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7" r:id="rId3"/>
    <p:sldMasterId id="2147483717" r:id="rId4"/>
    <p:sldMasterId id="2147483724" r:id="rId5"/>
    <p:sldMasterId id="2147483739" r:id="rId6"/>
    <p:sldMasterId id="2147483751" r:id="rId7"/>
    <p:sldMasterId id="2147483765" r:id="rId8"/>
    <p:sldMasterId id="2147483779" r:id="rId9"/>
    <p:sldMasterId id="2147483793" r:id="rId10"/>
  </p:sldMasterIdLst>
  <p:notesMasterIdLst>
    <p:notesMasterId r:id="rId60"/>
  </p:notesMasterIdLst>
  <p:sldIdLst>
    <p:sldId id="511" r:id="rId11"/>
    <p:sldId id="512" r:id="rId12"/>
    <p:sldId id="513" r:id="rId13"/>
    <p:sldId id="430" r:id="rId14"/>
    <p:sldId id="555" r:id="rId15"/>
    <p:sldId id="428" r:id="rId16"/>
    <p:sldId id="541" r:id="rId17"/>
    <p:sldId id="542" r:id="rId18"/>
    <p:sldId id="431" r:id="rId19"/>
    <p:sldId id="510" r:id="rId20"/>
    <p:sldId id="484" r:id="rId21"/>
    <p:sldId id="466" r:id="rId22"/>
    <p:sldId id="469" r:id="rId23"/>
    <p:sldId id="472" r:id="rId24"/>
    <p:sldId id="473" r:id="rId25"/>
    <p:sldId id="440" r:id="rId26"/>
    <p:sldId id="474" r:id="rId27"/>
    <p:sldId id="556" r:id="rId28"/>
    <p:sldId id="557" r:id="rId29"/>
    <p:sldId id="476" r:id="rId30"/>
    <p:sldId id="552" r:id="rId31"/>
    <p:sldId id="553" r:id="rId32"/>
    <p:sldId id="554" r:id="rId33"/>
    <p:sldId id="450" r:id="rId34"/>
    <p:sldId id="558" r:id="rId35"/>
    <p:sldId id="477" r:id="rId36"/>
    <p:sldId id="489" r:id="rId37"/>
    <p:sldId id="559" r:id="rId38"/>
    <p:sldId id="498" r:id="rId39"/>
    <p:sldId id="537" r:id="rId40"/>
    <p:sldId id="517" r:id="rId41"/>
    <p:sldId id="518" r:id="rId42"/>
    <p:sldId id="519" r:id="rId43"/>
    <p:sldId id="522" r:id="rId44"/>
    <p:sldId id="538" r:id="rId45"/>
    <p:sldId id="539" r:id="rId46"/>
    <p:sldId id="540" r:id="rId47"/>
    <p:sldId id="543" r:id="rId48"/>
    <p:sldId id="527" r:id="rId49"/>
    <p:sldId id="544" r:id="rId50"/>
    <p:sldId id="545" r:id="rId51"/>
    <p:sldId id="546" r:id="rId52"/>
    <p:sldId id="547" r:id="rId53"/>
    <p:sldId id="549" r:id="rId54"/>
    <p:sldId id="550" r:id="rId55"/>
    <p:sldId id="551" r:id="rId56"/>
    <p:sldId id="560" r:id="rId57"/>
    <p:sldId id="535" r:id="rId58"/>
    <p:sldId id="521" r:id="rId5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5">
          <p15:clr>
            <a:srgbClr val="A4A3A4"/>
          </p15:clr>
        </p15:guide>
        <p15:guide id="3" orient="horz" pos="1071">
          <p15:clr>
            <a:srgbClr val="A4A3A4"/>
          </p15:clr>
        </p15:guide>
        <p15:guide id="4" pos="5420">
          <p15:clr>
            <a:srgbClr val="A4A3A4"/>
          </p15:clr>
        </p15:guide>
        <p15:guide id="5" orient="horz" pos="3838">
          <p15:clr>
            <a:srgbClr val="A4A3A4"/>
          </p15:clr>
        </p15:guide>
        <p15:guide id="6" pos="30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635"/>
    <a:srgbClr val="D63838"/>
    <a:srgbClr val="FF33CC"/>
    <a:srgbClr val="00B050"/>
    <a:srgbClr val="F37A79"/>
    <a:srgbClr val="FF0000"/>
    <a:srgbClr val="FF3300"/>
    <a:srgbClr val="F735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73" autoAdjust="0"/>
    <p:restoredTop sz="91095" autoAdjust="0"/>
  </p:normalViewPr>
  <p:slideViewPr>
    <p:cSldViewPr>
      <p:cViewPr varScale="1">
        <p:scale>
          <a:sx n="69" d="100"/>
          <a:sy n="69" d="100"/>
        </p:scale>
        <p:origin x="1014" y="66"/>
      </p:cViewPr>
      <p:guideLst>
        <p:guide orient="horz" pos="2160"/>
        <p:guide pos="385"/>
        <p:guide orient="horz" pos="1071"/>
        <p:guide pos="5420"/>
        <p:guide orient="horz" pos="3838"/>
        <p:guide pos="3016"/>
      </p:guideLst>
    </p:cSldViewPr>
  </p:slideViewPr>
  <p:notesTextViewPr>
    <p:cViewPr>
      <p:scale>
        <a:sx n="1" d="1"/>
        <a:sy n="1" d="1"/>
      </p:scale>
      <p:origin x="0" y="0"/>
    </p:cViewPr>
  </p:notesTextViewPr>
  <p:sorterViewPr>
    <p:cViewPr>
      <p:scale>
        <a:sx n="66" d="100"/>
        <a:sy n="66" d="100"/>
      </p:scale>
      <p:origin x="0" y="630"/>
    </p:cViewPr>
  </p:sorterViewPr>
  <p:notesViewPr>
    <p:cSldViewPr>
      <p:cViewPr varScale="1">
        <p:scale>
          <a:sx n="56" d="100"/>
          <a:sy n="56" d="100"/>
        </p:scale>
        <p:origin x="-282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uisMauricio\Documents\Breakthrough%20(Proyectos)\Fedepalma\Investigaci&#243;n\Herramienta%20Bancoldex\An&#225;lisis%20Herramienta\Usos%20Palma%20(4%20Digitos)\Resumen%20Us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172.31.0.18\ged$\CIE\Analisis%20Datlas\Bogot&#225;%20Crecer\Prospectos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09757170094978E-3"/>
          <c:w val="0.98324772913202485"/>
          <c:h val="0.63896867861787376"/>
        </c:manualLayout>
      </c:layout>
      <c:barChart>
        <c:barDir val="col"/>
        <c:grouping val="clustered"/>
        <c:varyColors val="0"/>
        <c:ser>
          <c:idx val="0"/>
          <c:order val="0"/>
          <c:tx>
            <c:strRef>
              <c:f>Hoja1!$K$1</c:f>
              <c:strCache>
                <c:ptCount val="1"/>
                <c:pt idx="0">
                  <c:v>COG</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Hoja1!$J$2:$J$30</c:f>
              <c:strCache>
                <c:ptCount val="29"/>
                <c:pt idx="0">
                  <c:v>Tinta</c:v>
                </c:pt>
                <c:pt idx="1">
                  <c:v>Comp Hetero.</c:v>
                </c:pt>
                <c:pt idx="2">
                  <c:v>Anticongelantes</c:v>
                </c:pt>
                <c:pt idx="3">
                  <c:v>Epoxidos</c:v>
                </c:pt>
                <c:pt idx="4">
                  <c:v>Vitaminas</c:v>
                </c:pt>
                <c:pt idx="5">
                  <c:v>Comp Aminados</c:v>
                </c:pt>
                <c:pt idx="6">
                  <c:v>Papel y cartón</c:v>
                </c:pt>
                <c:pt idx="7">
                  <c:v>Acidos Grasos</c:v>
                </c:pt>
                <c:pt idx="8">
                  <c:v>Maquillaje</c:v>
                </c:pt>
                <c:pt idx="9">
                  <c:v>Pinturas Acuosas</c:v>
                </c:pt>
                <c:pt idx="10">
                  <c:v>Pinturas No Acuosas</c:v>
                </c:pt>
                <c:pt idx="11">
                  <c:v>Chocolates</c:v>
                </c:pt>
                <c:pt idx="12">
                  <c:v>Comida Animales</c:v>
                </c:pt>
                <c:pt idx="13">
                  <c:v>Yogurt</c:v>
                </c:pt>
                <c:pt idx="14">
                  <c:v>Helados</c:v>
                </c:pt>
                <c:pt idx="15">
                  <c:v>Sopas</c:v>
                </c:pt>
                <c:pt idx="16">
                  <c:v>Salsas</c:v>
                </c:pt>
                <c:pt idx="17">
                  <c:v>Panadería</c:v>
                </c:pt>
                <c:pt idx="18">
                  <c:v>Carbón activado</c:v>
                </c:pt>
                <c:pt idx="19">
                  <c:v>Alcoholes Acíclicos</c:v>
                </c:pt>
                <c:pt idx="20">
                  <c:v>Leche Concentrada</c:v>
                </c:pt>
                <c:pt idx="21">
                  <c:v>Margarinas</c:v>
                </c:pt>
                <c:pt idx="22">
                  <c:v>Grasas y Aceites Hidrog.</c:v>
                </c:pt>
                <c:pt idx="23">
                  <c:v>Residuos Grasas Vegetales</c:v>
                </c:pt>
                <c:pt idx="24">
                  <c:v>Manteca Cacao</c:v>
                </c:pt>
                <c:pt idx="25">
                  <c:v>Jabón</c:v>
                </c:pt>
                <c:pt idx="26">
                  <c:v>Aceite Coco (Palmiste)   </c:v>
                </c:pt>
                <c:pt idx="27">
                  <c:v>Aceite Palma y Fracciones   </c:v>
                </c:pt>
                <c:pt idx="28">
                  <c:v>Semillas oleaginosas      </c:v>
                </c:pt>
              </c:strCache>
            </c:strRef>
          </c:cat>
          <c:val>
            <c:numRef>
              <c:f>Hoja1!$K$2:$K$30</c:f>
              <c:numCache>
                <c:formatCode>#.000</c:formatCode>
                <c:ptCount val="29"/>
                <c:pt idx="0">
                  <c:v>1.6778881849664606</c:v>
                </c:pt>
                <c:pt idx="1">
                  <c:v>1.6688348466699754</c:v>
                </c:pt>
                <c:pt idx="2">
                  <c:v>1.4428754614459114</c:v>
                </c:pt>
                <c:pt idx="3">
                  <c:v>1.433235460011532</c:v>
                </c:pt>
                <c:pt idx="4">
                  <c:v>1.4305287678084666</c:v>
                </c:pt>
                <c:pt idx="5">
                  <c:v>1.3817091882228829</c:v>
                </c:pt>
                <c:pt idx="6">
                  <c:v>1.2541753303259586</c:v>
                </c:pt>
                <c:pt idx="7">
                  <c:v>1.2435358975896744</c:v>
                </c:pt>
                <c:pt idx="8">
                  <c:v>1.2345364489887303</c:v>
                </c:pt>
                <c:pt idx="9">
                  <c:v>1.1691072162909355</c:v>
                </c:pt>
                <c:pt idx="10">
                  <c:v>1.1302602265510064</c:v>
                </c:pt>
                <c:pt idx="11">
                  <c:v>0.98668223048777903</c:v>
                </c:pt>
                <c:pt idx="12">
                  <c:v>0.87966374427307648</c:v>
                </c:pt>
                <c:pt idx="13">
                  <c:v>0.8515555066497702</c:v>
                </c:pt>
                <c:pt idx="14">
                  <c:v>0.83707594647202421</c:v>
                </c:pt>
                <c:pt idx="15">
                  <c:v>0.76074081567617569</c:v>
                </c:pt>
                <c:pt idx="16">
                  <c:v>0.68015774248315275</c:v>
                </c:pt>
                <c:pt idx="17">
                  <c:v>0.67715968718206065</c:v>
                </c:pt>
                <c:pt idx="18">
                  <c:v>0.67643939993184077</c:v>
                </c:pt>
                <c:pt idx="19">
                  <c:v>0.59938730966825415</c:v>
                </c:pt>
                <c:pt idx="20">
                  <c:v>0.42019459720829427</c:v>
                </c:pt>
                <c:pt idx="21">
                  <c:v>0.31425102688665452</c:v>
                </c:pt>
                <c:pt idx="22">
                  <c:v>0.29138111119057708</c:v>
                </c:pt>
                <c:pt idx="23">
                  <c:v>0.29104984936868239</c:v>
                </c:pt>
                <c:pt idx="24">
                  <c:v>0.19864348848076407</c:v>
                </c:pt>
                <c:pt idx="25">
                  <c:v>0.19303518428479291</c:v>
                </c:pt>
                <c:pt idx="26">
                  <c:v>-3.9846033351972517E-2</c:v>
                </c:pt>
                <c:pt idx="27">
                  <c:v>-6.5999848471443676E-2</c:v>
                </c:pt>
                <c:pt idx="28">
                  <c:v>-0.11049534122305564</c:v>
                </c:pt>
              </c:numCache>
            </c:numRef>
          </c:val>
          <c:extLst xmlns:c16r2="http://schemas.microsoft.com/office/drawing/2015/06/chart">
            <c:ext xmlns:c16="http://schemas.microsoft.com/office/drawing/2014/chart" uri="{C3380CC4-5D6E-409C-BE32-E72D297353CC}">
              <c16:uniqueId val="{00000000-F050-410D-A830-22FDC35F5BCE}"/>
            </c:ext>
          </c:extLst>
        </c:ser>
        <c:dLbls>
          <c:showLegendKey val="0"/>
          <c:showVal val="1"/>
          <c:showCatName val="0"/>
          <c:showSerName val="0"/>
          <c:showPercent val="0"/>
          <c:showBubbleSize val="0"/>
        </c:dLbls>
        <c:gapWidth val="50"/>
        <c:axId val="184180288"/>
        <c:axId val="184181072"/>
      </c:barChart>
      <c:catAx>
        <c:axId val="18418028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540000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s-CO"/>
          </a:p>
        </c:txPr>
        <c:crossAx val="184181072"/>
        <c:crosses val="autoZero"/>
        <c:auto val="1"/>
        <c:lblAlgn val="ctr"/>
        <c:lblOffset val="100"/>
        <c:noMultiLvlLbl val="0"/>
      </c:catAx>
      <c:valAx>
        <c:axId val="184181072"/>
        <c:scaling>
          <c:orientation val="minMax"/>
        </c:scaling>
        <c:delete val="1"/>
        <c:axPos val="l"/>
        <c:numFmt formatCode="#.000" sourceLinked="1"/>
        <c:majorTickMark val="none"/>
        <c:minorTickMark val="none"/>
        <c:tickLblPos val="nextTo"/>
        <c:crossAx val="184180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Hoja3!$D$1</c:f>
              <c:strCache>
                <c:ptCount val="1"/>
                <c:pt idx="0">
                  <c:v>complexity</c:v>
                </c:pt>
              </c:strCache>
            </c:strRef>
          </c:tx>
          <c:spPr>
            <a:ln w="19050" cap="rnd">
              <a:noFill/>
              <a:round/>
            </a:ln>
            <a:effectLst/>
          </c:spPr>
          <c:marker>
            <c:symbol val="circle"/>
            <c:size val="5"/>
            <c:spPr>
              <a:solidFill>
                <a:schemeClr val="accent1"/>
              </a:solidFill>
              <a:ln w="9525">
                <a:solidFill>
                  <a:schemeClr val="accent1"/>
                </a:solidFill>
              </a:ln>
              <a:effectLst/>
            </c:spPr>
          </c:marker>
          <c:dLbls>
            <c:dLbl>
              <c:idx val="0"/>
              <c:layout>
                <c:manualLayout>
                  <c:x val="-2.6123173970783637E-2"/>
                  <c:y val="-2.5200364298724954E-2"/>
                </c:manualLayout>
              </c:layout>
              <c:tx>
                <c:rich>
                  <a:bodyPr/>
                  <a:lstStyle/>
                  <a:p>
                    <a:r>
                      <a:rPr lang="en-US"/>
                      <a:t>Epóxidos </a:t>
                    </a:r>
                    <a:r>
                      <a:rPr lang="en-US">
                        <a:solidFill>
                          <a:srgbClr val="FF0000"/>
                        </a:solidFill>
                      </a:rPr>
                      <a:t>(1.45)</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126-4BCC-8B9A-D6FDDDB81755}"/>
                </c:ext>
                <c:ext xmlns:c15="http://schemas.microsoft.com/office/drawing/2012/chart" uri="{CE6537A1-D6FC-4f65-9D91-7224C49458BB}">
                  <c15:layout/>
                </c:ext>
              </c:extLst>
            </c:dLbl>
            <c:dLbl>
              <c:idx val="1"/>
              <c:layout>
                <c:manualLayout>
                  <c:x val="-2.8109783089862771E-3"/>
                  <c:y val="-7.2074225865209739E-3"/>
                </c:manualLayout>
              </c:layout>
              <c:tx>
                <c:rich>
                  <a:bodyPr/>
                  <a:lstStyle/>
                  <a:p>
                    <a:r>
                      <a:rPr lang="en-US"/>
                      <a:t>Comp. Aminados </a:t>
                    </a:r>
                    <a:r>
                      <a:rPr lang="en-US">
                        <a:solidFill>
                          <a:srgbClr val="FF0000"/>
                        </a:solidFill>
                      </a:rPr>
                      <a:t>(1.62)</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126-4BCC-8B9A-D6FDDDB81755}"/>
                </c:ext>
                <c:ext xmlns:c15="http://schemas.microsoft.com/office/drawing/2012/chart" uri="{CE6537A1-D6FC-4f65-9D91-7224C49458BB}">
                  <c15:layout/>
                </c:ext>
              </c:extLst>
            </c:dLbl>
            <c:dLbl>
              <c:idx val="2"/>
              <c:layout>
                <c:manualLayout>
                  <c:x val="-3.012671536077921E-2"/>
                  <c:y val="-5.0581739526411686E-2"/>
                </c:manualLayout>
              </c:layout>
              <c:tx>
                <c:rich>
                  <a:bodyPr/>
                  <a:lstStyle/>
                  <a:p>
                    <a:r>
                      <a:rPr lang="en-US"/>
                      <a:t>Tintas
</a:t>
                    </a:r>
                    <a:r>
                      <a:rPr lang="en-US">
                        <a:solidFill>
                          <a:srgbClr val="FF0000"/>
                        </a:solidFill>
                      </a:rPr>
                      <a:t>(1.65)</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126-4BCC-8B9A-D6FDDDB81755}"/>
                </c:ext>
                <c:ext xmlns:c15="http://schemas.microsoft.com/office/drawing/2012/chart" uri="{CE6537A1-D6FC-4f65-9D91-7224C49458BB}">
                  <c15:layout/>
                </c:ext>
              </c:extLst>
            </c:dLbl>
            <c:dLbl>
              <c:idx val="3"/>
              <c:layout>
                <c:manualLayout>
                  <c:x val="-0.12851095617529881"/>
                  <c:y val="-2.7448770491803279E-2"/>
                </c:manualLayout>
              </c:layout>
              <c:tx>
                <c:rich>
                  <a:bodyPr/>
                  <a:lstStyle/>
                  <a:p>
                    <a:r>
                      <a:rPr lang="en-US"/>
                      <a:t>Comp. Heteroc. </a:t>
                    </a:r>
                    <a:r>
                      <a:rPr lang="en-US">
                        <a:solidFill>
                          <a:srgbClr val="FF0000"/>
                        </a:solidFill>
                      </a:rPr>
                      <a:t>(1.64)</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126-4BCC-8B9A-D6FDDDB81755}"/>
                </c:ext>
                <c:ext xmlns:c15="http://schemas.microsoft.com/office/drawing/2012/chart" uri="{CE6537A1-D6FC-4f65-9D91-7224C49458BB}">
                  <c15:layout/>
                </c:ext>
              </c:extLst>
            </c:dLbl>
            <c:dLbl>
              <c:idx val="4"/>
              <c:layout>
                <c:manualLayout>
                  <c:x val="-0.14116035856573705"/>
                  <c:y val="-1.0099043715847047E-2"/>
                </c:manualLayout>
              </c:layout>
              <c:tx>
                <c:rich>
                  <a:bodyPr/>
                  <a:lstStyle/>
                  <a:p>
                    <a:r>
                      <a:rPr lang="en-US"/>
                      <a:t>Alcoholes acíclicos </a:t>
                    </a:r>
                    <a:r>
                      <a:rPr lang="en-US">
                        <a:solidFill>
                          <a:srgbClr val="FF0000"/>
                        </a:solidFill>
                      </a:rPr>
                      <a:t>(1.5)</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126-4BCC-8B9A-D6FDDDB81755}"/>
                </c:ext>
                <c:ext xmlns:c15="http://schemas.microsoft.com/office/drawing/2012/chart" uri="{CE6537A1-D6FC-4f65-9D91-7224C49458BB}">
                  <c15:layout/>
                </c:ext>
              </c:extLst>
            </c:dLbl>
            <c:dLbl>
              <c:idx val="5"/>
              <c:layout>
                <c:manualLayout>
                  <c:x val="-4.8279105799027148E-3"/>
                  <c:y val="-4.3158014571949002E-3"/>
                </c:manualLayout>
              </c:layout>
              <c:tx>
                <c:rich>
                  <a:bodyPr/>
                  <a:lstStyle/>
                  <a:p>
                    <a:r>
                      <a:rPr lang="en-US"/>
                      <a:t>Vitamias </a:t>
                    </a:r>
                    <a:r>
                      <a:rPr lang="en-US">
                        <a:solidFill>
                          <a:srgbClr val="FF0000"/>
                        </a:solidFill>
                      </a:rPr>
                      <a:t>(1.42)</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126-4BCC-8B9A-D6FDDDB81755}"/>
                </c:ext>
                <c:ext xmlns:c15="http://schemas.microsoft.com/office/drawing/2012/chart" uri="{CE6537A1-D6FC-4f65-9D91-7224C49458BB}">
                  <c15:layout/>
                </c:ext>
              </c:extLst>
            </c:dLbl>
            <c:dLbl>
              <c:idx val="6"/>
              <c:layout>
                <c:manualLayout>
                  <c:x val="-0.1397548694112439"/>
                  <c:y val="1.4674408014571949E-3"/>
                </c:manualLayout>
              </c:layout>
              <c:tx>
                <c:rich>
                  <a:bodyPr/>
                  <a:lstStyle/>
                  <a:p>
                    <a:r>
                      <a:rPr lang="en-US"/>
                      <a:t>Anticongelantes </a:t>
                    </a:r>
                    <a:r>
                      <a:rPr lang="en-US">
                        <a:solidFill>
                          <a:srgbClr val="FF0000"/>
                        </a:solidFill>
                      </a:rPr>
                      <a:t>(1.41)</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126-4BCC-8B9A-D6FDDDB81755}"/>
                </c:ext>
                <c:ext xmlns:c15="http://schemas.microsoft.com/office/drawing/2012/chart" uri="{CE6537A1-D6FC-4f65-9D91-7224C49458BB}">
                  <c15:layout/>
                </c:ext>
              </c:extLst>
            </c:dLbl>
            <c:dLbl>
              <c:idx val="7"/>
              <c:layout>
                <c:manualLayout>
                  <c:x val="7.9404603806983935E-4"/>
                  <c:y val="2.1708788706739528E-2"/>
                </c:manualLayout>
              </c:layout>
              <c:tx>
                <c:rich>
                  <a:bodyPr/>
                  <a:lstStyle/>
                  <a:p>
                    <a:r>
                      <a:rPr lang="es-CO"/>
                      <a:t>Papel y cartón
no estucado </a:t>
                    </a:r>
                    <a:r>
                      <a:rPr lang="es-CO">
                        <a:solidFill>
                          <a:srgbClr val="FF0000"/>
                        </a:solidFill>
                      </a:rPr>
                      <a:t>(0.98)</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126-4BCC-8B9A-D6FDDDB81755}"/>
                </c:ext>
                <c:ext xmlns:c15="http://schemas.microsoft.com/office/drawing/2012/chart" uri="{CE6537A1-D6FC-4f65-9D91-7224C49458BB}">
                  <c15:layout/>
                </c:ext>
              </c:extLst>
            </c:dLbl>
            <c:dLbl>
              <c:idx val="8"/>
              <c:layout>
                <c:manualLayout>
                  <c:x val="-6.3858455068614428E-2"/>
                  <c:y val="-7.0823087431693993E-2"/>
                </c:manualLayout>
              </c:layout>
              <c:tx>
                <c:rich>
                  <a:bodyPr/>
                  <a:lstStyle/>
                  <a:p>
                    <a:r>
                      <a:rPr lang="es-CO"/>
                      <a:t>Pint. Y Barn.
Acuosos </a:t>
                    </a:r>
                    <a:r>
                      <a:rPr lang="es-CO">
                        <a:solidFill>
                          <a:srgbClr val="FF0000"/>
                        </a:solidFill>
                      </a:rPr>
                      <a:t>(1.17)</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0126-4BCC-8B9A-D6FDDDB81755}"/>
                </c:ext>
                <c:ext xmlns:c15="http://schemas.microsoft.com/office/drawing/2012/chart" uri="{CE6537A1-D6FC-4f65-9D91-7224C49458BB}">
                  <c15:layout/>
                </c:ext>
              </c:extLst>
            </c:dLbl>
            <c:dLbl>
              <c:idx val="9"/>
              <c:layout>
                <c:manualLayout>
                  <c:x val="-9.1968238158477253E-2"/>
                  <c:y val="-1.5882285974499141E-2"/>
                </c:manualLayout>
              </c:layout>
              <c:tx>
                <c:rich>
                  <a:bodyPr/>
                  <a:lstStyle/>
                  <a:p>
                    <a:r>
                      <a:rPr lang="en-US"/>
                      <a:t>Maquillaje </a:t>
                    </a:r>
                    <a:r>
                      <a:rPr lang="en-US">
                        <a:solidFill>
                          <a:srgbClr val="FF0000"/>
                        </a:solidFill>
                      </a:rPr>
                      <a:t>(0)</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0126-4BCC-8B9A-D6FDDDB81755}"/>
                </c:ext>
                <c:ext xmlns:c15="http://schemas.microsoft.com/office/drawing/2012/chart" uri="{CE6537A1-D6FC-4f65-9D91-7224C49458BB}">
                  <c15:layout/>
                </c:ext>
              </c:extLst>
            </c:dLbl>
            <c:dLbl>
              <c:idx val="10"/>
              <c:layout>
                <c:manualLayout>
                  <c:x val="-2.0169322709164376E-3"/>
                  <c:y val="-7.207422586521E-3"/>
                </c:manualLayout>
              </c:layout>
              <c:tx>
                <c:rich>
                  <a:bodyPr/>
                  <a:lstStyle/>
                  <a:p>
                    <a:r>
                      <a:rPr lang="en-US"/>
                      <a:t>Chocolates </a:t>
                    </a:r>
                    <a:r>
                      <a:rPr lang="en-US">
                        <a:solidFill>
                          <a:srgbClr val="FF0000"/>
                        </a:solidFill>
                      </a:rPr>
                      <a:t>(1.00)</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0126-4BCC-8B9A-D6FDDDB81755}"/>
                </c:ext>
                <c:ext xmlns:c15="http://schemas.microsoft.com/office/drawing/2012/chart" uri="{CE6537A1-D6FC-4f65-9D91-7224C49458BB}">
                  <c15:layout/>
                </c:ext>
              </c:extLst>
            </c:dLbl>
            <c:dLbl>
              <c:idx val="11"/>
              <c:layout>
                <c:manualLayout>
                  <c:x val="2.187638335546702E-2"/>
                  <c:y val="-6.7931466302367946E-2"/>
                </c:manualLayout>
              </c:layout>
              <c:tx>
                <c:rich>
                  <a:bodyPr/>
                  <a:lstStyle/>
                  <a:p>
                    <a:r>
                      <a:rPr lang="es-CO" dirty="0" err="1"/>
                      <a:t>Pint</a:t>
                    </a:r>
                    <a:r>
                      <a:rPr lang="es-CO" dirty="0"/>
                      <a:t>. Y Barn.
No acuosos </a:t>
                    </a:r>
                    <a:r>
                      <a:rPr lang="es-CO" dirty="0">
                        <a:solidFill>
                          <a:srgbClr val="FF0000"/>
                        </a:solidFill>
                      </a:rPr>
                      <a:t>(</a:t>
                    </a:r>
                    <a:r>
                      <a:rPr lang="es-CO" dirty="0" smtClean="0">
                        <a:solidFill>
                          <a:srgbClr val="FF0000"/>
                        </a:solidFill>
                      </a:rPr>
                      <a:t>1.11)</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0126-4BCC-8B9A-D6FDDDB81755}"/>
                </c:ext>
                <c:ext xmlns:c15="http://schemas.microsoft.com/office/drawing/2012/chart" uri="{CE6537A1-D6FC-4f65-9D91-7224C49458BB}">
                  <c15:layout/>
                </c:ext>
              </c:extLst>
            </c:dLbl>
            <c:dLbl>
              <c:idx val="12"/>
              <c:layout>
                <c:manualLayout>
                  <c:x val="-4.8279105799026115E-3"/>
                  <c:y val="4.3590619307832422E-3"/>
                </c:manualLayout>
              </c:layout>
              <c:tx>
                <c:rich>
                  <a:bodyPr/>
                  <a:lstStyle/>
                  <a:p>
                    <a:r>
                      <a:rPr lang="en-US"/>
                      <a:t>Prod. Leche fermentada </a:t>
                    </a:r>
                    <a:r>
                      <a:rPr lang="en-US">
                        <a:solidFill>
                          <a:srgbClr val="FF0000"/>
                        </a:solidFill>
                      </a:rPr>
                      <a:t>(0.87)</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0126-4BCC-8B9A-D6FDDDB81755}"/>
                </c:ext>
                <c:ext xmlns:c15="http://schemas.microsoft.com/office/drawing/2012/chart" uri="{CE6537A1-D6FC-4f65-9D91-7224C49458BB}">
                  <c15:layout/>
                </c:ext>
              </c:extLst>
            </c:dLbl>
            <c:dLbl>
              <c:idx val="13"/>
              <c:layout>
                <c:manualLayout>
                  <c:x val="-9.4779216467463484E-2"/>
                  <c:y val="-2.1665528233151182E-2"/>
                </c:manualLayout>
              </c:layout>
              <c:tx>
                <c:rich>
                  <a:bodyPr/>
                  <a:lstStyle/>
                  <a:p>
                    <a:r>
                      <a:rPr lang="en-US"/>
                      <a:t>Helados </a:t>
                    </a:r>
                    <a:r>
                      <a:rPr lang="en-US">
                        <a:solidFill>
                          <a:srgbClr val="FF0000"/>
                        </a:solidFill>
                      </a:rPr>
                      <a:t>(0.88)</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0126-4BCC-8B9A-D6FDDDB81755}"/>
                </c:ext>
                <c:ext xmlns:c15="http://schemas.microsoft.com/office/drawing/2012/chart" uri="{CE6537A1-D6FC-4f65-9D91-7224C49458BB}">
                  <c15:layout/>
                </c:ext>
              </c:extLst>
            </c:dLbl>
            <c:dLbl>
              <c:idx val="14"/>
              <c:layout>
                <c:manualLayout>
                  <c:x val="2.1995351925630812E-3"/>
                  <c:y val="-1.4241803278688524E-3"/>
                </c:manualLayout>
              </c:layout>
              <c:tx>
                <c:rich>
                  <a:bodyPr/>
                  <a:lstStyle/>
                  <a:p>
                    <a:r>
                      <a:rPr lang="en-US"/>
                      <a:t>Comida animales </a:t>
                    </a:r>
                    <a:r>
                      <a:rPr lang="en-US">
                        <a:solidFill>
                          <a:srgbClr val="FF0000"/>
                        </a:solidFill>
                      </a:rPr>
                      <a:t>(0.87)</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0126-4BCC-8B9A-D6FDDDB81755}"/>
                </c:ext>
                <c:ext xmlns:c15="http://schemas.microsoft.com/office/drawing/2012/chart" uri="{CE6537A1-D6FC-4f65-9D91-7224C49458BB}">
                  <c15:layout/>
                </c:ext>
              </c:extLst>
            </c:dLbl>
            <c:dLbl>
              <c:idx val="15"/>
              <c:layout>
                <c:manualLayout>
                  <c:x val="-0.11445606463036742"/>
                  <c:y val="-3.3232012750455377E-2"/>
                </c:manualLayout>
              </c:layout>
              <c:tx>
                <c:rich>
                  <a:bodyPr/>
                  <a:lstStyle/>
                  <a:p>
                    <a:r>
                      <a:rPr lang="en-US"/>
                      <a:t>Panadería </a:t>
                    </a:r>
                    <a:r>
                      <a:rPr lang="en-US">
                        <a:solidFill>
                          <a:srgbClr val="FF0000"/>
                        </a:solidFill>
                      </a:rPr>
                      <a:t>(0)</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0126-4BCC-8B9A-D6FDDDB81755}"/>
                </c:ext>
                <c:ext xmlns:c15="http://schemas.microsoft.com/office/drawing/2012/chart" uri="{CE6537A1-D6FC-4f65-9D91-7224C49458BB}">
                  <c15:layout/>
                </c:ext>
              </c:extLst>
            </c:dLbl>
            <c:dLbl>
              <c:idx val="16"/>
              <c:layout>
                <c:manualLayout>
                  <c:x val="-6.6936697653829126E-3"/>
                  <c:y val="-2.0673952641165755E-3"/>
                </c:manualLayout>
              </c:layout>
              <c:tx>
                <c:rich>
                  <a:bodyPr/>
                  <a:lstStyle/>
                  <a:p>
                    <a:r>
                      <a:rPr lang="en-US"/>
                      <a:t>Ácidos grasos
monoc. </a:t>
                    </a:r>
                    <a:r>
                      <a:rPr lang="en-US">
                        <a:solidFill>
                          <a:srgbClr val="FF0000"/>
                        </a:solidFill>
                      </a:rPr>
                      <a:t>(0.78)</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0126-4BCC-8B9A-D6FDDDB81755}"/>
                </c:ext>
                <c:ext xmlns:c15="http://schemas.microsoft.com/office/drawing/2012/chart" uri="{CE6537A1-D6FC-4f65-9D91-7224C49458BB}">
                  <c15:layout/>
                </c:ext>
              </c:extLst>
            </c:dLbl>
            <c:dLbl>
              <c:idx val="17"/>
              <c:layout>
                <c:manualLayout>
                  <c:x val="-9.0169212040726032E-2"/>
                  <c:y val="-2.4557149362477177E-2"/>
                </c:manualLayout>
              </c:layout>
              <c:tx>
                <c:rich>
                  <a:bodyPr/>
                  <a:lstStyle/>
                  <a:p>
                    <a:r>
                      <a:rPr lang="en-US"/>
                      <a:t>Salsas </a:t>
                    </a:r>
                    <a:r>
                      <a:rPr lang="en-US">
                        <a:solidFill>
                          <a:srgbClr val="FF0000"/>
                        </a:solidFill>
                      </a:rPr>
                      <a:t>(0.688)</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0126-4BCC-8B9A-D6FDDDB81755}"/>
                </c:ext>
                <c:ext xmlns:c15="http://schemas.microsoft.com/office/drawing/2012/chart" uri="{CE6537A1-D6FC-4f65-9D91-7224C49458BB}">
                  <c15:layout/>
                </c:ext>
              </c:extLst>
            </c:dLbl>
            <c:dLbl>
              <c:idx val="18"/>
              <c:layout>
                <c:manualLayout>
                  <c:x val="-8.6346281540504652E-2"/>
                  <c:y val="1.4674408014571949E-3"/>
                </c:manualLayout>
              </c:layout>
              <c:tx>
                <c:rich>
                  <a:bodyPr/>
                  <a:lstStyle/>
                  <a:p>
                    <a:r>
                      <a:rPr lang="en-US"/>
                      <a:t>Sopas </a:t>
                    </a:r>
                    <a:r>
                      <a:rPr lang="en-US">
                        <a:solidFill>
                          <a:srgbClr val="FF0000"/>
                        </a:solidFill>
                      </a:rPr>
                      <a:t>(0.77)</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0126-4BCC-8B9A-D6FDDDB81755}"/>
                </c:ext>
                <c:ext xmlns:c15="http://schemas.microsoft.com/office/drawing/2012/chart" uri="{CE6537A1-D6FC-4f65-9D91-7224C49458BB}">
                  <c15:layout/>
                </c:ext>
              </c:extLst>
            </c:dLbl>
            <c:dLbl>
              <c:idx val="19"/>
              <c:layout>
                <c:manualLayout>
                  <c:x val="-2.0239043824701194E-2"/>
                  <c:y val="-3.6080145719490038E-2"/>
                </c:manualLayout>
              </c:layout>
              <c:tx>
                <c:rich>
                  <a:bodyPr/>
                  <a:lstStyle/>
                  <a:p>
                    <a:r>
                      <a:rPr lang="en-US"/>
                      <a:t>Leche
concentrada
</a:t>
                    </a:r>
                    <a:r>
                      <a:rPr lang="en-US">
                        <a:solidFill>
                          <a:srgbClr val="FF0000"/>
                        </a:solidFill>
                      </a:rPr>
                      <a:t>(0.44)</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0126-4BCC-8B9A-D6FDDDB81755}"/>
                </c:ext>
                <c:ext xmlns:c15="http://schemas.microsoft.com/office/drawing/2012/chart" uri="{CE6537A1-D6FC-4f65-9D91-7224C49458BB}">
                  <c15:layout/>
                </c:ext>
              </c:extLst>
            </c:dLbl>
            <c:dLbl>
              <c:idx val="20"/>
              <c:layout>
                <c:manualLayout>
                  <c:x val="-5.5443116423196104E-2"/>
                  <c:y val="4.7090163934426228E-2"/>
                </c:manualLayout>
              </c:layout>
              <c:tx>
                <c:rich>
                  <a:bodyPr/>
                  <a:lstStyle/>
                  <a:p>
                    <a:r>
                      <a:rPr lang="en-US"/>
                      <a:t>Carbón
activado </a:t>
                    </a:r>
                    <a:r>
                      <a:rPr lang="en-US">
                        <a:solidFill>
                          <a:srgbClr val="FF0000"/>
                        </a:solidFill>
                      </a:rPr>
                      <a:t>(0.68)</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0126-4BCC-8B9A-D6FDDDB81755}"/>
                </c:ext>
                <c:ext xmlns:c15="http://schemas.microsoft.com/office/drawing/2012/chart" uri="{CE6537A1-D6FC-4f65-9D91-7224C49458BB}">
                  <c15:layout/>
                </c:ext>
              </c:extLst>
            </c:dLbl>
            <c:dLbl>
              <c:idx val="21"/>
              <c:layout>
                <c:manualLayout>
                  <c:x val="-0.10514818503762732"/>
                  <c:y val="1.5925546448087326E-2"/>
                </c:manualLayout>
              </c:layout>
              <c:tx>
                <c:rich>
                  <a:bodyPr/>
                  <a:lstStyle/>
                  <a:p>
                    <a:r>
                      <a:rPr lang="en-US"/>
                      <a:t>Margarinas </a:t>
                    </a:r>
                    <a:r>
                      <a:rPr lang="en-US">
                        <a:solidFill>
                          <a:srgbClr val="FF0000"/>
                        </a:solidFill>
                      </a:rPr>
                      <a:t>(0.33)</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0126-4BCC-8B9A-D6FDDDB81755}"/>
                </c:ext>
                <c:ext xmlns:c15="http://schemas.microsoft.com/office/drawing/2012/chart" uri="{CE6537A1-D6FC-4f65-9D91-7224C49458BB}">
                  <c15:layout/>
                </c:ext>
              </c:extLst>
            </c:dLbl>
            <c:dLbl>
              <c:idx val="22"/>
              <c:layout>
                <c:manualLayout>
                  <c:x val="-5.2632138114209824E-2"/>
                  <c:y val="2.9740437158469947E-2"/>
                </c:manualLayout>
              </c:layout>
              <c:tx>
                <c:rich>
                  <a:bodyPr/>
                  <a:lstStyle/>
                  <a:p>
                    <a:r>
                      <a:rPr lang="es-CO"/>
                      <a:t>Residuos grasas
y aceites </a:t>
                    </a:r>
                    <a:r>
                      <a:rPr lang="es-CO">
                        <a:solidFill>
                          <a:srgbClr val="FF0000"/>
                        </a:solidFill>
                      </a:rPr>
                      <a:t>(0.32)</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0126-4BCC-8B9A-D6FDDDB81755}"/>
                </c:ext>
                <c:ext xmlns:c15="http://schemas.microsoft.com/office/drawing/2012/chart" uri="{CE6537A1-D6FC-4f65-9D91-7224C49458BB}">
                  <c15:layout/>
                </c:ext>
              </c:extLst>
            </c:dLbl>
            <c:dLbl>
              <c:idx val="23"/>
              <c:layout>
                <c:manualLayout>
                  <c:x val="-5.1226648959716688E-2"/>
                  <c:y val="3.5523679417122041E-2"/>
                </c:manualLayout>
              </c:layout>
              <c:tx>
                <c:rich>
                  <a:bodyPr/>
                  <a:lstStyle/>
                  <a:p>
                    <a:r>
                      <a:rPr lang="es-CO"/>
                      <a:t>Aceites y
grasas H. </a:t>
                    </a:r>
                    <a:r>
                      <a:rPr lang="es-CO">
                        <a:solidFill>
                          <a:srgbClr val="FF0000"/>
                        </a:solidFill>
                      </a:rPr>
                      <a:t>(0)</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0126-4BCC-8B9A-D6FDDDB81755}"/>
                </c:ext>
                <c:ext xmlns:c15="http://schemas.microsoft.com/office/drawing/2012/chart" uri="{CE6537A1-D6FC-4f65-9D91-7224C49458BB}">
                  <c15:layout/>
                </c:ext>
              </c:extLst>
            </c:dLbl>
            <c:dLbl>
              <c:idx val="24"/>
              <c:layout/>
              <c:tx>
                <c:rich>
                  <a:bodyPr/>
                  <a:lstStyle/>
                  <a:p>
                    <a:r>
                      <a:rPr lang="en-US"/>
                      <a:t>Manteca
cacao </a:t>
                    </a:r>
                    <a:r>
                      <a:rPr lang="en-US">
                        <a:solidFill>
                          <a:srgbClr val="FF0000"/>
                        </a:solidFill>
                      </a:rPr>
                      <a:t>(0.21)</a:t>
                    </a:r>
                  </a:p>
                </c:rich>
              </c:tx>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0126-4BCC-8B9A-D6FDDDB81755}"/>
                </c:ext>
                <c:ext xmlns:c15="http://schemas.microsoft.com/office/drawing/2012/chart" uri="{CE6537A1-D6FC-4f65-9D91-7224C49458BB}">
                  <c15:layout/>
                </c:ext>
              </c:extLst>
            </c:dLbl>
            <c:dLbl>
              <c:idx val="25"/>
              <c:layout/>
              <c:tx>
                <c:rich>
                  <a:bodyPr/>
                  <a:lstStyle/>
                  <a:p>
                    <a:r>
                      <a:rPr lang="en-US"/>
                      <a:t>Semillas </a:t>
                    </a:r>
                    <a:r>
                      <a:rPr lang="en-US">
                        <a:solidFill>
                          <a:srgbClr val="FF0000"/>
                        </a:solidFill>
                      </a:rPr>
                      <a:t>(-0.061)</a:t>
                    </a:r>
                  </a:p>
                </c:rich>
              </c:tx>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0126-4BCC-8B9A-D6FDDDB81755}"/>
                </c:ext>
                <c:ext xmlns:c15="http://schemas.microsoft.com/office/drawing/2012/chart" uri="{CE6537A1-D6FC-4f65-9D91-7224C49458BB}">
                  <c15:layout/>
                </c:ext>
              </c:extLst>
            </c:dLbl>
            <c:dLbl>
              <c:idx val="26"/>
              <c:layout>
                <c:manualLayout>
                  <c:x val="-5.5443116423196104E-2"/>
                  <c:y val="3.5523679417121937E-2"/>
                </c:manualLayout>
              </c:layout>
              <c:tx>
                <c:rich>
                  <a:bodyPr/>
                  <a:lstStyle/>
                  <a:p>
                    <a:r>
                      <a:rPr lang="en-US"/>
                      <a:t>Aceite coco
(palmiste) </a:t>
                    </a:r>
                    <a:r>
                      <a:rPr lang="en-US">
                        <a:solidFill>
                          <a:srgbClr val="FF0000"/>
                        </a:solidFill>
                      </a:rPr>
                      <a:t>(0)</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0126-4BCC-8B9A-D6FDDDB81755}"/>
                </c:ext>
                <c:ext xmlns:c15="http://schemas.microsoft.com/office/drawing/2012/chart" uri="{CE6537A1-D6FC-4f65-9D91-7224C49458BB}">
                  <c15:layout/>
                </c:ext>
              </c:extLst>
            </c:dLbl>
            <c:dLbl>
              <c:idx val="27"/>
              <c:layout>
                <c:manualLayout>
                  <c:x val="-5.1504205400619729E-2"/>
                  <c:y val="3.9239298724954463E-2"/>
                </c:manualLayout>
              </c:layout>
              <c:tx>
                <c:rich>
                  <a:bodyPr/>
                  <a:lstStyle/>
                  <a:p>
                    <a:r>
                      <a:rPr lang="en-US"/>
                      <a:t>Aceite palma
crudo </a:t>
                    </a:r>
                    <a:r>
                      <a:rPr lang="en-US">
                        <a:solidFill>
                          <a:srgbClr val="FF0000"/>
                        </a:solidFill>
                      </a:rPr>
                      <a:t>(0)</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0126-4BCC-8B9A-D6FDDDB8175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accent2"/>
                      </a:solidFill>
                      <a:round/>
                    </a:ln>
                    <a:effectLst/>
                  </c:spPr>
                </c15:leaderLines>
              </c:ext>
            </c:extLst>
          </c:dLbls>
          <c:trendline>
            <c:spPr>
              <a:ln w="19050" cap="rnd">
                <a:solidFill>
                  <a:srgbClr val="C00000"/>
                </a:solidFill>
                <a:prstDash val="sysDot"/>
              </a:ln>
              <a:effectLst/>
            </c:spPr>
            <c:trendlineType val="linear"/>
            <c:dispRSqr val="0"/>
            <c:dispEq val="0"/>
          </c:trendline>
          <c:xVal>
            <c:numRef>
              <c:f>Hoja3!$C$2:$C$29</c:f>
              <c:numCache>
                <c:formatCode>General</c:formatCode>
                <c:ptCount val="28"/>
                <c:pt idx="0">
                  <c:v>0.92531653493642796</c:v>
                </c:pt>
                <c:pt idx="1">
                  <c:v>0.91917624324560099</c:v>
                </c:pt>
                <c:pt idx="2">
                  <c:v>0.91442579776048605</c:v>
                </c:pt>
                <c:pt idx="3">
                  <c:v>0.91225510835647505</c:v>
                </c:pt>
                <c:pt idx="4">
                  <c:v>0.91109368205070496</c:v>
                </c:pt>
                <c:pt idx="5">
                  <c:v>0.91644221544265703</c:v>
                </c:pt>
                <c:pt idx="6">
                  <c:v>0.91097620874643304</c:v>
                </c:pt>
                <c:pt idx="7">
                  <c:v>0.90873080492019598</c:v>
                </c:pt>
                <c:pt idx="8">
                  <c:v>0.88373903185129099</c:v>
                </c:pt>
                <c:pt idx="9">
                  <c:v>0.88182801008224398</c:v>
                </c:pt>
                <c:pt idx="10">
                  <c:v>0.88657856732606799</c:v>
                </c:pt>
                <c:pt idx="11">
                  <c:v>0.88291943073272705</c:v>
                </c:pt>
                <c:pt idx="12">
                  <c:v>0.88215489685535398</c:v>
                </c:pt>
                <c:pt idx="13">
                  <c:v>0.87989569455385197</c:v>
                </c:pt>
                <c:pt idx="14">
                  <c:v>0.88130474835634198</c:v>
                </c:pt>
                <c:pt idx="15">
                  <c:v>0.87934379279613495</c:v>
                </c:pt>
                <c:pt idx="16">
                  <c:v>0.90912995487451498</c:v>
                </c:pt>
                <c:pt idx="17">
                  <c:v>0.87587155401706696</c:v>
                </c:pt>
                <c:pt idx="18">
                  <c:v>0.87329912185668901</c:v>
                </c:pt>
                <c:pt idx="19">
                  <c:v>0.88296449184417702</c:v>
                </c:pt>
                <c:pt idx="20">
                  <c:v>0.90706272423267298</c:v>
                </c:pt>
                <c:pt idx="21">
                  <c:v>0.87406182289123502</c:v>
                </c:pt>
                <c:pt idx="22">
                  <c:v>0.88373561948537804</c:v>
                </c:pt>
                <c:pt idx="23">
                  <c:v>0.86918252706527699</c:v>
                </c:pt>
                <c:pt idx="24">
                  <c:v>0.89380321651697103</c:v>
                </c:pt>
                <c:pt idx="25">
                  <c:v>0.86081714928150099</c:v>
                </c:pt>
                <c:pt idx="26">
                  <c:v>0.85329648852348305</c:v>
                </c:pt>
                <c:pt idx="27">
                  <c:v>0.83799384534358901</c:v>
                </c:pt>
              </c:numCache>
            </c:numRef>
          </c:xVal>
          <c:yVal>
            <c:numRef>
              <c:f>Hoja3!$D$2:$D$29</c:f>
              <c:numCache>
                <c:formatCode>General</c:formatCode>
                <c:ptCount val="28"/>
                <c:pt idx="0">
                  <c:v>4.0128407847413001</c:v>
                </c:pt>
                <c:pt idx="1">
                  <c:v>3.02858227478053</c:v>
                </c:pt>
                <c:pt idx="2">
                  <c:v>2.7886998793393798</c:v>
                </c:pt>
                <c:pt idx="3">
                  <c:v>2.7068270163057901</c:v>
                </c:pt>
                <c:pt idx="4">
                  <c:v>2.60221762606648</c:v>
                </c:pt>
                <c:pt idx="5">
                  <c:v>2.4451210964591099</c:v>
                </c:pt>
                <c:pt idx="6">
                  <c:v>2.3207576637824601</c:v>
                </c:pt>
                <c:pt idx="7">
                  <c:v>2.0368781070822202</c:v>
                </c:pt>
                <c:pt idx="8">
                  <c:v>1.71435267700245</c:v>
                </c:pt>
                <c:pt idx="9">
                  <c:v>1.70615517876723</c:v>
                </c:pt>
                <c:pt idx="10">
                  <c:v>1.5024750727001801</c:v>
                </c:pt>
                <c:pt idx="11">
                  <c:v>1.35206782679355</c:v>
                </c:pt>
                <c:pt idx="12">
                  <c:v>1.1593284755726401</c:v>
                </c:pt>
                <c:pt idx="13">
                  <c:v>0.98342006133216398</c:v>
                </c:pt>
                <c:pt idx="14">
                  <c:v>0.70708051412454598</c:v>
                </c:pt>
                <c:pt idx="15">
                  <c:v>0.53471942530076699</c:v>
                </c:pt>
                <c:pt idx="16">
                  <c:v>0.53175754700551903</c:v>
                </c:pt>
                <c:pt idx="17">
                  <c:v>0.32891219039226399</c:v>
                </c:pt>
                <c:pt idx="18">
                  <c:v>0.27250379942196401</c:v>
                </c:pt>
                <c:pt idx="19">
                  <c:v>-0.33880097844850399</c:v>
                </c:pt>
                <c:pt idx="20">
                  <c:v>-0.34903382713723502</c:v>
                </c:pt>
                <c:pt idx="21">
                  <c:v>-0.51346532071576401</c:v>
                </c:pt>
                <c:pt idx="22">
                  <c:v>-0.66763136538477097</c:v>
                </c:pt>
                <c:pt idx="23">
                  <c:v>-0.90403825081473099</c:v>
                </c:pt>
                <c:pt idx="24">
                  <c:v>-2.3238480299602999</c:v>
                </c:pt>
                <c:pt idx="25">
                  <c:v>-2.49934274770456</c:v>
                </c:pt>
                <c:pt idx="26">
                  <c:v>-2.6643884175697199</c:v>
                </c:pt>
                <c:pt idx="27">
                  <c:v>-2.86774442635034</c:v>
                </c:pt>
              </c:numCache>
            </c:numRef>
          </c:yVal>
          <c:smooth val="0"/>
          <c:extLst xmlns:c16r2="http://schemas.microsoft.com/office/drawing/2015/06/chart">
            <c:ext xmlns:c16="http://schemas.microsoft.com/office/drawing/2014/chart" uri="{C3380CC4-5D6E-409C-BE32-E72D297353CC}">
              <c16:uniqueId val="{0000001C-0126-4BCC-8B9A-D6FDDDB81755}"/>
            </c:ext>
          </c:extLst>
        </c:ser>
        <c:dLbls>
          <c:dLblPos val="t"/>
          <c:showLegendKey val="0"/>
          <c:showVal val="1"/>
          <c:showCatName val="0"/>
          <c:showSerName val="0"/>
          <c:showPercent val="0"/>
          <c:showBubbleSize val="0"/>
        </c:dLbls>
        <c:axId val="184181464"/>
        <c:axId val="184182248"/>
      </c:scatterChart>
      <c:valAx>
        <c:axId val="184181464"/>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a:t>Distancia</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CO"/>
          </a:p>
        </c:txPr>
        <c:crossAx val="184182248"/>
        <c:crosses val="autoZero"/>
        <c:crossBetween val="midCat"/>
      </c:valAx>
      <c:valAx>
        <c:axId val="184182248"/>
        <c:scaling>
          <c:orientation val="minMax"/>
        </c:scaling>
        <c:delete val="0"/>
        <c:axPos val="l"/>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a:t>Complejidad</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CO"/>
          </a:p>
        </c:txPr>
        <c:crossAx val="184181464"/>
        <c:crosses val="autoZero"/>
        <c:crossBetween val="midCat"/>
      </c:valAx>
      <c:spPr>
        <a:noFill/>
        <a:ln>
          <a:noFill/>
        </a:ln>
        <a:effectLst/>
      </c:spPr>
    </c:plotArea>
    <c:plotVisOnly val="1"/>
    <c:dispBlanksAs val="gap"/>
    <c:showDLblsOverMax val="0"/>
  </c:chart>
  <c:spPr>
    <a:noFill/>
    <a:ln>
      <a:noFill/>
    </a:ln>
    <a:effectLst/>
  </c:spPr>
  <c:txPr>
    <a:bodyPr/>
    <a:lstStyle/>
    <a:p>
      <a:pPr>
        <a:defRPr sz="1100">
          <a:solidFill>
            <a:sysClr val="windowText" lastClr="000000"/>
          </a:solidFill>
        </a:defRPr>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1">
                    <a:lumMod val="65000"/>
                    <a:lumOff val="35000"/>
                  </a:schemeClr>
                </a:solidFill>
              </a:defRPr>
            </a:pPr>
            <a:r>
              <a:rPr lang="en-US" sz="1600" baseline="0" dirty="0" err="1" smtClean="0">
                <a:solidFill>
                  <a:schemeClr val="tx1">
                    <a:lumMod val="65000"/>
                    <a:lumOff val="35000"/>
                  </a:schemeClr>
                </a:solidFill>
              </a:rPr>
              <a:t>Ventaja</a:t>
            </a:r>
            <a:r>
              <a:rPr lang="en-US" sz="1600" baseline="0" dirty="0" smtClean="0">
                <a:solidFill>
                  <a:schemeClr val="tx1">
                    <a:lumMod val="65000"/>
                    <a:lumOff val="35000"/>
                  </a:schemeClr>
                </a:solidFill>
              </a:rPr>
              <a:t> </a:t>
            </a:r>
            <a:r>
              <a:rPr lang="en-US" sz="1600" baseline="0" dirty="0" err="1" smtClean="0">
                <a:solidFill>
                  <a:schemeClr val="tx1">
                    <a:lumMod val="65000"/>
                    <a:lumOff val="35000"/>
                  </a:schemeClr>
                </a:solidFill>
              </a:rPr>
              <a:t>comparativa</a:t>
            </a:r>
            <a:r>
              <a:rPr lang="en-US" sz="1600" baseline="0" dirty="0" smtClean="0">
                <a:solidFill>
                  <a:schemeClr val="tx1">
                    <a:lumMod val="65000"/>
                    <a:lumOff val="35000"/>
                  </a:schemeClr>
                </a:solidFill>
              </a:rPr>
              <a:t> </a:t>
            </a:r>
            <a:r>
              <a:rPr lang="en-US" sz="1600" baseline="0" dirty="0" err="1" smtClean="0">
                <a:solidFill>
                  <a:schemeClr val="tx1">
                    <a:lumMod val="65000"/>
                    <a:lumOff val="35000"/>
                  </a:schemeClr>
                </a:solidFill>
              </a:rPr>
              <a:t>revelada</a:t>
            </a:r>
            <a:r>
              <a:rPr lang="en-US" sz="1600" baseline="0" dirty="0" smtClean="0">
                <a:solidFill>
                  <a:schemeClr val="tx1">
                    <a:lumMod val="65000"/>
                    <a:lumOff val="35000"/>
                  </a:schemeClr>
                </a:solidFill>
              </a:rPr>
              <a:t>: </a:t>
            </a:r>
            <a:r>
              <a:rPr lang="en-US" sz="1600" baseline="0" dirty="0">
                <a:solidFill>
                  <a:schemeClr val="tx1">
                    <a:lumMod val="65000"/>
                    <a:lumOff val="35000"/>
                  </a:schemeClr>
                </a:solidFill>
              </a:rPr>
              <a:t>Bogotá </a:t>
            </a:r>
            <a:r>
              <a:rPr lang="en-US" sz="1600" baseline="0" dirty="0" smtClean="0">
                <a:solidFill>
                  <a:schemeClr val="tx1">
                    <a:lumMod val="65000"/>
                    <a:lumOff val="35000"/>
                  </a:schemeClr>
                </a:solidFill>
              </a:rPr>
              <a:t>‘Vs’ </a:t>
            </a:r>
            <a:r>
              <a:rPr lang="en-US" sz="1600" baseline="0" dirty="0" err="1">
                <a:solidFill>
                  <a:schemeClr val="tx1">
                    <a:lumMod val="65000"/>
                    <a:lumOff val="35000"/>
                  </a:schemeClr>
                </a:solidFill>
              </a:rPr>
              <a:t>Francia</a:t>
            </a:r>
            <a:endParaRPr lang="en-US" sz="1600" dirty="0">
              <a:solidFill>
                <a:schemeClr val="tx1">
                  <a:lumMod val="65000"/>
                  <a:lumOff val="35000"/>
                </a:schemeClr>
              </a:solidFill>
            </a:endParaRPr>
          </a:p>
        </c:rich>
      </c:tx>
      <c:layout/>
      <c:overlay val="0"/>
    </c:title>
    <c:autoTitleDeleted val="0"/>
    <c:plotArea>
      <c:layout>
        <c:manualLayout>
          <c:layoutTarget val="inner"/>
          <c:xMode val="edge"/>
          <c:yMode val="edge"/>
          <c:x val="0.27503892563892601"/>
          <c:y val="0.118995827062986"/>
          <c:w val="0.58558257349878895"/>
          <c:h val="0.82742090104466504"/>
        </c:manualLayout>
      </c:layout>
      <c:barChart>
        <c:barDir val="bar"/>
        <c:grouping val="clustered"/>
        <c:varyColors val="0"/>
        <c:ser>
          <c:idx val="0"/>
          <c:order val="0"/>
          <c:tx>
            <c:strRef>
              <c:f>Sheet2!$B$1</c:f>
              <c:strCache>
                <c:ptCount val="1"/>
                <c:pt idx="0">
                  <c:v>Bogotá</c:v>
                </c:pt>
              </c:strCache>
            </c:strRef>
          </c:tx>
          <c:spPr>
            <a:solidFill>
              <a:srgbClr val="F73566"/>
            </a:solidFill>
          </c:spPr>
          <c:invertIfNegative val="0"/>
          <c:cat>
            <c:strRef>
              <c:f>Sheet2!$A$2:$A$9</c:f>
              <c:strCache>
                <c:ptCount val="8"/>
                <c:pt idx="0">
                  <c:v>Aceites esenciales </c:v>
                </c:pt>
                <c:pt idx="1">
                  <c:v>Productos para afeitar </c:v>
                </c:pt>
                <c:pt idx="2">
                  <c:v>Medicamentos envasados </c:v>
                </c:pt>
                <c:pt idx="3">
                  <c:v>Higiene dental </c:v>
                </c:pt>
                <c:pt idx="4">
                  <c:v>Sustancias odoríferas </c:v>
                </c:pt>
                <c:pt idx="5">
                  <c:v>Maquillaje </c:v>
                </c:pt>
                <c:pt idx="6">
                  <c:v>Perfumes y aguas </c:v>
                </c:pt>
                <c:pt idx="7">
                  <c:v>Preparaciones capilares  </c:v>
                </c:pt>
              </c:strCache>
            </c:strRef>
          </c:cat>
          <c:val>
            <c:numRef>
              <c:f>Sheet2!$B$2:$B$9</c:f>
              <c:numCache>
                <c:formatCode>General</c:formatCode>
                <c:ptCount val="8"/>
                <c:pt idx="0">
                  <c:v>0.13</c:v>
                </c:pt>
                <c:pt idx="1">
                  <c:v>2.78</c:v>
                </c:pt>
                <c:pt idx="2">
                  <c:v>3.04</c:v>
                </c:pt>
                <c:pt idx="3">
                  <c:v>4.05</c:v>
                </c:pt>
                <c:pt idx="4">
                  <c:v>9.15</c:v>
                </c:pt>
                <c:pt idx="5">
                  <c:v>14.32</c:v>
                </c:pt>
                <c:pt idx="6">
                  <c:v>17.88</c:v>
                </c:pt>
                <c:pt idx="7">
                  <c:v>18.38</c:v>
                </c:pt>
              </c:numCache>
            </c:numRef>
          </c:val>
        </c:ser>
        <c:ser>
          <c:idx val="1"/>
          <c:order val="1"/>
          <c:tx>
            <c:strRef>
              <c:f>Sheet2!$C$1</c:f>
              <c:strCache>
                <c:ptCount val="1"/>
                <c:pt idx="0">
                  <c:v>Francia</c:v>
                </c:pt>
              </c:strCache>
            </c:strRef>
          </c:tx>
          <c:spPr>
            <a:solidFill>
              <a:schemeClr val="bg1">
                <a:lumMod val="65000"/>
              </a:schemeClr>
            </a:solidFill>
          </c:spPr>
          <c:invertIfNegative val="0"/>
          <c:cat>
            <c:strRef>
              <c:f>Sheet2!$A$2:$A$9</c:f>
              <c:strCache>
                <c:ptCount val="8"/>
                <c:pt idx="0">
                  <c:v>Aceites esenciales </c:v>
                </c:pt>
                <c:pt idx="1">
                  <c:v>Productos para afeitar </c:v>
                </c:pt>
                <c:pt idx="2">
                  <c:v>Medicamentos envasados </c:v>
                </c:pt>
                <c:pt idx="3">
                  <c:v>Higiene dental </c:v>
                </c:pt>
                <c:pt idx="4">
                  <c:v>Sustancias odoríferas </c:v>
                </c:pt>
                <c:pt idx="5">
                  <c:v>Maquillaje </c:v>
                </c:pt>
                <c:pt idx="6">
                  <c:v>Perfumes y aguas </c:v>
                </c:pt>
                <c:pt idx="7">
                  <c:v>Preparaciones capilares  </c:v>
                </c:pt>
              </c:strCache>
            </c:strRef>
          </c:cat>
          <c:val>
            <c:numRef>
              <c:f>Sheet2!$C$2:$C$9</c:f>
              <c:numCache>
                <c:formatCode>General</c:formatCode>
                <c:ptCount val="8"/>
                <c:pt idx="0">
                  <c:v>2.7</c:v>
                </c:pt>
                <c:pt idx="1">
                  <c:v>2</c:v>
                </c:pt>
                <c:pt idx="2">
                  <c:v>2.5</c:v>
                </c:pt>
                <c:pt idx="3">
                  <c:v>1</c:v>
                </c:pt>
                <c:pt idx="4">
                  <c:v>3</c:v>
                </c:pt>
                <c:pt idx="5">
                  <c:v>6.8</c:v>
                </c:pt>
                <c:pt idx="6">
                  <c:v>9</c:v>
                </c:pt>
                <c:pt idx="7">
                  <c:v>2.4</c:v>
                </c:pt>
              </c:numCache>
            </c:numRef>
          </c:val>
        </c:ser>
        <c:dLbls>
          <c:showLegendKey val="0"/>
          <c:showVal val="0"/>
          <c:showCatName val="0"/>
          <c:showSerName val="0"/>
          <c:showPercent val="0"/>
          <c:showBubbleSize val="0"/>
        </c:dLbls>
        <c:gapWidth val="150"/>
        <c:axId val="231003856"/>
        <c:axId val="231004248"/>
      </c:barChart>
      <c:catAx>
        <c:axId val="231003856"/>
        <c:scaling>
          <c:orientation val="minMax"/>
        </c:scaling>
        <c:delete val="0"/>
        <c:axPos val="l"/>
        <c:numFmt formatCode="General" sourceLinked="0"/>
        <c:majorTickMark val="none"/>
        <c:minorTickMark val="none"/>
        <c:tickLblPos val="nextTo"/>
        <c:txPr>
          <a:bodyPr/>
          <a:lstStyle/>
          <a:p>
            <a:pPr>
              <a:defRPr sz="1400" b="1">
                <a:solidFill>
                  <a:schemeClr val="bg1">
                    <a:lumMod val="50000"/>
                  </a:schemeClr>
                </a:solidFill>
              </a:defRPr>
            </a:pPr>
            <a:endParaRPr lang="es-CO"/>
          </a:p>
        </c:txPr>
        <c:crossAx val="231004248"/>
        <c:crosses val="autoZero"/>
        <c:auto val="1"/>
        <c:lblAlgn val="ctr"/>
        <c:lblOffset val="100"/>
        <c:noMultiLvlLbl val="0"/>
      </c:catAx>
      <c:valAx>
        <c:axId val="231004248"/>
        <c:scaling>
          <c:orientation val="minMax"/>
        </c:scaling>
        <c:delete val="0"/>
        <c:axPos val="b"/>
        <c:majorGridlines/>
        <c:numFmt formatCode="General" sourceLinked="1"/>
        <c:majorTickMark val="none"/>
        <c:minorTickMark val="none"/>
        <c:tickLblPos val="nextTo"/>
        <c:txPr>
          <a:bodyPr/>
          <a:lstStyle/>
          <a:p>
            <a:pPr>
              <a:defRPr sz="1400" b="1">
                <a:solidFill>
                  <a:schemeClr val="bg1">
                    <a:lumMod val="50000"/>
                  </a:schemeClr>
                </a:solidFill>
              </a:defRPr>
            </a:pPr>
            <a:endParaRPr lang="es-CO"/>
          </a:p>
        </c:txPr>
        <c:crossAx val="231003856"/>
        <c:crosses val="autoZero"/>
        <c:crossBetween val="between"/>
      </c:valAx>
    </c:plotArea>
    <c:legend>
      <c:legendPos val="r"/>
      <c:layout>
        <c:manualLayout>
          <c:xMode val="edge"/>
          <c:yMode val="edge"/>
          <c:x val="0.591459161565555"/>
          <c:y val="0.529881359983571"/>
          <c:w val="0.27958262695761199"/>
          <c:h val="0.24361897499604401"/>
        </c:manualLayout>
      </c:layout>
      <c:overlay val="0"/>
      <c:spPr>
        <a:solidFill>
          <a:schemeClr val="bg1"/>
        </a:solidFill>
      </c:spPr>
      <c:txPr>
        <a:bodyPr/>
        <a:lstStyle/>
        <a:p>
          <a:pPr>
            <a:defRPr sz="1800"/>
          </a:pPr>
          <a:endParaRPr lang="es-CO"/>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bg1"/>
                </a:solidFill>
                <a:latin typeface="+mn-lt"/>
                <a:ea typeface="+mn-ea"/>
                <a:cs typeface="+mn-cs"/>
              </a:defRPr>
            </a:pPr>
            <a:r>
              <a:rPr lang="en-US">
                <a:solidFill>
                  <a:schemeClr val="bg1"/>
                </a:solidFill>
              </a:rPr>
              <a:t>Complejidad</a:t>
            </a:r>
          </a:p>
        </c:rich>
      </c:tx>
      <c:layout>
        <c:manualLayout>
          <c:xMode val="edge"/>
          <c:yMode val="edge"/>
          <c:x val="2.2763183918076201E-2"/>
          <c:y val="2.5889065151972899E-2"/>
        </c:manualLayout>
      </c:layout>
      <c:overlay val="0"/>
      <c:spPr>
        <a:noFill/>
        <a:ln>
          <a:noFill/>
        </a:ln>
        <a:effectLst/>
      </c:spPr>
    </c:title>
    <c:autoTitleDeleted val="0"/>
    <c:plotArea>
      <c:layout/>
      <c:scatterChart>
        <c:scatterStyle val="lineMarker"/>
        <c:varyColors val="0"/>
        <c:ser>
          <c:idx val="0"/>
          <c:order val="0"/>
          <c:tx>
            <c:strRef>
              <c:f>[Prospectos2.xls]Sheet1!$D$1</c:f>
              <c:strCache>
                <c:ptCount val="1"/>
                <c:pt idx="0">
                  <c:v>complejidad</c:v>
                </c:pt>
              </c:strCache>
            </c:strRef>
          </c:tx>
          <c:spPr>
            <a:ln w="25400" cap="rnd">
              <a:no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xVal>
            <c:numRef>
              <c:f>[Prospectos2.xls]Sheet1!$C$2:$C$12</c:f>
              <c:numCache>
                <c:formatCode>General</c:formatCode>
                <c:ptCount val="11"/>
                <c:pt idx="0">
                  <c:v>0.74974834918975797</c:v>
                </c:pt>
                <c:pt idx="1">
                  <c:v>0.76997107267379805</c:v>
                </c:pt>
                <c:pt idx="2">
                  <c:v>0.772871434688568</c:v>
                </c:pt>
                <c:pt idx="3">
                  <c:v>0.77607721090316795</c:v>
                </c:pt>
                <c:pt idx="4">
                  <c:v>0.77765637636184703</c:v>
                </c:pt>
                <c:pt idx="5">
                  <c:v>0.78162288665771495</c:v>
                </c:pt>
                <c:pt idx="6">
                  <c:v>0.80792397260665905</c:v>
                </c:pt>
                <c:pt idx="7">
                  <c:v>0.812075555324555</c:v>
                </c:pt>
                <c:pt idx="8">
                  <c:v>0.81719708442687999</c:v>
                </c:pt>
                <c:pt idx="9">
                  <c:v>0.817690789699555</c:v>
                </c:pt>
                <c:pt idx="10">
                  <c:v>0.82006847858428999</c:v>
                </c:pt>
              </c:numCache>
            </c:numRef>
          </c:xVal>
          <c:yVal>
            <c:numRef>
              <c:f>[Prospectos2.xls]Sheet1!$D$2:$D$12</c:f>
              <c:numCache>
                <c:formatCode>General</c:formatCode>
                <c:ptCount val="11"/>
                <c:pt idx="0">
                  <c:v>1.0530210733413701</c:v>
                </c:pt>
                <c:pt idx="1">
                  <c:v>0.81216508150100697</c:v>
                </c:pt>
                <c:pt idx="2">
                  <c:v>1.707669019699096</c:v>
                </c:pt>
                <c:pt idx="3">
                  <c:v>1.3084870576858521</c:v>
                </c:pt>
                <c:pt idx="4">
                  <c:v>0.695961773395538</c:v>
                </c:pt>
                <c:pt idx="5">
                  <c:v>2.7674262523651141</c:v>
                </c:pt>
                <c:pt idx="6">
                  <c:v>1.890326261520386</c:v>
                </c:pt>
                <c:pt idx="7">
                  <c:v>2.076048135757445</c:v>
                </c:pt>
                <c:pt idx="8">
                  <c:v>3.505066871643066</c:v>
                </c:pt>
                <c:pt idx="9">
                  <c:v>2.9142024517059331</c:v>
                </c:pt>
                <c:pt idx="10">
                  <c:v>4.0866274833679199</c:v>
                </c:pt>
              </c:numCache>
            </c:numRef>
          </c:yVal>
          <c:smooth val="0"/>
        </c:ser>
        <c:dLbls>
          <c:showLegendKey val="0"/>
          <c:showVal val="0"/>
          <c:showCatName val="0"/>
          <c:showSerName val="0"/>
          <c:showPercent val="0"/>
          <c:showBubbleSize val="0"/>
        </c:dLbls>
        <c:axId val="231005032"/>
        <c:axId val="231005424"/>
      </c:scatterChart>
      <c:valAx>
        <c:axId val="231005032"/>
        <c:scaling>
          <c:orientation val="minMax"/>
        </c:scaling>
        <c:delete val="0"/>
        <c:axPos val="b"/>
        <c:majorGridlines>
          <c:spPr>
            <a:ln w="9525" cap="flat" cmpd="sng" algn="ctr">
              <a:solidFill>
                <a:schemeClr val="dk1">
                  <a:lumMod val="65000"/>
                  <a:lumOff val="35000"/>
                  <a:alpha val="75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231005424"/>
        <c:crosses val="autoZero"/>
        <c:crossBetween val="midCat"/>
      </c:valAx>
      <c:valAx>
        <c:axId val="231005424"/>
        <c:scaling>
          <c:orientation val="minMax"/>
        </c:scaling>
        <c:delete val="0"/>
        <c:axPos val="l"/>
        <c:majorGridlines>
          <c:spPr>
            <a:ln w="9525" cap="flat" cmpd="sng" algn="ctr">
              <a:solidFill>
                <a:schemeClr val="dk1">
                  <a:lumMod val="65000"/>
                  <a:lumOff val="35000"/>
                  <a:alpha val="75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231005032"/>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67C345-7253-4870-A552-00C204BE7E78}" type="datetimeFigureOut">
              <a:rPr lang="es-CO" smtClean="0"/>
              <a:t>02/06/2016</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3C430A-85BF-41A8-AC67-2F64EB93A68E}" type="slidenum">
              <a:rPr lang="es-CO" smtClean="0"/>
              <a:t>‹Nº›</a:t>
            </a:fld>
            <a:endParaRPr lang="es-CO"/>
          </a:p>
        </p:txBody>
      </p:sp>
    </p:spTree>
    <p:extLst>
      <p:ext uri="{BB962C8B-B14F-4D97-AF65-F5344CB8AC3E}">
        <p14:creationId xmlns:p14="http://schemas.microsoft.com/office/powerpoint/2010/main" val="3657668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74BA17C-7CC8-4478-B496-9A908488C4E3}" type="slidenum">
              <a:rPr lang="es-CO" smtClean="0">
                <a:solidFill>
                  <a:prstClr val="black"/>
                </a:solidFill>
              </a:rPr>
              <a:pPr/>
              <a:t>3</a:t>
            </a:fld>
            <a:endParaRPr lang="es-CO">
              <a:solidFill>
                <a:prstClr val="black"/>
              </a:solidFill>
            </a:endParaRPr>
          </a:p>
        </p:txBody>
      </p:sp>
    </p:spTree>
    <p:extLst>
      <p:ext uri="{BB962C8B-B14F-4D97-AF65-F5344CB8AC3E}">
        <p14:creationId xmlns:p14="http://schemas.microsoft.com/office/powerpoint/2010/main" val="1826994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Eso no significa que </a:t>
            </a:r>
            <a:r>
              <a:rPr lang="es-CO" dirty="0" err="1" smtClean="0"/>
              <a:t>Bogota</a:t>
            </a:r>
            <a:r>
              <a:rPr lang="es-CO" dirty="0" smtClean="0"/>
              <a:t> tenga que especializarse mas en medicamentos y cosméticos. Especializarse significa dejar de hacer cosas que uno no hace bien para concentrarse en las que hace mejor. Pero Bogotá ya esta mas especializada que Francia en cosméticos. Si nos queremos parecer a Francia o a cualquier otro país desarrollado la ruta no es especializarse en forma inteligente, sino diversificarse en forma inteligente. Es decir, no se trata de dejar de hacer cosas sino de hacer nuevas cosas utilizando mejor los conocimientos ya existentes. Esta es la segunda pata de la estrategia y es la base conceptual del </a:t>
            </a:r>
            <a:r>
              <a:rPr lang="es-CO" dirty="0" err="1" smtClean="0"/>
              <a:t>Datlas</a:t>
            </a:r>
            <a:r>
              <a:rPr lang="es-CO" dirty="0" smtClean="0"/>
              <a:t>. </a:t>
            </a:r>
            <a:endParaRPr lang="en-US" dirty="0" smtClean="0"/>
          </a:p>
          <a:p>
            <a:endParaRPr lang="es-CO" dirty="0"/>
          </a:p>
        </p:txBody>
      </p:sp>
      <p:sp>
        <p:nvSpPr>
          <p:cNvPr id="4" name="3 Marcador de número de diapositiva"/>
          <p:cNvSpPr>
            <a:spLocks noGrp="1"/>
          </p:cNvSpPr>
          <p:nvPr>
            <p:ph type="sldNum" sz="quarter" idx="10"/>
          </p:nvPr>
        </p:nvSpPr>
        <p:spPr/>
        <p:txBody>
          <a:bodyPr/>
          <a:lstStyle/>
          <a:p>
            <a:fld id="{D63C430A-85BF-41A8-AC67-2F64EB93A68E}" type="slidenum">
              <a:rPr lang="es-CO" smtClean="0"/>
              <a:t>41</a:t>
            </a:fld>
            <a:endParaRPr lang="es-CO"/>
          </a:p>
        </p:txBody>
      </p:sp>
    </p:spTree>
    <p:extLst>
      <p:ext uri="{BB962C8B-B14F-4D97-AF65-F5344CB8AC3E}">
        <p14:creationId xmlns:p14="http://schemas.microsoft.com/office/powerpoint/2010/main" val="1307986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La estrategia debe tener dos patas:</a:t>
            </a:r>
          </a:p>
          <a:p>
            <a:r>
              <a:rPr lang="es-CO" dirty="0" smtClean="0"/>
              <a:t>Una es sacar mejor provecho de los mercados mundiales.  La otra sacar mejor provecho de los conocimientos adquiridos.</a:t>
            </a:r>
            <a:endParaRPr lang="en-US" dirty="0"/>
          </a:p>
        </p:txBody>
      </p:sp>
      <p:sp>
        <p:nvSpPr>
          <p:cNvPr id="4" name="Slide Number Placeholder 3"/>
          <p:cNvSpPr>
            <a:spLocks noGrp="1"/>
          </p:cNvSpPr>
          <p:nvPr>
            <p:ph type="sldNum" sz="quarter" idx="10"/>
          </p:nvPr>
        </p:nvSpPr>
        <p:spPr/>
        <p:txBody>
          <a:bodyPr/>
          <a:lstStyle/>
          <a:p>
            <a:fld id="{D63C430A-85BF-41A8-AC67-2F64EB93A68E}" type="slidenum">
              <a:rPr lang="es-CO" smtClean="0">
                <a:solidFill>
                  <a:prstClr val="black"/>
                </a:solidFill>
              </a:rPr>
              <a:pPr/>
              <a:t>47</a:t>
            </a:fld>
            <a:endParaRPr lang="es-CO">
              <a:solidFill>
                <a:prstClr val="black"/>
              </a:solidFill>
            </a:endParaRPr>
          </a:p>
        </p:txBody>
      </p:sp>
    </p:spTree>
    <p:extLst>
      <p:ext uri="{BB962C8B-B14F-4D97-AF65-F5344CB8AC3E}">
        <p14:creationId xmlns:p14="http://schemas.microsoft.com/office/powerpoint/2010/main" val="3357096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La estrategia debe tener dos patas:</a:t>
            </a:r>
          </a:p>
          <a:p>
            <a:r>
              <a:rPr lang="es-CO" dirty="0" smtClean="0"/>
              <a:t>Una es sacar mejor provecho de los mercados mundiales.  La otra sacar mejor provecho de los conocimientos adquiridos.</a:t>
            </a:r>
            <a:endParaRPr lang="en-US" dirty="0"/>
          </a:p>
        </p:txBody>
      </p:sp>
      <p:sp>
        <p:nvSpPr>
          <p:cNvPr id="4" name="Slide Number Placeholder 3"/>
          <p:cNvSpPr>
            <a:spLocks noGrp="1"/>
          </p:cNvSpPr>
          <p:nvPr>
            <p:ph type="sldNum" sz="quarter" idx="10"/>
          </p:nvPr>
        </p:nvSpPr>
        <p:spPr/>
        <p:txBody>
          <a:bodyPr/>
          <a:lstStyle/>
          <a:p>
            <a:fld id="{D63C430A-85BF-41A8-AC67-2F64EB93A68E}" type="slidenum">
              <a:rPr lang="es-CO" smtClean="0">
                <a:solidFill>
                  <a:prstClr val="black"/>
                </a:solidFill>
              </a:rPr>
              <a:pPr/>
              <a:t>5</a:t>
            </a:fld>
            <a:endParaRPr lang="es-CO">
              <a:solidFill>
                <a:prstClr val="black"/>
              </a:solidFill>
            </a:endParaRPr>
          </a:p>
        </p:txBody>
      </p:sp>
    </p:spTree>
    <p:extLst>
      <p:ext uri="{BB962C8B-B14F-4D97-AF65-F5344CB8AC3E}">
        <p14:creationId xmlns:p14="http://schemas.microsoft.com/office/powerpoint/2010/main" val="3357096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La estrategia debe tener dos patas:</a:t>
            </a:r>
          </a:p>
          <a:p>
            <a:r>
              <a:rPr lang="es-CO" dirty="0" smtClean="0"/>
              <a:t>Una es sacar mejor provecho de los mercados mundiales.  La otra sacar mejor provecho de los conocimientos adquiridos.</a:t>
            </a:r>
            <a:endParaRPr lang="en-US" dirty="0"/>
          </a:p>
        </p:txBody>
      </p:sp>
      <p:sp>
        <p:nvSpPr>
          <p:cNvPr id="4" name="Slide Number Placeholder 3"/>
          <p:cNvSpPr>
            <a:spLocks noGrp="1"/>
          </p:cNvSpPr>
          <p:nvPr>
            <p:ph type="sldNum" sz="quarter" idx="10"/>
          </p:nvPr>
        </p:nvSpPr>
        <p:spPr/>
        <p:txBody>
          <a:bodyPr/>
          <a:lstStyle/>
          <a:p>
            <a:fld id="{D63C430A-85BF-41A8-AC67-2F64EB93A68E}" type="slidenum">
              <a:rPr lang="es-CO" smtClean="0">
                <a:solidFill>
                  <a:prstClr val="black"/>
                </a:solidFill>
              </a:rPr>
              <a:pPr/>
              <a:t>18</a:t>
            </a:fld>
            <a:endParaRPr lang="es-CO">
              <a:solidFill>
                <a:prstClr val="black"/>
              </a:solidFill>
            </a:endParaRPr>
          </a:p>
        </p:txBody>
      </p:sp>
    </p:spTree>
    <p:extLst>
      <p:ext uri="{BB962C8B-B14F-4D97-AF65-F5344CB8AC3E}">
        <p14:creationId xmlns:p14="http://schemas.microsoft.com/office/powerpoint/2010/main" val="3357096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La estrategia debe tener dos patas:</a:t>
            </a:r>
          </a:p>
          <a:p>
            <a:r>
              <a:rPr lang="es-CO" dirty="0" smtClean="0"/>
              <a:t>Una es sacar mejor provecho de los mercados mundiales.  La otra sacar mejor provecho de los conocimientos adquiridos.</a:t>
            </a:r>
            <a:endParaRPr lang="en-US" dirty="0"/>
          </a:p>
        </p:txBody>
      </p:sp>
      <p:sp>
        <p:nvSpPr>
          <p:cNvPr id="4" name="Slide Number Placeholder 3"/>
          <p:cNvSpPr>
            <a:spLocks noGrp="1"/>
          </p:cNvSpPr>
          <p:nvPr>
            <p:ph type="sldNum" sz="quarter" idx="10"/>
          </p:nvPr>
        </p:nvSpPr>
        <p:spPr/>
        <p:txBody>
          <a:bodyPr/>
          <a:lstStyle/>
          <a:p>
            <a:fld id="{D63C430A-85BF-41A8-AC67-2F64EB93A68E}" type="slidenum">
              <a:rPr lang="es-CO" smtClean="0">
                <a:solidFill>
                  <a:prstClr val="black"/>
                </a:solidFill>
              </a:rPr>
              <a:pPr/>
              <a:t>19</a:t>
            </a:fld>
            <a:endParaRPr lang="es-CO">
              <a:solidFill>
                <a:prstClr val="black"/>
              </a:solidFill>
            </a:endParaRPr>
          </a:p>
        </p:txBody>
      </p:sp>
    </p:spTree>
    <p:extLst>
      <p:ext uri="{BB962C8B-B14F-4D97-AF65-F5344CB8AC3E}">
        <p14:creationId xmlns:p14="http://schemas.microsoft.com/office/powerpoint/2010/main" val="3357096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Sacar mejor provecho de los mercados mundiales:</a:t>
            </a:r>
          </a:p>
          <a:p>
            <a:r>
              <a:rPr lang="es-CO" dirty="0" smtClean="0"/>
              <a:t>Las exportaciones de </a:t>
            </a:r>
            <a:r>
              <a:rPr lang="es-CO" dirty="0" err="1" smtClean="0"/>
              <a:t>Bogota</a:t>
            </a:r>
            <a:r>
              <a:rPr lang="es-CO" dirty="0" smtClean="0"/>
              <a:t> son una </a:t>
            </a:r>
            <a:r>
              <a:rPr lang="es-CO" dirty="0" err="1" smtClean="0"/>
              <a:t>fraccion</a:t>
            </a:r>
            <a:r>
              <a:rPr lang="es-CO" dirty="0" smtClean="0"/>
              <a:t> </a:t>
            </a:r>
            <a:r>
              <a:rPr lang="es-CO" dirty="0" err="1" smtClean="0"/>
              <a:t>minuscula</a:t>
            </a:r>
            <a:r>
              <a:rPr lang="es-CO" dirty="0" smtClean="0"/>
              <a:t>, y ni siquiera han empezado a explorarse los grandes mercados, excepto marginalmente EEUU</a:t>
            </a:r>
            <a:endParaRPr lang="en-US" dirty="0" smtClean="0"/>
          </a:p>
          <a:p>
            <a:endParaRPr lang="es-CO" dirty="0"/>
          </a:p>
        </p:txBody>
      </p:sp>
      <p:sp>
        <p:nvSpPr>
          <p:cNvPr id="4" name="3 Marcador de número de diapositiva"/>
          <p:cNvSpPr>
            <a:spLocks noGrp="1"/>
          </p:cNvSpPr>
          <p:nvPr>
            <p:ph type="sldNum" sz="quarter" idx="10"/>
          </p:nvPr>
        </p:nvSpPr>
        <p:spPr/>
        <p:txBody>
          <a:bodyPr/>
          <a:lstStyle/>
          <a:p>
            <a:fld id="{D63C430A-85BF-41A8-AC67-2F64EB93A68E}" type="slidenum">
              <a:rPr lang="es-CO" smtClean="0"/>
              <a:t>21</a:t>
            </a:fld>
            <a:endParaRPr lang="es-CO"/>
          </a:p>
        </p:txBody>
      </p:sp>
    </p:spTree>
    <p:extLst>
      <p:ext uri="{BB962C8B-B14F-4D97-AF65-F5344CB8AC3E}">
        <p14:creationId xmlns:p14="http://schemas.microsoft.com/office/powerpoint/2010/main" val="3804352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La estrategia debe tener dos patas:</a:t>
            </a:r>
          </a:p>
          <a:p>
            <a:r>
              <a:rPr lang="es-CO" dirty="0" smtClean="0"/>
              <a:t>Una es sacar mejor provecho de los mercados mundiales.  La otra sacar mejor provecho de los conocimientos adquiridos.</a:t>
            </a:r>
            <a:endParaRPr lang="en-US" dirty="0"/>
          </a:p>
        </p:txBody>
      </p:sp>
      <p:sp>
        <p:nvSpPr>
          <p:cNvPr id="4" name="Slide Number Placeholder 3"/>
          <p:cNvSpPr>
            <a:spLocks noGrp="1"/>
          </p:cNvSpPr>
          <p:nvPr>
            <p:ph type="sldNum" sz="quarter" idx="10"/>
          </p:nvPr>
        </p:nvSpPr>
        <p:spPr/>
        <p:txBody>
          <a:bodyPr/>
          <a:lstStyle/>
          <a:p>
            <a:fld id="{D63C430A-85BF-41A8-AC67-2F64EB93A68E}" type="slidenum">
              <a:rPr lang="es-CO" smtClean="0">
                <a:solidFill>
                  <a:prstClr val="black"/>
                </a:solidFill>
              </a:rPr>
              <a:pPr/>
              <a:t>25</a:t>
            </a:fld>
            <a:endParaRPr lang="es-CO">
              <a:solidFill>
                <a:prstClr val="black"/>
              </a:solidFill>
            </a:endParaRPr>
          </a:p>
        </p:txBody>
      </p:sp>
    </p:spTree>
    <p:extLst>
      <p:ext uri="{BB962C8B-B14F-4D97-AF65-F5344CB8AC3E}">
        <p14:creationId xmlns:p14="http://schemas.microsoft.com/office/powerpoint/2010/main" val="3357096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La estrategia debe tener dos patas:</a:t>
            </a:r>
          </a:p>
          <a:p>
            <a:r>
              <a:rPr lang="es-CO" dirty="0" smtClean="0"/>
              <a:t>Una es sacar mejor provecho de los mercados mundiales.  La otra sacar mejor provecho de los conocimientos adquiridos.</a:t>
            </a:r>
            <a:endParaRPr lang="en-US" dirty="0"/>
          </a:p>
        </p:txBody>
      </p:sp>
      <p:sp>
        <p:nvSpPr>
          <p:cNvPr id="4" name="Slide Number Placeholder 3"/>
          <p:cNvSpPr>
            <a:spLocks noGrp="1"/>
          </p:cNvSpPr>
          <p:nvPr>
            <p:ph type="sldNum" sz="quarter" idx="10"/>
          </p:nvPr>
        </p:nvSpPr>
        <p:spPr/>
        <p:txBody>
          <a:bodyPr/>
          <a:lstStyle/>
          <a:p>
            <a:fld id="{D63C430A-85BF-41A8-AC67-2F64EB93A68E}" type="slidenum">
              <a:rPr lang="es-CO" smtClean="0">
                <a:solidFill>
                  <a:prstClr val="black"/>
                </a:solidFill>
              </a:rPr>
              <a:pPr/>
              <a:t>28</a:t>
            </a:fld>
            <a:endParaRPr lang="es-CO">
              <a:solidFill>
                <a:prstClr val="black"/>
              </a:solidFill>
            </a:endParaRPr>
          </a:p>
        </p:txBody>
      </p:sp>
    </p:spTree>
    <p:extLst>
      <p:ext uri="{BB962C8B-B14F-4D97-AF65-F5344CB8AC3E}">
        <p14:creationId xmlns:p14="http://schemas.microsoft.com/office/powerpoint/2010/main" val="3357096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D63C430A-85BF-41A8-AC67-2F64EB93A68E}" type="slidenum">
              <a:rPr lang="es-CO" smtClean="0"/>
              <a:t>31</a:t>
            </a:fld>
            <a:endParaRPr lang="es-CO"/>
          </a:p>
        </p:txBody>
      </p:sp>
    </p:spTree>
    <p:extLst>
      <p:ext uri="{BB962C8B-B14F-4D97-AF65-F5344CB8AC3E}">
        <p14:creationId xmlns:p14="http://schemas.microsoft.com/office/powerpoint/2010/main" val="1649977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La estrategia debe tener dos patas:</a:t>
            </a:r>
          </a:p>
          <a:p>
            <a:r>
              <a:rPr lang="es-CO" dirty="0" smtClean="0"/>
              <a:t>Una es sacar mejor provecho de los mercados mundiales.  La otra sacar mejor provecho de los conocimientos adquiridos.</a:t>
            </a:r>
            <a:endParaRPr lang="en-US" dirty="0"/>
          </a:p>
        </p:txBody>
      </p:sp>
      <p:sp>
        <p:nvSpPr>
          <p:cNvPr id="4" name="Slide Number Placeholder 3"/>
          <p:cNvSpPr>
            <a:spLocks noGrp="1"/>
          </p:cNvSpPr>
          <p:nvPr>
            <p:ph type="sldNum" sz="quarter" idx="10"/>
          </p:nvPr>
        </p:nvSpPr>
        <p:spPr/>
        <p:txBody>
          <a:bodyPr/>
          <a:lstStyle/>
          <a:p>
            <a:fld id="{D63C430A-85BF-41A8-AC67-2F64EB93A68E}" type="slidenum">
              <a:rPr lang="es-CO" smtClean="0"/>
              <a:t>39</a:t>
            </a:fld>
            <a:endParaRPr lang="es-CO"/>
          </a:p>
        </p:txBody>
      </p:sp>
    </p:spTree>
    <p:extLst>
      <p:ext uri="{BB962C8B-B14F-4D97-AF65-F5344CB8AC3E}">
        <p14:creationId xmlns:p14="http://schemas.microsoft.com/office/powerpoint/2010/main" val="242160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t>02/06/2016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FDF83E2-E511-417E-B484-16C7A2245AF3}" type="slidenum">
              <a:rPr lang="es-CO" smtClean="0"/>
              <a:t>‹Nº›</a:t>
            </a:fld>
            <a:endParaRPr lang="es-CO"/>
          </a:p>
        </p:txBody>
      </p:sp>
    </p:spTree>
    <p:extLst>
      <p:ext uri="{BB962C8B-B14F-4D97-AF65-F5344CB8AC3E}">
        <p14:creationId xmlns:p14="http://schemas.microsoft.com/office/powerpoint/2010/main" val="4168800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t>02/06/2016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FDF83E2-E511-417E-B484-16C7A2245AF3}" type="slidenum">
              <a:rPr lang="es-CO" smtClean="0"/>
              <a:t>‹Nº›</a:t>
            </a:fld>
            <a:endParaRPr lang="es-CO"/>
          </a:p>
        </p:txBody>
      </p:sp>
    </p:spTree>
    <p:extLst>
      <p:ext uri="{BB962C8B-B14F-4D97-AF65-F5344CB8AC3E}">
        <p14:creationId xmlns:p14="http://schemas.microsoft.com/office/powerpoint/2010/main" val="4996982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6706165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9109639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4080326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7779041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9212693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5245168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8069384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Texto - 2 Gráficas">
    <p:spTree>
      <p:nvGrpSpPr>
        <p:cNvPr id="1" name=""/>
        <p:cNvGrpSpPr/>
        <p:nvPr/>
      </p:nvGrpSpPr>
      <p:grpSpPr>
        <a:xfrm>
          <a:off x="0" y="0"/>
          <a:ext cx="0" cy="0"/>
          <a:chOff x="0" y="0"/>
          <a:chExt cx="0" cy="0"/>
        </a:xfrm>
      </p:grpSpPr>
      <p:sp>
        <p:nvSpPr>
          <p:cNvPr id="3" name="Content Placeholder 4"/>
          <p:cNvSpPr>
            <a:spLocks noGrp="1"/>
          </p:cNvSpPr>
          <p:nvPr>
            <p:ph sz="quarter" idx="12"/>
          </p:nvPr>
        </p:nvSpPr>
        <p:spPr>
          <a:xfrm>
            <a:off x="4994960" y="2597315"/>
            <a:ext cx="3527192" cy="3322809"/>
          </a:xfrm>
          <a:prstGeom prst="rect">
            <a:avLst/>
          </a:prstGeom>
        </p:spPr>
        <p:txBody>
          <a:bodyPr vert="horz" anchor="ctr"/>
          <a:lstStyle>
            <a:lvl1pPr marL="0" indent="0" algn="ctr">
              <a:buNone/>
              <a:defRPr sz="1400" baseline="0"/>
            </a:lvl1pPr>
          </a:lstStyle>
          <a:p>
            <a:pPr lvl="0"/>
            <a:r>
              <a:rPr lang="es-ES" smtClean="0"/>
              <a:t>Haga clic para modificar el estilo de texto del patrón</a:t>
            </a:r>
          </a:p>
        </p:txBody>
      </p:sp>
      <p:sp>
        <p:nvSpPr>
          <p:cNvPr id="4" name="Content Placeholder 4"/>
          <p:cNvSpPr>
            <a:spLocks noGrp="1"/>
          </p:cNvSpPr>
          <p:nvPr>
            <p:ph sz="quarter" idx="14"/>
          </p:nvPr>
        </p:nvSpPr>
        <p:spPr>
          <a:xfrm>
            <a:off x="498927" y="2597316"/>
            <a:ext cx="3527192" cy="3322810"/>
          </a:xfrm>
          <a:prstGeom prst="rect">
            <a:avLst/>
          </a:prstGeom>
        </p:spPr>
        <p:txBody>
          <a:bodyPr vert="horz" anchor="ctr"/>
          <a:lstStyle>
            <a:lvl1pPr marL="0" indent="0" algn="ctr">
              <a:buNone/>
              <a:defRPr sz="1400" baseline="0"/>
            </a:lvl1pPr>
          </a:lstStyle>
          <a:p>
            <a:pPr lvl="0"/>
            <a:r>
              <a:rPr lang="es-ES" smtClean="0"/>
              <a:t>Haga clic para modificar el estilo de texto del patrón</a:t>
            </a:r>
          </a:p>
        </p:txBody>
      </p:sp>
      <p:sp>
        <p:nvSpPr>
          <p:cNvPr id="5" name="Text Placeholder 8"/>
          <p:cNvSpPr>
            <a:spLocks noGrp="1"/>
          </p:cNvSpPr>
          <p:nvPr>
            <p:ph type="body" sz="quarter" idx="15" hasCustomPrompt="1"/>
          </p:nvPr>
        </p:nvSpPr>
        <p:spPr>
          <a:xfrm>
            <a:off x="498927" y="5920125"/>
            <a:ext cx="8023225" cy="246486"/>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900" baseline="0">
                <a:solidFill>
                  <a:schemeClr val="tx1">
                    <a:lumMod val="50000"/>
                    <a:lumOff val="50000"/>
                  </a:schemeClr>
                </a:solidFill>
              </a:defRPr>
            </a:lvl1pPr>
          </a:lstStyle>
          <a:p>
            <a:pPr lvl="0"/>
            <a:r>
              <a:rPr lang="en-US" dirty="0" err="1" smtClean="0"/>
              <a:t>Fuente</a:t>
            </a:r>
            <a:r>
              <a:rPr lang="en-US" dirty="0" smtClean="0"/>
              <a:t> </a:t>
            </a:r>
            <a:r>
              <a:rPr lang="en-US" dirty="0" err="1" smtClean="0"/>
              <a:t>gráficas</a:t>
            </a:r>
            <a:r>
              <a:rPr lang="en-US" dirty="0" smtClean="0"/>
              <a:t> – </a:t>
            </a:r>
            <a:r>
              <a:rPr lang="en-US" dirty="0" err="1" smtClean="0"/>
              <a:t>tablas</a:t>
            </a:r>
            <a:r>
              <a:rPr lang="en-US" dirty="0" smtClean="0"/>
              <a:t> (</a:t>
            </a:r>
            <a:r>
              <a:rPr lang="en-US" dirty="0" err="1" smtClean="0"/>
              <a:t>calibri</a:t>
            </a:r>
            <a:r>
              <a:rPr lang="en-US" dirty="0" smtClean="0"/>
              <a:t> regular </a:t>
            </a:r>
            <a:r>
              <a:rPr lang="en-US" dirty="0" err="1" smtClean="0"/>
              <a:t>minúsculas</a:t>
            </a:r>
            <a:r>
              <a:rPr lang="en-US" dirty="0" smtClean="0"/>
              <a:t> 10 </a:t>
            </a:r>
            <a:r>
              <a:rPr lang="en-US" dirty="0" err="1" smtClean="0"/>
              <a:t>pts</a:t>
            </a:r>
            <a:r>
              <a:rPr lang="en-US" dirty="0" smtClean="0"/>
              <a:t>)</a:t>
            </a:r>
            <a:endParaRPr lang="en-US" dirty="0"/>
          </a:p>
        </p:txBody>
      </p:sp>
      <p:sp>
        <p:nvSpPr>
          <p:cNvPr id="6" name="Text Placeholder 8"/>
          <p:cNvSpPr>
            <a:spLocks noGrp="1"/>
          </p:cNvSpPr>
          <p:nvPr>
            <p:ph type="body" sz="quarter" idx="16" hasCustomPrompt="1"/>
          </p:nvPr>
        </p:nvSpPr>
        <p:spPr>
          <a:xfrm>
            <a:off x="498928" y="2253230"/>
            <a:ext cx="3527192" cy="314879"/>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1200" baseline="0">
                <a:solidFill>
                  <a:schemeClr val="tx1">
                    <a:lumMod val="50000"/>
                    <a:lumOff val="50000"/>
                  </a:schemeClr>
                </a:solidFill>
              </a:defRPr>
            </a:lvl1pPr>
          </a:lstStyle>
          <a:p>
            <a:pPr lvl="0"/>
            <a:r>
              <a:rPr lang="en-US" dirty="0" err="1" smtClean="0"/>
              <a:t>Subtítulo</a:t>
            </a:r>
            <a:r>
              <a:rPr lang="en-US" dirty="0" smtClean="0"/>
              <a:t> </a:t>
            </a:r>
            <a:r>
              <a:rPr lang="en-US" dirty="0" err="1" smtClean="0"/>
              <a:t>opcional</a:t>
            </a:r>
            <a:r>
              <a:rPr lang="en-US" dirty="0" smtClean="0"/>
              <a:t> (</a:t>
            </a:r>
            <a:r>
              <a:rPr lang="en-US" dirty="0" err="1" smtClean="0"/>
              <a:t>calibri</a:t>
            </a:r>
            <a:r>
              <a:rPr lang="en-US" dirty="0" smtClean="0"/>
              <a:t> regular </a:t>
            </a:r>
            <a:r>
              <a:rPr lang="en-US" dirty="0" err="1" smtClean="0"/>
              <a:t>minúsculas</a:t>
            </a:r>
            <a:r>
              <a:rPr lang="en-US" dirty="0" smtClean="0"/>
              <a:t> 12 </a:t>
            </a:r>
            <a:r>
              <a:rPr lang="en-US" dirty="0" err="1" smtClean="0"/>
              <a:t>pts</a:t>
            </a:r>
            <a:r>
              <a:rPr lang="en-US" dirty="0" smtClean="0"/>
              <a:t>)</a:t>
            </a:r>
            <a:endParaRPr lang="en-US" dirty="0"/>
          </a:p>
        </p:txBody>
      </p:sp>
      <p:sp>
        <p:nvSpPr>
          <p:cNvPr id="7" name="Text Placeholder 8"/>
          <p:cNvSpPr>
            <a:spLocks noGrp="1"/>
          </p:cNvSpPr>
          <p:nvPr>
            <p:ph type="body" sz="quarter" idx="17" hasCustomPrompt="1"/>
          </p:nvPr>
        </p:nvSpPr>
        <p:spPr>
          <a:xfrm>
            <a:off x="4990881" y="2253230"/>
            <a:ext cx="3527192" cy="314879"/>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1200" baseline="0">
                <a:solidFill>
                  <a:schemeClr val="tx1">
                    <a:lumMod val="50000"/>
                    <a:lumOff val="50000"/>
                  </a:schemeClr>
                </a:solidFill>
              </a:defRPr>
            </a:lvl1pPr>
          </a:lstStyle>
          <a:p>
            <a:pPr lvl="0"/>
            <a:r>
              <a:rPr lang="en-US" dirty="0" err="1" smtClean="0"/>
              <a:t>Subtítulo</a:t>
            </a:r>
            <a:r>
              <a:rPr lang="en-US" dirty="0" smtClean="0"/>
              <a:t> </a:t>
            </a:r>
            <a:r>
              <a:rPr lang="en-US" dirty="0" err="1" smtClean="0"/>
              <a:t>opcional</a:t>
            </a:r>
            <a:r>
              <a:rPr lang="en-US" dirty="0" smtClean="0"/>
              <a:t> (</a:t>
            </a:r>
            <a:r>
              <a:rPr lang="en-US" dirty="0" err="1" smtClean="0"/>
              <a:t>calibri</a:t>
            </a:r>
            <a:r>
              <a:rPr lang="en-US" dirty="0" smtClean="0"/>
              <a:t> regular </a:t>
            </a:r>
            <a:r>
              <a:rPr lang="en-US" dirty="0" err="1" smtClean="0"/>
              <a:t>minúsculas</a:t>
            </a:r>
            <a:r>
              <a:rPr lang="en-US" dirty="0" smtClean="0"/>
              <a:t> 12 </a:t>
            </a:r>
            <a:r>
              <a:rPr lang="en-US" dirty="0" err="1" smtClean="0"/>
              <a:t>pts</a:t>
            </a:r>
            <a:r>
              <a:rPr lang="en-US" dirty="0" smtClean="0"/>
              <a:t>)</a:t>
            </a:r>
            <a:endParaRPr lang="en-US" dirty="0"/>
          </a:p>
        </p:txBody>
      </p:sp>
      <p:sp>
        <p:nvSpPr>
          <p:cNvPr id="8" name="Text Placeholder 11"/>
          <p:cNvSpPr>
            <a:spLocks noGrp="1"/>
          </p:cNvSpPr>
          <p:nvPr>
            <p:ph type="body" sz="quarter" idx="19" hasCustomPrompt="1"/>
          </p:nvPr>
        </p:nvSpPr>
        <p:spPr>
          <a:xfrm>
            <a:off x="498475" y="6261468"/>
            <a:ext cx="7707313" cy="2476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a:solidFill>
                  <a:schemeClr val="tx1">
                    <a:lumMod val="65000"/>
                    <a:lumOff val="35000"/>
                  </a:schemeClr>
                </a:solidFill>
                <a:latin typeface="+mn-lt"/>
                <a:cs typeface="Amplitude-Blac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Título</a:t>
            </a:r>
            <a:r>
              <a:rPr lang="en-US" dirty="0" smtClean="0"/>
              <a:t> de la </a:t>
            </a:r>
            <a:r>
              <a:rPr lang="en-US" dirty="0" err="1" smtClean="0"/>
              <a:t>presentación</a:t>
            </a:r>
            <a:r>
              <a:rPr lang="en-US" dirty="0" smtClean="0"/>
              <a:t> ( </a:t>
            </a:r>
            <a:r>
              <a:rPr lang="en-US" dirty="0" err="1" smtClean="0"/>
              <a:t>calibri</a:t>
            </a:r>
            <a:r>
              <a:rPr lang="en-US" dirty="0" smtClean="0"/>
              <a:t> regular </a:t>
            </a:r>
            <a:r>
              <a:rPr lang="en-US" dirty="0" err="1" smtClean="0"/>
              <a:t>minúsculas</a:t>
            </a:r>
            <a:r>
              <a:rPr lang="en-US" dirty="0" smtClean="0"/>
              <a:t> 10 </a:t>
            </a:r>
            <a:r>
              <a:rPr lang="en-US" dirty="0" err="1" smtClean="0"/>
              <a:t>pts</a:t>
            </a:r>
            <a:r>
              <a:rPr lang="en-US" dirty="0" smtClean="0"/>
              <a:t>)</a:t>
            </a:r>
          </a:p>
          <a:p>
            <a:pPr lvl="0"/>
            <a:endParaRPr lang="en-US" dirty="0"/>
          </a:p>
        </p:txBody>
      </p:sp>
      <p:sp>
        <p:nvSpPr>
          <p:cNvPr id="9" name="Text Placeholder 4"/>
          <p:cNvSpPr>
            <a:spLocks noGrp="1"/>
          </p:cNvSpPr>
          <p:nvPr>
            <p:ph type="body" sz="quarter" idx="11" hasCustomPrompt="1"/>
          </p:nvPr>
        </p:nvSpPr>
        <p:spPr>
          <a:xfrm>
            <a:off x="498927" y="525689"/>
            <a:ext cx="8023225" cy="581025"/>
          </a:xfrm>
          <a:prstGeom prst="rect">
            <a:avLst/>
          </a:prstGeom>
        </p:spPr>
        <p:txBody>
          <a:bodyPr vert="horz"/>
          <a:lstStyle>
            <a:lvl1pPr marL="0" indent="0">
              <a:buNone/>
              <a:defRPr sz="2000" b="1" baseline="0">
                <a:solidFill>
                  <a:schemeClr val="tx1">
                    <a:lumMod val="65000"/>
                    <a:lumOff val="35000"/>
                  </a:schemeClr>
                </a:solidFill>
              </a:defRPr>
            </a:lvl1pPr>
          </a:lstStyle>
          <a:p>
            <a:pPr lvl="0"/>
            <a:r>
              <a:rPr lang="es-ES_tradnl" dirty="0" smtClean="0"/>
              <a:t>T</a:t>
            </a:r>
            <a:r>
              <a:rPr lang="en-US" dirty="0" smtClean="0"/>
              <a:t>I</a:t>
            </a:r>
            <a:r>
              <a:rPr lang="es-ES_tradnl" dirty="0" smtClean="0"/>
              <a:t>TULO DE GRÁFICA O TEXTO (CALIBRI BOLD MAYUSCULAS 20 PTS)</a:t>
            </a:r>
            <a:endParaRPr lang="en-US" dirty="0"/>
          </a:p>
        </p:txBody>
      </p:sp>
      <p:cxnSp>
        <p:nvCxnSpPr>
          <p:cNvPr id="10" name="Straight Connector 9"/>
          <p:cNvCxnSpPr/>
          <p:nvPr userDrawn="1"/>
        </p:nvCxnSpPr>
        <p:spPr>
          <a:xfrm flipH="1">
            <a:off x="616077" y="961313"/>
            <a:ext cx="7901996"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8"/>
          <p:cNvSpPr>
            <a:spLocks noGrp="1"/>
          </p:cNvSpPr>
          <p:nvPr>
            <p:ph type="body" sz="quarter" idx="18" hasCustomPrompt="1"/>
          </p:nvPr>
        </p:nvSpPr>
        <p:spPr>
          <a:xfrm>
            <a:off x="498928" y="1393160"/>
            <a:ext cx="8023224" cy="58546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tx1">
                    <a:lumMod val="50000"/>
                    <a:lumOff val="50000"/>
                  </a:schemeClr>
                </a:solidFill>
              </a:defRPr>
            </a:lvl1pPr>
          </a:lstStyle>
          <a:p>
            <a:pPr lvl="0"/>
            <a:r>
              <a:rPr lang="en-US" dirty="0" err="1" smtClean="0"/>
              <a:t>Texto</a:t>
            </a:r>
            <a:r>
              <a:rPr lang="en-US" dirty="0" smtClean="0"/>
              <a:t> (</a:t>
            </a:r>
            <a:r>
              <a:rPr lang="en-US" dirty="0" err="1" smtClean="0"/>
              <a:t>calibri</a:t>
            </a:r>
            <a:r>
              <a:rPr lang="en-US" dirty="0" smtClean="0"/>
              <a:t> regular </a:t>
            </a:r>
            <a:r>
              <a:rPr lang="en-US" dirty="0" err="1" smtClean="0"/>
              <a:t>minúsculas</a:t>
            </a:r>
            <a:r>
              <a:rPr lang="en-US" dirty="0" smtClean="0"/>
              <a:t> 18 </a:t>
            </a:r>
            <a:r>
              <a:rPr lang="en-US" dirty="0" err="1" smtClean="0"/>
              <a:t>pts</a:t>
            </a:r>
            <a:r>
              <a:rPr lang="en-US" dirty="0" smtClean="0"/>
              <a:t>)</a:t>
            </a:r>
            <a:endParaRPr lang="en-US" dirty="0"/>
          </a:p>
        </p:txBody>
      </p:sp>
      <p:pic>
        <p:nvPicPr>
          <p:cNvPr id="13" name="Picture 3" descr="C:\Users\JCA0000\Desktop\Nueva carpeta (4)\b.w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56384" y="6285090"/>
            <a:ext cx="195076" cy="255963"/>
          </a:xfrm>
          <a:prstGeom prst="rect">
            <a:avLst/>
          </a:prstGeom>
          <a:noFill/>
        </p:spPr>
      </p:pic>
    </p:spTree>
    <p:extLst>
      <p:ext uri="{BB962C8B-B14F-4D97-AF65-F5344CB8AC3E}">
        <p14:creationId xmlns:p14="http://schemas.microsoft.com/office/powerpoint/2010/main" val="41051243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Portada">
    <p:spTree>
      <p:nvGrpSpPr>
        <p:cNvPr id="1" name=""/>
        <p:cNvGrpSpPr/>
        <p:nvPr/>
      </p:nvGrpSpPr>
      <p:grpSpPr>
        <a:xfrm>
          <a:off x="0" y="0"/>
          <a:ext cx="0" cy="0"/>
          <a:chOff x="0" y="0"/>
          <a:chExt cx="0" cy="0"/>
        </a:xfrm>
      </p:grpSpPr>
      <p:sp>
        <p:nvSpPr>
          <p:cNvPr id="7" name="TextBox 6"/>
          <p:cNvSpPr txBox="1"/>
          <p:nvPr userDrawn="1"/>
        </p:nvSpPr>
        <p:spPr>
          <a:xfrm>
            <a:off x="5779275" y="3596302"/>
            <a:ext cx="184666" cy="369332"/>
          </a:xfrm>
          <a:prstGeom prst="rect">
            <a:avLst/>
          </a:prstGeom>
          <a:noFill/>
        </p:spPr>
        <p:txBody>
          <a:bodyPr wrap="none" rtlCol="0">
            <a:spAutoFit/>
          </a:bodyPr>
          <a:lstStyle/>
          <a:p>
            <a:endParaRPr lang="en-US" dirty="0">
              <a:solidFill>
                <a:prstClr val="black"/>
              </a:solidFill>
            </a:endParaRPr>
          </a:p>
        </p:txBody>
      </p:sp>
      <p:cxnSp>
        <p:nvCxnSpPr>
          <p:cNvPr id="9" name="Straight Connector 8"/>
          <p:cNvCxnSpPr/>
          <p:nvPr userDrawn="1"/>
        </p:nvCxnSpPr>
        <p:spPr>
          <a:xfrm>
            <a:off x="5093833" y="3926251"/>
            <a:ext cx="2639786"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hasCustomPrompt="1"/>
          </p:nvPr>
        </p:nvSpPr>
        <p:spPr>
          <a:xfrm>
            <a:off x="5021971" y="1681035"/>
            <a:ext cx="3677530" cy="2176239"/>
          </a:xfrm>
          <a:prstGeom prst="rect">
            <a:avLst/>
          </a:prstGeom>
        </p:spPr>
        <p:txBody>
          <a:bodyPr vert="horz" anchor="b"/>
          <a:lstStyle>
            <a:lvl1pPr algn="l">
              <a:defRPr lang="es-ES_tradnl" sz="2800" b="1" i="0" baseline="0" smtClean="0">
                <a:solidFill>
                  <a:schemeClr val="tx1">
                    <a:lumMod val="65000"/>
                    <a:lumOff val="35000"/>
                  </a:schemeClr>
                </a:solidFill>
                <a:cs typeface="Calibri"/>
              </a:defRPr>
            </a:lvl1pPr>
          </a:lstStyle>
          <a:p>
            <a:r>
              <a:rPr lang="es-ES_tradnl" b="1" i="0" dirty="0" smtClean="0">
                <a:latin typeface="+mj-lt"/>
                <a:cs typeface="Calibri"/>
              </a:rPr>
              <a:t>T</a:t>
            </a:r>
            <a:r>
              <a:rPr lang="en-US" b="1" i="0" dirty="0" smtClean="0">
                <a:latin typeface="+mj-lt"/>
                <a:cs typeface="Calibri"/>
              </a:rPr>
              <a:t>I</a:t>
            </a:r>
            <a:r>
              <a:rPr lang="es-ES_tradnl" b="1" i="0" dirty="0" smtClean="0">
                <a:latin typeface="+mj-lt"/>
                <a:cs typeface="Calibri"/>
              </a:rPr>
              <a:t>TULO</a:t>
            </a:r>
            <a:br>
              <a:rPr lang="es-ES_tradnl" b="1" i="0" dirty="0" smtClean="0">
                <a:latin typeface="+mj-lt"/>
                <a:cs typeface="Calibri"/>
              </a:rPr>
            </a:br>
            <a:r>
              <a:rPr lang="es-ES_tradnl" b="1" i="0" dirty="0" smtClean="0">
                <a:latin typeface="+mj-lt"/>
                <a:cs typeface="Calibri"/>
              </a:rPr>
              <a:t>(CALIBRI BOLD MAYÚSCULAS </a:t>
            </a:r>
            <a:br>
              <a:rPr lang="es-ES_tradnl" b="1" i="0" dirty="0" smtClean="0">
                <a:latin typeface="+mj-lt"/>
                <a:cs typeface="Calibri"/>
              </a:rPr>
            </a:br>
            <a:r>
              <a:rPr lang="es-ES_tradnl" b="1" i="0" dirty="0" smtClean="0">
                <a:latin typeface="+mj-lt"/>
                <a:cs typeface="Calibri"/>
              </a:rPr>
              <a:t>28 PTS)</a:t>
            </a:r>
            <a:endParaRPr lang="en-US" b="0" i="0" dirty="0" smtClean="0">
              <a:solidFill>
                <a:schemeClr val="tx1">
                  <a:lumMod val="50000"/>
                  <a:lumOff val="50000"/>
                </a:schemeClr>
              </a:solidFill>
              <a:latin typeface="+mj-lt"/>
              <a:cs typeface="Calibri"/>
            </a:endParaRPr>
          </a:p>
        </p:txBody>
      </p:sp>
      <p:sp>
        <p:nvSpPr>
          <p:cNvPr id="11" name="Text Placeholder 12"/>
          <p:cNvSpPr>
            <a:spLocks noGrp="1"/>
          </p:cNvSpPr>
          <p:nvPr>
            <p:ph type="body" sz="quarter" idx="14" hasCustomPrompt="1"/>
          </p:nvPr>
        </p:nvSpPr>
        <p:spPr>
          <a:xfrm>
            <a:off x="5021971" y="3975385"/>
            <a:ext cx="3559600" cy="121129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lang="es-ES_tradnl" sz="2400" b="0" smtClean="0">
                <a:solidFill>
                  <a:schemeClr val="tx1">
                    <a:lumMod val="50000"/>
                    <a:lumOff val="50000"/>
                  </a:schemeClr>
                </a:solidFill>
              </a:defRPr>
            </a:lvl1pPr>
            <a:lvl2pPr marL="457200" indent="0">
              <a:buNone/>
              <a:defRPr/>
            </a:lvl2pPr>
          </a:lstStyle>
          <a:p>
            <a:r>
              <a:rPr lang="es-ES_tradnl" b="0" dirty="0" smtClean="0">
                <a:solidFill>
                  <a:schemeClr val="tx1">
                    <a:lumMod val="50000"/>
                    <a:lumOff val="50000"/>
                  </a:schemeClr>
                </a:solidFill>
                <a:latin typeface="+mj-lt"/>
              </a:rPr>
              <a:t>Subtítulo</a:t>
            </a:r>
            <a:br>
              <a:rPr lang="es-ES_tradnl" b="0" dirty="0" smtClean="0">
                <a:solidFill>
                  <a:schemeClr val="tx1">
                    <a:lumMod val="50000"/>
                    <a:lumOff val="50000"/>
                  </a:schemeClr>
                </a:solidFill>
                <a:latin typeface="+mj-lt"/>
              </a:rPr>
            </a:br>
            <a:r>
              <a:rPr lang="es-ES_tradnl" b="0" dirty="0" smtClean="0">
                <a:solidFill>
                  <a:schemeClr val="tx1">
                    <a:lumMod val="50000"/>
                    <a:lumOff val="50000"/>
                  </a:schemeClr>
                </a:solidFill>
                <a:latin typeface="+mj-lt"/>
              </a:rPr>
              <a:t>(CALIBRI REGULAR Minúsculas 24 PTS )</a:t>
            </a:r>
            <a:endParaRPr lang="en-US" b="0" dirty="0" smtClean="0">
              <a:solidFill>
                <a:schemeClr val="tx1">
                  <a:lumMod val="50000"/>
                  <a:lumOff val="50000"/>
                </a:schemeClr>
              </a:solidFill>
              <a:latin typeface="+mj-lt"/>
            </a:endParaRPr>
          </a:p>
          <a:p>
            <a:r>
              <a:rPr lang="es-ES_tradnl" b="0" dirty="0" smtClean="0">
                <a:solidFill>
                  <a:schemeClr val="tx1">
                    <a:lumMod val="50000"/>
                    <a:lumOff val="50000"/>
                  </a:schemeClr>
                </a:solidFill>
                <a:latin typeface="+mj-lt"/>
              </a:rPr>
              <a:t/>
            </a:r>
            <a:br>
              <a:rPr lang="es-ES_tradnl" b="0" dirty="0" smtClean="0">
                <a:solidFill>
                  <a:schemeClr val="tx1">
                    <a:lumMod val="50000"/>
                    <a:lumOff val="50000"/>
                  </a:schemeClr>
                </a:solidFill>
                <a:latin typeface="+mj-lt"/>
              </a:rPr>
            </a:br>
            <a:endParaRPr lang="en-US" b="0" dirty="0" smtClean="0">
              <a:solidFill>
                <a:schemeClr val="tx1">
                  <a:lumMod val="50000"/>
                  <a:lumOff val="50000"/>
                </a:schemeClr>
              </a:solidFill>
              <a:latin typeface="+mj-lt"/>
            </a:endParaRPr>
          </a:p>
        </p:txBody>
      </p:sp>
      <p:sp>
        <p:nvSpPr>
          <p:cNvPr id="12" name="Text Placeholder 16"/>
          <p:cNvSpPr>
            <a:spLocks noGrp="1"/>
          </p:cNvSpPr>
          <p:nvPr>
            <p:ph type="body" sz="quarter" idx="17" hasCustomPrompt="1"/>
          </p:nvPr>
        </p:nvSpPr>
        <p:spPr>
          <a:xfrm>
            <a:off x="5021971" y="6333889"/>
            <a:ext cx="3487738" cy="290286"/>
          </a:xfrm>
          <a:prstGeom prst="rect">
            <a:avLst/>
          </a:prstGeom>
        </p:spPr>
        <p:txBody>
          <a:bodyPr vert="horz"/>
          <a:lstStyle>
            <a:lvl1pPr marL="0" indent="0" algn="l">
              <a:buNone/>
              <a:defRPr sz="1000" baseline="0">
                <a:solidFill>
                  <a:schemeClr val="tx1">
                    <a:lumMod val="50000"/>
                    <a:lumOff val="50000"/>
                  </a:schemeClr>
                </a:solidFill>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a:lvl2pPr>
            <a:lvl3pPr marL="914400" indent="0">
              <a:buNone/>
              <a:defRPr/>
            </a:lvl3pPr>
            <a:lvl4pPr marL="1371600" indent="0">
              <a:buNone/>
              <a:defRPr/>
            </a:lvl4pPr>
            <a:lvl5pPr marL="1828800" indent="0">
              <a:buNone/>
              <a:defRPr/>
            </a:lvl5pPr>
          </a:lstStyle>
          <a:p>
            <a:pPr lvl="0"/>
            <a:r>
              <a:rPr lang="en-US" dirty="0" err="1" smtClean="0"/>
              <a:t>Fecha</a:t>
            </a:r>
            <a:r>
              <a:rPr lang="en-US" dirty="0" smtClean="0"/>
              <a:t> MES (TEXTO) AÑO ( NÚMERO) (CALIBRI REGULAR 10 PTS MINÚSCULA)</a:t>
            </a:r>
          </a:p>
        </p:txBody>
      </p:sp>
      <p:sp>
        <p:nvSpPr>
          <p:cNvPr id="13" name="Text Placeholder 16"/>
          <p:cNvSpPr>
            <a:spLocks noGrp="1"/>
          </p:cNvSpPr>
          <p:nvPr>
            <p:ph type="body" sz="quarter" idx="18" hasCustomPrompt="1"/>
          </p:nvPr>
        </p:nvSpPr>
        <p:spPr>
          <a:xfrm>
            <a:off x="5021971" y="5386170"/>
            <a:ext cx="3868490" cy="290286"/>
          </a:xfrm>
          <a:prstGeom prst="rect">
            <a:avLst/>
          </a:prstGeom>
        </p:spPr>
        <p:txBody>
          <a:bodyPr vert="horz"/>
          <a:lstStyle>
            <a:lvl1pPr marL="0" indent="0" algn="l">
              <a:buNone/>
              <a:defRPr sz="1400" b="1" i="0" baseline="0">
                <a:solidFill>
                  <a:schemeClr val="tx1">
                    <a:lumMod val="65000"/>
                    <a:lumOff val="35000"/>
                  </a:schemeClr>
                </a:solidFill>
                <a:latin typeface="Calibri"/>
                <a:cs typeface="Calibri"/>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a:lvl2pPr>
            <a:lvl3pPr marL="914400" indent="0">
              <a:buNone/>
              <a:defRPr/>
            </a:lvl3pPr>
            <a:lvl4pPr marL="1371600" indent="0">
              <a:buNone/>
              <a:defRPr/>
            </a:lvl4pPr>
            <a:lvl5pPr marL="1828800" indent="0">
              <a:buNone/>
              <a:defRPr/>
            </a:lvl5pPr>
          </a:lstStyle>
          <a:p>
            <a:pPr lvl="0"/>
            <a:r>
              <a:rPr lang="en-US" dirty="0" smtClean="0"/>
              <a:t>CLIENTE (CALIBRI BOLD MAYÚSCULAS 14 PTS</a:t>
            </a:r>
          </a:p>
        </p:txBody>
      </p:sp>
      <p:pic>
        <p:nvPicPr>
          <p:cNvPr id="14" name="Picture 2" descr="C:\Users\JCA0000\Desktop\Nueva carpeta (4)\1234.w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11725" y="986995"/>
            <a:ext cx="3323725" cy="630701"/>
          </a:xfrm>
          <a:prstGeom prst="rect">
            <a:avLst/>
          </a:prstGeom>
          <a:noFill/>
        </p:spPr>
      </p:pic>
    </p:spTree>
    <p:extLst>
      <p:ext uri="{BB962C8B-B14F-4D97-AF65-F5344CB8AC3E}">
        <p14:creationId xmlns:p14="http://schemas.microsoft.com/office/powerpoint/2010/main" val="36218623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025914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t>02/06/2016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FDF83E2-E511-417E-B484-16C7A2245AF3}" type="slidenum">
              <a:rPr lang="es-CO" smtClean="0"/>
              <a:t>‹Nº›</a:t>
            </a:fld>
            <a:endParaRPr lang="es-CO"/>
          </a:p>
        </p:txBody>
      </p:sp>
    </p:spTree>
    <p:extLst>
      <p:ext uri="{BB962C8B-B14F-4D97-AF65-F5344CB8AC3E}">
        <p14:creationId xmlns:p14="http://schemas.microsoft.com/office/powerpoint/2010/main" val="13858360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8128807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574478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9574449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1812978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7636877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7504875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2213343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0395657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6201831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718082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o - 2 Gráficas">
    <p:spTree>
      <p:nvGrpSpPr>
        <p:cNvPr id="1" name=""/>
        <p:cNvGrpSpPr/>
        <p:nvPr/>
      </p:nvGrpSpPr>
      <p:grpSpPr>
        <a:xfrm>
          <a:off x="0" y="0"/>
          <a:ext cx="0" cy="0"/>
          <a:chOff x="0" y="0"/>
          <a:chExt cx="0" cy="0"/>
        </a:xfrm>
      </p:grpSpPr>
      <p:sp>
        <p:nvSpPr>
          <p:cNvPr id="3" name="Content Placeholder 4"/>
          <p:cNvSpPr>
            <a:spLocks noGrp="1"/>
          </p:cNvSpPr>
          <p:nvPr>
            <p:ph sz="quarter" idx="12"/>
          </p:nvPr>
        </p:nvSpPr>
        <p:spPr>
          <a:xfrm>
            <a:off x="4994960" y="2597315"/>
            <a:ext cx="3527192" cy="3322809"/>
          </a:xfrm>
          <a:prstGeom prst="rect">
            <a:avLst/>
          </a:prstGeom>
        </p:spPr>
        <p:txBody>
          <a:bodyPr vert="horz" anchor="ctr"/>
          <a:lstStyle>
            <a:lvl1pPr marL="0" indent="0" algn="ctr">
              <a:buNone/>
              <a:defRPr sz="1400" baseline="0"/>
            </a:lvl1pPr>
          </a:lstStyle>
          <a:p>
            <a:pPr lvl="0"/>
            <a:r>
              <a:rPr lang="es-ES" smtClean="0"/>
              <a:t>Haga clic para modificar el estilo de texto del patrón</a:t>
            </a:r>
          </a:p>
        </p:txBody>
      </p:sp>
      <p:sp>
        <p:nvSpPr>
          <p:cNvPr id="4" name="Content Placeholder 4"/>
          <p:cNvSpPr>
            <a:spLocks noGrp="1"/>
          </p:cNvSpPr>
          <p:nvPr>
            <p:ph sz="quarter" idx="14"/>
          </p:nvPr>
        </p:nvSpPr>
        <p:spPr>
          <a:xfrm>
            <a:off x="498927" y="2597316"/>
            <a:ext cx="3527192" cy="3322810"/>
          </a:xfrm>
          <a:prstGeom prst="rect">
            <a:avLst/>
          </a:prstGeom>
        </p:spPr>
        <p:txBody>
          <a:bodyPr vert="horz" anchor="ctr"/>
          <a:lstStyle>
            <a:lvl1pPr marL="0" indent="0" algn="ctr">
              <a:buNone/>
              <a:defRPr sz="1400" baseline="0"/>
            </a:lvl1pPr>
          </a:lstStyle>
          <a:p>
            <a:pPr lvl="0"/>
            <a:r>
              <a:rPr lang="es-ES" smtClean="0"/>
              <a:t>Haga clic para modificar el estilo de texto del patrón</a:t>
            </a:r>
          </a:p>
        </p:txBody>
      </p:sp>
      <p:sp>
        <p:nvSpPr>
          <p:cNvPr id="5" name="Text Placeholder 8"/>
          <p:cNvSpPr>
            <a:spLocks noGrp="1"/>
          </p:cNvSpPr>
          <p:nvPr>
            <p:ph type="body" sz="quarter" idx="15" hasCustomPrompt="1"/>
          </p:nvPr>
        </p:nvSpPr>
        <p:spPr>
          <a:xfrm>
            <a:off x="498927" y="5920125"/>
            <a:ext cx="8023225" cy="246486"/>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900" baseline="0">
                <a:solidFill>
                  <a:schemeClr val="tx1">
                    <a:lumMod val="50000"/>
                    <a:lumOff val="50000"/>
                  </a:schemeClr>
                </a:solidFill>
              </a:defRPr>
            </a:lvl1pPr>
          </a:lstStyle>
          <a:p>
            <a:pPr lvl="0"/>
            <a:r>
              <a:rPr lang="en-US" dirty="0" err="1" smtClean="0"/>
              <a:t>Fuente</a:t>
            </a:r>
            <a:r>
              <a:rPr lang="en-US" dirty="0" smtClean="0"/>
              <a:t> </a:t>
            </a:r>
            <a:r>
              <a:rPr lang="en-US" dirty="0" err="1" smtClean="0"/>
              <a:t>gráficas</a:t>
            </a:r>
            <a:r>
              <a:rPr lang="en-US" dirty="0" smtClean="0"/>
              <a:t> – </a:t>
            </a:r>
            <a:r>
              <a:rPr lang="en-US" dirty="0" err="1" smtClean="0"/>
              <a:t>tablas</a:t>
            </a:r>
            <a:r>
              <a:rPr lang="en-US" dirty="0" smtClean="0"/>
              <a:t> (</a:t>
            </a:r>
            <a:r>
              <a:rPr lang="en-US" dirty="0" err="1" smtClean="0"/>
              <a:t>calibri</a:t>
            </a:r>
            <a:r>
              <a:rPr lang="en-US" dirty="0" smtClean="0"/>
              <a:t> regular </a:t>
            </a:r>
            <a:r>
              <a:rPr lang="en-US" dirty="0" err="1" smtClean="0"/>
              <a:t>minúsculas</a:t>
            </a:r>
            <a:r>
              <a:rPr lang="en-US" dirty="0" smtClean="0"/>
              <a:t> 10 </a:t>
            </a:r>
            <a:r>
              <a:rPr lang="en-US" dirty="0" err="1" smtClean="0"/>
              <a:t>pts</a:t>
            </a:r>
            <a:r>
              <a:rPr lang="en-US" dirty="0" smtClean="0"/>
              <a:t>)</a:t>
            </a:r>
            <a:endParaRPr lang="en-US" dirty="0"/>
          </a:p>
        </p:txBody>
      </p:sp>
      <p:sp>
        <p:nvSpPr>
          <p:cNvPr id="6" name="Text Placeholder 8"/>
          <p:cNvSpPr>
            <a:spLocks noGrp="1"/>
          </p:cNvSpPr>
          <p:nvPr>
            <p:ph type="body" sz="quarter" idx="16" hasCustomPrompt="1"/>
          </p:nvPr>
        </p:nvSpPr>
        <p:spPr>
          <a:xfrm>
            <a:off x="498928" y="2253230"/>
            <a:ext cx="3527192" cy="314879"/>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1200" baseline="0">
                <a:solidFill>
                  <a:schemeClr val="tx1">
                    <a:lumMod val="50000"/>
                    <a:lumOff val="50000"/>
                  </a:schemeClr>
                </a:solidFill>
              </a:defRPr>
            </a:lvl1pPr>
          </a:lstStyle>
          <a:p>
            <a:pPr lvl="0"/>
            <a:r>
              <a:rPr lang="en-US" dirty="0" err="1" smtClean="0"/>
              <a:t>Subtítulo</a:t>
            </a:r>
            <a:r>
              <a:rPr lang="en-US" dirty="0" smtClean="0"/>
              <a:t> </a:t>
            </a:r>
            <a:r>
              <a:rPr lang="en-US" dirty="0" err="1" smtClean="0"/>
              <a:t>opcional</a:t>
            </a:r>
            <a:r>
              <a:rPr lang="en-US" dirty="0" smtClean="0"/>
              <a:t> (</a:t>
            </a:r>
            <a:r>
              <a:rPr lang="en-US" dirty="0" err="1" smtClean="0"/>
              <a:t>calibri</a:t>
            </a:r>
            <a:r>
              <a:rPr lang="en-US" dirty="0" smtClean="0"/>
              <a:t> regular </a:t>
            </a:r>
            <a:r>
              <a:rPr lang="en-US" dirty="0" err="1" smtClean="0"/>
              <a:t>minúsculas</a:t>
            </a:r>
            <a:r>
              <a:rPr lang="en-US" dirty="0" smtClean="0"/>
              <a:t> 12 </a:t>
            </a:r>
            <a:r>
              <a:rPr lang="en-US" dirty="0" err="1" smtClean="0"/>
              <a:t>pts</a:t>
            </a:r>
            <a:r>
              <a:rPr lang="en-US" dirty="0" smtClean="0"/>
              <a:t>)</a:t>
            </a:r>
            <a:endParaRPr lang="en-US" dirty="0"/>
          </a:p>
        </p:txBody>
      </p:sp>
      <p:sp>
        <p:nvSpPr>
          <p:cNvPr id="7" name="Text Placeholder 8"/>
          <p:cNvSpPr>
            <a:spLocks noGrp="1"/>
          </p:cNvSpPr>
          <p:nvPr>
            <p:ph type="body" sz="quarter" idx="17" hasCustomPrompt="1"/>
          </p:nvPr>
        </p:nvSpPr>
        <p:spPr>
          <a:xfrm>
            <a:off x="4990881" y="2253230"/>
            <a:ext cx="3527192" cy="314879"/>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1200" baseline="0">
                <a:solidFill>
                  <a:schemeClr val="tx1">
                    <a:lumMod val="50000"/>
                    <a:lumOff val="50000"/>
                  </a:schemeClr>
                </a:solidFill>
              </a:defRPr>
            </a:lvl1pPr>
          </a:lstStyle>
          <a:p>
            <a:pPr lvl="0"/>
            <a:r>
              <a:rPr lang="en-US" dirty="0" err="1" smtClean="0"/>
              <a:t>Subtítulo</a:t>
            </a:r>
            <a:r>
              <a:rPr lang="en-US" dirty="0" smtClean="0"/>
              <a:t> </a:t>
            </a:r>
            <a:r>
              <a:rPr lang="en-US" dirty="0" err="1" smtClean="0"/>
              <a:t>opcional</a:t>
            </a:r>
            <a:r>
              <a:rPr lang="en-US" dirty="0" smtClean="0"/>
              <a:t> (</a:t>
            </a:r>
            <a:r>
              <a:rPr lang="en-US" dirty="0" err="1" smtClean="0"/>
              <a:t>calibri</a:t>
            </a:r>
            <a:r>
              <a:rPr lang="en-US" dirty="0" smtClean="0"/>
              <a:t> regular </a:t>
            </a:r>
            <a:r>
              <a:rPr lang="en-US" dirty="0" err="1" smtClean="0"/>
              <a:t>minúsculas</a:t>
            </a:r>
            <a:r>
              <a:rPr lang="en-US" dirty="0" smtClean="0"/>
              <a:t> 12 </a:t>
            </a:r>
            <a:r>
              <a:rPr lang="en-US" dirty="0" err="1" smtClean="0"/>
              <a:t>pts</a:t>
            </a:r>
            <a:r>
              <a:rPr lang="en-US" dirty="0" smtClean="0"/>
              <a:t>)</a:t>
            </a:r>
            <a:endParaRPr lang="en-US" dirty="0"/>
          </a:p>
        </p:txBody>
      </p:sp>
      <p:sp>
        <p:nvSpPr>
          <p:cNvPr id="8" name="Text Placeholder 11"/>
          <p:cNvSpPr>
            <a:spLocks noGrp="1"/>
          </p:cNvSpPr>
          <p:nvPr>
            <p:ph type="body" sz="quarter" idx="19" hasCustomPrompt="1"/>
          </p:nvPr>
        </p:nvSpPr>
        <p:spPr>
          <a:xfrm>
            <a:off x="498475" y="6261468"/>
            <a:ext cx="7707313" cy="2476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a:solidFill>
                  <a:schemeClr val="tx1">
                    <a:lumMod val="65000"/>
                    <a:lumOff val="35000"/>
                  </a:schemeClr>
                </a:solidFill>
                <a:latin typeface="+mn-lt"/>
                <a:cs typeface="Amplitude-Blac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Título</a:t>
            </a:r>
            <a:r>
              <a:rPr lang="en-US" dirty="0" smtClean="0"/>
              <a:t> de la </a:t>
            </a:r>
            <a:r>
              <a:rPr lang="en-US" dirty="0" err="1" smtClean="0"/>
              <a:t>presentación</a:t>
            </a:r>
            <a:r>
              <a:rPr lang="en-US" dirty="0" smtClean="0"/>
              <a:t> ( </a:t>
            </a:r>
            <a:r>
              <a:rPr lang="en-US" dirty="0" err="1" smtClean="0"/>
              <a:t>calibri</a:t>
            </a:r>
            <a:r>
              <a:rPr lang="en-US" dirty="0" smtClean="0"/>
              <a:t> regular </a:t>
            </a:r>
            <a:r>
              <a:rPr lang="en-US" dirty="0" err="1" smtClean="0"/>
              <a:t>minúsculas</a:t>
            </a:r>
            <a:r>
              <a:rPr lang="en-US" dirty="0" smtClean="0"/>
              <a:t> 10 </a:t>
            </a:r>
            <a:r>
              <a:rPr lang="en-US" dirty="0" err="1" smtClean="0"/>
              <a:t>pts</a:t>
            </a:r>
            <a:r>
              <a:rPr lang="en-US" dirty="0" smtClean="0"/>
              <a:t>)</a:t>
            </a:r>
          </a:p>
          <a:p>
            <a:pPr lvl="0"/>
            <a:endParaRPr lang="en-US" dirty="0"/>
          </a:p>
        </p:txBody>
      </p:sp>
      <p:sp>
        <p:nvSpPr>
          <p:cNvPr id="9" name="Text Placeholder 4"/>
          <p:cNvSpPr>
            <a:spLocks noGrp="1"/>
          </p:cNvSpPr>
          <p:nvPr>
            <p:ph type="body" sz="quarter" idx="11" hasCustomPrompt="1"/>
          </p:nvPr>
        </p:nvSpPr>
        <p:spPr>
          <a:xfrm>
            <a:off x="498927" y="525689"/>
            <a:ext cx="8023225" cy="581025"/>
          </a:xfrm>
          <a:prstGeom prst="rect">
            <a:avLst/>
          </a:prstGeom>
        </p:spPr>
        <p:txBody>
          <a:bodyPr vert="horz"/>
          <a:lstStyle>
            <a:lvl1pPr marL="0" indent="0">
              <a:buNone/>
              <a:defRPr sz="2000" b="1" baseline="0">
                <a:solidFill>
                  <a:schemeClr val="tx1">
                    <a:lumMod val="65000"/>
                    <a:lumOff val="35000"/>
                  </a:schemeClr>
                </a:solidFill>
              </a:defRPr>
            </a:lvl1pPr>
          </a:lstStyle>
          <a:p>
            <a:pPr lvl="0"/>
            <a:r>
              <a:rPr lang="es-ES_tradnl" dirty="0" smtClean="0"/>
              <a:t>T</a:t>
            </a:r>
            <a:r>
              <a:rPr lang="en-US" dirty="0" smtClean="0"/>
              <a:t>I</a:t>
            </a:r>
            <a:r>
              <a:rPr lang="es-ES_tradnl" dirty="0" smtClean="0"/>
              <a:t>TULO DE GRÁFICA O TEXTO (CALIBRI BOLD MAYUSCULAS 20 PTS)</a:t>
            </a:r>
            <a:endParaRPr lang="en-US" dirty="0"/>
          </a:p>
        </p:txBody>
      </p:sp>
      <p:cxnSp>
        <p:nvCxnSpPr>
          <p:cNvPr id="10" name="Straight Connector 9"/>
          <p:cNvCxnSpPr/>
          <p:nvPr userDrawn="1"/>
        </p:nvCxnSpPr>
        <p:spPr>
          <a:xfrm flipH="1">
            <a:off x="616077" y="961313"/>
            <a:ext cx="7901996"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8"/>
          <p:cNvSpPr>
            <a:spLocks noGrp="1"/>
          </p:cNvSpPr>
          <p:nvPr>
            <p:ph type="body" sz="quarter" idx="18" hasCustomPrompt="1"/>
          </p:nvPr>
        </p:nvSpPr>
        <p:spPr>
          <a:xfrm>
            <a:off x="498928" y="1393160"/>
            <a:ext cx="8023224" cy="58546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tx1">
                    <a:lumMod val="50000"/>
                    <a:lumOff val="50000"/>
                  </a:schemeClr>
                </a:solidFill>
              </a:defRPr>
            </a:lvl1pPr>
          </a:lstStyle>
          <a:p>
            <a:pPr lvl="0"/>
            <a:r>
              <a:rPr lang="en-US" dirty="0" err="1" smtClean="0"/>
              <a:t>Texto</a:t>
            </a:r>
            <a:r>
              <a:rPr lang="en-US" dirty="0" smtClean="0"/>
              <a:t> (</a:t>
            </a:r>
            <a:r>
              <a:rPr lang="en-US" dirty="0" err="1" smtClean="0"/>
              <a:t>calibri</a:t>
            </a:r>
            <a:r>
              <a:rPr lang="en-US" dirty="0" smtClean="0"/>
              <a:t> regular </a:t>
            </a:r>
            <a:r>
              <a:rPr lang="en-US" dirty="0" err="1" smtClean="0"/>
              <a:t>minúsculas</a:t>
            </a:r>
            <a:r>
              <a:rPr lang="en-US" dirty="0" smtClean="0"/>
              <a:t> 18 </a:t>
            </a:r>
            <a:r>
              <a:rPr lang="en-US" dirty="0" err="1" smtClean="0"/>
              <a:t>pts</a:t>
            </a:r>
            <a:r>
              <a:rPr lang="en-US" dirty="0" smtClean="0"/>
              <a:t>)</a:t>
            </a:r>
            <a:endParaRPr lang="en-US" dirty="0"/>
          </a:p>
        </p:txBody>
      </p:sp>
      <p:pic>
        <p:nvPicPr>
          <p:cNvPr id="13" name="Picture 3" descr="C:\Users\JCA0000\Desktop\Nueva carpeta (4)\b.w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56384" y="6285090"/>
            <a:ext cx="195076" cy="255963"/>
          </a:xfrm>
          <a:prstGeom prst="rect">
            <a:avLst/>
          </a:prstGeom>
          <a:noFill/>
        </p:spPr>
      </p:pic>
    </p:spTree>
    <p:extLst>
      <p:ext uri="{BB962C8B-B14F-4D97-AF65-F5344CB8AC3E}">
        <p14:creationId xmlns:p14="http://schemas.microsoft.com/office/powerpoint/2010/main" val="1685431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Texto - 2 Gráficas">
    <p:spTree>
      <p:nvGrpSpPr>
        <p:cNvPr id="1" name=""/>
        <p:cNvGrpSpPr/>
        <p:nvPr/>
      </p:nvGrpSpPr>
      <p:grpSpPr>
        <a:xfrm>
          <a:off x="0" y="0"/>
          <a:ext cx="0" cy="0"/>
          <a:chOff x="0" y="0"/>
          <a:chExt cx="0" cy="0"/>
        </a:xfrm>
      </p:grpSpPr>
      <p:sp>
        <p:nvSpPr>
          <p:cNvPr id="3" name="Content Placeholder 4"/>
          <p:cNvSpPr>
            <a:spLocks noGrp="1"/>
          </p:cNvSpPr>
          <p:nvPr>
            <p:ph sz="quarter" idx="12"/>
          </p:nvPr>
        </p:nvSpPr>
        <p:spPr>
          <a:xfrm>
            <a:off x="4994960" y="2597315"/>
            <a:ext cx="3527192" cy="3322809"/>
          </a:xfrm>
          <a:prstGeom prst="rect">
            <a:avLst/>
          </a:prstGeom>
        </p:spPr>
        <p:txBody>
          <a:bodyPr vert="horz" anchor="ctr"/>
          <a:lstStyle>
            <a:lvl1pPr marL="0" indent="0" algn="ctr">
              <a:buNone/>
              <a:defRPr sz="1400" baseline="0"/>
            </a:lvl1pPr>
          </a:lstStyle>
          <a:p>
            <a:pPr lvl="0"/>
            <a:r>
              <a:rPr lang="es-ES" smtClean="0"/>
              <a:t>Haga clic para modificar el estilo de texto del patrón</a:t>
            </a:r>
          </a:p>
        </p:txBody>
      </p:sp>
      <p:sp>
        <p:nvSpPr>
          <p:cNvPr id="4" name="Content Placeholder 4"/>
          <p:cNvSpPr>
            <a:spLocks noGrp="1"/>
          </p:cNvSpPr>
          <p:nvPr>
            <p:ph sz="quarter" idx="14"/>
          </p:nvPr>
        </p:nvSpPr>
        <p:spPr>
          <a:xfrm>
            <a:off x="498927" y="2597316"/>
            <a:ext cx="3527192" cy="3322810"/>
          </a:xfrm>
          <a:prstGeom prst="rect">
            <a:avLst/>
          </a:prstGeom>
        </p:spPr>
        <p:txBody>
          <a:bodyPr vert="horz" anchor="ctr"/>
          <a:lstStyle>
            <a:lvl1pPr marL="0" indent="0" algn="ctr">
              <a:buNone/>
              <a:defRPr sz="1400" baseline="0"/>
            </a:lvl1pPr>
          </a:lstStyle>
          <a:p>
            <a:pPr lvl="0"/>
            <a:r>
              <a:rPr lang="es-ES" smtClean="0"/>
              <a:t>Haga clic para modificar el estilo de texto del patrón</a:t>
            </a:r>
          </a:p>
        </p:txBody>
      </p:sp>
      <p:sp>
        <p:nvSpPr>
          <p:cNvPr id="5" name="Text Placeholder 8"/>
          <p:cNvSpPr>
            <a:spLocks noGrp="1"/>
          </p:cNvSpPr>
          <p:nvPr>
            <p:ph type="body" sz="quarter" idx="15" hasCustomPrompt="1"/>
          </p:nvPr>
        </p:nvSpPr>
        <p:spPr>
          <a:xfrm>
            <a:off x="498927" y="5920125"/>
            <a:ext cx="8023225" cy="246486"/>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900" baseline="0">
                <a:solidFill>
                  <a:schemeClr val="tx1">
                    <a:lumMod val="50000"/>
                    <a:lumOff val="50000"/>
                  </a:schemeClr>
                </a:solidFill>
              </a:defRPr>
            </a:lvl1pPr>
          </a:lstStyle>
          <a:p>
            <a:pPr lvl="0"/>
            <a:r>
              <a:rPr lang="en-US" dirty="0" err="1" smtClean="0"/>
              <a:t>Fuente</a:t>
            </a:r>
            <a:r>
              <a:rPr lang="en-US" dirty="0" smtClean="0"/>
              <a:t> </a:t>
            </a:r>
            <a:r>
              <a:rPr lang="en-US" dirty="0" err="1" smtClean="0"/>
              <a:t>gráficas</a:t>
            </a:r>
            <a:r>
              <a:rPr lang="en-US" dirty="0" smtClean="0"/>
              <a:t> – </a:t>
            </a:r>
            <a:r>
              <a:rPr lang="en-US" dirty="0" err="1" smtClean="0"/>
              <a:t>tablas</a:t>
            </a:r>
            <a:r>
              <a:rPr lang="en-US" dirty="0" smtClean="0"/>
              <a:t> (</a:t>
            </a:r>
            <a:r>
              <a:rPr lang="en-US" dirty="0" err="1" smtClean="0"/>
              <a:t>calibri</a:t>
            </a:r>
            <a:r>
              <a:rPr lang="en-US" dirty="0" smtClean="0"/>
              <a:t> regular </a:t>
            </a:r>
            <a:r>
              <a:rPr lang="en-US" dirty="0" err="1" smtClean="0"/>
              <a:t>minúsculas</a:t>
            </a:r>
            <a:r>
              <a:rPr lang="en-US" dirty="0" smtClean="0"/>
              <a:t> 10 </a:t>
            </a:r>
            <a:r>
              <a:rPr lang="en-US" dirty="0" err="1" smtClean="0"/>
              <a:t>pts</a:t>
            </a:r>
            <a:r>
              <a:rPr lang="en-US" dirty="0" smtClean="0"/>
              <a:t>)</a:t>
            </a:r>
            <a:endParaRPr lang="en-US" dirty="0"/>
          </a:p>
        </p:txBody>
      </p:sp>
      <p:sp>
        <p:nvSpPr>
          <p:cNvPr id="6" name="Text Placeholder 8"/>
          <p:cNvSpPr>
            <a:spLocks noGrp="1"/>
          </p:cNvSpPr>
          <p:nvPr>
            <p:ph type="body" sz="quarter" idx="16" hasCustomPrompt="1"/>
          </p:nvPr>
        </p:nvSpPr>
        <p:spPr>
          <a:xfrm>
            <a:off x="498928" y="2253230"/>
            <a:ext cx="3527192" cy="314879"/>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1200" baseline="0">
                <a:solidFill>
                  <a:schemeClr val="tx1">
                    <a:lumMod val="50000"/>
                    <a:lumOff val="50000"/>
                  </a:schemeClr>
                </a:solidFill>
              </a:defRPr>
            </a:lvl1pPr>
          </a:lstStyle>
          <a:p>
            <a:pPr lvl="0"/>
            <a:r>
              <a:rPr lang="en-US" dirty="0" err="1" smtClean="0"/>
              <a:t>Subtítulo</a:t>
            </a:r>
            <a:r>
              <a:rPr lang="en-US" dirty="0" smtClean="0"/>
              <a:t> </a:t>
            </a:r>
            <a:r>
              <a:rPr lang="en-US" dirty="0" err="1" smtClean="0"/>
              <a:t>opcional</a:t>
            </a:r>
            <a:r>
              <a:rPr lang="en-US" dirty="0" smtClean="0"/>
              <a:t> (</a:t>
            </a:r>
            <a:r>
              <a:rPr lang="en-US" dirty="0" err="1" smtClean="0"/>
              <a:t>calibri</a:t>
            </a:r>
            <a:r>
              <a:rPr lang="en-US" dirty="0" smtClean="0"/>
              <a:t> regular </a:t>
            </a:r>
            <a:r>
              <a:rPr lang="en-US" dirty="0" err="1" smtClean="0"/>
              <a:t>minúsculas</a:t>
            </a:r>
            <a:r>
              <a:rPr lang="en-US" dirty="0" smtClean="0"/>
              <a:t> 12 </a:t>
            </a:r>
            <a:r>
              <a:rPr lang="en-US" dirty="0" err="1" smtClean="0"/>
              <a:t>pts</a:t>
            </a:r>
            <a:r>
              <a:rPr lang="en-US" dirty="0" smtClean="0"/>
              <a:t>)</a:t>
            </a:r>
            <a:endParaRPr lang="en-US" dirty="0"/>
          </a:p>
        </p:txBody>
      </p:sp>
      <p:sp>
        <p:nvSpPr>
          <p:cNvPr id="7" name="Text Placeholder 8"/>
          <p:cNvSpPr>
            <a:spLocks noGrp="1"/>
          </p:cNvSpPr>
          <p:nvPr>
            <p:ph type="body" sz="quarter" idx="17" hasCustomPrompt="1"/>
          </p:nvPr>
        </p:nvSpPr>
        <p:spPr>
          <a:xfrm>
            <a:off x="4990881" y="2253230"/>
            <a:ext cx="3527192" cy="314879"/>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1200" baseline="0">
                <a:solidFill>
                  <a:schemeClr val="tx1">
                    <a:lumMod val="50000"/>
                    <a:lumOff val="50000"/>
                  </a:schemeClr>
                </a:solidFill>
              </a:defRPr>
            </a:lvl1pPr>
          </a:lstStyle>
          <a:p>
            <a:pPr lvl="0"/>
            <a:r>
              <a:rPr lang="en-US" dirty="0" err="1" smtClean="0"/>
              <a:t>Subtítulo</a:t>
            </a:r>
            <a:r>
              <a:rPr lang="en-US" dirty="0" smtClean="0"/>
              <a:t> </a:t>
            </a:r>
            <a:r>
              <a:rPr lang="en-US" dirty="0" err="1" smtClean="0"/>
              <a:t>opcional</a:t>
            </a:r>
            <a:r>
              <a:rPr lang="en-US" dirty="0" smtClean="0"/>
              <a:t> (</a:t>
            </a:r>
            <a:r>
              <a:rPr lang="en-US" dirty="0" err="1" smtClean="0"/>
              <a:t>calibri</a:t>
            </a:r>
            <a:r>
              <a:rPr lang="en-US" dirty="0" smtClean="0"/>
              <a:t> regular </a:t>
            </a:r>
            <a:r>
              <a:rPr lang="en-US" dirty="0" err="1" smtClean="0"/>
              <a:t>minúsculas</a:t>
            </a:r>
            <a:r>
              <a:rPr lang="en-US" dirty="0" smtClean="0"/>
              <a:t> 12 </a:t>
            </a:r>
            <a:r>
              <a:rPr lang="en-US" dirty="0" err="1" smtClean="0"/>
              <a:t>pts</a:t>
            </a:r>
            <a:r>
              <a:rPr lang="en-US" dirty="0" smtClean="0"/>
              <a:t>)</a:t>
            </a:r>
            <a:endParaRPr lang="en-US" dirty="0"/>
          </a:p>
        </p:txBody>
      </p:sp>
      <p:sp>
        <p:nvSpPr>
          <p:cNvPr id="8" name="Text Placeholder 11"/>
          <p:cNvSpPr>
            <a:spLocks noGrp="1"/>
          </p:cNvSpPr>
          <p:nvPr>
            <p:ph type="body" sz="quarter" idx="19" hasCustomPrompt="1"/>
          </p:nvPr>
        </p:nvSpPr>
        <p:spPr>
          <a:xfrm>
            <a:off x="498475" y="6261468"/>
            <a:ext cx="7707313" cy="2476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a:solidFill>
                  <a:schemeClr val="tx1">
                    <a:lumMod val="65000"/>
                    <a:lumOff val="35000"/>
                  </a:schemeClr>
                </a:solidFill>
                <a:latin typeface="+mn-lt"/>
                <a:cs typeface="Amplitude-Blac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Título</a:t>
            </a:r>
            <a:r>
              <a:rPr lang="en-US" dirty="0" smtClean="0"/>
              <a:t> de la </a:t>
            </a:r>
            <a:r>
              <a:rPr lang="en-US" dirty="0" err="1" smtClean="0"/>
              <a:t>presentación</a:t>
            </a:r>
            <a:r>
              <a:rPr lang="en-US" dirty="0" smtClean="0"/>
              <a:t> ( </a:t>
            </a:r>
            <a:r>
              <a:rPr lang="en-US" dirty="0" err="1" smtClean="0"/>
              <a:t>calibri</a:t>
            </a:r>
            <a:r>
              <a:rPr lang="en-US" dirty="0" smtClean="0"/>
              <a:t> regular </a:t>
            </a:r>
            <a:r>
              <a:rPr lang="en-US" dirty="0" err="1" smtClean="0"/>
              <a:t>minúsculas</a:t>
            </a:r>
            <a:r>
              <a:rPr lang="en-US" dirty="0" smtClean="0"/>
              <a:t> 10 </a:t>
            </a:r>
            <a:r>
              <a:rPr lang="en-US" dirty="0" err="1" smtClean="0"/>
              <a:t>pts</a:t>
            </a:r>
            <a:r>
              <a:rPr lang="en-US" dirty="0" smtClean="0"/>
              <a:t>)</a:t>
            </a:r>
          </a:p>
          <a:p>
            <a:pPr lvl="0"/>
            <a:endParaRPr lang="en-US" dirty="0"/>
          </a:p>
        </p:txBody>
      </p:sp>
      <p:sp>
        <p:nvSpPr>
          <p:cNvPr id="9" name="Text Placeholder 4"/>
          <p:cNvSpPr>
            <a:spLocks noGrp="1"/>
          </p:cNvSpPr>
          <p:nvPr>
            <p:ph type="body" sz="quarter" idx="11" hasCustomPrompt="1"/>
          </p:nvPr>
        </p:nvSpPr>
        <p:spPr>
          <a:xfrm>
            <a:off x="498927" y="525689"/>
            <a:ext cx="8023225" cy="581025"/>
          </a:xfrm>
          <a:prstGeom prst="rect">
            <a:avLst/>
          </a:prstGeom>
        </p:spPr>
        <p:txBody>
          <a:bodyPr vert="horz"/>
          <a:lstStyle>
            <a:lvl1pPr marL="0" indent="0">
              <a:buNone/>
              <a:defRPr sz="2000" b="1" baseline="0">
                <a:solidFill>
                  <a:schemeClr val="tx1">
                    <a:lumMod val="65000"/>
                    <a:lumOff val="35000"/>
                  </a:schemeClr>
                </a:solidFill>
              </a:defRPr>
            </a:lvl1pPr>
          </a:lstStyle>
          <a:p>
            <a:pPr lvl="0"/>
            <a:r>
              <a:rPr lang="es-ES_tradnl" dirty="0" smtClean="0"/>
              <a:t>T</a:t>
            </a:r>
            <a:r>
              <a:rPr lang="en-US" dirty="0" smtClean="0"/>
              <a:t>I</a:t>
            </a:r>
            <a:r>
              <a:rPr lang="es-ES_tradnl" dirty="0" smtClean="0"/>
              <a:t>TULO DE GRÁFICA O TEXTO (CALIBRI BOLD MAYUSCULAS 20 PTS)</a:t>
            </a:r>
            <a:endParaRPr lang="en-US" dirty="0"/>
          </a:p>
        </p:txBody>
      </p:sp>
      <p:cxnSp>
        <p:nvCxnSpPr>
          <p:cNvPr id="10" name="Straight Connector 9"/>
          <p:cNvCxnSpPr/>
          <p:nvPr userDrawn="1"/>
        </p:nvCxnSpPr>
        <p:spPr>
          <a:xfrm flipH="1">
            <a:off x="616077" y="961313"/>
            <a:ext cx="7901996"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8"/>
          <p:cNvSpPr>
            <a:spLocks noGrp="1"/>
          </p:cNvSpPr>
          <p:nvPr>
            <p:ph type="body" sz="quarter" idx="18" hasCustomPrompt="1"/>
          </p:nvPr>
        </p:nvSpPr>
        <p:spPr>
          <a:xfrm>
            <a:off x="498928" y="1393160"/>
            <a:ext cx="8023224" cy="58546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tx1">
                    <a:lumMod val="50000"/>
                    <a:lumOff val="50000"/>
                  </a:schemeClr>
                </a:solidFill>
              </a:defRPr>
            </a:lvl1pPr>
          </a:lstStyle>
          <a:p>
            <a:pPr lvl="0"/>
            <a:r>
              <a:rPr lang="en-US" dirty="0" err="1" smtClean="0"/>
              <a:t>Texto</a:t>
            </a:r>
            <a:r>
              <a:rPr lang="en-US" dirty="0" smtClean="0"/>
              <a:t> (</a:t>
            </a:r>
            <a:r>
              <a:rPr lang="en-US" dirty="0" err="1" smtClean="0"/>
              <a:t>calibri</a:t>
            </a:r>
            <a:r>
              <a:rPr lang="en-US" dirty="0" smtClean="0"/>
              <a:t> regular </a:t>
            </a:r>
            <a:r>
              <a:rPr lang="en-US" dirty="0" err="1" smtClean="0"/>
              <a:t>minúsculas</a:t>
            </a:r>
            <a:r>
              <a:rPr lang="en-US" dirty="0" smtClean="0"/>
              <a:t> 18 </a:t>
            </a:r>
            <a:r>
              <a:rPr lang="en-US" dirty="0" err="1" smtClean="0"/>
              <a:t>pts</a:t>
            </a:r>
            <a:r>
              <a:rPr lang="en-US" dirty="0" smtClean="0"/>
              <a:t>)</a:t>
            </a:r>
            <a:endParaRPr lang="en-US" dirty="0"/>
          </a:p>
        </p:txBody>
      </p:sp>
      <p:pic>
        <p:nvPicPr>
          <p:cNvPr id="13" name="Picture 3" descr="C:\Users\JCA0000\Desktop\Nueva carpeta (4)\b.w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56384" y="6285090"/>
            <a:ext cx="195076" cy="255963"/>
          </a:xfrm>
          <a:prstGeom prst="rect">
            <a:avLst/>
          </a:prstGeom>
          <a:noFill/>
        </p:spPr>
      </p:pic>
    </p:spTree>
    <p:extLst>
      <p:ext uri="{BB962C8B-B14F-4D97-AF65-F5344CB8AC3E}">
        <p14:creationId xmlns:p14="http://schemas.microsoft.com/office/powerpoint/2010/main" val="17116585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Portada">
    <p:spTree>
      <p:nvGrpSpPr>
        <p:cNvPr id="1" name=""/>
        <p:cNvGrpSpPr/>
        <p:nvPr/>
      </p:nvGrpSpPr>
      <p:grpSpPr>
        <a:xfrm>
          <a:off x="0" y="0"/>
          <a:ext cx="0" cy="0"/>
          <a:chOff x="0" y="0"/>
          <a:chExt cx="0" cy="0"/>
        </a:xfrm>
      </p:grpSpPr>
      <p:sp>
        <p:nvSpPr>
          <p:cNvPr id="7" name="TextBox 6"/>
          <p:cNvSpPr txBox="1"/>
          <p:nvPr userDrawn="1"/>
        </p:nvSpPr>
        <p:spPr>
          <a:xfrm>
            <a:off x="5779275" y="3596302"/>
            <a:ext cx="184666" cy="369332"/>
          </a:xfrm>
          <a:prstGeom prst="rect">
            <a:avLst/>
          </a:prstGeom>
          <a:noFill/>
        </p:spPr>
        <p:txBody>
          <a:bodyPr wrap="none" rtlCol="0">
            <a:spAutoFit/>
          </a:bodyPr>
          <a:lstStyle/>
          <a:p>
            <a:endParaRPr lang="en-US" dirty="0">
              <a:solidFill>
                <a:prstClr val="black"/>
              </a:solidFill>
            </a:endParaRPr>
          </a:p>
        </p:txBody>
      </p:sp>
      <p:cxnSp>
        <p:nvCxnSpPr>
          <p:cNvPr id="9" name="Straight Connector 8"/>
          <p:cNvCxnSpPr/>
          <p:nvPr userDrawn="1"/>
        </p:nvCxnSpPr>
        <p:spPr>
          <a:xfrm>
            <a:off x="5093833" y="3926251"/>
            <a:ext cx="2639786"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hasCustomPrompt="1"/>
          </p:nvPr>
        </p:nvSpPr>
        <p:spPr>
          <a:xfrm>
            <a:off x="5021971" y="1681035"/>
            <a:ext cx="3677530" cy="2176239"/>
          </a:xfrm>
          <a:prstGeom prst="rect">
            <a:avLst/>
          </a:prstGeom>
        </p:spPr>
        <p:txBody>
          <a:bodyPr vert="horz" anchor="b"/>
          <a:lstStyle>
            <a:lvl1pPr algn="l">
              <a:defRPr lang="es-ES_tradnl" sz="2800" b="1" i="0" baseline="0" smtClean="0">
                <a:solidFill>
                  <a:schemeClr val="tx1">
                    <a:lumMod val="65000"/>
                    <a:lumOff val="35000"/>
                  </a:schemeClr>
                </a:solidFill>
                <a:cs typeface="Calibri"/>
              </a:defRPr>
            </a:lvl1pPr>
          </a:lstStyle>
          <a:p>
            <a:r>
              <a:rPr lang="es-ES_tradnl" b="1" i="0" dirty="0" smtClean="0">
                <a:latin typeface="+mj-lt"/>
                <a:cs typeface="Calibri"/>
              </a:rPr>
              <a:t>T</a:t>
            </a:r>
            <a:r>
              <a:rPr lang="en-US" b="1" i="0" dirty="0" smtClean="0">
                <a:latin typeface="+mj-lt"/>
                <a:cs typeface="Calibri"/>
              </a:rPr>
              <a:t>I</a:t>
            </a:r>
            <a:r>
              <a:rPr lang="es-ES_tradnl" b="1" i="0" dirty="0" smtClean="0">
                <a:latin typeface="+mj-lt"/>
                <a:cs typeface="Calibri"/>
              </a:rPr>
              <a:t>TULO</a:t>
            </a:r>
            <a:br>
              <a:rPr lang="es-ES_tradnl" b="1" i="0" dirty="0" smtClean="0">
                <a:latin typeface="+mj-lt"/>
                <a:cs typeface="Calibri"/>
              </a:rPr>
            </a:br>
            <a:r>
              <a:rPr lang="es-ES_tradnl" b="1" i="0" dirty="0" smtClean="0">
                <a:latin typeface="+mj-lt"/>
                <a:cs typeface="Calibri"/>
              </a:rPr>
              <a:t>(CALIBRI BOLD MAYÚSCULAS </a:t>
            </a:r>
            <a:br>
              <a:rPr lang="es-ES_tradnl" b="1" i="0" dirty="0" smtClean="0">
                <a:latin typeface="+mj-lt"/>
                <a:cs typeface="Calibri"/>
              </a:rPr>
            </a:br>
            <a:r>
              <a:rPr lang="es-ES_tradnl" b="1" i="0" dirty="0" smtClean="0">
                <a:latin typeface="+mj-lt"/>
                <a:cs typeface="Calibri"/>
              </a:rPr>
              <a:t>28 PTS)</a:t>
            </a:r>
            <a:endParaRPr lang="en-US" b="0" i="0" dirty="0" smtClean="0">
              <a:solidFill>
                <a:schemeClr val="tx1">
                  <a:lumMod val="50000"/>
                  <a:lumOff val="50000"/>
                </a:schemeClr>
              </a:solidFill>
              <a:latin typeface="+mj-lt"/>
              <a:cs typeface="Calibri"/>
            </a:endParaRPr>
          </a:p>
        </p:txBody>
      </p:sp>
      <p:sp>
        <p:nvSpPr>
          <p:cNvPr id="11" name="Text Placeholder 12"/>
          <p:cNvSpPr>
            <a:spLocks noGrp="1"/>
          </p:cNvSpPr>
          <p:nvPr>
            <p:ph type="body" sz="quarter" idx="14" hasCustomPrompt="1"/>
          </p:nvPr>
        </p:nvSpPr>
        <p:spPr>
          <a:xfrm>
            <a:off x="5021971" y="3975385"/>
            <a:ext cx="3559600" cy="121129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lang="es-ES_tradnl" sz="2400" b="0" smtClean="0">
                <a:solidFill>
                  <a:schemeClr val="tx1">
                    <a:lumMod val="50000"/>
                    <a:lumOff val="50000"/>
                  </a:schemeClr>
                </a:solidFill>
              </a:defRPr>
            </a:lvl1pPr>
            <a:lvl2pPr marL="457200" indent="0">
              <a:buNone/>
              <a:defRPr/>
            </a:lvl2pPr>
          </a:lstStyle>
          <a:p>
            <a:r>
              <a:rPr lang="es-ES_tradnl" b="0" dirty="0" smtClean="0">
                <a:solidFill>
                  <a:schemeClr val="tx1">
                    <a:lumMod val="50000"/>
                    <a:lumOff val="50000"/>
                  </a:schemeClr>
                </a:solidFill>
                <a:latin typeface="+mj-lt"/>
              </a:rPr>
              <a:t>Subtítulo</a:t>
            </a:r>
            <a:br>
              <a:rPr lang="es-ES_tradnl" b="0" dirty="0" smtClean="0">
                <a:solidFill>
                  <a:schemeClr val="tx1">
                    <a:lumMod val="50000"/>
                    <a:lumOff val="50000"/>
                  </a:schemeClr>
                </a:solidFill>
                <a:latin typeface="+mj-lt"/>
              </a:rPr>
            </a:br>
            <a:r>
              <a:rPr lang="es-ES_tradnl" b="0" dirty="0" smtClean="0">
                <a:solidFill>
                  <a:schemeClr val="tx1">
                    <a:lumMod val="50000"/>
                    <a:lumOff val="50000"/>
                  </a:schemeClr>
                </a:solidFill>
                <a:latin typeface="+mj-lt"/>
              </a:rPr>
              <a:t>(CALIBRI REGULAR Minúsculas 24 PTS )</a:t>
            </a:r>
            <a:endParaRPr lang="en-US" b="0" dirty="0" smtClean="0">
              <a:solidFill>
                <a:schemeClr val="tx1">
                  <a:lumMod val="50000"/>
                  <a:lumOff val="50000"/>
                </a:schemeClr>
              </a:solidFill>
              <a:latin typeface="+mj-lt"/>
            </a:endParaRPr>
          </a:p>
          <a:p>
            <a:r>
              <a:rPr lang="es-ES_tradnl" b="0" dirty="0" smtClean="0">
                <a:solidFill>
                  <a:schemeClr val="tx1">
                    <a:lumMod val="50000"/>
                    <a:lumOff val="50000"/>
                  </a:schemeClr>
                </a:solidFill>
                <a:latin typeface="+mj-lt"/>
              </a:rPr>
              <a:t/>
            </a:r>
            <a:br>
              <a:rPr lang="es-ES_tradnl" b="0" dirty="0" smtClean="0">
                <a:solidFill>
                  <a:schemeClr val="tx1">
                    <a:lumMod val="50000"/>
                    <a:lumOff val="50000"/>
                  </a:schemeClr>
                </a:solidFill>
                <a:latin typeface="+mj-lt"/>
              </a:rPr>
            </a:br>
            <a:endParaRPr lang="en-US" b="0" dirty="0" smtClean="0">
              <a:solidFill>
                <a:schemeClr val="tx1">
                  <a:lumMod val="50000"/>
                  <a:lumOff val="50000"/>
                </a:schemeClr>
              </a:solidFill>
              <a:latin typeface="+mj-lt"/>
            </a:endParaRPr>
          </a:p>
        </p:txBody>
      </p:sp>
      <p:sp>
        <p:nvSpPr>
          <p:cNvPr id="12" name="Text Placeholder 16"/>
          <p:cNvSpPr>
            <a:spLocks noGrp="1"/>
          </p:cNvSpPr>
          <p:nvPr>
            <p:ph type="body" sz="quarter" idx="17" hasCustomPrompt="1"/>
          </p:nvPr>
        </p:nvSpPr>
        <p:spPr>
          <a:xfrm>
            <a:off x="5021971" y="6333889"/>
            <a:ext cx="3487738" cy="290286"/>
          </a:xfrm>
          <a:prstGeom prst="rect">
            <a:avLst/>
          </a:prstGeom>
        </p:spPr>
        <p:txBody>
          <a:bodyPr vert="horz"/>
          <a:lstStyle>
            <a:lvl1pPr marL="0" indent="0" algn="l">
              <a:buNone/>
              <a:defRPr sz="1000" baseline="0">
                <a:solidFill>
                  <a:schemeClr val="tx1">
                    <a:lumMod val="50000"/>
                    <a:lumOff val="50000"/>
                  </a:schemeClr>
                </a:solidFill>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a:lvl2pPr>
            <a:lvl3pPr marL="914400" indent="0">
              <a:buNone/>
              <a:defRPr/>
            </a:lvl3pPr>
            <a:lvl4pPr marL="1371600" indent="0">
              <a:buNone/>
              <a:defRPr/>
            </a:lvl4pPr>
            <a:lvl5pPr marL="1828800" indent="0">
              <a:buNone/>
              <a:defRPr/>
            </a:lvl5pPr>
          </a:lstStyle>
          <a:p>
            <a:pPr lvl="0"/>
            <a:r>
              <a:rPr lang="en-US" dirty="0" err="1" smtClean="0"/>
              <a:t>Fecha</a:t>
            </a:r>
            <a:r>
              <a:rPr lang="en-US" dirty="0" smtClean="0"/>
              <a:t> MES (TEXTO) AÑO ( NÚMERO) (CALIBRI REGULAR 10 PTS MINÚSCULA)</a:t>
            </a:r>
          </a:p>
        </p:txBody>
      </p:sp>
      <p:sp>
        <p:nvSpPr>
          <p:cNvPr id="13" name="Text Placeholder 16"/>
          <p:cNvSpPr>
            <a:spLocks noGrp="1"/>
          </p:cNvSpPr>
          <p:nvPr>
            <p:ph type="body" sz="quarter" idx="18" hasCustomPrompt="1"/>
          </p:nvPr>
        </p:nvSpPr>
        <p:spPr>
          <a:xfrm>
            <a:off x="5021971" y="5386170"/>
            <a:ext cx="3868490" cy="290286"/>
          </a:xfrm>
          <a:prstGeom prst="rect">
            <a:avLst/>
          </a:prstGeom>
        </p:spPr>
        <p:txBody>
          <a:bodyPr vert="horz"/>
          <a:lstStyle>
            <a:lvl1pPr marL="0" indent="0" algn="l">
              <a:buNone/>
              <a:defRPr sz="1400" b="1" i="0" baseline="0">
                <a:solidFill>
                  <a:schemeClr val="tx1">
                    <a:lumMod val="65000"/>
                    <a:lumOff val="35000"/>
                  </a:schemeClr>
                </a:solidFill>
                <a:latin typeface="Calibri"/>
                <a:cs typeface="Calibri"/>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a:lvl2pPr>
            <a:lvl3pPr marL="914400" indent="0">
              <a:buNone/>
              <a:defRPr/>
            </a:lvl3pPr>
            <a:lvl4pPr marL="1371600" indent="0">
              <a:buNone/>
              <a:defRPr/>
            </a:lvl4pPr>
            <a:lvl5pPr marL="1828800" indent="0">
              <a:buNone/>
              <a:defRPr/>
            </a:lvl5pPr>
          </a:lstStyle>
          <a:p>
            <a:pPr lvl="0"/>
            <a:r>
              <a:rPr lang="en-US" dirty="0" smtClean="0"/>
              <a:t>CLIENTE (CALIBRI BOLD MAYÚSCULAS 14 PTS</a:t>
            </a:r>
          </a:p>
        </p:txBody>
      </p:sp>
      <p:pic>
        <p:nvPicPr>
          <p:cNvPr id="14" name="Picture 2" descr="C:\Users\JCA0000\Desktop\Nueva carpeta (4)\1234.w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11725" y="986995"/>
            <a:ext cx="3323725" cy="630701"/>
          </a:xfrm>
          <a:prstGeom prst="rect">
            <a:avLst/>
          </a:prstGeom>
          <a:noFill/>
        </p:spPr>
      </p:pic>
    </p:spTree>
    <p:extLst>
      <p:ext uri="{BB962C8B-B14F-4D97-AF65-F5344CB8AC3E}">
        <p14:creationId xmlns:p14="http://schemas.microsoft.com/office/powerpoint/2010/main" val="77161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ortada">
    <p:spTree>
      <p:nvGrpSpPr>
        <p:cNvPr id="1" name=""/>
        <p:cNvGrpSpPr/>
        <p:nvPr/>
      </p:nvGrpSpPr>
      <p:grpSpPr>
        <a:xfrm>
          <a:off x="0" y="0"/>
          <a:ext cx="0" cy="0"/>
          <a:chOff x="0" y="0"/>
          <a:chExt cx="0" cy="0"/>
        </a:xfrm>
      </p:grpSpPr>
      <p:sp>
        <p:nvSpPr>
          <p:cNvPr id="7" name="TextBox 6"/>
          <p:cNvSpPr txBox="1"/>
          <p:nvPr userDrawn="1"/>
        </p:nvSpPr>
        <p:spPr>
          <a:xfrm>
            <a:off x="5779275" y="3596302"/>
            <a:ext cx="184666" cy="369332"/>
          </a:xfrm>
          <a:prstGeom prst="rect">
            <a:avLst/>
          </a:prstGeom>
          <a:noFill/>
        </p:spPr>
        <p:txBody>
          <a:bodyPr wrap="none" rtlCol="0">
            <a:spAutoFit/>
          </a:bodyPr>
          <a:lstStyle/>
          <a:p>
            <a:endParaRPr lang="en-US" dirty="0"/>
          </a:p>
        </p:txBody>
      </p:sp>
      <p:cxnSp>
        <p:nvCxnSpPr>
          <p:cNvPr id="9" name="Straight Connector 8"/>
          <p:cNvCxnSpPr/>
          <p:nvPr userDrawn="1"/>
        </p:nvCxnSpPr>
        <p:spPr>
          <a:xfrm>
            <a:off x="5093833" y="3926251"/>
            <a:ext cx="2639786"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hasCustomPrompt="1"/>
          </p:nvPr>
        </p:nvSpPr>
        <p:spPr>
          <a:xfrm>
            <a:off x="5021971" y="1681035"/>
            <a:ext cx="3677530" cy="2176239"/>
          </a:xfrm>
          <a:prstGeom prst="rect">
            <a:avLst/>
          </a:prstGeom>
        </p:spPr>
        <p:txBody>
          <a:bodyPr vert="horz" anchor="b"/>
          <a:lstStyle>
            <a:lvl1pPr algn="l">
              <a:defRPr lang="es-ES_tradnl" sz="2800" b="1" i="0" baseline="0" smtClean="0">
                <a:solidFill>
                  <a:schemeClr val="tx1">
                    <a:lumMod val="65000"/>
                    <a:lumOff val="35000"/>
                  </a:schemeClr>
                </a:solidFill>
                <a:cs typeface="Calibri"/>
              </a:defRPr>
            </a:lvl1pPr>
          </a:lstStyle>
          <a:p>
            <a:r>
              <a:rPr lang="es-ES_tradnl" b="1" i="0" dirty="0" smtClean="0">
                <a:latin typeface="+mj-lt"/>
                <a:cs typeface="Calibri"/>
              </a:rPr>
              <a:t>T</a:t>
            </a:r>
            <a:r>
              <a:rPr lang="en-US" b="1" i="0" dirty="0" smtClean="0">
                <a:latin typeface="+mj-lt"/>
                <a:cs typeface="Calibri"/>
              </a:rPr>
              <a:t>I</a:t>
            </a:r>
            <a:r>
              <a:rPr lang="es-ES_tradnl" b="1" i="0" dirty="0" smtClean="0">
                <a:latin typeface="+mj-lt"/>
                <a:cs typeface="Calibri"/>
              </a:rPr>
              <a:t>TULO</a:t>
            </a:r>
            <a:br>
              <a:rPr lang="es-ES_tradnl" b="1" i="0" dirty="0" smtClean="0">
                <a:latin typeface="+mj-lt"/>
                <a:cs typeface="Calibri"/>
              </a:rPr>
            </a:br>
            <a:r>
              <a:rPr lang="es-ES_tradnl" b="1" i="0" dirty="0" smtClean="0">
                <a:latin typeface="+mj-lt"/>
                <a:cs typeface="Calibri"/>
              </a:rPr>
              <a:t>(CALIBRI BOLD MAYÚSCULAS </a:t>
            </a:r>
            <a:br>
              <a:rPr lang="es-ES_tradnl" b="1" i="0" dirty="0" smtClean="0">
                <a:latin typeface="+mj-lt"/>
                <a:cs typeface="Calibri"/>
              </a:rPr>
            </a:br>
            <a:r>
              <a:rPr lang="es-ES_tradnl" b="1" i="0" dirty="0" smtClean="0">
                <a:latin typeface="+mj-lt"/>
                <a:cs typeface="Calibri"/>
              </a:rPr>
              <a:t>28 PTS)</a:t>
            </a:r>
            <a:endParaRPr lang="en-US" b="0" i="0" dirty="0" smtClean="0">
              <a:solidFill>
                <a:schemeClr val="tx1">
                  <a:lumMod val="50000"/>
                  <a:lumOff val="50000"/>
                </a:schemeClr>
              </a:solidFill>
              <a:latin typeface="+mj-lt"/>
              <a:cs typeface="Calibri"/>
            </a:endParaRPr>
          </a:p>
        </p:txBody>
      </p:sp>
      <p:sp>
        <p:nvSpPr>
          <p:cNvPr id="11" name="Text Placeholder 12"/>
          <p:cNvSpPr>
            <a:spLocks noGrp="1"/>
          </p:cNvSpPr>
          <p:nvPr>
            <p:ph type="body" sz="quarter" idx="14" hasCustomPrompt="1"/>
          </p:nvPr>
        </p:nvSpPr>
        <p:spPr>
          <a:xfrm>
            <a:off x="5021971" y="3975385"/>
            <a:ext cx="3559600" cy="121129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lang="es-ES_tradnl" sz="2400" b="0" smtClean="0">
                <a:solidFill>
                  <a:schemeClr val="tx1">
                    <a:lumMod val="50000"/>
                    <a:lumOff val="50000"/>
                  </a:schemeClr>
                </a:solidFill>
              </a:defRPr>
            </a:lvl1pPr>
            <a:lvl2pPr marL="457200" indent="0">
              <a:buNone/>
              <a:defRPr/>
            </a:lvl2pPr>
          </a:lstStyle>
          <a:p>
            <a:r>
              <a:rPr lang="es-ES_tradnl" b="0" dirty="0" smtClean="0">
                <a:solidFill>
                  <a:schemeClr val="tx1">
                    <a:lumMod val="50000"/>
                    <a:lumOff val="50000"/>
                  </a:schemeClr>
                </a:solidFill>
                <a:latin typeface="+mj-lt"/>
              </a:rPr>
              <a:t>Subtítulo</a:t>
            </a:r>
            <a:br>
              <a:rPr lang="es-ES_tradnl" b="0" dirty="0" smtClean="0">
                <a:solidFill>
                  <a:schemeClr val="tx1">
                    <a:lumMod val="50000"/>
                    <a:lumOff val="50000"/>
                  </a:schemeClr>
                </a:solidFill>
                <a:latin typeface="+mj-lt"/>
              </a:rPr>
            </a:br>
            <a:r>
              <a:rPr lang="es-ES_tradnl" b="0" dirty="0" smtClean="0">
                <a:solidFill>
                  <a:schemeClr val="tx1">
                    <a:lumMod val="50000"/>
                    <a:lumOff val="50000"/>
                  </a:schemeClr>
                </a:solidFill>
                <a:latin typeface="+mj-lt"/>
              </a:rPr>
              <a:t>(CALIBRI REGULAR Minúsculas 24 PTS )</a:t>
            </a:r>
            <a:endParaRPr lang="en-US" b="0" dirty="0" smtClean="0">
              <a:solidFill>
                <a:schemeClr val="tx1">
                  <a:lumMod val="50000"/>
                  <a:lumOff val="50000"/>
                </a:schemeClr>
              </a:solidFill>
              <a:latin typeface="+mj-lt"/>
            </a:endParaRPr>
          </a:p>
          <a:p>
            <a:r>
              <a:rPr lang="es-ES_tradnl" b="0" dirty="0" smtClean="0">
                <a:solidFill>
                  <a:schemeClr val="tx1">
                    <a:lumMod val="50000"/>
                    <a:lumOff val="50000"/>
                  </a:schemeClr>
                </a:solidFill>
                <a:latin typeface="+mj-lt"/>
              </a:rPr>
              <a:t/>
            </a:r>
            <a:br>
              <a:rPr lang="es-ES_tradnl" b="0" dirty="0" smtClean="0">
                <a:solidFill>
                  <a:schemeClr val="tx1">
                    <a:lumMod val="50000"/>
                    <a:lumOff val="50000"/>
                  </a:schemeClr>
                </a:solidFill>
                <a:latin typeface="+mj-lt"/>
              </a:rPr>
            </a:br>
            <a:endParaRPr lang="en-US" b="0" dirty="0" smtClean="0">
              <a:solidFill>
                <a:schemeClr val="tx1">
                  <a:lumMod val="50000"/>
                  <a:lumOff val="50000"/>
                </a:schemeClr>
              </a:solidFill>
              <a:latin typeface="+mj-lt"/>
            </a:endParaRPr>
          </a:p>
        </p:txBody>
      </p:sp>
      <p:sp>
        <p:nvSpPr>
          <p:cNvPr id="12" name="Text Placeholder 16"/>
          <p:cNvSpPr>
            <a:spLocks noGrp="1"/>
          </p:cNvSpPr>
          <p:nvPr>
            <p:ph type="body" sz="quarter" idx="17" hasCustomPrompt="1"/>
          </p:nvPr>
        </p:nvSpPr>
        <p:spPr>
          <a:xfrm>
            <a:off x="5021971" y="6333889"/>
            <a:ext cx="3487738" cy="290286"/>
          </a:xfrm>
          <a:prstGeom prst="rect">
            <a:avLst/>
          </a:prstGeom>
        </p:spPr>
        <p:txBody>
          <a:bodyPr vert="horz"/>
          <a:lstStyle>
            <a:lvl1pPr marL="0" indent="0" algn="l">
              <a:buNone/>
              <a:defRPr sz="1000" baseline="0">
                <a:solidFill>
                  <a:schemeClr val="tx1">
                    <a:lumMod val="50000"/>
                    <a:lumOff val="50000"/>
                  </a:schemeClr>
                </a:solidFill>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a:lvl2pPr>
            <a:lvl3pPr marL="914400" indent="0">
              <a:buNone/>
              <a:defRPr/>
            </a:lvl3pPr>
            <a:lvl4pPr marL="1371600" indent="0">
              <a:buNone/>
              <a:defRPr/>
            </a:lvl4pPr>
            <a:lvl5pPr marL="1828800" indent="0">
              <a:buNone/>
              <a:defRPr/>
            </a:lvl5pPr>
          </a:lstStyle>
          <a:p>
            <a:pPr lvl="0"/>
            <a:r>
              <a:rPr lang="en-US" dirty="0" err="1" smtClean="0"/>
              <a:t>Fecha</a:t>
            </a:r>
            <a:r>
              <a:rPr lang="en-US" dirty="0" smtClean="0"/>
              <a:t> MES (TEXTO) AÑO ( NÚMERO) (CALIBRI REGULAR 10 PTS MINÚSCULA)</a:t>
            </a:r>
          </a:p>
        </p:txBody>
      </p:sp>
      <p:sp>
        <p:nvSpPr>
          <p:cNvPr id="13" name="Text Placeholder 16"/>
          <p:cNvSpPr>
            <a:spLocks noGrp="1"/>
          </p:cNvSpPr>
          <p:nvPr>
            <p:ph type="body" sz="quarter" idx="18" hasCustomPrompt="1"/>
          </p:nvPr>
        </p:nvSpPr>
        <p:spPr>
          <a:xfrm>
            <a:off x="5021971" y="5386170"/>
            <a:ext cx="3868490" cy="290286"/>
          </a:xfrm>
          <a:prstGeom prst="rect">
            <a:avLst/>
          </a:prstGeom>
        </p:spPr>
        <p:txBody>
          <a:bodyPr vert="horz"/>
          <a:lstStyle>
            <a:lvl1pPr marL="0" indent="0" algn="l">
              <a:buNone/>
              <a:defRPr sz="1400" b="1" i="0" baseline="0">
                <a:solidFill>
                  <a:schemeClr val="tx1">
                    <a:lumMod val="65000"/>
                    <a:lumOff val="35000"/>
                  </a:schemeClr>
                </a:solidFill>
                <a:latin typeface="Calibri"/>
                <a:cs typeface="Calibri"/>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a:lvl2pPr>
            <a:lvl3pPr marL="914400" indent="0">
              <a:buNone/>
              <a:defRPr/>
            </a:lvl3pPr>
            <a:lvl4pPr marL="1371600" indent="0">
              <a:buNone/>
              <a:defRPr/>
            </a:lvl4pPr>
            <a:lvl5pPr marL="1828800" indent="0">
              <a:buNone/>
              <a:defRPr/>
            </a:lvl5pPr>
          </a:lstStyle>
          <a:p>
            <a:pPr lvl="0"/>
            <a:r>
              <a:rPr lang="en-US" dirty="0" smtClean="0"/>
              <a:t>CLIENTE (CALIBRI BOLD MAYÚSCULAS 14 PTS</a:t>
            </a:r>
          </a:p>
        </p:txBody>
      </p:sp>
      <p:pic>
        <p:nvPicPr>
          <p:cNvPr id="14" name="Picture 2" descr="C:\Users\JCA0000\Desktop\Nueva carpeta (4)\1234.w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11725" y="986995"/>
            <a:ext cx="3323725" cy="630701"/>
          </a:xfrm>
          <a:prstGeom prst="rect">
            <a:avLst/>
          </a:prstGeom>
          <a:noFill/>
        </p:spPr>
      </p:pic>
    </p:spTree>
    <p:extLst>
      <p:ext uri="{BB962C8B-B14F-4D97-AF65-F5344CB8AC3E}">
        <p14:creationId xmlns:p14="http://schemas.microsoft.com/office/powerpoint/2010/main" val="1005118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12655F71-A6AC-4994-808F-AA4431388BF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8A082F9-DB22-491E-95FB-D455AD9ACE06}"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035452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2655F71-A6AC-4994-808F-AA4431388BF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8A082F9-DB22-491E-95FB-D455AD9ACE06}"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23122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2655F71-A6AC-4994-808F-AA4431388BF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8A082F9-DB22-491E-95FB-D455AD9ACE06}"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099984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12655F71-A6AC-4994-808F-AA4431388BFC}" type="datetimeFigureOut">
              <a:rPr lang="es-CO" smtClean="0">
                <a:solidFill>
                  <a:prstClr val="black">
                    <a:tint val="75000"/>
                  </a:prstClr>
                </a:solidFill>
              </a:rPr>
              <a:pPr/>
              <a:t>02/06/2016</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8A082F9-DB22-491E-95FB-D455AD9ACE06}"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238730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12655F71-A6AC-4994-808F-AA4431388BFC}" type="datetimeFigureOut">
              <a:rPr lang="es-CO" smtClean="0">
                <a:solidFill>
                  <a:prstClr val="black">
                    <a:tint val="75000"/>
                  </a:prstClr>
                </a:solidFill>
              </a:rPr>
              <a:pPr/>
              <a:t>02/06/2016</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8A082F9-DB22-491E-95FB-D455AD9ACE06}"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14560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12655F71-A6AC-4994-808F-AA4431388BFC}" type="datetimeFigureOut">
              <a:rPr lang="es-CO" smtClean="0">
                <a:solidFill>
                  <a:prstClr val="black">
                    <a:tint val="75000"/>
                  </a:prstClr>
                </a:solidFill>
              </a:rPr>
              <a:pPr/>
              <a:t>02/06/2016</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8A082F9-DB22-491E-95FB-D455AD9ACE06}"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560505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t>02/06/2016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FDF83E2-E511-417E-B484-16C7A2245AF3}" type="slidenum">
              <a:rPr lang="es-CO" smtClean="0"/>
              <a:t>‹Nº›</a:t>
            </a:fld>
            <a:endParaRPr lang="es-CO"/>
          </a:p>
        </p:txBody>
      </p:sp>
    </p:spTree>
    <p:extLst>
      <p:ext uri="{BB962C8B-B14F-4D97-AF65-F5344CB8AC3E}">
        <p14:creationId xmlns:p14="http://schemas.microsoft.com/office/powerpoint/2010/main" val="2550258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2655F71-A6AC-4994-808F-AA4431388BFC}" type="datetimeFigureOut">
              <a:rPr lang="es-CO" smtClean="0">
                <a:solidFill>
                  <a:prstClr val="black">
                    <a:tint val="75000"/>
                  </a:prstClr>
                </a:solidFill>
              </a:rPr>
              <a:pPr/>
              <a:t>02/06/2016</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8A082F9-DB22-491E-95FB-D455AD9ACE06}"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562095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2655F71-A6AC-4994-808F-AA4431388BFC}" type="datetimeFigureOut">
              <a:rPr lang="es-CO" smtClean="0">
                <a:solidFill>
                  <a:prstClr val="black">
                    <a:tint val="75000"/>
                  </a:prstClr>
                </a:solidFill>
              </a:rPr>
              <a:pPr/>
              <a:t>02/06/2016</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8A082F9-DB22-491E-95FB-D455AD9ACE06}"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244532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2655F71-A6AC-4994-808F-AA4431388BFC}" type="datetimeFigureOut">
              <a:rPr lang="es-CO" smtClean="0">
                <a:solidFill>
                  <a:prstClr val="black">
                    <a:tint val="75000"/>
                  </a:prstClr>
                </a:solidFill>
              </a:rPr>
              <a:pPr/>
              <a:t>02/06/2016</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8A082F9-DB22-491E-95FB-D455AD9ACE06}"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001794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2655F71-A6AC-4994-808F-AA4431388BF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8A082F9-DB22-491E-95FB-D455AD9ACE06}"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547655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2655F71-A6AC-4994-808F-AA4431388BF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8A082F9-DB22-491E-95FB-D455AD9ACE06}"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777463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o - 2 Gráficas">
    <p:spTree>
      <p:nvGrpSpPr>
        <p:cNvPr id="1" name=""/>
        <p:cNvGrpSpPr/>
        <p:nvPr/>
      </p:nvGrpSpPr>
      <p:grpSpPr>
        <a:xfrm>
          <a:off x="0" y="0"/>
          <a:ext cx="0" cy="0"/>
          <a:chOff x="0" y="0"/>
          <a:chExt cx="0" cy="0"/>
        </a:xfrm>
      </p:grpSpPr>
      <p:sp>
        <p:nvSpPr>
          <p:cNvPr id="3" name="Content Placeholder 4"/>
          <p:cNvSpPr>
            <a:spLocks noGrp="1"/>
          </p:cNvSpPr>
          <p:nvPr>
            <p:ph sz="quarter" idx="12"/>
          </p:nvPr>
        </p:nvSpPr>
        <p:spPr>
          <a:xfrm>
            <a:off x="4994960" y="2597315"/>
            <a:ext cx="3527192" cy="3322809"/>
          </a:xfrm>
          <a:prstGeom prst="rect">
            <a:avLst/>
          </a:prstGeom>
        </p:spPr>
        <p:txBody>
          <a:bodyPr vert="horz" anchor="ctr"/>
          <a:lstStyle>
            <a:lvl1pPr marL="0" indent="0" algn="ctr">
              <a:buNone/>
              <a:defRPr sz="1400" baseline="0"/>
            </a:lvl1pPr>
          </a:lstStyle>
          <a:p>
            <a:pPr lvl="0"/>
            <a:r>
              <a:rPr lang="es-ES" smtClean="0"/>
              <a:t>Haga clic para modificar el estilo de texto del patrón</a:t>
            </a:r>
          </a:p>
        </p:txBody>
      </p:sp>
      <p:sp>
        <p:nvSpPr>
          <p:cNvPr id="4" name="Content Placeholder 4"/>
          <p:cNvSpPr>
            <a:spLocks noGrp="1"/>
          </p:cNvSpPr>
          <p:nvPr>
            <p:ph sz="quarter" idx="14"/>
          </p:nvPr>
        </p:nvSpPr>
        <p:spPr>
          <a:xfrm>
            <a:off x="498927" y="2597316"/>
            <a:ext cx="3527192" cy="3322810"/>
          </a:xfrm>
          <a:prstGeom prst="rect">
            <a:avLst/>
          </a:prstGeom>
        </p:spPr>
        <p:txBody>
          <a:bodyPr vert="horz" anchor="ctr"/>
          <a:lstStyle>
            <a:lvl1pPr marL="0" indent="0" algn="ctr">
              <a:buNone/>
              <a:defRPr sz="1400" baseline="0"/>
            </a:lvl1pPr>
          </a:lstStyle>
          <a:p>
            <a:pPr lvl="0"/>
            <a:r>
              <a:rPr lang="es-ES" smtClean="0"/>
              <a:t>Haga clic para modificar el estilo de texto del patrón</a:t>
            </a:r>
          </a:p>
        </p:txBody>
      </p:sp>
      <p:sp>
        <p:nvSpPr>
          <p:cNvPr id="5" name="Text Placeholder 8"/>
          <p:cNvSpPr>
            <a:spLocks noGrp="1"/>
          </p:cNvSpPr>
          <p:nvPr>
            <p:ph type="body" sz="quarter" idx="15" hasCustomPrompt="1"/>
          </p:nvPr>
        </p:nvSpPr>
        <p:spPr>
          <a:xfrm>
            <a:off x="498927" y="5920125"/>
            <a:ext cx="8023225" cy="246486"/>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900" baseline="0">
                <a:solidFill>
                  <a:schemeClr val="tx1">
                    <a:lumMod val="50000"/>
                    <a:lumOff val="50000"/>
                  </a:schemeClr>
                </a:solidFill>
              </a:defRPr>
            </a:lvl1pPr>
          </a:lstStyle>
          <a:p>
            <a:pPr lvl="0"/>
            <a:r>
              <a:rPr lang="en-US" dirty="0" err="1" smtClean="0"/>
              <a:t>Fuente</a:t>
            </a:r>
            <a:r>
              <a:rPr lang="en-US" dirty="0" smtClean="0"/>
              <a:t> </a:t>
            </a:r>
            <a:r>
              <a:rPr lang="en-US" dirty="0" err="1" smtClean="0"/>
              <a:t>gráficas</a:t>
            </a:r>
            <a:r>
              <a:rPr lang="en-US" dirty="0" smtClean="0"/>
              <a:t> – </a:t>
            </a:r>
            <a:r>
              <a:rPr lang="en-US" dirty="0" err="1" smtClean="0"/>
              <a:t>tablas</a:t>
            </a:r>
            <a:r>
              <a:rPr lang="en-US" dirty="0" smtClean="0"/>
              <a:t> (</a:t>
            </a:r>
            <a:r>
              <a:rPr lang="en-US" dirty="0" err="1" smtClean="0"/>
              <a:t>calibri</a:t>
            </a:r>
            <a:r>
              <a:rPr lang="en-US" dirty="0" smtClean="0"/>
              <a:t> regular </a:t>
            </a:r>
            <a:r>
              <a:rPr lang="en-US" dirty="0" err="1" smtClean="0"/>
              <a:t>minúsculas</a:t>
            </a:r>
            <a:r>
              <a:rPr lang="en-US" dirty="0" smtClean="0"/>
              <a:t> 10 </a:t>
            </a:r>
            <a:r>
              <a:rPr lang="en-US" dirty="0" err="1" smtClean="0"/>
              <a:t>pts</a:t>
            </a:r>
            <a:r>
              <a:rPr lang="en-US" dirty="0" smtClean="0"/>
              <a:t>)</a:t>
            </a:r>
            <a:endParaRPr lang="en-US" dirty="0"/>
          </a:p>
        </p:txBody>
      </p:sp>
      <p:sp>
        <p:nvSpPr>
          <p:cNvPr id="6" name="Text Placeholder 8"/>
          <p:cNvSpPr>
            <a:spLocks noGrp="1"/>
          </p:cNvSpPr>
          <p:nvPr>
            <p:ph type="body" sz="quarter" idx="16" hasCustomPrompt="1"/>
          </p:nvPr>
        </p:nvSpPr>
        <p:spPr>
          <a:xfrm>
            <a:off x="498928" y="2253230"/>
            <a:ext cx="3527192" cy="314879"/>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1200" baseline="0">
                <a:solidFill>
                  <a:schemeClr val="tx1">
                    <a:lumMod val="50000"/>
                    <a:lumOff val="50000"/>
                  </a:schemeClr>
                </a:solidFill>
              </a:defRPr>
            </a:lvl1pPr>
          </a:lstStyle>
          <a:p>
            <a:pPr lvl="0"/>
            <a:r>
              <a:rPr lang="en-US" dirty="0" err="1" smtClean="0"/>
              <a:t>Subtítulo</a:t>
            </a:r>
            <a:r>
              <a:rPr lang="en-US" dirty="0" smtClean="0"/>
              <a:t> </a:t>
            </a:r>
            <a:r>
              <a:rPr lang="en-US" dirty="0" err="1" smtClean="0"/>
              <a:t>opcional</a:t>
            </a:r>
            <a:r>
              <a:rPr lang="en-US" dirty="0" smtClean="0"/>
              <a:t> (</a:t>
            </a:r>
            <a:r>
              <a:rPr lang="en-US" dirty="0" err="1" smtClean="0"/>
              <a:t>calibri</a:t>
            </a:r>
            <a:r>
              <a:rPr lang="en-US" dirty="0" smtClean="0"/>
              <a:t> regular </a:t>
            </a:r>
            <a:r>
              <a:rPr lang="en-US" dirty="0" err="1" smtClean="0"/>
              <a:t>minúsculas</a:t>
            </a:r>
            <a:r>
              <a:rPr lang="en-US" dirty="0" smtClean="0"/>
              <a:t> 12 </a:t>
            </a:r>
            <a:r>
              <a:rPr lang="en-US" dirty="0" err="1" smtClean="0"/>
              <a:t>pts</a:t>
            </a:r>
            <a:r>
              <a:rPr lang="en-US" dirty="0" smtClean="0"/>
              <a:t>)</a:t>
            </a:r>
            <a:endParaRPr lang="en-US" dirty="0"/>
          </a:p>
        </p:txBody>
      </p:sp>
      <p:sp>
        <p:nvSpPr>
          <p:cNvPr id="7" name="Text Placeholder 8"/>
          <p:cNvSpPr>
            <a:spLocks noGrp="1"/>
          </p:cNvSpPr>
          <p:nvPr>
            <p:ph type="body" sz="quarter" idx="17" hasCustomPrompt="1"/>
          </p:nvPr>
        </p:nvSpPr>
        <p:spPr>
          <a:xfrm>
            <a:off x="4990881" y="2253230"/>
            <a:ext cx="3527192" cy="314879"/>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1200" baseline="0">
                <a:solidFill>
                  <a:schemeClr val="tx1">
                    <a:lumMod val="50000"/>
                    <a:lumOff val="50000"/>
                  </a:schemeClr>
                </a:solidFill>
              </a:defRPr>
            </a:lvl1pPr>
          </a:lstStyle>
          <a:p>
            <a:pPr lvl="0"/>
            <a:r>
              <a:rPr lang="en-US" dirty="0" err="1" smtClean="0"/>
              <a:t>Subtítulo</a:t>
            </a:r>
            <a:r>
              <a:rPr lang="en-US" dirty="0" smtClean="0"/>
              <a:t> </a:t>
            </a:r>
            <a:r>
              <a:rPr lang="en-US" dirty="0" err="1" smtClean="0"/>
              <a:t>opcional</a:t>
            </a:r>
            <a:r>
              <a:rPr lang="en-US" dirty="0" smtClean="0"/>
              <a:t> (</a:t>
            </a:r>
            <a:r>
              <a:rPr lang="en-US" dirty="0" err="1" smtClean="0"/>
              <a:t>calibri</a:t>
            </a:r>
            <a:r>
              <a:rPr lang="en-US" dirty="0" smtClean="0"/>
              <a:t> regular </a:t>
            </a:r>
            <a:r>
              <a:rPr lang="en-US" dirty="0" err="1" smtClean="0"/>
              <a:t>minúsculas</a:t>
            </a:r>
            <a:r>
              <a:rPr lang="en-US" dirty="0" smtClean="0"/>
              <a:t> 12 </a:t>
            </a:r>
            <a:r>
              <a:rPr lang="en-US" dirty="0" err="1" smtClean="0"/>
              <a:t>pts</a:t>
            </a:r>
            <a:r>
              <a:rPr lang="en-US" dirty="0" smtClean="0"/>
              <a:t>)</a:t>
            </a:r>
            <a:endParaRPr lang="en-US" dirty="0"/>
          </a:p>
        </p:txBody>
      </p:sp>
      <p:sp>
        <p:nvSpPr>
          <p:cNvPr id="8" name="Text Placeholder 11"/>
          <p:cNvSpPr>
            <a:spLocks noGrp="1"/>
          </p:cNvSpPr>
          <p:nvPr>
            <p:ph type="body" sz="quarter" idx="19" hasCustomPrompt="1"/>
          </p:nvPr>
        </p:nvSpPr>
        <p:spPr>
          <a:xfrm>
            <a:off x="498475" y="6261468"/>
            <a:ext cx="7707313" cy="2476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a:solidFill>
                  <a:schemeClr val="tx1">
                    <a:lumMod val="65000"/>
                    <a:lumOff val="35000"/>
                  </a:schemeClr>
                </a:solidFill>
                <a:latin typeface="+mn-lt"/>
                <a:cs typeface="Amplitude-Blac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Título</a:t>
            </a:r>
            <a:r>
              <a:rPr lang="en-US" dirty="0" smtClean="0"/>
              <a:t> de la </a:t>
            </a:r>
            <a:r>
              <a:rPr lang="en-US" dirty="0" err="1" smtClean="0"/>
              <a:t>presentación</a:t>
            </a:r>
            <a:r>
              <a:rPr lang="en-US" dirty="0" smtClean="0"/>
              <a:t> ( </a:t>
            </a:r>
            <a:r>
              <a:rPr lang="en-US" dirty="0" err="1" smtClean="0"/>
              <a:t>calibri</a:t>
            </a:r>
            <a:r>
              <a:rPr lang="en-US" dirty="0" smtClean="0"/>
              <a:t> regular </a:t>
            </a:r>
            <a:r>
              <a:rPr lang="en-US" dirty="0" err="1" smtClean="0"/>
              <a:t>minúsculas</a:t>
            </a:r>
            <a:r>
              <a:rPr lang="en-US" dirty="0" smtClean="0"/>
              <a:t> 10 </a:t>
            </a:r>
            <a:r>
              <a:rPr lang="en-US" dirty="0" err="1" smtClean="0"/>
              <a:t>pts</a:t>
            </a:r>
            <a:r>
              <a:rPr lang="en-US" dirty="0" smtClean="0"/>
              <a:t>)</a:t>
            </a:r>
          </a:p>
          <a:p>
            <a:pPr lvl="0"/>
            <a:endParaRPr lang="en-US" dirty="0"/>
          </a:p>
        </p:txBody>
      </p:sp>
      <p:sp>
        <p:nvSpPr>
          <p:cNvPr id="9" name="Text Placeholder 4"/>
          <p:cNvSpPr>
            <a:spLocks noGrp="1"/>
          </p:cNvSpPr>
          <p:nvPr>
            <p:ph type="body" sz="quarter" idx="11" hasCustomPrompt="1"/>
          </p:nvPr>
        </p:nvSpPr>
        <p:spPr>
          <a:xfrm>
            <a:off x="498927" y="525689"/>
            <a:ext cx="8023225" cy="581025"/>
          </a:xfrm>
          <a:prstGeom prst="rect">
            <a:avLst/>
          </a:prstGeom>
        </p:spPr>
        <p:txBody>
          <a:bodyPr vert="horz"/>
          <a:lstStyle>
            <a:lvl1pPr marL="0" indent="0">
              <a:buNone/>
              <a:defRPr sz="2000" b="1" baseline="0">
                <a:solidFill>
                  <a:schemeClr val="tx1">
                    <a:lumMod val="65000"/>
                    <a:lumOff val="35000"/>
                  </a:schemeClr>
                </a:solidFill>
              </a:defRPr>
            </a:lvl1pPr>
          </a:lstStyle>
          <a:p>
            <a:pPr lvl="0"/>
            <a:r>
              <a:rPr lang="es-ES_tradnl" dirty="0" smtClean="0"/>
              <a:t>T</a:t>
            </a:r>
            <a:r>
              <a:rPr lang="en-US" dirty="0" smtClean="0"/>
              <a:t>I</a:t>
            </a:r>
            <a:r>
              <a:rPr lang="es-ES_tradnl" dirty="0" smtClean="0"/>
              <a:t>TULO DE GRÁFICA O TEXTO (CALIBRI BOLD MAYUSCULAS 20 PTS)</a:t>
            </a:r>
            <a:endParaRPr lang="en-US" dirty="0"/>
          </a:p>
        </p:txBody>
      </p:sp>
      <p:cxnSp>
        <p:nvCxnSpPr>
          <p:cNvPr id="10" name="Straight Connector 9"/>
          <p:cNvCxnSpPr/>
          <p:nvPr userDrawn="1"/>
        </p:nvCxnSpPr>
        <p:spPr>
          <a:xfrm flipH="1">
            <a:off x="616077" y="961313"/>
            <a:ext cx="7901996"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8"/>
          <p:cNvSpPr>
            <a:spLocks noGrp="1"/>
          </p:cNvSpPr>
          <p:nvPr>
            <p:ph type="body" sz="quarter" idx="18" hasCustomPrompt="1"/>
          </p:nvPr>
        </p:nvSpPr>
        <p:spPr>
          <a:xfrm>
            <a:off x="498928" y="1393160"/>
            <a:ext cx="8023224" cy="58546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tx1">
                    <a:lumMod val="50000"/>
                    <a:lumOff val="50000"/>
                  </a:schemeClr>
                </a:solidFill>
              </a:defRPr>
            </a:lvl1pPr>
          </a:lstStyle>
          <a:p>
            <a:pPr lvl="0"/>
            <a:r>
              <a:rPr lang="en-US" dirty="0" err="1" smtClean="0"/>
              <a:t>Texto</a:t>
            </a:r>
            <a:r>
              <a:rPr lang="en-US" dirty="0" smtClean="0"/>
              <a:t> (</a:t>
            </a:r>
            <a:r>
              <a:rPr lang="en-US" dirty="0" err="1" smtClean="0"/>
              <a:t>calibri</a:t>
            </a:r>
            <a:r>
              <a:rPr lang="en-US" dirty="0" smtClean="0"/>
              <a:t> regular </a:t>
            </a:r>
            <a:r>
              <a:rPr lang="en-US" dirty="0" err="1" smtClean="0"/>
              <a:t>minúsculas</a:t>
            </a:r>
            <a:r>
              <a:rPr lang="en-US" dirty="0" smtClean="0"/>
              <a:t> 18 </a:t>
            </a:r>
            <a:r>
              <a:rPr lang="en-US" dirty="0" err="1" smtClean="0"/>
              <a:t>pts</a:t>
            </a:r>
            <a:r>
              <a:rPr lang="en-US" dirty="0" smtClean="0"/>
              <a:t>)</a:t>
            </a:r>
            <a:endParaRPr lang="en-US" dirty="0"/>
          </a:p>
        </p:txBody>
      </p:sp>
      <p:pic>
        <p:nvPicPr>
          <p:cNvPr id="13" name="Picture 3" descr="C:\Users\JCA0000\Desktop\Nueva carpeta (4)\b.w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56384" y="6285090"/>
            <a:ext cx="195076" cy="255963"/>
          </a:xfrm>
          <a:prstGeom prst="rect">
            <a:avLst/>
          </a:prstGeom>
          <a:noFill/>
        </p:spPr>
      </p:pic>
    </p:spTree>
    <p:extLst>
      <p:ext uri="{BB962C8B-B14F-4D97-AF65-F5344CB8AC3E}">
        <p14:creationId xmlns:p14="http://schemas.microsoft.com/office/powerpoint/2010/main" val="29568171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ortada">
    <p:spTree>
      <p:nvGrpSpPr>
        <p:cNvPr id="1" name=""/>
        <p:cNvGrpSpPr/>
        <p:nvPr/>
      </p:nvGrpSpPr>
      <p:grpSpPr>
        <a:xfrm>
          <a:off x="0" y="0"/>
          <a:ext cx="0" cy="0"/>
          <a:chOff x="0" y="0"/>
          <a:chExt cx="0" cy="0"/>
        </a:xfrm>
      </p:grpSpPr>
      <p:sp>
        <p:nvSpPr>
          <p:cNvPr id="7" name="TextBox 6"/>
          <p:cNvSpPr txBox="1"/>
          <p:nvPr userDrawn="1"/>
        </p:nvSpPr>
        <p:spPr>
          <a:xfrm>
            <a:off x="5779275" y="3596302"/>
            <a:ext cx="184666" cy="369332"/>
          </a:xfrm>
          <a:prstGeom prst="rect">
            <a:avLst/>
          </a:prstGeom>
          <a:noFill/>
        </p:spPr>
        <p:txBody>
          <a:bodyPr wrap="none" rtlCol="0">
            <a:spAutoFit/>
          </a:bodyPr>
          <a:lstStyle/>
          <a:p>
            <a:endParaRPr lang="en-US" dirty="0">
              <a:solidFill>
                <a:prstClr val="black"/>
              </a:solidFill>
            </a:endParaRPr>
          </a:p>
        </p:txBody>
      </p:sp>
      <p:cxnSp>
        <p:nvCxnSpPr>
          <p:cNvPr id="9" name="Straight Connector 8"/>
          <p:cNvCxnSpPr/>
          <p:nvPr userDrawn="1"/>
        </p:nvCxnSpPr>
        <p:spPr>
          <a:xfrm>
            <a:off x="5093833" y="3926251"/>
            <a:ext cx="2639786"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hasCustomPrompt="1"/>
          </p:nvPr>
        </p:nvSpPr>
        <p:spPr>
          <a:xfrm>
            <a:off x="5021971" y="1681035"/>
            <a:ext cx="3677530" cy="2176239"/>
          </a:xfrm>
          <a:prstGeom prst="rect">
            <a:avLst/>
          </a:prstGeom>
        </p:spPr>
        <p:txBody>
          <a:bodyPr vert="horz" anchor="b"/>
          <a:lstStyle>
            <a:lvl1pPr algn="l">
              <a:defRPr lang="es-ES_tradnl" sz="2800" b="1" i="0" baseline="0" smtClean="0">
                <a:solidFill>
                  <a:schemeClr val="tx1">
                    <a:lumMod val="65000"/>
                    <a:lumOff val="35000"/>
                  </a:schemeClr>
                </a:solidFill>
                <a:cs typeface="Calibri"/>
              </a:defRPr>
            </a:lvl1pPr>
          </a:lstStyle>
          <a:p>
            <a:r>
              <a:rPr lang="es-ES_tradnl" b="1" i="0" dirty="0" smtClean="0">
                <a:latin typeface="+mj-lt"/>
                <a:cs typeface="Calibri"/>
              </a:rPr>
              <a:t>T</a:t>
            </a:r>
            <a:r>
              <a:rPr lang="en-US" b="1" i="0" dirty="0" smtClean="0">
                <a:latin typeface="+mj-lt"/>
                <a:cs typeface="Calibri"/>
              </a:rPr>
              <a:t>I</a:t>
            </a:r>
            <a:r>
              <a:rPr lang="es-ES_tradnl" b="1" i="0" dirty="0" smtClean="0">
                <a:latin typeface="+mj-lt"/>
                <a:cs typeface="Calibri"/>
              </a:rPr>
              <a:t>TULO</a:t>
            </a:r>
            <a:br>
              <a:rPr lang="es-ES_tradnl" b="1" i="0" dirty="0" smtClean="0">
                <a:latin typeface="+mj-lt"/>
                <a:cs typeface="Calibri"/>
              </a:rPr>
            </a:br>
            <a:r>
              <a:rPr lang="es-ES_tradnl" b="1" i="0" dirty="0" smtClean="0">
                <a:latin typeface="+mj-lt"/>
                <a:cs typeface="Calibri"/>
              </a:rPr>
              <a:t>(CALIBRI BOLD MAYÚSCULAS </a:t>
            </a:r>
            <a:br>
              <a:rPr lang="es-ES_tradnl" b="1" i="0" dirty="0" smtClean="0">
                <a:latin typeface="+mj-lt"/>
                <a:cs typeface="Calibri"/>
              </a:rPr>
            </a:br>
            <a:r>
              <a:rPr lang="es-ES_tradnl" b="1" i="0" dirty="0" smtClean="0">
                <a:latin typeface="+mj-lt"/>
                <a:cs typeface="Calibri"/>
              </a:rPr>
              <a:t>28 PTS)</a:t>
            </a:r>
            <a:endParaRPr lang="en-US" b="0" i="0" dirty="0" smtClean="0">
              <a:solidFill>
                <a:schemeClr val="tx1">
                  <a:lumMod val="50000"/>
                  <a:lumOff val="50000"/>
                </a:schemeClr>
              </a:solidFill>
              <a:latin typeface="+mj-lt"/>
              <a:cs typeface="Calibri"/>
            </a:endParaRPr>
          </a:p>
        </p:txBody>
      </p:sp>
      <p:sp>
        <p:nvSpPr>
          <p:cNvPr id="11" name="Text Placeholder 12"/>
          <p:cNvSpPr>
            <a:spLocks noGrp="1"/>
          </p:cNvSpPr>
          <p:nvPr>
            <p:ph type="body" sz="quarter" idx="14" hasCustomPrompt="1"/>
          </p:nvPr>
        </p:nvSpPr>
        <p:spPr>
          <a:xfrm>
            <a:off x="5021971" y="3975385"/>
            <a:ext cx="3559600" cy="121129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lang="es-ES_tradnl" sz="2400" b="0" smtClean="0">
                <a:solidFill>
                  <a:schemeClr val="tx1">
                    <a:lumMod val="50000"/>
                    <a:lumOff val="50000"/>
                  </a:schemeClr>
                </a:solidFill>
              </a:defRPr>
            </a:lvl1pPr>
            <a:lvl2pPr marL="457200" indent="0">
              <a:buNone/>
              <a:defRPr/>
            </a:lvl2pPr>
          </a:lstStyle>
          <a:p>
            <a:r>
              <a:rPr lang="es-ES_tradnl" b="0" dirty="0" smtClean="0">
                <a:solidFill>
                  <a:schemeClr val="tx1">
                    <a:lumMod val="50000"/>
                    <a:lumOff val="50000"/>
                  </a:schemeClr>
                </a:solidFill>
                <a:latin typeface="+mj-lt"/>
              </a:rPr>
              <a:t>Subtítulo</a:t>
            </a:r>
            <a:br>
              <a:rPr lang="es-ES_tradnl" b="0" dirty="0" smtClean="0">
                <a:solidFill>
                  <a:schemeClr val="tx1">
                    <a:lumMod val="50000"/>
                    <a:lumOff val="50000"/>
                  </a:schemeClr>
                </a:solidFill>
                <a:latin typeface="+mj-lt"/>
              </a:rPr>
            </a:br>
            <a:r>
              <a:rPr lang="es-ES_tradnl" b="0" dirty="0" smtClean="0">
                <a:solidFill>
                  <a:schemeClr val="tx1">
                    <a:lumMod val="50000"/>
                    <a:lumOff val="50000"/>
                  </a:schemeClr>
                </a:solidFill>
                <a:latin typeface="+mj-lt"/>
              </a:rPr>
              <a:t>(CALIBRI REGULAR Minúsculas 24 PTS )</a:t>
            </a:r>
            <a:endParaRPr lang="en-US" b="0" dirty="0" smtClean="0">
              <a:solidFill>
                <a:schemeClr val="tx1">
                  <a:lumMod val="50000"/>
                  <a:lumOff val="50000"/>
                </a:schemeClr>
              </a:solidFill>
              <a:latin typeface="+mj-lt"/>
            </a:endParaRPr>
          </a:p>
          <a:p>
            <a:r>
              <a:rPr lang="es-ES_tradnl" b="0" dirty="0" smtClean="0">
                <a:solidFill>
                  <a:schemeClr val="tx1">
                    <a:lumMod val="50000"/>
                    <a:lumOff val="50000"/>
                  </a:schemeClr>
                </a:solidFill>
                <a:latin typeface="+mj-lt"/>
              </a:rPr>
              <a:t/>
            </a:r>
            <a:br>
              <a:rPr lang="es-ES_tradnl" b="0" dirty="0" smtClean="0">
                <a:solidFill>
                  <a:schemeClr val="tx1">
                    <a:lumMod val="50000"/>
                    <a:lumOff val="50000"/>
                  </a:schemeClr>
                </a:solidFill>
                <a:latin typeface="+mj-lt"/>
              </a:rPr>
            </a:br>
            <a:endParaRPr lang="en-US" b="0" dirty="0" smtClean="0">
              <a:solidFill>
                <a:schemeClr val="tx1">
                  <a:lumMod val="50000"/>
                  <a:lumOff val="50000"/>
                </a:schemeClr>
              </a:solidFill>
              <a:latin typeface="+mj-lt"/>
            </a:endParaRPr>
          </a:p>
        </p:txBody>
      </p:sp>
      <p:sp>
        <p:nvSpPr>
          <p:cNvPr id="12" name="Text Placeholder 16"/>
          <p:cNvSpPr>
            <a:spLocks noGrp="1"/>
          </p:cNvSpPr>
          <p:nvPr>
            <p:ph type="body" sz="quarter" idx="17" hasCustomPrompt="1"/>
          </p:nvPr>
        </p:nvSpPr>
        <p:spPr>
          <a:xfrm>
            <a:off x="5021971" y="6333889"/>
            <a:ext cx="3487738" cy="290286"/>
          </a:xfrm>
          <a:prstGeom prst="rect">
            <a:avLst/>
          </a:prstGeom>
        </p:spPr>
        <p:txBody>
          <a:bodyPr vert="horz"/>
          <a:lstStyle>
            <a:lvl1pPr marL="0" indent="0" algn="l">
              <a:buNone/>
              <a:defRPr sz="1000" baseline="0">
                <a:solidFill>
                  <a:schemeClr val="tx1">
                    <a:lumMod val="50000"/>
                    <a:lumOff val="50000"/>
                  </a:schemeClr>
                </a:solidFill>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a:lvl2pPr>
            <a:lvl3pPr marL="914400" indent="0">
              <a:buNone/>
              <a:defRPr/>
            </a:lvl3pPr>
            <a:lvl4pPr marL="1371600" indent="0">
              <a:buNone/>
              <a:defRPr/>
            </a:lvl4pPr>
            <a:lvl5pPr marL="1828800" indent="0">
              <a:buNone/>
              <a:defRPr/>
            </a:lvl5pPr>
          </a:lstStyle>
          <a:p>
            <a:pPr lvl="0"/>
            <a:r>
              <a:rPr lang="en-US" dirty="0" err="1" smtClean="0"/>
              <a:t>Fecha</a:t>
            </a:r>
            <a:r>
              <a:rPr lang="en-US" dirty="0" smtClean="0"/>
              <a:t> MES (TEXTO) AÑO ( NÚMERO) (CALIBRI REGULAR 10 PTS MINÚSCULA)</a:t>
            </a:r>
          </a:p>
        </p:txBody>
      </p:sp>
      <p:sp>
        <p:nvSpPr>
          <p:cNvPr id="13" name="Text Placeholder 16"/>
          <p:cNvSpPr>
            <a:spLocks noGrp="1"/>
          </p:cNvSpPr>
          <p:nvPr>
            <p:ph type="body" sz="quarter" idx="18" hasCustomPrompt="1"/>
          </p:nvPr>
        </p:nvSpPr>
        <p:spPr>
          <a:xfrm>
            <a:off x="5021971" y="5386170"/>
            <a:ext cx="3868490" cy="290286"/>
          </a:xfrm>
          <a:prstGeom prst="rect">
            <a:avLst/>
          </a:prstGeom>
        </p:spPr>
        <p:txBody>
          <a:bodyPr vert="horz"/>
          <a:lstStyle>
            <a:lvl1pPr marL="0" indent="0" algn="l">
              <a:buNone/>
              <a:defRPr sz="1400" b="1" i="0" baseline="0">
                <a:solidFill>
                  <a:schemeClr val="tx1">
                    <a:lumMod val="65000"/>
                    <a:lumOff val="35000"/>
                  </a:schemeClr>
                </a:solidFill>
                <a:latin typeface="Calibri"/>
                <a:cs typeface="Calibri"/>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a:lvl2pPr>
            <a:lvl3pPr marL="914400" indent="0">
              <a:buNone/>
              <a:defRPr/>
            </a:lvl3pPr>
            <a:lvl4pPr marL="1371600" indent="0">
              <a:buNone/>
              <a:defRPr/>
            </a:lvl4pPr>
            <a:lvl5pPr marL="1828800" indent="0">
              <a:buNone/>
              <a:defRPr/>
            </a:lvl5pPr>
          </a:lstStyle>
          <a:p>
            <a:pPr lvl="0"/>
            <a:r>
              <a:rPr lang="en-US" dirty="0" smtClean="0"/>
              <a:t>CLIENTE (CALIBRI BOLD MAYÚSCULAS 14 PTS</a:t>
            </a:r>
          </a:p>
        </p:txBody>
      </p:sp>
      <p:pic>
        <p:nvPicPr>
          <p:cNvPr id="14" name="Picture 2" descr="C:\Users\JCA0000\Desktop\Nueva carpeta (4)\1234.w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11725" y="986995"/>
            <a:ext cx="3323725" cy="630701"/>
          </a:xfrm>
          <a:prstGeom prst="rect">
            <a:avLst/>
          </a:prstGeom>
          <a:noFill/>
        </p:spPr>
      </p:pic>
    </p:spTree>
    <p:extLst>
      <p:ext uri="{BB962C8B-B14F-4D97-AF65-F5344CB8AC3E}">
        <p14:creationId xmlns:p14="http://schemas.microsoft.com/office/powerpoint/2010/main" val="293071471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142396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180627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60960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9EDBD76-7A5E-4E0A-B4C5-FC7BF0E2F95C}" type="datetimeFigureOut">
              <a:rPr lang="es-CO" smtClean="0"/>
              <a:t>02/06/2016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FDF83E2-E511-417E-B484-16C7A2245AF3}" type="slidenum">
              <a:rPr lang="es-CO" smtClean="0"/>
              <a:t>‹Nº›</a:t>
            </a:fld>
            <a:endParaRPr lang="es-CO"/>
          </a:p>
        </p:txBody>
      </p:sp>
    </p:spTree>
    <p:extLst>
      <p:ext uri="{BB962C8B-B14F-4D97-AF65-F5344CB8AC3E}">
        <p14:creationId xmlns:p14="http://schemas.microsoft.com/office/powerpoint/2010/main" val="450095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011580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5815936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720881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4334833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256363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968535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4342524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0164492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exto - 2 Gráficas">
    <p:spTree>
      <p:nvGrpSpPr>
        <p:cNvPr id="1" name=""/>
        <p:cNvGrpSpPr/>
        <p:nvPr/>
      </p:nvGrpSpPr>
      <p:grpSpPr>
        <a:xfrm>
          <a:off x="0" y="0"/>
          <a:ext cx="0" cy="0"/>
          <a:chOff x="0" y="0"/>
          <a:chExt cx="0" cy="0"/>
        </a:xfrm>
      </p:grpSpPr>
      <p:sp>
        <p:nvSpPr>
          <p:cNvPr id="3" name="Content Placeholder 4"/>
          <p:cNvSpPr>
            <a:spLocks noGrp="1"/>
          </p:cNvSpPr>
          <p:nvPr>
            <p:ph sz="quarter" idx="12"/>
          </p:nvPr>
        </p:nvSpPr>
        <p:spPr>
          <a:xfrm>
            <a:off x="4994960" y="2597315"/>
            <a:ext cx="3527192" cy="3322809"/>
          </a:xfrm>
          <a:prstGeom prst="rect">
            <a:avLst/>
          </a:prstGeom>
        </p:spPr>
        <p:txBody>
          <a:bodyPr vert="horz" anchor="ctr"/>
          <a:lstStyle>
            <a:lvl1pPr marL="0" indent="0" algn="ctr">
              <a:buNone/>
              <a:defRPr sz="1400" baseline="0"/>
            </a:lvl1pPr>
          </a:lstStyle>
          <a:p>
            <a:pPr lvl="0"/>
            <a:r>
              <a:rPr lang="es-ES" smtClean="0"/>
              <a:t>Haga clic para modificar el estilo de texto del patrón</a:t>
            </a:r>
          </a:p>
        </p:txBody>
      </p:sp>
      <p:sp>
        <p:nvSpPr>
          <p:cNvPr id="4" name="Content Placeholder 4"/>
          <p:cNvSpPr>
            <a:spLocks noGrp="1"/>
          </p:cNvSpPr>
          <p:nvPr>
            <p:ph sz="quarter" idx="14"/>
          </p:nvPr>
        </p:nvSpPr>
        <p:spPr>
          <a:xfrm>
            <a:off x="498927" y="2597316"/>
            <a:ext cx="3527192" cy="3322810"/>
          </a:xfrm>
          <a:prstGeom prst="rect">
            <a:avLst/>
          </a:prstGeom>
        </p:spPr>
        <p:txBody>
          <a:bodyPr vert="horz" anchor="ctr"/>
          <a:lstStyle>
            <a:lvl1pPr marL="0" indent="0" algn="ctr">
              <a:buNone/>
              <a:defRPr sz="1400" baseline="0"/>
            </a:lvl1pPr>
          </a:lstStyle>
          <a:p>
            <a:pPr lvl="0"/>
            <a:r>
              <a:rPr lang="es-ES" smtClean="0"/>
              <a:t>Haga clic para modificar el estilo de texto del patrón</a:t>
            </a:r>
          </a:p>
        </p:txBody>
      </p:sp>
      <p:sp>
        <p:nvSpPr>
          <p:cNvPr id="5" name="Text Placeholder 8"/>
          <p:cNvSpPr>
            <a:spLocks noGrp="1"/>
          </p:cNvSpPr>
          <p:nvPr>
            <p:ph type="body" sz="quarter" idx="15" hasCustomPrompt="1"/>
          </p:nvPr>
        </p:nvSpPr>
        <p:spPr>
          <a:xfrm>
            <a:off x="498927" y="5920125"/>
            <a:ext cx="8023225" cy="246486"/>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900" baseline="0">
                <a:solidFill>
                  <a:schemeClr val="tx1">
                    <a:lumMod val="50000"/>
                    <a:lumOff val="50000"/>
                  </a:schemeClr>
                </a:solidFill>
              </a:defRPr>
            </a:lvl1pPr>
          </a:lstStyle>
          <a:p>
            <a:pPr lvl="0"/>
            <a:r>
              <a:rPr lang="en-US" dirty="0" err="1" smtClean="0"/>
              <a:t>Fuente</a:t>
            </a:r>
            <a:r>
              <a:rPr lang="en-US" dirty="0" smtClean="0"/>
              <a:t> </a:t>
            </a:r>
            <a:r>
              <a:rPr lang="en-US" dirty="0" err="1" smtClean="0"/>
              <a:t>gráficas</a:t>
            </a:r>
            <a:r>
              <a:rPr lang="en-US" dirty="0" smtClean="0"/>
              <a:t> – </a:t>
            </a:r>
            <a:r>
              <a:rPr lang="en-US" dirty="0" err="1" smtClean="0"/>
              <a:t>tablas</a:t>
            </a:r>
            <a:r>
              <a:rPr lang="en-US" dirty="0" smtClean="0"/>
              <a:t> (</a:t>
            </a:r>
            <a:r>
              <a:rPr lang="en-US" dirty="0" err="1" smtClean="0"/>
              <a:t>calibri</a:t>
            </a:r>
            <a:r>
              <a:rPr lang="en-US" dirty="0" smtClean="0"/>
              <a:t> regular </a:t>
            </a:r>
            <a:r>
              <a:rPr lang="en-US" dirty="0" err="1" smtClean="0"/>
              <a:t>minúsculas</a:t>
            </a:r>
            <a:r>
              <a:rPr lang="en-US" dirty="0" smtClean="0"/>
              <a:t> 10 </a:t>
            </a:r>
            <a:r>
              <a:rPr lang="en-US" dirty="0" err="1" smtClean="0"/>
              <a:t>pts</a:t>
            </a:r>
            <a:r>
              <a:rPr lang="en-US" dirty="0" smtClean="0"/>
              <a:t>)</a:t>
            </a:r>
            <a:endParaRPr lang="en-US" dirty="0"/>
          </a:p>
        </p:txBody>
      </p:sp>
      <p:sp>
        <p:nvSpPr>
          <p:cNvPr id="6" name="Text Placeholder 8"/>
          <p:cNvSpPr>
            <a:spLocks noGrp="1"/>
          </p:cNvSpPr>
          <p:nvPr>
            <p:ph type="body" sz="quarter" idx="16" hasCustomPrompt="1"/>
          </p:nvPr>
        </p:nvSpPr>
        <p:spPr>
          <a:xfrm>
            <a:off x="498928" y="2253230"/>
            <a:ext cx="3527192" cy="314879"/>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1200" baseline="0">
                <a:solidFill>
                  <a:schemeClr val="tx1">
                    <a:lumMod val="50000"/>
                    <a:lumOff val="50000"/>
                  </a:schemeClr>
                </a:solidFill>
              </a:defRPr>
            </a:lvl1pPr>
          </a:lstStyle>
          <a:p>
            <a:pPr lvl="0"/>
            <a:r>
              <a:rPr lang="en-US" dirty="0" err="1" smtClean="0"/>
              <a:t>Subtítulo</a:t>
            </a:r>
            <a:r>
              <a:rPr lang="en-US" dirty="0" smtClean="0"/>
              <a:t> </a:t>
            </a:r>
            <a:r>
              <a:rPr lang="en-US" dirty="0" err="1" smtClean="0"/>
              <a:t>opcional</a:t>
            </a:r>
            <a:r>
              <a:rPr lang="en-US" dirty="0" smtClean="0"/>
              <a:t> (</a:t>
            </a:r>
            <a:r>
              <a:rPr lang="en-US" dirty="0" err="1" smtClean="0"/>
              <a:t>calibri</a:t>
            </a:r>
            <a:r>
              <a:rPr lang="en-US" dirty="0" smtClean="0"/>
              <a:t> regular </a:t>
            </a:r>
            <a:r>
              <a:rPr lang="en-US" dirty="0" err="1" smtClean="0"/>
              <a:t>minúsculas</a:t>
            </a:r>
            <a:r>
              <a:rPr lang="en-US" dirty="0" smtClean="0"/>
              <a:t> 12 </a:t>
            </a:r>
            <a:r>
              <a:rPr lang="en-US" dirty="0" err="1" smtClean="0"/>
              <a:t>pts</a:t>
            </a:r>
            <a:r>
              <a:rPr lang="en-US" dirty="0" smtClean="0"/>
              <a:t>)</a:t>
            </a:r>
            <a:endParaRPr lang="en-US" dirty="0"/>
          </a:p>
        </p:txBody>
      </p:sp>
      <p:sp>
        <p:nvSpPr>
          <p:cNvPr id="7" name="Text Placeholder 8"/>
          <p:cNvSpPr>
            <a:spLocks noGrp="1"/>
          </p:cNvSpPr>
          <p:nvPr>
            <p:ph type="body" sz="quarter" idx="17" hasCustomPrompt="1"/>
          </p:nvPr>
        </p:nvSpPr>
        <p:spPr>
          <a:xfrm>
            <a:off x="4990881" y="2253230"/>
            <a:ext cx="3527192" cy="314879"/>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1200" baseline="0">
                <a:solidFill>
                  <a:schemeClr val="tx1">
                    <a:lumMod val="50000"/>
                    <a:lumOff val="50000"/>
                  </a:schemeClr>
                </a:solidFill>
              </a:defRPr>
            </a:lvl1pPr>
          </a:lstStyle>
          <a:p>
            <a:pPr lvl="0"/>
            <a:r>
              <a:rPr lang="en-US" dirty="0" err="1" smtClean="0"/>
              <a:t>Subtítulo</a:t>
            </a:r>
            <a:r>
              <a:rPr lang="en-US" dirty="0" smtClean="0"/>
              <a:t> </a:t>
            </a:r>
            <a:r>
              <a:rPr lang="en-US" dirty="0" err="1" smtClean="0"/>
              <a:t>opcional</a:t>
            </a:r>
            <a:r>
              <a:rPr lang="en-US" dirty="0" smtClean="0"/>
              <a:t> (</a:t>
            </a:r>
            <a:r>
              <a:rPr lang="en-US" dirty="0" err="1" smtClean="0"/>
              <a:t>calibri</a:t>
            </a:r>
            <a:r>
              <a:rPr lang="en-US" dirty="0" smtClean="0"/>
              <a:t> regular </a:t>
            </a:r>
            <a:r>
              <a:rPr lang="en-US" dirty="0" err="1" smtClean="0"/>
              <a:t>minúsculas</a:t>
            </a:r>
            <a:r>
              <a:rPr lang="en-US" dirty="0" smtClean="0"/>
              <a:t> 12 </a:t>
            </a:r>
            <a:r>
              <a:rPr lang="en-US" dirty="0" err="1" smtClean="0"/>
              <a:t>pts</a:t>
            </a:r>
            <a:r>
              <a:rPr lang="en-US" dirty="0" smtClean="0"/>
              <a:t>)</a:t>
            </a:r>
            <a:endParaRPr lang="en-US" dirty="0"/>
          </a:p>
        </p:txBody>
      </p:sp>
      <p:sp>
        <p:nvSpPr>
          <p:cNvPr id="8" name="Text Placeholder 11"/>
          <p:cNvSpPr>
            <a:spLocks noGrp="1"/>
          </p:cNvSpPr>
          <p:nvPr>
            <p:ph type="body" sz="quarter" idx="19" hasCustomPrompt="1"/>
          </p:nvPr>
        </p:nvSpPr>
        <p:spPr>
          <a:xfrm>
            <a:off x="498475" y="6261468"/>
            <a:ext cx="7707313" cy="2476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a:solidFill>
                  <a:schemeClr val="tx1">
                    <a:lumMod val="65000"/>
                    <a:lumOff val="35000"/>
                  </a:schemeClr>
                </a:solidFill>
                <a:latin typeface="+mn-lt"/>
                <a:cs typeface="Amplitude-Blac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Título</a:t>
            </a:r>
            <a:r>
              <a:rPr lang="en-US" dirty="0" smtClean="0"/>
              <a:t> de la </a:t>
            </a:r>
            <a:r>
              <a:rPr lang="en-US" dirty="0" err="1" smtClean="0"/>
              <a:t>presentación</a:t>
            </a:r>
            <a:r>
              <a:rPr lang="en-US" dirty="0" smtClean="0"/>
              <a:t> ( </a:t>
            </a:r>
            <a:r>
              <a:rPr lang="en-US" dirty="0" err="1" smtClean="0"/>
              <a:t>calibri</a:t>
            </a:r>
            <a:r>
              <a:rPr lang="en-US" dirty="0" smtClean="0"/>
              <a:t> regular </a:t>
            </a:r>
            <a:r>
              <a:rPr lang="en-US" dirty="0" err="1" smtClean="0"/>
              <a:t>minúsculas</a:t>
            </a:r>
            <a:r>
              <a:rPr lang="en-US" dirty="0" smtClean="0"/>
              <a:t> 10 </a:t>
            </a:r>
            <a:r>
              <a:rPr lang="en-US" dirty="0" err="1" smtClean="0"/>
              <a:t>pts</a:t>
            </a:r>
            <a:r>
              <a:rPr lang="en-US" dirty="0" smtClean="0"/>
              <a:t>)</a:t>
            </a:r>
          </a:p>
          <a:p>
            <a:pPr lvl="0"/>
            <a:endParaRPr lang="en-US" dirty="0"/>
          </a:p>
        </p:txBody>
      </p:sp>
      <p:sp>
        <p:nvSpPr>
          <p:cNvPr id="9" name="Text Placeholder 4"/>
          <p:cNvSpPr>
            <a:spLocks noGrp="1"/>
          </p:cNvSpPr>
          <p:nvPr>
            <p:ph type="body" sz="quarter" idx="11" hasCustomPrompt="1"/>
          </p:nvPr>
        </p:nvSpPr>
        <p:spPr>
          <a:xfrm>
            <a:off x="498927" y="525689"/>
            <a:ext cx="8023225" cy="581025"/>
          </a:xfrm>
          <a:prstGeom prst="rect">
            <a:avLst/>
          </a:prstGeom>
        </p:spPr>
        <p:txBody>
          <a:bodyPr vert="horz"/>
          <a:lstStyle>
            <a:lvl1pPr marL="0" indent="0">
              <a:buNone/>
              <a:defRPr sz="2000" b="1" baseline="0">
                <a:solidFill>
                  <a:schemeClr val="tx1">
                    <a:lumMod val="65000"/>
                    <a:lumOff val="35000"/>
                  </a:schemeClr>
                </a:solidFill>
              </a:defRPr>
            </a:lvl1pPr>
          </a:lstStyle>
          <a:p>
            <a:pPr lvl="0"/>
            <a:r>
              <a:rPr lang="es-ES_tradnl" dirty="0" smtClean="0"/>
              <a:t>T</a:t>
            </a:r>
            <a:r>
              <a:rPr lang="en-US" dirty="0" smtClean="0"/>
              <a:t>I</a:t>
            </a:r>
            <a:r>
              <a:rPr lang="es-ES_tradnl" dirty="0" smtClean="0"/>
              <a:t>TULO DE GRÁFICA O TEXTO (CALIBRI BOLD MAYUSCULAS 20 PTS)</a:t>
            </a:r>
            <a:endParaRPr lang="en-US" dirty="0"/>
          </a:p>
        </p:txBody>
      </p:sp>
      <p:cxnSp>
        <p:nvCxnSpPr>
          <p:cNvPr id="10" name="Straight Connector 9"/>
          <p:cNvCxnSpPr/>
          <p:nvPr userDrawn="1"/>
        </p:nvCxnSpPr>
        <p:spPr>
          <a:xfrm flipH="1">
            <a:off x="616077" y="961313"/>
            <a:ext cx="7901996"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8"/>
          <p:cNvSpPr>
            <a:spLocks noGrp="1"/>
          </p:cNvSpPr>
          <p:nvPr>
            <p:ph type="body" sz="quarter" idx="18" hasCustomPrompt="1"/>
          </p:nvPr>
        </p:nvSpPr>
        <p:spPr>
          <a:xfrm>
            <a:off x="498928" y="1393160"/>
            <a:ext cx="8023224" cy="58546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tx1">
                    <a:lumMod val="50000"/>
                    <a:lumOff val="50000"/>
                  </a:schemeClr>
                </a:solidFill>
              </a:defRPr>
            </a:lvl1pPr>
          </a:lstStyle>
          <a:p>
            <a:pPr lvl="0"/>
            <a:r>
              <a:rPr lang="en-US" dirty="0" err="1" smtClean="0"/>
              <a:t>Texto</a:t>
            </a:r>
            <a:r>
              <a:rPr lang="en-US" dirty="0" smtClean="0"/>
              <a:t> (</a:t>
            </a:r>
            <a:r>
              <a:rPr lang="en-US" dirty="0" err="1" smtClean="0"/>
              <a:t>calibri</a:t>
            </a:r>
            <a:r>
              <a:rPr lang="en-US" dirty="0" smtClean="0"/>
              <a:t> regular </a:t>
            </a:r>
            <a:r>
              <a:rPr lang="en-US" dirty="0" err="1" smtClean="0"/>
              <a:t>minúsculas</a:t>
            </a:r>
            <a:r>
              <a:rPr lang="en-US" dirty="0" smtClean="0"/>
              <a:t> 18 </a:t>
            </a:r>
            <a:r>
              <a:rPr lang="en-US" dirty="0" err="1" smtClean="0"/>
              <a:t>pts</a:t>
            </a:r>
            <a:r>
              <a:rPr lang="en-US" dirty="0" smtClean="0"/>
              <a:t>)</a:t>
            </a:r>
            <a:endParaRPr lang="en-US" dirty="0"/>
          </a:p>
        </p:txBody>
      </p:sp>
      <p:pic>
        <p:nvPicPr>
          <p:cNvPr id="13" name="Picture 3" descr="C:\Users\JCA0000\Desktop\Nueva carpeta (4)\b.w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56384" y="6285090"/>
            <a:ext cx="195076" cy="255963"/>
          </a:xfrm>
          <a:prstGeom prst="rect">
            <a:avLst/>
          </a:prstGeom>
          <a:noFill/>
        </p:spPr>
      </p:pic>
    </p:spTree>
    <p:extLst>
      <p:ext uri="{BB962C8B-B14F-4D97-AF65-F5344CB8AC3E}">
        <p14:creationId xmlns:p14="http://schemas.microsoft.com/office/powerpoint/2010/main" val="3589175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4" descr="logotipo"/>
          <p:cNvPicPr>
            <a:picLocks noChangeAspect="1" noChangeArrowheads="1"/>
          </p:cNvPicPr>
          <p:nvPr/>
        </p:nvPicPr>
        <p:blipFill>
          <a:blip r:embed="rId3" cstate="print"/>
          <a:srcRect/>
          <a:stretch>
            <a:fillRect/>
          </a:stretch>
        </p:blipFill>
        <p:spPr bwMode="auto">
          <a:xfrm>
            <a:off x="1981201" y="273050"/>
            <a:ext cx="5254625" cy="779463"/>
          </a:xfrm>
          <a:prstGeom prst="rect">
            <a:avLst/>
          </a:prstGeom>
          <a:noFill/>
          <a:ln w="9525">
            <a:noFill/>
            <a:miter lim="800000"/>
            <a:headEnd/>
            <a:tailEnd/>
          </a:ln>
        </p:spPr>
      </p:pic>
      <p:sp>
        <p:nvSpPr>
          <p:cNvPr id="5" name="McK Disclaimer"/>
          <p:cNvSpPr>
            <a:spLocks noChangeArrowheads="1"/>
          </p:cNvSpPr>
          <p:nvPr>
            <p:custDataLst>
              <p:tags r:id="rId1"/>
            </p:custDataLst>
          </p:nvPr>
        </p:nvSpPr>
        <p:spPr bwMode="auto">
          <a:xfrm>
            <a:off x="787401" y="6207126"/>
            <a:ext cx="7910513" cy="307777"/>
          </a:xfrm>
          <a:prstGeom prst="rect">
            <a:avLst/>
          </a:prstGeom>
          <a:noFill/>
          <a:ln w="9525">
            <a:noFill/>
            <a:miter lim="800000"/>
            <a:headEnd/>
            <a:tailEnd/>
          </a:ln>
        </p:spPr>
        <p:txBody>
          <a:bodyPr lIns="0" tIns="0" rIns="0" bIns="0">
            <a:spAutoFit/>
          </a:bodyPr>
          <a:lstStyle/>
          <a:p>
            <a:pPr algn="ctr" defTabSz="1109571" eaLnBrk="0" fontAlgn="base" hangingPunct="0">
              <a:spcBef>
                <a:spcPct val="0"/>
              </a:spcBef>
              <a:spcAft>
                <a:spcPct val="0"/>
              </a:spcAft>
              <a:defRPr/>
            </a:pPr>
            <a:r>
              <a:rPr lang="es-CO" sz="1000" dirty="0">
                <a:solidFill>
                  <a:srgbClr val="000050"/>
                </a:solidFill>
                <a:cs typeface="Arial" pitchFamily="34" charset="0"/>
              </a:rPr>
              <a:t>Este reporte es únicamente para el uso del personal del cliente.  Ninguna parte de éste podrá ser circulada o reproducida, sin previa autorización escrita por parte de </a:t>
            </a:r>
            <a:r>
              <a:rPr lang="es-CO" sz="1000" dirty="0" err="1">
                <a:solidFill>
                  <a:srgbClr val="000050"/>
                </a:solidFill>
                <a:cs typeface="Arial" pitchFamily="34" charset="0"/>
              </a:rPr>
              <a:t>The</a:t>
            </a:r>
            <a:r>
              <a:rPr lang="es-CO" sz="1000" dirty="0">
                <a:solidFill>
                  <a:srgbClr val="000050"/>
                </a:solidFill>
                <a:cs typeface="Arial" pitchFamily="34" charset="0"/>
              </a:rPr>
              <a:t> </a:t>
            </a:r>
            <a:r>
              <a:rPr lang="es-CO" sz="1000" dirty="0" err="1">
                <a:solidFill>
                  <a:srgbClr val="000050"/>
                </a:solidFill>
                <a:cs typeface="Arial" pitchFamily="34" charset="0"/>
              </a:rPr>
              <a:t>Breakthrough</a:t>
            </a:r>
            <a:r>
              <a:rPr lang="es-CO" sz="1000" dirty="0">
                <a:solidFill>
                  <a:srgbClr val="000050"/>
                </a:solidFill>
                <a:cs typeface="Arial" pitchFamily="34" charset="0"/>
              </a:rPr>
              <a:t> S.A.  Copyright 2012. Derechos de Autor.</a:t>
            </a:r>
          </a:p>
        </p:txBody>
      </p:sp>
      <p:sp>
        <p:nvSpPr>
          <p:cNvPr id="106498" name="Rectangle 2"/>
          <p:cNvSpPr>
            <a:spLocks noGrp="1" noChangeArrowheads="1"/>
          </p:cNvSpPr>
          <p:nvPr>
            <p:ph type="ctrTitle"/>
          </p:nvPr>
        </p:nvSpPr>
        <p:spPr>
          <a:xfrm>
            <a:off x="685800" y="2130426"/>
            <a:ext cx="7772400" cy="1470025"/>
          </a:xfrm>
        </p:spPr>
        <p:txBody>
          <a:bodyPr/>
          <a:lstStyle>
            <a:lvl1pPr>
              <a:defRPr/>
            </a:lvl1pPr>
          </a:lstStyle>
          <a:p>
            <a:r>
              <a:rPr lang="es-ES"/>
              <a:t>Click to edit Master title style</a:t>
            </a:r>
          </a:p>
        </p:txBody>
      </p:sp>
      <p:sp>
        <p:nvSpPr>
          <p:cNvPr id="106499"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s-ES"/>
              <a:t>Click to edit Master subtitle style</a:t>
            </a:r>
          </a:p>
        </p:txBody>
      </p:sp>
    </p:spTree>
    <p:extLst>
      <p:ext uri="{BB962C8B-B14F-4D97-AF65-F5344CB8AC3E}">
        <p14:creationId xmlns:p14="http://schemas.microsoft.com/office/powerpoint/2010/main" val="36529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09EDBD76-7A5E-4E0A-B4C5-FC7BF0E2F95C}" type="datetimeFigureOut">
              <a:rPr lang="es-CO" smtClean="0"/>
              <a:t>02/06/2016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FDF83E2-E511-417E-B484-16C7A2245AF3}" type="slidenum">
              <a:rPr lang="es-CO" smtClean="0"/>
              <a:t>‹Nº›</a:t>
            </a:fld>
            <a:endParaRPr lang="es-CO"/>
          </a:p>
        </p:txBody>
      </p:sp>
    </p:spTree>
    <p:extLst>
      <p:ext uri="{BB962C8B-B14F-4D97-AF65-F5344CB8AC3E}">
        <p14:creationId xmlns:p14="http://schemas.microsoft.com/office/powerpoint/2010/main" val="3085655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sldNum" sz="quarter" idx="10"/>
          </p:nvPr>
        </p:nvSpPr>
        <p:spPr>
          <a:ln/>
        </p:spPr>
        <p:txBody>
          <a:bodyPr/>
          <a:lstStyle>
            <a:lvl1pPr>
              <a:defRPr/>
            </a:lvl1pPr>
          </a:lstStyle>
          <a:p>
            <a:pPr>
              <a:defRPr/>
            </a:pPr>
            <a:fld id="{0E697BEC-8926-473C-AF59-3A7AF5C9CAD2}" type="slidenum">
              <a:rPr lang="es-ES"/>
              <a:pPr>
                <a:defRPr/>
              </a:pPr>
              <a:t>‹Nº›</a:t>
            </a:fld>
            <a:endParaRPr lang="es-ES"/>
          </a:p>
        </p:txBody>
      </p:sp>
    </p:spTree>
    <p:extLst>
      <p:ext uri="{BB962C8B-B14F-4D97-AF65-F5344CB8AC3E}">
        <p14:creationId xmlns:p14="http://schemas.microsoft.com/office/powerpoint/2010/main" val="15329075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1" y="1176338"/>
            <a:ext cx="4038600" cy="494982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contenido"/>
          <p:cNvSpPr>
            <a:spLocks noGrp="1"/>
          </p:cNvSpPr>
          <p:nvPr>
            <p:ph sz="half" idx="2"/>
          </p:nvPr>
        </p:nvSpPr>
        <p:spPr>
          <a:xfrm>
            <a:off x="4648200" y="1176338"/>
            <a:ext cx="4038600" cy="494982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sldNum" sz="quarter" idx="10"/>
          </p:nvPr>
        </p:nvSpPr>
        <p:spPr>
          <a:ln/>
        </p:spPr>
        <p:txBody>
          <a:bodyPr/>
          <a:lstStyle>
            <a:lvl1pPr>
              <a:defRPr/>
            </a:lvl1pPr>
          </a:lstStyle>
          <a:p>
            <a:pPr>
              <a:defRPr/>
            </a:pPr>
            <a:fld id="{5484625A-36F9-4A91-85F3-3ED43766A9E4}" type="slidenum">
              <a:rPr lang="es-ES"/>
              <a:pPr>
                <a:defRPr/>
              </a:pPr>
              <a:t>‹Nº›</a:t>
            </a:fld>
            <a:endParaRPr lang="es-ES"/>
          </a:p>
        </p:txBody>
      </p:sp>
    </p:spTree>
    <p:extLst>
      <p:ext uri="{BB962C8B-B14F-4D97-AF65-F5344CB8AC3E}">
        <p14:creationId xmlns:p14="http://schemas.microsoft.com/office/powerpoint/2010/main" val="3234664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sldNum" sz="quarter" idx="10"/>
          </p:nvPr>
        </p:nvSpPr>
        <p:spPr>
          <a:ln/>
        </p:spPr>
        <p:txBody>
          <a:bodyPr/>
          <a:lstStyle>
            <a:lvl1pPr>
              <a:defRPr/>
            </a:lvl1pPr>
          </a:lstStyle>
          <a:p>
            <a:pPr>
              <a:defRPr/>
            </a:pPr>
            <a:fld id="{15C1B54C-BB59-459B-A72B-227E5DE02A12}" type="slidenum">
              <a:rPr lang="es-ES"/>
              <a:pPr>
                <a:defRPr/>
              </a:pPr>
              <a:t>‹Nº›</a:t>
            </a:fld>
            <a:endParaRPr lang="es-ES"/>
          </a:p>
        </p:txBody>
      </p:sp>
    </p:spTree>
    <p:extLst>
      <p:ext uri="{BB962C8B-B14F-4D97-AF65-F5344CB8AC3E}">
        <p14:creationId xmlns:p14="http://schemas.microsoft.com/office/powerpoint/2010/main" val="9635949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28FCB9A-E271-4EC0-95C0-3DBFFA721596}" type="slidenum">
              <a:rPr lang="es-ES"/>
              <a:pPr>
                <a:defRPr/>
              </a:pPr>
              <a:t>‹Nº›</a:t>
            </a:fld>
            <a:endParaRPr lang="es-ES"/>
          </a:p>
        </p:txBody>
      </p:sp>
    </p:spTree>
    <p:extLst>
      <p:ext uri="{BB962C8B-B14F-4D97-AF65-F5344CB8AC3E}">
        <p14:creationId xmlns:p14="http://schemas.microsoft.com/office/powerpoint/2010/main" val="18816577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2_Diapositiva de título">
    <p:spTree>
      <p:nvGrpSpPr>
        <p:cNvPr id="1" name=""/>
        <p:cNvGrpSpPr/>
        <p:nvPr/>
      </p:nvGrpSpPr>
      <p:grpSpPr>
        <a:xfrm>
          <a:off x="0" y="0"/>
          <a:ext cx="0" cy="0"/>
          <a:chOff x="0" y="0"/>
          <a:chExt cx="0" cy="0"/>
        </a:xfrm>
      </p:grpSpPr>
      <p:pic>
        <p:nvPicPr>
          <p:cNvPr id="2" name="Picture 4" descr="logotipo"/>
          <p:cNvPicPr>
            <a:picLocks noChangeAspect="1" noChangeArrowheads="1"/>
          </p:cNvPicPr>
          <p:nvPr/>
        </p:nvPicPr>
        <p:blipFill>
          <a:blip r:embed="rId2" cstate="print"/>
          <a:srcRect/>
          <a:stretch>
            <a:fillRect/>
          </a:stretch>
        </p:blipFill>
        <p:spPr bwMode="auto">
          <a:xfrm>
            <a:off x="1071563" y="2857500"/>
            <a:ext cx="7180262" cy="1065213"/>
          </a:xfrm>
          <a:prstGeom prst="rect">
            <a:avLst/>
          </a:prstGeom>
          <a:noFill/>
          <a:ln w="9525">
            <a:noFill/>
            <a:miter lim="800000"/>
            <a:headEnd/>
            <a:tailEnd/>
          </a:ln>
        </p:spPr>
      </p:pic>
    </p:spTree>
    <p:extLst>
      <p:ext uri="{BB962C8B-B14F-4D97-AF65-F5344CB8AC3E}">
        <p14:creationId xmlns:p14="http://schemas.microsoft.com/office/powerpoint/2010/main" val="10793250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0050463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7729293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4"/>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0452267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515854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875630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09EDBD76-7A5E-4E0A-B4C5-FC7BF0E2F95C}" type="datetimeFigureOut">
              <a:rPr lang="es-CO" smtClean="0"/>
              <a:t>02/06/2016</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5FDF83E2-E511-417E-B484-16C7A2245AF3}" type="slidenum">
              <a:rPr lang="es-CO" smtClean="0"/>
              <a:t>‹Nº›</a:t>
            </a:fld>
            <a:endParaRPr lang="es-CO"/>
          </a:p>
        </p:txBody>
      </p:sp>
    </p:spTree>
    <p:extLst>
      <p:ext uri="{BB962C8B-B14F-4D97-AF65-F5344CB8AC3E}">
        <p14:creationId xmlns:p14="http://schemas.microsoft.com/office/powerpoint/2010/main" val="23499675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5816182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9691481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8314128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749623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270625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476538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Portada">
    <p:spTree>
      <p:nvGrpSpPr>
        <p:cNvPr id="1" name=""/>
        <p:cNvGrpSpPr/>
        <p:nvPr/>
      </p:nvGrpSpPr>
      <p:grpSpPr>
        <a:xfrm>
          <a:off x="0" y="0"/>
          <a:ext cx="0" cy="0"/>
          <a:chOff x="0" y="0"/>
          <a:chExt cx="0" cy="0"/>
        </a:xfrm>
      </p:grpSpPr>
      <p:sp>
        <p:nvSpPr>
          <p:cNvPr id="7" name="TextBox 6"/>
          <p:cNvSpPr txBox="1"/>
          <p:nvPr userDrawn="1"/>
        </p:nvSpPr>
        <p:spPr>
          <a:xfrm>
            <a:off x="5779277" y="3596302"/>
            <a:ext cx="184731" cy="369332"/>
          </a:xfrm>
          <a:prstGeom prst="rect">
            <a:avLst/>
          </a:prstGeom>
          <a:noFill/>
        </p:spPr>
        <p:txBody>
          <a:bodyPr wrap="none" rtlCol="0">
            <a:spAutoFit/>
          </a:bodyPr>
          <a:lstStyle/>
          <a:p>
            <a:endParaRPr lang="en-US" dirty="0">
              <a:solidFill>
                <a:prstClr val="black"/>
              </a:solidFill>
              <a:cs typeface="Arial" charset="0"/>
            </a:endParaRPr>
          </a:p>
        </p:txBody>
      </p:sp>
      <p:cxnSp>
        <p:nvCxnSpPr>
          <p:cNvPr id="9" name="Straight Connector 8"/>
          <p:cNvCxnSpPr/>
          <p:nvPr userDrawn="1"/>
        </p:nvCxnSpPr>
        <p:spPr>
          <a:xfrm>
            <a:off x="5093833" y="3926251"/>
            <a:ext cx="2639786"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hasCustomPrompt="1"/>
          </p:nvPr>
        </p:nvSpPr>
        <p:spPr>
          <a:xfrm>
            <a:off x="5021973" y="1681035"/>
            <a:ext cx="3677530" cy="2176239"/>
          </a:xfrm>
          <a:prstGeom prst="rect">
            <a:avLst/>
          </a:prstGeom>
        </p:spPr>
        <p:txBody>
          <a:bodyPr vert="horz" anchor="b"/>
          <a:lstStyle>
            <a:lvl1pPr algn="l">
              <a:defRPr lang="es-ES_tradnl" sz="2800" b="1" i="0" baseline="0" smtClean="0">
                <a:solidFill>
                  <a:schemeClr val="tx1">
                    <a:lumMod val="65000"/>
                    <a:lumOff val="35000"/>
                  </a:schemeClr>
                </a:solidFill>
                <a:cs typeface="Calibri"/>
              </a:defRPr>
            </a:lvl1pPr>
          </a:lstStyle>
          <a:p>
            <a:r>
              <a:rPr lang="es-ES_tradnl" b="1" i="0" dirty="0" smtClean="0">
                <a:latin typeface="+mj-lt"/>
                <a:cs typeface="Calibri"/>
              </a:rPr>
              <a:t>T</a:t>
            </a:r>
            <a:r>
              <a:rPr lang="en-US" b="1" i="0" dirty="0" smtClean="0">
                <a:latin typeface="+mj-lt"/>
                <a:cs typeface="Calibri"/>
              </a:rPr>
              <a:t>I</a:t>
            </a:r>
            <a:r>
              <a:rPr lang="es-ES_tradnl" b="1" i="0" dirty="0" smtClean="0">
                <a:latin typeface="+mj-lt"/>
                <a:cs typeface="Calibri"/>
              </a:rPr>
              <a:t>TULO</a:t>
            </a:r>
            <a:br>
              <a:rPr lang="es-ES_tradnl" b="1" i="0" dirty="0" smtClean="0">
                <a:latin typeface="+mj-lt"/>
                <a:cs typeface="Calibri"/>
              </a:rPr>
            </a:br>
            <a:r>
              <a:rPr lang="es-ES_tradnl" b="1" i="0" dirty="0" smtClean="0">
                <a:latin typeface="+mj-lt"/>
                <a:cs typeface="Calibri"/>
              </a:rPr>
              <a:t>(CALIBRI BOLD MAYÚSCULAS </a:t>
            </a:r>
            <a:br>
              <a:rPr lang="es-ES_tradnl" b="1" i="0" dirty="0" smtClean="0">
                <a:latin typeface="+mj-lt"/>
                <a:cs typeface="Calibri"/>
              </a:rPr>
            </a:br>
            <a:r>
              <a:rPr lang="es-ES_tradnl" b="1" i="0" dirty="0" smtClean="0">
                <a:latin typeface="+mj-lt"/>
                <a:cs typeface="Calibri"/>
              </a:rPr>
              <a:t>28 PTS)</a:t>
            </a:r>
            <a:endParaRPr lang="en-US" b="0" i="0" dirty="0" smtClean="0">
              <a:solidFill>
                <a:schemeClr val="tx1">
                  <a:lumMod val="50000"/>
                  <a:lumOff val="50000"/>
                </a:schemeClr>
              </a:solidFill>
              <a:latin typeface="+mj-lt"/>
              <a:cs typeface="Calibri"/>
            </a:endParaRPr>
          </a:p>
        </p:txBody>
      </p:sp>
      <p:sp>
        <p:nvSpPr>
          <p:cNvPr id="11" name="Text Placeholder 12"/>
          <p:cNvSpPr>
            <a:spLocks noGrp="1"/>
          </p:cNvSpPr>
          <p:nvPr>
            <p:ph type="body" sz="quarter" idx="14" hasCustomPrompt="1"/>
          </p:nvPr>
        </p:nvSpPr>
        <p:spPr>
          <a:xfrm>
            <a:off x="5021973" y="3975385"/>
            <a:ext cx="3559600" cy="121129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lang="es-ES_tradnl" sz="2400" b="0" smtClean="0">
                <a:solidFill>
                  <a:schemeClr val="tx1">
                    <a:lumMod val="50000"/>
                    <a:lumOff val="50000"/>
                  </a:schemeClr>
                </a:solidFill>
              </a:defRPr>
            </a:lvl1pPr>
            <a:lvl2pPr marL="457200" indent="0">
              <a:buNone/>
              <a:defRPr/>
            </a:lvl2pPr>
          </a:lstStyle>
          <a:p>
            <a:r>
              <a:rPr lang="es-ES_tradnl" b="0" dirty="0" smtClean="0">
                <a:solidFill>
                  <a:schemeClr val="tx1">
                    <a:lumMod val="50000"/>
                    <a:lumOff val="50000"/>
                  </a:schemeClr>
                </a:solidFill>
                <a:latin typeface="+mj-lt"/>
              </a:rPr>
              <a:t>Subtítulo</a:t>
            </a:r>
            <a:br>
              <a:rPr lang="es-ES_tradnl" b="0" dirty="0" smtClean="0">
                <a:solidFill>
                  <a:schemeClr val="tx1">
                    <a:lumMod val="50000"/>
                    <a:lumOff val="50000"/>
                  </a:schemeClr>
                </a:solidFill>
                <a:latin typeface="+mj-lt"/>
              </a:rPr>
            </a:br>
            <a:r>
              <a:rPr lang="es-ES_tradnl" b="0" dirty="0" smtClean="0">
                <a:solidFill>
                  <a:schemeClr val="tx1">
                    <a:lumMod val="50000"/>
                    <a:lumOff val="50000"/>
                  </a:schemeClr>
                </a:solidFill>
                <a:latin typeface="+mj-lt"/>
              </a:rPr>
              <a:t>(CALIBRI REGULAR Minúsculas 24 PTS )</a:t>
            </a:r>
            <a:endParaRPr lang="en-US" b="0" dirty="0" smtClean="0">
              <a:solidFill>
                <a:schemeClr val="tx1">
                  <a:lumMod val="50000"/>
                  <a:lumOff val="50000"/>
                </a:schemeClr>
              </a:solidFill>
              <a:latin typeface="+mj-lt"/>
            </a:endParaRPr>
          </a:p>
          <a:p>
            <a:r>
              <a:rPr lang="es-ES_tradnl" b="0" dirty="0" smtClean="0">
                <a:solidFill>
                  <a:schemeClr val="tx1">
                    <a:lumMod val="50000"/>
                    <a:lumOff val="50000"/>
                  </a:schemeClr>
                </a:solidFill>
                <a:latin typeface="+mj-lt"/>
              </a:rPr>
              <a:t/>
            </a:r>
            <a:br>
              <a:rPr lang="es-ES_tradnl" b="0" dirty="0" smtClean="0">
                <a:solidFill>
                  <a:schemeClr val="tx1">
                    <a:lumMod val="50000"/>
                    <a:lumOff val="50000"/>
                  </a:schemeClr>
                </a:solidFill>
                <a:latin typeface="+mj-lt"/>
              </a:rPr>
            </a:br>
            <a:endParaRPr lang="en-US" b="0" dirty="0" smtClean="0">
              <a:solidFill>
                <a:schemeClr val="tx1">
                  <a:lumMod val="50000"/>
                  <a:lumOff val="50000"/>
                </a:schemeClr>
              </a:solidFill>
              <a:latin typeface="+mj-lt"/>
            </a:endParaRPr>
          </a:p>
        </p:txBody>
      </p:sp>
      <p:sp>
        <p:nvSpPr>
          <p:cNvPr id="12" name="Text Placeholder 16"/>
          <p:cNvSpPr>
            <a:spLocks noGrp="1"/>
          </p:cNvSpPr>
          <p:nvPr>
            <p:ph type="body" sz="quarter" idx="17" hasCustomPrompt="1"/>
          </p:nvPr>
        </p:nvSpPr>
        <p:spPr>
          <a:xfrm>
            <a:off x="5021973" y="6333889"/>
            <a:ext cx="3487738" cy="290286"/>
          </a:xfrm>
          <a:prstGeom prst="rect">
            <a:avLst/>
          </a:prstGeom>
        </p:spPr>
        <p:txBody>
          <a:bodyPr vert="horz"/>
          <a:lstStyle>
            <a:lvl1pPr marL="0" indent="0" algn="l">
              <a:buNone/>
              <a:defRPr sz="1000" baseline="0">
                <a:solidFill>
                  <a:schemeClr val="tx1">
                    <a:lumMod val="50000"/>
                    <a:lumOff val="50000"/>
                  </a:schemeClr>
                </a:solidFill>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a:lvl2pPr>
            <a:lvl3pPr marL="914400" indent="0">
              <a:buNone/>
              <a:defRPr/>
            </a:lvl3pPr>
            <a:lvl4pPr marL="1371600" indent="0">
              <a:buNone/>
              <a:defRPr/>
            </a:lvl4pPr>
            <a:lvl5pPr marL="1828800" indent="0">
              <a:buNone/>
              <a:defRPr/>
            </a:lvl5pPr>
          </a:lstStyle>
          <a:p>
            <a:pPr lvl="0"/>
            <a:r>
              <a:rPr lang="en-US" dirty="0" err="1" smtClean="0"/>
              <a:t>Fecha</a:t>
            </a:r>
            <a:r>
              <a:rPr lang="en-US" dirty="0" smtClean="0"/>
              <a:t> MES (TEXTO) AÑO ( NÚMERO) (CALIBRI REGULAR 10 PTS MINÚSCULA)</a:t>
            </a:r>
          </a:p>
        </p:txBody>
      </p:sp>
      <p:sp>
        <p:nvSpPr>
          <p:cNvPr id="13" name="Text Placeholder 16"/>
          <p:cNvSpPr>
            <a:spLocks noGrp="1"/>
          </p:cNvSpPr>
          <p:nvPr>
            <p:ph type="body" sz="quarter" idx="18" hasCustomPrompt="1"/>
          </p:nvPr>
        </p:nvSpPr>
        <p:spPr>
          <a:xfrm>
            <a:off x="5021971" y="5386170"/>
            <a:ext cx="3868490" cy="290286"/>
          </a:xfrm>
          <a:prstGeom prst="rect">
            <a:avLst/>
          </a:prstGeom>
        </p:spPr>
        <p:txBody>
          <a:bodyPr vert="horz"/>
          <a:lstStyle>
            <a:lvl1pPr marL="0" indent="0" algn="l">
              <a:buNone/>
              <a:defRPr sz="1400" b="1" i="0" baseline="0">
                <a:solidFill>
                  <a:schemeClr val="tx1">
                    <a:lumMod val="65000"/>
                    <a:lumOff val="35000"/>
                  </a:schemeClr>
                </a:solidFill>
                <a:latin typeface="Calibri"/>
                <a:cs typeface="Calibri"/>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a:lvl2pPr>
            <a:lvl3pPr marL="914400" indent="0">
              <a:buNone/>
              <a:defRPr/>
            </a:lvl3pPr>
            <a:lvl4pPr marL="1371600" indent="0">
              <a:buNone/>
              <a:defRPr/>
            </a:lvl4pPr>
            <a:lvl5pPr marL="1828800" indent="0">
              <a:buNone/>
              <a:defRPr/>
            </a:lvl5pPr>
          </a:lstStyle>
          <a:p>
            <a:pPr lvl="0"/>
            <a:r>
              <a:rPr lang="en-US" dirty="0" smtClean="0"/>
              <a:t>CLIENTE (CALIBRI BOLD MAYÚSCULAS 14 PTS</a:t>
            </a:r>
          </a:p>
        </p:txBody>
      </p:sp>
      <p:pic>
        <p:nvPicPr>
          <p:cNvPr id="14" name="Picture 2" descr="C:\Users\JCA0000\Desktop\Nueva carpeta (4)\1234.w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11726" y="986996"/>
            <a:ext cx="3323725" cy="630701"/>
          </a:xfrm>
          <a:prstGeom prst="rect">
            <a:avLst/>
          </a:prstGeom>
          <a:noFill/>
        </p:spPr>
      </p:pic>
    </p:spTree>
    <p:extLst>
      <p:ext uri="{BB962C8B-B14F-4D97-AF65-F5344CB8AC3E}">
        <p14:creationId xmlns:p14="http://schemas.microsoft.com/office/powerpoint/2010/main" val="20061625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exto - 2 Gráficas">
    <p:spTree>
      <p:nvGrpSpPr>
        <p:cNvPr id="1" name=""/>
        <p:cNvGrpSpPr/>
        <p:nvPr/>
      </p:nvGrpSpPr>
      <p:grpSpPr>
        <a:xfrm>
          <a:off x="0" y="0"/>
          <a:ext cx="0" cy="0"/>
          <a:chOff x="0" y="0"/>
          <a:chExt cx="0" cy="0"/>
        </a:xfrm>
      </p:grpSpPr>
      <p:sp>
        <p:nvSpPr>
          <p:cNvPr id="3" name="Content Placeholder 4"/>
          <p:cNvSpPr>
            <a:spLocks noGrp="1"/>
          </p:cNvSpPr>
          <p:nvPr>
            <p:ph sz="quarter" idx="12"/>
          </p:nvPr>
        </p:nvSpPr>
        <p:spPr>
          <a:xfrm>
            <a:off x="4994962" y="2597318"/>
            <a:ext cx="3527192" cy="3322809"/>
          </a:xfrm>
          <a:prstGeom prst="rect">
            <a:avLst/>
          </a:prstGeom>
        </p:spPr>
        <p:txBody>
          <a:bodyPr vert="horz" anchor="ctr"/>
          <a:lstStyle>
            <a:lvl1pPr marL="0" indent="0" algn="ctr">
              <a:buNone/>
              <a:defRPr sz="1400" baseline="0"/>
            </a:lvl1pPr>
          </a:lstStyle>
          <a:p>
            <a:pPr lvl="0"/>
            <a:r>
              <a:rPr lang="es-ES" smtClean="0"/>
              <a:t>Haga clic para modificar el estilo de texto del patrón</a:t>
            </a:r>
          </a:p>
        </p:txBody>
      </p:sp>
      <p:sp>
        <p:nvSpPr>
          <p:cNvPr id="4" name="Content Placeholder 4"/>
          <p:cNvSpPr>
            <a:spLocks noGrp="1"/>
          </p:cNvSpPr>
          <p:nvPr>
            <p:ph sz="quarter" idx="14"/>
          </p:nvPr>
        </p:nvSpPr>
        <p:spPr>
          <a:xfrm>
            <a:off x="498928" y="2597316"/>
            <a:ext cx="3527192" cy="3322810"/>
          </a:xfrm>
          <a:prstGeom prst="rect">
            <a:avLst/>
          </a:prstGeom>
        </p:spPr>
        <p:txBody>
          <a:bodyPr vert="horz" anchor="ctr"/>
          <a:lstStyle>
            <a:lvl1pPr marL="0" indent="0" algn="ctr">
              <a:buNone/>
              <a:defRPr sz="1400" baseline="0"/>
            </a:lvl1pPr>
          </a:lstStyle>
          <a:p>
            <a:pPr lvl="0"/>
            <a:r>
              <a:rPr lang="es-ES" smtClean="0"/>
              <a:t>Haga clic para modificar el estilo de texto del patrón</a:t>
            </a:r>
          </a:p>
        </p:txBody>
      </p:sp>
      <p:sp>
        <p:nvSpPr>
          <p:cNvPr id="5" name="Text Placeholder 8"/>
          <p:cNvSpPr>
            <a:spLocks noGrp="1"/>
          </p:cNvSpPr>
          <p:nvPr>
            <p:ph type="body" sz="quarter" idx="15" hasCustomPrompt="1"/>
          </p:nvPr>
        </p:nvSpPr>
        <p:spPr>
          <a:xfrm>
            <a:off x="498929" y="5920125"/>
            <a:ext cx="8023225" cy="246486"/>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900" baseline="0">
                <a:solidFill>
                  <a:schemeClr val="tx1">
                    <a:lumMod val="50000"/>
                    <a:lumOff val="50000"/>
                  </a:schemeClr>
                </a:solidFill>
              </a:defRPr>
            </a:lvl1pPr>
          </a:lstStyle>
          <a:p>
            <a:pPr lvl="0"/>
            <a:r>
              <a:rPr lang="en-US" dirty="0" err="1" smtClean="0"/>
              <a:t>Fuente</a:t>
            </a:r>
            <a:r>
              <a:rPr lang="en-US" dirty="0" smtClean="0"/>
              <a:t> </a:t>
            </a:r>
            <a:r>
              <a:rPr lang="en-US" dirty="0" err="1" smtClean="0"/>
              <a:t>gráficas</a:t>
            </a:r>
            <a:r>
              <a:rPr lang="en-US" dirty="0" smtClean="0"/>
              <a:t> – </a:t>
            </a:r>
            <a:r>
              <a:rPr lang="en-US" dirty="0" err="1" smtClean="0"/>
              <a:t>tablas</a:t>
            </a:r>
            <a:r>
              <a:rPr lang="en-US" dirty="0" smtClean="0"/>
              <a:t> (</a:t>
            </a:r>
            <a:r>
              <a:rPr lang="en-US" dirty="0" err="1" smtClean="0"/>
              <a:t>calibri</a:t>
            </a:r>
            <a:r>
              <a:rPr lang="en-US" dirty="0" smtClean="0"/>
              <a:t> regular </a:t>
            </a:r>
            <a:r>
              <a:rPr lang="en-US" dirty="0" err="1" smtClean="0"/>
              <a:t>minúsculas</a:t>
            </a:r>
            <a:r>
              <a:rPr lang="en-US" dirty="0" smtClean="0"/>
              <a:t> 10 </a:t>
            </a:r>
            <a:r>
              <a:rPr lang="en-US" dirty="0" err="1" smtClean="0"/>
              <a:t>pts</a:t>
            </a:r>
            <a:r>
              <a:rPr lang="en-US" dirty="0" smtClean="0"/>
              <a:t>)</a:t>
            </a:r>
            <a:endParaRPr lang="en-US" dirty="0"/>
          </a:p>
        </p:txBody>
      </p:sp>
      <p:sp>
        <p:nvSpPr>
          <p:cNvPr id="6" name="Text Placeholder 8"/>
          <p:cNvSpPr>
            <a:spLocks noGrp="1"/>
          </p:cNvSpPr>
          <p:nvPr>
            <p:ph type="body" sz="quarter" idx="16" hasCustomPrompt="1"/>
          </p:nvPr>
        </p:nvSpPr>
        <p:spPr>
          <a:xfrm>
            <a:off x="498928" y="2253234"/>
            <a:ext cx="3527192" cy="314879"/>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1200" baseline="0">
                <a:solidFill>
                  <a:schemeClr val="tx1">
                    <a:lumMod val="50000"/>
                    <a:lumOff val="50000"/>
                  </a:schemeClr>
                </a:solidFill>
              </a:defRPr>
            </a:lvl1pPr>
          </a:lstStyle>
          <a:p>
            <a:pPr lvl="0"/>
            <a:r>
              <a:rPr lang="en-US" dirty="0" err="1" smtClean="0"/>
              <a:t>Subtítulo</a:t>
            </a:r>
            <a:r>
              <a:rPr lang="en-US" dirty="0" smtClean="0"/>
              <a:t> </a:t>
            </a:r>
            <a:r>
              <a:rPr lang="en-US" dirty="0" err="1" smtClean="0"/>
              <a:t>opcional</a:t>
            </a:r>
            <a:r>
              <a:rPr lang="en-US" dirty="0" smtClean="0"/>
              <a:t> (</a:t>
            </a:r>
            <a:r>
              <a:rPr lang="en-US" dirty="0" err="1" smtClean="0"/>
              <a:t>calibri</a:t>
            </a:r>
            <a:r>
              <a:rPr lang="en-US" dirty="0" smtClean="0"/>
              <a:t> regular </a:t>
            </a:r>
            <a:r>
              <a:rPr lang="en-US" dirty="0" err="1" smtClean="0"/>
              <a:t>minúsculas</a:t>
            </a:r>
            <a:r>
              <a:rPr lang="en-US" dirty="0" smtClean="0"/>
              <a:t> 12 </a:t>
            </a:r>
            <a:r>
              <a:rPr lang="en-US" dirty="0" err="1" smtClean="0"/>
              <a:t>pts</a:t>
            </a:r>
            <a:r>
              <a:rPr lang="en-US" dirty="0" smtClean="0"/>
              <a:t>)</a:t>
            </a:r>
            <a:endParaRPr lang="en-US" dirty="0"/>
          </a:p>
        </p:txBody>
      </p:sp>
      <p:sp>
        <p:nvSpPr>
          <p:cNvPr id="7" name="Text Placeholder 8"/>
          <p:cNvSpPr>
            <a:spLocks noGrp="1"/>
          </p:cNvSpPr>
          <p:nvPr>
            <p:ph type="body" sz="quarter" idx="17" hasCustomPrompt="1"/>
          </p:nvPr>
        </p:nvSpPr>
        <p:spPr>
          <a:xfrm>
            <a:off x="4990882" y="2253234"/>
            <a:ext cx="3527192" cy="314879"/>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1200" baseline="0">
                <a:solidFill>
                  <a:schemeClr val="tx1">
                    <a:lumMod val="50000"/>
                    <a:lumOff val="50000"/>
                  </a:schemeClr>
                </a:solidFill>
              </a:defRPr>
            </a:lvl1pPr>
          </a:lstStyle>
          <a:p>
            <a:pPr lvl="0"/>
            <a:r>
              <a:rPr lang="en-US" dirty="0" err="1" smtClean="0"/>
              <a:t>Subtítulo</a:t>
            </a:r>
            <a:r>
              <a:rPr lang="en-US" dirty="0" smtClean="0"/>
              <a:t> </a:t>
            </a:r>
            <a:r>
              <a:rPr lang="en-US" dirty="0" err="1" smtClean="0"/>
              <a:t>opcional</a:t>
            </a:r>
            <a:r>
              <a:rPr lang="en-US" dirty="0" smtClean="0"/>
              <a:t> (</a:t>
            </a:r>
            <a:r>
              <a:rPr lang="en-US" dirty="0" err="1" smtClean="0"/>
              <a:t>calibri</a:t>
            </a:r>
            <a:r>
              <a:rPr lang="en-US" dirty="0" smtClean="0"/>
              <a:t> regular </a:t>
            </a:r>
            <a:r>
              <a:rPr lang="en-US" dirty="0" err="1" smtClean="0"/>
              <a:t>minúsculas</a:t>
            </a:r>
            <a:r>
              <a:rPr lang="en-US" dirty="0" smtClean="0"/>
              <a:t> 12 </a:t>
            </a:r>
            <a:r>
              <a:rPr lang="en-US" dirty="0" err="1" smtClean="0"/>
              <a:t>pts</a:t>
            </a:r>
            <a:r>
              <a:rPr lang="en-US" dirty="0" smtClean="0"/>
              <a:t>)</a:t>
            </a:r>
            <a:endParaRPr lang="en-US" dirty="0"/>
          </a:p>
        </p:txBody>
      </p:sp>
      <p:sp>
        <p:nvSpPr>
          <p:cNvPr id="8" name="Text Placeholder 11"/>
          <p:cNvSpPr>
            <a:spLocks noGrp="1"/>
          </p:cNvSpPr>
          <p:nvPr>
            <p:ph type="body" sz="quarter" idx="19" hasCustomPrompt="1"/>
          </p:nvPr>
        </p:nvSpPr>
        <p:spPr>
          <a:xfrm>
            <a:off x="498477" y="6261468"/>
            <a:ext cx="7707313" cy="2476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a:solidFill>
                  <a:schemeClr val="tx1">
                    <a:lumMod val="65000"/>
                    <a:lumOff val="35000"/>
                  </a:schemeClr>
                </a:solidFill>
                <a:latin typeface="+mn-lt"/>
                <a:cs typeface="Amplitude-Blac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Título</a:t>
            </a:r>
            <a:r>
              <a:rPr lang="en-US" dirty="0" smtClean="0"/>
              <a:t> de la </a:t>
            </a:r>
            <a:r>
              <a:rPr lang="en-US" dirty="0" err="1" smtClean="0"/>
              <a:t>presentación</a:t>
            </a:r>
            <a:r>
              <a:rPr lang="en-US" dirty="0" smtClean="0"/>
              <a:t> ( </a:t>
            </a:r>
            <a:r>
              <a:rPr lang="en-US" dirty="0" err="1" smtClean="0"/>
              <a:t>calibri</a:t>
            </a:r>
            <a:r>
              <a:rPr lang="en-US" dirty="0" smtClean="0"/>
              <a:t> regular </a:t>
            </a:r>
            <a:r>
              <a:rPr lang="en-US" dirty="0" err="1" smtClean="0"/>
              <a:t>minúsculas</a:t>
            </a:r>
            <a:r>
              <a:rPr lang="en-US" dirty="0" smtClean="0"/>
              <a:t> 10 </a:t>
            </a:r>
            <a:r>
              <a:rPr lang="en-US" dirty="0" err="1" smtClean="0"/>
              <a:t>pts</a:t>
            </a:r>
            <a:r>
              <a:rPr lang="en-US" dirty="0" smtClean="0"/>
              <a:t>)</a:t>
            </a:r>
          </a:p>
          <a:p>
            <a:pPr lvl="0"/>
            <a:endParaRPr lang="en-US" dirty="0"/>
          </a:p>
        </p:txBody>
      </p:sp>
      <p:sp>
        <p:nvSpPr>
          <p:cNvPr id="9" name="Text Placeholder 4"/>
          <p:cNvSpPr>
            <a:spLocks noGrp="1"/>
          </p:cNvSpPr>
          <p:nvPr>
            <p:ph type="body" sz="quarter" idx="11" hasCustomPrompt="1"/>
          </p:nvPr>
        </p:nvSpPr>
        <p:spPr>
          <a:xfrm>
            <a:off x="498929" y="525693"/>
            <a:ext cx="8023225" cy="581025"/>
          </a:xfrm>
          <a:prstGeom prst="rect">
            <a:avLst/>
          </a:prstGeom>
        </p:spPr>
        <p:txBody>
          <a:bodyPr vert="horz"/>
          <a:lstStyle>
            <a:lvl1pPr marL="0" indent="0">
              <a:buNone/>
              <a:defRPr sz="2000" b="1" baseline="0">
                <a:solidFill>
                  <a:schemeClr val="tx1">
                    <a:lumMod val="65000"/>
                    <a:lumOff val="35000"/>
                  </a:schemeClr>
                </a:solidFill>
              </a:defRPr>
            </a:lvl1pPr>
          </a:lstStyle>
          <a:p>
            <a:pPr lvl="0"/>
            <a:r>
              <a:rPr lang="es-ES_tradnl" dirty="0" smtClean="0"/>
              <a:t>T</a:t>
            </a:r>
            <a:r>
              <a:rPr lang="en-US" dirty="0" smtClean="0"/>
              <a:t>I</a:t>
            </a:r>
            <a:r>
              <a:rPr lang="es-ES_tradnl" dirty="0" smtClean="0"/>
              <a:t>TULO DE GRÁFICA O TEXTO (CALIBRI BOLD MAYUSCULAS 20 PTS)</a:t>
            </a:r>
            <a:endParaRPr lang="en-US" dirty="0"/>
          </a:p>
        </p:txBody>
      </p:sp>
      <p:cxnSp>
        <p:nvCxnSpPr>
          <p:cNvPr id="10" name="Straight Connector 9"/>
          <p:cNvCxnSpPr/>
          <p:nvPr userDrawn="1"/>
        </p:nvCxnSpPr>
        <p:spPr>
          <a:xfrm flipH="1">
            <a:off x="616078" y="961313"/>
            <a:ext cx="7901996"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8"/>
          <p:cNvSpPr>
            <a:spLocks noGrp="1"/>
          </p:cNvSpPr>
          <p:nvPr>
            <p:ph type="body" sz="quarter" idx="18" hasCustomPrompt="1"/>
          </p:nvPr>
        </p:nvSpPr>
        <p:spPr>
          <a:xfrm>
            <a:off x="498928" y="1393160"/>
            <a:ext cx="8023224" cy="58546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tx1">
                    <a:lumMod val="50000"/>
                    <a:lumOff val="50000"/>
                  </a:schemeClr>
                </a:solidFill>
              </a:defRPr>
            </a:lvl1pPr>
          </a:lstStyle>
          <a:p>
            <a:pPr lvl="0"/>
            <a:r>
              <a:rPr lang="en-US" dirty="0" err="1" smtClean="0"/>
              <a:t>Texto</a:t>
            </a:r>
            <a:r>
              <a:rPr lang="en-US" dirty="0" smtClean="0"/>
              <a:t> (</a:t>
            </a:r>
            <a:r>
              <a:rPr lang="en-US" dirty="0" err="1" smtClean="0"/>
              <a:t>calibri</a:t>
            </a:r>
            <a:r>
              <a:rPr lang="en-US" dirty="0" smtClean="0"/>
              <a:t> regular </a:t>
            </a:r>
            <a:r>
              <a:rPr lang="en-US" dirty="0" err="1" smtClean="0"/>
              <a:t>minúsculas</a:t>
            </a:r>
            <a:r>
              <a:rPr lang="en-US" dirty="0" smtClean="0"/>
              <a:t> 18 </a:t>
            </a:r>
            <a:r>
              <a:rPr lang="en-US" dirty="0" err="1" smtClean="0"/>
              <a:t>pts</a:t>
            </a:r>
            <a:r>
              <a:rPr lang="en-US" dirty="0" smtClean="0"/>
              <a:t>)</a:t>
            </a:r>
            <a:endParaRPr lang="en-US" dirty="0"/>
          </a:p>
        </p:txBody>
      </p:sp>
      <p:pic>
        <p:nvPicPr>
          <p:cNvPr id="13" name="Picture 3" descr="C:\Users\JCA0000\Desktop\Nueva carpeta (4)\b.w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56386" y="6285094"/>
            <a:ext cx="195076" cy="255963"/>
          </a:xfrm>
          <a:prstGeom prst="rect">
            <a:avLst/>
          </a:prstGeom>
          <a:noFill/>
        </p:spPr>
      </p:pic>
    </p:spTree>
    <p:extLst>
      <p:ext uri="{BB962C8B-B14F-4D97-AF65-F5344CB8AC3E}">
        <p14:creationId xmlns:p14="http://schemas.microsoft.com/office/powerpoint/2010/main" val="17073092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ierre">
    <p:spTree>
      <p:nvGrpSpPr>
        <p:cNvPr id="1" name=""/>
        <p:cNvGrpSpPr/>
        <p:nvPr/>
      </p:nvGrpSpPr>
      <p:grpSpPr>
        <a:xfrm>
          <a:off x="0" y="0"/>
          <a:ext cx="0" cy="0"/>
          <a:chOff x="0" y="0"/>
          <a:chExt cx="0" cy="0"/>
        </a:xfrm>
      </p:grpSpPr>
      <p:sp>
        <p:nvSpPr>
          <p:cNvPr id="3" name="Rectangle 2"/>
          <p:cNvSpPr/>
          <p:nvPr userDrawn="1"/>
        </p:nvSpPr>
        <p:spPr>
          <a:xfrm>
            <a:off x="6925892" y="5896213"/>
            <a:ext cx="1706236" cy="307777"/>
          </a:xfrm>
          <a:prstGeom prst="rect">
            <a:avLst/>
          </a:prstGeom>
        </p:spPr>
        <p:txBody>
          <a:bodyPr wrap="none">
            <a:spAutoFit/>
          </a:bodyPr>
          <a:lstStyle/>
          <a:p>
            <a:r>
              <a:rPr lang="pl-PL" sz="1400" dirty="0" err="1" smtClean="0">
                <a:solidFill>
                  <a:prstClr val="black">
                    <a:lumMod val="65000"/>
                    <a:lumOff val="35000"/>
                  </a:prstClr>
                </a:solidFill>
                <a:cs typeface="Calibri"/>
              </a:rPr>
              <a:t>www.bancoldex.com</a:t>
            </a:r>
            <a:endParaRPr lang="en-US" sz="1400" dirty="0">
              <a:solidFill>
                <a:prstClr val="black">
                  <a:lumMod val="65000"/>
                  <a:lumOff val="35000"/>
                </a:prstClr>
              </a:solidFill>
              <a:cs typeface="Calibri"/>
            </a:endParaRPr>
          </a:p>
        </p:txBody>
      </p:sp>
      <p:cxnSp>
        <p:nvCxnSpPr>
          <p:cNvPr id="4" name="Straight Connector 3"/>
          <p:cNvCxnSpPr/>
          <p:nvPr userDrawn="1"/>
        </p:nvCxnSpPr>
        <p:spPr>
          <a:xfrm>
            <a:off x="5144291" y="5837647"/>
            <a:ext cx="3377379"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5049512" y="5327576"/>
            <a:ext cx="1280479" cy="461665"/>
          </a:xfrm>
          <a:prstGeom prst="rect">
            <a:avLst/>
          </a:prstGeom>
        </p:spPr>
        <p:txBody>
          <a:bodyPr wrap="none">
            <a:spAutoFit/>
          </a:bodyPr>
          <a:lstStyle/>
          <a:p>
            <a:r>
              <a:rPr lang="pl-PL" sz="2400" dirty="0" smtClean="0">
                <a:solidFill>
                  <a:prstClr val="black">
                    <a:lumMod val="65000"/>
                    <a:lumOff val="35000"/>
                  </a:prstClr>
                </a:solidFill>
                <a:cs typeface="Calibri"/>
              </a:rPr>
              <a:t>GRACIAS</a:t>
            </a:r>
            <a:endParaRPr lang="en-US" sz="2400" dirty="0">
              <a:solidFill>
                <a:prstClr val="black">
                  <a:lumMod val="65000"/>
                  <a:lumOff val="35000"/>
                </a:prstClr>
              </a:solidFill>
              <a:cs typeface="Calibri"/>
            </a:endParaRPr>
          </a:p>
        </p:txBody>
      </p:sp>
      <p:pic>
        <p:nvPicPr>
          <p:cNvPr id="7" name="Picture 2" descr="C:\Users\JCA0000\Desktop\Nueva carpeta (4)\1234.w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11726" y="986996"/>
            <a:ext cx="3323725" cy="630701"/>
          </a:xfrm>
          <a:prstGeom prst="rect">
            <a:avLst/>
          </a:prstGeom>
          <a:noFill/>
        </p:spPr>
      </p:pic>
    </p:spTree>
    <p:extLst>
      <p:ext uri="{BB962C8B-B14F-4D97-AF65-F5344CB8AC3E}">
        <p14:creationId xmlns:p14="http://schemas.microsoft.com/office/powerpoint/2010/main" val="18834344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6" name="TextBox 6"/>
          <p:cNvSpPr txBox="1">
            <a:spLocks noChangeArrowheads="1"/>
          </p:cNvSpPr>
          <p:nvPr userDrawn="1"/>
        </p:nvSpPr>
        <p:spPr bwMode="auto">
          <a:xfrm>
            <a:off x="5778502" y="35956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defTabSz="457200" fontAlgn="base">
              <a:spcBef>
                <a:spcPct val="0"/>
              </a:spcBef>
              <a:spcAft>
                <a:spcPct val="0"/>
              </a:spcAft>
              <a:defRPr/>
            </a:pPr>
            <a:endParaRPr lang="es-CO" altLang="es-CO" dirty="0" smtClean="0">
              <a:solidFill>
                <a:srgbClr val="000000"/>
              </a:solidFill>
              <a:cs typeface="Arial" charset="0"/>
            </a:endParaRPr>
          </a:p>
        </p:txBody>
      </p:sp>
      <p:cxnSp>
        <p:nvCxnSpPr>
          <p:cNvPr id="7" name="Straight Connector 8"/>
          <p:cNvCxnSpPr/>
          <p:nvPr userDrawn="1"/>
        </p:nvCxnSpPr>
        <p:spPr>
          <a:xfrm>
            <a:off x="5094288" y="3925888"/>
            <a:ext cx="2640012"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2" descr="C:\Users\JCA0000\Desktop\Nueva carpeta (4)\1234.w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11225" y="987425"/>
            <a:ext cx="33242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5021973" y="1681035"/>
            <a:ext cx="3677530" cy="2176239"/>
          </a:xfrm>
          <a:prstGeom prst="rect">
            <a:avLst/>
          </a:prstGeom>
        </p:spPr>
        <p:txBody>
          <a:bodyPr vert="horz" anchor="b"/>
          <a:lstStyle>
            <a:lvl1pPr algn="l">
              <a:defRPr lang="es-ES_tradnl" sz="2800" b="1" i="0" baseline="0" smtClean="0">
                <a:solidFill>
                  <a:schemeClr val="tx1">
                    <a:lumMod val="65000"/>
                    <a:lumOff val="35000"/>
                  </a:schemeClr>
                </a:solidFill>
                <a:cs typeface="Calibri"/>
              </a:defRPr>
            </a:lvl1pPr>
          </a:lstStyle>
          <a:p>
            <a:r>
              <a:rPr lang="es-ES" smtClean="0"/>
              <a:t>Haga clic para modificar el estilo de título del patrón</a:t>
            </a:r>
            <a:endParaRPr lang="en-US" dirty="0" smtClean="0"/>
          </a:p>
        </p:txBody>
      </p:sp>
      <p:sp>
        <p:nvSpPr>
          <p:cNvPr id="11" name="Text Placeholder 12"/>
          <p:cNvSpPr>
            <a:spLocks noGrp="1"/>
          </p:cNvSpPr>
          <p:nvPr>
            <p:ph type="body" sz="quarter" idx="14"/>
          </p:nvPr>
        </p:nvSpPr>
        <p:spPr>
          <a:xfrm>
            <a:off x="5021973" y="3975385"/>
            <a:ext cx="3559600" cy="121129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lang="es-ES_tradnl" sz="2400" b="0" smtClean="0">
                <a:solidFill>
                  <a:schemeClr val="tx1">
                    <a:lumMod val="50000"/>
                    <a:lumOff val="50000"/>
                  </a:schemeClr>
                </a:solidFill>
              </a:defRPr>
            </a:lvl1pPr>
            <a:lvl2pPr marL="457200" indent="0">
              <a:buNone/>
              <a:defRPr/>
            </a:lvl2pPr>
          </a:lstStyle>
          <a:p>
            <a:pPr lvl="0"/>
            <a:r>
              <a:rPr lang="es-ES" smtClean="0"/>
              <a:t>Haga clic para modificar el estilo de texto del patrón</a:t>
            </a:r>
          </a:p>
          <a:p>
            <a:pPr lvl="1"/>
            <a:r>
              <a:rPr lang="es-ES" smtClean="0"/>
              <a:t>Segundo nivel</a:t>
            </a:r>
          </a:p>
        </p:txBody>
      </p:sp>
      <p:sp>
        <p:nvSpPr>
          <p:cNvPr id="12" name="Text Placeholder 16"/>
          <p:cNvSpPr>
            <a:spLocks noGrp="1"/>
          </p:cNvSpPr>
          <p:nvPr>
            <p:ph type="body" sz="quarter" idx="17"/>
          </p:nvPr>
        </p:nvSpPr>
        <p:spPr>
          <a:xfrm>
            <a:off x="5021973" y="6333889"/>
            <a:ext cx="3487738" cy="290286"/>
          </a:xfrm>
          <a:prstGeom prst="rect">
            <a:avLst/>
          </a:prstGeom>
        </p:spPr>
        <p:txBody>
          <a:bodyPr vert="horz"/>
          <a:lstStyle>
            <a:lvl1pPr marL="0" indent="0" algn="l">
              <a:buNone/>
              <a:defRPr sz="1000" baseline="0">
                <a:solidFill>
                  <a:schemeClr val="tx1">
                    <a:lumMod val="50000"/>
                    <a:lumOff val="50000"/>
                  </a:schemeClr>
                </a:solidFill>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a:lvl2pPr>
            <a:lvl3pPr marL="914400" indent="0">
              <a:buNone/>
              <a:defRPr/>
            </a:lvl3pPr>
            <a:lvl4pPr marL="1371600" indent="0">
              <a:buNone/>
              <a:defRPr/>
            </a:lvl4pPr>
            <a:lvl5pPr marL="1828800" indent="0">
              <a:buNone/>
              <a:defRPr/>
            </a:lvl5pPr>
          </a:lstStyle>
          <a:p>
            <a:pPr lvl="0"/>
            <a:r>
              <a:rPr lang="es-ES" smtClean="0"/>
              <a:t>Haga clic para modificar el estilo de texto del patrón</a:t>
            </a:r>
          </a:p>
        </p:txBody>
      </p:sp>
      <p:sp>
        <p:nvSpPr>
          <p:cNvPr id="13" name="Text Placeholder 16"/>
          <p:cNvSpPr>
            <a:spLocks noGrp="1"/>
          </p:cNvSpPr>
          <p:nvPr>
            <p:ph type="body" sz="quarter" idx="18"/>
          </p:nvPr>
        </p:nvSpPr>
        <p:spPr>
          <a:xfrm>
            <a:off x="5021971" y="5386170"/>
            <a:ext cx="3868490" cy="290286"/>
          </a:xfrm>
          <a:prstGeom prst="rect">
            <a:avLst/>
          </a:prstGeom>
        </p:spPr>
        <p:txBody>
          <a:bodyPr vert="horz"/>
          <a:lstStyle>
            <a:lvl1pPr marL="0" indent="0" algn="l">
              <a:buNone/>
              <a:defRPr sz="1400" b="1" i="0" baseline="0">
                <a:solidFill>
                  <a:schemeClr val="tx1">
                    <a:lumMod val="65000"/>
                    <a:lumOff val="35000"/>
                  </a:schemeClr>
                </a:solidFill>
                <a:latin typeface="Calibri"/>
                <a:cs typeface="Calibri"/>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a:lvl2pPr>
            <a:lvl3pPr marL="914400" indent="0">
              <a:buNone/>
              <a:defRPr/>
            </a:lvl3pPr>
            <a:lvl4pPr marL="1371600" indent="0">
              <a:buNone/>
              <a:defRPr/>
            </a:lvl4pPr>
            <a:lvl5pPr marL="1828800" indent="0">
              <a:buNone/>
              <a:defRPr/>
            </a:lvl5pPr>
          </a:lstStyle>
          <a:p>
            <a:pPr lvl="0"/>
            <a:r>
              <a:rPr lang="es-ES" smtClean="0"/>
              <a:t>Haga clic para modificar el estilo de texto del patrón</a:t>
            </a:r>
          </a:p>
        </p:txBody>
      </p:sp>
    </p:spTree>
    <p:extLst>
      <p:ext uri="{BB962C8B-B14F-4D97-AF65-F5344CB8AC3E}">
        <p14:creationId xmlns:p14="http://schemas.microsoft.com/office/powerpoint/2010/main" val="1596800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09EDBD76-7A5E-4E0A-B4C5-FC7BF0E2F95C}" type="datetimeFigureOut">
              <a:rPr lang="es-CO" smtClean="0"/>
              <a:t>02/06/2016</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5FDF83E2-E511-417E-B484-16C7A2245AF3}" type="slidenum">
              <a:rPr lang="es-CO" smtClean="0"/>
              <a:t>‹Nº›</a:t>
            </a:fld>
            <a:endParaRPr lang="es-CO"/>
          </a:p>
        </p:txBody>
      </p:sp>
    </p:spTree>
    <p:extLst>
      <p:ext uri="{BB962C8B-B14F-4D97-AF65-F5344CB8AC3E}">
        <p14:creationId xmlns:p14="http://schemas.microsoft.com/office/powerpoint/2010/main" val="19543517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bla de contenido">
    <p:spTree>
      <p:nvGrpSpPr>
        <p:cNvPr id="1" name=""/>
        <p:cNvGrpSpPr/>
        <p:nvPr/>
      </p:nvGrpSpPr>
      <p:grpSpPr>
        <a:xfrm>
          <a:off x="0" y="0"/>
          <a:ext cx="0" cy="0"/>
          <a:chOff x="0" y="0"/>
          <a:chExt cx="0" cy="0"/>
        </a:xfrm>
      </p:grpSpPr>
      <p:cxnSp>
        <p:nvCxnSpPr>
          <p:cNvPr id="5" name="Straight Connector 4"/>
          <p:cNvCxnSpPr/>
          <p:nvPr userDrawn="1"/>
        </p:nvCxnSpPr>
        <p:spPr>
          <a:xfrm flipH="1">
            <a:off x="615951" y="962025"/>
            <a:ext cx="790257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3" descr="C:\Users\JCA0000\Desktop\Nueva carpeta (4)\b.w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56602" y="6284917"/>
            <a:ext cx="1952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94846" y="1393163"/>
            <a:ext cx="8023225" cy="4896693"/>
          </a:xfrm>
          <a:prstGeom prst="rect">
            <a:avLst/>
          </a:prstGeom>
          <a:ln>
            <a:noFill/>
          </a:ln>
        </p:spPr>
        <p:txBody>
          <a:bodyPr/>
          <a:lstStyle>
            <a:lvl1pPr>
              <a:buFont typeface="+mj-lt"/>
              <a:buAutoNum type="arabicPeriod"/>
              <a:defRPr sz="1800" b="0" i="0" baseline="0">
                <a:solidFill>
                  <a:schemeClr val="tx1">
                    <a:lumMod val="65000"/>
                    <a:lumOff val="35000"/>
                  </a:schemeClr>
                </a:solidFill>
                <a:latin typeface="Calibri"/>
                <a:cs typeface="Calibri"/>
              </a:defRPr>
            </a:lvl1pPr>
            <a:lvl2pPr marL="800100" indent="-342900">
              <a:buFont typeface="Arial"/>
              <a:buChar char="•"/>
              <a:defRPr sz="1800" b="0" i="0" baseline="0">
                <a:solidFill>
                  <a:schemeClr val="tx1">
                    <a:lumMod val="50000"/>
                    <a:lumOff val="50000"/>
                  </a:schemeClr>
                </a:solidFill>
                <a:latin typeface="Calibri"/>
                <a:cs typeface="Calibri"/>
              </a:defRPr>
            </a:lvl2pPr>
            <a:lvl3pPr marL="1200150" indent="-285750">
              <a:buFont typeface="Arial"/>
              <a:buChar char="•"/>
              <a:defRPr sz="1600" b="0" i="0" baseline="0">
                <a:solidFill>
                  <a:schemeClr val="tx1">
                    <a:lumMod val="50000"/>
                    <a:lumOff val="50000"/>
                  </a:schemeClr>
                </a:solidFill>
                <a:latin typeface="Calibri"/>
                <a:cs typeface="Calibri"/>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4" name="Text Placeholder 4"/>
          <p:cNvSpPr>
            <a:spLocks noGrp="1"/>
          </p:cNvSpPr>
          <p:nvPr>
            <p:ph type="body" sz="quarter" idx="11"/>
          </p:nvPr>
        </p:nvSpPr>
        <p:spPr>
          <a:xfrm>
            <a:off x="494846" y="525693"/>
            <a:ext cx="8023225" cy="581025"/>
          </a:xfrm>
          <a:prstGeom prst="rect">
            <a:avLst/>
          </a:prstGeom>
        </p:spPr>
        <p:txBody>
          <a:bodyPr vert="horz"/>
          <a:lstStyle>
            <a:lvl1pPr marL="0" indent="0">
              <a:buNone/>
              <a:defRPr sz="2000" b="1" baseline="0">
                <a:solidFill>
                  <a:schemeClr val="tx1">
                    <a:lumMod val="65000"/>
                    <a:lumOff val="35000"/>
                  </a:schemeClr>
                </a:solidFill>
              </a:defRPr>
            </a:lvl1pPr>
          </a:lstStyle>
          <a:p>
            <a:pPr lvl="0"/>
            <a:r>
              <a:rPr lang="es-ES" smtClean="0"/>
              <a:t>Haga clic para modificar el estilo de texto del patrón</a:t>
            </a:r>
          </a:p>
        </p:txBody>
      </p:sp>
    </p:spTree>
    <p:extLst>
      <p:ext uri="{BB962C8B-B14F-4D97-AF65-F5344CB8AC3E}">
        <p14:creationId xmlns:p14="http://schemas.microsoft.com/office/powerpoint/2010/main" val="11463520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parador sección">
    <p:spTree>
      <p:nvGrpSpPr>
        <p:cNvPr id="1" name=""/>
        <p:cNvGrpSpPr/>
        <p:nvPr/>
      </p:nvGrpSpPr>
      <p:grpSpPr>
        <a:xfrm>
          <a:off x="0" y="0"/>
          <a:ext cx="0" cy="0"/>
          <a:chOff x="0" y="0"/>
          <a:chExt cx="0" cy="0"/>
        </a:xfrm>
      </p:grpSpPr>
      <p:cxnSp>
        <p:nvCxnSpPr>
          <p:cNvPr id="4" name="Straight Connector 8"/>
          <p:cNvCxnSpPr/>
          <p:nvPr userDrawn="1"/>
        </p:nvCxnSpPr>
        <p:spPr>
          <a:xfrm>
            <a:off x="5160963" y="3538538"/>
            <a:ext cx="2640012"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9"/>
          <p:cNvSpPr txBox="1">
            <a:spLocks/>
          </p:cNvSpPr>
          <p:nvPr userDrawn="1"/>
        </p:nvSpPr>
        <p:spPr>
          <a:xfrm>
            <a:off x="5051427" y="3549650"/>
            <a:ext cx="3479800" cy="1143000"/>
          </a:xfrm>
          <a:prstGeom prst="rect">
            <a:avLst/>
          </a:prstGeom>
        </p:spPr>
        <p:txBody>
          <a:bodyPr/>
          <a:lstStyle>
            <a:lvl1pPr algn="l" defTabSz="457200" rtl="0" eaLnBrk="1" latinLnBrk="0" hangingPunct="1">
              <a:spcBef>
                <a:spcPct val="0"/>
              </a:spcBef>
              <a:buNone/>
              <a:defRPr sz="2400" b="1" kern="1200">
                <a:solidFill>
                  <a:srgbClr val="FFFFFF"/>
                </a:solidFill>
                <a:latin typeface="+mj-lt"/>
                <a:ea typeface="+mj-ea"/>
                <a:cs typeface="+mj-cs"/>
              </a:defRPr>
            </a:lvl1pPr>
          </a:lstStyle>
          <a:p>
            <a:pPr>
              <a:defRPr/>
            </a:pPr>
            <a:endParaRPr lang="es-ES_tradnl" dirty="0" smtClean="0"/>
          </a:p>
        </p:txBody>
      </p:sp>
      <p:pic>
        <p:nvPicPr>
          <p:cNvPr id="6" name="Picture 3" descr="C:\Users\JCA0000\Desktop\Nueva carpeta (4)\b.w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56602" y="6284917"/>
            <a:ext cx="1952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0"/>
          </p:nvPr>
        </p:nvSpPr>
        <p:spPr>
          <a:xfrm>
            <a:off x="5078200" y="1563689"/>
            <a:ext cx="3465512" cy="1951037"/>
          </a:xfrm>
          <a:prstGeom prst="rect">
            <a:avLst/>
          </a:prstGeom>
        </p:spPr>
        <p:txBody>
          <a:bodyPr vert="horz" anchor="b"/>
          <a:lstStyle>
            <a:lvl1pPr marL="0" indent="0">
              <a:buNone/>
              <a:defRPr lang="es-ES_tradnl" sz="2800" b="1" smtClean="0">
                <a:solidFill>
                  <a:schemeClr val="tx1">
                    <a:lumMod val="65000"/>
                    <a:lumOff val="35000"/>
                  </a:schemeClr>
                </a:solidFill>
                <a:cs typeface="Calibri"/>
              </a:defRPr>
            </a:lvl1pPr>
            <a:lvl2pPr marL="457200" indent="0">
              <a:buNone/>
              <a:defRPr/>
            </a:lvl2pPr>
            <a:lvl3pPr marL="914400" indent="0">
              <a:buNone/>
              <a:defRPr/>
            </a:lvl3pPr>
            <a:lvl4pPr marL="1371600" indent="0">
              <a:buNone/>
              <a:defRPr/>
            </a:lvl4pPr>
            <a:lvl5pPr marL="1828800" indent="0">
              <a:buNone/>
              <a:defRPr/>
            </a:lvl5pPr>
          </a:lstStyle>
          <a:p>
            <a:pPr lvl="0"/>
            <a:r>
              <a:rPr lang="es-ES" smtClean="0"/>
              <a:t>Haga clic para modificar el estilo de texto del patrón</a:t>
            </a:r>
          </a:p>
        </p:txBody>
      </p:sp>
      <p:sp>
        <p:nvSpPr>
          <p:cNvPr id="12" name="Text Placeholder 5"/>
          <p:cNvSpPr>
            <a:spLocks noGrp="1"/>
          </p:cNvSpPr>
          <p:nvPr>
            <p:ph type="body" sz="quarter" idx="11"/>
          </p:nvPr>
        </p:nvSpPr>
        <p:spPr>
          <a:xfrm>
            <a:off x="5078200" y="3565718"/>
            <a:ext cx="3465512" cy="2012950"/>
          </a:xfrm>
          <a:prstGeom prst="rect">
            <a:avLst/>
          </a:prstGeom>
        </p:spPr>
        <p:txBody>
          <a:bodyPr vert="horz"/>
          <a:lstStyle>
            <a:lvl1pPr marL="0" indent="0">
              <a:buFont typeface="Arial"/>
              <a:buNone/>
              <a:defRPr lang="es-ES_tradnl" sz="2400" smtClean="0">
                <a:solidFill>
                  <a:schemeClr val="tx1">
                    <a:lumMod val="50000"/>
                    <a:lumOff val="50000"/>
                  </a:schemeClr>
                </a:solidFill>
                <a:cs typeface="Calibri"/>
              </a:defRPr>
            </a:lvl1pPr>
            <a:lvl2pPr marL="457200" indent="0">
              <a:buFont typeface="Arial"/>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s-ES" smtClean="0"/>
              <a:t>Haga clic para modificar el estilo de texto del patrón</a:t>
            </a:r>
          </a:p>
        </p:txBody>
      </p:sp>
    </p:spTree>
    <p:extLst>
      <p:ext uri="{BB962C8B-B14F-4D97-AF65-F5344CB8AC3E}">
        <p14:creationId xmlns:p14="http://schemas.microsoft.com/office/powerpoint/2010/main" val="18694806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o destacado">
    <p:spTree>
      <p:nvGrpSpPr>
        <p:cNvPr id="1" name=""/>
        <p:cNvGrpSpPr/>
        <p:nvPr/>
      </p:nvGrpSpPr>
      <p:grpSpPr>
        <a:xfrm>
          <a:off x="0" y="0"/>
          <a:ext cx="0" cy="0"/>
          <a:chOff x="0" y="0"/>
          <a:chExt cx="0" cy="0"/>
        </a:xfrm>
      </p:grpSpPr>
      <p:sp>
        <p:nvSpPr>
          <p:cNvPr id="3" name="Snip Single Corner Rectangle 2"/>
          <p:cNvSpPr/>
          <p:nvPr userDrawn="1"/>
        </p:nvSpPr>
        <p:spPr>
          <a:xfrm flipH="1">
            <a:off x="0" y="-7936"/>
            <a:ext cx="9144000" cy="6858001"/>
          </a:xfrm>
          <a:prstGeom prst="snip1Rect">
            <a:avLst>
              <a:gd name="adj" fmla="val 0"/>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dirty="0">
                <a:solidFill>
                  <a:srgbClr val="000000">
                    <a:lumMod val="65000"/>
                    <a:lumOff val="35000"/>
                  </a:srgbClr>
                </a:solidFill>
              </a:rPr>
              <a:t> </a:t>
            </a:r>
          </a:p>
        </p:txBody>
      </p:sp>
      <p:sp>
        <p:nvSpPr>
          <p:cNvPr id="4" name="Title 7"/>
          <p:cNvSpPr>
            <a:spLocks noGrp="1"/>
          </p:cNvSpPr>
          <p:nvPr>
            <p:ph type="title"/>
          </p:nvPr>
        </p:nvSpPr>
        <p:spPr>
          <a:xfrm>
            <a:off x="457200" y="2524351"/>
            <a:ext cx="8229600" cy="2274434"/>
          </a:xfrm>
          <a:prstGeom prst="rect">
            <a:avLst/>
          </a:prstGeom>
        </p:spPr>
        <p:txBody>
          <a:bodyPr vert="horz" anchor="ctr"/>
          <a:lstStyle>
            <a:lvl1pPr>
              <a:defRPr b="1" i="0">
                <a:solidFill>
                  <a:schemeClr val="bg1"/>
                </a:solidFill>
                <a:latin typeface="Calibri"/>
                <a:cs typeface="Calibri"/>
              </a:defRPr>
            </a:lvl1pPr>
          </a:lstStyle>
          <a:p>
            <a:r>
              <a:rPr lang="es-ES" smtClean="0"/>
              <a:t>Haga clic para modificar el estilo de título del patrón</a:t>
            </a:r>
            <a:endParaRPr lang="en-US" dirty="0" smtClean="0"/>
          </a:p>
        </p:txBody>
      </p:sp>
    </p:spTree>
    <p:extLst>
      <p:ext uri="{BB962C8B-B14F-4D97-AF65-F5344CB8AC3E}">
        <p14:creationId xmlns:p14="http://schemas.microsoft.com/office/powerpoint/2010/main" val="33103728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o">
    <p:spTree>
      <p:nvGrpSpPr>
        <p:cNvPr id="1" name=""/>
        <p:cNvGrpSpPr/>
        <p:nvPr/>
      </p:nvGrpSpPr>
      <p:grpSpPr>
        <a:xfrm>
          <a:off x="0" y="0"/>
          <a:ext cx="0" cy="0"/>
          <a:chOff x="0" y="0"/>
          <a:chExt cx="0" cy="0"/>
        </a:xfrm>
      </p:grpSpPr>
      <p:cxnSp>
        <p:nvCxnSpPr>
          <p:cNvPr id="7" name="Straight Connector 3"/>
          <p:cNvCxnSpPr/>
          <p:nvPr userDrawn="1"/>
        </p:nvCxnSpPr>
        <p:spPr>
          <a:xfrm flipH="1">
            <a:off x="615952" y="962025"/>
            <a:ext cx="6926263"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3" descr="C:\Users\JCA0000\Desktop\Nueva carpeta (4)\b.w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56602" y="6284917"/>
            <a:ext cx="1952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4"/>
          <p:cNvSpPr>
            <a:spLocks noGrp="1"/>
          </p:cNvSpPr>
          <p:nvPr>
            <p:ph type="body" sz="quarter" idx="11"/>
          </p:nvPr>
        </p:nvSpPr>
        <p:spPr>
          <a:xfrm>
            <a:off x="498929" y="525693"/>
            <a:ext cx="8023225" cy="581025"/>
          </a:xfrm>
          <a:prstGeom prst="rect">
            <a:avLst/>
          </a:prstGeom>
        </p:spPr>
        <p:txBody>
          <a:bodyPr vert="horz"/>
          <a:lstStyle>
            <a:lvl1pPr marL="0" indent="0">
              <a:buNone/>
              <a:defRPr sz="2000" b="1" baseline="0">
                <a:solidFill>
                  <a:schemeClr val="tx1">
                    <a:lumMod val="65000"/>
                    <a:lumOff val="35000"/>
                  </a:schemeClr>
                </a:solidFill>
              </a:defRPr>
            </a:lvl1pPr>
          </a:lstStyle>
          <a:p>
            <a:pPr lvl="0"/>
            <a:r>
              <a:rPr lang="es-ES" smtClean="0"/>
              <a:t>Haga clic para modificar el estilo de texto del patrón</a:t>
            </a:r>
          </a:p>
        </p:txBody>
      </p:sp>
      <p:sp>
        <p:nvSpPr>
          <p:cNvPr id="5" name="Text Placeholder 11"/>
          <p:cNvSpPr>
            <a:spLocks noGrp="1"/>
          </p:cNvSpPr>
          <p:nvPr>
            <p:ph type="body" sz="quarter" idx="19"/>
          </p:nvPr>
        </p:nvSpPr>
        <p:spPr>
          <a:xfrm>
            <a:off x="498477" y="6261468"/>
            <a:ext cx="7707313" cy="2476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a:solidFill>
                  <a:schemeClr val="tx1">
                    <a:lumMod val="65000"/>
                    <a:lumOff val="35000"/>
                  </a:schemeClr>
                </a:solidFill>
                <a:latin typeface="+mn-lt"/>
                <a:cs typeface="Amplitude-Black"/>
              </a:defRPr>
            </a:lvl1pPr>
          </a:lstStyle>
          <a:p>
            <a:pPr lvl="0"/>
            <a:r>
              <a:rPr lang="es-ES" smtClean="0"/>
              <a:t>Haga clic para modificar el estilo de texto del patrón</a:t>
            </a:r>
          </a:p>
          <a:p>
            <a:pPr lvl="1"/>
            <a:r>
              <a:rPr lang="es-ES" smtClean="0"/>
              <a:t>Segundo nivel</a:t>
            </a:r>
          </a:p>
        </p:txBody>
      </p:sp>
      <p:sp>
        <p:nvSpPr>
          <p:cNvPr id="6" name="Text Placeholder 8"/>
          <p:cNvSpPr>
            <a:spLocks noGrp="1"/>
          </p:cNvSpPr>
          <p:nvPr>
            <p:ph type="body" sz="quarter" idx="18"/>
          </p:nvPr>
        </p:nvSpPr>
        <p:spPr>
          <a:xfrm>
            <a:off x="498928" y="1393160"/>
            <a:ext cx="8023224" cy="486830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tx1">
                    <a:lumMod val="50000"/>
                    <a:lumOff val="50000"/>
                  </a:schemeClr>
                </a:solidFill>
              </a:defRPr>
            </a:lvl1pPr>
          </a:lstStyle>
          <a:p>
            <a:pPr lvl="0"/>
            <a:r>
              <a:rPr lang="es-ES" smtClean="0"/>
              <a:t>Haga clic para modificar el estilo de texto del patrón</a:t>
            </a:r>
          </a:p>
        </p:txBody>
      </p:sp>
    </p:spTree>
    <p:extLst>
      <p:ext uri="{BB962C8B-B14F-4D97-AF65-F5344CB8AC3E}">
        <p14:creationId xmlns:p14="http://schemas.microsoft.com/office/powerpoint/2010/main" val="5590303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o - Gráfica ">
    <p:spTree>
      <p:nvGrpSpPr>
        <p:cNvPr id="1" name=""/>
        <p:cNvGrpSpPr/>
        <p:nvPr/>
      </p:nvGrpSpPr>
      <p:grpSpPr>
        <a:xfrm>
          <a:off x="0" y="0"/>
          <a:ext cx="0" cy="0"/>
          <a:chOff x="0" y="0"/>
          <a:chExt cx="0" cy="0"/>
        </a:xfrm>
      </p:grpSpPr>
      <p:cxnSp>
        <p:nvCxnSpPr>
          <p:cNvPr id="8" name="Straight Connector 4"/>
          <p:cNvCxnSpPr/>
          <p:nvPr userDrawn="1"/>
        </p:nvCxnSpPr>
        <p:spPr>
          <a:xfrm flipH="1">
            <a:off x="615952" y="962025"/>
            <a:ext cx="6926263"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3" descr="C:\Users\JCA0000\Desktop\Nueva carpeta (4)\b.w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56602" y="6284917"/>
            <a:ext cx="1952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4"/>
          <p:cNvSpPr>
            <a:spLocks noGrp="1"/>
          </p:cNvSpPr>
          <p:nvPr>
            <p:ph type="body" sz="quarter" idx="11"/>
          </p:nvPr>
        </p:nvSpPr>
        <p:spPr>
          <a:xfrm>
            <a:off x="498929" y="525693"/>
            <a:ext cx="8023225" cy="581025"/>
          </a:xfrm>
          <a:prstGeom prst="rect">
            <a:avLst/>
          </a:prstGeom>
        </p:spPr>
        <p:txBody>
          <a:bodyPr vert="horz"/>
          <a:lstStyle>
            <a:lvl1pPr marL="0" indent="0">
              <a:buNone/>
              <a:defRPr sz="2000" b="1" baseline="0">
                <a:solidFill>
                  <a:schemeClr val="tx1">
                    <a:lumMod val="65000"/>
                    <a:lumOff val="35000"/>
                  </a:schemeClr>
                </a:solidFill>
              </a:defRPr>
            </a:lvl1pPr>
          </a:lstStyle>
          <a:p>
            <a:pPr lvl="0"/>
            <a:r>
              <a:rPr lang="es-ES" smtClean="0"/>
              <a:t>Haga clic para modificar el estilo de texto del patrón</a:t>
            </a:r>
          </a:p>
        </p:txBody>
      </p:sp>
      <p:sp>
        <p:nvSpPr>
          <p:cNvPr id="4" name="Content Placeholder 4"/>
          <p:cNvSpPr>
            <a:spLocks noGrp="1"/>
          </p:cNvSpPr>
          <p:nvPr>
            <p:ph sz="quarter" idx="12"/>
          </p:nvPr>
        </p:nvSpPr>
        <p:spPr>
          <a:xfrm>
            <a:off x="498929" y="2286004"/>
            <a:ext cx="8023225" cy="3746501"/>
          </a:xfrm>
          <a:prstGeom prst="rect">
            <a:avLst/>
          </a:prstGeom>
        </p:spPr>
        <p:txBody>
          <a:bodyPr vert="horz" anchor="ctr"/>
          <a:lstStyle>
            <a:lvl1pPr marL="0" indent="0" algn="ctr">
              <a:buNone/>
              <a:defRPr sz="1400" baseline="0"/>
            </a:lvl1pPr>
          </a:lstStyle>
          <a:p>
            <a:pPr lvl="0"/>
            <a:r>
              <a:rPr lang="es-ES" smtClean="0"/>
              <a:t>Haga clic para modificar el estilo de texto del patrón</a:t>
            </a:r>
          </a:p>
        </p:txBody>
      </p:sp>
      <p:sp>
        <p:nvSpPr>
          <p:cNvPr id="6" name="Text Placeholder 11"/>
          <p:cNvSpPr>
            <a:spLocks noGrp="1"/>
          </p:cNvSpPr>
          <p:nvPr>
            <p:ph type="body" sz="quarter" idx="19"/>
          </p:nvPr>
        </p:nvSpPr>
        <p:spPr>
          <a:xfrm>
            <a:off x="498477" y="6261468"/>
            <a:ext cx="7707313" cy="2476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a:solidFill>
                  <a:schemeClr val="tx1">
                    <a:lumMod val="65000"/>
                    <a:lumOff val="35000"/>
                  </a:schemeClr>
                </a:solidFill>
                <a:latin typeface="+mn-lt"/>
                <a:cs typeface="Amplitude-Black"/>
              </a:defRPr>
            </a:lvl1pPr>
          </a:lstStyle>
          <a:p>
            <a:pPr lvl="0"/>
            <a:r>
              <a:rPr lang="es-ES" smtClean="0"/>
              <a:t>Haga clic para modificar el estilo de texto del patrón</a:t>
            </a:r>
          </a:p>
          <a:p>
            <a:pPr lvl="1"/>
            <a:r>
              <a:rPr lang="es-ES" smtClean="0"/>
              <a:t>Segundo nivel</a:t>
            </a:r>
          </a:p>
        </p:txBody>
      </p:sp>
      <p:sp>
        <p:nvSpPr>
          <p:cNvPr id="7" name="Text Placeholder 8"/>
          <p:cNvSpPr>
            <a:spLocks noGrp="1"/>
          </p:cNvSpPr>
          <p:nvPr>
            <p:ph type="body" sz="quarter" idx="18"/>
          </p:nvPr>
        </p:nvSpPr>
        <p:spPr>
          <a:xfrm>
            <a:off x="498928" y="1393160"/>
            <a:ext cx="8023224" cy="89284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tx1">
                    <a:lumMod val="50000"/>
                    <a:lumOff val="50000"/>
                  </a:schemeClr>
                </a:solidFill>
              </a:defRPr>
            </a:lvl1pPr>
          </a:lstStyle>
          <a:p>
            <a:pPr lvl="0"/>
            <a:r>
              <a:rPr lang="es-ES" smtClean="0"/>
              <a:t>Haga clic para modificar el estilo de texto del patrón</a:t>
            </a:r>
          </a:p>
        </p:txBody>
      </p:sp>
    </p:spTree>
    <p:extLst>
      <p:ext uri="{BB962C8B-B14F-4D97-AF65-F5344CB8AC3E}">
        <p14:creationId xmlns:p14="http://schemas.microsoft.com/office/powerpoint/2010/main" val="34914804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o - 2 Gráficas">
    <p:spTree>
      <p:nvGrpSpPr>
        <p:cNvPr id="1" name=""/>
        <p:cNvGrpSpPr/>
        <p:nvPr/>
      </p:nvGrpSpPr>
      <p:grpSpPr>
        <a:xfrm>
          <a:off x="0" y="0"/>
          <a:ext cx="0" cy="0"/>
          <a:chOff x="0" y="0"/>
          <a:chExt cx="0" cy="0"/>
        </a:xfrm>
      </p:grpSpPr>
      <p:cxnSp>
        <p:nvCxnSpPr>
          <p:cNvPr id="10" name="Straight Connector 9"/>
          <p:cNvCxnSpPr/>
          <p:nvPr userDrawn="1"/>
        </p:nvCxnSpPr>
        <p:spPr>
          <a:xfrm flipH="1">
            <a:off x="615951" y="962025"/>
            <a:ext cx="790257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3" descr="C:\Users\JCA0000\Desktop\Nueva carpeta (4)\b.w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56602" y="6284917"/>
            <a:ext cx="1952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4"/>
          <p:cNvSpPr>
            <a:spLocks noGrp="1"/>
          </p:cNvSpPr>
          <p:nvPr>
            <p:ph sz="quarter" idx="12"/>
          </p:nvPr>
        </p:nvSpPr>
        <p:spPr>
          <a:xfrm>
            <a:off x="4994962" y="2597318"/>
            <a:ext cx="3527192" cy="3322809"/>
          </a:xfrm>
          <a:prstGeom prst="rect">
            <a:avLst/>
          </a:prstGeom>
        </p:spPr>
        <p:txBody>
          <a:bodyPr vert="horz" anchor="ctr"/>
          <a:lstStyle>
            <a:lvl1pPr marL="0" indent="0" algn="ctr">
              <a:buNone/>
              <a:defRPr sz="1400" baseline="0"/>
            </a:lvl1pPr>
          </a:lstStyle>
          <a:p>
            <a:pPr lvl="0"/>
            <a:r>
              <a:rPr lang="es-ES" smtClean="0"/>
              <a:t>Haga clic para modificar el estilo de texto del patrón</a:t>
            </a:r>
          </a:p>
        </p:txBody>
      </p:sp>
      <p:sp>
        <p:nvSpPr>
          <p:cNvPr id="4" name="Content Placeholder 4"/>
          <p:cNvSpPr>
            <a:spLocks noGrp="1"/>
          </p:cNvSpPr>
          <p:nvPr>
            <p:ph sz="quarter" idx="14"/>
          </p:nvPr>
        </p:nvSpPr>
        <p:spPr>
          <a:xfrm>
            <a:off x="498928" y="2597316"/>
            <a:ext cx="3527192" cy="3322810"/>
          </a:xfrm>
          <a:prstGeom prst="rect">
            <a:avLst/>
          </a:prstGeom>
        </p:spPr>
        <p:txBody>
          <a:bodyPr vert="horz" anchor="ctr"/>
          <a:lstStyle>
            <a:lvl1pPr marL="0" indent="0" algn="ctr">
              <a:buNone/>
              <a:defRPr sz="1400" baseline="0"/>
            </a:lvl1pPr>
          </a:lstStyle>
          <a:p>
            <a:pPr lvl="0"/>
            <a:r>
              <a:rPr lang="es-ES" smtClean="0"/>
              <a:t>Haga clic para modificar el estilo de texto del patrón</a:t>
            </a:r>
          </a:p>
        </p:txBody>
      </p:sp>
      <p:sp>
        <p:nvSpPr>
          <p:cNvPr id="5" name="Text Placeholder 8"/>
          <p:cNvSpPr>
            <a:spLocks noGrp="1"/>
          </p:cNvSpPr>
          <p:nvPr>
            <p:ph type="body" sz="quarter" idx="15"/>
          </p:nvPr>
        </p:nvSpPr>
        <p:spPr>
          <a:xfrm>
            <a:off x="498929" y="5920125"/>
            <a:ext cx="8023225" cy="246486"/>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900" baseline="0">
                <a:solidFill>
                  <a:schemeClr val="tx1">
                    <a:lumMod val="50000"/>
                    <a:lumOff val="50000"/>
                  </a:schemeClr>
                </a:solidFill>
              </a:defRPr>
            </a:lvl1pPr>
          </a:lstStyle>
          <a:p>
            <a:pPr lvl="0"/>
            <a:r>
              <a:rPr lang="es-ES" smtClean="0"/>
              <a:t>Haga clic para modificar el estilo de texto del patrón</a:t>
            </a:r>
          </a:p>
        </p:txBody>
      </p:sp>
      <p:sp>
        <p:nvSpPr>
          <p:cNvPr id="6" name="Text Placeholder 8"/>
          <p:cNvSpPr>
            <a:spLocks noGrp="1"/>
          </p:cNvSpPr>
          <p:nvPr>
            <p:ph type="body" sz="quarter" idx="16"/>
          </p:nvPr>
        </p:nvSpPr>
        <p:spPr>
          <a:xfrm>
            <a:off x="498928" y="2253234"/>
            <a:ext cx="3527192" cy="314879"/>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1200" baseline="0">
                <a:solidFill>
                  <a:schemeClr val="tx1">
                    <a:lumMod val="50000"/>
                    <a:lumOff val="50000"/>
                  </a:schemeClr>
                </a:solidFill>
              </a:defRPr>
            </a:lvl1pPr>
          </a:lstStyle>
          <a:p>
            <a:pPr lvl="0"/>
            <a:r>
              <a:rPr lang="es-ES" smtClean="0"/>
              <a:t>Haga clic para modificar el estilo de texto del patrón</a:t>
            </a:r>
          </a:p>
        </p:txBody>
      </p:sp>
      <p:sp>
        <p:nvSpPr>
          <p:cNvPr id="7" name="Text Placeholder 8"/>
          <p:cNvSpPr>
            <a:spLocks noGrp="1"/>
          </p:cNvSpPr>
          <p:nvPr>
            <p:ph type="body" sz="quarter" idx="17"/>
          </p:nvPr>
        </p:nvSpPr>
        <p:spPr>
          <a:xfrm>
            <a:off x="4990882" y="2253234"/>
            <a:ext cx="3527192" cy="314879"/>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1200" baseline="0">
                <a:solidFill>
                  <a:schemeClr val="tx1">
                    <a:lumMod val="50000"/>
                    <a:lumOff val="50000"/>
                  </a:schemeClr>
                </a:solidFill>
              </a:defRPr>
            </a:lvl1pPr>
          </a:lstStyle>
          <a:p>
            <a:pPr lvl="0"/>
            <a:r>
              <a:rPr lang="es-ES" smtClean="0"/>
              <a:t>Haga clic para modificar el estilo de texto del patrón</a:t>
            </a:r>
          </a:p>
        </p:txBody>
      </p:sp>
      <p:sp>
        <p:nvSpPr>
          <p:cNvPr id="8" name="Text Placeholder 11"/>
          <p:cNvSpPr>
            <a:spLocks noGrp="1"/>
          </p:cNvSpPr>
          <p:nvPr>
            <p:ph type="body" sz="quarter" idx="19"/>
          </p:nvPr>
        </p:nvSpPr>
        <p:spPr>
          <a:xfrm>
            <a:off x="498477" y="6261468"/>
            <a:ext cx="7707313" cy="2476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a:solidFill>
                  <a:schemeClr val="tx1">
                    <a:lumMod val="65000"/>
                    <a:lumOff val="35000"/>
                  </a:schemeClr>
                </a:solidFill>
                <a:latin typeface="+mn-lt"/>
                <a:cs typeface="Amplitude-Black"/>
              </a:defRPr>
            </a:lvl1pPr>
          </a:lstStyle>
          <a:p>
            <a:pPr lvl="0"/>
            <a:r>
              <a:rPr lang="es-ES" smtClean="0"/>
              <a:t>Haga clic para modificar el estilo de texto del patrón</a:t>
            </a:r>
          </a:p>
          <a:p>
            <a:pPr lvl="1"/>
            <a:r>
              <a:rPr lang="es-ES" smtClean="0"/>
              <a:t>Segundo nivel</a:t>
            </a:r>
          </a:p>
        </p:txBody>
      </p:sp>
      <p:sp>
        <p:nvSpPr>
          <p:cNvPr id="9" name="Text Placeholder 4"/>
          <p:cNvSpPr>
            <a:spLocks noGrp="1"/>
          </p:cNvSpPr>
          <p:nvPr>
            <p:ph type="body" sz="quarter" idx="11"/>
          </p:nvPr>
        </p:nvSpPr>
        <p:spPr>
          <a:xfrm>
            <a:off x="498929" y="525693"/>
            <a:ext cx="8023225" cy="581025"/>
          </a:xfrm>
          <a:prstGeom prst="rect">
            <a:avLst/>
          </a:prstGeom>
        </p:spPr>
        <p:txBody>
          <a:bodyPr vert="horz"/>
          <a:lstStyle>
            <a:lvl1pPr marL="0" indent="0">
              <a:buNone/>
              <a:defRPr sz="2000" b="1" baseline="0">
                <a:solidFill>
                  <a:schemeClr val="tx1">
                    <a:lumMod val="65000"/>
                    <a:lumOff val="35000"/>
                  </a:schemeClr>
                </a:solidFill>
              </a:defRPr>
            </a:lvl1pPr>
          </a:lstStyle>
          <a:p>
            <a:pPr lvl="0"/>
            <a:r>
              <a:rPr lang="es-ES" smtClean="0"/>
              <a:t>Haga clic para modificar el estilo de texto del patrón</a:t>
            </a:r>
          </a:p>
        </p:txBody>
      </p:sp>
      <p:sp>
        <p:nvSpPr>
          <p:cNvPr id="11" name="Text Placeholder 8"/>
          <p:cNvSpPr>
            <a:spLocks noGrp="1"/>
          </p:cNvSpPr>
          <p:nvPr>
            <p:ph type="body" sz="quarter" idx="18"/>
          </p:nvPr>
        </p:nvSpPr>
        <p:spPr>
          <a:xfrm>
            <a:off x="498928" y="1393160"/>
            <a:ext cx="8023224" cy="58546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tx1">
                    <a:lumMod val="50000"/>
                    <a:lumOff val="50000"/>
                  </a:schemeClr>
                </a:solidFill>
              </a:defRPr>
            </a:lvl1pPr>
          </a:lstStyle>
          <a:p>
            <a:pPr lvl="0"/>
            <a:r>
              <a:rPr lang="es-ES" smtClean="0"/>
              <a:t>Haga clic para modificar el estilo de texto del patrón</a:t>
            </a:r>
          </a:p>
        </p:txBody>
      </p:sp>
    </p:spTree>
    <p:extLst>
      <p:ext uri="{BB962C8B-B14F-4D97-AF65-F5344CB8AC3E}">
        <p14:creationId xmlns:p14="http://schemas.microsoft.com/office/powerpoint/2010/main" val="10705407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6926264" y="5895979"/>
            <a:ext cx="17062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defTabSz="457200" fontAlgn="base">
              <a:spcBef>
                <a:spcPct val="0"/>
              </a:spcBef>
              <a:spcAft>
                <a:spcPct val="0"/>
              </a:spcAft>
              <a:defRPr/>
            </a:pPr>
            <a:r>
              <a:rPr lang="pl-PL" altLang="es-CO" sz="1400" smtClean="0">
                <a:solidFill>
                  <a:srgbClr val="595959"/>
                </a:solidFill>
                <a:ea typeface="Calibri" pitchFamily="34" charset="0"/>
                <a:cs typeface="Calibri" pitchFamily="34" charset="0"/>
              </a:rPr>
              <a:t>www.bancoldex.com</a:t>
            </a:r>
            <a:endParaRPr lang="en-US" altLang="es-CO" sz="1400" dirty="0" smtClean="0">
              <a:solidFill>
                <a:srgbClr val="595959"/>
              </a:solidFill>
              <a:ea typeface="Calibri" pitchFamily="34" charset="0"/>
              <a:cs typeface="Calibri" pitchFamily="34" charset="0"/>
            </a:endParaRPr>
          </a:p>
        </p:txBody>
      </p:sp>
      <p:cxnSp>
        <p:nvCxnSpPr>
          <p:cNvPr id="3" name="Straight Connector 3"/>
          <p:cNvCxnSpPr/>
          <p:nvPr userDrawn="1"/>
        </p:nvCxnSpPr>
        <p:spPr>
          <a:xfrm>
            <a:off x="5143501" y="5837238"/>
            <a:ext cx="3378200"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4" name="Rectangle 5"/>
          <p:cNvSpPr>
            <a:spLocks noChangeArrowheads="1"/>
          </p:cNvSpPr>
          <p:nvPr userDrawn="1"/>
        </p:nvSpPr>
        <p:spPr bwMode="auto">
          <a:xfrm>
            <a:off x="5049841" y="5327654"/>
            <a:ext cx="1280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defTabSz="457200" fontAlgn="base">
              <a:spcBef>
                <a:spcPct val="0"/>
              </a:spcBef>
              <a:spcAft>
                <a:spcPct val="0"/>
              </a:spcAft>
              <a:defRPr/>
            </a:pPr>
            <a:r>
              <a:rPr lang="pl-PL" altLang="es-CO" sz="2400" smtClean="0">
                <a:solidFill>
                  <a:srgbClr val="595959"/>
                </a:solidFill>
                <a:ea typeface="Calibri" pitchFamily="34" charset="0"/>
                <a:cs typeface="Calibri" pitchFamily="34" charset="0"/>
              </a:rPr>
              <a:t>GRACIAS</a:t>
            </a:r>
            <a:endParaRPr lang="en-US" altLang="es-CO" sz="2400" dirty="0" smtClean="0">
              <a:solidFill>
                <a:srgbClr val="595959"/>
              </a:solidFill>
              <a:ea typeface="Calibri" pitchFamily="34" charset="0"/>
              <a:cs typeface="Calibri" pitchFamily="34" charset="0"/>
            </a:endParaRPr>
          </a:p>
        </p:txBody>
      </p:sp>
      <p:pic>
        <p:nvPicPr>
          <p:cNvPr id="5" name="Picture 2" descr="C:\Users\JCA0000\Desktop\Nueva carpeta (4)\1234.w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11225" y="987425"/>
            <a:ext cx="33242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168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pPr defTabSz="457200" fontAlgn="base">
              <a:spcBef>
                <a:spcPct val="0"/>
              </a:spcBef>
              <a:spcAft>
                <a:spcPct val="0"/>
              </a:spcAft>
            </a:pPr>
            <a:fld id="{09EDBD76-7A5E-4E0A-B4C5-FC7BF0E2F95C}" type="datetimeFigureOut">
              <a:rPr lang="es-CO" smtClean="0">
                <a:solidFill>
                  <a:srgbClr val="000000"/>
                </a:solidFill>
                <a:cs typeface="Arial" charset="0"/>
              </a:rPr>
              <a:pPr defTabSz="457200" fontAlgn="base">
                <a:spcBef>
                  <a:spcPct val="0"/>
                </a:spcBef>
                <a:spcAft>
                  <a:spcPct val="0"/>
                </a:spcAft>
              </a:pPr>
              <a:t>02/06/2016</a:t>
            </a:fld>
            <a:endParaRPr lang="es-CO">
              <a:solidFill>
                <a:srgbClr val="000000"/>
              </a:solidFill>
              <a:cs typeface="Arial" charset="0"/>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s-CO">
              <a:solidFill>
                <a:srgbClr val="000000"/>
              </a:solidFill>
              <a:cs typeface="Arial" charset="0"/>
            </a:endParaRP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pPr defTabSz="457200" fontAlgn="base">
              <a:spcBef>
                <a:spcPct val="0"/>
              </a:spcBef>
              <a:spcAft>
                <a:spcPct val="0"/>
              </a:spcAft>
            </a:pPr>
            <a:fld id="{5FDF83E2-E511-417E-B484-16C7A2245AF3}" type="slidenum">
              <a:rPr lang="es-CO" smtClean="0">
                <a:solidFill>
                  <a:srgbClr val="000000"/>
                </a:solidFill>
                <a:cs typeface="Arial" charset="0"/>
              </a:rPr>
              <a:pPr defTabSz="457200" fontAlgn="base">
                <a:spcBef>
                  <a:spcPct val="0"/>
                </a:spcBef>
                <a:spcAft>
                  <a:spcPct val="0"/>
                </a:spcAft>
              </a:pPr>
              <a:t>‹Nº›</a:t>
            </a:fld>
            <a:endParaRPr lang="es-CO">
              <a:solidFill>
                <a:srgbClr val="000000"/>
              </a:solidFill>
              <a:cs typeface="Arial" charset="0"/>
            </a:endParaRPr>
          </a:p>
        </p:txBody>
      </p:sp>
    </p:spTree>
    <p:extLst>
      <p:ext uri="{BB962C8B-B14F-4D97-AF65-F5344CB8AC3E}">
        <p14:creationId xmlns:p14="http://schemas.microsoft.com/office/powerpoint/2010/main" val="6106152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a:xfrm>
            <a:off x="457200" y="6356350"/>
            <a:ext cx="2133600" cy="365125"/>
          </a:xfrm>
          <a:prstGeom prst="rect">
            <a:avLst/>
          </a:prstGeom>
        </p:spPr>
        <p:txBody>
          <a:bodyPr/>
          <a:lstStyle/>
          <a:p>
            <a:pPr defTabSz="457200" fontAlgn="base">
              <a:spcBef>
                <a:spcPct val="0"/>
              </a:spcBef>
              <a:spcAft>
                <a:spcPct val="0"/>
              </a:spcAft>
            </a:pPr>
            <a:fld id="{09EDBD76-7A5E-4E0A-B4C5-FC7BF0E2F95C}" type="datetimeFigureOut">
              <a:rPr lang="es-CO" smtClean="0">
                <a:solidFill>
                  <a:srgbClr val="000000"/>
                </a:solidFill>
                <a:cs typeface="Arial" charset="0"/>
              </a:rPr>
              <a:pPr defTabSz="457200" fontAlgn="base">
                <a:spcBef>
                  <a:spcPct val="0"/>
                </a:spcBef>
                <a:spcAft>
                  <a:spcPct val="0"/>
                </a:spcAft>
              </a:pPr>
              <a:t>02/06/2016</a:t>
            </a:fld>
            <a:endParaRPr lang="es-CO">
              <a:solidFill>
                <a:srgbClr val="000000"/>
              </a:solidFill>
              <a:cs typeface="Arial" charset="0"/>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s-CO">
              <a:solidFill>
                <a:srgbClr val="000000"/>
              </a:solidFill>
              <a:cs typeface="Arial" charset="0"/>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pPr defTabSz="457200" fontAlgn="base">
              <a:spcBef>
                <a:spcPct val="0"/>
              </a:spcBef>
              <a:spcAft>
                <a:spcPct val="0"/>
              </a:spcAft>
            </a:pPr>
            <a:fld id="{5FDF83E2-E511-417E-B484-16C7A2245AF3}" type="slidenum">
              <a:rPr lang="es-CO" smtClean="0">
                <a:solidFill>
                  <a:srgbClr val="000000"/>
                </a:solidFill>
                <a:cs typeface="Arial" charset="0"/>
              </a:rPr>
              <a:pPr defTabSz="457200" fontAlgn="base">
                <a:spcBef>
                  <a:spcPct val="0"/>
                </a:spcBef>
                <a:spcAft>
                  <a:spcPct val="0"/>
                </a:spcAft>
              </a:pPr>
              <a:t>‹Nº›</a:t>
            </a:fld>
            <a:endParaRPr lang="es-CO">
              <a:solidFill>
                <a:srgbClr val="000000"/>
              </a:solidFill>
              <a:cs typeface="Arial" charset="0"/>
            </a:endParaRPr>
          </a:p>
        </p:txBody>
      </p:sp>
    </p:spTree>
    <p:extLst>
      <p:ext uri="{BB962C8B-B14F-4D97-AF65-F5344CB8AC3E}">
        <p14:creationId xmlns:p14="http://schemas.microsoft.com/office/powerpoint/2010/main" val="35703284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p>
            <a:pPr defTabSz="457200" fontAlgn="base">
              <a:spcBef>
                <a:spcPct val="0"/>
              </a:spcBef>
              <a:spcAft>
                <a:spcPct val="0"/>
              </a:spcAft>
            </a:pPr>
            <a:fld id="{09EDBD76-7A5E-4E0A-B4C5-FC7BF0E2F95C}" type="datetimeFigureOut">
              <a:rPr lang="es-CO" smtClean="0">
                <a:solidFill>
                  <a:srgbClr val="000000"/>
                </a:solidFill>
                <a:cs typeface="Arial" charset="0"/>
              </a:rPr>
              <a:pPr defTabSz="457200" fontAlgn="base">
                <a:spcBef>
                  <a:spcPct val="0"/>
                </a:spcBef>
                <a:spcAft>
                  <a:spcPct val="0"/>
                </a:spcAft>
              </a:pPr>
              <a:t>02/06/2016</a:t>
            </a:fld>
            <a:endParaRPr lang="es-CO">
              <a:solidFill>
                <a:srgbClr val="000000"/>
              </a:solidFill>
              <a:cs typeface="Arial" charset="0"/>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s-CO">
              <a:solidFill>
                <a:srgbClr val="000000"/>
              </a:solidFill>
              <a:cs typeface="Arial" charset="0"/>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pPr defTabSz="457200" fontAlgn="base">
              <a:spcBef>
                <a:spcPct val="0"/>
              </a:spcBef>
              <a:spcAft>
                <a:spcPct val="0"/>
              </a:spcAft>
            </a:pPr>
            <a:fld id="{5FDF83E2-E511-417E-B484-16C7A2245AF3}" type="slidenum">
              <a:rPr lang="es-CO" smtClean="0">
                <a:solidFill>
                  <a:srgbClr val="000000"/>
                </a:solidFill>
                <a:cs typeface="Arial" charset="0"/>
              </a:rPr>
              <a:pPr defTabSz="457200" fontAlgn="base">
                <a:spcBef>
                  <a:spcPct val="0"/>
                </a:spcBef>
                <a:spcAft>
                  <a:spcPct val="0"/>
                </a:spcAft>
              </a:pPr>
              <a:t>‹Nº›</a:t>
            </a:fld>
            <a:endParaRPr lang="es-CO">
              <a:solidFill>
                <a:srgbClr val="000000"/>
              </a:solidFill>
              <a:cs typeface="Arial" charset="0"/>
            </a:endParaRPr>
          </a:p>
        </p:txBody>
      </p:sp>
    </p:spTree>
    <p:extLst>
      <p:ext uri="{BB962C8B-B14F-4D97-AF65-F5344CB8AC3E}">
        <p14:creationId xmlns:p14="http://schemas.microsoft.com/office/powerpoint/2010/main" val="302643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EDBD76-7A5E-4E0A-B4C5-FC7BF0E2F95C}" type="datetimeFigureOut">
              <a:rPr lang="es-CO" smtClean="0"/>
              <a:t>02/06/2016</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5FDF83E2-E511-417E-B484-16C7A2245AF3}" type="slidenum">
              <a:rPr lang="es-CO" smtClean="0"/>
              <a:t>‹Nº›</a:t>
            </a:fld>
            <a:endParaRPr lang="es-CO"/>
          </a:p>
        </p:txBody>
      </p:sp>
    </p:spTree>
    <p:extLst>
      <p:ext uri="{BB962C8B-B14F-4D97-AF65-F5344CB8AC3E}">
        <p14:creationId xmlns:p14="http://schemas.microsoft.com/office/powerpoint/2010/main" val="30105443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7855662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7050837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2717681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866276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7758909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2233298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6634746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8577327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6973520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7500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EDBD76-7A5E-4E0A-B4C5-FC7BF0E2F95C}" type="datetimeFigureOut">
              <a:rPr lang="es-CO" smtClean="0"/>
              <a:t>02/06/2016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FDF83E2-E511-417E-B484-16C7A2245AF3}" type="slidenum">
              <a:rPr lang="es-CO" smtClean="0"/>
              <a:t>‹Nº›</a:t>
            </a:fld>
            <a:endParaRPr lang="es-CO"/>
          </a:p>
        </p:txBody>
      </p:sp>
    </p:spTree>
    <p:extLst>
      <p:ext uri="{BB962C8B-B14F-4D97-AF65-F5344CB8AC3E}">
        <p14:creationId xmlns:p14="http://schemas.microsoft.com/office/powerpoint/2010/main" val="2983417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0685089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exto - 2 Gráficas">
    <p:spTree>
      <p:nvGrpSpPr>
        <p:cNvPr id="1" name=""/>
        <p:cNvGrpSpPr/>
        <p:nvPr/>
      </p:nvGrpSpPr>
      <p:grpSpPr>
        <a:xfrm>
          <a:off x="0" y="0"/>
          <a:ext cx="0" cy="0"/>
          <a:chOff x="0" y="0"/>
          <a:chExt cx="0" cy="0"/>
        </a:xfrm>
      </p:grpSpPr>
      <p:sp>
        <p:nvSpPr>
          <p:cNvPr id="3" name="Content Placeholder 4"/>
          <p:cNvSpPr>
            <a:spLocks noGrp="1"/>
          </p:cNvSpPr>
          <p:nvPr>
            <p:ph sz="quarter" idx="12"/>
          </p:nvPr>
        </p:nvSpPr>
        <p:spPr>
          <a:xfrm>
            <a:off x="4994960" y="2597315"/>
            <a:ext cx="3527192" cy="3322809"/>
          </a:xfrm>
          <a:prstGeom prst="rect">
            <a:avLst/>
          </a:prstGeom>
        </p:spPr>
        <p:txBody>
          <a:bodyPr vert="horz" anchor="ctr"/>
          <a:lstStyle>
            <a:lvl1pPr marL="0" indent="0" algn="ctr">
              <a:buNone/>
              <a:defRPr sz="1400" baseline="0"/>
            </a:lvl1pPr>
          </a:lstStyle>
          <a:p>
            <a:pPr lvl="0"/>
            <a:r>
              <a:rPr lang="es-ES" smtClean="0"/>
              <a:t>Haga clic para modificar el estilo de texto del patrón</a:t>
            </a:r>
          </a:p>
        </p:txBody>
      </p:sp>
      <p:sp>
        <p:nvSpPr>
          <p:cNvPr id="4" name="Content Placeholder 4"/>
          <p:cNvSpPr>
            <a:spLocks noGrp="1"/>
          </p:cNvSpPr>
          <p:nvPr>
            <p:ph sz="quarter" idx="14"/>
          </p:nvPr>
        </p:nvSpPr>
        <p:spPr>
          <a:xfrm>
            <a:off x="498927" y="2597316"/>
            <a:ext cx="3527192" cy="3322810"/>
          </a:xfrm>
          <a:prstGeom prst="rect">
            <a:avLst/>
          </a:prstGeom>
        </p:spPr>
        <p:txBody>
          <a:bodyPr vert="horz" anchor="ctr"/>
          <a:lstStyle>
            <a:lvl1pPr marL="0" indent="0" algn="ctr">
              <a:buNone/>
              <a:defRPr sz="1400" baseline="0"/>
            </a:lvl1pPr>
          </a:lstStyle>
          <a:p>
            <a:pPr lvl="0"/>
            <a:r>
              <a:rPr lang="es-ES" smtClean="0"/>
              <a:t>Haga clic para modificar el estilo de texto del patrón</a:t>
            </a:r>
          </a:p>
        </p:txBody>
      </p:sp>
      <p:sp>
        <p:nvSpPr>
          <p:cNvPr id="5" name="Text Placeholder 8"/>
          <p:cNvSpPr>
            <a:spLocks noGrp="1"/>
          </p:cNvSpPr>
          <p:nvPr>
            <p:ph type="body" sz="quarter" idx="15" hasCustomPrompt="1"/>
          </p:nvPr>
        </p:nvSpPr>
        <p:spPr>
          <a:xfrm>
            <a:off x="498927" y="5920125"/>
            <a:ext cx="8023225" cy="246486"/>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900" baseline="0">
                <a:solidFill>
                  <a:schemeClr val="tx1">
                    <a:lumMod val="50000"/>
                    <a:lumOff val="50000"/>
                  </a:schemeClr>
                </a:solidFill>
              </a:defRPr>
            </a:lvl1pPr>
          </a:lstStyle>
          <a:p>
            <a:pPr lvl="0"/>
            <a:r>
              <a:rPr lang="en-US" dirty="0" err="1" smtClean="0"/>
              <a:t>Fuente</a:t>
            </a:r>
            <a:r>
              <a:rPr lang="en-US" dirty="0" smtClean="0"/>
              <a:t> </a:t>
            </a:r>
            <a:r>
              <a:rPr lang="en-US" dirty="0" err="1" smtClean="0"/>
              <a:t>gráficas</a:t>
            </a:r>
            <a:r>
              <a:rPr lang="en-US" dirty="0" smtClean="0"/>
              <a:t> – </a:t>
            </a:r>
            <a:r>
              <a:rPr lang="en-US" dirty="0" err="1" smtClean="0"/>
              <a:t>tablas</a:t>
            </a:r>
            <a:r>
              <a:rPr lang="en-US" dirty="0" smtClean="0"/>
              <a:t> (</a:t>
            </a:r>
            <a:r>
              <a:rPr lang="en-US" dirty="0" err="1" smtClean="0"/>
              <a:t>calibri</a:t>
            </a:r>
            <a:r>
              <a:rPr lang="en-US" dirty="0" smtClean="0"/>
              <a:t> regular </a:t>
            </a:r>
            <a:r>
              <a:rPr lang="en-US" dirty="0" err="1" smtClean="0"/>
              <a:t>minúsculas</a:t>
            </a:r>
            <a:r>
              <a:rPr lang="en-US" dirty="0" smtClean="0"/>
              <a:t> 10 </a:t>
            </a:r>
            <a:r>
              <a:rPr lang="en-US" dirty="0" err="1" smtClean="0"/>
              <a:t>pts</a:t>
            </a:r>
            <a:r>
              <a:rPr lang="en-US" dirty="0" smtClean="0"/>
              <a:t>)</a:t>
            </a:r>
            <a:endParaRPr lang="en-US" dirty="0"/>
          </a:p>
        </p:txBody>
      </p:sp>
      <p:sp>
        <p:nvSpPr>
          <p:cNvPr id="6" name="Text Placeholder 8"/>
          <p:cNvSpPr>
            <a:spLocks noGrp="1"/>
          </p:cNvSpPr>
          <p:nvPr>
            <p:ph type="body" sz="quarter" idx="16" hasCustomPrompt="1"/>
          </p:nvPr>
        </p:nvSpPr>
        <p:spPr>
          <a:xfrm>
            <a:off x="498928" y="2253230"/>
            <a:ext cx="3527192" cy="314879"/>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1200" baseline="0">
                <a:solidFill>
                  <a:schemeClr val="tx1">
                    <a:lumMod val="50000"/>
                    <a:lumOff val="50000"/>
                  </a:schemeClr>
                </a:solidFill>
              </a:defRPr>
            </a:lvl1pPr>
          </a:lstStyle>
          <a:p>
            <a:pPr lvl="0"/>
            <a:r>
              <a:rPr lang="en-US" dirty="0" err="1" smtClean="0"/>
              <a:t>Subtítulo</a:t>
            </a:r>
            <a:r>
              <a:rPr lang="en-US" dirty="0" smtClean="0"/>
              <a:t> </a:t>
            </a:r>
            <a:r>
              <a:rPr lang="en-US" dirty="0" err="1" smtClean="0"/>
              <a:t>opcional</a:t>
            </a:r>
            <a:r>
              <a:rPr lang="en-US" dirty="0" smtClean="0"/>
              <a:t> (</a:t>
            </a:r>
            <a:r>
              <a:rPr lang="en-US" dirty="0" err="1" smtClean="0"/>
              <a:t>calibri</a:t>
            </a:r>
            <a:r>
              <a:rPr lang="en-US" dirty="0" smtClean="0"/>
              <a:t> regular </a:t>
            </a:r>
            <a:r>
              <a:rPr lang="en-US" dirty="0" err="1" smtClean="0"/>
              <a:t>minúsculas</a:t>
            </a:r>
            <a:r>
              <a:rPr lang="en-US" dirty="0" smtClean="0"/>
              <a:t> 12 </a:t>
            </a:r>
            <a:r>
              <a:rPr lang="en-US" dirty="0" err="1" smtClean="0"/>
              <a:t>pts</a:t>
            </a:r>
            <a:r>
              <a:rPr lang="en-US" dirty="0" smtClean="0"/>
              <a:t>)</a:t>
            </a:r>
            <a:endParaRPr lang="en-US" dirty="0"/>
          </a:p>
        </p:txBody>
      </p:sp>
      <p:sp>
        <p:nvSpPr>
          <p:cNvPr id="7" name="Text Placeholder 8"/>
          <p:cNvSpPr>
            <a:spLocks noGrp="1"/>
          </p:cNvSpPr>
          <p:nvPr>
            <p:ph type="body" sz="quarter" idx="17" hasCustomPrompt="1"/>
          </p:nvPr>
        </p:nvSpPr>
        <p:spPr>
          <a:xfrm>
            <a:off x="4990881" y="2253230"/>
            <a:ext cx="3527192" cy="314879"/>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1200" baseline="0">
                <a:solidFill>
                  <a:schemeClr val="tx1">
                    <a:lumMod val="50000"/>
                    <a:lumOff val="50000"/>
                  </a:schemeClr>
                </a:solidFill>
              </a:defRPr>
            </a:lvl1pPr>
          </a:lstStyle>
          <a:p>
            <a:pPr lvl="0"/>
            <a:r>
              <a:rPr lang="en-US" dirty="0" err="1" smtClean="0"/>
              <a:t>Subtítulo</a:t>
            </a:r>
            <a:r>
              <a:rPr lang="en-US" dirty="0" smtClean="0"/>
              <a:t> </a:t>
            </a:r>
            <a:r>
              <a:rPr lang="en-US" dirty="0" err="1" smtClean="0"/>
              <a:t>opcional</a:t>
            </a:r>
            <a:r>
              <a:rPr lang="en-US" dirty="0" smtClean="0"/>
              <a:t> (</a:t>
            </a:r>
            <a:r>
              <a:rPr lang="en-US" dirty="0" err="1" smtClean="0"/>
              <a:t>calibri</a:t>
            </a:r>
            <a:r>
              <a:rPr lang="en-US" dirty="0" smtClean="0"/>
              <a:t> regular </a:t>
            </a:r>
            <a:r>
              <a:rPr lang="en-US" dirty="0" err="1" smtClean="0"/>
              <a:t>minúsculas</a:t>
            </a:r>
            <a:r>
              <a:rPr lang="en-US" dirty="0" smtClean="0"/>
              <a:t> 12 </a:t>
            </a:r>
            <a:r>
              <a:rPr lang="en-US" dirty="0" err="1" smtClean="0"/>
              <a:t>pts</a:t>
            </a:r>
            <a:r>
              <a:rPr lang="en-US" dirty="0" smtClean="0"/>
              <a:t>)</a:t>
            </a:r>
            <a:endParaRPr lang="en-US" dirty="0"/>
          </a:p>
        </p:txBody>
      </p:sp>
      <p:sp>
        <p:nvSpPr>
          <p:cNvPr id="8" name="Text Placeholder 11"/>
          <p:cNvSpPr>
            <a:spLocks noGrp="1"/>
          </p:cNvSpPr>
          <p:nvPr>
            <p:ph type="body" sz="quarter" idx="19" hasCustomPrompt="1"/>
          </p:nvPr>
        </p:nvSpPr>
        <p:spPr>
          <a:xfrm>
            <a:off x="498475" y="6261468"/>
            <a:ext cx="7707313" cy="2476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a:solidFill>
                  <a:schemeClr val="tx1">
                    <a:lumMod val="65000"/>
                    <a:lumOff val="35000"/>
                  </a:schemeClr>
                </a:solidFill>
                <a:latin typeface="+mn-lt"/>
                <a:cs typeface="Amplitude-Blac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Título</a:t>
            </a:r>
            <a:r>
              <a:rPr lang="en-US" dirty="0" smtClean="0"/>
              <a:t> de la </a:t>
            </a:r>
            <a:r>
              <a:rPr lang="en-US" dirty="0" err="1" smtClean="0"/>
              <a:t>presentación</a:t>
            </a:r>
            <a:r>
              <a:rPr lang="en-US" dirty="0" smtClean="0"/>
              <a:t> ( </a:t>
            </a:r>
            <a:r>
              <a:rPr lang="en-US" dirty="0" err="1" smtClean="0"/>
              <a:t>calibri</a:t>
            </a:r>
            <a:r>
              <a:rPr lang="en-US" dirty="0" smtClean="0"/>
              <a:t> regular </a:t>
            </a:r>
            <a:r>
              <a:rPr lang="en-US" dirty="0" err="1" smtClean="0"/>
              <a:t>minúsculas</a:t>
            </a:r>
            <a:r>
              <a:rPr lang="en-US" dirty="0" smtClean="0"/>
              <a:t> 10 </a:t>
            </a:r>
            <a:r>
              <a:rPr lang="en-US" dirty="0" err="1" smtClean="0"/>
              <a:t>pts</a:t>
            </a:r>
            <a:r>
              <a:rPr lang="en-US" dirty="0" smtClean="0"/>
              <a:t>)</a:t>
            </a:r>
          </a:p>
          <a:p>
            <a:pPr lvl="0"/>
            <a:endParaRPr lang="en-US" dirty="0"/>
          </a:p>
        </p:txBody>
      </p:sp>
      <p:sp>
        <p:nvSpPr>
          <p:cNvPr id="9" name="Text Placeholder 4"/>
          <p:cNvSpPr>
            <a:spLocks noGrp="1"/>
          </p:cNvSpPr>
          <p:nvPr>
            <p:ph type="body" sz="quarter" idx="11" hasCustomPrompt="1"/>
          </p:nvPr>
        </p:nvSpPr>
        <p:spPr>
          <a:xfrm>
            <a:off x="498927" y="525689"/>
            <a:ext cx="8023225" cy="581025"/>
          </a:xfrm>
          <a:prstGeom prst="rect">
            <a:avLst/>
          </a:prstGeom>
        </p:spPr>
        <p:txBody>
          <a:bodyPr vert="horz"/>
          <a:lstStyle>
            <a:lvl1pPr marL="0" indent="0">
              <a:buNone/>
              <a:defRPr sz="2000" b="1" baseline="0">
                <a:solidFill>
                  <a:schemeClr val="tx1">
                    <a:lumMod val="65000"/>
                    <a:lumOff val="35000"/>
                  </a:schemeClr>
                </a:solidFill>
              </a:defRPr>
            </a:lvl1pPr>
          </a:lstStyle>
          <a:p>
            <a:pPr lvl="0"/>
            <a:r>
              <a:rPr lang="es-ES_tradnl" dirty="0" smtClean="0"/>
              <a:t>T</a:t>
            </a:r>
            <a:r>
              <a:rPr lang="en-US" dirty="0" smtClean="0"/>
              <a:t>I</a:t>
            </a:r>
            <a:r>
              <a:rPr lang="es-ES_tradnl" dirty="0" smtClean="0"/>
              <a:t>TULO DE GRÁFICA O TEXTO (CALIBRI BOLD MAYUSCULAS 20 PTS)</a:t>
            </a:r>
            <a:endParaRPr lang="en-US" dirty="0"/>
          </a:p>
        </p:txBody>
      </p:sp>
      <p:cxnSp>
        <p:nvCxnSpPr>
          <p:cNvPr id="10" name="Straight Connector 9"/>
          <p:cNvCxnSpPr/>
          <p:nvPr userDrawn="1"/>
        </p:nvCxnSpPr>
        <p:spPr>
          <a:xfrm flipH="1">
            <a:off x="616077" y="961313"/>
            <a:ext cx="7901996"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8"/>
          <p:cNvSpPr>
            <a:spLocks noGrp="1"/>
          </p:cNvSpPr>
          <p:nvPr>
            <p:ph type="body" sz="quarter" idx="18" hasCustomPrompt="1"/>
          </p:nvPr>
        </p:nvSpPr>
        <p:spPr>
          <a:xfrm>
            <a:off x="498928" y="1393160"/>
            <a:ext cx="8023224" cy="58546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tx1">
                    <a:lumMod val="50000"/>
                    <a:lumOff val="50000"/>
                  </a:schemeClr>
                </a:solidFill>
              </a:defRPr>
            </a:lvl1pPr>
          </a:lstStyle>
          <a:p>
            <a:pPr lvl="0"/>
            <a:r>
              <a:rPr lang="en-US" dirty="0" err="1" smtClean="0"/>
              <a:t>Texto</a:t>
            </a:r>
            <a:r>
              <a:rPr lang="en-US" dirty="0" smtClean="0"/>
              <a:t> (</a:t>
            </a:r>
            <a:r>
              <a:rPr lang="en-US" dirty="0" err="1" smtClean="0"/>
              <a:t>calibri</a:t>
            </a:r>
            <a:r>
              <a:rPr lang="en-US" dirty="0" smtClean="0"/>
              <a:t> regular </a:t>
            </a:r>
            <a:r>
              <a:rPr lang="en-US" dirty="0" err="1" smtClean="0"/>
              <a:t>minúsculas</a:t>
            </a:r>
            <a:r>
              <a:rPr lang="en-US" dirty="0" smtClean="0"/>
              <a:t> 18 </a:t>
            </a:r>
            <a:r>
              <a:rPr lang="en-US" dirty="0" err="1" smtClean="0"/>
              <a:t>pts</a:t>
            </a:r>
            <a:r>
              <a:rPr lang="en-US" dirty="0" smtClean="0"/>
              <a:t>)</a:t>
            </a:r>
            <a:endParaRPr lang="en-US" dirty="0"/>
          </a:p>
        </p:txBody>
      </p:sp>
      <p:pic>
        <p:nvPicPr>
          <p:cNvPr id="13" name="Picture 3" descr="C:\Users\JCA0000\Desktop\Nueva carpeta (4)\b.w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56384" y="6285090"/>
            <a:ext cx="195076" cy="255963"/>
          </a:xfrm>
          <a:prstGeom prst="rect">
            <a:avLst/>
          </a:prstGeom>
          <a:noFill/>
        </p:spPr>
      </p:pic>
    </p:spTree>
    <p:extLst>
      <p:ext uri="{BB962C8B-B14F-4D97-AF65-F5344CB8AC3E}">
        <p14:creationId xmlns:p14="http://schemas.microsoft.com/office/powerpoint/2010/main" val="24773937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Portada">
    <p:spTree>
      <p:nvGrpSpPr>
        <p:cNvPr id="1" name=""/>
        <p:cNvGrpSpPr/>
        <p:nvPr/>
      </p:nvGrpSpPr>
      <p:grpSpPr>
        <a:xfrm>
          <a:off x="0" y="0"/>
          <a:ext cx="0" cy="0"/>
          <a:chOff x="0" y="0"/>
          <a:chExt cx="0" cy="0"/>
        </a:xfrm>
      </p:grpSpPr>
      <p:sp>
        <p:nvSpPr>
          <p:cNvPr id="7" name="TextBox 6"/>
          <p:cNvSpPr txBox="1"/>
          <p:nvPr userDrawn="1"/>
        </p:nvSpPr>
        <p:spPr>
          <a:xfrm>
            <a:off x="5779275" y="3596302"/>
            <a:ext cx="184666" cy="369332"/>
          </a:xfrm>
          <a:prstGeom prst="rect">
            <a:avLst/>
          </a:prstGeom>
          <a:noFill/>
        </p:spPr>
        <p:txBody>
          <a:bodyPr wrap="none" rtlCol="0">
            <a:spAutoFit/>
          </a:bodyPr>
          <a:lstStyle/>
          <a:p>
            <a:endParaRPr lang="en-US" dirty="0">
              <a:solidFill>
                <a:prstClr val="black"/>
              </a:solidFill>
            </a:endParaRPr>
          </a:p>
        </p:txBody>
      </p:sp>
      <p:cxnSp>
        <p:nvCxnSpPr>
          <p:cNvPr id="9" name="Straight Connector 8"/>
          <p:cNvCxnSpPr/>
          <p:nvPr userDrawn="1"/>
        </p:nvCxnSpPr>
        <p:spPr>
          <a:xfrm>
            <a:off x="5093833" y="3926251"/>
            <a:ext cx="2639786"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hasCustomPrompt="1"/>
          </p:nvPr>
        </p:nvSpPr>
        <p:spPr>
          <a:xfrm>
            <a:off x="5021971" y="1681035"/>
            <a:ext cx="3677530" cy="2176239"/>
          </a:xfrm>
          <a:prstGeom prst="rect">
            <a:avLst/>
          </a:prstGeom>
        </p:spPr>
        <p:txBody>
          <a:bodyPr vert="horz" anchor="b"/>
          <a:lstStyle>
            <a:lvl1pPr algn="l">
              <a:defRPr lang="es-ES_tradnl" sz="2800" b="1" i="0" baseline="0" smtClean="0">
                <a:solidFill>
                  <a:schemeClr val="tx1">
                    <a:lumMod val="65000"/>
                    <a:lumOff val="35000"/>
                  </a:schemeClr>
                </a:solidFill>
                <a:cs typeface="Calibri"/>
              </a:defRPr>
            </a:lvl1pPr>
          </a:lstStyle>
          <a:p>
            <a:r>
              <a:rPr lang="es-ES_tradnl" b="1" i="0" dirty="0" smtClean="0">
                <a:latin typeface="+mj-lt"/>
                <a:cs typeface="Calibri"/>
              </a:rPr>
              <a:t>T</a:t>
            </a:r>
            <a:r>
              <a:rPr lang="en-US" b="1" i="0" dirty="0" smtClean="0">
                <a:latin typeface="+mj-lt"/>
                <a:cs typeface="Calibri"/>
              </a:rPr>
              <a:t>I</a:t>
            </a:r>
            <a:r>
              <a:rPr lang="es-ES_tradnl" b="1" i="0" dirty="0" smtClean="0">
                <a:latin typeface="+mj-lt"/>
                <a:cs typeface="Calibri"/>
              </a:rPr>
              <a:t>TULO</a:t>
            </a:r>
            <a:br>
              <a:rPr lang="es-ES_tradnl" b="1" i="0" dirty="0" smtClean="0">
                <a:latin typeface="+mj-lt"/>
                <a:cs typeface="Calibri"/>
              </a:rPr>
            </a:br>
            <a:r>
              <a:rPr lang="es-ES_tradnl" b="1" i="0" dirty="0" smtClean="0">
                <a:latin typeface="+mj-lt"/>
                <a:cs typeface="Calibri"/>
              </a:rPr>
              <a:t>(CALIBRI BOLD MAYÚSCULAS </a:t>
            </a:r>
            <a:br>
              <a:rPr lang="es-ES_tradnl" b="1" i="0" dirty="0" smtClean="0">
                <a:latin typeface="+mj-lt"/>
                <a:cs typeface="Calibri"/>
              </a:rPr>
            </a:br>
            <a:r>
              <a:rPr lang="es-ES_tradnl" b="1" i="0" dirty="0" smtClean="0">
                <a:latin typeface="+mj-lt"/>
                <a:cs typeface="Calibri"/>
              </a:rPr>
              <a:t>28 PTS)</a:t>
            </a:r>
            <a:endParaRPr lang="en-US" b="0" i="0" dirty="0" smtClean="0">
              <a:solidFill>
                <a:schemeClr val="tx1">
                  <a:lumMod val="50000"/>
                  <a:lumOff val="50000"/>
                </a:schemeClr>
              </a:solidFill>
              <a:latin typeface="+mj-lt"/>
              <a:cs typeface="Calibri"/>
            </a:endParaRPr>
          </a:p>
        </p:txBody>
      </p:sp>
      <p:sp>
        <p:nvSpPr>
          <p:cNvPr id="11" name="Text Placeholder 12"/>
          <p:cNvSpPr>
            <a:spLocks noGrp="1"/>
          </p:cNvSpPr>
          <p:nvPr>
            <p:ph type="body" sz="quarter" idx="14" hasCustomPrompt="1"/>
          </p:nvPr>
        </p:nvSpPr>
        <p:spPr>
          <a:xfrm>
            <a:off x="5021971" y="3975385"/>
            <a:ext cx="3559600" cy="121129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lang="es-ES_tradnl" sz="2400" b="0" smtClean="0">
                <a:solidFill>
                  <a:schemeClr val="tx1">
                    <a:lumMod val="50000"/>
                    <a:lumOff val="50000"/>
                  </a:schemeClr>
                </a:solidFill>
              </a:defRPr>
            </a:lvl1pPr>
            <a:lvl2pPr marL="457200" indent="0">
              <a:buNone/>
              <a:defRPr/>
            </a:lvl2pPr>
          </a:lstStyle>
          <a:p>
            <a:r>
              <a:rPr lang="es-ES_tradnl" b="0" dirty="0" smtClean="0">
                <a:solidFill>
                  <a:schemeClr val="tx1">
                    <a:lumMod val="50000"/>
                    <a:lumOff val="50000"/>
                  </a:schemeClr>
                </a:solidFill>
                <a:latin typeface="+mj-lt"/>
              </a:rPr>
              <a:t>Subtítulo</a:t>
            </a:r>
            <a:br>
              <a:rPr lang="es-ES_tradnl" b="0" dirty="0" smtClean="0">
                <a:solidFill>
                  <a:schemeClr val="tx1">
                    <a:lumMod val="50000"/>
                    <a:lumOff val="50000"/>
                  </a:schemeClr>
                </a:solidFill>
                <a:latin typeface="+mj-lt"/>
              </a:rPr>
            </a:br>
            <a:r>
              <a:rPr lang="es-ES_tradnl" b="0" dirty="0" smtClean="0">
                <a:solidFill>
                  <a:schemeClr val="tx1">
                    <a:lumMod val="50000"/>
                    <a:lumOff val="50000"/>
                  </a:schemeClr>
                </a:solidFill>
                <a:latin typeface="+mj-lt"/>
              </a:rPr>
              <a:t>(CALIBRI REGULAR Minúsculas 24 PTS )</a:t>
            </a:r>
            <a:endParaRPr lang="en-US" b="0" dirty="0" smtClean="0">
              <a:solidFill>
                <a:schemeClr val="tx1">
                  <a:lumMod val="50000"/>
                  <a:lumOff val="50000"/>
                </a:schemeClr>
              </a:solidFill>
              <a:latin typeface="+mj-lt"/>
            </a:endParaRPr>
          </a:p>
          <a:p>
            <a:r>
              <a:rPr lang="es-ES_tradnl" b="0" dirty="0" smtClean="0">
                <a:solidFill>
                  <a:schemeClr val="tx1">
                    <a:lumMod val="50000"/>
                    <a:lumOff val="50000"/>
                  </a:schemeClr>
                </a:solidFill>
                <a:latin typeface="+mj-lt"/>
              </a:rPr>
              <a:t/>
            </a:r>
            <a:br>
              <a:rPr lang="es-ES_tradnl" b="0" dirty="0" smtClean="0">
                <a:solidFill>
                  <a:schemeClr val="tx1">
                    <a:lumMod val="50000"/>
                    <a:lumOff val="50000"/>
                  </a:schemeClr>
                </a:solidFill>
                <a:latin typeface="+mj-lt"/>
              </a:rPr>
            </a:br>
            <a:endParaRPr lang="en-US" b="0" dirty="0" smtClean="0">
              <a:solidFill>
                <a:schemeClr val="tx1">
                  <a:lumMod val="50000"/>
                  <a:lumOff val="50000"/>
                </a:schemeClr>
              </a:solidFill>
              <a:latin typeface="+mj-lt"/>
            </a:endParaRPr>
          </a:p>
        </p:txBody>
      </p:sp>
      <p:sp>
        <p:nvSpPr>
          <p:cNvPr id="12" name="Text Placeholder 16"/>
          <p:cNvSpPr>
            <a:spLocks noGrp="1"/>
          </p:cNvSpPr>
          <p:nvPr>
            <p:ph type="body" sz="quarter" idx="17" hasCustomPrompt="1"/>
          </p:nvPr>
        </p:nvSpPr>
        <p:spPr>
          <a:xfrm>
            <a:off x="5021971" y="6333889"/>
            <a:ext cx="3487738" cy="290286"/>
          </a:xfrm>
          <a:prstGeom prst="rect">
            <a:avLst/>
          </a:prstGeom>
        </p:spPr>
        <p:txBody>
          <a:bodyPr vert="horz"/>
          <a:lstStyle>
            <a:lvl1pPr marL="0" indent="0" algn="l">
              <a:buNone/>
              <a:defRPr sz="1000" baseline="0">
                <a:solidFill>
                  <a:schemeClr val="tx1">
                    <a:lumMod val="50000"/>
                    <a:lumOff val="50000"/>
                  </a:schemeClr>
                </a:solidFill>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a:lvl2pPr>
            <a:lvl3pPr marL="914400" indent="0">
              <a:buNone/>
              <a:defRPr/>
            </a:lvl3pPr>
            <a:lvl4pPr marL="1371600" indent="0">
              <a:buNone/>
              <a:defRPr/>
            </a:lvl4pPr>
            <a:lvl5pPr marL="1828800" indent="0">
              <a:buNone/>
              <a:defRPr/>
            </a:lvl5pPr>
          </a:lstStyle>
          <a:p>
            <a:pPr lvl="0"/>
            <a:r>
              <a:rPr lang="en-US" dirty="0" err="1" smtClean="0"/>
              <a:t>Fecha</a:t>
            </a:r>
            <a:r>
              <a:rPr lang="en-US" dirty="0" smtClean="0"/>
              <a:t> MES (TEXTO) AÑO ( NÚMERO) (CALIBRI REGULAR 10 PTS MINÚSCULA)</a:t>
            </a:r>
          </a:p>
        </p:txBody>
      </p:sp>
      <p:sp>
        <p:nvSpPr>
          <p:cNvPr id="13" name="Text Placeholder 16"/>
          <p:cNvSpPr>
            <a:spLocks noGrp="1"/>
          </p:cNvSpPr>
          <p:nvPr>
            <p:ph type="body" sz="quarter" idx="18" hasCustomPrompt="1"/>
          </p:nvPr>
        </p:nvSpPr>
        <p:spPr>
          <a:xfrm>
            <a:off x="5021971" y="5386170"/>
            <a:ext cx="3868490" cy="290286"/>
          </a:xfrm>
          <a:prstGeom prst="rect">
            <a:avLst/>
          </a:prstGeom>
        </p:spPr>
        <p:txBody>
          <a:bodyPr vert="horz"/>
          <a:lstStyle>
            <a:lvl1pPr marL="0" indent="0" algn="l">
              <a:buNone/>
              <a:defRPr sz="1400" b="1" i="0" baseline="0">
                <a:solidFill>
                  <a:schemeClr val="tx1">
                    <a:lumMod val="65000"/>
                    <a:lumOff val="35000"/>
                  </a:schemeClr>
                </a:solidFill>
                <a:latin typeface="Calibri"/>
                <a:cs typeface="Calibri"/>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a:lvl2pPr>
            <a:lvl3pPr marL="914400" indent="0">
              <a:buNone/>
              <a:defRPr/>
            </a:lvl3pPr>
            <a:lvl4pPr marL="1371600" indent="0">
              <a:buNone/>
              <a:defRPr/>
            </a:lvl4pPr>
            <a:lvl5pPr marL="1828800" indent="0">
              <a:buNone/>
              <a:defRPr/>
            </a:lvl5pPr>
          </a:lstStyle>
          <a:p>
            <a:pPr lvl="0"/>
            <a:r>
              <a:rPr lang="en-US" dirty="0" smtClean="0"/>
              <a:t>CLIENTE (CALIBRI BOLD MAYÚSCULAS 14 PTS</a:t>
            </a:r>
          </a:p>
        </p:txBody>
      </p:sp>
      <p:pic>
        <p:nvPicPr>
          <p:cNvPr id="14" name="Picture 2" descr="C:\Users\JCA0000\Desktop\Nueva carpeta (4)\1234.w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11725" y="986995"/>
            <a:ext cx="3323725" cy="630701"/>
          </a:xfrm>
          <a:prstGeom prst="rect">
            <a:avLst/>
          </a:prstGeom>
          <a:noFill/>
        </p:spPr>
      </p:pic>
    </p:spTree>
    <p:extLst>
      <p:ext uri="{BB962C8B-B14F-4D97-AF65-F5344CB8AC3E}">
        <p14:creationId xmlns:p14="http://schemas.microsoft.com/office/powerpoint/2010/main" val="1218751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484551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920105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6517076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6388769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8380740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8204366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54131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EDBD76-7A5E-4E0A-B4C5-FC7BF0E2F95C}" type="datetimeFigureOut">
              <a:rPr lang="es-CO" smtClean="0"/>
              <a:t>02/06/2016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FDF83E2-E511-417E-B484-16C7A2245AF3}" type="slidenum">
              <a:rPr lang="es-CO" smtClean="0"/>
              <a:t>‹Nº›</a:t>
            </a:fld>
            <a:endParaRPr lang="es-CO"/>
          </a:p>
        </p:txBody>
      </p:sp>
    </p:spTree>
    <p:extLst>
      <p:ext uri="{BB962C8B-B14F-4D97-AF65-F5344CB8AC3E}">
        <p14:creationId xmlns:p14="http://schemas.microsoft.com/office/powerpoint/2010/main" val="35214312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6978625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9093860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3080023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8851717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exto - 2 Gráficas">
    <p:spTree>
      <p:nvGrpSpPr>
        <p:cNvPr id="1" name=""/>
        <p:cNvGrpSpPr/>
        <p:nvPr/>
      </p:nvGrpSpPr>
      <p:grpSpPr>
        <a:xfrm>
          <a:off x="0" y="0"/>
          <a:ext cx="0" cy="0"/>
          <a:chOff x="0" y="0"/>
          <a:chExt cx="0" cy="0"/>
        </a:xfrm>
      </p:grpSpPr>
      <p:sp>
        <p:nvSpPr>
          <p:cNvPr id="3" name="Content Placeholder 4"/>
          <p:cNvSpPr>
            <a:spLocks noGrp="1"/>
          </p:cNvSpPr>
          <p:nvPr>
            <p:ph sz="quarter" idx="12"/>
          </p:nvPr>
        </p:nvSpPr>
        <p:spPr>
          <a:xfrm>
            <a:off x="4994960" y="2597315"/>
            <a:ext cx="3527192" cy="3322809"/>
          </a:xfrm>
          <a:prstGeom prst="rect">
            <a:avLst/>
          </a:prstGeom>
        </p:spPr>
        <p:txBody>
          <a:bodyPr vert="horz" anchor="ctr"/>
          <a:lstStyle>
            <a:lvl1pPr marL="0" indent="0" algn="ctr">
              <a:buNone/>
              <a:defRPr sz="1400" baseline="0"/>
            </a:lvl1pPr>
          </a:lstStyle>
          <a:p>
            <a:pPr lvl="0"/>
            <a:r>
              <a:rPr lang="es-ES" smtClean="0"/>
              <a:t>Haga clic para modificar el estilo de texto del patrón</a:t>
            </a:r>
          </a:p>
        </p:txBody>
      </p:sp>
      <p:sp>
        <p:nvSpPr>
          <p:cNvPr id="4" name="Content Placeholder 4"/>
          <p:cNvSpPr>
            <a:spLocks noGrp="1"/>
          </p:cNvSpPr>
          <p:nvPr>
            <p:ph sz="quarter" idx="14"/>
          </p:nvPr>
        </p:nvSpPr>
        <p:spPr>
          <a:xfrm>
            <a:off x="498927" y="2597316"/>
            <a:ext cx="3527192" cy="3322810"/>
          </a:xfrm>
          <a:prstGeom prst="rect">
            <a:avLst/>
          </a:prstGeom>
        </p:spPr>
        <p:txBody>
          <a:bodyPr vert="horz" anchor="ctr"/>
          <a:lstStyle>
            <a:lvl1pPr marL="0" indent="0" algn="ctr">
              <a:buNone/>
              <a:defRPr sz="1400" baseline="0"/>
            </a:lvl1pPr>
          </a:lstStyle>
          <a:p>
            <a:pPr lvl="0"/>
            <a:r>
              <a:rPr lang="es-ES" smtClean="0"/>
              <a:t>Haga clic para modificar el estilo de texto del patrón</a:t>
            </a:r>
          </a:p>
        </p:txBody>
      </p:sp>
      <p:sp>
        <p:nvSpPr>
          <p:cNvPr id="5" name="Text Placeholder 8"/>
          <p:cNvSpPr>
            <a:spLocks noGrp="1"/>
          </p:cNvSpPr>
          <p:nvPr>
            <p:ph type="body" sz="quarter" idx="15" hasCustomPrompt="1"/>
          </p:nvPr>
        </p:nvSpPr>
        <p:spPr>
          <a:xfrm>
            <a:off x="498927" y="5920125"/>
            <a:ext cx="8023225" cy="246486"/>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900" baseline="0">
                <a:solidFill>
                  <a:schemeClr val="tx1">
                    <a:lumMod val="50000"/>
                    <a:lumOff val="50000"/>
                  </a:schemeClr>
                </a:solidFill>
              </a:defRPr>
            </a:lvl1pPr>
          </a:lstStyle>
          <a:p>
            <a:pPr lvl="0"/>
            <a:r>
              <a:rPr lang="en-US" dirty="0" err="1" smtClean="0"/>
              <a:t>Fuente</a:t>
            </a:r>
            <a:r>
              <a:rPr lang="en-US" dirty="0" smtClean="0"/>
              <a:t> </a:t>
            </a:r>
            <a:r>
              <a:rPr lang="en-US" dirty="0" err="1" smtClean="0"/>
              <a:t>gráficas</a:t>
            </a:r>
            <a:r>
              <a:rPr lang="en-US" dirty="0" smtClean="0"/>
              <a:t> – </a:t>
            </a:r>
            <a:r>
              <a:rPr lang="en-US" dirty="0" err="1" smtClean="0"/>
              <a:t>tablas</a:t>
            </a:r>
            <a:r>
              <a:rPr lang="en-US" dirty="0" smtClean="0"/>
              <a:t> (</a:t>
            </a:r>
            <a:r>
              <a:rPr lang="en-US" dirty="0" err="1" smtClean="0"/>
              <a:t>calibri</a:t>
            </a:r>
            <a:r>
              <a:rPr lang="en-US" dirty="0" smtClean="0"/>
              <a:t> regular </a:t>
            </a:r>
            <a:r>
              <a:rPr lang="en-US" dirty="0" err="1" smtClean="0"/>
              <a:t>minúsculas</a:t>
            </a:r>
            <a:r>
              <a:rPr lang="en-US" dirty="0" smtClean="0"/>
              <a:t> 10 </a:t>
            </a:r>
            <a:r>
              <a:rPr lang="en-US" dirty="0" err="1" smtClean="0"/>
              <a:t>pts</a:t>
            </a:r>
            <a:r>
              <a:rPr lang="en-US" dirty="0" smtClean="0"/>
              <a:t>)</a:t>
            </a:r>
            <a:endParaRPr lang="en-US" dirty="0"/>
          </a:p>
        </p:txBody>
      </p:sp>
      <p:sp>
        <p:nvSpPr>
          <p:cNvPr id="6" name="Text Placeholder 8"/>
          <p:cNvSpPr>
            <a:spLocks noGrp="1"/>
          </p:cNvSpPr>
          <p:nvPr>
            <p:ph type="body" sz="quarter" idx="16" hasCustomPrompt="1"/>
          </p:nvPr>
        </p:nvSpPr>
        <p:spPr>
          <a:xfrm>
            <a:off x="498928" y="2253230"/>
            <a:ext cx="3527192" cy="314879"/>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1200" baseline="0">
                <a:solidFill>
                  <a:schemeClr val="tx1">
                    <a:lumMod val="50000"/>
                    <a:lumOff val="50000"/>
                  </a:schemeClr>
                </a:solidFill>
              </a:defRPr>
            </a:lvl1pPr>
          </a:lstStyle>
          <a:p>
            <a:pPr lvl="0"/>
            <a:r>
              <a:rPr lang="en-US" dirty="0" err="1" smtClean="0"/>
              <a:t>Subtítulo</a:t>
            </a:r>
            <a:r>
              <a:rPr lang="en-US" dirty="0" smtClean="0"/>
              <a:t> </a:t>
            </a:r>
            <a:r>
              <a:rPr lang="en-US" dirty="0" err="1" smtClean="0"/>
              <a:t>opcional</a:t>
            </a:r>
            <a:r>
              <a:rPr lang="en-US" dirty="0" smtClean="0"/>
              <a:t> (</a:t>
            </a:r>
            <a:r>
              <a:rPr lang="en-US" dirty="0" err="1" smtClean="0"/>
              <a:t>calibri</a:t>
            </a:r>
            <a:r>
              <a:rPr lang="en-US" dirty="0" smtClean="0"/>
              <a:t> regular </a:t>
            </a:r>
            <a:r>
              <a:rPr lang="en-US" dirty="0" err="1" smtClean="0"/>
              <a:t>minúsculas</a:t>
            </a:r>
            <a:r>
              <a:rPr lang="en-US" dirty="0" smtClean="0"/>
              <a:t> 12 </a:t>
            </a:r>
            <a:r>
              <a:rPr lang="en-US" dirty="0" err="1" smtClean="0"/>
              <a:t>pts</a:t>
            </a:r>
            <a:r>
              <a:rPr lang="en-US" dirty="0" smtClean="0"/>
              <a:t>)</a:t>
            </a:r>
            <a:endParaRPr lang="en-US" dirty="0"/>
          </a:p>
        </p:txBody>
      </p:sp>
      <p:sp>
        <p:nvSpPr>
          <p:cNvPr id="7" name="Text Placeholder 8"/>
          <p:cNvSpPr>
            <a:spLocks noGrp="1"/>
          </p:cNvSpPr>
          <p:nvPr>
            <p:ph type="body" sz="quarter" idx="17" hasCustomPrompt="1"/>
          </p:nvPr>
        </p:nvSpPr>
        <p:spPr>
          <a:xfrm>
            <a:off x="4990881" y="2253230"/>
            <a:ext cx="3527192" cy="314879"/>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1200" baseline="0">
                <a:solidFill>
                  <a:schemeClr val="tx1">
                    <a:lumMod val="50000"/>
                    <a:lumOff val="50000"/>
                  </a:schemeClr>
                </a:solidFill>
              </a:defRPr>
            </a:lvl1pPr>
          </a:lstStyle>
          <a:p>
            <a:pPr lvl="0"/>
            <a:r>
              <a:rPr lang="en-US" dirty="0" err="1" smtClean="0"/>
              <a:t>Subtítulo</a:t>
            </a:r>
            <a:r>
              <a:rPr lang="en-US" dirty="0" smtClean="0"/>
              <a:t> </a:t>
            </a:r>
            <a:r>
              <a:rPr lang="en-US" dirty="0" err="1" smtClean="0"/>
              <a:t>opcional</a:t>
            </a:r>
            <a:r>
              <a:rPr lang="en-US" dirty="0" smtClean="0"/>
              <a:t> (</a:t>
            </a:r>
            <a:r>
              <a:rPr lang="en-US" dirty="0" err="1" smtClean="0"/>
              <a:t>calibri</a:t>
            </a:r>
            <a:r>
              <a:rPr lang="en-US" dirty="0" smtClean="0"/>
              <a:t> regular </a:t>
            </a:r>
            <a:r>
              <a:rPr lang="en-US" dirty="0" err="1" smtClean="0"/>
              <a:t>minúsculas</a:t>
            </a:r>
            <a:r>
              <a:rPr lang="en-US" dirty="0" smtClean="0"/>
              <a:t> 12 </a:t>
            </a:r>
            <a:r>
              <a:rPr lang="en-US" dirty="0" err="1" smtClean="0"/>
              <a:t>pts</a:t>
            </a:r>
            <a:r>
              <a:rPr lang="en-US" dirty="0" smtClean="0"/>
              <a:t>)</a:t>
            </a:r>
            <a:endParaRPr lang="en-US" dirty="0"/>
          </a:p>
        </p:txBody>
      </p:sp>
      <p:sp>
        <p:nvSpPr>
          <p:cNvPr id="8" name="Text Placeholder 11"/>
          <p:cNvSpPr>
            <a:spLocks noGrp="1"/>
          </p:cNvSpPr>
          <p:nvPr>
            <p:ph type="body" sz="quarter" idx="19" hasCustomPrompt="1"/>
          </p:nvPr>
        </p:nvSpPr>
        <p:spPr>
          <a:xfrm>
            <a:off x="498475" y="6261468"/>
            <a:ext cx="7707313" cy="2476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a:solidFill>
                  <a:schemeClr val="tx1">
                    <a:lumMod val="65000"/>
                    <a:lumOff val="35000"/>
                  </a:schemeClr>
                </a:solidFill>
                <a:latin typeface="+mn-lt"/>
                <a:cs typeface="Amplitude-Blac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Título</a:t>
            </a:r>
            <a:r>
              <a:rPr lang="en-US" dirty="0" smtClean="0"/>
              <a:t> de la </a:t>
            </a:r>
            <a:r>
              <a:rPr lang="en-US" dirty="0" err="1" smtClean="0"/>
              <a:t>presentación</a:t>
            </a:r>
            <a:r>
              <a:rPr lang="en-US" dirty="0" smtClean="0"/>
              <a:t> ( </a:t>
            </a:r>
            <a:r>
              <a:rPr lang="en-US" dirty="0" err="1" smtClean="0"/>
              <a:t>calibri</a:t>
            </a:r>
            <a:r>
              <a:rPr lang="en-US" dirty="0" smtClean="0"/>
              <a:t> regular </a:t>
            </a:r>
            <a:r>
              <a:rPr lang="en-US" dirty="0" err="1" smtClean="0"/>
              <a:t>minúsculas</a:t>
            </a:r>
            <a:r>
              <a:rPr lang="en-US" dirty="0" smtClean="0"/>
              <a:t> 10 </a:t>
            </a:r>
            <a:r>
              <a:rPr lang="en-US" dirty="0" err="1" smtClean="0"/>
              <a:t>pts</a:t>
            </a:r>
            <a:r>
              <a:rPr lang="en-US" dirty="0" smtClean="0"/>
              <a:t>)</a:t>
            </a:r>
          </a:p>
          <a:p>
            <a:pPr lvl="0"/>
            <a:endParaRPr lang="en-US" dirty="0"/>
          </a:p>
        </p:txBody>
      </p:sp>
      <p:sp>
        <p:nvSpPr>
          <p:cNvPr id="9" name="Text Placeholder 4"/>
          <p:cNvSpPr>
            <a:spLocks noGrp="1"/>
          </p:cNvSpPr>
          <p:nvPr>
            <p:ph type="body" sz="quarter" idx="11" hasCustomPrompt="1"/>
          </p:nvPr>
        </p:nvSpPr>
        <p:spPr>
          <a:xfrm>
            <a:off x="498927" y="525689"/>
            <a:ext cx="8023225" cy="581025"/>
          </a:xfrm>
          <a:prstGeom prst="rect">
            <a:avLst/>
          </a:prstGeom>
        </p:spPr>
        <p:txBody>
          <a:bodyPr vert="horz"/>
          <a:lstStyle>
            <a:lvl1pPr marL="0" indent="0">
              <a:buNone/>
              <a:defRPr sz="2000" b="1" baseline="0">
                <a:solidFill>
                  <a:schemeClr val="tx1">
                    <a:lumMod val="65000"/>
                    <a:lumOff val="35000"/>
                  </a:schemeClr>
                </a:solidFill>
              </a:defRPr>
            </a:lvl1pPr>
          </a:lstStyle>
          <a:p>
            <a:pPr lvl="0"/>
            <a:r>
              <a:rPr lang="es-ES_tradnl" dirty="0" smtClean="0"/>
              <a:t>T</a:t>
            </a:r>
            <a:r>
              <a:rPr lang="en-US" dirty="0" smtClean="0"/>
              <a:t>I</a:t>
            </a:r>
            <a:r>
              <a:rPr lang="es-ES_tradnl" dirty="0" smtClean="0"/>
              <a:t>TULO DE GRÁFICA O TEXTO (CALIBRI BOLD MAYUSCULAS 20 PTS)</a:t>
            </a:r>
            <a:endParaRPr lang="en-US" dirty="0"/>
          </a:p>
        </p:txBody>
      </p:sp>
      <p:cxnSp>
        <p:nvCxnSpPr>
          <p:cNvPr id="10" name="Straight Connector 9"/>
          <p:cNvCxnSpPr/>
          <p:nvPr userDrawn="1"/>
        </p:nvCxnSpPr>
        <p:spPr>
          <a:xfrm flipH="1">
            <a:off x="616077" y="961313"/>
            <a:ext cx="7901996"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8"/>
          <p:cNvSpPr>
            <a:spLocks noGrp="1"/>
          </p:cNvSpPr>
          <p:nvPr>
            <p:ph type="body" sz="quarter" idx="18" hasCustomPrompt="1"/>
          </p:nvPr>
        </p:nvSpPr>
        <p:spPr>
          <a:xfrm>
            <a:off x="498928" y="1393160"/>
            <a:ext cx="8023224" cy="58546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tx1">
                    <a:lumMod val="50000"/>
                    <a:lumOff val="50000"/>
                  </a:schemeClr>
                </a:solidFill>
              </a:defRPr>
            </a:lvl1pPr>
          </a:lstStyle>
          <a:p>
            <a:pPr lvl="0"/>
            <a:r>
              <a:rPr lang="en-US" dirty="0" err="1" smtClean="0"/>
              <a:t>Texto</a:t>
            </a:r>
            <a:r>
              <a:rPr lang="en-US" dirty="0" smtClean="0"/>
              <a:t> (</a:t>
            </a:r>
            <a:r>
              <a:rPr lang="en-US" dirty="0" err="1" smtClean="0"/>
              <a:t>calibri</a:t>
            </a:r>
            <a:r>
              <a:rPr lang="en-US" dirty="0" smtClean="0"/>
              <a:t> regular </a:t>
            </a:r>
            <a:r>
              <a:rPr lang="en-US" dirty="0" err="1" smtClean="0"/>
              <a:t>minúsculas</a:t>
            </a:r>
            <a:r>
              <a:rPr lang="en-US" dirty="0" smtClean="0"/>
              <a:t> 18 </a:t>
            </a:r>
            <a:r>
              <a:rPr lang="en-US" dirty="0" err="1" smtClean="0"/>
              <a:t>pts</a:t>
            </a:r>
            <a:r>
              <a:rPr lang="en-US" dirty="0" smtClean="0"/>
              <a:t>)</a:t>
            </a:r>
            <a:endParaRPr lang="en-US" dirty="0"/>
          </a:p>
        </p:txBody>
      </p:sp>
      <p:pic>
        <p:nvPicPr>
          <p:cNvPr id="13" name="Picture 3" descr="C:\Users\JCA0000\Desktop\Nueva carpeta (4)\b.w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56384" y="6285090"/>
            <a:ext cx="195076" cy="255963"/>
          </a:xfrm>
          <a:prstGeom prst="rect">
            <a:avLst/>
          </a:prstGeom>
          <a:noFill/>
        </p:spPr>
      </p:pic>
    </p:spTree>
    <p:extLst>
      <p:ext uri="{BB962C8B-B14F-4D97-AF65-F5344CB8AC3E}">
        <p14:creationId xmlns:p14="http://schemas.microsoft.com/office/powerpoint/2010/main" val="14302703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Portada">
    <p:spTree>
      <p:nvGrpSpPr>
        <p:cNvPr id="1" name=""/>
        <p:cNvGrpSpPr/>
        <p:nvPr/>
      </p:nvGrpSpPr>
      <p:grpSpPr>
        <a:xfrm>
          <a:off x="0" y="0"/>
          <a:ext cx="0" cy="0"/>
          <a:chOff x="0" y="0"/>
          <a:chExt cx="0" cy="0"/>
        </a:xfrm>
      </p:grpSpPr>
      <p:sp>
        <p:nvSpPr>
          <p:cNvPr id="7" name="TextBox 6"/>
          <p:cNvSpPr txBox="1"/>
          <p:nvPr userDrawn="1"/>
        </p:nvSpPr>
        <p:spPr>
          <a:xfrm>
            <a:off x="5779275" y="3596302"/>
            <a:ext cx="184666" cy="369332"/>
          </a:xfrm>
          <a:prstGeom prst="rect">
            <a:avLst/>
          </a:prstGeom>
          <a:noFill/>
        </p:spPr>
        <p:txBody>
          <a:bodyPr wrap="none" rtlCol="0">
            <a:spAutoFit/>
          </a:bodyPr>
          <a:lstStyle/>
          <a:p>
            <a:endParaRPr lang="en-US" dirty="0">
              <a:solidFill>
                <a:prstClr val="black"/>
              </a:solidFill>
            </a:endParaRPr>
          </a:p>
        </p:txBody>
      </p:sp>
      <p:cxnSp>
        <p:nvCxnSpPr>
          <p:cNvPr id="9" name="Straight Connector 8"/>
          <p:cNvCxnSpPr/>
          <p:nvPr userDrawn="1"/>
        </p:nvCxnSpPr>
        <p:spPr>
          <a:xfrm>
            <a:off x="5093833" y="3926251"/>
            <a:ext cx="2639786"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hasCustomPrompt="1"/>
          </p:nvPr>
        </p:nvSpPr>
        <p:spPr>
          <a:xfrm>
            <a:off x="5021971" y="1681035"/>
            <a:ext cx="3677530" cy="2176239"/>
          </a:xfrm>
          <a:prstGeom prst="rect">
            <a:avLst/>
          </a:prstGeom>
        </p:spPr>
        <p:txBody>
          <a:bodyPr vert="horz" anchor="b"/>
          <a:lstStyle>
            <a:lvl1pPr algn="l">
              <a:defRPr lang="es-ES_tradnl" sz="2800" b="1" i="0" baseline="0" smtClean="0">
                <a:solidFill>
                  <a:schemeClr val="tx1">
                    <a:lumMod val="65000"/>
                    <a:lumOff val="35000"/>
                  </a:schemeClr>
                </a:solidFill>
                <a:cs typeface="Calibri"/>
              </a:defRPr>
            </a:lvl1pPr>
          </a:lstStyle>
          <a:p>
            <a:r>
              <a:rPr lang="es-ES_tradnl" b="1" i="0" dirty="0" smtClean="0">
                <a:latin typeface="+mj-lt"/>
                <a:cs typeface="Calibri"/>
              </a:rPr>
              <a:t>T</a:t>
            </a:r>
            <a:r>
              <a:rPr lang="en-US" b="1" i="0" dirty="0" smtClean="0">
                <a:latin typeface="+mj-lt"/>
                <a:cs typeface="Calibri"/>
              </a:rPr>
              <a:t>I</a:t>
            </a:r>
            <a:r>
              <a:rPr lang="es-ES_tradnl" b="1" i="0" dirty="0" smtClean="0">
                <a:latin typeface="+mj-lt"/>
                <a:cs typeface="Calibri"/>
              </a:rPr>
              <a:t>TULO</a:t>
            </a:r>
            <a:br>
              <a:rPr lang="es-ES_tradnl" b="1" i="0" dirty="0" smtClean="0">
                <a:latin typeface="+mj-lt"/>
                <a:cs typeface="Calibri"/>
              </a:rPr>
            </a:br>
            <a:r>
              <a:rPr lang="es-ES_tradnl" b="1" i="0" dirty="0" smtClean="0">
                <a:latin typeface="+mj-lt"/>
                <a:cs typeface="Calibri"/>
              </a:rPr>
              <a:t>(CALIBRI BOLD MAYÚSCULAS </a:t>
            </a:r>
            <a:br>
              <a:rPr lang="es-ES_tradnl" b="1" i="0" dirty="0" smtClean="0">
                <a:latin typeface="+mj-lt"/>
                <a:cs typeface="Calibri"/>
              </a:rPr>
            </a:br>
            <a:r>
              <a:rPr lang="es-ES_tradnl" b="1" i="0" dirty="0" smtClean="0">
                <a:latin typeface="+mj-lt"/>
                <a:cs typeface="Calibri"/>
              </a:rPr>
              <a:t>28 PTS)</a:t>
            </a:r>
            <a:endParaRPr lang="en-US" b="0" i="0" dirty="0" smtClean="0">
              <a:solidFill>
                <a:schemeClr val="tx1">
                  <a:lumMod val="50000"/>
                  <a:lumOff val="50000"/>
                </a:schemeClr>
              </a:solidFill>
              <a:latin typeface="+mj-lt"/>
              <a:cs typeface="Calibri"/>
            </a:endParaRPr>
          </a:p>
        </p:txBody>
      </p:sp>
      <p:sp>
        <p:nvSpPr>
          <p:cNvPr id="11" name="Text Placeholder 12"/>
          <p:cNvSpPr>
            <a:spLocks noGrp="1"/>
          </p:cNvSpPr>
          <p:nvPr>
            <p:ph type="body" sz="quarter" idx="14" hasCustomPrompt="1"/>
          </p:nvPr>
        </p:nvSpPr>
        <p:spPr>
          <a:xfrm>
            <a:off x="5021971" y="3975385"/>
            <a:ext cx="3559600" cy="121129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lang="es-ES_tradnl" sz="2400" b="0" smtClean="0">
                <a:solidFill>
                  <a:schemeClr val="tx1">
                    <a:lumMod val="50000"/>
                    <a:lumOff val="50000"/>
                  </a:schemeClr>
                </a:solidFill>
              </a:defRPr>
            </a:lvl1pPr>
            <a:lvl2pPr marL="457200" indent="0">
              <a:buNone/>
              <a:defRPr/>
            </a:lvl2pPr>
          </a:lstStyle>
          <a:p>
            <a:r>
              <a:rPr lang="es-ES_tradnl" b="0" dirty="0" smtClean="0">
                <a:solidFill>
                  <a:schemeClr val="tx1">
                    <a:lumMod val="50000"/>
                    <a:lumOff val="50000"/>
                  </a:schemeClr>
                </a:solidFill>
                <a:latin typeface="+mj-lt"/>
              </a:rPr>
              <a:t>Subtítulo</a:t>
            </a:r>
            <a:br>
              <a:rPr lang="es-ES_tradnl" b="0" dirty="0" smtClean="0">
                <a:solidFill>
                  <a:schemeClr val="tx1">
                    <a:lumMod val="50000"/>
                    <a:lumOff val="50000"/>
                  </a:schemeClr>
                </a:solidFill>
                <a:latin typeface="+mj-lt"/>
              </a:rPr>
            </a:br>
            <a:r>
              <a:rPr lang="es-ES_tradnl" b="0" dirty="0" smtClean="0">
                <a:solidFill>
                  <a:schemeClr val="tx1">
                    <a:lumMod val="50000"/>
                    <a:lumOff val="50000"/>
                  </a:schemeClr>
                </a:solidFill>
                <a:latin typeface="+mj-lt"/>
              </a:rPr>
              <a:t>(CALIBRI REGULAR Minúsculas 24 PTS )</a:t>
            </a:r>
            <a:endParaRPr lang="en-US" b="0" dirty="0" smtClean="0">
              <a:solidFill>
                <a:schemeClr val="tx1">
                  <a:lumMod val="50000"/>
                  <a:lumOff val="50000"/>
                </a:schemeClr>
              </a:solidFill>
              <a:latin typeface="+mj-lt"/>
            </a:endParaRPr>
          </a:p>
          <a:p>
            <a:r>
              <a:rPr lang="es-ES_tradnl" b="0" dirty="0" smtClean="0">
                <a:solidFill>
                  <a:schemeClr val="tx1">
                    <a:lumMod val="50000"/>
                    <a:lumOff val="50000"/>
                  </a:schemeClr>
                </a:solidFill>
                <a:latin typeface="+mj-lt"/>
              </a:rPr>
              <a:t/>
            </a:r>
            <a:br>
              <a:rPr lang="es-ES_tradnl" b="0" dirty="0" smtClean="0">
                <a:solidFill>
                  <a:schemeClr val="tx1">
                    <a:lumMod val="50000"/>
                    <a:lumOff val="50000"/>
                  </a:schemeClr>
                </a:solidFill>
                <a:latin typeface="+mj-lt"/>
              </a:rPr>
            </a:br>
            <a:endParaRPr lang="en-US" b="0" dirty="0" smtClean="0">
              <a:solidFill>
                <a:schemeClr val="tx1">
                  <a:lumMod val="50000"/>
                  <a:lumOff val="50000"/>
                </a:schemeClr>
              </a:solidFill>
              <a:latin typeface="+mj-lt"/>
            </a:endParaRPr>
          </a:p>
        </p:txBody>
      </p:sp>
      <p:sp>
        <p:nvSpPr>
          <p:cNvPr id="12" name="Text Placeholder 16"/>
          <p:cNvSpPr>
            <a:spLocks noGrp="1"/>
          </p:cNvSpPr>
          <p:nvPr>
            <p:ph type="body" sz="quarter" idx="17" hasCustomPrompt="1"/>
          </p:nvPr>
        </p:nvSpPr>
        <p:spPr>
          <a:xfrm>
            <a:off x="5021971" y="6333889"/>
            <a:ext cx="3487738" cy="290286"/>
          </a:xfrm>
          <a:prstGeom prst="rect">
            <a:avLst/>
          </a:prstGeom>
        </p:spPr>
        <p:txBody>
          <a:bodyPr vert="horz"/>
          <a:lstStyle>
            <a:lvl1pPr marL="0" indent="0" algn="l">
              <a:buNone/>
              <a:defRPr sz="1000" baseline="0">
                <a:solidFill>
                  <a:schemeClr val="tx1">
                    <a:lumMod val="50000"/>
                    <a:lumOff val="50000"/>
                  </a:schemeClr>
                </a:solidFill>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a:lvl2pPr>
            <a:lvl3pPr marL="914400" indent="0">
              <a:buNone/>
              <a:defRPr/>
            </a:lvl3pPr>
            <a:lvl4pPr marL="1371600" indent="0">
              <a:buNone/>
              <a:defRPr/>
            </a:lvl4pPr>
            <a:lvl5pPr marL="1828800" indent="0">
              <a:buNone/>
              <a:defRPr/>
            </a:lvl5pPr>
          </a:lstStyle>
          <a:p>
            <a:pPr lvl="0"/>
            <a:r>
              <a:rPr lang="en-US" dirty="0" err="1" smtClean="0"/>
              <a:t>Fecha</a:t>
            </a:r>
            <a:r>
              <a:rPr lang="en-US" dirty="0" smtClean="0"/>
              <a:t> MES (TEXTO) AÑO ( NÚMERO) (CALIBRI REGULAR 10 PTS MINÚSCULA)</a:t>
            </a:r>
          </a:p>
        </p:txBody>
      </p:sp>
      <p:sp>
        <p:nvSpPr>
          <p:cNvPr id="13" name="Text Placeholder 16"/>
          <p:cNvSpPr>
            <a:spLocks noGrp="1"/>
          </p:cNvSpPr>
          <p:nvPr>
            <p:ph type="body" sz="quarter" idx="18" hasCustomPrompt="1"/>
          </p:nvPr>
        </p:nvSpPr>
        <p:spPr>
          <a:xfrm>
            <a:off x="5021971" y="5386170"/>
            <a:ext cx="3868490" cy="290286"/>
          </a:xfrm>
          <a:prstGeom prst="rect">
            <a:avLst/>
          </a:prstGeom>
        </p:spPr>
        <p:txBody>
          <a:bodyPr vert="horz"/>
          <a:lstStyle>
            <a:lvl1pPr marL="0" indent="0" algn="l">
              <a:buNone/>
              <a:defRPr sz="1400" b="1" i="0" baseline="0">
                <a:solidFill>
                  <a:schemeClr val="tx1">
                    <a:lumMod val="65000"/>
                    <a:lumOff val="35000"/>
                  </a:schemeClr>
                </a:solidFill>
                <a:latin typeface="Calibri"/>
                <a:cs typeface="Calibri"/>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a:lvl2pPr>
            <a:lvl3pPr marL="914400" indent="0">
              <a:buNone/>
              <a:defRPr/>
            </a:lvl3pPr>
            <a:lvl4pPr marL="1371600" indent="0">
              <a:buNone/>
              <a:defRPr/>
            </a:lvl4pPr>
            <a:lvl5pPr marL="1828800" indent="0">
              <a:buNone/>
              <a:defRPr/>
            </a:lvl5pPr>
          </a:lstStyle>
          <a:p>
            <a:pPr lvl="0"/>
            <a:r>
              <a:rPr lang="en-US" dirty="0" smtClean="0"/>
              <a:t>CLIENTE (CALIBRI BOLD MAYÚSCULAS 14 PTS</a:t>
            </a:r>
          </a:p>
        </p:txBody>
      </p:sp>
      <p:pic>
        <p:nvPicPr>
          <p:cNvPr id="14" name="Picture 2" descr="C:\Users\JCA0000\Desktop\Nueva carpeta (4)\1234.w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11725" y="986995"/>
            <a:ext cx="3323725" cy="630701"/>
          </a:xfrm>
          <a:prstGeom prst="rect">
            <a:avLst/>
          </a:prstGeom>
          <a:noFill/>
        </p:spPr>
      </p:pic>
    </p:spTree>
    <p:extLst>
      <p:ext uri="{BB962C8B-B14F-4D97-AF65-F5344CB8AC3E}">
        <p14:creationId xmlns:p14="http://schemas.microsoft.com/office/powerpoint/2010/main" val="40759738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9066949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586562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1013212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51262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1.xml"/><Relationship Id="rId7"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4.gi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DBD76-7A5E-4E0A-B4C5-FC7BF0E2F95C}" type="datetimeFigureOut">
              <a:rPr lang="es-CO" smtClean="0"/>
              <a:t>02/06/2016</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F83E2-E511-417E-B484-16C7A2245AF3}" type="slidenum">
              <a:rPr lang="es-CO" smtClean="0"/>
              <a:t>‹Nº›</a:t>
            </a:fld>
            <a:endParaRPr lang="es-CO"/>
          </a:p>
        </p:txBody>
      </p:sp>
    </p:spTree>
    <p:extLst>
      <p:ext uri="{BB962C8B-B14F-4D97-AF65-F5344CB8AC3E}">
        <p14:creationId xmlns:p14="http://schemas.microsoft.com/office/powerpoint/2010/main" val="1696722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71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89251702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55F71-A6AC-4994-808F-AA4431388BF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082F9-DB22-491E-95FB-D455AD9ACE06}"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5521231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92326474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7283450" cy="638175"/>
          </a:xfrm>
          <a:prstGeom prst="rect">
            <a:avLst/>
          </a:prstGeom>
          <a:noFill/>
          <a:ln w="9525">
            <a:noFill/>
            <a:miter lim="800000"/>
            <a:headEnd/>
            <a:tailEnd/>
          </a:ln>
        </p:spPr>
        <p:txBody>
          <a:bodyPr vert="horz" wrap="square" lIns="91432" tIns="45717" rIns="91432" bIns="45717" numCol="1" anchor="ctr" anchorCtr="0" compatLnSpc="1">
            <a:prstTxWarp prst="textNoShape">
              <a:avLst/>
            </a:prstTxWarp>
          </a:bodyPr>
          <a:lstStyle/>
          <a:p>
            <a:pPr lvl="0"/>
            <a:r>
              <a:rPr lang="es-CO" noProof="0" dirty="0" err="1" smtClean="0"/>
              <a:t>Click</a:t>
            </a:r>
            <a:r>
              <a:rPr lang="es-CO" noProof="0" dirty="0" smtClean="0"/>
              <a:t> </a:t>
            </a:r>
            <a:r>
              <a:rPr lang="es-CO" noProof="0" dirty="0" err="1" smtClean="0"/>
              <a:t>to</a:t>
            </a:r>
            <a:r>
              <a:rPr lang="es-CO" noProof="0" dirty="0" smtClean="0"/>
              <a:t> </a:t>
            </a:r>
            <a:r>
              <a:rPr lang="es-CO" noProof="0" dirty="0" err="1" smtClean="0"/>
              <a:t>edit</a:t>
            </a:r>
            <a:r>
              <a:rPr lang="es-CO" noProof="0" dirty="0" smtClean="0"/>
              <a:t> </a:t>
            </a:r>
            <a:r>
              <a:rPr lang="es-CO" noProof="0" dirty="0" err="1" smtClean="0"/>
              <a:t>Master</a:t>
            </a:r>
            <a:r>
              <a:rPr lang="es-CO" noProof="0" dirty="0" smtClean="0"/>
              <a:t> </a:t>
            </a:r>
            <a:r>
              <a:rPr lang="es-CO" noProof="0" dirty="0" err="1" smtClean="0"/>
              <a:t>title</a:t>
            </a:r>
            <a:r>
              <a:rPr lang="es-CO" noProof="0" dirty="0" smtClean="0"/>
              <a:t> </a:t>
            </a:r>
            <a:r>
              <a:rPr lang="es-CO" noProof="0" dirty="0" err="1" smtClean="0"/>
              <a:t>style</a:t>
            </a:r>
            <a:endParaRPr lang="es-CO" noProof="0" dirty="0" smtClean="0"/>
          </a:p>
        </p:txBody>
      </p:sp>
      <p:sp>
        <p:nvSpPr>
          <p:cNvPr id="1027" name="Rectangle 3"/>
          <p:cNvSpPr>
            <a:spLocks noGrp="1" noChangeArrowheads="1"/>
          </p:cNvSpPr>
          <p:nvPr>
            <p:ph type="body" idx="1"/>
          </p:nvPr>
        </p:nvSpPr>
        <p:spPr bwMode="auto">
          <a:xfrm>
            <a:off x="457200" y="1176338"/>
            <a:ext cx="8229600" cy="4949825"/>
          </a:xfrm>
          <a:prstGeom prst="rect">
            <a:avLst/>
          </a:prstGeom>
          <a:noFill/>
          <a:ln w="12700" algn="ctr">
            <a:noFill/>
            <a:miter lim="800000"/>
            <a:headEnd/>
            <a:tailEnd/>
          </a:ln>
        </p:spPr>
        <p:txBody>
          <a:bodyPr vert="horz" wrap="square" lIns="90480" tIns="44446" rIns="90480" bIns="44446" numCol="1" anchor="t" anchorCtr="0" compatLnSpc="1">
            <a:prstTxWarp prst="textNoShape">
              <a:avLst/>
            </a:prstTxWarp>
          </a:bodyPr>
          <a:lstStyle/>
          <a:p>
            <a:pPr lvl="0"/>
            <a:r>
              <a:rPr lang="es-CO" noProof="0" smtClean="0"/>
              <a:t>Click to edit Master text styles</a:t>
            </a:r>
          </a:p>
          <a:p>
            <a:pPr lvl="1"/>
            <a:r>
              <a:rPr lang="es-CO" noProof="0" smtClean="0"/>
              <a:t>Second level</a:t>
            </a:r>
          </a:p>
          <a:p>
            <a:pPr lvl="2"/>
            <a:r>
              <a:rPr lang="es-CO" noProof="0" smtClean="0"/>
              <a:t>Third level</a:t>
            </a:r>
          </a:p>
        </p:txBody>
      </p:sp>
      <p:sp>
        <p:nvSpPr>
          <p:cNvPr id="105476" name="Rectangle 4"/>
          <p:cNvSpPr>
            <a:spLocks noGrp="1" noChangeArrowheads="1"/>
          </p:cNvSpPr>
          <p:nvPr>
            <p:ph type="sldNum" sz="quarter" idx="4"/>
          </p:nvPr>
        </p:nvSpPr>
        <p:spPr bwMode="auto">
          <a:xfrm>
            <a:off x="3963989" y="6438901"/>
            <a:ext cx="658812" cy="265113"/>
          </a:xfrm>
          <a:prstGeom prst="rect">
            <a:avLst/>
          </a:prstGeom>
          <a:noFill/>
          <a:ln w="9525">
            <a:noFill/>
            <a:miter lim="800000"/>
            <a:headEnd/>
            <a:tailEnd/>
          </a:ln>
          <a:effectLst/>
        </p:spPr>
        <p:txBody>
          <a:bodyPr vert="horz" wrap="square" lIns="91432" tIns="45717" rIns="91432" bIns="45717" numCol="1" anchor="t" anchorCtr="0" compatLnSpc="1">
            <a:prstTxWarp prst="textNoShape">
              <a:avLst/>
            </a:prstTxWarp>
          </a:bodyPr>
          <a:lstStyle>
            <a:lvl1pPr algn="ctr" eaLnBrk="0" hangingPunct="0">
              <a:defRPr sz="800">
                <a:solidFill>
                  <a:srgbClr val="000050"/>
                </a:solidFill>
                <a:latin typeface="Times New Roman" pitchFamily="18" charset="0"/>
                <a:cs typeface="Arial" pitchFamily="34" charset="0"/>
              </a:defRPr>
            </a:lvl1pPr>
          </a:lstStyle>
          <a:p>
            <a:pPr fontAlgn="base">
              <a:spcBef>
                <a:spcPct val="0"/>
              </a:spcBef>
              <a:spcAft>
                <a:spcPct val="0"/>
              </a:spcAft>
              <a:defRPr/>
            </a:pPr>
            <a:fld id="{7C654AE8-FF5D-4A06-9887-E7B3DAB6674F}" type="slidenum">
              <a:rPr lang="es-ES"/>
              <a:pPr fontAlgn="base">
                <a:spcBef>
                  <a:spcPct val="0"/>
                </a:spcBef>
                <a:spcAft>
                  <a:spcPct val="0"/>
                </a:spcAft>
                <a:defRPr/>
              </a:pPr>
              <a:t>‹Nº›</a:t>
            </a:fld>
            <a:endParaRPr lang="es-ES"/>
          </a:p>
        </p:txBody>
      </p:sp>
      <p:pic>
        <p:nvPicPr>
          <p:cNvPr id="1029" name="Picture 5" descr="logotipo"/>
          <p:cNvPicPr>
            <a:picLocks noChangeAspect="1" noChangeArrowheads="1"/>
          </p:cNvPicPr>
          <p:nvPr/>
        </p:nvPicPr>
        <p:blipFill>
          <a:blip r:embed="rId8" cstate="email">
            <a:extLst>
              <a:ext uri="{28A0092B-C50C-407E-A947-70E740481C1C}">
                <a14:useLocalDpi xmlns:a14="http://schemas.microsoft.com/office/drawing/2010/main"/>
              </a:ext>
            </a:extLst>
          </a:blip>
          <a:srcRect l="86206" t="-3569" b="22708"/>
          <a:stretch>
            <a:fillRect/>
          </a:stretch>
        </p:blipFill>
        <p:spPr bwMode="auto">
          <a:xfrm>
            <a:off x="136525" y="714375"/>
            <a:ext cx="241300" cy="211138"/>
          </a:xfrm>
          <a:prstGeom prst="rect">
            <a:avLst/>
          </a:prstGeom>
          <a:noFill/>
          <a:ln w="9525">
            <a:noFill/>
            <a:miter lim="800000"/>
            <a:headEnd/>
            <a:tailEnd/>
          </a:ln>
        </p:spPr>
      </p:pic>
      <p:sp>
        <p:nvSpPr>
          <p:cNvPr id="105478" name="Line 6"/>
          <p:cNvSpPr>
            <a:spLocks noChangeShapeType="1"/>
          </p:cNvSpPr>
          <p:nvPr/>
        </p:nvSpPr>
        <p:spPr bwMode="auto">
          <a:xfrm>
            <a:off x="371475" y="915988"/>
            <a:ext cx="8274050" cy="0"/>
          </a:xfrm>
          <a:prstGeom prst="line">
            <a:avLst/>
          </a:prstGeom>
          <a:noFill/>
          <a:ln w="19050">
            <a:solidFill>
              <a:srgbClr val="740000"/>
            </a:solidFill>
            <a:round/>
            <a:headEnd/>
            <a:tailEnd/>
          </a:ln>
          <a:effectLst/>
        </p:spPr>
        <p:txBody>
          <a:bodyPr lIns="91432" tIns="45717" rIns="91432" bIns="45717"/>
          <a:lstStyle/>
          <a:p>
            <a:pPr algn="r" fontAlgn="base">
              <a:spcBef>
                <a:spcPct val="0"/>
              </a:spcBef>
              <a:spcAft>
                <a:spcPct val="0"/>
              </a:spcAft>
              <a:defRPr/>
            </a:pPr>
            <a:endParaRPr lang="es-CO" sz="1000">
              <a:solidFill>
                <a:srgbClr val="000000"/>
              </a:solidFill>
              <a:cs typeface="Arial" pitchFamily="34" charset="0"/>
            </a:endParaRPr>
          </a:p>
        </p:txBody>
      </p:sp>
      <p:grpSp>
        <p:nvGrpSpPr>
          <p:cNvPr id="10" name="Group 9"/>
          <p:cNvGrpSpPr/>
          <p:nvPr userDrawn="1"/>
        </p:nvGrpSpPr>
        <p:grpSpPr>
          <a:xfrm>
            <a:off x="6305567" y="6126163"/>
            <a:ext cx="2681402" cy="709612"/>
            <a:chOff x="6305567" y="6126163"/>
            <a:chExt cx="2681402" cy="709612"/>
          </a:xfrm>
        </p:grpSpPr>
        <p:pic>
          <p:nvPicPr>
            <p:cNvPr id="11" name="Picture 7" descr="logotipo"/>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85159"/>
            <a:stretch/>
          </p:blipFill>
          <p:spPr bwMode="auto">
            <a:xfrm>
              <a:off x="6305567" y="6362700"/>
              <a:ext cx="472623" cy="473075"/>
            </a:xfrm>
            <a:prstGeom prst="rect">
              <a:avLst/>
            </a:prstGeom>
            <a:noFill/>
            <a:ln w="9525">
              <a:noFill/>
              <a:miter lim="800000"/>
              <a:headEnd/>
              <a:tailEnd/>
            </a:ln>
          </p:spPr>
        </p:pic>
        <p:pic>
          <p:nvPicPr>
            <p:cNvPr id="12" name="Picture 7" descr="logotipo"/>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l="17083" r="13558"/>
            <a:stretch/>
          </p:blipFill>
          <p:spPr bwMode="auto">
            <a:xfrm>
              <a:off x="6778190" y="6126163"/>
              <a:ext cx="2208779" cy="473075"/>
            </a:xfrm>
            <a:prstGeom prst="rect">
              <a:avLst/>
            </a:prstGeom>
            <a:noFill/>
            <a:ln w="9525">
              <a:noFill/>
              <a:miter lim="800000"/>
              <a:headEnd/>
              <a:tailEnd/>
            </a:ln>
          </p:spPr>
        </p:pic>
      </p:grpSp>
      <p:pic>
        <p:nvPicPr>
          <p:cNvPr id="3074" name="Picture 2" descr="https://www.bancoldex.com/images/dinamicas/destacados/logos%20otros/logo_ptp_web2.gif"/>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100757" y="6181161"/>
            <a:ext cx="1680121" cy="73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8920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Lst>
  <p:timing>
    <p:tnLst>
      <p:par>
        <p:cTn id="1" dur="indefinite" restart="never" nodeType="tmRoot"/>
      </p:par>
    </p:tnLst>
  </p:timing>
  <p:txStyles>
    <p:titleStyle>
      <a:lvl1pPr algn="l" rtl="0" eaLnBrk="0" fontAlgn="base" hangingPunct="0">
        <a:spcBef>
          <a:spcPct val="0"/>
        </a:spcBef>
        <a:spcAft>
          <a:spcPct val="0"/>
        </a:spcAft>
        <a:defRPr sz="2200" b="1">
          <a:solidFill>
            <a:srgbClr val="000050"/>
          </a:solidFill>
          <a:latin typeface="+mj-lt"/>
          <a:ea typeface="+mj-ea"/>
          <a:cs typeface="+mj-cs"/>
        </a:defRPr>
      </a:lvl1pPr>
      <a:lvl2pPr algn="l" rtl="0" eaLnBrk="0" fontAlgn="base" hangingPunct="0">
        <a:spcBef>
          <a:spcPct val="0"/>
        </a:spcBef>
        <a:spcAft>
          <a:spcPct val="0"/>
        </a:spcAft>
        <a:defRPr sz="2200">
          <a:solidFill>
            <a:srgbClr val="000050"/>
          </a:solidFill>
          <a:latin typeface="Arial" pitchFamily="34" charset="0"/>
        </a:defRPr>
      </a:lvl2pPr>
      <a:lvl3pPr algn="l" rtl="0" eaLnBrk="0" fontAlgn="base" hangingPunct="0">
        <a:spcBef>
          <a:spcPct val="0"/>
        </a:spcBef>
        <a:spcAft>
          <a:spcPct val="0"/>
        </a:spcAft>
        <a:defRPr sz="2200">
          <a:solidFill>
            <a:srgbClr val="000050"/>
          </a:solidFill>
          <a:latin typeface="Arial" pitchFamily="34" charset="0"/>
        </a:defRPr>
      </a:lvl3pPr>
      <a:lvl4pPr algn="l" rtl="0" eaLnBrk="0" fontAlgn="base" hangingPunct="0">
        <a:spcBef>
          <a:spcPct val="0"/>
        </a:spcBef>
        <a:spcAft>
          <a:spcPct val="0"/>
        </a:spcAft>
        <a:defRPr sz="2200">
          <a:solidFill>
            <a:srgbClr val="000050"/>
          </a:solidFill>
          <a:latin typeface="Arial" pitchFamily="34" charset="0"/>
        </a:defRPr>
      </a:lvl4pPr>
      <a:lvl5pPr algn="l" rtl="0" eaLnBrk="0" fontAlgn="base" hangingPunct="0">
        <a:spcBef>
          <a:spcPct val="0"/>
        </a:spcBef>
        <a:spcAft>
          <a:spcPct val="0"/>
        </a:spcAft>
        <a:defRPr sz="2200">
          <a:solidFill>
            <a:srgbClr val="000050"/>
          </a:solidFill>
          <a:latin typeface="Arial" pitchFamily="34" charset="0"/>
        </a:defRPr>
      </a:lvl5pPr>
      <a:lvl6pPr marL="457163" algn="l" rtl="0" fontAlgn="base">
        <a:spcBef>
          <a:spcPct val="0"/>
        </a:spcBef>
        <a:spcAft>
          <a:spcPct val="0"/>
        </a:spcAft>
        <a:defRPr sz="2200">
          <a:solidFill>
            <a:srgbClr val="000050"/>
          </a:solidFill>
          <a:latin typeface="Arial" pitchFamily="34" charset="0"/>
        </a:defRPr>
      </a:lvl6pPr>
      <a:lvl7pPr marL="914324" algn="l" rtl="0" fontAlgn="base">
        <a:spcBef>
          <a:spcPct val="0"/>
        </a:spcBef>
        <a:spcAft>
          <a:spcPct val="0"/>
        </a:spcAft>
        <a:defRPr sz="2200">
          <a:solidFill>
            <a:srgbClr val="000050"/>
          </a:solidFill>
          <a:latin typeface="Arial" pitchFamily="34" charset="0"/>
        </a:defRPr>
      </a:lvl7pPr>
      <a:lvl8pPr marL="1371487" algn="l" rtl="0" fontAlgn="base">
        <a:spcBef>
          <a:spcPct val="0"/>
        </a:spcBef>
        <a:spcAft>
          <a:spcPct val="0"/>
        </a:spcAft>
        <a:defRPr sz="2200">
          <a:solidFill>
            <a:srgbClr val="000050"/>
          </a:solidFill>
          <a:latin typeface="Arial" pitchFamily="34" charset="0"/>
        </a:defRPr>
      </a:lvl8pPr>
      <a:lvl9pPr marL="1828650" algn="l" rtl="0" fontAlgn="base">
        <a:spcBef>
          <a:spcPct val="0"/>
        </a:spcBef>
        <a:spcAft>
          <a:spcPct val="0"/>
        </a:spcAft>
        <a:defRPr sz="2200">
          <a:solidFill>
            <a:srgbClr val="000050"/>
          </a:solidFill>
          <a:latin typeface="Arial" pitchFamily="34" charset="0"/>
        </a:defRPr>
      </a:lvl9pPr>
    </p:titleStyle>
    <p:bodyStyle>
      <a:lvl1pPr marL="182548" indent="-182548" algn="l" rtl="0" eaLnBrk="0" fontAlgn="base" hangingPunct="0">
        <a:lnSpc>
          <a:spcPct val="105000"/>
        </a:lnSpc>
        <a:spcBef>
          <a:spcPct val="50000"/>
        </a:spcBef>
        <a:spcAft>
          <a:spcPct val="0"/>
        </a:spcAft>
        <a:buClr>
          <a:srgbClr val="820000"/>
        </a:buClr>
        <a:buSzPct val="100000"/>
        <a:buFont typeface="Wingdings" pitchFamily="2" charset="2"/>
        <a:buChar char="§"/>
        <a:defRPr sz="1800" b="0" i="0">
          <a:solidFill>
            <a:srgbClr val="000050"/>
          </a:solidFill>
          <a:latin typeface="+mn-lt"/>
          <a:ea typeface="+mn-ea"/>
          <a:cs typeface="+mn-cs"/>
        </a:defRPr>
      </a:lvl1pPr>
      <a:lvl2pPr marL="704792" indent="-342872" algn="l" rtl="0" eaLnBrk="0" fontAlgn="base" hangingPunct="0">
        <a:lnSpc>
          <a:spcPct val="105000"/>
        </a:lnSpc>
        <a:spcBef>
          <a:spcPct val="50000"/>
        </a:spcBef>
        <a:spcAft>
          <a:spcPct val="0"/>
        </a:spcAft>
        <a:buClr>
          <a:srgbClr val="820000"/>
        </a:buClr>
        <a:buSzPct val="100000"/>
        <a:buFont typeface="Wingdings" pitchFamily="2" charset="2"/>
        <a:buChar char="§"/>
        <a:defRPr sz="1600" b="0" i="0">
          <a:solidFill>
            <a:srgbClr val="000050"/>
          </a:solidFill>
          <a:latin typeface="+mn-lt"/>
        </a:defRPr>
      </a:lvl2pPr>
      <a:lvl3pPr marL="1384186" indent="-342872" algn="l" rtl="0" eaLnBrk="0" fontAlgn="base" hangingPunct="0">
        <a:lnSpc>
          <a:spcPct val="105000"/>
        </a:lnSpc>
        <a:spcBef>
          <a:spcPct val="50000"/>
        </a:spcBef>
        <a:spcAft>
          <a:spcPct val="0"/>
        </a:spcAft>
        <a:buClr>
          <a:srgbClr val="820000"/>
        </a:buClr>
        <a:buSzPct val="100000"/>
        <a:buFont typeface="Wingdings" pitchFamily="2" charset="2"/>
        <a:buChar char="§"/>
        <a:defRPr sz="1400" b="0" i="0">
          <a:solidFill>
            <a:srgbClr val="000050"/>
          </a:solidFill>
          <a:latin typeface="+mn-lt"/>
        </a:defRPr>
      </a:lvl3pPr>
      <a:lvl4pPr marL="2125488" indent="-342872" algn="l" rtl="0" eaLnBrk="0" fontAlgn="base" hangingPunct="0">
        <a:spcBef>
          <a:spcPct val="0"/>
        </a:spcBef>
        <a:spcAft>
          <a:spcPct val="0"/>
        </a:spcAft>
        <a:buSzPct val="100000"/>
        <a:buFont typeface="Arial" pitchFamily="34" charset="0"/>
        <a:buChar char="–"/>
        <a:defRPr sz="1600">
          <a:solidFill>
            <a:srgbClr val="000050"/>
          </a:solidFill>
          <a:latin typeface="+mn-lt"/>
        </a:defRPr>
      </a:lvl4pPr>
      <a:lvl5pPr marL="2849329" indent="-342872" algn="l" rtl="0" eaLnBrk="0" fontAlgn="base" hangingPunct="0">
        <a:spcBef>
          <a:spcPct val="0"/>
        </a:spcBef>
        <a:spcAft>
          <a:spcPct val="0"/>
        </a:spcAft>
        <a:buSzPct val="100000"/>
        <a:buFont typeface="Arial" pitchFamily="34" charset="0"/>
        <a:buChar char="–"/>
        <a:defRPr sz="1600">
          <a:solidFill>
            <a:srgbClr val="000050"/>
          </a:solidFill>
          <a:latin typeface="+mn-lt"/>
        </a:defRPr>
      </a:lvl5pPr>
      <a:lvl6pPr marL="3306491" indent="-342872" algn="l" rtl="0" fontAlgn="base">
        <a:spcBef>
          <a:spcPct val="0"/>
        </a:spcBef>
        <a:spcAft>
          <a:spcPct val="0"/>
        </a:spcAft>
        <a:buSzPct val="100000"/>
        <a:buFont typeface="Arial" pitchFamily="34" charset="0"/>
        <a:buChar char="–"/>
        <a:defRPr sz="1600">
          <a:solidFill>
            <a:srgbClr val="000050"/>
          </a:solidFill>
          <a:latin typeface="+mn-lt"/>
        </a:defRPr>
      </a:lvl6pPr>
      <a:lvl7pPr marL="3763654" indent="-342872" algn="l" rtl="0" fontAlgn="base">
        <a:spcBef>
          <a:spcPct val="0"/>
        </a:spcBef>
        <a:spcAft>
          <a:spcPct val="0"/>
        </a:spcAft>
        <a:buSzPct val="100000"/>
        <a:buFont typeface="Arial" pitchFamily="34" charset="0"/>
        <a:buChar char="–"/>
        <a:defRPr sz="1600">
          <a:solidFill>
            <a:srgbClr val="000050"/>
          </a:solidFill>
          <a:latin typeface="+mn-lt"/>
        </a:defRPr>
      </a:lvl7pPr>
      <a:lvl8pPr marL="4220816" indent="-342872" algn="l" rtl="0" fontAlgn="base">
        <a:spcBef>
          <a:spcPct val="0"/>
        </a:spcBef>
        <a:spcAft>
          <a:spcPct val="0"/>
        </a:spcAft>
        <a:buSzPct val="100000"/>
        <a:buFont typeface="Arial" pitchFamily="34" charset="0"/>
        <a:buChar char="–"/>
        <a:defRPr sz="1600">
          <a:solidFill>
            <a:srgbClr val="000050"/>
          </a:solidFill>
          <a:latin typeface="+mn-lt"/>
        </a:defRPr>
      </a:lvl8pPr>
      <a:lvl9pPr marL="4677978" indent="-342872" algn="l" rtl="0" fontAlgn="base">
        <a:spcBef>
          <a:spcPct val="0"/>
        </a:spcBef>
        <a:spcAft>
          <a:spcPct val="0"/>
        </a:spcAft>
        <a:buSzPct val="100000"/>
        <a:buFont typeface="Arial" pitchFamily="34" charset="0"/>
        <a:buChar char="–"/>
        <a:defRPr sz="1600">
          <a:solidFill>
            <a:srgbClr val="000050"/>
          </a:solidFill>
          <a:latin typeface="+mn-lt"/>
        </a:defRPr>
      </a:lvl9pPr>
    </p:bodyStyle>
    <p:otherStyle>
      <a:defPPr>
        <a:defRPr lang="es-CO"/>
      </a:defPPr>
      <a:lvl1pPr marL="0" algn="l" defTabSz="914324" rtl="0" eaLnBrk="1" latinLnBrk="0" hangingPunct="1">
        <a:defRPr sz="1800" kern="1200">
          <a:solidFill>
            <a:schemeClr val="tx1"/>
          </a:solidFill>
          <a:latin typeface="+mn-lt"/>
          <a:ea typeface="+mn-ea"/>
          <a:cs typeface="+mn-cs"/>
        </a:defRPr>
      </a:lvl1pPr>
      <a:lvl2pPr marL="457163" algn="l" defTabSz="914324" rtl="0" eaLnBrk="1" latinLnBrk="0" hangingPunct="1">
        <a:defRPr sz="1800" kern="1200">
          <a:solidFill>
            <a:schemeClr val="tx1"/>
          </a:solidFill>
          <a:latin typeface="+mn-lt"/>
          <a:ea typeface="+mn-ea"/>
          <a:cs typeface="+mn-cs"/>
        </a:defRPr>
      </a:lvl2pPr>
      <a:lvl3pPr marL="914324" algn="l" defTabSz="914324" rtl="0" eaLnBrk="1" latinLnBrk="0" hangingPunct="1">
        <a:defRPr sz="1800" kern="1200">
          <a:solidFill>
            <a:schemeClr val="tx1"/>
          </a:solidFill>
          <a:latin typeface="+mn-lt"/>
          <a:ea typeface="+mn-ea"/>
          <a:cs typeface="+mn-cs"/>
        </a:defRPr>
      </a:lvl3pPr>
      <a:lvl4pPr marL="1371487" algn="l" defTabSz="914324" rtl="0" eaLnBrk="1" latinLnBrk="0" hangingPunct="1">
        <a:defRPr sz="1800" kern="1200">
          <a:solidFill>
            <a:schemeClr val="tx1"/>
          </a:solidFill>
          <a:latin typeface="+mn-lt"/>
          <a:ea typeface="+mn-ea"/>
          <a:cs typeface="+mn-cs"/>
        </a:defRPr>
      </a:lvl4pPr>
      <a:lvl5pPr marL="1828650" algn="l" defTabSz="914324" rtl="0" eaLnBrk="1" latinLnBrk="0" hangingPunct="1">
        <a:defRPr sz="1800" kern="1200">
          <a:solidFill>
            <a:schemeClr val="tx1"/>
          </a:solidFill>
          <a:latin typeface="+mn-lt"/>
          <a:ea typeface="+mn-ea"/>
          <a:cs typeface="+mn-cs"/>
        </a:defRPr>
      </a:lvl5pPr>
      <a:lvl6pPr marL="2285812" algn="l" defTabSz="914324" rtl="0" eaLnBrk="1" latinLnBrk="0" hangingPunct="1">
        <a:defRPr sz="1800" kern="1200">
          <a:solidFill>
            <a:schemeClr val="tx1"/>
          </a:solidFill>
          <a:latin typeface="+mn-lt"/>
          <a:ea typeface="+mn-ea"/>
          <a:cs typeface="+mn-cs"/>
        </a:defRPr>
      </a:lvl6pPr>
      <a:lvl7pPr marL="2742974" algn="l" defTabSz="914324" rtl="0" eaLnBrk="1" latinLnBrk="0" hangingPunct="1">
        <a:defRPr sz="1800" kern="1200">
          <a:solidFill>
            <a:schemeClr val="tx1"/>
          </a:solidFill>
          <a:latin typeface="+mn-lt"/>
          <a:ea typeface="+mn-ea"/>
          <a:cs typeface="+mn-cs"/>
        </a:defRPr>
      </a:lvl7pPr>
      <a:lvl8pPr marL="3200137" algn="l" defTabSz="914324" rtl="0" eaLnBrk="1" latinLnBrk="0" hangingPunct="1">
        <a:defRPr sz="1800" kern="1200">
          <a:solidFill>
            <a:schemeClr val="tx1"/>
          </a:solidFill>
          <a:latin typeface="+mn-lt"/>
          <a:ea typeface="+mn-ea"/>
          <a:cs typeface="+mn-cs"/>
        </a:defRPr>
      </a:lvl8pPr>
      <a:lvl9pPr marL="3657299" algn="l" defTabSz="91432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DBD76-7A5E-4E0A-B4C5-FC7BF0E2F95C}" type="datetimeFigureOut">
              <a:rPr lang="es-CO" smtClean="0">
                <a:solidFill>
                  <a:prstClr val="black">
                    <a:tint val="75000"/>
                  </a:prstClr>
                </a:solidFill>
                <a:cs typeface="Arial" charset="0"/>
              </a:rPr>
              <a:pPr/>
              <a:t>02/06/2016</a:t>
            </a:fld>
            <a:endParaRPr lang="es-CO">
              <a:solidFill>
                <a:prstClr val="black">
                  <a:tint val="75000"/>
                </a:prstClr>
              </a:solidFill>
              <a:cs typeface="Arial" charset="0"/>
            </a:endParaRPr>
          </a:p>
        </p:txBody>
      </p:sp>
      <p:sp>
        <p:nvSpPr>
          <p:cNvPr id="5" name="4 Marcador de pie de página"/>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cs typeface="Arial" charset="0"/>
            </a:endParaRPr>
          </a:p>
        </p:txBody>
      </p:sp>
      <p:sp>
        <p:nvSpPr>
          <p:cNvPr id="6" name="5 Marcador de número de diapositiva"/>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F83E2-E511-417E-B484-16C7A2245AF3}" type="slidenum">
              <a:rPr lang="es-CO" smtClean="0">
                <a:solidFill>
                  <a:prstClr val="black">
                    <a:tint val="75000"/>
                  </a:prstClr>
                </a:solidFill>
                <a:cs typeface="Arial" charset="0"/>
              </a:rPr>
              <a:pPr/>
              <a:t>‹Nº›</a:t>
            </a:fld>
            <a:endParaRPr lang="es-CO">
              <a:solidFill>
                <a:prstClr val="black">
                  <a:tint val="75000"/>
                </a:prstClr>
              </a:solidFill>
              <a:cs typeface="Arial" charset="0"/>
            </a:endParaRPr>
          </a:p>
        </p:txBody>
      </p:sp>
    </p:spTree>
    <p:extLst>
      <p:ext uri="{BB962C8B-B14F-4D97-AF65-F5344CB8AC3E}">
        <p14:creationId xmlns:p14="http://schemas.microsoft.com/office/powerpoint/2010/main" val="120487508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62401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50451223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59466587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DBD76-7A5E-4E0A-B4C5-FC7BF0E2F95C}" type="datetimeFigureOut">
              <a:rPr lang="es-CO" smtClean="0">
                <a:solidFill>
                  <a:prstClr val="black">
                    <a:tint val="75000"/>
                  </a:prstClr>
                </a:solidFill>
              </a:rPr>
              <a:pPr/>
              <a:t>02/06/2016</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F83E2-E511-417E-B484-16C7A2245AF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5252403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Layout" Target="../slideLayouts/slideLayout38.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8.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8.xml"/><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57.xml"/><Relationship Id="rId5" Type="http://schemas.openxmlformats.org/officeDocument/2006/relationships/chart" Target="../charts/chart1.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chart" Target="../charts/chart2.xml"/><Relationship Id="rId1" Type="http://schemas.openxmlformats.org/officeDocument/2006/relationships/slideLayout" Target="../slideLayouts/slideLayout57.xml"/><Relationship Id="rId5" Type="http://schemas.openxmlformats.org/officeDocument/2006/relationships/slide" Target="slide21.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57.xml"/><Relationship Id="rId4" Type="http://schemas.openxmlformats.org/officeDocument/2006/relationships/image" Target="../media/image62.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57.xml"/><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1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1060" y="3510000"/>
            <a:ext cx="5112940" cy="2176239"/>
          </a:xfrm>
        </p:spPr>
        <p:txBody>
          <a:bodyPr>
            <a:noAutofit/>
          </a:bodyPr>
          <a:lstStyle/>
          <a:p>
            <a:r>
              <a:rPr lang="es-CO" sz="4000" dirty="0" smtClean="0">
                <a:solidFill>
                  <a:schemeClr val="bg1"/>
                </a:solidFill>
              </a:rPr>
              <a:t>ATLAS COLOMBIANO DE COMPLEJIDAD ECONÓMICA</a:t>
            </a:r>
            <a:endParaRPr lang="es-CO" sz="4000" dirty="0">
              <a:solidFill>
                <a:schemeClr val="bg1"/>
              </a:solidFill>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27384"/>
            <a:ext cx="9144000"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ubtítulo 1"/>
          <p:cNvSpPr txBox="1">
            <a:spLocks/>
          </p:cNvSpPr>
          <p:nvPr/>
        </p:nvSpPr>
        <p:spPr>
          <a:xfrm>
            <a:off x="1110351" y="4140280"/>
            <a:ext cx="7118280" cy="1130893"/>
          </a:xfrm>
          <a:prstGeom prst="rect">
            <a:avLst/>
          </a:prstGeom>
        </p:spPr>
        <p:txBody>
          <a:bodyPr/>
          <a:lstStyle>
            <a:lvl1pPr marL="182563" indent="-182563" algn="l" rtl="0" eaLnBrk="1" fontAlgn="base" hangingPunct="1">
              <a:lnSpc>
                <a:spcPct val="105000"/>
              </a:lnSpc>
              <a:spcBef>
                <a:spcPct val="50000"/>
              </a:spcBef>
              <a:spcAft>
                <a:spcPct val="0"/>
              </a:spcAft>
              <a:buClr>
                <a:srgbClr val="820000"/>
              </a:buClr>
              <a:buSzPct val="100000"/>
              <a:buFont typeface="Wingdings" pitchFamily="2" charset="2"/>
              <a:buChar char="§"/>
              <a:defRPr sz="2000">
                <a:solidFill>
                  <a:srgbClr val="000050"/>
                </a:solidFill>
                <a:latin typeface="+mn-lt"/>
                <a:ea typeface="+mn-ea"/>
                <a:cs typeface="+mn-cs"/>
              </a:defRPr>
            </a:lvl1pPr>
            <a:lvl2pPr marL="704850" indent="-342900" algn="l" rtl="0" eaLnBrk="1" fontAlgn="base" hangingPunct="1">
              <a:lnSpc>
                <a:spcPct val="105000"/>
              </a:lnSpc>
              <a:spcBef>
                <a:spcPct val="50000"/>
              </a:spcBef>
              <a:spcAft>
                <a:spcPct val="0"/>
              </a:spcAft>
              <a:buClr>
                <a:srgbClr val="820000"/>
              </a:buClr>
              <a:buSzPct val="100000"/>
              <a:buFont typeface="Wingdings" pitchFamily="2" charset="2"/>
              <a:buChar char="§"/>
              <a:defRPr sz="1600" i="1">
                <a:solidFill>
                  <a:srgbClr val="000050"/>
                </a:solidFill>
                <a:latin typeface="+mn-lt"/>
              </a:defRPr>
            </a:lvl2pPr>
            <a:lvl3pPr marL="1384300" indent="-342900" algn="l" rtl="0" eaLnBrk="1" fontAlgn="base" hangingPunct="1">
              <a:lnSpc>
                <a:spcPct val="105000"/>
              </a:lnSpc>
              <a:spcBef>
                <a:spcPct val="50000"/>
              </a:spcBef>
              <a:spcAft>
                <a:spcPct val="0"/>
              </a:spcAft>
              <a:buClr>
                <a:srgbClr val="820000"/>
              </a:buClr>
              <a:buSzPct val="100000"/>
              <a:buFont typeface="Wingdings" pitchFamily="2" charset="2"/>
              <a:buChar char="§"/>
              <a:defRPr sz="1400" i="1">
                <a:solidFill>
                  <a:srgbClr val="000050"/>
                </a:solidFill>
                <a:latin typeface="+mn-lt"/>
              </a:defRPr>
            </a:lvl3pPr>
            <a:lvl4pPr marL="2125663" indent="-342900" algn="l" rtl="0" eaLnBrk="1" fontAlgn="base" hangingPunct="1">
              <a:spcBef>
                <a:spcPct val="0"/>
              </a:spcBef>
              <a:spcAft>
                <a:spcPct val="0"/>
              </a:spcAft>
              <a:buSzPct val="100000"/>
              <a:buFont typeface="Arial" charset="0"/>
              <a:buChar char="–"/>
              <a:defRPr sz="1600">
                <a:solidFill>
                  <a:srgbClr val="000050"/>
                </a:solidFill>
                <a:latin typeface="+mn-lt"/>
              </a:defRPr>
            </a:lvl4pPr>
            <a:lvl5pPr marL="2849563" indent="-342900" algn="l" rtl="0" eaLnBrk="1" fontAlgn="base" hangingPunct="1">
              <a:spcBef>
                <a:spcPct val="0"/>
              </a:spcBef>
              <a:spcAft>
                <a:spcPct val="0"/>
              </a:spcAft>
              <a:buSzPct val="100000"/>
              <a:buFont typeface="Arial" charset="0"/>
              <a:buChar char="–"/>
              <a:defRPr sz="1600">
                <a:solidFill>
                  <a:srgbClr val="000050"/>
                </a:solidFill>
                <a:latin typeface="+mn-lt"/>
              </a:defRPr>
            </a:lvl5pPr>
            <a:lvl6pPr marL="3306763" indent="-342900" algn="l" rtl="0" eaLnBrk="1" fontAlgn="base" hangingPunct="1">
              <a:spcBef>
                <a:spcPct val="0"/>
              </a:spcBef>
              <a:spcAft>
                <a:spcPct val="0"/>
              </a:spcAft>
              <a:buSzPct val="100000"/>
              <a:buFont typeface="Arial" pitchFamily="34" charset="0"/>
              <a:buChar char="–"/>
              <a:defRPr sz="1600">
                <a:solidFill>
                  <a:srgbClr val="000050"/>
                </a:solidFill>
                <a:latin typeface="+mn-lt"/>
              </a:defRPr>
            </a:lvl6pPr>
            <a:lvl7pPr marL="3763963" indent="-342900" algn="l" rtl="0" eaLnBrk="1" fontAlgn="base" hangingPunct="1">
              <a:spcBef>
                <a:spcPct val="0"/>
              </a:spcBef>
              <a:spcAft>
                <a:spcPct val="0"/>
              </a:spcAft>
              <a:buSzPct val="100000"/>
              <a:buFont typeface="Arial" pitchFamily="34" charset="0"/>
              <a:buChar char="–"/>
              <a:defRPr sz="1600">
                <a:solidFill>
                  <a:srgbClr val="000050"/>
                </a:solidFill>
                <a:latin typeface="+mn-lt"/>
              </a:defRPr>
            </a:lvl7pPr>
            <a:lvl8pPr marL="4221163" indent="-342900" algn="l" rtl="0" eaLnBrk="1" fontAlgn="base" hangingPunct="1">
              <a:spcBef>
                <a:spcPct val="0"/>
              </a:spcBef>
              <a:spcAft>
                <a:spcPct val="0"/>
              </a:spcAft>
              <a:buSzPct val="100000"/>
              <a:buFont typeface="Arial" pitchFamily="34" charset="0"/>
              <a:buChar char="–"/>
              <a:defRPr sz="1600">
                <a:solidFill>
                  <a:srgbClr val="000050"/>
                </a:solidFill>
                <a:latin typeface="+mn-lt"/>
              </a:defRPr>
            </a:lvl8pPr>
            <a:lvl9pPr marL="4678363" indent="-342900" algn="l" rtl="0" eaLnBrk="1" fontAlgn="base" hangingPunct="1">
              <a:spcBef>
                <a:spcPct val="0"/>
              </a:spcBef>
              <a:spcAft>
                <a:spcPct val="0"/>
              </a:spcAft>
              <a:buSzPct val="100000"/>
              <a:buFont typeface="Arial" pitchFamily="34" charset="0"/>
              <a:buChar char="–"/>
              <a:defRPr sz="1600">
                <a:solidFill>
                  <a:srgbClr val="000050"/>
                </a:solidFill>
                <a:latin typeface="+mn-lt"/>
              </a:defRPr>
            </a:lvl9pPr>
          </a:lstStyle>
          <a:p>
            <a:pPr marL="0" indent="0" algn="ctr" defTabSz="914400">
              <a:lnSpc>
                <a:spcPct val="100000"/>
              </a:lnSpc>
              <a:buNone/>
            </a:pPr>
            <a:r>
              <a:rPr lang="es-ES" sz="2400" b="1" kern="0" dirty="0" smtClean="0">
                <a:solidFill>
                  <a:schemeClr val="accent2"/>
                </a:solidFill>
              </a:rPr>
              <a:t>Junio de 2016 </a:t>
            </a:r>
          </a:p>
          <a:p>
            <a:pPr algn="ctr" defTabSz="914400"/>
            <a:endParaRPr lang="es-ES" sz="2400" b="1" kern="0" dirty="0">
              <a:solidFill>
                <a:schemeClr val="bg2">
                  <a:lumMod val="50000"/>
                </a:schemeClr>
              </a:solidFill>
            </a:endParaRPr>
          </a:p>
        </p:txBody>
      </p:sp>
    </p:spTree>
    <p:extLst>
      <p:ext uri="{BB962C8B-B14F-4D97-AF65-F5344CB8AC3E}">
        <p14:creationId xmlns:p14="http://schemas.microsoft.com/office/powerpoint/2010/main" val="2542078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1115616" y="2558261"/>
            <a:ext cx="936104" cy="646331"/>
          </a:xfrm>
          <a:prstGeom prst="rect">
            <a:avLst/>
          </a:prstGeom>
          <a:noFill/>
        </p:spPr>
        <p:txBody>
          <a:bodyPr wrap="square" rtlCol="0">
            <a:spAutoFit/>
          </a:bodyPr>
          <a:lstStyle/>
          <a:p>
            <a:pPr algn="ctr"/>
            <a:r>
              <a:rPr lang="es-CO" sz="1200" b="1" dirty="0" smtClean="0">
                <a:solidFill>
                  <a:prstClr val="white"/>
                </a:solidFill>
              </a:rPr>
              <a:t>Polímeros de estireno</a:t>
            </a:r>
          </a:p>
          <a:p>
            <a:pPr algn="ctr"/>
            <a:r>
              <a:rPr lang="es-CO" sz="1200" b="1" dirty="0" smtClean="0">
                <a:solidFill>
                  <a:prstClr val="white"/>
                </a:solidFill>
              </a:rPr>
              <a:t>3,3% </a:t>
            </a:r>
            <a:endParaRPr lang="es-CO" sz="1200" b="1" dirty="0">
              <a:solidFill>
                <a:prstClr val="white"/>
              </a:solidFill>
            </a:endParaRPr>
          </a:p>
        </p:txBody>
      </p:sp>
      <p:sp>
        <p:nvSpPr>
          <p:cNvPr id="12" name="11 CuadroTexto"/>
          <p:cNvSpPr txBox="1"/>
          <p:nvPr/>
        </p:nvSpPr>
        <p:spPr>
          <a:xfrm>
            <a:off x="1115616" y="4293096"/>
            <a:ext cx="1872208" cy="461665"/>
          </a:xfrm>
          <a:prstGeom prst="rect">
            <a:avLst/>
          </a:prstGeom>
          <a:noFill/>
        </p:spPr>
        <p:txBody>
          <a:bodyPr wrap="square" rtlCol="0">
            <a:spAutoFit/>
          </a:bodyPr>
          <a:lstStyle/>
          <a:p>
            <a:pPr algn="ctr"/>
            <a:r>
              <a:rPr lang="es-CO" sz="1200" b="1" dirty="0" smtClean="0">
                <a:solidFill>
                  <a:prstClr val="white"/>
                </a:solidFill>
              </a:rPr>
              <a:t>Polímeros de  cloruro 15,1%</a:t>
            </a:r>
            <a:endParaRPr lang="es-CO" sz="1200" b="1" dirty="0">
              <a:solidFill>
                <a:prstClr val="white"/>
              </a:solidFill>
            </a:endParaRPr>
          </a:p>
        </p:txBody>
      </p:sp>
      <p:sp>
        <p:nvSpPr>
          <p:cNvPr id="13" name="12 CuadroTexto"/>
          <p:cNvSpPr txBox="1"/>
          <p:nvPr/>
        </p:nvSpPr>
        <p:spPr>
          <a:xfrm>
            <a:off x="5220072" y="2996952"/>
            <a:ext cx="1872208" cy="646331"/>
          </a:xfrm>
          <a:prstGeom prst="rect">
            <a:avLst/>
          </a:prstGeom>
          <a:noFill/>
        </p:spPr>
        <p:txBody>
          <a:bodyPr wrap="square" rtlCol="0">
            <a:spAutoFit/>
          </a:bodyPr>
          <a:lstStyle/>
          <a:p>
            <a:pPr algn="ctr"/>
            <a:r>
              <a:rPr lang="es-CO" sz="1200" b="1" dirty="0" smtClean="0">
                <a:solidFill>
                  <a:prstClr val="white"/>
                </a:solidFill>
              </a:rPr>
              <a:t>Aceites de petróleo refinados </a:t>
            </a:r>
          </a:p>
          <a:p>
            <a:pPr algn="ctr"/>
            <a:r>
              <a:rPr lang="es-CO" sz="1200" b="1" dirty="0" smtClean="0">
                <a:solidFill>
                  <a:prstClr val="white"/>
                </a:solidFill>
              </a:rPr>
              <a:t>2,8%</a:t>
            </a:r>
            <a:endParaRPr lang="es-CO" sz="1200" b="1" dirty="0">
              <a:solidFill>
                <a:prstClr val="white"/>
              </a:solidFill>
            </a:endParaRPr>
          </a:p>
        </p:txBody>
      </p:sp>
      <p:sp>
        <p:nvSpPr>
          <p:cNvPr id="9" name="Title 9"/>
          <p:cNvSpPr txBox="1">
            <a:spLocks/>
          </p:cNvSpPr>
          <p:nvPr/>
        </p:nvSpPr>
        <p:spPr>
          <a:xfrm>
            <a:off x="899592" y="1513244"/>
            <a:ext cx="7344816" cy="3240360"/>
          </a:xfrm>
          <a:prstGeom prst="rect">
            <a:avLst/>
          </a:prstGeom>
          <a:effectLst/>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600" b="1" dirty="0" smtClean="0">
                <a:solidFill>
                  <a:schemeClr val="tx1">
                    <a:lumMod val="65000"/>
                    <a:lumOff val="35000"/>
                  </a:schemeClr>
                </a:solidFill>
                <a:effectLst>
                  <a:outerShdw blurRad="127000" dist="139700" dir="2700000" algn="tl" rotWithShape="0">
                    <a:prstClr val="black">
                      <a:alpha val="91000"/>
                    </a:prstClr>
                  </a:outerShdw>
                </a:effectLst>
              </a:rPr>
              <a:t> </a:t>
            </a:r>
            <a:r>
              <a:rPr lang="es-CO" sz="3600" b="1" dirty="0" smtClean="0">
                <a:solidFill>
                  <a:schemeClr val="tx1">
                    <a:lumMod val="65000"/>
                    <a:lumOff val="35000"/>
                  </a:schemeClr>
                </a:solidFill>
              </a:rPr>
              <a:t>No sólo es exportar más</a:t>
            </a:r>
          </a:p>
          <a:p>
            <a:endParaRPr lang="es-CO" sz="3600" b="1" dirty="0">
              <a:solidFill>
                <a:schemeClr val="tx1">
                  <a:lumMod val="65000"/>
                  <a:lumOff val="35000"/>
                </a:schemeClr>
              </a:solidFill>
            </a:endParaRPr>
          </a:p>
          <a:p>
            <a:r>
              <a:rPr lang="es-CO" sz="3600" b="1" dirty="0" smtClean="0">
                <a:solidFill>
                  <a:schemeClr val="tx1">
                    <a:lumMod val="65000"/>
                    <a:lumOff val="35000"/>
                  </a:schemeClr>
                </a:solidFill>
              </a:rPr>
              <a:t>Es exportar más productos (diversidad)  que sean más sofisticados y que requieran mayores conocimientos productivos para ser elaborados  </a:t>
            </a:r>
            <a:r>
              <a:rPr lang="es-CO" sz="3600" b="1" dirty="0">
                <a:solidFill>
                  <a:schemeClr val="tx1">
                    <a:lumMod val="65000"/>
                    <a:lumOff val="35000"/>
                  </a:schemeClr>
                </a:solidFill>
              </a:rPr>
              <a:t>(complejidad</a:t>
            </a:r>
            <a:r>
              <a:rPr lang="es-CO" sz="3600" b="1" dirty="0" smtClean="0">
                <a:solidFill>
                  <a:schemeClr val="tx1">
                    <a:lumMod val="65000"/>
                    <a:lumOff val="35000"/>
                  </a:schemeClr>
                </a:solidFill>
              </a:rPr>
              <a:t>). </a:t>
            </a:r>
            <a:endParaRPr lang="en-US" sz="3600" b="1" dirty="0">
              <a:solidFill>
                <a:schemeClr val="tx1">
                  <a:lumMod val="65000"/>
                  <a:lumOff val="35000"/>
                </a:schemeClr>
              </a:solidFill>
              <a:latin typeface="+mn-lt"/>
              <a:ea typeface="+mn-ea"/>
              <a:cs typeface="+mn-cs"/>
            </a:endParaRPr>
          </a:p>
        </p:txBody>
      </p:sp>
    </p:spTree>
    <p:extLst>
      <p:ext uri="{BB962C8B-B14F-4D97-AF65-F5344CB8AC3E}">
        <p14:creationId xmlns:p14="http://schemas.microsoft.com/office/powerpoint/2010/main" val="1300221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1115616" y="2558261"/>
            <a:ext cx="936104" cy="646331"/>
          </a:xfrm>
          <a:prstGeom prst="rect">
            <a:avLst/>
          </a:prstGeom>
          <a:noFill/>
        </p:spPr>
        <p:txBody>
          <a:bodyPr wrap="square" rtlCol="0">
            <a:spAutoFit/>
          </a:bodyPr>
          <a:lstStyle/>
          <a:p>
            <a:pPr algn="ctr"/>
            <a:r>
              <a:rPr lang="es-CO" sz="1200" b="1" dirty="0" smtClean="0">
                <a:solidFill>
                  <a:prstClr val="white"/>
                </a:solidFill>
              </a:rPr>
              <a:t>Polímeros de estireno</a:t>
            </a:r>
          </a:p>
          <a:p>
            <a:pPr algn="ctr"/>
            <a:r>
              <a:rPr lang="es-CO" sz="1200" b="1" dirty="0" smtClean="0">
                <a:solidFill>
                  <a:prstClr val="white"/>
                </a:solidFill>
              </a:rPr>
              <a:t>3,3% </a:t>
            </a:r>
            <a:endParaRPr lang="es-CO" sz="1200" b="1" dirty="0">
              <a:solidFill>
                <a:prstClr val="white"/>
              </a:solidFill>
            </a:endParaRPr>
          </a:p>
        </p:txBody>
      </p:sp>
      <p:sp>
        <p:nvSpPr>
          <p:cNvPr id="12" name="11 CuadroTexto"/>
          <p:cNvSpPr txBox="1"/>
          <p:nvPr/>
        </p:nvSpPr>
        <p:spPr>
          <a:xfrm>
            <a:off x="1115616" y="4293096"/>
            <a:ext cx="1872208" cy="461665"/>
          </a:xfrm>
          <a:prstGeom prst="rect">
            <a:avLst/>
          </a:prstGeom>
          <a:noFill/>
        </p:spPr>
        <p:txBody>
          <a:bodyPr wrap="square" rtlCol="0">
            <a:spAutoFit/>
          </a:bodyPr>
          <a:lstStyle/>
          <a:p>
            <a:pPr algn="ctr"/>
            <a:r>
              <a:rPr lang="es-CO" sz="1200" b="1" dirty="0" smtClean="0">
                <a:solidFill>
                  <a:prstClr val="white"/>
                </a:solidFill>
              </a:rPr>
              <a:t>Polímeros de  cloruro 15,1%</a:t>
            </a:r>
            <a:endParaRPr lang="es-CO" sz="1200" b="1" dirty="0">
              <a:solidFill>
                <a:prstClr val="white"/>
              </a:solidFill>
            </a:endParaRPr>
          </a:p>
        </p:txBody>
      </p:sp>
      <p:sp>
        <p:nvSpPr>
          <p:cNvPr id="13" name="12 CuadroTexto"/>
          <p:cNvSpPr txBox="1"/>
          <p:nvPr/>
        </p:nvSpPr>
        <p:spPr>
          <a:xfrm>
            <a:off x="5220072" y="2996952"/>
            <a:ext cx="1872208" cy="646331"/>
          </a:xfrm>
          <a:prstGeom prst="rect">
            <a:avLst/>
          </a:prstGeom>
          <a:noFill/>
        </p:spPr>
        <p:txBody>
          <a:bodyPr wrap="square" rtlCol="0">
            <a:spAutoFit/>
          </a:bodyPr>
          <a:lstStyle/>
          <a:p>
            <a:pPr algn="ctr"/>
            <a:r>
              <a:rPr lang="es-CO" sz="1200" b="1" dirty="0" smtClean="0">
                <a:solidFill>
                  <a:prstClr val="white"/>
                </a:solidFill>
              </a:rPr>
              <a:t>Aceites de petróleo refinados </a:t>
            </a:r>
          </a:p>
          <a:p>
            <a:pPr algn="ctr"/>
            <a:r>
              <a:rPr lang="es-CO" sz="1200" b="1" dirty="0" smtClean="0">
                <a:solidFill>
                  <a:prstClr val="white"/>
                </a:solidFill>
              </a:rPr>
              <a:t>2,8%</a:t>
            </a:r>
            <a:endParaRPr lang="es-CO" sz="1200" b="1" dirty="0">
              <a:solidFill>
                <a:prstClr val="white"/>
              </a:solidFill>
            </a:endParaRPr>
          </a:p>
        </p:txBody>
      </p:sp>
      <p:sp>
        <p:nvSpPr>
          <p:cNvPr id="9" name="Title 9"/>
          <p:cNvSpPr txBox="1">
            <a:spLocks/>
          </p:cNvSpPr>
          <p:nvPr/>
        </p:nvSpPr>
        <p:spPr>
          <a:xfrm>
            <a:off x="899592" y="1513244"/>
            <a:ext cx="7344816" cy="3240360"/>
          </a:xfrm>
          <a:prstGeom prst="rect">
            <a:avLst/>
          </a:prstGeom>
          <a:effectLst/>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600" b="1" dirty="0" smtClean="0">
                <a:solidFill>
                  <a:schemeClr val="bg1"/>
                </a:solidFill>
                <a:effectLst>
                  <a:outerShdw blurRad="127000" dist="139700" dir="2700000" algn="tl" rotWithShape="0">
                    <a:prstClr val="black">
                      <a:alpha val="91000"/>
                    </a:prstClr>
                  </a:outerShdw>
                </a:effectLst>
              </a:rPr>
              <a:t> </a:t>
            </a:r>
            <a:r>
              <a:rPr lang="es-CO" sz="3600" b="1" dirty="0">
                <a:solidFill>
                  <a:schemeClr val="accent2"/>
                </a:solidFill>
                <a:latin typeface="+mn-lt"/>
                <a:ea typeface="+mn-ea"/>
                <a:cs typeface="+mn-cs"/>
              </a:rPr>
              <a:t>EJEMPLO </a:t>
            </a:r>
            <a:r>
              <a:rPr lang="es-CO" sz="3600" b="1" dirty="0" smtClean="0">
                <a:solidFill>
                  <a:schemeClr val="accent2"/>
                </a:solidFill>
                <a:latin typeface="+mn-lt"/>
                <a:ea typeface="+mn-ea"/>
                <a:cs typeface="+mn-cs"/>
              </a:rPr>
              <a:t>PRÁCTICO 1</a:t>
            </a:r>
            <a:r>
              <a:rPr lang="es-CO" sz="3600" b="1" dirty="0">
                <a:solidFill>
                  <a:schemeClr val="accent2"/>
                </a:solidFill>
                <a:latin typeface="+mn-lt"/>
                <a:ea typeface="+mn-ea"/>
                <a:cs typeface="+mn-cs"/>
              </a:rPr>
              <a:t/>
            </a:r>
            <a:br>
              <a:rPr lang="es-CO" sz="3600" b="1" dirty="0">
                <a:solidFill>
                  <a:schemeClr val="accent2"/>
                </a:solidFill>
                <a:latin typeface="+mn-lt"/>
                <a:ea typeface="+mn-ea"/>
                <a:cs typeface="+mn-cs"/>
              </a:rPr>
            </a:br>
            <a:endParaRPr lang="es-CO" sz="3600" b="1" dirty="0" smtClean="0">
              <a:solidFill>
                <a:schemeClr val="accent2"/>
              </a:solidFill>
              <a:latin typeface="+mn-lt"/>
              <a:ea typeface="+mn-ea"/>
              <a:cs typeface="+mn-cs"/>
            </a:endParaRPr>
          </a:p>
          <a:p>
            <a:r>
              <a:rPr lang="es-CO" sz="3600" b="1" dirty="0">
                <a:solidFill>
                  <a:schemeClr val="accent2"/>
                </a:solidFill>
                <a:latin typeface="+mn-lt"/>
                <a:ea typeface="+mn-ea"/>
                <a:cs typeface="+mn-cs"/>
              </a:rPr>
              <a:t/>
            </a:r>
            <a:br>
              <a:rPr lang="es-CO" sz="3600" b="1" dirty="0">
                <a:solidFill>
                  <a:schemeClr val="accent2"/>
                </a:solidFill>
                <a:latin typeface="+mn-lt"/>
                <a:ea typeface="+mn-ea"/>
                <a:cs typeface="+mn-cs"/>
              </a:rPr>
            </a:br>
            <a:r>
              <a:rPr lang="es-CO" sz="3600" b="1" dirty="0">
                <a:solidFill>
                  <a:schemeClr val="tx1">
                    <a:lumMod val="65000"/>
                    <a:lumOff val="35000"/>
                  </a:schemeClr>
                </a:solidFill>
                <a:latin typeface="+mn-lt"/>
                <a:ea typeface="+mn-ea"/>
                <a:cs typeface="+mn-cs"/>
              </a:rPr>
              <a:t/>
            </a:r>
            <a:br>
              <a:rPr lang="es-CO" sz="3600" b="1" dirty="0">
                <a:solidFill>
                  <a:schemeClr val="tx1">
                    <a:lumMod val="65000"/>
                    <a:lumOff val="35000"/>
                  </a:schemeClr>
                </a:solidFill>
                <a:latin typeface="+mn-lt"/>
                <a:ea typeface="+mn-ea"/>
                <a:cs typeface="+mn-cs"/>
              </a:rPr>
            </a:br>
            <a:r>
              <a:rPr lang="es-CO" sz="3600" b="1" dirty="0">
                <a:solidFill>
                  <a:schemeClr val="tx1">
                    <a:lumMod val="65000"/>
                    <a:lumOff val="35000"/>
                  </a:schemeClr>
                </a:solidFill>
                <a:latin typeface="+mn-lt"/>
                <a:ea typeface="+mn-ea"/>
                <a:cs typeface="+mn-cs"/>
              </a:rPr>
              <a:t>Análisis Clúster Petroquímico Cartagena y</a:t>
            </a:r>
            <a:r>
              <a:rPr lang="es-CO" sz="3600" b="1" dirty="0" smtClean="0">
                <a:solidFill>
                  <a:schemeClr val="tx1">
                    <a:lumMod val="65000"/>
                    <a:lumOff val="35000"/>
                  </a:schemeClr>
                </a:solidFill>
                <a:latin typeface="+mn-lt"/>
                <a:ea typeface="+mn-ea"/>
                <a:cs typeface="+mn-cs"/>
              </a:rPr>
              <a:t> </a:t>
            </a:r>
            <a:r>
              <a:rPr lang="es-CO" sz="3600" b="1" dirty="0">
                <a:solidFill>
                  <a:schemeClr val="tx1">
                    <a:lumMod val="65000"/>
                    <a:lumOff val="35000"/>
                  </a:schemeClr>
                </a:solidFill>
                <a:latin typeface="+mn-lt"/>
                <a:ea typeface="+mn-ea"/>
                <a:cs typeface="+mn-cs"/>
              </a:rPr>
              <a:t>Barranquilla Metropolitana</a:t>
            </a:r>
            <a:endParaRPr lang="en-US" sz="3600" b="1" dirty="0">
              <a:solidFill>
                <a:schemeClr val="tx1">
                  <a:lumMod val="65000"/>
                  <a:lumOff val="35000"/>
                </a:schemeClr>
              </a:solidFill>
              <a:latin typeface="+mn-lt"/>
              <a:ea typeface="+mn-ea"/>
              <a:cs typeface="+mn-cs"/>
            </a:endParaRPr>
          </a:p>
        </p:txBody>
      </p:sp>
    </p:spTree>
    <p:extLst>
      <p:ext uri="{BB962C8B-B14F-4D97-AF65-F5344CB8AC3E}">
        <p14:creationId xmlns:p14="http://schemas.microsoft.com/office/powerpoint/2010/main" val="2761038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p:cNvSpPr>
            <a:spLocks noGrp="1"/>
          </p:cNvSpPr>
          <p:nvPr>
            <p:ph type="body" sz="quarter" idx="11"/>
          </p:nvPr>
        </p:nvSpPr>
        <p:spPr>
          <a:xfrm>
            <a:off x="630231" y="548680"/>
            <a:ext cx="7848872" cy="360040"/>
          </a:xfrm>
        </p:spPr>
        <p:txBody>
          <a:bodyPr>
            <a:normAutofit fontScale="92500" lnSpcReduction="10000"/>
          </a:bodyPr>
          <a:lstStyle/>
          <a:p>
            <a:r>
              <a:rPr lang="es-CO" dirty="0" smtClean="0"/>
              <a:t>¿QUÉ </a:t>
            </a:r>
            <a:r>
              <a:rPr lang="es-CO" dirty="0"/>
              <a:t>SABE EXPORTAR CARTAGENA METROPOLITANA </a:t>
            </a:r>
            <a:r>
              <a:rPr lang="es-CO" dirty="0" smtClean="0"/>
              <a:t>?</a:t>
            </a:r>
            <a:endParaRPr lang="es-CO"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1052736"/>
            <a:ext cx="7848872" cy="430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611188" y="5789645"/>
            <a:ext cx="7921252" cy="923330"/>
          </a:xfrm>
          <a:prstGeom prst="rect">
            <a:avLst/>
          </a:prstGeom>
          <a:noFill/>
        </p:spPr>
        <p:txBody>
          <a:bodyPr wrap="square" rtlCol="0">
            <a:spAutoFit/>
          </a:bodyPr>
          <a:lstStyle/>
          <a:p>
            <a:pPr algn="just"/>
            <a:r>
              <a:rPr lang="es-CO" dirty="0">
                <a:solidFill>
                  <a:srgbClr val="000000">
                    <a:lumMod val="65000"/>
                    <a:lumOff val="35000"/>
                  </a:srgbClr>
                </a:solidFill>
                <a:cs typeface="Calibri"/>
              </a:rPr>
              <a:t>El área metropolitana de Cartagena incluye los siguientes municipios (ordenados por su participación en la población): Cartagena (82.6%), Turbaco (5.9%), Arjona (5.8%), Santa Rosa (1.8%), Villanueva (1.6%), </a:t>
            </a:r>
            <a:r>
              <a:rPr lang="es-CO" dirty="0" err="1">
                <a:solidFill>
                  <a:srgbClr val="000000">
                    <a:lumMod val="65000"/>
                    <a:lumOff val="35000"/>
                  </a:srgbClr>
                </a:solidFill>
                <a:cs typeface="Calibri"/>
              </a:rPr>
              <a:t>Turbaná</a:t>
            </a:r>
            <a:r>
              <a:rPr lang="es-CO" dirty="0">
                <a:solidFill>
                  <a:srgbClr val="000000">
                    <a:lumMod val="65000"/>
                    <a:lumOff val="35000"/>
                  </a:srgbClr>
                </a:solidFill>
                <a:cs typeface="Calibri"/>
              </a:rPr>
              <a:t> (1.2%), Clemencia (1.1%). </a:t>
            </a:r>
          </a:p>
        </p:txBody>
      </p:sp>
      <p:sp>
        <p:nvSpPr>
          <p:cNvPr id="11" name="10 CuadroTexto"/>
          <p:cNvSpPr txBox="1"/>
          <p:nvPr/>
        </p:nvSpPr>
        <p:spPr>
          <a:xfrm>
            <a:off x="1115616" y="2558261"/>
            <a:ext cx="936104" cy="646331"/>
          </a:xfrm>
          <a:prstGeom prst="rect">
            <a:avLst/>
          </a:prstGeom>
          <a:noFill/>
        </p:spPr>
        <p:txBody>
          <a:bodyPr wrap="square" rtlCol="0">
            <a:spAutoFit/>
          </a:bodyPr>
          <a:lstStyle/>
          <a:p>
            <a:pPr algn="ctr"/>
            <a:r>
              <a:rPr lang="es-CO" sz="1200" b="1" dirty="0" smtClean="0">
                <a:solidFill>
                  <a:prstClr val="white"/>
                </a:solidFill>
              </a:rPr>
              <a:t>Polímeros de estireno</a:t>
            </a:r>
          </a:p>
          <a:p>
            <a:pPr algn="ctr"/>
            <a:r>
              <a:rPr lang="es-CO" sz="1200" b="1" dirty="0" smtClean="0">
                <a:solidFill>
                  <a:prstClr val="white"/>
                </a:solidFill>
              </a:rPr>
              <a:t>3,3% </a:t>
            </a:r>
            <a:endParaRPr lang="es-CO" sz="1200" b="1" dirty="0">
              <a:solidFill>
                <a:prstClr val="white"/>
              </a:solidFill>
            </a:endParaRPr>
          </a:p>
        </p:txBody>
      </p:sp>
      <p:sp>
        <p:nvSpPr>
          <p:cNvPr id="12" name="11 CuadroTexto"/>
          <p:cNvSpPr txBox="1"/>
          <p:nvPr/>
        </p:nvSpPr>
        <p:spPr>
          <a:xfrm>
            <a:off x="1115616" y="4293096"/>
            <a:ext cx="1872208" cy="461665"/>
          </a:xfrm>
          <a:prstGeom prst="rect">
            <a:avLst/>
          </a:prstGeom>
          <a:noFill/>
        </p:spPr>
        <p:txBody>
          <a:bodyPr wrap="square" rtlCol="0">
            <a:spAutoFit/>
          </a:bodyPr>
          <a:lstStyle/>
          <a:p>
            <a:pPr algn="ctr"/>
            <a:r>
              <a:rPr lang="es-CO" sz="1200" b="1" dirty="0" smtClean="0">
                <a:solidFill>
                  <a:prstClr val="white"/>
                </a:solidFill>
              </a:rPr>
              <a:t>Polímeros de  cloruro 15,1%</a:t>
            </a:r>
            <a:endParaRPr lang="es-CO" sz="1200" b="1" dirty="0">
              <a:solidFill>
                <a:prstClr val="white"/>
              </a:solidFill>
            </a:endParaRPr>
          </a:p>
        </p:txBody>
      </p:sp>
      <p:sp>
        <p:nvSpPr>
          <p:cNvPr id="13" name="12 CuadroTexto"/>
          <p:cNvSpPr txBox="1"/>
          <p:nvPr/>
        </p:nvSpPr>
        <p:spPr>
          <a:xfrm>
            <a:off x="5220072" y="2996952"/>
            <a:ext cx="1872208" cy="646331"/>
          </a:xfrm>
          <a:prstGeom prst="rect">
            <a:avLst/>
          </a:prstGeom>
          <a:noFill/>
        </p:spPr>
        <p:txBody>
          <a:bodyPr wrap="square" rtlCol="0">
            <a:spAutoFit/>
          </a:bodyPr>
          <a:lstStyle/>
          <a:p>
            <a:pPr algn="ctr"/>
            <a:r>
              <a:rPr lang="es-CO" sz="1200" b="1" dirty="0" smtClean="0">
                <a:solidFill>
                  <a:prstClr val="white"/>
                </a:solidFill>
              </a:rPr>
              <a:t>Aceites de petróleo refinados </a:t>
            </a:r>
          </a:p>
          <a:p>
            <a:pPr algn="ctr"/>
            <a:r>
              <a:rPr lang="es-CO" sz="1200" b="1" dirty="0" smtClean="0">
                <a:solidFill>
                  <a:prstClr val="white"/>
                </a:solidFill>
              </a:rPr>
              <a:t>22,8%</a:t>
            </a:r>
            <a:endParaRPr lang="es-CO" sz="1200" b="1" dirty="0">
              <a:solidFill>
                <a:prstClr val="white"/>
              </a:solidFill>
            </a:endParaRPr>
          </a:p>
        </p:txBody>
      </p:sp>
    </p:spTree>
    <p:extLst>
      <p:ext uri="{BB962C8B-B14F-4D97-AF65-F5344CB8AC3E}">
        <p14:creationId xmlns:p14="http://schemas.microsoft.com/office/powerpoint/2010/main" val="2203627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p:cNvSpPr>
            <a:spLocks noGrp="1"/>
          </p:cNvSpPr>
          <p:nvPr>
            <p:ph type="body" sz="quarter" idx="11"/>
          </p:nvPr>
        </p:nvSpPr>
        <p:spPr>
          <a:xfrm>
            <a:off x="611188" y="260648"/>
            <a:ext cx="7848872" cy="360040"/>
          </a:xfrm>
        </p:spPr>
        <p:txBody>
          <a:bodyPr>
            <a:noAutofit/>
          </a:bodyPr>
          <a:lstStyle/>
          <a:p>
            <a:r>
              <a:rPr lang="es-CO" sz="1900" dirty="0"/>
              <a:t>CARTAGENA: AGLOMERACIONES EXPORTADORAS COMPETITIVAS   EN EL ESPACIO DE PRODUCTO (VCR&gt;1) </a:t>
            </a:r>
          </a:p>
        </p:txBody>
      </p:sp>
      <p:sp>
        <p:nvSpPr>
          <p:cNvPr id="18" name="17 CuadroTexto"/>
          <p:cNvSpPr txBox="1"/>
          <p:nvPr/>
        </p:nvSpPr>
        <p:spPr>
          <a:xfrm>
            <a:off x="643236" y="6031901"/>
            <a:ext cx="7853625" cy="646331"/>
          </a:xfrm>
          <a:prstGeom prst="rect">
            <a:avLst/>
          </a:prstGeom>
          <a:noFill/>
        </p:spPr>
        <p:txBody>
          <a:bodyPr wrap="square" rtlCol="0">
            <a:spAutoFit/>
          </a:bodyPr>
          <a:lstStyle/>
          <a:p>
            <a:r>
              <a:rPr lang="es-CO" b="1" i="1" dirty="0" smtClean="0">
                <a:solidFill>
                  <a:schemeClr val="tx1">
                    <a:lumMod val="65000"/>
                    <a:lumOff val="35000"/>
                  </a:schemeClr>
                </a:solidFill>
              </a:rPr>
              <a:t>Cartagena ha desarrollado una vocación exportadora  principalmente en productos químicos y plásticos. </a:t>
            </a:r>
          </a:p>
        </p:txBody>
      </p:sp>
      <p:sp>
        <p:nvSpPr>
          <p:cNvPr id="55" name="5 Marcador de texto"/>
          <p:cNvSpPr>
            <a:spLocks noGrp="1"/>
          </p:cNvSpPr>
          <p:nvPr>
            <p:ph type="body" sz="quarter" idx="17"/>
          </p:nvPr>
        </p:nvSpPr>
        <p:spPr>
          <a:xfrm>
            <a:off x="4990881" y="2136598"/>
            <a:ext cx="3527192" cy="314879"/>
          </a:xfrm>
        </p:spPr>
        <p:txBody>
          <a:bodyPr/>
          <a:lstStyle/>
          <a:p>
            <a:endParaRPr lang="es-CO"/>
          </a:p>
        </p:txBody>
      </p:sp>
      <p:grpSp>
        <p:nvGrpSpPr>
          <p:cNvPr id="2" name="1 Grupo"/>
          <p:cNvGrpSpPr/>
          <p:nvPr/>
        </p:nvGrpSpPr>
        <p:grpSpPr>
          <a:xfrm>
            <a:off x="539552" y="928044"/>
            <a:ext cx="8280920" cy="5100744"/>
            <a:chOff x="539552" y="928044"/>
            <a:chExt cx="8280920" cy="5100744"/>
          </a:xfrm>
        </p:grpSpPr>
        <p:pic>
          <p:nvPicPr>
            <p:cNvPr id="5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928044"/>
              <a:ext cx="8280920" cy="5100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57 Elipse"/>
            <p:cNvSpPr/>
            <p:nvPr/>
          </p:nvSpPr>
          <p:spPr>
            <a:xfrm rot="18850786">
              <a:off x="7473179" y="2931168"/>
              <a:ext cx="1134816" cy="469402"/>
            </a:xfrm>
            <a:prstGeom prst="ellipse">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fontAlgn="auto">
                <a:spcBef>
                  <a:spcPts val="0"/>
                </a:spcBef>
                <a:spcAft>
                  <a:spcPts val="0"/>
                </a:spcAft>
              </a:pPr>
              <a:endParaRPr lang="es-CO">
                <a:solidFill>
                  <a:prstClr val="black"/>
                </a:solidFill>
              </a:endParaRPr>
            </a:p>
          </p:txBody>
        </p:sp>
        <p:sp>
          <p:nvSpPr>
            <p:cNvPr id="60" name="59 Elipse"/>
            <p:cNvSpPr/>
            <p:nvPr/>
          </p:nvSpPr>
          <p:spPr>
            <a:xfrm rot="19490136">
              <a:off x="6907648" y="3626202"/>
              <a:ext cx="971697" cy="867855"/>
            </a:xfrm>
            <a:prstGeom prst="ellipse">
              <a:avLst/>
            </a:prstGeom>
            <a:no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fontAlgn="auto">
                <a:spcBef>
                  <a:spcPts val="0"/>
                </a:spcBef>
                <a:spcAft>
                  <a:spcPts val="0"/>
                </a:spcAft>
              </a:pPr>
              <a:endParaRPr lang="es-CO" dirty="0">
                <a:solidFill>
                  <a:prstClr val="black"/>
                </a:solidFill>
              </a:endParaRPr>
            </a:p>
          </p:txBody>
        </p:sp>
        <p:sp>
          <p:nvSpPr>
            <p:cNvPr id="62" name="61 Elipse"/>
            <p:cNvSpPr/>
            <p:nvPr/>
          </p:nvSpPr>
          <p:spPr>
            <a:xfrm rot="20786403">
              <a:off x="5669359" y="3661600"/>
              <a:ext cx="926063" cy="257817"/>
            </a:xfrm>
            <a:prstGeom prst="ellipse">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fontAlgn="auto">
                <a:spcBef>
                  <a:spcPts val="0"/>
                </a:spcBef>
                <a:spcAft>
                  <a:spcPts val="0"/>
                </a:spcAft>
              </a:pPr>
              <a:endParaRPr lang="es-CO">
                <a:solidFill>
                  <a:prstClr val="black"/>
                </a:solidFill>
              </a:endParaRPr>
            </a:p>
          </p:txBody>
        </p:sp>
        <p:sp>
          <p:nvSpPr>
            <p:cNvPr id="64" name="63 Elipse"/>
            <p:cNvSpPr/>
            <p:nvPr/>
          </p:nvSpPr>
          <p:spPr>
            <a:xfrm rot="19523897">
              <a:off x="3637896" y="3812725"/>
              <a:ext cx="946786" cy="696022"/>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fontAlgn="auto">
                <a:spcBef>
                  <a:spcPts val="0"/>
                </a:spcBef>
                <a:spcAft>
                  <a:spcPts val="0"/>
                </a:spcAft>
              </a:pPr>
              <a:endParaRPr lang="es-CO" dirty="0">
                <a:solidFill>
                  <a:prstClr val="black"/>
                </a:solidFill>
              </a:endParaRPr>
            </a:p>
          </p:txBody>
        </p:sp>
        <p:sp>
          <p:nvSpPr>
            <p:cNvPr id="65" name="64 Elipse"/>
            <p:cNvSpPr/>
            <p:nvPr/>
          </p:nvSpPr>
          <p:spPr>
            <a:xfrm rot="19523897">
              <a:off x="2535057" y="3480082"/>
              <a:ext cx="1560677" cy="580414"/>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fontAlgn="auto">
                <a:spcBef>
                  <a:spcPts val="0"/>
                </a:spcBef>
                <a:spcAft>
                  <a:spcPts val="0"/>
                </a:spcAft>
              </a:pPr>
              <a:endParaRPr lang="es-CO" dirty="0">
                <a:solidFill>
                  <a:prstClr val="black"/>
                </a:solidFill>
              </a:endParaRPr>
            </a:p>
          </p:txBody>
        </p:sp>
        <p:sp>
          <p:nvSpPr>
            <p:cNvPr id="67" name="66 Elipse"/>
            <p:cNvSpPr/>
            <p:nvPr/>
          </p:nvSpPr>
          <p:spPr>
            <a:xfrm rot="19490136">
              <a:off x="4776742" y="3524611"/>
              <a:ext cx="1200772" cy="585947"/>
            </a:xfrm>
            <a:prstGeom prst="ellipse">
              <a:avLst/>
            </a:prstGeom>
            <a:no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fontAlgn="auto">
                <a:spcBef>
                  <a:spcPts val="0"/>
                </a:spcBef>
                <a:spcAft>
                  <a:spcPts val="0"/>
                </a:spcAft>
              </a:pPr>
              <a:endParaRPr lang="es-CO">
                <a:solidFill>
                  <a:prstClr val="black"/>
                </a:solidFill>
              </a:endParaRPr>
            </a:p>
          </p:txBody>
        </p:sp>
        <p:sp>
          <p:nvSpPr>
            <p:cNvPr id="68" name="67 Elipse"/>
            <p:cNvSpPr/>
            <p:nvPr/>
          </p:nvSpPr>
          <p:spPr>
            <a:xfrm rot="18061205">
              <a:off x="2144819" y="2780629"/>
              <a:ext cx="1205395" cy="429493"/>
            </a:xfrm>
            <a:prstGeom prst="ellipse">
              <a:avLst/>
            </a:prstGeom>
            <a:no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fontAlgn="auto">
                <a:spcBef>
                  <a:spcPts val="0"/>
                </a:spcBef>
                <a:spcAft>
                  <a:spcPts val="0"/>
                </a:spcAft>
              </a:pPr>
              <a:endParaRPr lang="es-CO">
                <a:solidFill>
                  <a:prstClr val="black"/>
                </a:solidFill>
              </a:endParaRPr>
            </a:p>
          </p:txBody>
        </p:sp>
      </p:grpSp>
    </p:spTree>
    <p:extLst>
      <p:ext uri="{BB962C8B-B14F-4D97-AF65-F5344CB8AC3E}">
        <p14:creationId xmlns:p14="http://schemas.microsoft.com/office/powerpoint/2010/main" val="1439583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p:cNvSpPr>
            <a:spLocks noGrp="1"/>
          </p:cNvSpPr>
          <p:nvPr>
            <p:ph type="body" sz="quarter" idx="11"/>
          </p:nvPr>
        </p:nvSpPr>
        <p:spPr>
          <a:xfrm>
            <a:off x="539552" y="476672"/>
            <a:ext cx="7848872" cy="360040"/>
          </a:xfrm>
        </p:spPr>
        <p:txBody>
          <a:bodyPr>
            <a:noAutofit/>
          </a:bodyPr>
          <a:lstStyle/>
          <a:p>
            <a:r>
              <a:rPr lang="es-CO" sz="1900" dirty="0"/>
              <a:t>QUÍMICOS Y PLÁSTICOS: SECTOR ESTRELLA DE CARTAGENA </a:t>
            </a:r>
          </a:p>
        </p:txBody>
      </p:sp>
      <p:sp>
        <p:nvSpPr>
          <p:cNvPr id="18" name="17 CuadroTexto"/>
          <p:cNvSpPr txBox="1"/>
          <p:nvPr/>
        </p:nvSpPr>
        <p:spPr>
          <a:xfrm>
            <a:off x="1043609" y="4941168"/>
            <a:ext cx="7128792" cy="1323439"/>
          </a:xfrm>
          <a:prstGeom prst="rect">
            <a:avLst/>
          </a:prstGeom>
          <a:noFill/>
        </p:spPr>
        <p:txBody>
          <a:bodyPr wrap="square" rtlCol="0">
            <a:spAutoFit/>
          </a:bodyPr>
          <a:lstStyle/>
          <a:p>
            <a:r>
              <a:rPr lang="es-CO" sz="1600" b="1" i="1" dirty="0" smtClean="0">
                <a:solidFill>
                  <a:schemeClr val="tx1">
                    <a:lumMod val="65000"/>
                    <a:lumOff val="35000"/>
                  </a:schemeClr>
                </a:solidFill>
              </a:rPr>
              <a:t>La </a:t>
            </a:r>
            <a:r>
              <a:rPr lang="es-CO" sz="1600" b="1" i="1" dirty="0">
                <a:solidFill>
                  <a:schemeClr val="tx1">
                    <a:lumMod val="65000"/>
                    <a:lumOff val="35000"/>
                  </a:schemeClr>
                </a:solidFill>
              </a:rPr>
              <a:t>aglomeración de Químicos </a:t>
            </a:r>
            <a:r>
              <a:rPr lang="es-CO" sz="1600" b="1" i="1" dirty="0" smtClean="0">
                <a:solidFill>
                  <a:schemeClr val="tx1">
                    <a:lumMod val="65000"/>
                    <a:lumOff val="35000"/>
                  </a:schemeClr>
                </a:solidFill>
              </a:rPr>
              <a:t>y </a:t>
            </a:r>
            <a:r>
              <a:rPr lang="es-CO" sz="1600" b="1" i="1" dirty="0">
                <a:solidFill>
                  <a:schemeClr val="tx1">
                    <a:lumMod val="65000"/>
                    <a:lumOff val="35000"/>
                  </a:schemeClr>
                </a:solidFill>
              </a:rPr>
              <a:t>Plásticos supera </a:t>
            </a:r>
            <a:r>
              <a:rPr lang="es-CO" sz="1600" b="1" i="1" dirty="0" smtClean="0">
                <a:solidFill>
                  <a:schemeClr val="tx1">
                    <a:lumMod val="65000"/>
                    <a:lumOff val="35000"/>
                  </a:schemeClr>
                </a:solidFill>
              </a:rPr>
              <a:t> </a:t>
            </a:r>
            <a:r>
              <a:rPr lang="es-CO" sz="1600" b="1" i="1" dirty="0">
                <a:solidFill>
                  <a:schemeClr val="tx1">
                    <a:lumMod val="65000"/>
                    <a:lumOff val="35000"/>
                  </a:schemeClr>
                </a:solidFill>
              </a:rPr>
              <a:t>2,2 veces las exportaciones de la segunda aglomeración </a:t>
            </a:r>
            <a:r>
              <a:rPr lang="es-CO" sz="1600" b="1" i="1" dirty="0" smtClean="0">
                <a:solidFill>
                  <a:schemeClr val="tx1">
                    <a:lumMod val="65000"/>
                    <a:lumOff val="35000"/>
                  </a:schemeClr>
                </a:solidFill>
              </a:rPr>
              <a:t>exportadora</a:t>
            </a:r>
            <a:r>
              <a:rPr lang="es-CO" sz="1600" b="1" i="1" dirty="0">
                <a:solidFill>
                  <a:schemeClr val="tx1">
                    <a:lumMod val="65000"/>
                    <a:lumOff val="35000"/>
                  </a:schemeClr>
                </a:solidFill>
              </a:rPr>
              <a:t>  (masa critica</a:t>
            </a:r>
            <a:r>
              <a:rPr lang="es-CO" sz="1600" b="1" i="1" dirty="0" smtClean="0">
                <a:solidFill>
                  <a:schemeClr val="tx1">
                    <a:lumMod val="65000"/>
                    <a:lumOff val="35000"/>
                  </a:schemeClr>
                </a:solidFill>
              </a:rPr>
              <a:t>).</a:t>
            </a:r>
            <a:endParaRPr lang="es-CO" sz="1600" b="1" i="1" dirty="0">
              <a:solidFill>
                <a:schemeClr val="tx1">
                  <a:lumMod val="65000"/>
                  <a:lumOff val="35000"/>
                </a:schemeClr>
              </a:solidFill>
            </a:endParaRPr>
          </a:p>
          <a:p>
            <a:r>
              <a:rPr lang="es-CO" sz="1600" b="1" i="1" dirty="0" smtClean="0">
                <a:solidFill>
                  <a:schemeClr val="tx1">
                    <a:lumMod val="65000"/>
                    <a:lumOff val="35000"/>
                  </a:schemeClr>
                </a:solidFill>
              </a:rPr>
              <a:t> </a:t>
            </a:r>
            <a:endParaRPr lang="es-CO" sz="1600" b="1" i="1" dirty="0">
              <a:solidFill>
                <a:schemeClr val="tx1">
                  <a:lumMod val="65000"/>
                  <a:lumOff val="35000"/>
                </a:schemeClr>
              </a:solidFill>
            </a:endParaRPr>
          </a:p>
          <a:p>
            <a:r>
              <a:rPr lang="es-CO" sz="1600" b="1" i="1" dirty="0" smtClean="0">
                <a:solidFill>
                  <a:schemeClr val="tx1">
                    <a:lumMod val="65000"/>
                    <a:lumOff val="35000"/>
                  </a:schemeClr>
                </a:solidFill>
              </a:rPr>
              <a:t>Químicos </a:t>
            </a:r>
            <a:r>
              <a:rPr lang="es-CO" sz="1600" b="1" i="1" dirty="0">
                <a:solidFill>
                  <a:schemeClr val="tx1">
                    <a:lumMod val="65000"/>
                    <a:lumOff val="35000"/>
                  </a:schemeClr>
                </a:solidFill>
              </a:rPr>
              <a:t>y</a:t>
            </a:r>
            <a:r>
              <a:rPr lang="es-CO" sz="1600" b="1" i="1" dirty="0" smtClean="0">
                <a:solidFill>
                  <a:schemeClr val="tx1">
                    <a:lumMod val="65000"/>
                    <a:lumOff val="35000"/>
                  </a:schemeClr>
                </a:solidFill>
              </a:rPr>
              <a:t> </a:t>
            </a:r>
            <a:r>
              <a:rPr lang="es-CO" sz="1600" b="1" i="1" dirty="0">
                <a:solidFill>
                  <a:schemeClr val="tx1">
                    <a:lumMod val="65000"/>
                    <a:lumOff val="35000"/>
                  </a:schemeClr>
                </a:solidFill>
              </a:rPr>
              <a:t>Plásticos aglomeración compleja (superior a 0</a:t>
            </a:r>
            <a:r>
              <a:rPr lang="es-CO" sz="1600" b="1" i="1" dirty="0" smtClean="0">
                <a:solidFill>
                  <a:schemeClr val="tx1">
                    <a:lumMod val="65000"/>
                    <a:lumOff val="35000"/>
                  </a:schemeClr>
                </a:solidFill>
              </a:rPr>
              <a:t>). </a:t>
            </a:r>
            <a:endParaRPr lang="es-CO" sz="1600" b="1" i="1" dirty="0">
              <a:solidFill>
                <a:schemeClr val="tx1">
                  <a:lumMod val="65000"/>
                  <a:lumOff val="35000"/>
                </a:schemeClr>
              </a:solidFill>
            </a:endParaRPr>
          </a:p>
          <a:p>
            <a:endParaRPr lang="es-CO" sz="1600" b="1" i="1" dirty="0">
              <a:solidFill>
                <a:schemeClr val="tx1">
                  <a:lumMod val="65000"/>
                  <a:lumOff val="35000"/>
                </a:schemeClr>
              </a:solidFill>
            </a:endParaRPr>
          </a:p>
        </p:txBody>
      </p:sp>
      <p:sp>
        <p:nvSpPr>
          <p:cNvPr id="33" name="32 Rectángulo"/>
          <p:cNvSpPr/>
          <p:nvPr/>
        </p:nvSpPr>
        <p:spPr>
          <a:xfrm>
            <a:off x="617784" y="1052736"/>
            <a:ext cx="7914656" cy="369332"/>
          </a:xfrm>
          <a:prstGeom prst="rect">
            <a:avLst/>
          </a:prstGeom>
        </p:spPr>
        <p:txBody>
          <a:bodyPr wrap="square">
            <a:spAutoFit/>
          </a:bodyPr>
          <a:lstStyle/>
          <a:p>
            <a:pPr algn="just"/>
            <a:r>
              <a:rPr lang="es-CO" dirty="0" smtClean="0">
                <a:solidFill>
                  <a:schemeClr val="tx1">
                    <a:lumMod val="65000"/>
                    <a:lumOff val="35000"/>
                  </a:schemeClr>
                </a:solidFill>
              </a:rPr>
              <a:t>Alto </a:t>
            </a:r>
            <a:r>
              <a:rPr lang="es-CO" dirty="0">
                <a:solidFill>
                  <a:schemeClr val="tx1">
                    <a:lumMod val="65000"/>
                    <a:lumOff val="35000"/>
                  </a:schemeClr>
                </a:solidFill>
              </a:rPr>
              <a:t>volumen de exportaciones y complejidad </a:t>
            </a:r>
            <a:r>
              <a:rPr lang="es-CO" dirty="0" smtClean="0">
                <a:solidFill>
                  <a:schemeClr val="tx1">
                    <a:lumMod val="65000"/>
                    <a:lumOff val="35000"/>
                  </a:schemeClr>
                </a:solidFill>
              </a:rPr>
              <a:t>elevada</a:t>
            </a:r>
            <a:endParaRPr lang="es-CO" dirty="0">
              <a:solidFill>
                <a:schemeClr val="tx1">
                  <a:lumMod val="65000"/>
                  <a:lumOff val="35000"/>
                </a:schemeClr>
              </a:solidFill>
              <a:cs typeface="Calibri"/>
            </a:endParaRPr>
          </a:p>
        </p:txBody>
      </p:sp>
      <p:graphicFrame>
        <p:nvGraphicFramePr>
          <p:cNvPr id="34" name="33 Tabla"/>
          <p:cNvGraphicFramePr>
            <a:graphicFrameLocks noGrp="1"/>
          </p:cNvGraphicFramePr>
          <p:nvPr>
            <p:extLst>
              <p:ext uri="{D42A27DB-BD31-4B8C-83A1-F6EECF244321}">
                <p14:modId xmlns:p14="http://schemas.microsoft.com/office/powerpoint/2010/main" val="3024009363"/>
              </p:ext>
            </p:extLst>
          </p:nvPr>
        </p:nvGraphicFramePr>
        <p:xfrm>
          <a:off x="1043608" y="1700807"/>
          <a:ext cx="7056784" cy="2928357"/>
        </p:xfrm>
        <a:graphic>
          <a:graphicData uri="http://schemas.openxmlformats.org/drawingml/2006/table">
            <a:tbl>
              <a:tblPr firstRow="1" bandRow="1">
                <a:tableStyleId>{073A0DAA-6AF3-43AB-8588-CEC1D06C72B9}</a:tableStyleId>
              </a:tblPr>
              <a:tblGrid>
                <a:gridCol w="3057390"/>
                <a:gridCol w="2487226"/>
                <a:gridCol w="1512168"/>
              </a:tblGrid>
              <a:tr h="648072">
                <a:tc>
                  <a:txBody>
                    <a:bodyPr/>
                    <a:lstStyle/>
                    <a:p>
                      <a:pPr algn="ctr" rtl="0" fontAlgn="b"/>
                      <a:r>
                        <a:rPr lang="es-CO" sz="1600" u="none" strike="noStrike" dirty="0">
                          <a:effectLst/>
                        </a:rPr>
                        <a:t>Aglomeraciones  Exportadoras </a:t>
                      </a:r>
                      <a:endParaRPr lang="es-CO" sz="1600" b="1" i="0" u="none" strike="noStrike" dirty="0">
                        <a:solidFill>
                          <a:srgbClr val="7F7F7F"/>
                        </a:solidFill>
                        <a:effectLst/>
                        <a:latin typeface="Calibri"/>
                      </a:endParaRPr>
                    </a:p>
                  </a:txBody>
                  <a:tcPr marL="9525" marR="9525" marT="9525" marB="0" anchor="ctr">
                    <a:solidFill>
                      <a:schemeClr val="bg1">
                        <a:lumMod val="50000"/>
                      </a:schemeClr>
                    </a:solidFill>
                  </a:tcPr>
                </a:tc>
                <a:tc>
                  <a:txBody>
                    <a:bodyPr/>
                    <a:lstStyle/>
                    <a:p>
                      <a:pPr algn="ctr" rtl="0" fontAlgn="b"/>
                      <a:r>
                        <a:rPr lang="es-CO" sz="1600" u="none" strike="noStrike" dirty="0">
                          <a:effectLst/>
                        </a:rPr>
                        <a:t> Exportaciones 2014 (</a:t>
                      </a:r>
                      <a:r>
                        <a:rPr lang="es-CO" sz="1600" u="none" strike="noStrike" dirty="0" smtClean="0">
                          <a:effectLst/>
                        </a:rPr>
                        <a:t>USD) </a:t>
                      </a:r>
                      <a:endParaRPr lang="es-CO" sz="1600" b="1" i="0" u="none" strike="noStrike" dirty="0">
                        <a:solidFill>
                          <a:srgbClr val="7F7F7F"/>
                        </a:solidFill>
                        <a:effectLst/>
                        <a:latin typeface="Calibri"/>
                      </a:endParaRPr>
                    </a:p>
                  </a:txBody>
                  <a:tcPr marL="9525" marR="9525" marT="9525" marB="0" anchor="ctr">
                    <a:solidFill>
                      <a:schemeClr val="bg1">
                        <a:lumMod val="50000"/>
                      </a:schemeClr>
                    </a:solidFill>
                  </a:tcPr>
                </a:tc>
                <a:tc>
                  <a:txBody>
                    <a:bodyPr/>
                    <a:lstStyle/>
                    <a:p>
                      <a:pPr algn="ctr" rtl="0" fontAlgn="b"/>
                      <a:r>
                        <a:rPr lang="es-CO" sz="1600" u="none" strike="noStrike" dirty="0">
                          <a:effectLst/>
                        </a:rPr>
                        <a:t>Complejidad </a:t>
                      </a:r>
                      <a:endParaRPr lang="es-CO" sz="1600" b="1" i="0" u="none" strike="noStrike" dirty="0">
                        <a:solidFill>
                          <a:srgbClr val="7F7F7F"/>
                        </a:solidFill>
                        <a:effectLst/>
                        <a:latin typeface="Calibri"/>
                      </a:endParaRPr>
                    </a:p>
                  </a:txBody>
                  <a:tcPr marL="9525" marR="9525" marT="9525" marB="0" anchor="ctr">
                    <a:solidFill>
                      <a:schemeClr val="bg1">
                        <a:lumMod val="50000"/>
                      </a:schemeClr>
                    </a:solidFill>
                  </a:tcPr>
                </a:tc>
              </a:tr>
              <a:tr h="171450">
                <a:tc>
                  <a:txBody>
                    <a:bodyPr/>
                    <a:lstStyle/>
                    <a:p>
                      <a:pPr algn="l" fontAlgn="b"/>
                      <a:r>
                        <a:rPr lang="es-CO" sz="1600" u="none" strike="noStrike" dirty="0" smtClean="0">
                          <a:effectLst/>
                        </a:rPr>
                        <a:t>Químicos </a:t>
                      </a:r>
                      <a:r>
                        <a:rPr lang="es-CO" sz="1600" u="none" strike="noStrike" dirty="0">
                          <a:effectLst/>
                        </a:rPr>
                        <a:t>y </a:t>
                      </a:r>
                      <a:r>
                        <a:rPr lang="es-CO" sz="1600" u="none" strike="noStrike" dirty="0" smtClean="0">
                          <a:effectLst/>
                        </a:rPr>
                        <a:t>plásticos</a:t>
                      </a:r>
                      <a:endParaRPr lang="es-CO" sz="1600" b="0" i="0" u="none" strike="noStrike" dirty="0">
                        <a:effectLst/>
                        <a:latin typeface="Arial"/>
                      </a:endParaRPr>
                    </a:p>
                  </a:txBody>
                  <a:tcPr marL="9525" marR="9525" marT="9525" marB="0" anchor="b">
                    <a:solidFill>
                      <a:srgbClr val="F37A79"/>
                    </a:solidFill>
                  </a:tcPr>
                </a:tc>
                <a:tc>
                  <a:txBody>
                    <a:bodyPr/>
                    <a:lstStyle/>
                    <a:p>
                      <a:pPr algn="ctr" fontAlgn="b"/>
                      <a:r>
                        <a:rPr lang="es-CO" sz="1600" u="none" strike="noStrike" dirty="0">
                          <a:effectLst/>
                        </a:rPr>
                        <a:t> </a:t>
                      </a:r>
                      <a:r>
                        <a:rPr lang="es-CO" sz="1600" u="none" strike="noStrike" dirty="0" smtClean="0">
                          <a:effectLst/>
                        </a:rPr>
                        <a:t>1.236.083.150 </a:t>
                      </a:r>
                      <a:endParaRPr lang="es-CO" sz="1600" b="0" i="0" u="none" strike="noStrike" dirty="0">
                        <a:effectLst/>
                        <a:latin typeface="Arial"/>
                      </a:endParaRPr>
                    </a:p>
                  </a:txBody>
                  <a:tcPr marL="9525" marR="9525" marT="9525" marB="0" anchor="b">
                    <a:solidFill>
                      <a:srgbClr val="F37A79"/>
                    </a:solidFill>
                  </a:tcPr>
                </a:tc>
                <a:tc>
                  <a:txBody>
                    <a:bodyPr/>
                    <a:lstStyle/>
                    <a:p>
                      <a:pPr algn="ctr" fontAlgn="b"/>
                      <a:r>
                        <a:rPr lang="es-CO" sz="1600" u="none" strike="noStrike" dirty="0">
                          <a:effectLst/>
                        </a:rPr>
                        <a:t>1,67</a:t>
                      </a:r>
                      <a:endParaRPr lang="es-CO" sz="1600" b="0" i="0" u="none" strike="noStrike" dirty="0">
                        <a:effectLst/>
                        <a:latin typeface="Arial"/>
                      </a:endParaRPr>
                    </a:p>
                  </a:txBody>
                  <a:tcPr marL="9525" marR="9525" marT="9525" marB="0" anchor="b">
                    <a:solidFill>
                      <a:srgbClr val="F37A79"/>
                    </a:solidFill>
                  </a:tcPr>
                </a:tc>
              </a:tr>
              <a:tr h="161925">
                <a:tc>
                  <a:txBody>
                    <a:bodyPr/>
                    <a:lstStyle/>
                    <a:p>
                      <a:pPr algn="l" fontAlgn="b"/>
                      <a:r>
                        <a:rPr lang="es-CO" sz="1600" u="none" strike="noStrike" dirty="0">
                          <a:effectLst/>
                        </a:rPr>
                        <a:t>Minerales</a:t>
                      </a:r>
                      <a:endParaRPr lang="es-CO" sz="1600" b="0" i="0" u="none" strike="noStrike" dirty="0">
                        <a:effectLst/>
                        <a:latin typeface="Arial"/>
                      </a:endParaRPr>
                    </a:p>
                  </a:txBody>
                  <a:tcPr marL="9525" marR="9525" marT="9525" marB="0" anchor="b"/>
                </a:tc>
                <a:tc>
                  <a:txBody>
                    <a:bodyPr/>
                    <a:lstStyle/>
                    <a:p>
                      <a:pPr algn="ctr" fontAlgn="b"/>
                      <a:r>
                        <a:rPr lang="es-CO" sz="1600" u="none" strike="noStrike" dirty="0">
                          <a:effectLst/>
                        </a:rPr>
                        <a:t>    </a:t>
                      </a:r>
                      <a:r>
                        <a:rPr lang="es-CO" sz="1600" u="none" strike="noStrike" dirty="0" smtClean="0">
                          <a:effectLst/>
                        </a:rPr>
                        <a:t>542.666.066 </a:t>
                      </a:r>
                      <a:endParaRPr lang="es-CO" sz="1600" b="0" i="0" u="none" strike="noStrike" dirty="0">
                        <a:effectLst/>
                        <a:latin typeface="Arial"/>
                      </a:endParaRPr>
                    </a:p>
                  </a:txBody>
                  <a:tcPr marL="9525" marR="9525" marT="9525" marB="0" anchor="b"/>
                </a:tc>
                <a:tc>
                  <a:txBody>
                    <a:bodyPr/>
                    <a:lstStyle/>
                    <a:p>
                      <a:pPr algn="ctr" fontAlgn="b"/>
                      <a:r>
                        <a:rPr lang="es-CO" sz="1600" u="none" strike="noStrike">
                          <a:effectLst/>
                        </a:rPr>
                        <a:t>-0,82</a:t>
                      </a:r>
                      <a:endParaRPr lang="es-CO" sz="1600" b="0" i="0" u="none" strike="noStrike">
                        <a:effectLst/>
                        <a:latin typeface="Arial"/>
                      </a:endParaRPr>
                    </a:p>
                  </a:txBody>
                  <a:tcPr marL="9525" marR="9525" marT="9525" marB="0" anchor="b"/>
                </a:tc>
              </a:tr>
              <a:tr h="161925">
                <a:tc>
                  <a:txBody>
                    <a:bodyPr/>
                    <a:lstStyle/>
                    <a:p>
                      <a:pPr algn="l" fontAlgn="b"/>
                      <a:r>
                        <a:rPr lang="es-CO" sz="1600" u="none" strike="noStrike" dirty="0">
                          <a:effectLst/>
                        </a:rPr>
                        <a:t>Vegetales, alimentos y madera</a:t>
                      </a:r>
                      <a:endParaRPr lang="es-CO" sz="1600" b="0" i="0" u="none" strike="noStrike" dirty="0">
                        <a:effectLst/>
                        <a:latin typeface="Arial"/>
                      </a:endParaRPr>
                    </a:p>
                  </a:txBody>
                  <a:tcPr marL="9525" marR="9525" marT="9525" marB="0" anchor="b"/>
                </a:tc>
                <a:tc>
                  <a:txBody>
                    <a:bodyPr/>
                    <a:lstStyle/>
                    <a:p>
                      <a:pPr algn="ctr" fontAlgn="b"/>
                      <a:r>
                        <a:rPr lang="es-CO" sz="1600" u="none" strike="noStrike" dirty="0">
                          <a:effectLst/>
                        </a:rPr>
                        <a:t>    </a:t>
                      </a:r>
                      <a:r>
                        <a:rPr lang="es-CO" sz="1600" u="none" strike="noStrike" dirty="0" smtClean="0">
                          <a:effectLst/>
                        </a:rPr>
                        <a:t>166.346.568</a:t>
                      </a:r>
                      <a:endParaRPr lang="es-CO" sz="1600" b="0" i="0" u="none" strike="noStrike" dirty="0">
                        <a:effectLst/>
                        <a:latin typeface="Arial"/>
                      </a:endParaRPr>
                    </a:p>
                  </a:txBody>
                  <a:tcPr marL="9525" marR="9525" marT="9525" marB="0" anchor="b"/>
                </a:tc>
                <a:tc>
                  <a:txBody>
                    <a:bodyPr/>
                    <a:lstStyle/>
                    <a:p>
                      <a:pPr algn="ctr" fontAlgn="b"/>
                      <a:r>
                        <a:rPr lang="es-CO" sz="1600" u="none" strike="noStrike" dirty="0">
                          <a:effectLst/>
                        </a:rPr>
                        <a:t>-0,25</a:t>
                      </a:r>
                      <a:endParaRPr lang="es-CO" sz="1600" b="0" i="0" u="none" strike="noStrike" dirty="0">
                        <a:effectLst/>
                        <a:latin typeface="Arial"/>
                      </a:endParaRPr>
                    </a:p>
                  </a:txBody>
                  <a:tcPr marL="9525" marR="9525" marT="9525" marB="0" anchor="b"/>
                </a:tc>
              </a:tr>
              <a:tr h="161925">
                <a:tc>
                  <a:txBody>
                    <a:bodyPr/>
                    <a:lstStyle/>
                    <a:p>
                      <a:pPr algn="l" fontAlgn="b"/>
                      <a:r>
                        <a:rPr lang="es-CO" sz="1600" u="none" strike="noStrike" dirty="0">
                          <a:effectLst/>
                        </a:rPr>
                        <a:t>Metales</a:t>
                      </a:r>
                      <a:endParaRPr lang="es-CO" sz="1600" b="0" i="0" u="none" strike="noStrike" dirty="0">
                        <a:effectLst/>
                        <a:latin typeface="Arial"/>
                      </a:endParaRPr>
                    </a:p>
                  </a:txBody>
                  <a:tcPr marL="9525" marR="9525" marT="9525" marB="0" anchor="b"/>
                </a:tc>
                <a:tc>
                  <a:txBody>
                    <a:bodyPr/>
                    <a:lstStyle/>
                    <a:p>
                      <a:pPr algn="ctr" fontAlgn="b"/>
                      <a:r>
                        <a:rPr lang="es-CO" sz="1600" u="none" strike="noStrike" dirty="0">
                          <a:effectLst/>
                        </a:rPr>
                        <a:t>      </a:t>
                      </a:r>
                      <a:r>
                        <a:rPr lang="es-CO" sz="1600" u="none" strike="noStrike" dirty="0" smtClean="0">
                          <a:effectLst/>
                        </a:rPr>
                        <a:t>76.802.867 </a:t>
                      </a:r>
                      <a:endParaRPr lang="es-CO" sz="1600" b="0" i="0" u="none" strike="noStrike" dirty="0">
                        <a:effectLst/>
                        <a:latin typeface="Arial"/>
                      </a:endParaRPr>
                    </a:p>
                  </a:txBody>
                  <a:tcPr marL="9525" marR="9525" marT="9525" marB="0" anchor="b"/>
                </a:tc>
                <a:tc>
                  <a:txBody>
                    <a:bodyPr/>
                    <a:lstStyle/>
                    <a:p>
                      <a:pPr algn="ctr" fontAlgn="b"/>
                      <a:r>
                        <a:rPr lang="es-CO" sz="1600" u="none" strike="noStrike" dirty="0">
                          <a:effectLst/>
                        </a:rPr>
                        <a:t>1,44</a:t>
                      </a:r>
                      <a:endParaRPr lang="es-CO" sz="1600" b="0" i="0" u="none" strike="noStrike" dirty="0">
                        <a:effectLst/>
                        <a:latin typeface="Arial"/>
                      </a:endParaRPr>
                    </a:p>
                  </a:txBody>
                  <a:tcPr marL="9525" marR="9525" marT="9525" marB="0" anchor="b"/>
                </a:tc>
              </a:tr>
              <a:tr h="161925">
                <a:tc>
                  <a:txBody>
                    <a:bodyPr/>
                    <a:lstStyle/>
                    <a:p>
                      <a:pPr algn="l" fontAlgn="b"/>
                      <a:r>
                        <a:rPr lang="es-CO" sz="1600" u="none" strike="noStrike" dirty="0">
                          <a:effectLst/>
                        </a:rPr>
                        <a:t>Maquinaria</a:t>
                      </a:r>
                      <a:endParaRPr lang="es-CO" sz="1600" b="0" i="0" u="none" strike="noStrike" dirty="0">
                        <a:effectLst/>
                        <a:latin typeface="Arial"/>
                      </a:endParaRPr>
                    </a:p>
                  </a:txBody>
                  <a:tcPr marL="9525" marR="9525" marT="9525" marB="0" anchor="b"/>
                </a:tc>
                <a:tc>
                  <a:txBody>
                    <a:bodyPr/>
                    <a:lstStyle/>
                    <a:p>
                      <a:pPr algn="ctr" fontAlgn="b"/>
                      <a:r>
                        <a:rPr lang="es-CO" sz="1600" u="none" strike="noStrike" dirty="0">
                          <a:effectLst/>
                        </a:rPr>
                        <a:t>      </a:t>
                      </a:r>
                      <a:r>
                        <a:rPr lang="es-CO" sz="1600" u="none" strike="noStrike" dirty="0" smtClean="0">
                          <a:effectLst/>
                        </a:rPr>
                        <a:t>60.758.038 </a:t>
                      </a:r>
                      <a:endParaRPr lang="es-CO" sz="1600" b="0" i="0" u="none" strike="noStrike" dirty="0">
                        <a:effectLst/>
                        <a:latin typeface="Arial"/>
                      </a:endParaRPr>
                    </a:p>
                  </a:txBody>
                  <a:tcPr marL="9525" marR="9525" marT="9525" marB="0" anchor="b"/>
                </a:tc>
                <a:tc>
                  <a:txBody>
                    <a:bodyPr/>
                    <a:lstStyle/>
                    <a:p>
                      <a:pPr algn="ctr" fontAlgn="b"/>
                      <a:r>
                        <a:rPr lang="es-CO" sz="1600" u="none" strike="noStrike" dirty="0">
                          <a:effectLst/>
                        </a:rPr>
                        <a:t>2,28</a:t>
                      </a:r>
                      <a:endParaRPr lang="es-CO" sz="1600" b="0" i="0" u="none" strike="noStrike" dirty="0">
                        <a:effectLst/>
                        <a:latin typeface="Arial"/>
                      </a:endParaRPr>
                    </a:p>
                  </a:txBody>
                  <a:tcPr marL="9525" marR="9525" marT="9525" marB="0" anchor="b"/>
                </a:tc>
              </a:tr>
              <a:tr h="161925">
                <a:tc>
                  <a:txBody>
                    <a:bodyPr/>
                    <a:lstStyle/>
                    <a:p>
                      <a:pPr algn="l" fontAlgn="b"/>
                      <a:r>
                        <a:rPr lang="es-CO" sz="1600" u="none" strike="noStrike" dirty="0">
                          <a:effectLst/>
                        </a:rPr>
                        <a:t>Piedra y vidrio</a:t>
                      </a:r>
                      <a:endParaRPr lang="es-CO" sz="1600" b="0" i="0" u="none" strike="noStrike" dirty="0">
                        <a:effectLst/>
                        <a:latin typeface="Arial"/>
                      </a:endParaRPr>
                    </a:p>
                  </a:txBody>
                  <a:tcPr marL="9525" marR="9525" marT="9525" marB="0" anchor="b"/>
                </a:tc>
                <a:tc>
                  <a:txBody>
                    <a:bodyPr/>
                    <a:lstStyle/>
                    <a:p>
                      <a:pPr algn="ctr" fontAlgn="b"/>
                      <a:r>
                        <a:rPr lang="es-CO" sz="1600" u="none" strike="noStrike" dirty="0">
                          <a:effectLst/>
                        </a:rPr>
                        <a:t>      </a:t>
                      </a:r>
                      <a:r>
                        <a:rPr lang="es-CO" sz="1600" u="none" strike="noStrike" dirty="0" smtClean="0">
                          <a:effectLst/>
                        </a:rPr>
                        <a:t>28.088.688 </a:t>
                      </a:r>
                      <a:endParaRPr lang="es-CO" sz="1600" b="0" i="0" u="none" strike="noStrike" dirty="0">
                        <a:effectLst/>
                        <a:latin typeface="Arial"/>
                      </a:endParaRPr>
                    </a:p>
                  </a:txBody>
                  <a:tcPr marL="9525" marR="9525" marT="9525" marB="0" anchor="b"/>
                </a:tc>
                <a:tc>
                  <a:txBody>
                    <a:bodyPr/>
                    <a:lstStyle/>
                    <a:p>
                      <a:pPr algn="ctr" fontAlgn="b"/>
                      <a:r>
                        <a:rPr lang="es-CO" sz="1600" u="none" strike="noStrike" dirty="0">
                          <a:effectLst/>
                        </a:rPr>
                        <a:t>1,26</a:t>
                      </a:r>
                      <a:endParaRPr lang="es-CO" sz="1600" b="0" i="0" u="none" strike="noStrike" dirty="0">
                        <a:effectLst/>
                        <a:latin typeface="Arial"/>
                      </a:endParaRPr>
                    </a:p>
                  </a:txBody>
                  <a:tcPr marL="9525" marR="9525" marT="9525" marB="0" anchor="b"/>
                </a:tc>
              </a:tr>
              <a:tr h="161925">
                <a:tc>
                  <a:txBody>
                    <a:bodyPr/>
                    <a:lstStyle/>
                    <a:p>
                      <a:pPr algn="l" fontAlgn="b"/>
                      <a:r>
                        <a:rPr lang="es-CO" sz="1600" u="none" strike="noStrike" dirty="0" smtClean="0">
                          <a:effectLst/>
                        </a:rPr>
                        <a:t>Vehículos </a:t>
                      </a:r>
                      <a:r>
                        <a:rPr lang="es-CO" sz="1600" u="none" strike="noStrike" dirty="0">
                          <a:effectLst/>
                        </a:rPr>
                        <a:t>de transporte</a:t>
                      </a:r>
                      <a:endParaRPr lang="es-CO" sz="1600" b="0" i="0" u="none" strike="noStrike" dirty="0">
                        <a:effectLst/>
                        <a:latin typeface="Arial"/>
                      </a:endParaRPr>
                    </a:p>
                  </a:txBody>
                  <a:tcPr marL="9525" marR="9525" marT="9525" marB="0" anchor="b"/>
                </a:tc>
                <a:tc>
                  <a:txBody>
                    <a:bodyPr/>
                    <a:lstStyle/>
                    <a:p>
                      <a:pPr algn="ctr" fontAlgn="b"/>
                      <a:r>
                        <a:rPr lang="es-CO" sz="1600" u="none" strike="noStrike" dirty="0">
                          <a:effectLst/>
                        </a:rPr>
                        <a:t>      </a:t>
                      </a:r>
                      <a:r>
                        <a:rPr lang="es-CO" sz="1600" u="none" strike="noStrike" dirty="0" smtClean="0">
                          <a:effectLst/>
                        </a:rPr>
                        <a:t>13.729.745</a:t>
                      </a:r>
                      <a:endParaRPr lang="es-CO" sz="1600" b="0" i="0" u="none" strike="noStrike" dirty="0">
                        <a:effectLst/>
                        <a:latin typeface="Arial"/>
                      </a:endParaRPr>
                    </a:p>
                  </a:txBody>
                  <a:tcPr marL="9525" marR="9525" marT="9525" marB="0" anchor="b"/>
                </a:tc>
                <a:tc>
                  <a:txBody>
                    <a:bodyPr/>
                    <a:lstStyle/>
                    <a:p>
                      <a:pPr algn="ctr" fontAlgn="b"/>
                      <a:r>
                        <a:rPr lang="es-CO" sz="1600" u="none" strike="noStrike" dirty="0">
                          <a:effectLst/>
                        </a:rPr>
                        <a:t>1,79</a:t>
                      </a:r>
                      <a:endParaRPr lang="es-CO" sz="1600" b="0" i="0" u="none" strike="noStrike" dirty="0">
                        <a:effectLst/>
                        <a:latin typeface="Arial"/>
                      </a:endParaRPr>
                    </a:p>
                  </a:txBody>
                  <a:tcPr marL="9525" marR="9525" marT="9525" marB="0" anchor="b"/>
                </a:tc>
              </a:tr>
              <a:tr h="161925">
                <a:tc>
                  <a:txBody>
                    <a:bodyPr/>
                    <a:lstStyle/>
                    <a:p>
                      <a:pPr algn="l" fontAlgn="b"/>
                      <a:r>
                        <a:rPr lang="es-CO" sz="1600" u="none" strike="noStrike" dirty="0">
                          <a:effectLst/>
                        </a:rPr>
                        <a:t>Textiles y muebles</a:t>
                      </a:r>
                      <a:endParaRPr lang="es-CO" sz="1600" b="0" i="0" u="none" strike="noStrike" dirty="0">
                        <a:effectLst/>
                        <a:latin typeface="Arial"/>
                      </a:endParaRPr>
                    </a:p>
                  </a:txBody>
                  <a:tcPr marL="9525" marR="9525" marT="9525" marB="0" anchor="b"/>
                </a:tc>
                <a:tc>
                  <a:txBody>
                    <a:bodyPr/>
                    <a:lstStyle/>
                    <a:p>
                      <a:pPr algn="ctr" fontAlgn="b"/>
                      <a:r>
                        <a:rPr lang="es-CO" sz="1600" u="none" strike="noStrike" dirty="0">
                          <a:effectLst/>
                        </a:rPr>
                        <a:t>        </a:t>
                      </a:r>
                      <a:r>
                        <a:rPr lang="es-CO" sz="1600" u="none" strike="noStrike" dirty="0" smtClean="0">
                          <a:effectLst/>
                        </a:rPr>
                        <a:t>6.082.789</a:t>
                      </a:r>
                      <a:endParaRPr lang="es-CO" sz="1600" b="0" i="0" u="none" strike="noStrike" dirty="0">
                        <a:effectLst/>
                        <a:latin typeface="Arial"/>
                      </a:endParaRPr>
                    </a:p>
                  </a:txBody>
                  <a:tcPr marL="9525" marR="9525" marT="9525" marB="0" anchor="b"/>
                </a:tc>
                <a:tc>
                  <a:txBody>
                    <a:bodyPr/>
                    <a:lstStyle/>
                    <a:p>
                      <a:pPr algn="ctr" fontAlgn="b"/>
                      <a:r>
                        <a:rPr lang="es-CO" sz="1600" u="none" strike="noStrike" dirty="0">
                          <a:effectLst/>
                        </a:rPr>
                        <a:t>-0,36</a:t>
                      </a:r>
                      <a:endParaRPr lang="es-CO" sz="1600" b="0" i="0" u="none" strike="noStrike" dirty="0">
                        <a:effectLst/>
                        <a:latin typeface="Arial"/>
                      </a:endParaRPr>
                    </a:p>
                  </a:txBody>
                  <a:tcPr marL="9525" marR="9525" marT="9525" marB="0" anchor="b"/>
                </a:tc>
              </a:tr>
              <a:tr h="161925">
                <a:tc>
                  <a:txBody>
                    <a:bodyPr/>
                    <a:lstStyle/>
                    <a:p>
                      <a:pPr algn="l" fontAlgn="b"/>
                      <a:r>
                        <a:rPr lang="es-CO" sz="1600" u="none" strike="noStrike" dirty="0" smtClean="0">
                          <a:effectLst/>
                        </a:rPr>
                        <a:t>Electrónicos</a:t>
                      </a:r>
                      <a:endParaRPr lang="es-CO" sz="1600" b="0" i="0" u="none" strike="noStrike" dirty="0">
                        <a:effectLst/>
                        <a:latin typeface="Arial"/>
                      </a:endParaRPr>
                    </a:p>
                  </a:txBody>
                  <a:tcPr marL="9525" marR="9525" marT="9525" marB="0" anchor="b"/>
                </a:tc>
                <a:tc>
                  <a:txBody>
                    <a:bodyPr/>
                    <a:lstStyle/>
                    <a:p>
                      <a:pPr algn="ctr" fontAlgn="b"/>
                      <a:r>
                        <a:rPr lang="es-CO" sz="1600" u="none" strike="noStrike" dirty="0">
                          <a:effectLst/>
                        </a:rPr>
                        <a:t>        </a:t>
                      </a:r>
                      <a:r>
                        <a:rPr lang="es-CO" sz="1600" u="none" strike="noStrike" dirty="0" smtClean="0">
                          <a:effectLst/>
                        </a:rPr>
                        <a:t>2.795.869</a:t>
                      </a:r>
                      <a:endParaRPr lang="es-CO" sz="1600" b="0" i="0" u="none" strike="noStrike" dirty="0">
                        <a:effectLst/>
                        <a:latin typeface="Arial"/>
                      </a:endParaRPr>
                    </a:p>
                  </a:txBody>
                  <a:tcPr marL="9525" marR="9525" marT="9525" marB="0" anchor="b"/>
                </a:tc>
                <a:tc>
                  <a:txBody>
                    <a:bodyPr/>
                    <a:lstStyle/>
                    <a:p>
                      <a:pPr algn="ctr" fontAlgn="b"/>
                      <a:r>
                        <a:rPr lang="es-CO" sz="1600" u="none" strike="noStrike" dirty="0">
                          <a:effectLst/>
                        </a:rPr>
                        <a:t>1,92</a:t>
                      </a:r>
                      <a:endParaRPr lang="es-CO" sz="1600" b="0" i="0" u="none" strike="noStrike" dirty="0">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2396626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Tabla"/>
          <p:cNvGraphicFramePr>
            <a:graphicFrameLocks noGrp="1"/>
          </p:cNvGraphicFramePr>
          <p:nvPr>
            <p:extLst>
              <p:ext uri="{D42A27DB-BD31-4B8C-83A1-F6EECF244321}">
                <p14:modId xmlns:p14="http://schemas.microsoft.com/office/powerpoint/2010/main" val="1354130204"/>
              </p:ext>
            </p:extLst>
          </p:nvPr>
        </p:nvGraphicFramePr>
        <p:xfrm>
          <a:off x="611560" y="1340768"/>
          <a:ext cx="7920880" cy="4204707"/>
        </p:xfrm>
        <a:graphic>
          <a:graphicData uri="http://schemas.openxmlformats.org/drawingml/2006/table">
            <a:tbl>
              <a:tblPr firstRow="1" bandRow="1">
                <a:tableStyleId>{073A0DAA-6AF3-43AB-8588-CEC1D06C72B9}</a:tableStyleId>
              </a:tblPr>
              <a:tblGrid>
                <a:gridCol w="2997665"/>
                <a:gridCol w="2019781"/>
                <a:gridCol w="1391266"/>
                <a:gridCol w="1512168"/>
              </a:tblGrid>
              <a:tr h="648072">
                <a:tc>
                  <a:txBody>
                    <a:bodyPr/>
                    <a:lstStyle/>
                    <a:p>
                      <a:pPr algn="ctr" fontAlgn="b"/>
                      <a:r>
                        <a:rPr lang="es-CO" sz="1400" b="0" i="0" u="none" strike="noStrike" dirty="0" smtClean="0">
                          <a:effectLst/>
                          <a:latin typeface="+mn-lt"/>
                        </a:rPr>
                        <a:t>Producto</a:t>
                      </a:r>
                      <a:r>
                        <a:rPr lang="es-CO" sz="1400" b="0" i="0" u="none" strike="noStrike" baseline="0" dirty="0" smtClean="0">
                          <a:effectLst/>
                          <a:latin typeface="+mn-lt"/>
                        </a:rPr>
                        <a:t> </a:t>
                      </a:r>
                      <a:endParaRPr lang="es-CO" sz="1400" b="0" i="0" u="none" strike="noStrike" dirty="0">
                        <a:effectLst/>
                        <a:latin typeface="+mn-lt"/>
                      </a:endParaRPr>
                    </a:p>
                  </a:txBody>
                  <a:tcPr marL="9525" marR="9525" marT="9525" marB="0" anchor="ctr">
                    <a:solidFill>
                      <a:schemeClr val="bg1">
                        <a:lumMod val="50000"/>
                      </a:schemeClr>
                    </a:solidFill>
                  </a:tcPr>
                </a:tc>
                <a:tc>
                  <a:txBody>
                    <a:bodyPr/>
                    <a:lstStyle/>
                    <a:p>
                      <a:pPr algn="ctr" fontAlgn="b"/>
                      <a:r>
                        <a:rPr lang="es-CO" sz="1400" b="0" u="none" strike="noStrike" dirty="0">
                          <a:effectLst/>
                          <a:latin typeface="+mn-lt"/>
                        </a:rPr>
                        <a:t> </a:t>
                      </a:r>
                      <a:r>
                        <a:rPr lang="es-CO" sz="1400" b="0" u="none" strike="noStrike" dirty="0" smtClean="0">
                          <a:effectLst/>
                          <a:latin typeface="+mn-lt"/>
                        </a:rPr>
                        <a:t>Exportaciones 2014</a:t>
                      </a:r>
                      <a:r>
                        <a:rPr lang="es-CO" sz="1400" b="0" u="none" strike="noStrike" baseline="0" dirty="0" smtClean="0">
                          <a:effectLst/>
                          <a:latin typeface="+mn-lt"/>
                        </a:rPr>
                        <a:t> (USD) </a:t>
                      </a:r>
                      <a:r>
                        <a:rPr lang="es-CO" sz="1400" b="0" u="none" strike="noStrike" dirty="0" smtClean="0">
                          <a:effectLst/>
                          <a:latin typeface="+mn-lt"/>
                        </a:rPr>
                        <a:t> </a:t>
                      </a:r>
                      <a:endParaRPr lang="es-CO" sz="1400" b="0" i="0" u="none" strike="noStrike" dirty="0">
                        <a:effectLst/>
                        <a:latin typeface="+mn-lt"/>
                      </a:endParaRPr>
                    </a:p>
                  </a:txBody>
                  <a:tcPr marL="9525" marR="9525" marT="9525" marB="0" anchor="ctr">
                    <a:solidFill>
                      <a:schemeClr val="bg1">
                        <a:lumMod val="50000"/>
                      </a:schemeClr>
                    </a:solidFill>
                  </a:tcPr>
                </a:tc>
                <a:tc>
                  <a:txBody>
                    <a:bodyPr/>
                    <a:lstStyle/>
                    <a:p>
                      <a:pPr algn="ctr" fontAlgn="b"/>
                      <a:r>
                        <a:rPr lang="es-CO" sz="1400" b="0" u="none" strike="noStrike" dirty="0">
                          <a:effectLst/>
                          <a:latin typeface="+mn-lt"/>
                        </a:rPr>
                        <a:t>complejidad</a:t>
                      </a:r>
                      <a:endParaRPr lang="es-CO" sz="1400" b="0" i="0" u="none" strike="noStrike" dirty="0">
                        <a:effectLst/>
                        <a:latin typeface="+mn-lt"/>
                      </a:endParaRPr>
                    </a:p>
                  </a:txBody>
                  <a:tcPr marL="9525" marR="9525" marT="9525" marB="0" anchor="ctr">
                    <a:solidFill>
                      <a:schemeClr val="bg1">
                        <a:lumMod val="50000"/>
                      </a:schemeClr>
                    </a:solidFill>
                  </a:tcPr>
                </a:tc>
                <a:tc>
                  <a:txBody>
                    <a:bodyPr/>
                    <a:lstStyle/>
                    <a:p>
                      <a:pPr algn="ctr" fontAlgn="b"/>
                      <a:r>
                        <a:rPr lang="es-CO" sz="1400" b="0" u="none" strike="noStrike" dirty="0">
                          <a:effectLst/>
                          <a:latin typeface="+mn-lt"/>
                        </a:rPr>
                        <a:t>VCR (especialización y </a:t>
                      </a:r>
                      <a:r>
                        <a:rPr lang="es-CO" sz="1400" b="0" u="none" strike="noStrike" dirty="0" smtClean="0">
                          <a:effectLst/>
                          <a:latin typeface="+mn-lt"/>
                        </a:rPr>
                        <a:t>competitivo </a:t>
                      </a:r>
                      <a:r>
                        <a:rPr lang="es-CO" sz="1400" b="0" u="none" strike="noStrike" dirty="0">
                          <a:effectLst/>
                          <a:latin typeface="+mn-lt"/>
                        </a:rPr>
                        <a:t>) </a:t>
                      </a:r>
                      <a:endParaRPr lang="es-CO" sz="1400" b="0" i="0" u="none" strike="noStrike" dirty="0">
                        <a:effectLst/>
                        <a:latin typeface="+mn-lt"/>
                      </a:endParaRPr>
                    </a:p>
                  </a:txBody>
                  <a:tcPr marL="9525" marR="9525" marT="9525" marB="0" anchor="ctr">
                    <a:solidFill>
                      <a:schemeClr val="bg1">
                        <a:lumMod val="50000"/>
                      </a:schemeClr>
                    </a:solidFill>
                  </a:tcPr>
                </a:tc>
              </a:tr>
              <a:tr h="161925">
                <a:tc>
                  <a:txBody>
                    <a:bodyPr/>
                    <a:lstStyle/>
                    <a:p>
                      <a:pPr algn="l" fontAlgn="b"/>
                      <a:r>
                        <a:rPr lang="es-CO" sz="1400" u="none" strike="noStrike" dirty="0" smtClean="0">
                          <a:effectLst/>
                        </a:rPr>
                        <a:t>Polímeros </a:t>
                      </a:r>
                      <a:r>
                        <a:rPr lang="es-CO" sz="1400" u="none" strike="noStrike" dirty="0">
                          <a:effectLst/>
                        </a:rPr>
                        <a:t>de propileno</a:t>
                      </a:r>
                      <a:endParaRPr lang="es-CO" sz="1400" b="0" i="0" u="none" strike="noStrike" dirty="0">
                        <a:effectLst/>
                        <a:latin typeface="Arial"/>
                      </a:endParaRPr>
                    </a:p>
                  </a:txBody>
                  <a:tcPr marL="9525" marR="9525" marT="9525" marB="0" anchor="b">
                    <a:solidFill>
                      <a:srgbClr val="F37A79"/>
                    </a:solidFill>
                  </a:tcPr>
                </a:tc>
                <a:tc>
                  <a:txBody>
                    <a:bodyPr/>
                    <a:lstStyle/>
                    <a:p>
                      <a:pPr algn="ctr" fontAlgn="b"/>
                      <a:r>
                        <a:rPr lang="es-CO" sz="1400" u="none" strike="noStrike" dirty="0">
                          <a:effectLst/>
                        </a:rPr>
                        <a:t>       403.605.376 </a:t>
                      </a:r>
                      <a:endParaRPr lang="es-CO" sz="1400" b="0" i="0" u="none" strike="noStrike" dirty="0">
                        <a:effectLst/>
                        <a:latin typeface="Arial"/>
                      </a:endParaRPr>
                    </a:p>
                  </a:txBody>
                  <a:tcPr marL="9525" marR="9525" marT="9525" marB="0" anchor="b">
                    <a:solidFill>
                      <a:srgbClr val="F37A79"/>
                    </a:solidFill>
                  </a:tcPr>
                </a:tc>
                <a:tc>
                  <a:txBody>
                    <a:bodyPr/>
                    <a:lstStyle/>
                    <a:p>
                      <a:pPr algn="ctr" fontAlgn="b"/>
                      <a:r>
                        <a:rPr lang="es-CO" sz="1400" u="none" strike="noStrike" dirty="0">
                          <a:effectLst/>
                        </a:rPr>
                        <a:t>1,01</a:t>
                      </a:r>
                      <a:endParaRPr lang="es-CO" sz="1400" b="0" i="0" u="none" strike="noStrike" dirty="0">
                        <a:effectLst/>
                        <a:latin typeface="Arial"/>
                      </a:endParaRPr>
                    </a:p>
                  </a:txBody>
                  <a:tcPr marL="9525" marR="9525" marT="9525" marB="0" anchor="b">
                    <a:solidFill>
                      <a:srgbClr val="F37A79"/>
                    </a:solidFill>
                  </a:tcPr>
                </a:tc>
                <a:tc>
                  <a:txBody>
                    <a:bodyPr/>
                    <a:lstStyle/>
                    <a:p>
                      <a:pPr algn="ctr" fontAlgn="b"/>
                      <a:r>
                        <a:rPr lang="es-CO" sz="1400" u="none" strike="noStrike" dirty="0">
                          <a:effectLst/>
                        </a:rPr>
                        <a:t>74,79</a:t>
                      </a:r>
                      <a:endParaRPr lang="es-CO" sz="1400" b="0" i="0" u="none" strike="noStrike" dirty="0">
                        <a:effectLst/>
                        <a:latin typeface="Arial"/>
                      </a:endParaRPr>
                    </a:p>
                  </a:txBody>
                  <a:tcPr marL="9525" marR="9525" marT="9525" marB="0" anchor="b">
                    <a:solidFill>
                      <a:srgbClr val="F37A79"/>
                    </a:solidFill>
                  </a:tcPr>
                </a:tc>
              </a:tr>
              <a:tr h="161925">
                <a:tc>
                  <a:txBody>
                    <a:bodyPr/>
                    <a:lstStyle/>
                    <a:p>
                      <a:pPr algn="l" fontAlgn="b"/>
                      <a:r>
                        <a:rPr lang="es-CO" sz="1400" u="none" strike="noStrike" dirty="0" smtClean="0">
                          <a:effectLst/>
                        </a:rPr>
                        <a:t>Polímeros </a:t>
                      </a:r>
                      <a:r>
                        <a:rPr lang="es-CO" sz="1400" u="none" strike="noStrike" dirty="0">
                          <a:effectLst/>
                        </a:rPr>
                        <a:t>de cloruro de vinilo</a:t>
                      </a:r>
                      <a:endParaRPr lang="es-CO" sz="1400" b="0" i="0" u="none" strike="noStrike" dirty="0">
                        <a:effectLst/>
                        <a:latin typeface="Arial"/>
                      </a:endParaRPr>
                    </a:p>
                  </a:txBody>
                  <a:tcPr marL="9525" marR="9525" marT="9525" marB="0" anchor="b">
                    <a:solidFill>
                      <a:srgbClr val="F37A79"/>
                    </a:solidFill>
                  </a:tcPr>
                </a:tc>
                <a:tc>
                  <a:txBody>
                    <a:bodyPr/>
                    <a:lstStyle/>
                    <a:p>
                      <a:pPr algn="ctr" fontAlgn="b"/>
                      <a:r>
                        <a:rPr lang="es-CO" sz="1400" u="none" strike="noStrike" dirty="0">
                          <a:effectLst/>
                        </a:rPr>
                        <a:t>       321.542.400 </a:t>
                      </a:r>
                      <a:endParaRPr lang="es-CO" sz="1400" b="0" i="0" u="none" strike="noStrike" dirty="0">
                        <a:effectLst/>
                        <a:latin typeface="Arial"/>
                      </a:endParaRPr>
                    </a:p>
                  </a:txBody>
                  <a:tcPr marL="9525" marR="9525" marT="9525" marB="0" anchor="b">
                    <a:solidFill>
                      <a:srgbClr val="F37A79"/>
                    </a:solidFill>
                  </a:tcPr>
                </a:tc>
                <a:tc>
                  <a:txBody>
                    <a:bodyPr/>
                    <a:lstStyle/>
                    <a:p>
                      <a:pPr algn="ctr" fontAlgn="b"/>
                      <a:r>
                        <a:rPr lang="es-CO" sz="1400" u="none" strike="noStrike" dirty="0">
                          <a:effectLst/>
                        </a:rPr>
                        <a:t>2,39</a:t>
                      </a:r>
                      <a:endParaRPr lang="es-CO" sz="1400" b="0" i="0" u="none" strike="noStrike" dirty="0">
                        <a:effectLst/>
                        <a:latin typeface="Arial"/>
                      </a:endParaRPr>
                    </a:p>
                  </a:txBody>
                  <a:tcPr marL="9525" marR="9525" marT="9525" marB="0" anchor="b">
                    <a:solidFill>
                      <a:srgbClr val="F37A79"/>
                    </a:solidFill>
                  </a:tcPr>
                </a:tc>
                <a:tc>
                  <a:txBody>
                    <a:bodyPr/>
                    <a:lstStyle/>
                    <a:p>
                      <a:pPr algn="ctr" fontAlgn="b"/>
                      <a:r>
                        <a:rPr lang="es-CO" sz="1400" u="none" strike="noStrike" dirty="0">
                          <a:effectLst/>
                        </a:rPr>
                        <a:t>142,68</a:t>
                      </a:r>
                      <a:endParaRPr lang="es-CO" sz="1400" b="0" i="0" u="none" strike="noStrike" dirty="0">
                        <a:effectLst/>
                        <a:latin typeface="Arial"/>
                      </a:endParaRPr>
                    </a:p>
                  </a:txBody>
                  <a:tcPr marL="9525" marR="9525" marT="9525" marB="0" anchor="b">
                    <a:solidFill>
                      <a:srgbClr val="F37A79"/>
                    </a:solidFill>
                  </a:tcPr>
                </a:tc>
              </a:tr>
              <a:tr h="161925">
                <a:tc>
                  <a:txBody>
                    <a:bodyPr/>
                    <a:lstStyle/>
                    <a:p>
                      <a:pPr algn="l" fontAlgn="b"/>
                      <a:r>
                        <a:rPr lang="es-CO" sz="1400" u="none" strike="noStrike" dirty="0" smtClean="0">
                          <a:effectLst/>
                        </a:rPr>
                        <a:t>Polímeros </a:t>
                      </a:r>
                      <a:r>
                        <a:rPr lang="es-CO" sz="1400" u="none" strike="noStrike" dirty="0">
                          <a:effectLst/>
                        </a:rPr>
                        <a:t>de estireno</a:t>
                      </a:r>
                      <a:endParaRPr lang="es-CO" sz="1400" b="0" i="0" u="none" strike="noStrike" dirty="0">
                        <a:effectLst/>
                        <a:latin typeface="Arial"/>
                      </a:endParaRPr>
                    </a:p>
                  </a:txBody>
                  <a:tcPr marL="9525" marR="9525" marT="9525" marB="0" anchor="b">
                    <a:solidFill>
                      <a:srgbClr val="F37A79"/>
                    </a:solidFill>
                  </a:tcPr>
                </a:tc>
                <a:tc>
                  <a:txBody>
                    <a:bodyPr/>
                    <a:lstStyle/>
                    <a:p>
                      <a:pPr algn="ctr" fontAlgn="b"/>
                      <a:r>
                        <a:rPr lang="es-CO" sz="1400" u="none" strike="noStrike" dirty="0">
                          <a:effectLst/>
                        </a:rPr>
                        <a:t>         98.197.200 </a:t>
                      </a:r>
                      <a:endParaRPr lang="es-CO" sz="1400" b="0" i="0" u="none" strike="noStrike" dirty="0">
                        <a:effectLst/>
                        <a:latin typeface="Arial"/>
                      </a:endParaRPr>
                    </a:p>
                  </a:txBody>
                  <a:tcPr marL="9525" marR="9525" marT="9525" marB="0" anchor="b">
                    <a:solidFill>
                      <a:srgbClr val="F37A79"/>
                    </a:solidFill>
                  </a:tcPr>
                </a:tc>
                <a:tc>
                  <a:txBody>
                    <a:bodyPr/>
                    <a:lstStyle/>
                    <a:p>
                      <a:pPr algn="ctr" fontAlgn="b"/>
                      <a:r>
                        <a:rPr lang="es-CO" sz="1400" u="none" strike="noStrike" dirty="0">
                          <a:effectLst/>
                        </a:rPr>
                        <a:t>2,49</a:t>
                      </a:r>
                      <a:endParaRPr lang="es-CO" sz="1400" b="0" i="0" u="none" strike="noStrike" dirty="0">
                        <a:effectLst/>
                        <a:latin typeface="Arial"/>
                      </a:endParaRPr>
                    </a:p>
                  </a:txBody>
                  <a:tcPr marL="9525" marR="9525" marT="9525" marB="0" anchor="b">
                    <a:solidFill>
                      <a:srgbClr val="F37A79"/>
                    </a:solidFill>
                  </a:tcPr>
                </a:tc>
                <a:tc>
                  <a:txBody>
                    <a:bodyPr/>
                    <a:lstStyle/>
                    <a:p>
                      <a:pPr algn="ctr" fontAlgn="b"/>
                      <a:r>
                        <a:rPr lang="es-CO" sz="1400" u="none" strike="noStrike" dirty="0">
                          <a:effectLst/>
                        </a:rPr>
                        <a:t>39,20</a:t>
                      </a:r>
                      <a:endParaRPr lang="es-CO" sz="1400" b="0" i="0" u="none" strike="noStrike" dirty="0">
                        <a:effectLst/>
                        <a:latin typeface="Arial"/>
                      </a:endParaRPr>
                    </a:p>
                  </a:txBody>
                  <a:tcPr marL="9525" marR="9525" marT="9525" marB="0" anchor="b">
                    <a:solidFill>
                      <a:srgbClr val="F37A79"/>
                    </a:solidFill>
                  </a:tcPr>
                </a:tc>
              </a:tr>
              <a:tr h="161925">
                <a:tc>
                  <a:txBody>
                    <a:bodyPr/>
                    <a:lstStyle/>
                    <a:p>
                      <a:pPr algn="l" fontAlgn="b"/>
                      <a:r>
                        <a:rPr lang="es-CO" sz="1400" u="none" strike="noStrike" dirty="0">
                          <a:effectLst/>
                        </a:rPr>
                        <a:t>Insecticidas, raticidas, fungicidas, etc.</a:t>
                      </a:r>
                      <a:endParaRPr lang="es-CO" sz="1400" b="0" i="0" u="none" strike="noStrike" dirty="0">
                        <a:effectLst/>
                        <a:latin typeface="Arial"/>
                      </a:endParaRPr>
                    </a:p>
                  </a:txBody>
                  <a:tcPr marL="9525" marR="9525" marT="9525" marB="0" anchor="b"/>
                </a:tc>
                <a:tc>
                  <a:txBody>
                    <a:bodyPr/>
                    <a:lstStyle/>
                    <a:p>
                      <a:pPr algn="ctr" fontAlgn="b"/>
                      <a:r>
                        <a:rPr lang="es-CO" sz="1400" u="none" strike="noStrike" dirty="0">
                          <a:effectLst/>
                        </a:rPr>
                        <a:t>         76.713.616 </a:t>
                      </a:r>
                      <a:endParaRPr lang="es-CO" sz="1400" b="0" i="0" u="none" strike="noStrike" dirty="0">
                        <a:effectLst/>
                        <a:latin typeface="Arial"/>
                      </a:endParaRPr>
                    </a:p>
                  </a:txBody>
                  <a:tcPr marL="9525" marR="9525" marT="9525" marB="0" anchor="b"/>
                </a:tc>
                <a:tc>
                  <a:txBody>
                    <a:bodyPr/>
                    <a:lstStyle/>
                    <a:p>
                      <a:pPr algn="ctr" fontAlgn="b"/>
                      <a:r>
                        <a:rPr lang="es-CO" sz="1400" u="none" strike="noStrike">
                          <a:effectLst/>
                        </a:rPr>
                        <a:t>1,30</a:t>
                      </a:r>
                      <a:endParaRPr lang="es-CO" sz="1400" b="0" i="0" u="none" strike="noStrike">
                        <a:effectLst/>
                        <a:latin typeface="Arial"/>
                      </a:endParaRPr>
                    </a:p>
                  </a:txBody>
                  <a:tcPr marL="9525" marR="9525" marT="9525" marB="0" anchor="b"/>
                </a:tc>
                <a:tc>
                  <a:txBody>
                    <a:bodyPr/>
                    <a:lstStyle/>
                    <a:p>
                      <a:pPr algn="ctr" fontAlgn="b"/>
                      <a:r>
                        <a:rPr lang="es-CO" sz="1400" u="none" strike="noStrike">
                          <a:effectLst/>
                        </a:rPr>
                        <a:t>18,49</a:t>
                      </a:r>
                      <a:endParaRPr lang="es-CO" sz="1400" b="0" i="0" u="none" strike="noStrike">
                        <a:effectLst/>
                        <a:latin typeface="Arial"/>
                      </a:endParaRPr>
                    </a:p>
                  </a:txBody>
                  <a:tcPr marL="9525" marR="9525" marT="9525" marB="0" anchor="b"/>
                </a:tc>
              </a:tr>
              <a:tr h="161925">
                <a:tc>
                  <a:txBody>
                    <a:bodyPr/>
                    <a:lstStyle/>
                    <a:p>
                      <a:pPr algn="l" fontAlgn="b"/>
                      <a:r>
                        <a:rPr lang="es-CO" sz="1400" u="none" strike="noStrike">
                          <a:effectLst/>
                        </a:rPr>
                        <a:t>Otras placas de plastico no celular</a:t>
                      </a:r>
                      <a:endParaRPr lang="es-CO" sz="1400" b="0" i="0" u="none" strike="noStrike">
                        <a:effectLst/>
                        <a:latin typeface="Arial"/>
                      </a:endParaRPr>
                    </a:p>
                  </a:txBody>
                  <a:tcPr marL="9525" marR="9525" marT="9525" marB="0" anchor="b"/>
                </a:tc>
                <a:tc>
                  <a:txBody>
                    <a:bodyPr/>
                    <a:lstStyle/>
                    <a:p>
                      <a:pPr algn="ctr" fontAlgn="b"/>
                      <a:r>
                        <a:rPr lang="es-CO" sz="1400" u="none" strike="noStrike" dirty="0">
                          <a:effectLst/>
                        </a:rPr>
                        <a:t>         69.898.584 </a:t>
                      </a:r>
                      <a:endParaRPr lang="es-CO" sz="1400" b="0" i="0" u="none" strike="noStrike" dirty="0">
                        <a:effectLst/>
                        <a:latin typeface="Arial"/>
                      </a:endParaRPr>
                    </a:p>
                  </a:txBody>
                  <a:tcPr marL="9525" marR="9525" marT="9525" marB="0" anchor="b"/>
                </a:tc>
                <a:tc>
                  <a:txBody>
                    <a:bodyPr/>
                    <a:lstStyle/>
                    <a:p>
                      <a:pPr algn="ctr" fontAlgn="b"/>
                      <a:r>
                        <a:rPr lang="es-CO" sz="1400" u="none" strike="noStrike">
                          <a:effectLst/>
                        </a:rPr>
                        <a:t>1,48</a:t>
                      </a:r>
                      <a:endParaRPr lang="es-CO" sz="1400" b="0" i="0" u="none" strike="noStrike">
                        <a:effectLst/>
                        <a:latin typeface="Arial"/>
                      </a:endParaRPr>
                    </a:p>
                  </a:txBody>
                  <a:tcPr marL="9525" marR="9525" marT="9525" marB="0" anchor="b"/>
                </a:tc>
                <a:tc>
                  <a:txBody>
                    <a:bodyPr/>
                    <a:lstStyle/>
                    <a:p>
                      <a:pPr algn="ctr" fontAlgn="b"/>
                      <a:r>
                        <a:rPr lang="es-CO" sz="1400" u="none" strike="noStrike">
                          <a:effectLst/>
                        </a:rPr>
                        <a:t>11,09</a:t>
                      </a:r>
                      <a:endParaRPr lang="es-CO" sz="1400" b="0" i="0" u="none" strike="noStrike">
                        <a:effectLst/>
                        <a:latin typeface="Arial"/>
                      </a:endParaRPr>
                    </a:p>
                  </a:txBody>
                  <a:tcPr marL="9525" marR="9525" marT="9525" marB="0" anchor="b"/>
                </a:tc>
              </a:tr>
              <a:tr h="161925">
                <a:tc>
                  <a:txBody>
                    <a:bodyPr/>
                    <a:lstStyle/>
                    <a:p>
                      <a:pPr algn="l" fontAlgn="b"/>
                      <a:r>
                        <a:rPr lang="es-CO" sz="1400" u="none" strike="noStrike" dirty="0">
                          <a:effectLst/>
                        </a:rPr>
                        <a:t>Carbono</a:t>
                      </a:r>
                      <a:endParaRPr lang="es-CO" sz="1400" b="0" i="0" u="none" strike="noStrike" dirty="0">
                        <a:effectLst/>
                        <a:latin typeface="Arial"/>
                      </a:endParaRPr>
                    </a:p>
                  </a:txBody>
                  <a:tcPr marL="9525" marR="9525" marT="9525" marB="0" anchor="b"/>
                </a:tc>
                <a:tc>
                  <a:txBody>
                    <a:bodyPr/>
                    <a:lstStyle/>
                    <a:p>
                      <a:pPr algn="ctr" fontAlgn="b"/>
                      <a:r>
                        <a:rPr lang="es-CO" sz="1400" u="none" strike="noStrike" dirty="0">
                          <a:effectLst/>
                        </a:rPr>
                        <a:t>         45.176.588 </a:t>
                      </a:r>
                      <a:endParaRPr lang="es-CO" sz="1400" b="0" i="0" u="none" strike="noStrike" dirty="0">
                        <a:effectLst/>
                        <a:latin typeface="Arial"/>
                      </a:endParaRPr>
                    </a:p>
                  </a:txBody>
                  <a:tcPr marL="9525" marR="9525" marT="9525" marB="0" anchor="b"/>
                </a:tc>
                <a:tc>
                  <a:txBody>
                    <a:bodyPr/>
                    <a:lstStyle/>
                    <a:p>
                      <a:pPr algn="ctr" fontAlgn="b"/>
                      <a:r>
                        <a:rPr lang="es-CO" sz="1400" u="none" strike="noStrike">
                          <a:effectLst/>
                        </a:rPr>
                        <a:t>1,86</a:t>
                      </a:r>
                      <a:endParaRPr lang="es-CO" sz="1400" b="0" i="0" u="none" strike="noStrike">
                        <a:effectLst/>
                        <a:latin typeface="Arial"/>
                      </a:endParaRPr>
                    </a:p>
                  </a:txBody>
                  <a:tcPr marL="9525" marR="9525" marT="9525" marB="0" anchor="b"/>
                </a:tc>
                <a:tc>
                  <a:txBody>
                    <a:bodyPr/>
                    <a:lstStyle/>
                    <a:p>
                      <a:pPr algn="ctr" fontAlgn="b"/>
                      <a:r>
                        <a:rPr lang="es-CO" sz="1400" u="none" strike="noStrike">
                          <a:effectLst/>
                        </a:rPr>
                        <a:t>73,58</a:t>
                      </a:r>
                      <a:endParaRPr lang="es-CO" sz="1400" b="0" i="0" u="none" strike="noStrike">
                        <a:effectLst/>
                        <a:latin typeface="Arial"/>
                      </a:endParaRPr>
                    </a:p>
                  </a:txBody>
                  <a:tcPr marL="9525" marR="9525" marT="9525" marB="0" anchor="b"/>
                </a:tc>
              </a:tr>
              <a:tr h="161925">
                <a:tc>
                  <a:txBody>
                    <a:bodyPr/>
                    <a:lstStyle/>
                    <a:p>
                      <a:pPr algn="l" fontAlgn="b"/>
                      <a:r>
                        <a:rPr lang="es-CO" sz="1400" u="none" strike="noStrike" dirty="0">
                          <a:effectLst/>
                        </a:rPr>
                        <a:t>Las </a:t>
                      </a:r>
                      <a:r>
                        <a:rPr lang="es-CO" sz="1400" u="none" strike="noStrike" dirty="0" smtClean="0">
                          <a:effectLst/>
                        </a:rPr>
                        <a:t>demás </a:t>
                      </a:r>
                      <a:r>
                        <a:rPr lang="es-CO" sz="1400" u="none" strike="noStrike" dirty="0">
                          <a:effectLst/>
                        </a:rPr>
                        <a:t>placas de </a:t>
                      </a:r>
                      <a:r>
                        <a:rPr lang="es-CO" sz="1400" u="none" strike="noStrike" dirty="0" smtClean="0">
                          <a:effectLst/>
                        </a:rPr>
                        <a:t>plástico</a:t>
                      </a:r>
                      <a:endParaRPr lang="es-CO" sz="1400" b="0" i="0" u="none" strike="noStrike" dirty="0">
                        <a:effectLst/>
                        <a:latin typeface="Arial"/>
                      </a:endParaRPr>
                    </a:p>
                  </a:txBody>
                  <a:tcPr marL="9525" marR="9525" marT="9525" marB="0" anchor="b">
                    <a:solidFill>
                      <a:srgbClr val="F37A79"/>
                    </a:solidFill>
                  </a:tcPr>
                </a:tc>
                <a:tc>
                  <a:txBody>
                    <a:bodyPr/>
                    <a:lstStyle/>
                    <a:p>
                      <a:pPr algn="ctr" fontAlgn="b"/>
                      <a:r>
                        <a:rPr lang="es-CO" sz="1400" u="none" strike="noStrike" dirty="0">
                          <a:effectLst/>
                        </a:rPr>
                        <a:t>         34.432.744 </a:t>
                      </a:r>
                      <a:endParaRPr lang="es-CO" sz="1400" b="0" i="0" u="none" strike="noStrike" dirty="0">
                        <a:effectLst/>
                        <a:latin typeface="Arial"/>
                      </a:endParaRPr>
                    </a:p>
                  </a:txBody>
                  <a:tcPr marL="9525" marR="9525" marT="9525" marB="0" anchor="b">
                    <a:solidFill>
                      <a:srgbClr val="F37A79"/>
                    </a:solidFill>
                  </a:tcPr>
                </a:tc>
                <a:tc>
                  <a:txBody>
                    <a:bodyPr/>
                    <a:lstStyle/>
                    <a:p>
                      <a:pPr algn="ctr" fontAlgn="b"/>
                      <a:r>
                        <a:rPr lang="es-CO" sz="1400" u="none" strike="noStrike" dirty="0">
                          <a:effectLst/>
                        </a:rPr>
                        <a:t>1,99</a:t>
                      </a:r>
                      <a:endParaRPr lang="es-CO" sz="1400" b="0" i="0" u="none" strike="noStrike" dirty="0">
                        <a:effectLst/>
                        <a:latin typeface="Arial"/>
                      </a:endParaRPr>
                    </a:p>
                  </a:txBody>
                  <a:tcPr marL="9525" marR="9525" marT="9525" marB="0" anchor="b">
                    <a:solidFill>
                      <a:srgbClr val="F37A79"/>
                    </a:solidFill>
                  </a:tcPr>
                </a:tc>
                <a:tc>
                  <a:txBody>
                    <a:bodyPr/>
                    <a:lstStyle/>
                    <a:p>
                      <a:pPr algn="ctr" fontAlgn="b"/>
                      <a:r>
                        <a:rPr lang="es-CO" sz="1400" u="none" strike="noStrike" dirty="0">
                          <a:effectLst/>
                        </a:rPr>
                        <a:t>12,29</a:t>
                      </a:r>
                      <a:endParaRPr lang="es-CO" sz="1400" b="0" i="0" u="none" strike="noStrike" dirty="0">
                        <a:effectLst/>
                        <a:latin typeface="Arial"/>
                      </a:endParaRPr>
                    </a:p>
                  </a:txBody>
                  <a:tcPr marL="9525" marR="9525" marT="9525" marB="0" anchor="b">
                    <a:solidFill>
                      <a:srgbClr val="F37A79"/>
                    </a:solidFill>
                  </a:tcPr>
                </a:tc>
              </a:tr>
              <a:tr h="161925">
                <a:tc>
                  <a:txBody>
                    <a:bodyPr/>
                    <a:lstStyle/>
                    <a:p>
                      <a:pPr algn="l" fontAlgn="b"/>
                      <a:r>
                        <a:rPr lang="es-CO" sz="1400" u="none" strike="noStrike" dirty="0">
                          <a:effectLst/>
                        </a:rPr>
                        <a:t>Abonos, nitrogenados</a:t>
                      </a:r>
                      <a:endParaRPr lang="es-CO" sz="1400" b="0" i="0" u="none" strike="noStrike" dirty="0">
                        <a:effectLst/>
                        <a:latin typeface="Arial"/>
                      </a:endParaRPr>
                    </a:p>
                  </a:txBody>
                  <a:tcPr marL="9525" marR="9525" marT="9525" marB="0" anchor="b"/>
                </a:tc>
                <a:tc>
                  <a:txBody>
                    <a:bodyPr/>
                    <a:lstStyle/>
                    <a:p>
                      <a:pPr algn="ctr" fontAlgn="b"/>
                      <a:r>
                        <a:rPr lang="es-CO" sz="1400" u="none" strike="noStrike" dirty="0">
                          <a:effectLst/>
                        </a:rPr>
                        <a:t>         31.441.632 </a:t>
                      </a:r>
                      <a:endParaRPr lang="es-CO" sz="1400" b="0" i="0" u="none" strike="noStrike" dirty="0">
                        <a:effectLst/>
                        <a:latin typeface="Arial"/>
                      </a:endParaRPr>
                    </a:p>
                  </a:txBody>
                  <a:tcPr marL="9525" marR="9525" marT="9525" marB="0" anchor="b"/>
                </a:tc>
                <a:tc>
                  <a:txBody>
                    <a:bodyPr/>
                    <a:lstStyle/>
                    <a:p>
                      <a:pPr algn="ctr" fontAlgn="b"/>
                      <a:r>
                        <a:rPr lang="es-CO" sz="1400" u="none" strike="noStrike" dirty="0">
                          <a:effectLst/>
                        </a:rPr>
                        <a:t>-0,90</a:t>
                      </a:r>
                      <a:endParaRPr lang="es-CO" sz="1400" b="0" i="0" u="none" strike="noStrike" dirty="0">
                        <a:effectLst/>
                        <a:latin typeface="Arial"/>
                      </a:endParaRPr>
                    </a:p>
                  </a:txBody>
                  <a:tcPr marL="9525" marR="9525" marT="9525" marB="0" anchor="b"/>
                </a:tc>
                <a:tc>
                  <a:txBody>
                    <a:bodyPr/>
                    <a:lstStyle/>
                    <a:p>
                      <a:pPr algn="ctr" fontAlgn="b"/>
                      <a:r>
                        <a:rPr lang="es-CO" sz="1400" u="none" strike="noStrike" dirty="0">
                          <a:effectLst/>
                        </a:rPr>
                        <a:t>9,28</a:t>
                      </a:r>
                      <a:endParaRPr lang="es-CO" sz="1400" b="0" i="0" u="none" strike="noStrike" dirty="0">
                        <a:effectLst/>
                        <a:latin typeface="Arial"/>
                      </a:endParaRPr>
                    </a:p>
                  </a:txBody>
                  <a:tcPr marL="9525" marR="9525" marT="9525" marB="0" anchor="b"/>
                </a:tc>
              </a:tr>
              <a:tr h="161925">
                <a:tc>
                  <a:txBody>
                    <a:bodyPr/>
                    <a:lstStyle/>
                    <a:p>
                      <a:pPr algn="l" fontAlgn="b"/>
                      <a:r>
                        <a:rPr lang="es-CO" sz="1400" u="none" strike="noStrike" dirty="0" err="1">
                          <a:effectLst/>
                        </a:rPr>
                        <a:t>Poliacetales</a:t>
                      </a:r>
                      <a:endParaRPr lang="es-CO" sz="1400" b="0" i="0" u="none" strike="noStrike" dirty="0">
                        <a:effectLst/>
                        <a:latin typeface="Arial"/>
                      </a:endParaRPr>
                    </a:p>
                  </a:txBody>
                  <a:tcPr marL="9525" marR="9525" marT="9525" marB="0" anchor="b">
                    <a:solidFill>
                      <a:srgbClr val="F37A79"/>
                    </a:solidFill>
                  </a:tcPr>
                </a:tc>
                <a:tc>
                  <a:txBody>
                    <a:bodyPr/>
                    <a:lstStyle/>
                    <a:p>
                      <a:pPr algn="ctr" fontAlgn="b"/>
                      <a:r>
                        <a:rPr lang="es-CO" sz="1400" u="none" strike="noStrike" dirty="0">
                          <a:effectLst/>
                        </a:rPr>
                        <a:t>         18.543.318 </a:t>
                      </a:r>
                      <a:endParaRPr lang="es-CO" sz="1400" b="0" i="0" u="none" strike="noStrike" dirty="0">
                        <a:effectLst/>
                        <a:latin typeface="Arial"/>
                      </a:endParaRPr>
                    </a:p>
                  </a:txBody>
                  <a:tcPr marL="9525" marR="9525" marT="9525" marB="0" anchor="b">
                    <a:solidFill>
                      <a:srgbClr val="F37A79"/>
                    </a:solidFill>
                  </a:tcPr>
                </a:tc>
                <a:tc>
                  <a:txBody>
                    <a:bodyPr/>
                    <a:lstStyle/>
                    <a:p>
                      <a:pPr algn="ctr" fontAlgn="b"/>
                      <a:r>
                        <a:rPr lang="es-CO" sz="1400" u="none" strike="noStrike" dirty="0">
                          <a:effectLst/>
                        </a:rPr>
                        <a:t>2,14</a:t>
                      </a:r>
                      <a:endParaRPr lang="es-CO" sz="1400" b="0" i="0" u="none" strike="noStrike" dirty="0">
                        <a:effectLst/>
                        <a:latin typeface="Arial"/>
                      </a:endParaRPr>
                    </a:p>
                  </a:txBody>
                  <a:tcPr marL="9525" marR="9525" marT="9525" marB="0" anchor="b">
                    <a:solidFill>
                      <a:srgbClr val="F37A79"/>
                    </a:solidFill>
                  </a:tcPr>
                </a:tc>
                <a:tc>
                  <a:txBody>
                    <a:bodyPr/>
                    <a:lstStyle/>
                    <a:p>
                      <a:pPr algn="ctr" fontAlgn="b"/>
                      <a:r>
                        <a:rPr lang="es-CO" sz="1400" u="none" strike="noStrike" dirty="0">
                          <a:effectLst/>
                        </a:rPr>
                        <a:t>2,99</a:t>
                      </a:r>
                      <a:endParaRPr lang="es-CO" sz="1400" b="0" i="0" u="none" strike="noStrike" dirty="0">
                        <a:effectLst/>
                        <a:latin typeface="Arial"/>
                      </a:endParaRPr>
                    </a:p>
                  </a:txBody>
                  <a:tcPr marL="9525" marR="9525" marT="9525" marB="0" anchor="b">
                    <a:solidFill>
                      <a:srgbClr val="F37A79"/>
                    </a:solidFill>
                  </a:tcPr>
                </a:tc>
              </a:tr>
              <a:tr h="161925">
                <a:tc>
                  <a:txBody>
                    <a:bodyPr/>
                    <a:lstStyle/>
                    <a:p>
                      <a:pPr algn="l" fontAlgn="b"/>
                      <a:r>
                        <a:rPr lang="es-CO" sz="1400" u="none" strike="noStrike" dirty="0">
                          <a:effectLst/>
                        </a:rPr>
                        <a:t>Abonos, mixtos</a:t>
                      </a:r>
                      <a:endParaRPr lang="es-CO" sz="1400" b="0" i="0" u="none" strike="noStrike" dirty="0">
                        <a:effectLst/>
                        <a:latin typeface="Arial"/>
                      </a:endParaRPr>
                    </a:p>
                  </a:txBody>
                  <a:tcPr marL="9525" marR="9525" marT="9525" marB="0" anchor="b"/>
                </a:tc>
                <a:tc>
                  <a:txBody>
                    <a:bodyPr/>
                    <a:lstStyle/>
                    <a:p>
                      <a:pPr algn="ctr" fontAlgn="b"/>
                      <a:r>
                        <a:rPr lang="es-CO" sz="1400" u="none" strike="noStrike" dirty="0">
                          <a:effectLst/>
                        </a:rPr>
                        <a:t>         17.247.642 </a:t>
                      </a:r>
                      <a:endParaRPr lang="es-CO" sz="1400" b="0" i="0" u="none" strike="noStrike" dirty="0">
                        <a:effectLst/>
                        <a:latin typeface="Arial"/>
                      </a:endParaRPr>
                    </a:p>
                  </a:txBody>
                  <a:tcPr marL="9525" marR="9525" marT="9525" marB="0" anchor="b"/>
                </a:tc>
                <a:tc>
                  <a:txBody>
                    <a:bodyPr/>
                    <a:lstStyle/>
                    <a:p>
                      <a:pPr algn="ctr" fontAlgn="b"/>
                      <a:r>
                        <a:rPr lang="es-CO" sz="1400" u="none" strike="noStrike">
                          <a:effectLst/>
                        </a:rPr>
                        <a:t>-0,80</a:t>
                      </a:r>
                      <a:endParaRPr lang="es-CO" sz="1400" b="0" i="0" u="none" strike="noStrike">
                        <a:effectLst/>
                        <a:latin typeface="Arial"/>
                      </a:endParaRPr>
                    </a:p>
                  </a:txBody>
                  <a:tcPr marL="9525" marR="9525" marT="9525" marB="0" anchor="b"/>
                </a:tc>
                <a:tc>
                  <a:txBody>
                    <a:bodyPr/>
                    <a:lstStyle/>
                    <a:p>
                      <a:pPr algn="ctr" fontAlgn="b"/>
                      <a:r>
                        <a:rPr lang="es-CO" sz="1400" u="none" strike="noStrike">
                          <a:effectLst/>
                        </a:rPr>
                        <a:t>6,14</a:t>
                      </a:r>
                      <a:endParaRPr lang="es-CO" sz="1400" b="0" i="0" u="none" strike="noStrike">
                        <a:effectLst/>
                        <a:latin typeface="Arial"/>
                      </a:endParaRPr>
                    </a:p>
                  </a:txBody>
                  <a:tcPr marL="9525" marR="9525" marT="9525" marB="0" anchor="b"/>
                </a:tc>
              </a:tr>
              <a:tr h="161925">
                <a:tc>
                  <a:txBody>
                    <a:bodyPr/>
                    <a:lstStyle/>
                    <a:p>
                      <a:pPr algn="l" fontAlgn="b"/>
                      <a:r>
                        <a:rPr lang="es-CO" sz="1400" u="none" strike="noStrike" dirty="0">
                          <a:effectLst/>
                        </a:rPr>
                        <a:t>Á</a:t>
                      </a:r>
                      <a:r>
                        <a:rPr lang="es-CO" sz="1400" u="none" strike="noStrike" dirty="0" smtClean="0">
                          <a:effectLst/>
                        </a:rPr>
                        <a:t>cidos </a:t>
                      </a:r>
                      <a:r>
                        <a:rPr lang="es-CO" sz="1400" u="none" strike="noStrike" dirty="0">
                          <a:effectLst/>
                        </a:rPr>
                        <a:t>grasos </a:t>
                      </a:r>
                      <a:r>
                        <a:rPr lang="es-CO" sz="1400" u="none" strike="noStrike" dirty="0" err="1">
                          <a:effectLst/>
                        </a:rPr>
                        <a:t>monocarboxilicos</a:t>
                      </a:r>
                      <a:r>
                        <a:rPr lang="es-CO" sz="1400" u="none" strike="noStrike" dirty="0">
                          <a:effectLst/>
                        </a:rPr>
                        <a:t> industriales</a:t>
                      </a:r>
                      <a:endParaRPr lang="es-CO" sz="1400" b="0" i="0" u="none" strike="noStrike" dirty="0">
                        <a:effectLst/>
                        <a:latin typeface="Arial"/>
                      </a:endParaRPr>
                    </a:p>
                  </a:txBody>
                  <a:tcPr marL="9525" marR="9525" marT="9525" marB="0" anchor="b"/>
                </a:tc>
                <a:tc>
                  <a:txBody>
                    <a:bodyPr/>
                    <a:lstStyle/>
                    <a:p>
                      <a:pPr algn="ctr" fontAlgn="b"/>
                      <a:r>
                        <a:rPr lang="es-CO" sz="1400" u="none" strike="noStrike" dirty="0">
                          <a:effectLst/>
                        </a:rPr>
                        <a:t>         16.774.226 </a:t>
                      </a:r>
                      <a:endParaRPr lang="es-CO" sz="1400" b="0" i="0" u="none" strike="noStrike" dirty="0">
                        <a:effectLst/>
                        <a:latin typeface="Arial"/>
                      </a:endParaRPr>
                    </a:p>
                  </a:txBody>
                  <a:tcPr marL="9525" marR="9525" marT="9525" marB="0" anchor="b"/>
                </a:tc>
                <a:tc>
                  <a:txBody>
                    <a:bodyPr/>
                    <a:lstStyle/>
                    <a:p>
                      <a:pPr algn="ctr" fontAlgn="b"/>
                      <a:r>
                        <a:rPr lang="es-CO" sz="1400" u="none" strike="noStrike" dirty="0">
                          <a:effectLst/>
                        </a:rPr>
                        <a:t>2,70</a:t>
                      </a:r>
                      <a:endParaRPr lang="es-CO" sz="1400" b="0" i="0" u="none" strike="noStrike" dirty="0">
                        <a:effectLst/>
                        <a:latin typeface="Arial"/>
                      </a:endParaRPr>
                    </a:p>
                  </a:txBody>
                  <a:tcPr marL="9525" marR="9525" marT="9525" marB="0" anchor="b"/>
                </a:tc>
                <a:tc>
                  <a:txBody>
                    <a:bodyPr/>
                    <a:lstStyle/>
                    <a:p>
                      <a:pPr algn="ctr" fontAlgn="b"/>
                      <a:r>
                        <a:rPr lang="es-CO" sz="1400" u="none" strike="noStrike">
                          <a:effectLst/>
                        </a:rPr>
                        <a:t>2,89</a:t>
                      </a:r>
                      <a:endParaRPr lang="es-CO" sz="1400" b="0" i="0" u="none" strike="noStrike">
                        <a:effectLst/>
                        <a:latin typeface="Arial"/>
                      </a:endParaRPr>
                    </a:p>
                  </a:txBody>
                  <a:tcPr marL="9525" marR="9525" marT="9525" marB="0" anchor="b"/>
                </a:tc>
              </a:tr>
              <a:tr h="161925">
                <a:tc>
                  <a:txBody>
                    <a:bodyPr/>
                    <a:lstStyle/>
                    <a:p>
                      <a:pPr algn="l" fontAlgn="b"/>
                      <a:r>
                        <a:rPr lang="es-CO" sz="1400" u="none" strike="noStrike">
                          <a:effectLst/>
                        </a:rPr>
                        <a:t>Tiras autoadhesivas de plastico</a:t>
                      </a:r>
                      <a:endParaRPr lang="es-CO" sz="1400" b="0" i="0" u="none" strike="noStrike">
                        <a:effectLst/>
                        <a:latin typeface="Arial"/>
                      </a:endParaRPr>
                    </a:p>
                  </a:txBody>
                  <a:tcPr marL="9525" marR="9525" marT="9525" marB="0" anchor="b"/>
                </a:tc>
                <a:tc>
                  <a:txBody>
                    <a:bodyPr/>
                    <a:lstStyle/>
                    <a:p>
                      <a:pPr algn="ctr" fontAlgn="b"/>
                      <a:r>
                        <a:rPr lang="es-CO" sz="1400" u="none" strike="noStrike" dirty="0">
                          <a:effectLst/>
                        </a:rPr>
                        <a:t>         15.408.902 </a:t>
                      </a:r>
                      <a:endParaRPr lang="es-CO" sz="1400" b="0" i="0" u="none" strike="noStrike" dirty="0">
                        <a:effectLst/>
                        <a:latin typeface="Arial"/>
                      </a:endParaRPr>
                    </a:p>
                  </a:txBody>
                  <a:tcPr marL="9525" marR="9525" marT="9525" marB="0" anchor="b"/>
                </a:tc>
                <a:tc>
                  <a:txBody>
                    <a:bodyPr/>
                    <a:lstStyle/>
                    <a:p>
                      <a:pPr algn="ctr" fontAlgn="b"/>
                      <a:r>
                        <a:rPr lang="es-CO" sz="1400" u="none" strike="noStrike" dirty="0">
                          <a:effectLst/>
                        </a:rPr>
                        <a:t>2,70</a:t>
                      </a:r>
                      <a:endParaRPr lang="es-CO" sz="1400" b="0" i="0" u="none" strike="noStrike" dirty="0">
                        <a:effectLst/>
                        <a:latin typeface="Arial"/>
                      </a:endParaRPr>
                    </a:p>
                  </a:txBody>
                  <a:tcPr marL="9525" marR="9525" marT="9525" marB="0" anchor="b"/>
                </a:tc>
                <a:tc>
                  <a:txBody>
                    <a:bodyPr/>
                    <a:lstStyle/>
                    <a:p>
                      <a:pPr algn="ctr" fontAlgn="b"/>
                      <a:r>
                        <a:rPr lang="es-CO" sz="1400" u="none" strike="noStrike">
                          <a:effectLst/>
                        </a:rPr>
                        <a:t>6,71</a:t>
                      </a:r>
                      <a:endParaRPr lang="es-CO" sz="1400" b="0" i="0" u="none" strike="noStrike">
                        <a:effectLst/>
                        <a:latin typeface="Arial"/>
                      </a:endParaRPr>
                    </a:p>
                  </a:txBody>
                  <a:tcPr marL="9525" marR="9525" marT="9525" marB="0" anchor="b"/>
                </a:tc>
              </a:tr>
              <a:tr h="161925">
                <a:tc>
                  <a:txBody>
                    <a:bodyPr/>
                    <a:lstStyle/>
                    <a:p>
                      <a:pPr algn="l" fontAlgn="b"/>
                      <a:r>
                        <a:rPr lang="es-CO" sz="1400" u="none" strike="noStrike" dirty="0" smtClean="0">
                          <a:effectLst/>
                        </a:rPr>
                        <a:t>Artículos </a:t>
                      </a:r>
                      <a:r>
                        <a:rPr lang="es-CO" sz="1400" u="none" strike="noStrike" dirty="0">
                          <a:effectLst/>
                        </a:rPr>
                        <a:t>de uso </a:t>
                      </a:r>
                      <a:r>
                        <a:rPr lang="es-CO" sz="1400" u="none" strike="noStrike" dirty="0" smtClean="0">
                          <a:effectLst/>
                        </a:rPr>
                        <a:t>doméstico</a:t>
                      </a:r>
                      <a:r>
                        <a:rPr lang="es-CO" sz="1400" u="none" strike="noStrike" dirty="0">
                          <a:effectLst/>
                        </a:rPr>
                        <a:t>, de </a:t>
                      </a:r>
                      <a:r>
                        <a:rPr lang="es-CO" sz="1400" u="none" strike="noStrike" dirty="0" smtClean="0">
                          <a:effectLst/>
                        </a:rPr>
                        <a:t>plástico</a:t>
                      </a:r>
                      <a:endParaRPr lang="es-CO" sz="1400" b="0" i="0" u="none" strike="noStrike" dirty="0">
                        <a:effectLst/>
                        <a:latin typeface="Arial"/>
                      </a:endParaRPr>
                    </a:p>
                  </a:txBody>
                  <a:tcPr marL="9525" marR="9525" marT="9525" marB="0" anchor="b"/>
                </a:tc>
                <a:tc>
                  <a:txBody>
                    <a:bodyPr/>
                    <a:lstStyle/>
                    <a:p>
                      <a:pPr algn="ctr" fontAlgn="b"/>
                      <a:r>
                        <a:rPr lang="es-CO" sz="1400" u="none" strike="noStrike">
                          <a:effectLst/>
                        </a:rPr>
                        <a:t>         14.601.781 </a:t>
                      </a:r>
                      <a:endParaRPr lang="es-CO" sz="1400" b="0" i="0" u="none" strike="noStrike">
                        <a:effectLst/>
                        <a:latin typeface="Arial"/>
                      </a:endParaRPr>
                    </a:p>
                  </a:txBody>
                  <a:tcPr marL="9525" marR="9525" marT="9525" marB="0" anchor="b"/>
                </a:tc>
                <a:tc>
                  <a:txBody>
                    <a:bodyPr/>
                    <a:lstStyle/>
                    <a:p>
                      <a:pPr algn="ctr" fontAlgn="b"/>
                      <a:r>
                        <a:rPr lang="es-CO" sz="1400" u="none" strike="noStrike" dirty="0">
                          <a:effectLst/>
                        </a:rPr>
                        <a:t>-0,06</a:t>
                      </a:r>
                      <a:endParaRPr lang="es-CO" sz="1400" b="0" i="0" u="none" strike="noStrike" dirty="0">
                        <a:effectLst/>
                        <a:latin typeface="Arial"/>
                      </a:endParaRPr>
                    </a:p>
                  </a:txBody>
                  <a:tcPr marL="9525" marR="9525" marT="9525" marB="0" anchor="b"/>
                </a:tc>
                <a:tc>
                  <a:txBody>
                    <a:bodyPr/>
                    <a:lstStyle/>
                    <a:p>
                      <a:pPr algn="ctr" fontAlgn="b"/>
                      <a:r>
                        <a:rPr lang="es-CO" sz="1400" u="none" strike="noStrike" dirty="0">
                          <a:effectLst/>
                        </a:rPr>
                        <a:t>7,37</a:t>
                      </a:r>
                      <a:endParaRPr lang="es-CO" sz="1400" b="0" i="0" u="none" strike="noStrike" dirty="0">
                        <a:effectLst/>
                        <a:latin typeface="Arial"/>
                      </a:endParaRPr>
                    </a:p>
                  </a:txBody>
                  <a:tcPr marL="9525" marR="9525" marT="9525" marB="0" anchor="b"/>
                </a:tc>
              </a:tr>
              <a:tr h="161925">
                <a:tc>
                  <a:txBody>
                    <a:bodyPr/>
                    <a:lstStyle/>
                    <a:p>
                      <a:pPr algn="l" fontAlgn="b"/>
                      <a:r>
                        <a:rPr lang="es-CO" sz="1400" u="none" strike="noStrike" dirty="0">
                          <a:effectLst/>
                        </a:rPr>
                        <a:t>Á</a:t>
                      </a:r>
                      <a:r>
                        <a:rPr lang="es-CO" sz="1400" u="none" strike="noStrike" dirty="0" smtClean="0">
                          <a:effectLst/>
                        </a:rPr>
                        <a:t>cidos </a:t>
                      </a:r>
                      <a:r>
                        <a:rPr lang="es-CO" sz="1400" u="none" strike="noStrike" dirty="0" err="1">
                          <a:effectLst/>
                        </a:rPr>
                        <a:t>policarboxilicos</a:t>
                      </a:r>
                      <a:endParaRPr lang="es-CO" sz="1400" b="0" i="0" u="none" strike="noStrike" dirty="0">
                        <a:effectLst/>
                        <a:latin typeface="Arial"/>
                      </a:endParaRPr>
                    </a:p>
                  </a:txBody>
                  <a:tcPr marL="9525" marR="9525" marT="9525" marB="0" anchor="b"/>
                </a:tc>
                <a:tc>
                  <a:txBody>
                    <a:bodyPr/>
                    <a:lstStyle/>
                    <a:p>
                      <a:pPr algn="ctr" fontAlgn="b"/>
                      <a:r>
                        <a:rPr lang="es-CO" sz="1400" u="none" strike="noStrike">
                          <a:effectLst/>
                        </a:rPr>
                        <a:t>         11.891.327 </a:t>
                      </a:r>
                      <a:endParaRPr lang="es-CO" sz="1400" b="0" i="0" u="none" strike="noStrike">
                        <a:effectLst/>
                        <a:latin typeface="Arial"/>
                      </a:endParaRPr>
                    </a:p>
                  </a:txBody>
                  <a:tcPr marL="9525" marR="9525" marT="9525" marB="0" anchor="b"/>
                </a:tc>
                <a:tc>
                  <a:txBody>
                    <a:bodyPr/>
                    <a:lstStyle/>
                    <a:p>
                      <a:pPr algn="ctr" fontAlgn="b"/>
                      <a:r>
                        <a:rPr lang="es-CO" sz="1400" u="none" strike="noStrike">
                          <a:effectLst/>
                        </a:rPr>
                        <a:t>2,02</a:t>
                      </a:r>
                      <a:endParaRPr lang="es-CO" sz="1400" b="0" i="0" u="none" strike="noStrike">
                        <a:effectLst/>
                        <a:latin typeface="Arial"/>
                      </a:endParaRPr>
                    </a:p>
                  </a:txBody>
                  <a:tcPr marL="9525" marR="9525" marT="9525" marB="0" anchor="b"/>
                </a:tc>
                <a:tc>
                  <a:txBody>
                    <a:bodyPr/>
                    <a:lstStyle/>
                    <a:p>
                      <a:pPr algn="ctr" fontAlgn="b"/>
                      <a:r>
                        <a:rPr lang="es-CO" sz="1400" u="none" strike="noStrike" dirty="0">
                          <a:effectLst/>
                        </a:rPr>
                        <a:t>6,58</a:t>
                      </a:r>
                      <a:endParaRPr lang="es-CO" sz="1400" b="0" i="0" u="none" strike="noStrike" dirty="0">
                        <a:effectLst/>
                        <a:latin typeface="Arial"/>
                      </a:endParaRPr>
                    </a:p>
                  </a:txBody>
                  <a:tcPr marL="9525" marR="9525" marT="9525" marB="0" anchor="b"/>
                </a:tc>
              </a:tr>
              <a:tr h="161925">
                <a:tc>
                  <a:txBody>
                    <a:bodyPr/>
                    <a:lstStyle/>
                    <a:p>
                      <a:pPr algn="l" fontAlgn="b"/>
                      <a:r>
                        <a:rPr lang="es-CO" sz="1400" u="none" strike="noStrike" dirty="0">
                          <a:solidFill>
                            <a:schemeClr val="tx1"/>
                          </a:solidFill>
                          <a:effectLst/>
                        </a:rPr>
                        <a:t>Tapones y </a:t>
                      </a:r>
                      <a:r>
                        <a:rPr lang="es-CO" sz="1400" u="none" strike="noStrike" dirty="0" smtClean="0">
                          <a:solidFill>
                            <a:schemeClr val="tx1"/>
                          </a:solidFill>
                          <a:effectLst/>
                        </a:rPr>
                        <a:t>demás </a:t>
                      </a:r>
                      <a:r>
                        <a:rPr lang="es-CO" sz="1400" u="none" strike="noStrike" dirty="0">
                          <a:solidFill>
                            <a:schemeClr val="tx1"/>
                          </a:solidFill>
                          <a:effectLst/>
                        </a:rPr>
                        <a:t>encierros de </a:t>
                      </a:r>
                      <a:r>
                        <a:rPr lang="es-CO" sz="1400" u="none" strike="noStrike" dirty="0" smtClean="0">
                          <a:solidFill>
                            <a:schemeClr val="tx1"/>
                          </a:solidFill>
                          <a:effectLst/>
                        </a:rPr>
                        <a:t>plástico</a:t>
                      </a:r>
                      <a:endParaRPr lang="es-CO" sz="1400" b="0" i="0" u="none" strike="noStrike" dirty="0">
                        <a:solidFill>
                          <a:schemeClr val="tx1"/>
                        </a:solidFill>
                        <a:effectLst/>
                        <a:latin typeface="Arial"/>
                      </a:endParaRPr>
                    </a:p>
                  </a:txBody>
                  <a:tcPr marL="9525" marR="9525" marT="9525" marB="0" anchor="b">
                    <a:solidFill>
                      <a:srgbClr val="F37A79"/>
                    </a:solidFill>
                  </a:tcPr>
                </a:tc>
                <a:tc>
                  <a:txBody>
                    <a:bodyPr/>
                    <a:lstStyle/>
                    <a:p>
                      <a:pPr algn="ctr" fontAlgn="b"/>
                      <a:r>
                        <a:rPr lang="es-CO" sz="1400" u="none" strike="noStrike" dirty="0">
                          <a:solidFill>
                            <a:schemeClr val="tx1"/>
                          </a:solidFill>
                          <a:effectLst/>
                        </a:rPr>
                        <a:t>         10.352.142 </a:t>
                      </a:r>
                      <a:endParaRPr lang="es-CO" sz="1400" b="0" i="0" u="none" strike="noStrike" dirty="0">
                        <a:solidFill>
                          <a:schemeClr val="tx1"/>
                        </a:solidFill>
                        <a:effectLst/>
                        <a:latin typeface="Arial"/>
                      </a:endParaRPr>
                    </a:p>
                  </a:txBody>
                  <a:tcPr marL="9525" marR="9525" marT="9525" marB="0" anchor="b">
                    <a:solidFill>
                      <a:srgbClr val="F37A79"/>
                    </a:solidFill>
                  </a:tcPr>
                </a:tc>
                <a:tc>
                  <a:txBody>
                    <a:bodyPr/>
                    <a:lstStyle/>
                    <a:p>
                      <a:pPr algn="ctr" fontAlgn="b"/>
                      <a:r>
                        <a:rPr lang="es-CO" sz="1400" u="none" strike="noStrike" dirty="0">
                          <a:solidFill>
                            <a:schemeClr val="tx1"/>
                          </a:solidFill>
                          <a:effectLst/>
                        </a:rPr>
                        <a:t>0,09</a:t>
                      </a:r>
                      <a:endParaRPr lang="es-CO" sz="1400" b="0" i="0" u="none" strike="noStrike" dirty="0">
                        <a:solidFill>
                          <a:schemeClr val="tx1"/>
                        </a:solidFill>
                        <a:effectLst/>
                        <a:latin typeface="Arial"/>
                      </a:endParaRPr>
                    </a:p>
                  </a:txBody>
                  <a:tcPr marL="9525" marR="9525" marT="9525" marB="0" anchor="b">
                    <a:solidFill>
                      <a:srgbClr val="F37A79"/>
                    </a:solidFill>
                  </a:tcPr>
                </a:tc>
                <a:tc>
                  <a:txBody>
                    <a:bodyPr/>
                    <a:lstStyle/>
                    <a:p>
                      <a:pPr algn="ctr" fontAlgn="b"/>
                      <a:r>
                        <a:rPr lang="es-CO" sz="1400" u="none" strike="noStrike" dirty="0">
                          <a:solidFill>
                            <a:schemeClr val="tx1"/>
                          </a:solidFill>
                          <a:effectLst/>
                        </a:rPr>
                        <a:t>1,77</a:t>
                      </a:r>
                      <a:endParaRPr lang="es-CO" sz="1400" b="0" i="0" u="none" strike="noStrike" dirty="0">
                        <a:solidFill>
                          <a:schemeClr val="tx1"/>
                        </a:solidFill>
                        <a:effectLst/>
                        <a:latin typeface="Arial"/>
                      </a:endParaRPr>
                    </a:p>
                  </a:txBody>
                  <a:tcPr marL="9525" marR="9525" marT="9525" marB="0" anchor="b">
                    <a:solidFill>
                      <a:srgbClr val="F37A79"/>
                    </a:solidFill>
                  </a:tcPr>
                </a:tc>
              </a:tr>
            </a:tbl>
          </a:graphicData>
        </a:graphic>
      </p:graphicFrame>
      <p:sp>
        <p:nvSpPr>
          <p:cNvPr id="11" name="Marcador de texto 7"/>
          <p:cNvSpPr>
            <a:spLocks noGrp="1"/>
          </p:cNvSpPr>
          <p:nvPr>
            <p:ph type="body" sz="quarter" idx="11"/>
          </p:nvPr>
        </p:nvSpPr>
        <p:spPr>
          <a:xfrm>
            <a:off x="539552" y="332656"/>
            <a:ext cx="7848872" cy="360040"/>
          </a:xfrm>
        </p:spPr>
        <p:txBody>
          <a:bodyPr>
            <a:noAutofit/>
          </a:bodyPr>
          <a:lstStyle/>
          <a:p>
            <a:r>
              <a:rPr lang="es-CO" sz="1900" dirty="0"/>
              <a:t>TOP PRODUCTOS:  MAYORES EXPORTACIONES (&gt; 10 USD Millones)  EN AGLOMERACIÓN DE </a:t>
            </a:r>
            <a:r>
              <a:rPr lang="es-CO" sz="1900" dirty="0" smtClean="0"/>
              <a:t>QUÍMICOS </a:t>
            </a:r>
            <a:r>
              <a:rPr lang="es-CO" sz="1900" dirty="0"/>
              <a:t>Y PLÁSTICOS </a:t>
            </a:r>
          </a:p>
        </p:txBody>
      </p:sp>
      <p:sp>
        <p:nvSpPr>
          <p:cNvPr id="12" name="11 CuadroTexto"/>
          <p:cNvSpPr txBox="1"/>
          <p:nvPr/>
        </p:nvSpPr>
        <p:spPr>
          <a:xfrm>
            <a:off x="564704" y="5661248"/>
            <a:ext cx="8039744" cy="984885"/>
          </a:xfrm>
          <a:prstGeom prst="rect">
            <a:avLst/>
          </a:prstGeom>
          <a:noFill/>
        </p:spPr>
        <p:txBody>
          <a:bodyPr wrap="square" rtlCol="0">
            <a:spAutoFit/>
          </a:bodyPr>
          <a:lstStyle/>
          <a:p>
            <a:r>
              <a:rPr lang="es-CO" sz="1400" b="1" dirty="0">
                <a:solidFill>
                  <a:schemeClr val="tx1">
                    <a:lumMod val="65000"/>
                    <a:lumOff val="35000"/>
                  </a:schemeClr>
                </a:solidFill>
              </a:rPr>
              <a:t>Los </a:t>
            </a:r>
            <a:r>
              <a:rPr lang="es-CO" sz="1400" b="1" dirty="0" smtClean="0">
                <a:solidFill>
                  <a:schemeClr val="tx1">
                    <a:lumMod val="65000"/>
                    <a:lumOff val="35000"/>
                  </a:schemeClr>
                </a:solidFill>
              </a:rPr>
              <a:t>productos </a:t>
            </a:r>
            <a:r>
              <a:rPr lang="es-CO" sz="1400" b="1" dirty="0">
                <a:solidFill>
                  <a:schemeClr val="tx1">
                    <a:lumMod val="65000"/>
                    <a:lumOff val="35000"/>
                  </a:schemeClr>
                </a:solidFill>
              </a:rPr>
              <a:t>estrella de Cartagena </a:t>
            </a:r>
            <a:r>
              <a:rPr lang="es-CO" sz="1400" b="1" dirty="0" err="1">
                <a:solidFill>
                  <a:schemeClr val="tx1">
                    <a:lumMod val="65000"/>
                    <a:lumOff val="35000"/>
                  </a:schemeClr>
                </a:solidFill>
              </a:rPr>
              <a:t>Met</a:t>
            </a:r>
            <a:r>
              <a:rPr lang="es-CO" sz="1400" b="1" dirty="0">
                <a:solidFill>
                  <a:schemeClr val="tx1">
                    <a:lumMod val="65000"/>
                    <a:lumOff val="35000"/>
                  </a:schemeClr>
                </a:solidFill>
              </a:rPr>
              <a:t> en Químicos y Plásticos hacen parte de la industria petroquímica. Sus exportaciones suman </a:t>
            </a:r>
            <a:r>
              <a:rPr lang="es-CO" sz="1400" b="1" dirty="0" smtClean="0">
                <a:solidFill>
                  <a:schemeClr val="tx1">
                    <a:lumMod val="65000"/>
                    <a:lumOff val="35000"/>
                  </a:schemeClr>
                </a:solidFill>
              </a:rPr>
              <a:t>886 </a:t>
            </a:r>
            <a:r>
              <a:rPr lang="es-CO" sz="1400" b="1" dirty="0">
                <a:solidFill>
                  <a:schemeClr val="tx1">
                    <a:lumMod val="65000"/>
                    <a:lumOff val="35000"/>
                  </a:schemeClr>
                </a:solidFill>
              </a:rPr>
              <a:t>mil millones de USD (71% del Total de las exportaciones del sector Químico y </a:t>
            </a:r>
            <a:r>
              <a:rPr lang="es-CO" sz="1400" b="1" dirty="0" smtClean="0">
                <a:solidFill>
                  <a:schemeClr val="tx1">
                    <a:lumMod val="65000"/>
                    <a:lumOff val="35000"/>
                  </a:schemeClr>
                </a:solidFill>
              </a:rPr>
              <a:t>Plástico).</a:t>
            </a:r>
            <a:endParaRPr lang="es-CO" sz="1400" b="1" dirty="0">
              <a:solidFill>
                <a:schemeClr val="tx1">
                  <a:lumMod val="65000"/>
                  <a:lumOff val="35000"/>
                </a:schemeClr>
              </a:solidFill>
            </a:endParaRPr>
          </a:p>
          <a:p>
            <a:endParaRPr lang="es-CO" sz="1600" b="1" i="1" dirty="0">
              <a:solidFill>
                <a:schemeClr val="tx1">
                  <a:lumMod val="65000"/>
                  <a:lumOff val="35000"/>
                </a:schemeClr>
              </a:solidFill>
            </a:endParaRPr>
          </a:p>
        </p:txBody>
      </p:sp>
      <p:sp>
        <p:nvSpPr>
          <p:cNvPr id="13" name="12 CuadroTexto"/>
          <p:cNvSpPr txBox="1"/>
          <p:nvPr/>
        </p:nvSpPr>
        <p:spPr>
          <a:xfrm>
            <a:off x="611560" y="6530717"/>
            <a:ext cx="8136904" cy="230832"/>
          </a:xfrm>
          <a:prstGeom prst="rect">
            <a:avLst/>
          </a:prstGeom>
          <a:noFill/>
        </p:spPr>
        <p:txBody>
          <a:bodyPr wrap="square" rtlCol="0">
            <a:spAutoFit/>
          </a:bodyPr>
          <a:lstStyle/>
          <a:p>
            <a:r>
              <a:rPr lang="es-CO" sz="900" dirty="0" smtClean="0">
                <a:solidFill>
                  <a:prstClr val="black"/>
                </a:solidFill>
              </a:rPr>
              <a:t>Nota Cartagena </a:t>
            </a:r>
            <a:r>
              <a:rPr lang="es-CO" sz="900" dirty="0" err="1" smtClean="0">
                <a:solidFill>
                  <a:prstClr val="black"/>
                </a:solidFill>
              </a:rPr>
              <a:t>Met</a:t>
            </a:r>
            <a:r>
              <a:rPr lang="es-CO" sz="900" dirty="0" smtClean="0">
                <a:solidFill>
                  <a:prstClr val="black"/>
                </a:solidFill>
              </a:rPr>
              <a:t> tiene VCR &gt; en otros 13 productos con exportaciones inferiores a 10 M</a:t>
            </a:r>
            <a:endParaRPr lang="es-CO" sz="900" dirty="0">
              <a:solidFill>
                <a:prstClr val="black"/>
              </a:solidFill>
            </a:endParaRPr>
          </a:p>
        </p:txBody>
      </p:sp>
    </p:spTree>
    <p:extLst>
      <p:ext uri="{BB962C8B-B14F-4D97-AF65-F5344CB8AC3E}">
        <p14:creationId xmlns:p14="http://schemas.microsoft.com/office/powerpoint/2010/main" val="1397037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Marcador de texto"/>
          <p:cNvSpPr>
            <a:spLocks noGrp="1"/>
          </p:cNvSpPr>
          <p:nvPr>
            <p:ph type="body" sz="quarter" idx="15"/>
          </p:nvPr>
        </p:nvSpPr>
        <p:spPr>
          <a:xfrm>
            <a:off x="323575" y="6545954"/>
            <a:ext cx="8023225" cy="246486"/>
          </a:xfrm>
        </p:spPr>
        <p:txBody>
          <a:bodyPr>
            <a:noAutofit/>
          </a:bodyPr>
          <a:lstStyle/>
          <a:p>
            <a:r>
              <a:rPr lang="es-CO" sz="1000" dirty="0" smtClean="0"/>
              <a:t>Cadena de valor adaptada de Documento DNP Petroquímica-Plásticos y fibras sintéticas </a:t>
            </a:r>
            <a:endParaRPr lang="es-CO" sz="1000" dirty="0"/>
          </a:p>
        </p:txBody>
      </p:sp>
      <p:sp>
        <p:nvSpPr>
          <p:cNvPr id="8" name="7 Marcador de texto"/>
          <p:cNvSpPr>
            <a:spLocks noGrp="1"/>
          </p:cNvSpPr>
          <p:nvPr>
            <p:ph type="body" sz="quarter" idx="11"/>
          </p:nvPr>
        </p:nvSpPr>
        <p:spPr>
          <a:xfrm>
            <a:off x="538673" y="260648"/>
            <a:ext cx="8065775" cy="692696"/>
          </a:xfrm>
        </p:spPr>
        <p:txBody>
          <a:bodyPr>
            <a:normAutofit lnSpcReduction="10000"/>
          </a:bodyPr>
          <a:lstStyle/>
          <a:p>
            <a:r>
              <a:rPr lang="es-CO" dirty="0"/>
              <a:t>EMPRESAS LÍDERES EN LA CADENA DE VALOR DE LA INDUSTRIA PETROQUIMICA –CARTAGENA MET (VCR&gt;1) </a:t>
            </a:r>
          </a:p>
        </p:txBody>
      </p:sp>
      <p:sp>
        <p:nvSpPr>
          <p:cNvPr id="10" name="9 Rectángulo redondeado"/>
          <p:cNvSpPr/>
          <p:nvPr/>
        </p:nvSpPr>
        <p:spPr>
          <a:xfrm>
            <a:off x="597146" y="1134384"/>
            <a:ext cx="1801956" cy="360040"/>
          </a:xfrm>
          <a:prstGeom prst="roundRect">
            <a:avLst/>
          </a:prstGeom>
          <a:noFill/>
          <a:ln>
            <a:solidFill>
              <a:srgbClr val="F37A7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dirty="0" smtClean="0">
                <a:solidFill>
                  <a:prstClr val="black"/>
                </a:solidFill>
              </a:rPr>
              <a:t>Materias básicas petroquímicas  </a:t>
            </a:r>
            <a:endParaRPr lang="es-CO" sz="900" dirty="0">
              <a:solidFill>
                <a:prstClr val="black"/>
              </a:solidFill>
            </a:endParaRPr>
          </a:p>
        </p:txBody>
      </p:sp>
      <p:sp>
        <p:nvSpPr>
          <p:cNvPr id="11" name="10 Rectángulo redondeado"/>
          <p:cNvSpPr/>
          <p:nvPr/>
        </p:nvSpPr>
        <p:spPr>
          <a:xfrm>
            <a:off x="2772862" y="1136988"/>
            <a:ext cx="1655122" cy="360040"/>
          </a:xfrm>
          <a:prstGeom prst="roundRect">
            <a:avLst/>
          </a:prstGeom>
          <a:noFill/>
          <a:ln>
            <a:solidFill>
              <a:srgbClr val="F37A7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dirty="0" smtClean="0">
                <a:solidFill>
                  <a:prstClr val="black"/>
                </a:solidFill>
              </a:rPr>
              <a:t>Intermedios y Monómeros </a:t>
            </a:r>
            <a:endParaRPr lang="es-CO" sz="900" dirty="0">
              <a:solidFill>
                <a:prstClr val="black"/>
              </a:solidFill>
            </a:endParaRPr>
          </a:p>
        </p:txBody>
      </p:sp>
      <p:sp>
        <p:nvSpPr>
          <p:cNvPr id="12" name="11 Rectángulo redondeado"/>
          <p:cNvSpPr/>
          <p:nvPr/>
        </p:nvSpPr>
        <p:spPr>
          <a:xfrm>
            <a:off x="4764410" y="1161107"/>
            <a:ext cx="1681553" cy="360040"/>
          </a:xfrm>
          <a:prstGeom prst="roundRect">
            <a:avLst/>
          </a:prstGeom>
          <a:noFill/>
          <a:ln>
            <a:solidFill>
              <a:srgbClr val="F37A7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dirty="0" smtClean="0">
                <a:solidFill>
                  <a:prstClr val="black"/>
                </a:solidFill>
              </a:rPr>
              <a:t>Transformados </a:t>
            </a:r>
            <a:endParaRPr lang="es-CO" sz="900" dirty="0">
              <a:solidFill>
                <a:prstClr val="black"/>
              </a:solidFill>
            </a:endParaRPr>
          </a:p>
        </p:txBody>
      </p:sp>
      <p:sp>
        <p:nvSpPr>
          <p:cNvPr id="13" name="12 Rectángulo redondeado"/>
          <p:cNvSpPr/>
          <p:nvPr/>
        </p:nvSpPr>
        <p:spPr>
          <a:xfrm>
            <a:off x="6863011" y="1153772"/>
            <a:ext cx="1741437" cy="360040"/>
          </a:xfrm>
          <a:prstGeom prst="roundRect">
            <a:avLst/>
          </a:prstGeom>
          <a:noFill/>
          <a:ln>
            <a:solidFill>
              <a:srgbClr val="F37A7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dirty="0" smtClean="0">
                <a:solidFill>
                  <a:prstClr val="black"/>
                </a:solidFill>
              </a:rPr>
              <a:t>Productos </a:t>
            </a:r>
            <a:r>
              <a:rPr lang="es-CO" sz="900" dirty="0" err="1" smtClean="0">
                <a:solidFill>
                  <a:prstClr val="black"/>
                </a:solidFill>
              </a:rPr>
              <a:t>Plasticos</a:t>
            </a:r>
            <a:r>
              <a:rPr lang="es-CO" sz="900" dirty="0" smtClean="0">
                <a:solidFill>
                  <a:prstClr val="black"/>
                </a:solidFill>
              </a:rPr>
              <a:t>  </a:t>
            </a:r>
            <a:endParaRPr lang="es-CO" sz="900" dirty="0">
              <a:solidFill>
                <a:prstClr val="black"/>
              </a:solidFill>
            </a:endParaRPr>
          </a:p>
        </p:txBody>
      </p:sp>
      <p:sp>
        <p:nvSpPr>
          <p:cNvPr id="14" name="13 Rectángulo"/>
          <p:cNvSpPr/>
          <p:nvPr/>
        </p:nvSpPr>
        <p:spPr>
          <a:xfrm>
            <a:off x="893609" y="3545692"/>
            <a:ext cx="1014095" cy="430887"/>
          </a:xfrm>
          <a:prstGeom prst="rect">
            <a:avLst/>
          </a:prstGeom>
          <a:solidFill>
            <a:schemeClr val="lt1"/>
          </a:solidFill>
        </p:spPr>
        <p:txBody>
          <a:bodyPr wrap="square">
            <a:spAutoFit/>
          </a:bodyPr>
          <a:lstStyle/>
          <a:p>
            <a:pPr algn="ctr"/>
            <a:r>
              <a:rPr lang="es-CO" sz="1100" b="1" dirty="0">
                <a:solidFill>
                  <a:srgbClr val="F37A79"/>
                </a:solidFill>
              </a:rPr>
              <a:t>REFINERIA DE </a:t>
            </a:r>
            <a:r>
              <a:rPr lang="es-CO" sz="1100" b="1" dirty="0" smtClean="0">
                <a:solidFill>
                  <a:srgbClr val="F37A79"/>
                </a:solidFill>
              </a:rPr>
              <a:t>CARTAGENA</a:t>
            </a:r>
            <a:endParaRPr lang="es-CO" sz="1100" b="1" dirty="0">
              <a:solidFill>
                <a:srgbClr val="F37A79"/>
              </a:solidFill>
            </a:endParaRPr>
          </a:p>
        </p:txBody>
      </p:sp>
      <p:sp>
        <p:nvSpPr>
          <p:cNvPr id="15" name="14 CuadroTexto"/>
          <p:cNvSpPr txBox="1"/>
          <p:nvPr/>
        </p:nvSpPr>
        <p:spPr>
          <a:xfrm>
            <a:off x="850384" y="3084186"/>
            <a:ext cx="1029795" cy="507831"/>
          </a:xfrm>
          <a:prstGeom prst="rect">
            <a:avLst/>
          </a:prstGeom>
          <a:noFill/>
        </p:spPr>
        <p:txBody>
          <a:bodyPr wrap="square" rtlCol="0">
            <a:spAutoFit/>
          </a:bodyPr>
          <a:lstStyle/>
          <a:p>
            <a:pPr algn="ctr"/>
            <a:r>
              <a:rPr lang="es-CO" sz="900" b="1" dirty="0" smtClean="0">
                <a:solidFill>
                  <a:prstClr val="black"/>
                </a:solidFill>
              </a:rPr>
              <a:t>Aceites de petróleo refinados </a:t>
            </a:r>
            <a:endParaRPr lang="es-CO" sz="900" b="1" dirty="0">
              <a:solidFill>
                <a:prstClr val="black"/>
              </a:solidFill>
            </a:endParaRPr>
          </a:p>
        </p:txBody>
      </p:sp>
      <p:sp>
        <p:nvSpPr>
          <p:cNvPr id="20" name="19 CuadroTexto"/>
          <p:cNvSpPr txBox="1"/>
          <p:nvPr/>
        </p:nvSpPr>
        <p:spPr>
          <a:xfrm>
            <a:off x="597145" y="5930116"/>
            <a:ext cx="8079311" cy="523220"/>
          </a:xfrm>
          <a:prstGeom prst="rect">
            <a:avLst/>
          </a:prstGeom>
          <a:noFill/>
        </p:spPr>
        <p:txBody>
          <a:bodyPr wrap="square" rtlCol="0">
            <a:spAutoFit/>
          </a:bodyPr>
          <a:lstStyle/>
          <a:p>
            <a:pPr algn="ctr"/>
            <a:r>
              <a:rPr lang="es-CO" sz="1400" b="1" i="1" dirty="0">
                <a:solidFill>
                  <a:schemeClr val="tx1">
                    <a:lumMod val="65000"/>
                    <a:lumOff val="35000"/>
                  </a:schemeClr>
                </a:solidFill>
              </a:rPr>
              <a:t>Cartagena </a:t>
            </a:r>
            <a:r>
              <a:rPr lang="es-CO" sz="1400" b="1" i="1" dirty="0" err="1">
                <a:solidFill>
                  <a:schemeClr val="tx1">
                    <a:lumMod val="65000"/>
                    <a:lumOff val="35000"/>
                  </a:schemeClr>
                </a:solidFill>
              </a:rPr>
              <a:t>Met</a:t>
            </a:r>
            <a:r>
              <a:rPr lang="es-CO" sz="1400" b="1" i="1" dirty="0">
                <a:solidFill>
                  <a:schemeClr val="tx1">
                    <a:lumMod val="65000"/>
                    <a:lumOff val="35000"/>
                  </a:schemeClr>
                </a:solidFill>
              </a:rPr>
              <a:t> ha desarrollado industrias capaces de competir con el mundo  (VCR &gt;1) en 12 eslabones a lo largo de toda la cadena petroquímica  (Total eslabones cadena 41)  </a:t>
            </a:r>
          </a:p>
        </p:txBody>
      </p:sp>
      <p:sp>
        <p:nvSpPr>
          <p:cNvPr id="21" name="20 Rectángulo"/>
          <p:cNvSpPr/>
          <p:nvPr/>
        </p:nvSpPr>
        <p:spPr>
          <a:xfrm>
            <a:off x="805072" y="1743199"/>
            <a:ext cx="1393262" cy="369332"/>
          </a:xfrm>
          <a:prstGeom prst="rect">
            <a:avLst/>
          </a:prstGeom>
        </p:spPr>
        <p:txBody>
          <a:bodyPr wrap="square">
            <a:spAutoFit/>
          </a:bodyPr>
          <a:lstStyle/>
          <a:p>
            <a:pPr algn="ctr"/>
            <a:r>
              <a:rPr lang="es-CO" sz="900" b="1" dirty="0">
                <a:solidFill>
                  <a:prstClr val="black"/>
                </a:solidFill>
              </a:rPr>
              <a:t>Ácidos </a:t>
            </a:r>
            <a:r>
              <a:rPr lang="es-CO" sz="900" b="1" dirty="0" err="1">
                <a:solidFill>
                  <a:prstClr val="black"/>
                </a:solidFill>
              </a:rPr>
              <a:t>monocarboxílicos</a:t>
            </a:r>
            <a:r>
              <a:rPr lang="es-CO" sz="900" b="1" dirty="0">
                <a:solidFill>
                  <a:prstClr val="black"/>
                </a:solidFill>
              </a:rPr>
              <a:t> </a:t>
            </a:r>
            <a:r>
              <a:rPr lang="es-CO" sz="900" b="1" dirty="0" err="1" smtClean="0">
                <a:solidFill>
                  <a:prstClr val="black"/>
                </a:solidFill>
              </a:rPr>
              <a:t>acíclicos</a:t>
            </a:r>
            <a:endParaRPr lang="es-CO" sz="900" b="1" dirty="0">
              <a:solidFill>
                <a:prstClr val="black"/>
              </a:solidFill>
            </a:endParaRPr>
          </a:p>
        </p:txBody>
      </p:sp>
      <p:pic>
        <p:nvPicPr>
          <p:cNvPr id="22" name="Picture 2" descr="logo-compan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00752" y="2124885"/>
            <a:ext cx="567372" cy="67569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74193" y="4578102"/>
            <a:ext cx="1033511" cy="497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24 Rectángulo"/>
          <p:cNvSpPr/>
          <p:nvPr/>
        </p:nvSpPr>
        <p:spPr>
          <a:xfrm>
            <a:off x="922393" y="4163521"/>
            <a:ext cx="938169" cy="507831"/>
          </a:xfrm>
          <a:prstGeom prst="rect">
            <a:avLst/>
          </a:prstGeom>
        </p:spPr>
        <p:txBody>
          <a:bodyPr wrap="square">
            <a:spAutoFit/>
          </a:bodyPr>
          <a:lstStyle/>
          <a:p>
            <a:pPr algn="ctr"/>
            <a:r>
              <a:rPr lang="es-CO" sz="900" b="1" dirty="0">
                <a:solidFill>
                  <a:prstClr val="black"/>
                </a:solidFill>
              </a:rPr>
              <a:t>Ácidos </a:t>
            </a:r>
            <a:r>
              <a:rPr lang="es-CO" sz="900" b="1" dirty="0" err="1">
                <a:solidFill>
                  <a:prstClr val="black"/>
                </a:solidFill>
              </a:rPr>
              <a:t>policarboxílicos</a:t>
            </a:r>
            <a:r>
              <a:rPr lang="es-CO" sz="900" b="1" dirty="0">
                <a:solidFill>
                  <a:prstClr val="black"/>
                </a:solidFill>
              </a:rPr>
              <a:t>,</a:t>
            </a:r>
          </a:p>
        </p:txBody>
      </p:sp>
      <p:pic>
        <p:nvPicPr>
          <p:cNvPr id="26" name="Picture 2" descr="logo-compan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51711" y="2128551"/>
            <a:ext cx="509594" cy="606880"/>
          </a:xfrm>
          <a:prstGeom prst="rect">
            <a:avLst/>
          </a:prstGeom>
          <a:noFill/>
          <a:extLst>
            <a:ext uri="{909E8E84-426E-40DD-AFC4-6F175D3DCCD1}">
              <a14:hiddenFill xmlns:a14="http://schemas.microsoft.com/office/drawing/2010/main">
                <a:solidFill>
                  <a:srgbClr val="FFFFFF"/>
                </a:solidFill>
              </a14:hiddenFill>
            </a:ext>
          </a:extLst>
        </p:spPr>
      </p:pic>
      <p:sp>
        <p:nvSpPr>
          <p:cNvPr id="27" name="26 Rectángulo"/>
          <p:cNvSpPr/>
          <p:nvPr/>
        </p:nvSpPr>
        <p:spPr>
          <a:xfrm>
            <a:off x="2867260" y="1743199"/>
            <a:ext cx="1374022" cy="230832"/>
          </a:xfrm>
          <a:prstGeom prst="rect">
            <a:avLst/>
          </a:prstGeom>
        </p:spPr>
        <p:txBody>
          <a:bodyPr wrap="square">
            <a:spAutoFit/>
          </a:bodyPr>
          <a:lstStyle/>
          <a:p>
            <a:pPr algn="ctr"/>
            <a:r>
              <a:rPr lang="es-CO" sz="900" b="1" dirty="0">
                <a:solidFill>
                  <a:prstClr val="black"/>
                </a:solidFill>
              </a:rPr>
              <a:t>Polímeros </a:t>
            </a:r>
            <a:r>
              <a:rPr lang="es-CO" sz="900" b="1" dirty="0" smtClean="0">
                <a:solidFill>
                  <a:prstClr val="black"/>
                </a:solidFill>
              </a:rPr>
              <a:t> </a:t>
            </a:r>
            <a:r>
              <a:rPr lang="es-CO" sz="900" b="1" dirty="0" err="1" smtClean="0">
                <a:solidFill>
                  <a:prstClr val="black"/>
                </a:solidFill>
              </a:rPr>
              <a:t>propileno</a:t>
            </a:r>
            <a:endParaRPr lang="es-CO" sz="900" b="1" dirty="0">
              <a:solidFill>
                <a:prstClr val="black"/>
              </a:solidFill>
            </a:endParaRPr>
          </a:p>
        </p:txBody>
      </p:sp>
      <p:pic>
        <p:nvPicPr>
          <p:cNvPr id="28" name="Picture 13" descr="http://www.biofilm.com.co/Images/logo2a.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06543" y="2182283"/>
            <a:ext cx="715572" cy="356064"/>
          </a:xfrm>
          <a:prstGeom prst="rect">
            <a:avLst/>
          </a:prstGeom>
          <a:noFill/>
          <a:extLst>
            <a:ext uri="{909E8E84-426E-40DD-AFC4-6F175D3DCCD1}">
              <a14:hiddenFill xmlns:a14="http://schemas.microsoft.com/office/drawing/2010/main">
                <a:solidFill>
                  <a:srgbClr val="FFFFFF"/>
                </a:solidFill>
              </a14:hiddenFill>
            </a:ext>
          </a:extLst>
        </p:spPr>
      </p:pic>
      <p:sp>
        <p:nvSpPr>
          <p:cNvPr id="29" name="28 Rectángulo"/>
          <p:cNvSpPr/>
          <p:nvPr/>
        </p:nvSpPr>
        <p:spPr>
          <a:xfrm>
            <a:off x="2898009" y="2873382"/>
            <a:ext cx="1263487" cy="230832"/>
          </a:xfrm>
          <a:prstGeom prst="rect">
            <a:avLst/>
          </a:prstGeom>
        </p:spPr>
        <p:txBody>
          <a:bodyPr wrap="none">
            <a:spAutoFit/>
          </a:bodyPr>
          <a:lstStyle/>
          <a:p>
            <a:r>
              <a:rPr lang="es-CO" sz="900" b="1" dirty="0">
                <a:solidFill>
                  <a:prstClr val="black"/>
                </a:solidFill>
              </a:rPr>
              <a:t>Polímeros de estireno </a:t>
            </a:r>
          </a:p>
        </p:txBody>
      </p:sp>
      <p:pic>
        <p:nvPicPr>
          <p:cNvPr id="30" name="Picture 15" descr="http://www.ajover.com/sites/default/files/images/homepage/ajover.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555046" y="3258541"/>
            <a:ext cx="778177" cy="31447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http://www.amstyrenics.com/images/Company-Logo/AmStyLogo_web.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29753" y="3304620"/>
            <a:ext cx="898231" cy="268396"/>
          </a:xfrm>
          <a:prstGeom prst="rect">
            <a:avLst/>
          </a:prstGeom>
          <a:solidFill>
            <a:schemeClr val="lt1"/>
          </a:solidFill>
          <a:extLst/>
        </p:spPr>
      </p:pic>
      <p:pic>
        <p:nvPicPr>
          <p:cNvPr id="32" name="Picture 3"/>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945457" y="4008183"/>
            <a:ext cx="1132222" cy="326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32 Rectángulo"/>
          <p:cNvSpPr/>
          <p:nvPr/>
        </p:nvSpPr>
        <p:spPr>
          <a:xfrm>
            <a:off x="2772862" y="3696152"/>
            <a:ext cx="1625766" cy="230832"/>
          </a:xfrm>
          <a:prstGeom prst="rect">
            <a:avLst/>
          </a:prstGeom>
        </p:spPr>
        <p:txBody>
          <a:bodyPr wrap="none">
            <a:spAutoFit/>
          </a:bodyPr>
          <a:lstStyle/>
          <a:p>
            <a:r>
              <a:rPr lang="es-CO" sz="900" b="1" dirty="0">
                <a:solidFill>
                  <a:prstClr val="black"/>
                </a:solidFill>
              </a:rPr>
              <a:t>Polímeros de cloruro de vinilo</a:t>
            </a:r>
          </a:p>
        </p:txBody>
      </p:sp>
      <p:sp>
        <p:nvSpPr>
          <p:cNvPr id="34" name="33 Rectángulo"/>
          <p:cNvSpPr/>
          <p:nvPr/>
        </p:nvSpPr>
        <p:spPr>
          <a:xfrm>
            <a:off x="2555047" y="4437112"/>
            <a:ext cx="1992774" cy="230832"/>
          </a:xfrm>
          <a:prstGeom prst="rect">
            <a:avLst/>
          </a:prstGeom>
        </p:spPr>
        <p:txBody>
          <a:bodyPr wrap="square">
            <a:spAutoFit/>
          </a:bodyPr>
          <a:lstStyle/>
          <a:p>
            <a:pPr algn="ctr"/>
            <a:r>
              <a:rPr lang="es-CO" sz="900" b="1" dirty="0" err="1">
                <a:solidFill>
                  <a:prstClr val="black"/>
                </a:solidFill>
              </a:rPr>
              <a:t>Poliacetales</a:t>
            </a:r>
            <a:r>
              <a:rPr lang="es-CO" sz="900" b="1" dirty="0">
                <a:solidFill>
                  <a:prstClr val="black"/>
                </a:solidFill>
              </a:rPr>
              <a:t> / Resinas amínicas,</a:t>
            </a:r>
          </a:p>
        </p:txBody>
      </p:sp>
      <p:pic>
        <p:nvPicPr>
          <p:cNvPr id="35" name="Picture 21" descr="Hom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76114" y="4826743"/>
            <a:ext cx="830429" cy="33915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3440565" y="4745277"/>
            <a:ext cx="888313" cy="502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descr="http://www.lamitech.com.co/site/images/logos/logo_es.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333223" y="5414878"/>
            <a:ext cx="1176339" cy="462394"/>
          </a:xfrm>
          <a:prstGeom prst="rect">
            <a:avLst/>
          </a:prstGeom>
          <a:solidFill>
            <a:schemeClr val="lt1"/>
          </a:solidFill>
        </p:spPr>
      </p:pic>
      <p:pic>
        <p:nvPicPr>
          <p:cNvPr id="38" name="Picture 19" descr="http://www.azembla.com.co/images/stories/logo.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699103" y="5414878"/>
            <a:ext cx="723228" cy="409550"/>
          </a:xfrm>
          <a:prstGeom prst="rect">
            <a:avLst/>
          </a:prstGeom>
          <a:noFill/>
          <a:extLst>
            <a:ext uri="{909E8E84-426E-40DD-AFC4-6F175D3DCCD1}">
              <a14:hiddenFill xmlns:a14="http://schemas.microsoft.com/office/drawing/2010/main">
                <a:solidFill>
                  <a:srgbClr val="FFFFFF"/>
                </a:solidFill>
              </a14:hiddenFill>
            </a:ext>
          </a:extLst>
        </p:spPr>
      </p:pic>
      <p:sp>
        <p:nvSpPr>
          <p:cNvPr id="39" name="38 Rectángulo"/>
          <p:cNvSpPr/>
          <p:nvPr/>
        </p:nvSpPr>
        <p:spPr>
          <a:xfrm>
            <a:off x="4069359" y="5157192"/>
            <a:ext cx="942887" cy="230832"/>
          </a:xfrm>
          <a:prstGeom prst="rect">
            <a:avLst/>
          </a:prstGeom>
        </p:spPr>
        <p:txBody>
          <a:bodyPr wrap="none">
            <a:spAutoFit/>
          </a:bodyPr>
          <a:lstStyle/>
          <a:p>
            <a:r>
              <a:rPr lang="es-CO" sz="900" b="1" dirty="0">
                <a:solidFill>
                  <a:prstClr val="black"/>
                </a:solidFill>
              </a:rPr>
              <a:t>Monofilamento</a:t>
            </a:r>
          </a:p>
        </p:txBody>
      </p:sp>
      <p:sp>
        <p:nvSpPr>
          <p:cNvPr id="40" name="39 Rectángulo"/>
          <p:cNvSpPr/>
          <p:nvPr/>
        </p:nvSpPr>
        <p:spPr>
          <a:xfrm>
            <a:off x="4764411" y="1743199"/>
            <a:ext cx="1842171" cy="230832"/>
          </a:xfrm>
          <a:prstGeom prst="rect">
            <a:avLst/>
          </a:prstGeom>
        </p:spPr>
        <p:txBody>
          <a:bodyPr wrap="none">
            <a:spAutoFit/>
          </a:bodyPr>
          <a:lstStyle/>
          <a:p>
            <a:r>
              <a:rPr lang="pt-BR" sz="900" b="1" dirty="0">
                <a:solidFill>
                  <a:prstClr val="black"/>
                </a:solidFill>
              </a:rPr>
              <a:t>Placas, </a:t>
            </a:r>
            <a:r>
              <a:rPr lang="pt-BR" sz="900" b="1" dirty="0" smtClean="0">
                <a:solidFill>
                  <a:prstClr val="black"/>
                </a:solidFill>
              </a:rPr>
              <a:t>lâminas, </a:t>
            </a:r>
            <a:r>
              <a:rPr lang="pt-BR" sz="900" b="1" dirty="0" err="1" smtClean="0">
                <a:solidFill>
                  <a:prstClr val="black"/>
                </a:solidFill>
              </a:rPr>
              <a:t>hojas</a:t>
            </a:r>
            <a:r>
              <a:rPr lang="pt-BR" sz="900" b="1" dirty="0">
                <a:solidFill>
                  <a:prstClr val="black"/>
                </a:solidFill>
              </a:rPr>
              <a:t>, cintas, tiras</a:t>
            </a:r>
            <a:endParaRPr lang="es-CO" sz="900" b="1" dirty="0">
              <a:solidFill>
                <a:prstClr val="black"/>
              </a:solidFill>
            </a:endParaRPr>
          </a:p>
        </p:txBody>
      </p:sp>
      <p:pic>
        <p:nvPicPr>
          <p:cNvPr id="41" name="Picture 17" descr="Arclad"/>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5137020" y="2180398"/>
            <a:ext cx="1002853" cy="328521"/>
          </a:xfrm>
          <a:prstGeom prst="rect">
            <a:avLst/>
          </a:prstGeom>
          <a:solidFill>
            <a:schemeClr val="lt1"/>
          </a:solidFill>
        </p:spPr>
      </p:pic>
      <p:sp>
        <p:nvSpPr>
          <p:cNvPr id="42" name="41 Rectángulo"/>
          <p:cNvSpPr/>
          <p:nvPr/>
        </p:nvSpPr>
        <p:spPr>
          <a:xfrm>
            <a:off x="4613321" y="2699628"/>
            <a:ext cx="2050249" cy="369332"/>
          </a:xfrm>
          <a:prstGeom prst="rect">
            <a:avLst/>
          </a:prstGeom>
        </p:spPr>
        <p:txBody>
          <a:bodyPr wrap="square">
            <a:spAutoFit/>
          </a:bodyPr>
          <a:lstStyle/>
          <a:p>
            <a:pPr algn="ctr"/>
            <a:r>
              <a:rPr lang="es-CO" sz="900" b="1" dirty="0">
                <a:solidFill>
                  <a:prstClr val="black"/>
                </a:solidFill>
              </a:rPr>
              <a:t>placas, láminas, hojas y tiras, de plástico no celular</a:t>
            </a:r>
          </a:p>
        </p:txBody>
      </p:sp>
      <p:pic>
        <p:nvPicPr>
          <p:cNvPr id="43" name="Picture 15" descr="http://www.ajover.com/sites/default/files/images/homepage/ajover.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44154" y="3203218"/>
            <a:ext cx="778177" cy="31447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3" descr="http://www.biofilm.com.co/Images/logo2a.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753246" y="3140968"/>
            <a:ext cx="757095" cy="37672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www.lamitech.com.co/site/images/logos/logo_es.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560667" y="3593920"/>
            <a:ext cx="1161745" cy="348524"/>
          </a:xfrm>
          <a:prstGeom prst="rect">
            <a:avLst/>
          </a:prstGeom>
          <a:solidFill>
            <a:schemeClr val="lt1"/>
          </a:solidFill>
        </p:spPr>
      </p:pic>
      <p:sp>
        <p:nvSpPr>
          <p:cNvPr id="46" name="45 Rectángulo"/>
          <p:cNvSpPr/>
          <p:nvPr/>
        </p:nvSpPr>
        <p:spPr>
          <a:xfrm>
            <a:off x="5767997" y="3646771"/>
            <a:ext cx="838586" cy="400110"/>
          </a:xfrm>
          <a:prstGeom prst="rect">
            <a:avLst/>
          </a:prstGeom>
          <a:solidFill>
            <a:schemeClr val="bg1"/>
          </a:solidFill>
          <a:ln>
            <a:noFill/>
          </a:ln>
        </p:spPr>
        <p:txBody>
          <a:bodyPr wrap="square">
            <a:spAutoFit/>
          </a:bodyPr>
          <a:lstStyle/>
          <a:p>
            <a:r>
              <a:rPr lang="es-CO" sz="1000" b="1" dirty="0">
                <a:solidFill>
                  <a:srgbClr val="F37A79"/>
                </a:solidFill>
              </a:rPr>
              <a:t>EXTRUSA DE </a:t>
            </a:r>
            <a:r>
              <a:rPr lang="es-CO" sz="1000" b="1" dirty="0" smtClean="0">
                <a:solidFill>
                  <a:srgbClr val="F37A79"/>
                </a:solidFill>
              </a:rPr>
              <a:t>COLOMBIA</a:t>
            </a:r>
            <a:endParaRPr lang="es-CO" sz="1000" b="1" dirty="0">
              <a:solidFill>
                <a:srgbClr val="F37A79"/>
              </a:solidFill>
            </a:endParaRPr>
          </a:p>
        </p:txBody>
      </p:sp>
      <p:sp>
        <p:nvSpPr>
          <p:cNvPr id="47" name="46 Rectángulo"/>
          <p:cNvSpPr/>
          <p:nvPr/>
        </p:nvSpPr>
        <p:spPr>
          <a:xfrm>
            <a:off x="4635356" y="4218787"/>
            <a:ext cx="1971227" cy="369332"/>
          </a:xfrm>
          <a:prstGeom prst="rect">
            <a:avLst/>
          </a:prstGeom>
        </p:spPr>
        <p:txBody>
          <a:bodyPr wrap="square">
            <a:spAutoFit/>
          </a:bodyPr>
          <a:lstStyle/>
          <a:p>
            <a:pPr algn="ctr"/>
            <a:r>
              <a:rPr lang="es-CO" sz="900" b="1" dirty="0">
                <a:solidFill>
                  <a:prstClr val="black"/>
                </a:solidFill>
              </a:rPr>
              <a:t>placas, láminas, hojas y tiras, de plástico.</a:t>
            </a:r>
          </a:p>
        </p:txBody>
      </p:sp>
      <p:pic>
        <p:nvPicPr>
          <p:cNvPr id="48" name="Picture 2" descr="http://www.lamitech.com.co/site/images/logos/logo_es.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003425" y="4658972"/>
            <a:ext cx="1161745" cy="348524"/>
          </a:xfrm>
          <a:prstGeom prst="rect">
            <a:avLst/>
          </a:prstGeom>
          <a:solidFill>
            <a:schemeClr val="lt1"/>
          </a:solidFill>
        </p:spPr>
      </p:pic>
      <p:sp>
        <p:nvSpPr>
          <p:cNvPr id="49" name="48 Rectángulo"/>
          <p:cNvSpPr/>
          <p:nvPr/>
        </p:nvSpPr>
        <p:spPr>
          <a:xfrm>
            <a:off x="6734053" y="1743199"/>
            <a:ext cx="2014411" cy="369332"/>
          </a:xfrm>
          <a:prstGeom prst="rect">
            <a:avLst/>
          </a:prstGeom>
        </p:spPr>
        <p:txBody>
          <a:bodyPr wrap="square">
            <a:spAutoFit/>
          </a:bodyPr>
          <a:lstStyle/>
          <a:p>
            <a:pPr algn="ctr"/>
            <a:r>
              <a:rPr lang="es-CO" sz="900" b="1" dirty="0">
                <a:solidFill>
                  <a:prstClr val="black"/>
                </a:solidFill>
              </a:rPr>
              <a:t>Artículos para el transporte o </a:t>
            </a:r>
            <a:r>
              <a:rPr lang="es-CO" sz="900" b="1" dirty="0" smtClean="0">
                <a:solidFill>
                  <a:prstClr val="black"/>
                </a:solidFill>
              </a:rPr>
              <a:t>envasado, de </a:t>
            </a:r>
            <a:r>
              <a:rPr lang="es-CO" sz="900" b="1" dirty="0">
                <a:solidFill>
                  <a:prstClr val="black"/>
                </a:solidFill>
              </a:rPr>
              <a:t>plástico</a:t>
            </a:r>
          </a:p>
        </p:txBody>
      </p:sp>
      <p:pic>
        <p:nvPicPr>
          <p:cNvPr id="50" name="Picture 15" descr="http://www.ajover.com/sites/default/files/images/homepage/ajover.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804248" y="2264266"/>
            <a:ext cx="778177" cy="3144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7880617" y="2278042"/>
            <a:ext cx="863190" cy="320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50 Rectángulo"/>
          <p:cNvSpPr/>
          <p:nvPr/>
        </p:nvSpPr>
        <p:spPr>
          <a:xfrm>
            <a:off x="6863011" y="3051301"/>
            <a:ext cx="2035213" cy="369332"/>
          </a:xfrm>
          <a:prstGeom prst="rect">
            <a:avLst/>
          </a:prstGeom>
        </p:spPr>
        <p:txBody>
          <a:bodyPr wrap="square">
            <a:spAutoFit/>
          </a:bodyPr>
          <a:lstStyle/>
          <a:p>
            <a:r>
              <a:rPr lang="es-CO" sz="900" b="1" dirty="0">
                <a:solidFill>
                  <a:prstClr val="black"/>
                </a:solidFill>
              </a:rPr>
              <a:t>artículos de higiene o tocador, de plástico</a:t>
            </a:r>
            <a:r>
              <a:rPr lang="es-CO" sz="800" dirty="0">
                <a:solidFill>
                  <a:prstClr val="black"/>
                </a:solidFill>
              </a:rPr>
              <a:t>.</a:t>
            </a:r>
          </a:p>
        </p:txBody>
      </p:sp>
      <p:pic>
        <p:nvPicPr>
          <p:cNvPr id="53" name="Picture 15" descr="http://www.ajover.com/sites/default/files/images/homepage/ajover.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557238" y="3470589"/>
            <a:ext cx="778177" cy="31447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2 Conector recto"/>
          <p:cNvCxnSpPr/>
          <p:nvPr/>
        </p:nvCxnSpPr>
        <p:spPr>
          <a:xfrm>
            <a:off x="2483768" y="1740051"/>
            <a:ext cx="0" cy="3425843"/>
          </a:xfrm>
          <a:prstGeom prst="line">
            <a:avLst/>
          </a:prstGeom>
          <a:ln w="222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a:off x="4509562" y="1740051"/>
            <a:ext cx="0" cy="3345133"/>
          </a:xfrm>
          <a:prstGeom prst="line">
            <a:avLst/>
          </a:prstGeom>
          <a:ln w="222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6730445" y="1740051"/>
            <a:ext cx="0" cy="3417141"/>
          </a:xfrm>
          <a:prstGeom prst="line">
            <a:avLst/>
          </a:prstGeom>
          <a:ln w="222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119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Marcador de texto"/>
          <p:cNvSpPr>
            <a:spLocks noGrp="1"/>
          </p:cNvSpPr>
          <p:nvPr>
            <p:ph type="body" sz="quarter" idx="15"/>
          </p:nvPr>
        </p:nvSpPr>
        <p:spPr>
          <a:xfrm>
            <a:off x="539552" y="6545954"/>
            <a:ext cx="7807248" cy="246486"/>
          </a:xfrm>
        </p:spPr>
        <p:txBody>
          <a:bodyPr>
            <a:noAutofit/>
          </a:bodyPr>
          <a:lstStyle/>
          <a:p>
            <a:r>
              <a:rPr lang="es-CO" sz="1000" dirty="0"/>
              <a:t>Nota </a:t>
            </a:r>
            <a:r>
              <a:rPr lang="es-CO" sz="1000" dirty="0" smtClean="0"/>
              <a:t>técnica: 1) </a:t>
            </a:r>
            <a:r>
              <a:rPr lang="es-CO" sz="1000" dirty="0"/>
              <a:t>Pueden existir otras  firmas sólo se muestran </a:t>
            </a:r>
            <a:r>
              <a:rPr lang="es-CO" sz="1000" dirty="0" smtClean="0"/>
              <a:t>algunas; 2) </a:t>
            </a:r>
            <a:r>
              <a:rPr lang="es-CO" sz="1000" dirty="0"/>
              <a:t>sólo se toma los productos y eslabones de la cadena con VCR superior a 1 </a:t>
            </a:r>
          </a:p>
        </p:txBody>
      </p:sp>
      <p:sp>
        <p:nvSpPr>
          <p:cNvPr id="8" name="7 Marcador de texto"/>
          <p:cNvSpPr>
            <a:spLocks noGrp="1"/>
          </p:cNvSpPr>
          <p:nvPr>
            <p:ph type="body" sz="quarter" idx="11"/>
          </p:nvPr>
        </p:nvSpPr>
        <p:spPr>
          <a:xfrm>
            <a:off x="538673" y="260648"/>
            <a:ext cx="8065775" cy="692696"/>
          </a:xfrm>
        </p:spPr>
        <p:txBody>
          <a:bodyPr>
            <a:normAutofit lnSpcReduction="10000"/>
          </a:bodyPr>
          <a:lstStyle/>
          <a:p>
            <a:r>
              <a:rPr lang="es-CO" dirty="0"/>
              <a:t>BARRANQUILLA EN LA CADENA DE VALOR INDUSTRIA DEL CLUSTER PETROQUIMICO (VCR&gt;1) </a:t>
            </a:r>
          </a:p>
        </p:txBody>
      </p:sp>
      <p:sp>
        <p:nvSpPr>
          <p:cNvPr id="54" name="53 Rectángulo"/>
          <p:cNvSpPr/>
          <p:nvPr/>
        </p:nvSpPr>
        <p:spPr>
          <a:xfrm>
            <a:off x="1691679" y="1237402"/>
            <a:ext cx="6480721" cy="369332"/>
          </a:xfrm>
          <a:prstGeom prst="rect">
            <a:avLst/>
          </a:prstGeom>
        </p:spPr>
        <p:txBody>
          <a:bodyPr wrap="square">
            <a:spAutoFit/>
          </a:bodyPr>
          <a:lstStyle/>
          <a:p>
            <a:pPr algn="ctr"/>
            <a:r>
              <a:rPr lang="es-CO" dirty="0">
                <a:solidFill>
                  <a:schemeClr val="tx1">
                    <a:lumMod val="65000"/>
                    <a:lumOff val="35000"/>
                  </a:schemeClr>
                </a:solidFill>
              </a:rPr>
              <a:t>Barranquilla complementa  3 eslabones en la cadena: </a:t>
            </a:r>
            <a:endParaRPr lang="es-CO" dirty="0">
              <a:solidFill>
                <a:schemeClr val="tx1">
                  <a:lumMod val="65000"/>
                  <a:lumOff val="35000"/>
                </a:schemeClr>
              </a:solidFill>
              <a:cs typeface="Calibri"/>
            </a:endParaRPr>
          </a:p>
        </p:txBody>
      </p:sp>
      <p:sp>
        <p:nvSpPr>
          <p:cNvPr id="56" name="55 Rectángulo"/>
          <p:cNvSpPr/>
          <p:nvPr/>
        </p:nvSpPr>
        <p:spPr>
          <a:xfrm>
            <a:off x="618066" y="2039137"/>
            <a:ext cx="2009717" cy="584775"/>
          </a:xfrm>
          <a:prstGeom prst="rect">
            <a:avLst/>
          </a:prstGeom>
          <a:ln>
            <a:solidFill>
              <a:srgbClr val="F37A79"/>
            </a:solid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1600" b="1" dirty="0">
                <a:solidFill>
                  <a:schemeClr val="tx1">
                    <a:lumMod val="65000"/>
                    <a:lumOff val="35000"/>
                  </a:schemeClr>
                </a:solidFill>
              </a:rPr>
              <a:t>Orgánicos intermedios diversos</a:t>
            </a:r>
          </a:p>
        </p:txBody>
      </p:sp>
      <p:sp>
        <p:nvSpPr>
          <p:cNvPr id="57" name="56 Rectángulo"/>
          <p:cNvSpPr/>
          <p:nvPr/>
        </p:nvSpPr>
        <p:spPr>
          <a:xfrm>
            <a:off x="3665969" y="2062589"/>
            <a:ext cx="1883204" cy="584775"/>
          </a:xfrm>
          <a:prstGeom prst="rect">
            <a:avLst/>
          </a:prstGeom>
          <a:ln>
            <a:solidFill>
              <a:srgbClr val="F37A79"/>
            </a:solid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1600" b="1" dirty="0">
                <a:solidFill>
                  <a:schemeClr val="tx1">
                    <a:lumMod val="65000"/>
                    <a:lumOff val="35000"/>
                  </a:schemeClr>
                </a:solidFill>
              </a:rPr>
              <a:t>Láminas de </a:t>
            </a:r>
            <a:endParaRPr lang="es-CO" sz="1600" b="1" dirty="0" smtClean="0">
              <a:solidFill>
                <a:schemeClr val="tx1">
                  <a:lumMod val="65000"/>
                  <a:lumOff val="35000"/>
                </a:schemeClr>
              </a:solidFill>
            </a:endParaRPr>
          </a:p>
          <a:p>
            <a:pPr algn="ctr"/>
            <a:r>
              <a:rPr lang="es-CO" sz="1600" b="1" dirty="0" smtClean="0">
                <a:solidFill>
                  <a:schemeClr val="tx1">
                    <a:lumMod val="65000"/>
                    <a:lumOff val="35000"/>
                  </a:schemeClr>
                </a:solidFill>
              </a:rPr>
              <a:t>celulosa</a:t>
            </a:r>
            <a:endParaRPr lang="es-CO" sz="1600" b="1" dirty="0">
              <a:solidFill>
                <a:schemeClr val="tx1">
                  <a:lumMod val="65000"/>
                  <a:lumOff val="35000"/>
                </a:schemeClr>
              </a:solidFill>
            </a:endParaRPr>
          </a:p>
        </p:txBody>
      </p:sp>
      <p:sp>
        <p:nvSpPr>
          <p:cNvPr id="58" name="57 Rectángulo"/>
          <p:cNvSpPr/>
          <p:nvPr/>
        </p:nvSpPr>
        <p:spPr>
          <a:xfrm>
            <a:off x="6791345" y="2062589"/>
            <a:ext cx="1883204" cy="584775"/>
          </a:xfrm>
          <a:prstGeom prst="rect">
            <a:avLst/>
          </a:prstGeom>
          <a:ln>
            <a:solidFill>
              <a:srgbClr val="F37A79"/>
            </a:solid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1600" b="1" dirty="0">
                <a:solidFill>
                  <a:schemeClr val="tx1">
                    <a:lumMod val="65000"/>
                    <a:lumOff val="35000"/>
                  </a:schemeClr>
                </a:solidFill>
              </a:rPr>
              <a:t>Envasado incluido tapas y cierres</a:t>
            </a:r>
          </a:p>
        </p:txBody>
      </p:sp>
      <p:pic>
        <p:nvPicPr>
          <p:cNvPr id="59"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15615" y="3558767"/>
            <a:ext cx="936104" cy="503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71627" y="4804183"/>
            <a:ext cx="936104" cy="510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95936" y="3600931"/>
            <a:ext cx="1152128" cy="61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29744" y="3607261"/>
            <a:ext cx="842656" cy="604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60 Rectángulo"/>
          <p:cNvSpPr/>
          <p:nvPr/>
        </p:nvSpPr>
        <p:spPr>
          <a:xfrm>
            <a:off x="911015" y="2819980"/>
            <a:ext cx="1345305" cy="461665"/>
          </a:xfrm>
          <a:prstGeom prst="rect">
            <a:avLst/>
          </a:prstGeom>
        </p:spPr>
        <p:txBody>
          <a:bodyPr wrap="none">
            <a:spAutoFit/>
          </a:bodyPr>
          <a:lstStyle/>
          <a:p>
            <a:pPr algn="ctr"/>
            <a:r>
              <a:rPr lang="es-CO" sz="1200" b="1" dirty="0" err="1">
                <a:solidFill>
                  <a:prstClr val="black"/>
                </a:solidFill>
              </a:rPr>
              <a:t>Acidos</a:t>
            </a:r>
            <a:r>
              <a:rPr lang="es-CO" sz="1200" b="1" dirty="0">
                <a:solidFill>
                  <a:prstClr val="black"/>
                </a:solidFill>
              </a:rPr>
              <a:t> </a:t>
            </a:r>
            <a:endParaRPr lang="es-CO" sz="1200" b="1" dirty="0" smtClean="0">
              <a:solidFill>
                <a:prstClr val="black"/>
              </a:solidFill>
            </a:endParaRPr>
          </a:p>
          <a:p>
            <a:pPr algn="ctr"/>
            <a:r>
              <a:rPr lang="es-CO" sz="1200" b="1" dirty="0" err="1" smtClean="0">
                <a:solidFill>
                  <a:prstClr val="black"/>
                </a:solidFill>
              </a:rPr>
              <a:t>monocarboxilicos</a:t>
            </a:r>
            <a:r>
              <a:rPr lang="es-CO" sz="1200" b="1" dirty="0" smtClean="0">
                <a:solidFill>
                  <a:prstClr val="black"/>
                </a:solidFill>
              </a:rPr>
              <a:t> </a:t>
            </a:r>
            <a:endParaRPr lang="es-CO" sz="1200" b="1" dirty="0">
              <a:solidFill>
                <a:prstClr val="black"/>
              </a:solidFill>
            </a:endParaRPr>
          </a:p>
        </p:txBody>
      </p:sp>
      <p:sp>
        <p:nvSpPr>
          <p:cNvPr id="62" name="61 Rectángulo"/>
          <p:cNvSpPr/>
          <p:nvPr/>
        </p:nvSpPr>
        <p:spPr>
          <a:xfrm>
            <a:off x="878309" y="4191471"/>
            <a:ext cx="1410717" cy="461665"/>
          </a:xfrm>
          <a:prstGeom prst="rect">
            <a:avLst/>
          </a:prstGeom>
        </p:spPr>
        <p:txBody>
          <a:bodyPr wrap="square">
            <a:spAutoFit/>
          </a:bodyPr>
          <a:lstStyle/>
          <a:p>
            <a:pPr algn="ctr"/>
            <a:r>
              <a:rPr lang="es-CO" sz="1200" b="1" dirty="0">
                <a:solidFill>
                  <a:prstClr val="black"/>
                </a:solidFill>
              </a:rPr>
              <a:t>Compuestos con función </a:t>
            </a:r>
            <a:r>
              <a:rPr lang="es-CO" sz="1200" b="1" dirty="0" smtClean="0">
                <a:solidFill>
                  <a:prstClr val="black"/>
                </a:solidFill>
              </a:rPr>
              <a:t>amina</a:t>
            </a:r>
            <a:endParaRPr lang="es-CO" sz="2000" b="1" dirty="0">
              <a:solidFill>
                <a:prstClr val="black"/>
              </a:solidFill>
            </a:endParaRPr>
          </a:p>
        </p:txBody>
      </p:sp>
      <p:sp>
        <p:nvSpPr>
          <p:cNvPr id="63" name="62 Rectángulo"/>
          <p:cNvSpPr/>
          <p:nvPr/>
        </p:nvSpPr>
        <p:spPr>
          <a:xfrm>
            <a:off x="3769184" y="2873841"/>
            <a:ext cx="1605632" cy="461665"/>
          </a:xfrm>
          <a:prstGeom prst="rect">
            <a:avLst/>
          </a:prstGeom>
        </p:spPr>
        <p:txBody>
          <a:bodyPr wrap="none">
            <a:spAutoFit/>
          </a:bodyPr>
          <a:lstStyle/>
          <a:p>
            <a:r>
              <a:rPr lang="es-CO" sz="1200" b="1" dirty="0">
                <a:solidFill>
                  <a:prstClr val="black"/>
                </a:solidFill>
              </a:rPr>
              <a:t>Placas, láminas, hojas </a:t>
            </a:r>
            <a:endParaRPr lang="es-CO" sz="1200" b="1" dirty="0" smtClean="0">
              <a:solidFill>
                <a:prstClr val="black"/>
              </a:solidFill>
            </a:endParaRPr>
          </a:p>
          <a:p>
            <a:r>
              <a:rPr lang="es-CO" sz="1200" b="1" dirty="0" smtClean="0">
                <a:solidFill>
                  <a:prstClr val="black"/>
                </a:solidFill>
              </a:rPr>
              <a:t>y </a:t>
            </a:r>
            <a:r>
              <a:rPr lang="es-CO" sz="1200" b="1" dirty="0">
                <a:solidFill>
                  <a:prstClr val="black"/>
                </a:solidFill>
              </a:rPr>
              <a:t>tiras, de plástico</a:t>
            </a:r>
            <a:r>
              <a:rPr lang="es-CO" sz="1100" dirty="0">
                <a:solidFill>
                  <a:prstClr val="black"/>
                </a:solidFill>
              </a:rPr>
              <a:t>.</a:t>
            </a:r>
          </a:p>
        </p:txBody>
      </p:sp>
      <p:sp>
        <p:nvSpPr>
          <p:cNvPr id="64" name="63 Rectángulo"/>
          <p:cNvSpPr/>
          <p:nvPr/>
        </p:nvSpPr>
        <p:spPr>
          <a:xfrm>
            <a:off x="6732241" y="2871475"/>
            <a:ext cx="1944216" cy="646331"/>
          </a:xfrm>
          <a:prstGeom prst="rect">
            <a:avLst/>
          </a:prstGeom>
        </p:spPr>
        <p:txBody>
          <a:bodyPr wrap="square">
            <a:spAutoFit/>
          </a:bodyPr>
          <a:lstStyle/>
          <a:p>
            <a:pPr algn="ctr"/>
            <a:r>
              <a:rPr lang="es-CO" sz="1200" b="1" dirty="0">
                <a:solidFill>
                  <a:prstClr val="black"/>
                </a:solidFill>
              </a:rPr>
              <a:t>Artículos para el transporte o envasado, de plástico; tapones, tapas, cápsulas .</a:t>
            </a:r>
          </a:p>
        </p:txBody>
      </p:sp>
    </p:spTree>
    <p:extLst>
      <p:ext uri="{BB962C8B-B14F-4D97-AF65-F5344CB8AC3E}">
        <p14:creationId xmlns:p14="http://schemas.microsoft.com/office/powerpoint/2010/main" val="4219851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9"/>
          <p:cNvSpPr>
            <a:spLocks noGrp="1"/>
          </p:cNvSpPr>
          <p:nvPr>
            <p:ph type="title"/>
          </p:nvPr>
        </p:nvSpPr>
        <p:spPr>
          <a:xfrm>
            <a:off x="467544" y="692696"/>
            <a:ext cx="8229600" cy="3888432"/>
          </a:xfrm>
        </p:spPr>
        <p:txBody>
          <a:bodyPr>
            <a:noAutofit/>
          </a:bodyPr>
          <a:lstStyle/>
          <a:p>
            <a:r>
              <a:rPr lang="es-CO" sz="3600" b="1" dirty="0" smtClean="0">
                <a:solidFill>
                  <a:schemeClr val="bg1"/>
                </a:solidFill>
              </a:rPr>
              <a:t>¿</a:t>
            </a:r>
            <a:r>
              <a:rPr lang="es-CO" sz="3600" b="1" dirty="0">
                <a:solidFill>
                  <a:schemeClr val="bg1"/>
                </a:solidFill>
              </a:rPr>
              <a:t>Cuál debe ser la estrategia del Clúster para potenciar  sus logros en la industria  Petroquímica </a:t>
            </a:r>
            <a:r>
              <a:rPr lang="es-CO" sz="3600" b="1" dirty="0" smtClean="0">
                <a:solidFill>
                  <a:schemeClr val="bg1"/>
                </a:solidFill>
              </a:rPr>
              <a:t>?</a:t>
            </a:r>
            <a:br>
              <a:rPr lang="es-CO" sz="3600" b="1" dirty="0" smtClean="0">
                <a:solidFill>
                  <a:schemeClr val="bg1"/>
                </a:solidFill>
              </a:rPr>
            </a:br>
            <a:r>
              <a:rPr lang="es-CO" sz="3600" b="1" dirty="0">
                <a:solidFill>
                  <a:schemeClr val="bg1"/>
                </a:solidFill>
              </a:rPr>
              <a:t/>
            </a:r>
            <a:br>
              <a:rPr lang="es-CO" sz="3600" b="1" dirty="0">
                <a:solidFill>
                  <a:schemeClr val="bg1"/>
                </a:solidFill>
              </a:rPr>
            </a:br>
            <a:r>
              <a:rPr lang="es-CO" sz="3600" b="1" dirty="0" smtClean="0">
                <a:solidFill>
                  <a:schemeClr val="bg1"/>
                </a:solidFill>
              </a:rPr>
              <a:t/>
            </a:r>
            <a:br>
              <a:rPr lang="es-CO" sz="3600" b="1" dirty="0" smtClean="0">
                <a:solidFill>
                  <a:schemeClr val="bg1"/>
                </a:solidFill>
              </a:rPr>
            </a:br>
            <a:r>
              <a:rPr lang="es-CO" sz="3600" b="1" dirty="0">
                <a:solidFill>
                  <a:schemeClr val="bg1"/>
                </a:solidFill>
                <a:effectLst>
                  <a:outerShdw blurRad="127000" dist="139700" dir="2700000" algn="tl" rotWithShape="0">
                    <a:prstClr val="black">
                      <a:alpha val="91000"/>
                    </a:prstClr>
                  </a:outerShdw>
                </a:effectLst>
              </a:rPr>
              <a:t/>
            </a:r>
            <a:br>
              <a:rPr lang="es-CO" sz="3600" b="1" dirty="0">
                <a:solidFill>
                  <a:schemeClr val="bg1"/>
                </a:solidFill>
                <a:effectLst>
                  <a:outerShdw blurRad="127000" dist="139700" dir="2700000" algn="tl" rotWithShape="0">
                    <a:prstClr val="black">
                      <a:alpha val="91000"/>
                    </a:prstClr>
                  </a:outerShdw>
                </a:effectLst>
              </a:rPr>
            </a:br>
            <a:r>
              <a:rPr lang="es-CO" sz="3600" b="1" dirty="0">
                <a:solidFill>
                  <a:srgbClr val="F37A79"/>
                </a:solidFill>
                <a:effectLst>
                  <a:outerShdw blurRad="127000" dist="139700" dir="2700000" algn="tl" rotWithShape="0">
                    <a:prstClr val="black">
                      <a:alpha val="91000"/>
                    </a:prstClr>
                  </a:outerShdw>
                </a:effectLst>
              </a:rPr>
              <a:t>DIVERSIFICACIÓN INTELIGENTE </a:t>
            </a:r>
            <a:r>
              <a:rPr lang="es-CO" sz="3600" b="1" dirty="0" smtClean="0">
                <a:solidFill>
                  <a:schemeClr val="bg1"/>
                </a:solidFill>
              </a:rPr>
              <a:t/>
            </a:r>
            <a:br>
              <a:rPr lang="es-CO" sz="3600" b="1" dirty="0" smtClean="0">
                <a:solidFill>
                  <a:schemeClr val="bg1"/>
                </a:solidFill>
              </a:rPr>
            </a:br>
            <a:endParaRPr lang="en-US" sz="2400" dirty="0">
              <a:solidFill>
                <a:schemeClr val="bg1"/>
              </a:solidFill>
            </a:endParaRPr>
          </a:p>
        </p:txBody>
      </p:sp>
    </p:spTree>
    <p:extLst>
      <p:ext uri="{BB962C8B-B14F-4D97-AF65-F5344CB8AC3E}">
        <p14:creationId xmlns:p14="http://schemas.microsoft.com/office/powerpoint/2010/main" val="3292809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9"/>
          <p:cNvSpPr>
            <a:spLocks noGrp="1"/>
          </p:cNvSpPr>
          <p:nvPr>
            <p:ph type="title"/>
          </p:nvPr>
        </p:nvSpPr>
        <p:spPr>
          <a:xfrm>
            <a:off x="467544" y="548680"/>
            <a:ext cx="8229600" cy="3888432"/>
          </a:xfrm>
        </p:spPr>
        <p:txBody>
          <a:bodyPr>
            <a:noAutofit/>
          </a:bodyPr>
          <a:lstStyle/>
          <a:p>
            <a:r>
              <a:rPr lang="es-CO" sz="3600" b="1" dirty="0" smtClean="0">
                <a:solidFill>
                  <a:schemeClr val="bg1"/>
                </a:solidFill>
              </a:rPr>
              <a:t/>
            </a:r>
            <a:br>
              <a:rPr lang="es-CO" sz="3600" b="1" dirty="0" smtClean="0">
                <a:solidFill>
                  <a:schemeClr val="bg1"/>
                </a:solidFill>
              </a:rPr>
            </a:br>
            <a:r>
              <a:rPr lang="es-CO" sz="3600" b="1" dirty="0" smtClean="0">
                <a:solidFill>
                  <a:schemeClr val="bg1"/>
                </a:solidFill>
              </a:rPr>
              <a:t>Diversificar mercados</a:t>
            </a:r>
            <a:br>
              <a:rPr lang="es-CO" sz="3600" b="1" dirty="0" smtClean="0">
                <a:solidFill>
                  <a:schemeClr val="bg1"/>
                </a:solidFill>
              </a:rPr>
            </a:br>
            <a:r>
              <a:rPr lang="es-CO" sz="3600" b="1" dirty="0" smtClean="0">
                <a:solidFill>
                  <a:schemeClr val="bg1"/>
                </a:solidFill>
              </a:rPr>
              <a:t/>
            </a:r>
            <a:br>
              <a:rPr lang="es-CO" sz="3600" b="1" dirty="0" smtClean="0">
                <a:solidFill>
                  <a:schemeClr val="bg1"/>
                </a:solidFill>
              </a:rPr>
            </a:br>
            <a:r>
              <a:rPr lang="es-CO" sz="3600" b="1" dirty="0">
                <a:solidFill>
                  <a:schemeClr val="bg1"/>
                </a:solidFill>
              </a:rPr>
              <a:t/>
            </a:r>
            <a:br>
              <a:rPr lang="es-CO" sz="3600" b="1" dirty="0">
                <a:solidFill>
                  <a:schemeClr val="bg1"/>
                </a:solidFill>
              </a:rPr>
            </a:br>
            <a:r>
              <a:rPr lang="es-CO" sz="3600" b="1" dirty="0">
                <a:solidFill>
                  <a:schemeClr val="bg1"/>
                </a:solidFill>
              </a:rPr>
              <a:t/>
            </a:r>
            <a:br>
              <a:rPr lang="es-CO" sz="3600" b="1" dirty="0">
                <a:solidFill>
                  <a:schemeClr val="bg1"/>
                </a:solidFill>
              </a:rPr>
            </a:br>
            <a:r>
              <a:rPr lang="es-CO" sz="3600" b="1" dirty="0">
                <a:solidFill>
                  <a:schemeClr val="bg1"/>
                </a:solidFill>
              </a:rPr>
              <a:t/>
            </a:r>
            <a:br>
              <a:rPr lang="es-CO" sz="3600" b="1" dirty="0">
                <a:solidFill>
                  <a:schemeClr val="bg1"/>
                </a:solidFill>
              </a:rPr>
            </a:br>
            <a:r>
              <a:rPr lang="es-CO" sz="2800" dirty="0">
                <a:solidFill>
                  <a:schemeClr val="bg1"/>
                </a:solidFill>
              </a:rPr>
              <a:t>Sacar mejor provecho de los mercados mundiales</a:t>
            </a:r>
            <a:br>
              <a:rPr lang="es-CO" sz="2800" dirty="0">
                <a:solidFill>
                  <a:schemeClr val="bg1"/>
                </a:solidFill>
              </a:rPr>
            </a:br>
            <a:r>
              <a:rPr lang="es-CO" sz="3600" b="1" dirty="0" smtClean="0">
                <a:solidFill>
                  <a:schemeClr val="bg1"/>
                </a:solidFill>
              </a:rPr>
              <a:t> </a:t>
            </a:r>
            <a:br>
              <a:rPr lang="es-CO" sz="3600" b="1" dirty="0" smtClean="0">
                <a:solidFill>
                  <a:schemeClr val="bg1"/>
                </a:solidFill>
              </a:rPr>
            </a:br>
            <a:endParaRPr lang="en-US" sz="2400" dirty="0">
              <a:solidFill>
                <a:schemeClr val="bg1"/>
              </a:solidFill>
            </a:endParaRPr>
          </a:p>
        </p:txBody>
      </p:sp>
    </p:spTree>
    <p:extLst>
      <p:ext uri="{BB962C8B-B14F-4D97-AF65-F5344CB8AC3E}">
        <p14:creationId xmlns:p14="http://schemas.microsoft.com/office/powerpoint/2010/main" val="2175751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406" y="0"/>
            <a:ext cx="9159406"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ipse 1"/>
          <p:cNvSpPr/>
          <p:nvPr/>
        </p:nvSpPr>
        <p:spPr>
          <a:xfrm>
            <a:off x="7776864" y="2492896"/>
            <a:ext cx="1331640" cy="504056"/>
          </a:xfrm>
          <a:prstGeom prst="ellipse">
            <a:avLst/>
          </a:prstGeom>
          <a:noFill/>
          <a:ln w="317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16804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p:cNvSpPr>
            <a:spLocks noGrp="1"/>
          </p:cNvSpPr>
          <p:nvPr>
            <p:ph type="body" sz="quarter" idx="11"/>
          </p:nvPr>
        </p:nvSpPr>
        <p:spPr>
          <a:xfrm>
            <a:off x="627117" y="548680"/>
            <a:ext cx="7848872" cy="360040"/>
          </a:xfrm>
        </p:spPr>
        <p:txBody>
          <a:bodyPr>
            <a:noAutofit/>
          </a:bodyPr>
          <a:lstStyle/>
          <a:p>
            <a:r>
              <a:rPr lang="es-CO" dirty="0" smtClean="0"/>
              <a:t>EMPRESAS LÍDERES</a:t>
            </a:r>
            <a:r>
              <a:rPr lang="es-CO" dirty="0"/>
              <a:t>: </a:t>
            </a:r>
            <a:r>
              <a:rPr lang="es-CO" dirty="0" smtClean="0"/>
              <a:t>¿QUIÉNES </a:t>
            </a:r>
            <a:r>
              <a:rPr lang="es-CO" dirty="0"/>
              <a:t>SON Y A DÓNDE </a:t>
            </a:r>
            <a:r>
              <a:rPr lang="es-CO" dirty="0" smtClean="0"/>
              <a:t>EXPORTAN?</a:t>
            </a:r>
            <a:endParaRPr lang="es-CO" dirty="0"/>
          </a:p>
        </p:txBody>
      </p:sp>
      <p:sp>
        <p:nvSpPr>
          <p:cNvPr id="27" name="26 CuadroTexto"/>
          <p:cNvSpPr txBox="1"/>
          <p:nvPr/>
        </p:nvSpPr>
        <p:spPr>
          <a:xfrm>
            <a:off x="605261" y="1097186"/>
            <a:ext cx="2454572" cy="369332"/>
          </a:xfrm>
          <a:prstGeom prst="rect">
            <a:avLst/>
          </a:prstGeom>
          <a:noFill/>
        </p:spPr>
        <p:txBody>
          <a:bodyPr wrap="square" rtlCol="0">
            <a:spAutoFit/>
          </a:bodyPr>
          <a:lstStyle/>
          <a:p>
            <a:r>
              <a:rPr lang="es-CO" b="1" u="sng" dirty="0">
                <a:solidFill>
                  <a:schemeClr val="tx1">
                    <a:lumMod val="65000"/>
                    <a:lumOff val="35000"/>
                  </a:schemeClr>
                </a:solidFill>
              </a:rPr>
              <a:t>Polímeros de </a:t>
            </a:r>
            <a:r>
              <a:rPr lang="es-CO" b="1" u="sng" dirty="0" err="1" smtClean="0">
                <a:solidFill>
                  <a:schemeClr val="tx1">
                    <a:lumMod val="65000"/>
                    <a:lumOff val="35000"/>
                  </a:schemeClr>
                </a:solidFill>
              </a:rPr>
              <a:t>propileno</a:t>
            </a:r>
            <a:endParaRPr lang="es-CO" b="1" u="sng" dirty="0">
              <a:solidFill>
                <a:schemeClr val="tx1">
                  <a:lumMod val="65000"/>
                  <a:lumOff val="35000"/>
                </a:schemeClr>
              </a:solidFill>
            </a:endParaRPr>
          </a:p>
        </p:txBody>
      </p:sp>
      <p:sp>
        <p:nvSpPr>
          <p:cNvPr id="32" name="31 CuadroTexto"/>
          <p:cNvSpPr txBox="1"/>
          <p:nvPr/>
        </p:nvSpPr>
        <p:spPr>
          <a:xfrm>
            <a:off x="611188" y="2924944"/>
            <a:ext cx="3384748" cy="369332"/>
          </a:xfrm>
          <a:prstGeom prst="rect">
            <a:avLst/>
          </a:prstGeom>
          <a:noFill/>
        </p:spPr>
        <p:txBody>
          <a:bodyPr wrap="square" rtlCol="0">
            <a:spAutoFit/>
          </a:bodyPr>
          <a:lstStyle/>
          <a:p>
            <a:r>
              <a:rPr lang="es-CO" b="1" u="sng" dirty="0">
                <a:solidFill>
                  <a:schemeClr val="tx1">
                    <a:lumMod val="65000"/>
                    <a:lumOff val="35000"/>
                  </a:schemeClr>
                </a:solidFill>
              </a:rPr>
              <a:t>Polímeros de cloruro de vinilo </a:t>
            </a:r>
          </a:p>
        </p:txBody>
      </p:sp>
      <p:sp>
        <p:nvSpPr>
          <p:cNvPr id="33" name="32 CuadroTexto"/>
          <p:cNvSpPr txBox="1"/>
          <p:nvPr/>
        </p:nvSpPr>
        <p:spPr>
          <a:xfrm>
            <a:off x="611188" y="4725144"/>
            <a:ext cx="2454572" cy="369332"/>
          </a:xfrm>
          <a:prstGeom prst="rect">
            <a:avLst/>
          </a:prstGeom>
          <a:noFill/>
        </p:spPr>
        <p:txBody>
          <a:bodyPr wrap="square" rtlCol="0">
            <a:spAutoFit/>
          </a:bodyPr>
          <a:lstStyle/>
          <a:p>
            <a:r>
              <a:rPr lang="es-CO" b="1" u="sng" dirty="0">
                <a:solidFill>
                  <a:schemeClr val="tx1">
                    <a:lumMod val="65000"/>
                    <a:lumOff val="35000"/>
                  </a:schemeClr>
                </a:solidFill>
              </a:rPr>
              <a:t>Polímeros de estireno </a:t>
            </a:r>
          </a:p>
        </p:txBody>
      </p:sp>
      <p:graphicFrame>
        <p:nvGraphicFramePr>
          <p:cNvPr id="37" name="36 Tabla"/>
          <p:cNvGraphicFramePr>
            <a:graphicFrameLocks noGrp="1"/>
          </p:cNvGraphicFramePr>
          <p:nvPr>
            <p:extLst>
              <p:ext uri="{D42A27DB-BD31-4B8C-83A1-F6EECF244321}">
                <p14:modId xmlns:p14="http://schemas.microsoft.com/office/powerpoint/2010/main" val="2669522191"/>
              </p:ext>
            </p:extLst>
          </p:nvPr>
        </p:nvGraphicFramePr>
        <p:xfrm>
          <a:off x="2483768" y="1644675"/>
          <a:ext cx="5256585" cy="992237"/>
        </p:xfrm>
        <a:graphic>
          <a:graphicData uri="http://schemas.openxmlformats.org/drawingml/2006/table">
            <a:tbl>
              <a:tblPr firstRow="1">
                <a:tableStyleId>{073A0DAA-6AF3-43AB-8588-CEC1D06C72B9}</a:tableStyleId>
              </a:tblPr>
              <a:tblGrid>
                <a:gridCol w="1031666"/>
                <a:gridCol w="1133515"/>
                <a:gridCol w="1030468"/>
                <a:gridCol w="1030468"/>
                <a:gridCol w="1030468"/>
              </a:tblGrid>
              <a:tr h="221660">
                <a:tc>
                  <a:txBody>
                    <a:bodyPr/>
                    <a:lstStyle/>
                    <a:p>
                      <a:pPr algn="ctr" fontAlgn="b"/>
                      <a:r>
                        <a:rPr lang="es-CO" sz="1100" u="none" strike="noStrike" dirty="0">
                          <a:solidFill>
                            <a:schemeClr val="bg1"/>
                          </a:solidFill>
                          <a:effectLst/>
                        </a:rPr>
                        <a:t>Empresa </a:t>
                      </a:r>
                      <a:endParaRPr lang="es-CO" sz="1100" b="0" i="0" u="none" strike="noStrike" dirty="0">
                        <a:solidFill>
                          <a:schemeClr val="bg1"/>
                        </a:solidFill>
                        <a:effectLst/>
                        <a:latin typeface="Calibri"/>
                      </a:endParaRPr>
                    </a:p>
                  </a:txBody>
                  <a:tcPr marL="9525" marR="9525" marT="9525" marB="0" anchor="ctr">
                    <a:solidFill>
                      <a:schemeClr val="tx1">
                        <a:lumMod val="65000"/>
                        <a:lumOff val="35000"/>
                      </a:schemeClr>
                    </a:solidFill>
                  </a:tcPr>
                </a:tc>
                <a:tc>
                  <a:txBody>
                    <a:bodyPr/>
                    <a:lstStyle/>
                    <a:p>
                      <a:pPr algn="ctr" fontAlgn="b"/>
                      <a:r>
                        <a:rPr lang="es-CO" sz="1100" u="none" strike="noStrike" dirty="0" err="1">
                          <a:solidFill>
                            <a:schemeClr val="bg1"/>
                          </a:solidFill>
                          <a:effectLst/>
                        </a:rPr>
                        <a:t>Export</a:t>
                      </a:r>
                      <a:r>
                        <a:rPr lang="es-CO" sz="1100" u="none" strike="noStrike" dirty="0">
                          <a:solidFill>
                            <a:schemeClr val="bg1"/>
                          </a:solidFill>
                          <a:effectLst/>
                        </a:rPr>
                        <a:t> totales </a:t>
                      </a:r>
                      <a:endParaRPr lang="es-CO" sz="1100" b="0" i="0" u="none" strike="noStrike" dirty="0">
                        <a:solidFill>
                          <a:schemeClr val="bg1"/>
                        </a:solidFill>
                        <a:effectLst/>
                        <a:latin typeface="Calibri"/>
                      </a:endParaRPr>
                    </a:p>
                  </a:txBody>
                  <a:tcPr marL="9525" marR="9525" marT="9525" marB="0" anchor="ctr">
                    <a:solidFill>
                      <a:schemeClr val="tx1">
                        <a:lumMod val="65000"/>
                        <a:lumOff val="35000"/>
                      </a:schemeClr>
                    </a:solidFill>
                  </a:tcPr>
                </a:tc>
                <a:tc>
                  <a:txBody>
                    <a:bodyPr/>
                    <a:lstStyle/>
                    <a:p>
                      <a:pPr algn="ctr" fontAlgn="b"/>
                      <a:r>
                        <a:rPr lang="es-CO" sz="1100" u="none" strike="noStrike" dirty="0">
                          <a:solidFill>
                            <a:schemeClr val="bg1"/>
                          </a:solidFill>
                          <a:effectLst/>
                        </a:rPr>
                        <a:t>VENEZUELA</a:t>
                      </a:r>
                      <a:endParaRPr lang="es-CO" sz="1100" b="0" i="0" u="none" strike="noStrike" dirty="0">
                        <a:solidFill>
                          <a:schemeClr val="bg1"/>
                        </a:solidFill>
                        <a:effectLst/>
                        <a:latin typeface="Calibri"/>
                      </a:endParaRPr>
                    </a:p>
                  </a:txBody>
                  <a:tcPr marL="9525" marR="9525" marT="9525" marB="0" anchor="ctr">
                    <a:solidFill>
                      <a:schemeClr val="tx1">
                        <a:lumMod val="65000"/>
                        <a:lumOff val="35000"/>
                      </a:schemeClr>
                    </a:solidFill>
                  </a:tcPr>
                </a:tc>
                <a:tc>
                  <a:txBody>
                    <a:bodyPr/>
                    <a:lstStyle/>
                    <a:p>
                      <a:pPr algn="ctr" fontAlgn="b"/>
                      <a:r>
                        <a:rPr lang="es-CO" sz="1100" u="none" strike="noStrike" dirty="0">
                          <a:solidFill>
                            <a:schemeClr val="bg1"/>
                          </a:solidFill>
                          <a:effectLst/>
                        </a:rPr>
                        <a:t>BRASIL</a:t>
                      </a:r>
                      <a:endParaRPr lang="es-CO" sz="1100" b="0" i="0" u="none" strike="noStrike" dirty="0">
                        <a:solidFill>
                          <a:schemeClr val="bg1"/>
                        </a:solidFill>
                        <a:effectLst/>
                        <a:latin typeface="Calibri"/>
                      </a:endParaRPr>
                    </a:p>
                  </a:txBody>
                  <a:tcPr marL="9525" marR="9525" marT="9525" marB="0" anchor="ctr">
                    <a:solidFill>
                      <a:schemeClr val="tx1">
                        <a:lumMod val="65000"/>
                        <a:lumOff val="35000"/>
                      </a:schemeClr>
                    </a:solidFill>
                  </a:tcPr>
                </a:tc>
                <a:tc>
                  <a:txBody>
                    <a:bodyPr/>
                    <a:lstStyle/>
                    <a:p>
                      <a:pPr algn="ctr" fontAlgn="b"/>
                      <a:r>
                        <a:rPr lang="es-CO" sz="1100" u="none" strike="noStrike" dirty="0">
                          <a:solidFill>
                            <a:schemeClr val="bg1"/>
                          </a:solidFill>
                          <a:effectLst/>
                        </a:rPr>
                        <a:t>PERU</a:t>
                      </a:r>
                      <a:endParaRPr lang="es-CO" sz="1100" b="0" i="0" u="none" strike="noStrike" dirty="0">
                        <a:solidFill>
                          <a:schemeClr val="bg1"/>
                        </a:solidFill>
                        <a:effectLst/>
                        <a:latin typeface="Calibri"/>
                      </a:endParaRPr>
                    </a:p>
                  </a:txBody>
                  <a:tcPr marL="9525" marR="9525" marT="9525" marB="0" anchor="ctr">
                    <a:solidFill>
                      <a:schemeClr val="tx1">
                        <a:lumMod val="65000"/>
                        <a:lumOff val="35000"/>
                      </a:schemeClr>
                    </a:solidFill>
                  </a:tcPr>
                </a:tc>
              </a:tr>
              <a:tr h="310466">
                <a:tc rowSpan="2">
                  <a:txBody>
                    <a:bodyPr/>
                    <a:lstStyle/>
                    <a:p>
                      <a:pPr algn="ctr" fontAlgn="b"/>
                      <a:r>
                        <a:rPr lang="es-CO" sz="1100" u="none" strike="noStrike" dirty="0">
                          <a:effectLst/>
                        </a:rPr>
                        <a:t> POLIPROPILENO DEL </a:t>
                      </a:r>
                      <a:r>
                        <a:rPr lang="es-CO" sz="1100" u="none" strike="noStrike" dirty="0" smtClean="0">
                          <a:effectLst/>
                        </a:rPr>
                        <a:t>CARIBE </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200" u="none" strike="noStrike" dirty="0">
                          <a:effectLst/>
                        </a:rPr>
                        <a:t>   448.536.279 </a:t>
                      </a:r>
                      <a:endParaRPr lang="es-CO" sz="1200" b="0" i="0" u="none" strike="noStrike" dirty="0">
                        <a:solidFill>
                          <a:srgbClr val="000000"/>
                        </a:solidFill>
                        <a:effectLst/>
                        <a:latin typeface="Calibri"/>
                      </a:endParaRPr>
                    </a:p>
                  </a:txBody>
                  <a:tcPr marL="9525" marR="9525" marT="9525" marB="0" anchor="ctr"/>
                </a:tc>
                <a:tc>
                  <a:txBody>
                    <a:bodyPr/>
                    <a:lstStyle/>
                    <a:p>
                      <a:pPr algn="ctr" fontAlgn="b"/>
                      <a:r>
                        <a:rPr lang="es-CO" sz="1200" u="none" strike="noStrike" dirty="0">
                          <a:effectLst/>
                        </a:rPr>
                        <a:t>  69.897.153 </a:t>
                      </a:r>
                      <a:endParaRPr lang="es-CO" sz="1200" b="0" i="0" u="none" strike="noStrike" dirty="0">
                        <a:solidFill>
                          <a:srgbClr val="000000"/>
                        </a:solidFill>
                        <a:effectLst/>
                        <a:latin typeface="Calibri"/>
                      </a:endParaRPr>
                    </a:p>
                  </a:txBody>
                  <a:tcPr marL="9525" marR="9525" marT="9525" marB="0" anchor="ctr"/>
                </a:tc>
                <a:tc>
                  <a:txBody>
                    <a:bodyPr/>
                    <a:lstStyle/>
                    <a:p>
                      <a:pPr algn="ctr" fontAlgn="b"/>
                      <a:r>
                        <a:rPr lang="es-CO" sz="1200" u="none" strike="noStrike" dirty="0">
                          <a:effectLst/>
                        </a:rPr>
                        <a:t>  69.094.609 </a:t>
                      </a:r>
                      <a:endParaRPr lang="es-CO" sz="1200" b="0" i="0" u="none" strike="noStrike" dirty="0">
                        <a:solidFill>
                          <a:srgbClr val="000000"/>
                        </a:solidFill>
                        <a:effectLst/>
                        <a:latin typeface="Calibri"/>
                      </a:endParaRPr>
                    </a:p>
                  </a:txBody>
                  <a:tcPr marL="9525" marR="9525" marT="9525" marB="0" anchor="ctr"/>
                </a:tc>
                <a:tc>
                  <a:txBody>
                    <a:bodyPr/>
                    <a:lstStyle/>
                    <a:p>
                      <a:pPr algn="ctr" fontAlgn="b"/>
                      <a:r>
                        <a:rPr lang="es-CO" sz="1200" u="none" strike="noStrike" dirty="0">
                          <a:effectLst/>
                        </a:rPr>
                        <a:t>  57.091.092 </a:t>
                      </a:r>
                      <a:endParaRPr lang="es-CO" sz="1200" b="0" i="0" u="none" strike="noStrike" dirty="0">
                        <a:solidFill>
                          <a:srgbClr val="000000"/>
                        </a:solidFill>
                        <a:effectLst/>
                        <a:latin typeface="Calibri"/>
                      </a:endParaRPr>
                    </a:p>
                  </a:txBody>
                  <a:tcPr marL="9525" marR="9525" marT="9525" marB="0" anchor="ctr"/>
                </a:tc>
              </a:tr>
              <a:tr h="460111">
                <a:tc vMerge="1">
                  <a:txBody>
                    <a:bodyPr/>
                    <a:lstStyle/>
                    <a:p>
                      <a:endParaRPr lang="es-CO"/>
                    </a:p>
                  </a:txBody>
                  <a:tcPr/>
                </a:tc>
                <a:tc>
                  <a:txBody>
                    <a:bodyPr/>
                    <a:lstStyle/>
                    <a:p>
                      <a:pPr algn="ctr" fontAlgn="b"/>
                      <a:r>
                        <a:rPr lang="es-CO" sz="1200" u="none" strike="noStrike" dirty="0">
                          <a:effectLst/>
                        </a:rPr>
                        <a:t>100%</a:t>
                      </a:r>
                      <a:endParaRPr lang="es-CO" sz="1200" b="0" i="0" u="none" strike="noStrike" dirty="0">
                        <a:solidFill>
                          <a:srgbClr val="000000"/>
                        </a:solidFill>
                        <a:effectLst/>
                        <a:latin typeface="Calibri"/>
                      </a:endParaRPr>
                    </a:p>
                  </a:txBody>
                  <a:tcPr marL="9525" marR="9525" marT="9525" marB="0" anchor="ctr"/>
                </a:tc>
                <a:tc>
                  <a:txBody>
                    <a:bodyPr/>
                    <a:lstStyle/>
                    <a:p>
                      <a:pPr algn="ctr" fontAlgn="b"/>
                      <a:r>
                        <a:rPr lang="es-CO" sz="1200" u="none" strike="noStrike" dirty="0">
                          <a:effectLst/>
                        </a:rPr>
                        <a:t>16%</a:t>
                      </a:r>
                      <a:endParaRPr lang="es-CO" sz="1200" b="0" i="0" u="none" strike="noStrike" dirty="0">
                        <a:solidFill>
                          <a:srgbClr val="000000"/>
                        </a:solidFill>
                        <a:effectLst/>
                        <a:latin typeface="Calibri"/>
                      </a:endParaRPr>
                    </a:p>
                  </a:txBody>
                  <a:tcPr marL="9525" marR="9525" marT="9525" marB="0" anchor="ctr"/>
                </a:tc>
                <a:tc>
                  <a:txBody>
                    <a:bodyPr/>
                    <a:lstStyle/>
                    <a:p>
                      <a:pPr algn="ctr" fontAlgn="b"/>
                      <a:r>
                        <a:rPr lang="es-CO" sz="1200" u="none" strike="noStrike" dirty="0">
                          <a:effectLst/>
                        </a:rPr>
                        <a:t>15%</a:t>
                      </a:r>
                      <a:endParaRPr lang="es-CO" sz="1200" b="0" i="0" u="none" strike="noStrike" dirty="0">
                        <a:solidFill>
                          <a:srgbClr val="000000"/>
                        </a:solidFill>
                        <a:effectLst/>
                        <a:latin typeface="Calibri"/>
                      </a:endParaRPr>
                    </a:p>
                  </a:txBody>
                  <a:tcPr marL="9525" marR="9525" marT="9525" marB="0" anchor="ctr"/>
                </a:tc>
                <a:tc>
                  <a:txBody>
                    <a:bodyPr/>
                    <a:lstStyle/>
                    <a:p>
                      <a:pPr algn="ctr" fontAlgn="b"/>
                      <a:r>
                        <a:rPr lang="es-CO" sz="1200" u="none" strike="noStrike" dirty="0">
                          <a:effectLst/>
                        </a:rPr>
                        <a:t>13%</a:t>
                      </a:r>
                      <a:endParaRPr lang="es-CO" sz="1200" b="0" i="0" u="none" strike="noStrike" dirty="0">
                        <a:solidFill>
                          <a:srgbClr val="000000"/>
                        </a:solidFill>
                        <a:effectLst/>
                        <a:latin typeface="Calibri"/>
                      </a:endParaRPr>
                    </a:p>
                  </a:txBody>
                  <a:tcPr marL="9525" marR="9525" marT="9525" marB="0" anchor="ctr"/>
                </a:tc>
              </a:tr>
            </a:tbl>
          </a:graphicData>
        </a:graphic>
      </p:graphicFrame>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4113" y="1628800"/>
            <a:ext cx="1049337" cy="1000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113" y="3573017"/>
            <a:ext cx="1406937"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4069" y="5492080"/>
            <a:ext cx="153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8" name="37 Tabla"/>
          <p:cNvGraphicFramePr>
            <a:graphicFrameLocks noGrp="1"/>
          </p:cNvGraphicFramePr>
          <p:nvPr>
            <p:extLst>
              <p:ext uri="{D42A27DB-BD31-4B8C-83A1-F6EECF244321}">
                <p14:modId xmlns:p14="http://schemas.microsoft.com/office/powerpoint/2010/main" val="3575472132"/>
              </p:ext>
            </p:extLst>
          </p:nvPr>
        </p:nvGraphicFramePr>
        <p:xfrm>
          <a:off x="2483768" y="3501008"/>
          <a:ext cx="5328592" cy="1008113"/>
        </p:xfrm>
        <a:graphic>
          <a:graphicData uri="http://schemas.openxmlformats.org/drawingml/2006/table">
            <a:tbl>
              <a:tblPr firstRow="1">
                <a:tableStyleId>{073A0DAA-6AF3-43AB-8588-CEC1D06C72B9}</a:tableStyleId>
              </a:tblPr>
              <a:tblGrid>
                <a:gridCol w="859688"/>
                <a:gridCol w="1232218"/>
                <a:gridCol w="932430"/>
                <a:gridCol w="1008112"/>
                <a:gridCol w="1296144"/>
              </a:tblGrid>
              <a:tr h="278602">
                <a:tc>
                  <a:txBody>
                    <a:bodyPr/>
                    <a:lstStyle/>
                    <a:p>
                      <a:pPr algn="ctr" fontAlgn="b"/>
                      <a:r>
                        <a:rPr lang="es-CO" sz="1100" u="none" strike="noStrike" dirty="0">
                          <a:effectLst/>
                        </a:rPr>
                        <a:t>Empresa</a:t>
                      </a:r>
                      <a:endParaRPr lang="es-CO" sz="1100" b="0" i="0" u="none" strike="noStrike" dirty="0">
                        <a:solidFill>
                          <a:srgbClr val="000000"/>
                        </a:solidFill>
                        <a:effectLst/>
                        <a:latin typeface="Calibri"/>
                      </a:endParaRPr>
                    </a:p>
                  </a:txBody>
                  <a:tcPr marL="9525" marR="9525" marT="9525" marB="0" anchor="ctr">
                    <a:solidFill>
                      <a:schemeClr val="tx1">
                        <a:lumMod val="65000"/>
                        <a:lumOff val="35000"/>
                      </a:schemeClr>
                    </a:solidFill>
                  </a:tcPr>
                </a:tc>
                <a:tc>
                  <a:txBody>
                    <a:bodyPr/>
                    <a:lstStyle/>
                    <a:p>
                      <a:pPr algn="ctr" fontAlgn="b"/>
                      <a:r>
                        <a:rPr lang="es-CO" sz="1100" u="none" strike="noStrike" dirty="0">
                          <a:effectLst/>
                        </a:rPr>
                        <a:t>Total general</a:t>
                      </a:r>
                      <a:endParaRPr lang="es-CO" sz="1100" b="0" i="0" u="none" strike="noStrike" dirty="0">
                        <a:solidFill>
                          <a:srgbClr val="000000"/>
                        </a:solidFill>
                        <a:effectLst/>
                        <a:latin typeface="Calibri"/>
                      </a:endParaRPr>
                    </a:p>
                  </a:txBody>
                  <a:tcPr marL="9525" marR="9525" marT="9525" marB="0" anchor="ctr">
                    <a:solidFill>
                      <a:schemeClr val="tx1">
                        <a:lumMod val="65000"/>
                        <a:lumOff val="35000"/>
                      </a:schemeClr>
                    </a:solidFill>
                  </a:tcPr>
                </a:tc>
                <a:tc>
                  <a:txBody>
                    <a:bodyPr/>
                    <a:lstStyle/>
                    <a:p>
                      <a:pPr algn="ctr" fontAlgn="b"/>
                      <a:r>
                        <a:rPr lang="es-CO" sz="1100" u="none" strike="noStrike" dirty="0">
                          <a:effectLst/>
                        </a:rPr>
                        <a:t> BRASIL </a:t>
                      </a:r>
                      <a:endParaRPr lang="es-CO" sz="1100" b="0" i="0" u="none" strike="noStrike" dirty="0">
                        <a:solidFill>
                          <a:srgbClr val="000000"/>
                        </a:solidFill>
                        <a:effectLst/>
                        <a:latin typeface="Calibri"/>
                      </a:endParaRPr>
                    </a:p>
                  </a:txBody>
                  <a:tcPr marL="9525" marR="9525" marT="9525" marB="0" anchor="ctr">
                    <a:solidFill>
                      <a:schemeClr val="tx1">
                        <a:lumMod val="65000"/>
                        <a:lumOff val="35000"/>
                      </a:schemeClr>
                    </a:solidFill>
                  </a:tcPr>
                </a:tc>
                <a:tc>
                  <a:txBody>
                    <a:bodyPr/>
                    <a:lstStyle/>
                    <a:p>
                      <a:pPr algn="ctr" fontAlgn="b"/>
                      <a:r>
                        <a:rPr lang="es-CO" sz="1100" u="none" strike="noStrike" dirty="0" smtClean="0">
                          <a:effectLst/>
                        </a:rPr>
                        <a:t>EE.UU</a:t>
                      </a:r>
                      <a:endParaRPr lang="es-CO" sz="1100" b="0" i="0" u="none" strike="noStrike" dirty="0">
                        <a:solidFill>
                          <a:srgbClr val="000000"/>
                        </a:solidFill>
                        <a:effectLst/>
                        <a:latin typeface="Calibri"/>
                      </a:endParaRPr>
                    </a:p>
                  </a:txBody>
                  <a:tcPr marL="9525" marR="9525" marT="9525" marB="0" anchor="ctr">
                    <a:solidFill>
                      <a:schemeClr val="tx1">
                        <a:lumMod val="65000"/>
                        <a:lumOff val="35000"/>
                      </a:schemeClr>
                    </a:solidFill>
                  </a:tcPr>
                </a:tc>
                <a:tc>
                  <a:txBody>
                    <a:bodyPr/>
                    <a:lstStyle/>
                    <a:p>
                      <a:pPr algn="ctr" fontAlgn="b"/>
                      <a:r>
                        <a:rPr lang="es-CO" sz="1100" u="none" strike="noStrike" dirty="0">
                          <a:effectLst/>
                        </a:rPr>
                        <a:t>VENEZUELA</a:t>
                      </a:r>
                      <a:endParaRPr lang="es-CO" sz="1100" b="0" i="0" u="none" strike="noStrike" dirty="0">
                        <a:solidFill>
                          <a:srgbClr val="000000"/>
                        </a:solidFill>
                        <a:effectLst/>
                        <a:latin typeface="Calibri"/>
                      </a:endParaRPr>
                    </a:p>
                  </a:txBody>
                  <a:tcPr marL="9525" marR="9525" marT="9525" marB="0" anchor="ctr">
                    <a:solidFill>
                      <a:schemeClr val="tx1">
                        <a:lumMod val="65000"/>
                        <a:lumOff val="35000"/>
                      </a:schemeClr>
                    </a:solidFill>
                  </a:tcPr>
                </a:tc>
              </a:tr>
              <a:tr h="327924">
                <a:tc rowSpan="2">
                  <a:txBody>
                    <a:bodyPr/>
                    <a:lstStyle/>
                    <a:p>
                      <a:pPr algn="ctr" fontAlgn="b"/>
                      <a:r>
                        <a:rPr lang="es-CO" sz="1100" u="none" strike="noStrike" dirty="0">
                          <a:effectLst/>
                        </a:rPr>
                        <a:t> MEXICHEM RESINAS COLOMBIA </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a:effectLst/>
                        </a:rPr>
                        <a:t>           320.818.560 </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smtClean="0">
                          <a:effectLst/>
                        </a:rPr>
                        <a:t> </a:t>
                      </a:r>
                      <a:r>
                        <a:rPr lang="es-CO" sz="1100" u="none" strike="noStrike" dirty="0">
                          <a:effectLst/>
                        </a:rPr>
                        <a:t>224.666.455 </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a:effectLst/>
                        </a:rPr>
                        <a:t>  </a:t>
                      </a:r>
                      <a:r>
                        <a:rPr lang="es-CO" sz="1100" u="none" strike="noStrike" dirty="0" smtClean="0">
                          <a:effectLst/>
                        </a:rPr>
                        <a:t> </a:t>
                      </a:r>
                      <a:r>
                        <a:rPr lang="es-CO" sz="1100" u="none" strike="noStrike" dirty="0">
                          <a:effectLst/>
                        </a:rPr>
                        <a:t>24.141.309 </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a:effectLst/>
                        </a:rPr>
                        <a:t>   </a:t>
                      </a:r>
                      <a:r>
                        <a:rPr lang="es-CO" sz="1100" u="none" strike="noStrike" dirty="0" smtClean="0">
                          <a:effectLst/>
                        </a:rPr>
                        <a:t> </a:t>
                      </a:r>
                      <a:r>
                        <a:rPr lang="es-CO" sz="1100" u="none" strike="noStrike" dirty="0">
                          <a:effectLst/>
                        </a:rPr>
                        <a:t>17.543.264 </a:t>
                      </a:r>
                      <a:endParaRPr lang="es-CO" sz="1100" b="0" i="0" u="none" strike="noStrike" dirty="0">
                        <a:solidFill>
                          <a:srgbClr val="000000"/>
                        </a:solidFill>
                        <a:effectLst/>
                        <a:latin typeface="Calibri"/>
                      </a:endParaRPr>
                    </a:p>
                  </a:txBody>
                  <a:tcPr marL="9525" marR="9525" marT="9525" marB="0" anchor="ctr"/>
                </a:tc>
              </a:tr>
              <a:tr h="401587">
                <a:tc vMerge="1">
                  <a:txBody>
                    <a:bodyPr/>
                    <a:lstStyle/>
                    <a:p>
                      <a:endParaRPr lang="es-CO"/>
                    </a:p>
                  </a:txBody>
                  <a:tcPr/>
                </a:tc>
                <a:tc>
                  <a:txBody>
                    <a:bodyPr/>
                    <a:lstStyle/>
                    <a:p>
                      <a:pPr algn="ctr" fontAlgn="b"/>
                      <a:r>
                        <a:rPr lang="es-CO" sz="1100" u="none" strike="noStrike" dirty="0">
                          <a:effectLst/>
                        </a:rPr>
                        <a:t>100%</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a:effectLst/>
                        </a:rPr>
                        <a:t>70,0%</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a:effectLst/>
                        </a:rPr>
                        <a:t>7,5%</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a:effectLst/>
                        </a:rPr>
                        <a:t>5,5%</a:t>
                      </a:r>
                      <a:endParaRPr lang="es-CO" sz="1100" b="0" i="0" u="none" strike="noStrike" dirty="0">
                        <a:solidFill>
                          <a:srgbClr val="000000"/>
                        </a:solidFill>
                        <a:effectLst/>
                        <a:latin typeface="Calibri"/>
                      </a:endParaRPr>
                    </a:p>
                  </a:txBody>
                  <a:tcPr marL="9525" marR="9525" marT="9525" marB="0" anchor="ctr"/>
                </a:tc>
              </a:tr>
            </a:tbl>
          </a:graphicData>
        </a:graphic>
      </p:graphicFrame>
      <p:graphicFrame>
        <p:nvGraphicFramePr>
          <p:cNvPr id="39" name="38 Tabla"/>
          <p:cNvGraphicFramePr>
            <a:graphicFrameLocks noGrp="1"/>
          </p:cNvGraphicFramePr>
          <p:nvPr>
            <p:extLst>
              <p:ext uri="{D42A27DB-BD31-4B8C-83A1-F6EECF244321}">
                <p14:modId xmlns:p14="http://schemas.microsoft.com/office/powerpoint/2010/main" val="3672307490"/>
              </p:ext>
            </p:extLst>
          </p:nvPr>
        </p:nvGraphicFramePr>
        <p:xfrm>
          <a:off x="2411760" y="5276042"/>
          <a:ext cx="5472607" cy="1033277"/>
        </p:xfrm>
        <a:graphic>
          <a:graphicData uri="http://schemas.openxmlformats.org/drawingml/2006/table">
            <a:tbl>
              <a:tblPr firstRow="1">
                <a:tableStyleId>{073A0DAA-6AF3-43AB-8588-CEC1D06C72B9}</a:tableStyleId>
              </a:tblPr>
              <a:tblGrid>
                <a:gridCol w="1216680"/>
                <a:gridCol w="912510"/>
                <a:gridCol w="1034178"/>
                <a:gridCol w="1301128"/>
                <a:gridCol w="1008111"/>
              </a:tblGrid>
              <a:tr h="437842">
                <a:tc>
                  <a:txBody>
                    <a:bodyPr/>
                    <a:lstStyle/>
                    <a:p>
                      <a:pPr algn="ctr" fontAlgn="b"/>
                      <a:r>
                        <a:rPr lang="es-CO" sz="1100" u="none" strike="noStrike" dirty="0">
                          <a:effectLst/>
                        </a:rPr>
                        <a:t>Empresa</a:t>
                      </a:r>
                      <a:endParaRPr lang="es-CO" sz="1100" b="0" i="0" u="none" strike="noStrike" dirty="0">
                        <a:solidFill>
                          <a:srgbClr val="000000"/>
                        </a:solidFill>
                        <a:effectLst/>
                        <a:latin typeface="Calibri"/>
                      </a:endParaRPr>
                    </a:p>
                  </a:txBody>
                  <a:tcPr marL="9525" marR="9525" marT="9525" marB="0" anchor="ctr">
                    <a:solidFill>
                      <a:schemeClr val="tx1">
                        <a:lumMod val="65000"/>
                        <a:lumOff val="35000"/>
                      </a:schemeClr>
                    </a:solidFill>
                  </a:tcPr>
                </a:tc>
                <a:tc>
                  <a:txBody>
                    <a:bodyPr/>
                    <a:lstStyle/>
                    <a:p>
                      <a:pPr algn="ctr" fontAlgn="b"/>
                      <a:r>
                        <a:rPr lang="es-CO" sz="1100" u="none" strike="noStrike" dirty="0">
                          <a:effectLst/>
                        </a:rPr>
                        <a:t>Total general</a:t>
                      </a:r>
                      <a:endParaRPr lang="es-CO" sz="1100" b="0" i="0" u="none" strike="noStrike" dirty="0">
                        <a:solidFill>
                          <a:srgbClr val="000000"/>
                        </a:solidFill>
                        <a:effectLst/>
                        <a:latin typeface="Calibri"/>
                      </a:endParaRPr>
                    </a:p>
                  </a:txBody>
                  <a:tcPr marL="9525" marR="9525" marT="9525" marB="0" anchor="ctr">
                    <a:solidFill>
                      <a:schemeClr val="tx1">
                        <a:lumMod val="65000"/>
                        <a:lumOff val="35000"/>
                      </a:schemeClr>
                    </a:solidFill>
                  </a:tcPr>
                </a:tc>
                <a:tc>
                  <a:txBody>
                    <a:bodyPr/>
                    <a:lstStyle/>
                    <a:p>
                      <a:pPr algn="ctr" fontAlgn="b"/>
                      <a:r>
                        <a:rPr lang="es-CO" sz="1100" u="none" strike="noStrike" dirty="0">
                          <a:effectLst/>
                        </a:rPr>
                        <a:t>BRASIL</a:t>
                      </a:r>
                      <a:endParaRPr lang="es-CO" sz="1100" b="0" i="0" u="none" strike="noStrike" dirty="0">
                        <a:solidFill>
                          <a:srgbClr val="000000"/>
                        </a:solidFill>
                        <a:effectLst/>
                        <a:latin typeface="Calibri"/>
                      </a:endParaRPr>
                    </a:p>
                  </a:txBody>
                  <a:tcPr marL="9525" marR="9525" marT="9525" marB="0" anchor="ctr">
                    <a:solidFill>
                      <a:schemeClr val="tx1">
                        <a:lumMod val="65000"/>
                        <a:lumOff val="35000"/>
                      </a:schemeClr>
                    </a:solidFill>
                  </a:tcPr>
                </a:tc>
                <a:tc>
                  <a:txBody>
                    <a:bodyPr/>
                    <a:lstStyle/>
                    <a:p>
                      <a:pPr algn="ctr" fontAlgn="b"/>
                      <a:r>
                        <a:rPr lang="es-CO" sz="1100" u="none" strike="noStrike" dirty="0">
                          <a:effectLst/>
                        </a:rPr>
                        <a:t>REPUBLICA DOMINICANA</a:t>
                      </a:r>
                      <a:endParaRPr lang="es-CO" sz="1100" b="0" i="0" u="none" strike="noStrike" dirty="0">
                        <a:solidFill>
                          <a:srgbClr val="000000"/>
                        </a:solidFill>
                        <a:effectLst/>
                        <a:latin typeface="Calibri"/>
                      </a:endParaRPr>
                    </a:p>
                  </a:txBody>
                  <a:tcPr marL="9525" marR="9525" marT="9525" marB="0" anchor="ctr">
                    <a:solidFill>
                      <a:schemeClr val="tx1">
                        <a:lumMod val="65000"/>
                        <a:lumOff val="35000"/>
                      </a:schemeClr>
                    </a:solidFill>
                  </a:tcPr>
                </a:tc>
                <a:tc>
                  <a:txBody>
                    <a:bodyPr/>
                    <a:lstStyle/>
                    <a:p>
                      <a:pPr algn="ctr" fontAlgn="b"/>
                      <a:r>
                        <a:rPr lang="es-CO" sz="1100" u="none" strike="noStrike" dirty="0">
                          <a:effectLst/>
                        </a:rPr>
                        <a:t>CHILE</a:t>
                      </a:r>
                      <a:endParaRPr lang="es-CO" sz="1100" b="0" i="0" u="none" strike="noStrike" dirty="0">
                        <a:solidFill>
                          <a:srgbClr val="000000"/>
                        </a:solidFill>
                        <a:effectLst/>
                        <a:latin typeface="Calibri"/>
                      </a:endParaRPr>
                    </a:p>
                  </a:txBody>
                  <a:tcPr marL="9525" marR="9525" marT="9525" marB="0" anchor="ctr">
                    <a:solidFill>
                      <a:schemeClr val="tx1">
                        <a:lumMod val="65000"/>
                        <a:lumOff val="35000"/>
                      </a:schemeClr>
                    </a:solidFill>
                  </a:tcPr>
                </a:tc>
              </a:tr>
              <a:tr h="344418">
                <a:tc rowSpan="2">
                  <a:txBody>
                    <a:bodyPr/>
                    <a:lstStyle/>
                    <a:p>
                      <a:pPr algn="ctr" fontAlgn="b"/>
                      <a:r>
                        <a:rPr lang="es-CO" sz="1100" u="none" strike="noStrike" dirty="0">
                          <a:effectLst/>
                        </a:rPr>
                        <a:t> AMERICAS STYRENICS DE COLOMBIA LTDA </a:t>
                      </a:r>
                      <a:endParaRPr lang="es-CO" sz="1100" b="0" i="0" u="none" strike="noStrike" dirty="0">
                        <a:solidFill>
                          <a:srgbClr val="000000"/>
                        </a:solidFill>
                        <a:effectLst/>
                        <a:latin typeface="Calibri"/>
                      </a:endParaRPr>
                    </a:p>
                  </a:txBody>
                  <a:tcPr marL="9525" marR="9525" marT="9525" marB="0" anchor="b"/>
                </a:tc>
                <a:tc>
                  <a:txBody>
                    <a:bodyPr/>
                    <a:lstStyle/>
                    <a:p>
                      <a:pPr algn="ctr" fontAlgn="b"/>
                      <a:r>
                        <a:rPr lang="es-CO" sz="1100" u="none" strike="noStrike" dirty="0">
                          <a:effectLst/>
                        </a:rPr>
                        <a:t>  91.016.560 </a:t>
                      </a:r>
                      <a:endParaRPr lang="es-CO" sz="1100" b="0" i="0" u="none" strike="noStrike" dirty="0">
                        <a:solidFill>
                          <a:srgbClr val="000000"/>
                        </a:solidFill>
                        <a:effectLst/>
                        <a:latin typeface="Calibri"/>
                      </a:endParaRPr>
                    </a:p>
                  </a:txBody>
                  <a:tcPr marL="9525" marR="9525" marT="9525" marB="0" anchor="b"/>
                </a:tc>
                <a:tc>
                  <a:txBody>
                    <a:bodyPr/>
                    <a:lstStyle/>
                    <a:p>
                      <a:pPr algn="ctr" fontAlgn="b"/>
                      <a:r>
                        <a:rPr lang="es-CO" sz="1100" u="none" strike="noStrike" dirty="0">
                          <a:effectLst/>
                        </a:rPr>
                        <a:t>  30.839.915 </a:t>
                      </a:r>
                      <a:endParaRPr lang="es-CO" sz="1100" b="0" i="0" u="none" strike="noStrike" dirty="0">
                        <a:solidFill>
                          <a:srgbClr val="000000"/>
                        </a:solidFill>
                        <a:effectLst/>
                        <a:latin typeface="Calibri"/>
                      </a:endParaRPr>
                    </a:p>
                  </a:txBody>
                  <a:tcPr marL="9525" marR="9525" marT="9525" marB="0" anchor="b"/>
                </a:tc>
                <a:tc>
                  <a:txBody>
                    <a:bodyPr/>
                    <a:lstStyle/>
                    <a:p>
                      <a:pPr algn="ctr" fontAlgn="b"/>
                      <a:r>
                        <a:rPr lang="es-CO" sz="1100" u="none" strike="noStrike">
                          <a:effectLst/>
                        </a:rPr>
                        <a:t>  21.247.462 </a:t>
                      </a:r>
                      <a:endParaRPr lang="es-CO" sz="1100" b="0" i="0" u="none" strike="noStrike">
                        <a:solidFill>
                          <a:srgbClr val="000000"/>
                        </a:solidFill>
                        <a:effectLst/>
                        <a:latin typeface="Calibri"/>
                      </a:endParaRPr>
                    </a:p>
                  </a:txBody>
                  <a:tcPr marL="9525" marR="9525" marT="9525" marB="0" anchor="b"/>
                </a:tc>
                <a:tc>
                  <a:txBody>
                    <a:bodyPr/>
                    <a:lstStyle/>
                    <a:p>
                      <a:pPr algn="ctr" fontAlgn="b"/>
                      <a:r>
                        <a:rPr lang="es-CO" sz="1100" u="none" strike="noStrike">
                          <a:effectLst/>
                        </a:rPr>
                        <a:t>  13.761.181 </a:t>
                      </a:r>
                      <a:endParaRPr lang="es-CO" sz="1100" b="0" i="0" u="none" strike="noStrike">
                        <a:solidFill>
                          <a:srgbClr val="000000"/>
                        </a:solidFill>
                        <a:effectLst/>
                        <a:latin typeface="Calibri"/>
                      </a:endParaRPr>
                    </a:p>
                  </a:txBody>
                  <a:tcPr marL="9525" marR="9525" marT="9525" marB="0" anchor="b"/>
                </a:tc>
              </a:tr>
              <a:tr h="251017">
                <a:tc vMerge="1">
                  <a:txBody>
                    <a:bodyPr/>
                    <a:lstStyle/>
                    <a:p>
                      <a:endParaRPr lang="es-CO"/>
                    </a:p>
                  </a:txBody>
                  <a:tcPr/>
                </a:tc>
                <a:tc>
                  <a:txBody>
                    <a:bodyPr/>
                    <a:lstStyle/>
                    <a:p>
                      <a:pPr algn="ctr" fontAlgn="b"/>
                      <a:r>
                        <a:rPr lang="es-CO" sz="1100" u="none" strike="noStrike" dirty="0">
                          <a:effectLst/>
                        </a:rPr>
                        <a:t>100%</a:t>
                      </a:r>
                      <a:endParaRPr lang="es-CO" sz="1100" b="0" i="0" u="none" strike="noStrike" dirty="0">
                        <a:solidFill>
                          <a:srgbClr val="000000"/>
                        </a:solidFill>
                        <a:effectLst/>
                        <a:latin typeface="Calibri"/>
                      </a:endParaRPr>
                    </a:p>
                  </a:txBody>
                  <a:tcPr marL="9525" marR="9525" marT="9525" marB="0" anchor="b"/>
                </a:tc>
                <a:tc>
                  <a:txBody>
                    <a:bodyPr/>
                    <a:lstStyle/>
                    <a:p>
                      <a:pPr algn="ctr" fontAlgn="b"/>
                      <a:r>
                        <a:rPr lang="es-CO" sz="1100" u="none" strike="noStrike" dirty="0">
                          <a:effectLst/>
                        </a:rPr>
                        <a:t>34%</a:t>
                      </a:r>
                      <a:endParaRPr lang="es-CO" sz="1100" b="0" i="0" u="none" strike="noStrike" dirty="0">
                        <a:solidFill>
                          <a:srgbClr val="000000"/>
                        </a:solidFill>
                        <a:effectLst/>
                        <a:latin typeface="Calibri"/>
                      </a:endParaRPr>
                    </a:p>
                  </a:txBody>
                  <a:tcPr marL="9525" marR="9525" marT="9525" marB="0" anchor="b"/>
                </a:tc>
                <a:tc>
                  <a:txBody>
                    <a:bodyPr/>
                    <a:lstStyle/>
                    <a:p>
                      <a:pPr algn="ctr" fontAlgn="b"/>
                      <a:r>
                        <a:rPr lang="es-CO" sz="1100" u="none" strike="noStrike" dirty="0">
                          <a:effectLst/>
                        </a:rPr>
                        <a:t>23%</a:t>
                      </a:r>
                      <a:endParaRPr lang="es-CO" sz="1100" b="0" i="0" u="none" strike="noStrike" dirty="0">
                        <a:solidFill>
                          <a:srgbClr val="000000"/>
                        </a:solidFill>
                        <a:effectLst/>
                        <a:latin typeface="Calibri"/>
                      </a:endParaRPr>
                    </a:p>
                  </a:txBody>
                  <a:tcPr marL="9525" marR="9525" marT="9525" marB="0" anchor="b"/>
                </a:tc>
                <a:tc>
                  <a:txBody>
                    <a:bodyPr/>
                    <a:lstStyle/>
                    <a:p>
                      <a:pPr algn="ctr" fontAlgn="b"/>
                      <a:r>
                        <a:rPr lang="es-CO" sz="1100" u="none" strike="noStrike" dirty="0">
                          <a:effectLst/>
                        </a:rPr>
                        <a:t>15%</a:t>
                      </a:r>
                      <a:endParaRPr lang="es-CO"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603373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5220072" y="2996952"/>
            <a:ext cx="1872208" cy="646331"/>
          </a:xfrm>
          <a:prstGeom prst="rect">
            <a:avLst/>
          </a:prstGeom>
          <a:noFill/>
        </p:spPr>
        <p:txBody>
          <a:bodyPr wrap="square" rtlCol="0">
            <a:spAutoFit/>
          </a:bodyPr>
          <a:lstStyle/>
          <a:p>
            <a:pPr algn="ctr"/>
            <a:r>
              <a:rPr lang="es-CO" sz="1200" b="1" dirty="0" smtClean="0">
                <a:solidFill>
                  <a:prstClr val="white"/>
                </a:solidFill>
              </a:rPr>
              <a:t>Aceites de petróleo refinados </a:t>
            </a:r>
          </a:p>
          <a:p>
            <a:pPr algn="ctr"/>
            <a:r>
              <a:rPr lang="es-CO" sz="1200" b="1" dirty="0" smtClean="0">
                <a:solidFill>
                  <a:prstClr val="white"/>
                </a:solidFill>
              </a:rPr>
              <a:t>2,8%</a:t>
            </a:r>
            <a:endParaRPr lang="es-CO" sz="1200" b="1" dirty="0">
              <a:solidFill>
                <a:prstClr val="white"/>
              </a:solidFill>
            </a:endParaRPr>
          </a:p>
        </p:txBody>
      </p:sp>
      <p:sp>
        <p:nvSpPr>
          <p:cNvPr id="23" name="7 Marcador de texto"/>
          <p:cNvSpPr>
            <a:spLocks noGrp="1"/>
          </p:cNvSpPr>
          <p:nvPr>
            <p:ph type="body" sz="quarter" idx="11"/>
          </p:nvPr>
        </p:nvSpPr>
        <p:spPr>
          <a:xfrm>
            <a:off x="653231" y="476672"/>
            <a:ext cx="8023225" cy="504056"/>
          </a:xfrm>
        </p:spPr>
        <p:txBody>
          <a:bodyPr>
            <a:normAutofit/>
          </a:bodyPr>
          <a:lstStyle/>
          <a:p>
            <a:pPr>
              <a:spcBef>
                <a:spcPts val="0"/>
              </a:spcBef>
            </a:pPr>
            <a:r>
              <a:rPr lang="es-ES" dirty="0"/>
              <a:t>LOS MERCADOS MUNDIALES SON ENORMES : </a:t>
            </a:r>
            <a:r>
              <a:rPr lang="es-CO" dirty="0"/>
              <a:t>POLÍMEROS PROPILENO </a:t>
            </a:r>
          </a:p>
        </p:txBody>
      </p:sp>
      <p:sp>
        <p:nvSpPr>
          <p:cNvPr id="9" name="8 Rectángulo"/>
          <p:cNvSpPr/>
          <p:nvPr/>
        </p:nvSpPr>
        <p:spPr>
          <a:xfrm>
            <a:off x="683567" y="1446755"/>
            <a:ext cx="3701317" cy="923330"/>
          </a:xfrm>
          <a:prstGeom prst="rect">
            <a:avLst/>
          </a:prstGeom>
        </p:spPr>
        <p:txBody>
          <a:bodyPr wrap="square">
            <a:spAutoFit/>
          </a:bodyPr>
          <a:lstStyle/>
          <a:p>
            <a:pPr algn="ctr"/>
            <a:r>
              <a:rPr lang="es-CO" b="1" dirty="0" smtClean="0">
                <a:solidFill>
                  <a:schemeClr val="accent2"/>
                </a:solidFill>
              </a:rPr>
              <a:t>Mercado Mundial </a:t>
            </a:r>
          </a:p>
          <a:p>
            <a:pPr algn="ctr"/>
            <a:r>
              <a:rPr lang="es-CO" dirty="0" smtClean="0">
                <a:solidFill>
                  <a:prstClr val="white">
                    <a:lumMod val="50000"/>
                  </a:prstClr>
                </a:solidFill>
              </a:rPr>
              <a:t>USD 44 mil millones</a:t>
            </a:r>
          </a:p>
          <a:p>
            <a:pPr algn="ctr"/>
            <a:r>
              <a:rPr lang="es-CO" dirty="0" smtClean="0">
                <a:solidFill>
                  <a:prstClr val="white">
                    <a:lumMod val="50000"/>
                  </a:prstClr>
                </a:solidFill>
              </a:rPr>
              <a:t>Principales Importadores </a:t>
            </a:r>
          </a:p>
        </p:txBody>
      </p:sp>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16016" y="1268760"/>
            <a:ext cx="3867680"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611188" y="4869160"/>
            <a:ext cx="2517372" cy="923330"/>
          </a:xfrm>
          <a:prstGeom prst="rect">
            <a:avLst/>
          </a:prstGeom>
        </p:spPr>
        <p:txBody>
          <a:bodyPr wrap="square">
            <a:spAutoFit/>
          </a:bodyPr>
          <a:lstStyle/>
          <a:p>
            <a:pPr algn="ctr"/>
            <a:r>
              <a:rPr lang="es-CO" b="1" dirty="0">
                <a:solidFill>
                  <a:schemeClr val="accent2"/>
                </a:solidFill>
              </a:rPr>
              <a:t>Exportaciones </a:t>
            </a:r>
            <a:r>
              <a:rPr lang="es-CO" b="1" dirty="0" err="1">
                <a:solidFill>
                  <a:schemeClr val="accent2"/>
                </a:solidFill>
              </a:rPr>
              <a:t>Cluster</a:t>
            </a:r>
            <a:r>
              <a:rPr lang="es-CO" b="1" dirty="0">
                <a:solidFill>
                  <a:schemeClr val="accent2"/>
                </a:solidFill>
              </a:rPr>
              <a:t> </a:t>
            </a:r>
          </a:p>
          <a:p>
            <a:pPr algn="ctr"/>
            <a:r>
              <a:rPr lang="es-CO" dirty="0">
                <a:solidFill>
                  <a:prstClr val="white">
                    <a:lumMod val="50000"/>
                  </a:prstClr>
                </a:solidFill>
              </a:rPr>
              <a:t>(403 millones, 0.9%)</a:t>
            </a:r>
          </a:p>
          <a:p>
            <a:pPr algn="ctr"/>
            <a:r>
              <a:rPr lang="es-CO" dirty="0">
                <a:solidFill>
                  <a:prstClr val="white">
                    <a:lumMod val="50000"/>
                  </a:prstClr>
                </a:solidFill>
              </a:rPr>
              <a:t>Principales destinos </a:t>
            </a:r>
          </a:p>
        </p:txBody>
      </p:sp>
      <p:pic>
        <p:nvPicPr>
          <p:cNvPr id="12"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59372" y="4221088"/>
            <a:ext cx="5736095" cy="2427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5481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5220072" y="2996952"/>
            <a:ext cx="1872208" cy="646331"/>
          </a:xfrm>
          <a:prstGeom prst="rect">
            <a:avLst/>
          </a:prstGeom>
          <a:noFill/>
        </p:spPr>
        <p:txBody>
          <a:bodyPr wrap="square" rtlCol="0">
            <a:spAutoFit/>
          </a:bodyPr>
          <a:lstStyle/>
          <a:p>
            <a:pPr algn="ctr"/>
            <a:r>
              <a:rPr lang="es-CO" sz="1200" b="1" dirty="0" smtClean="0">
                <a:solidFill>
                  <a:prstClr val="white"/>
                </a:solidFill>
              </a:rPr>
              <a:t>Aceites de petróleo refinados </a:t>
            </a:r>
          </a:p>
          <a:p>
            <a:pPr algn="ctr"/>
            <a:r>
              <a:rPr lang="es-CO" sz="1200" b="1" dirty="0" smtClean="0">
                <a:solidFill>
                  <a:prstClr val="white"/>
                </a:solidFill>
              </a:rPr>
              <a:t>2,8%</a:t>
            </a:r>
            <a:endParaRPr lang="es-CO" sz="1200" b="1" dirty="0">
              <a:solidFill>
                <a:prstClr val="white"/>
              </a:solidFill>
            </a:endParaRPr>
          </a:p>
        </p:txBody>
      </p:sp>
      <p:sp>
        <p:nvSpPr>
          <p:cNvPr id="23" name="7 Marcador de texto"/>
          <p:cNvSpPr>
            <a:spLocks noGrp="1"/>
          </p:cNvSpPr>
          <p:nvPr>
            <p:ph type="body" sz="quarter" idx="11"/>
          </p:nvPr>
        </p:nvSpPr>
        <p:spPr>
          <a:xfrm>
            <a:off x="683567" y="548680"/>
            <a:ext cx="8023225" cy="360040"/>
          </a:xfrm>
        </p:spPr>
        <p:txBody>
          <a:bodyPr>
            <a:normAutofit fontScale="85000" lnSpcReduction="10000"/>
          </a:bodyPr>
          <a:lstStyle/>
          <a:p>
            <a:pPr>
              <a:spcBef>
                <a:spcPts val="0"/>
              </a:spcBef>
            </a:pPr>
            <a:r>
              <a:rPr lang="es-ES" dirty="0"/>
              <a:t>LOS MERCADOS MUNDIALES SON ENORMES : </a:t>
            </a:r>
            <a:r>
              <a:rPr lang="es-CO" dirty="0"/>
              <a:t>POLÍMEROS DE CLORURO DE </a:t>
            </a:r>
            <a:r>
              <a:rPr lang="es-CO" dirty="0" smtClean="0"/>
              <a:t>VINILO</a:t>
            </a:r>
            <a:endParaRPr lang="es-CO" dirty="0"/>
          </a:p>
        </p:txBody>
      </p:sp>
      <p:sp>
        <p:nvSpPr>
          <p:cNvPr id="8" name="7 Rectángulo"/>
          <p:cNvSpPr/>
          <p:nvPr/>
        </p:nvSpPr>
        <p:spPr>
          <a:xfrm>
            <a:off x="611187" y="2073642"/>
            <a:ext cx="3946089" cy="923330"/>
          </a:xfrm>
          <a:prstGeom prst="rect">
            <a:avLst/>
          </a:prstGeom>
        </p:spPr>
        <p:txBody>
          <a:bodyPr wrap="square">
            <a:spAutoFit/>
          </a:bodyPr>
          <a:lstStyle/>
          <a:p>
            <a:r>
              <a:rPr lang="es-CO" b="1" dirty="0" smtClean="0">
                <a:solidFill>
                  <a:schemeClr val="accent2"/>
                </a:solidFill>
              </a:rPr>
              <a:t>Mercado Mundial </a:t>
            </a:r>
          </a:p>
          <a:p>
            <a:r>
              <a:rPr lang="es-CO" dirty="0" smtClean="0">
                <a:solidFill>
                  <a:prstClr val="white">
                    <a:lumMod val="50000"/>
                  </a:prstClr>
                </a:solidFill>
              </a:rPr>
              <a:t>USD 18 mil millones</a:t>
            </a:r>
          </a:p>
          <a:p>
            <a:r>
              <a:rPr lang="es-CO" dirty="0" smtClean="0">
                <a:solidFill>
                  <a:prstClr val="white">
                    <a:lumMod val="50000"/>
                  </a:prstClr>
                </a:solidFill>
              </a:rPr>
              <a:t>Principales importadores  </a:t>
            </a:r>
          </a:p>
        </p:txBody>
      </p:sp>
      <p:pic>
        <p:nvPicPr>
          <p:cNvPr id="1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644008" y="1301532"/>
            <a:ext cx="3860643"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Rectángulo"/>
          <p:cNvSpPr/>
          <p:nvPr/>
        </p:nvSpPr>
        <p:spPr>
          <a:xfrm>
            <a:off x="611187" y="4840386"/>
            <a:ext cx="2299412" cy="923330"/>
          </a:xfrm>
          <a:prstGeom prst="rect">
            <a:avLst/>
          </a:prstGeom>
        </p:spPr>
        <p:txBody>
          <a:bodyPr wrap="none">
            <a:spAutoFit/>
          </a:bodyPr>
          <a:lstStyle/>
          <a:p>
            <a:r>
              <a:rPr lang="es-CO" b="1" dirty="0">
                <a:solidFill>
                  <a:schemeClr val="accent2"/>
                </a:solidFill>
              </a:rPr>
              <a:t>Exportaciones </a:t>
            </a:r>
            <a:r>
              <a:rPr lang="es-CO" b="1" dirty="0" err="1">
                <a:solidFill>
                  <a:schemeClr val="accent2"/>
                </a:solidFill>
              </a:rPr>
              <a:t>Cluster</a:t>
            </a:r>
            <a:r>
              <a:rPr lang="es-CO" b="1" dirty="0">
                <a:solidFill>
                  <a:schemeClr val="accent2"/>
                </a:solidFill>
              </a:rPr>
              <a:t> </a:t>
            </a:r>
          </a:p>
          <a:p>
            <a:r>
              <a:rPr lang="es-CO" dirty="0" smtClean="0">
                <a:solidFill>
                  <a:prstClr val="white">
                    <a:lumMod val="50000"/>
                  </a:prstClr>
                </a:solidFill>
              </a:rPr>
              <a:t> (321 </a:t>
            </a:r>
            <a:r>
              <a:rPr lang="es-CO" dirty="0">
                <a:solidFill>
                  <a:prstClr val="white">
                    <a:lumMod val="50000"/>
                  </a:prstClr>
                </a:solidFill>
              </a:rPr>
              <a:t>millones, 1.8</a:t>
            </a:r>
            <a:r>
              <a:rPr lang="es-CO" dirty="0" smtClean="0">
                <a:solidFill>
                  <a:prstClr val="white">
                    <a:lumMod val="50000"/>
                  </a:prstClr>
                </a:solidFill>
              </a:rPr>
              <a:t>%)</a:t>
            </a:r>
          </a:p>
          <a:p>
            <a:r>
              <a:rPr lang="es-CO" dirty="0" smtClean="0">
                <a:solidFill>
                  <a:prstClr val="white">
                    <a:lumMod val="50000"/>
                  </a:prstClr>
                </a:solidFill>
              </a:rPr>
              <a:t>Principales destinos </a:t>
            </a:r>
            <a:endParaRPr lang="es-CO" dirty="0">
              <a:solidFill>
                <a:prstClr val="white">
                  <a:lumMod val="50000"/>
                </a:prstClr>
              </a:solidFill>
            </a:endParaRPr>
          </a:p>
        </p:txBody>
      </p:sp>
      <p:pic>
        <p:nvPicPr>
          <p:cNvPr id="1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58515" y="4293096"/>
            <a:ext cx="5920657"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1123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5220072" y="2996952"/>
            <a:ext cx="1872208" cy="646331"/>
          </a:xfrm>
          <a:prstGeom prst="rect">
            <a:avLst/>
          </a:prstGeom>
          <a:noFill/>
        </p:spPr>
        <p:txBody>
          <a:bodyPr wrap="square" rtlCol="0">
            <a:spAutoFit/>
          </a:bodyPr>
          <a:lstStyle/>
          <a:p>
            <a:pPr algn="ctr"/>
            <a:r>
              <a:rPr lang="es-CO" sz="1200" b="1" dirty="0" smtClean="0">
                <a:solidFill>
                  <a:prstClr val="white"/>
                </a:solidFill>
              </a:rPr>
              <a:t>Aceites de petróleo refinados </a:t>
            </a:r>
          </a:p>
          <a:p>
            <a:pPr algn="ctr"/>
            <a:r>
              <a:rPr lang="es-CO" sz="1200" b="1" dirty="0" smtClean="0">
                <a:solidFill>
                  <a:prstClr val="white"/>
                </a:solidFill>
              </a:rPr>
              <a:t>2,8%</a:t>
            </a:r>
            <a:endParaRPr lang="es-CO" sz="1200" b="1" dirty="0">
              <a:solidFill>
                <a:prstClr val="white"/>
              </a:solidFill>
            </a:endParaRPr>
          </a:p>
        </p:txBody>
      </p:sp>
      <p:sp>
        <p:nvSpPr>
          <p:cNvPr id="23" name="7 Marcador de texto"/>
          <p:cNvSpPr>
            <a:spLocks noGrp="1"/>
          </p:cNvSpPr>
          <p:nvPr>
            <p:ph type="body" sz="quarter" idx="11"/>
          </p:nvPr>
        </p:nvSpPr>
        <p:spPr>
          <a:xfrm>
            <a:off x="683567" y="548680"/>
            <a:ext cx="8023225" cy="360040"/>
          </a:xfrm>
        </p:spPr>
        <p:txBody>
          <a:bodyPr>
            <a:normAutofit fontScale="92500" lnSpcReduction="10000"/>
          </a:bodyPr>
          <a:lstStyle/>
          <a:p>
            <a:pPr>
              <a:spcBef>
                <a:spcPts val="0"/>
              </a:spcBef>
            </a:pPr>
            <a:r>
              <a:rPr lang="es-ES" dirty="0"/>
              <a:t>LOS MERCADOS MUNDIALES SON ENORMES : POLÍMEROS DE ESTIRENO</a:t>
            </a:r>
            <a:endParaRPr lang="es-CO" dirty="0"/>
          </a:p>
          <a:p>
            <a:pPr>
              <a:spcBef>
                <a:spcPts val="0"/>
              </a:spcBef>
            </a:pPr>
            <a:endParaRPr lang="es-CO" dirty="0"/>
          </a:p>
        </p:txBody>
      </p:sp>
      <p:sp>
        <p:nvSpPr>
          <p:cNvPr id="9" name="8 Rectángulo"/>
          <p:cNvSpPr/>
          <p:nvPr/>
        </p:nvSpPr>
        <p:spPr>
          <a:xfrm>
            <a:off x="611188" y="1988840"/>
            <a:ext cx="3888804" cy="923330"/>
          </a:xfrm>
          <a:prstGeom prst="rect">
            <a:avLst/>
          </a:prstGeom>
        </p:spPr>
        <p:txBody>
          <a:bodyPr wrap="square">
            <a:spAutoFit/>
          </a:bodyPr>
          <a:lstStyle/>
          <a:p>
            <a:r>
              <a:rPr lang="es-CO" b="1" dirty="0" smtClean="0">
                <a:solidFill>
                  <a:schemeClr val="accent2"/>
                </a:solidFill>
              </a:rPr>
              <a:t>Mercado Mundial </a:t>
            </a:r>
          </a:p>
          <a:p>
            <a:r>
              <a:rPr lang="es-CO" dirty="0" smtClean="0">
                <a:solidFill>
                  <a:prstClr val="white">
                    <a:lumMod val="50000"/>
                  </a:prstClr>
                </a:solidFill>
              </a:rPr>
              <a:t>USD 20.5 mil millones</a:t>
            </a:r>
          </a:p>
          <a:p>
            <a:r>
              <a:rPr lang="es-CO" dirty="0" smtClean="0">
                <a:solidFill>
                  <a:prstClr val="white">
                    <a:lumMod val="50000"/>
                  </a:prstClr>
                </a:solidFill>
              </a:rPr>
              <a:t>Principales importadores  </a:t>
            </a:r>
          </a:p>
        </p:txBody>
      </p:sp>
      <p:sp>
        <p:nvSpPr>
          <p:cNvPr id="10" name="9 Rectángulo"/>
          <p:cNvSpPr/>
          <p:nvPr/>
        </p:nvSpPr>
        <p:spPr>
          <a:xfrm>
            <a:off x="467544" y="4839543"/>
            <a:ext cx="2352311" cy="923330"/>
          </a:xfrm>
          <a:prstGeom prst="rect">
            <a:avLst/>
          </a:prstGeom>
        </p:spPr>
        <p:txBody>
          <a:bodyPr wrap="none">
            <a:spAutoFit/>
          </a:bodyPr>
          <a:lstStyle/>
          <a:p>
            <a:r>
              <a:rPr lang="es-CO" b="1" dirty="0" smtClean="0">
                <a:solidFill>
                  <a:schemeClr val="accent2"/>
                </a:solidFill>
              </a:rPr>
              <a:t>Exportaciones </a:t>
            </a:r>
            <a:r>
              <a:rPr lang="es-CO" b="1" dirty="0" err="1" smtClean="0">
                <a:solidFill>
                  <a:schemeClr val="accent2"/>
                </a:solidFill>
              </a:rPr>
              <a:t>Cluster</a:t>
            </a:r>
            <a:r>
              <a:rPr lang="es-CO" b="1" dirty="0" smtClean="0">
                <a:solidFill>
                  <a:schemeClr val="accent2"/>
                </a:solidFill>
              </a:rPr>
              <a:t>  </a:t>
            </a:r>
          </a:p>
          <a:p>
            <a:r>
              <a:rPr lang="es-CO" dirty="0" smtClean="0">
                <a:solidFill>
                  <a:prstClr val="white">
                    <a:lumMod val="50000"/>
                  </a:prstClr>
                </a:solidFill>
              </a:rPr>
              <a:t> (98 millones</a:t>
            </a:r>
            <a:r>
              <a:rPr lang="es-CO" dirty="0">
                <a:solidFill>
                  <a:prstClr val="white">
                    <a:lumMod val="50000"/>
                  </a:prstClr>
                </a:solidFill>
              </a:rPr>
              <a:t>, </a:t>
            </a:r>
            <a:r>
              <a:rPr lang="es-CO" dirty="0" smtClean="0">
                <a:solidFill>
                  <a:prstClr val="white">
                    <a:lumMod val="50000"/>
                  </a:prstClr>
                </a:solidFill>
              </a:rPr>
              <a:t>0.48%)</a:t>
            </a:r>
          </a:p>
          <a:p>
            <a:r>
              <a:rPr lang="es-CO" dirty="0" smtClean="0">
                <a:solidFill>
                  <a:prstClr val="white">
                    <a:lumMod val="50000"/>
                  </a:prstClr>
                </a:solidFill>
              </a:rPr>
              <a:t>Principales destinos </a:t>
            </a:r>
            <a:endParaRPr lang="es-CO" dirty="0">
              <a:solidFill>
                <a:prstClr val="white">
                  <a:lumMod val="50000"/>
                </a:prstClr>
              </a:solidFill>
            </a:endParaRPr>
          </a:p>
        </p:txBody>
      </p:sp>
      <p:pic>
        <p:nvPicPr>
          <p:cNvPr id="11"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283968" y="1124744"/>
            <a:ext cx="4212533" cy="296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31840" y="4351046"/>
            <a:ext cx="5515620" cy="1871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5307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9" y="1988840"/>
            <a:ext cx="4233748" cy="646331"/>
          </a:xfrm>
          <a:prstGeom prst="rect">
            <a:avLst/>
          </a:prstGeom>
        </p:spPr>
        <p:txBody>
          <a:bodyPr wrap="square">
            <a:spAutoFit/>
          </a:bodyPr>
          <a:lstStyle/>
          <a:p>
            <a:r>
              <a:rPr lang="es-CO" b="1" dirty="0" smtClean="0">
                <a:solidFill>
                  <a:prstClr val="black"/>
                </a:solidFill>
              </a:rPr>
              <a:t>Mercado Mundial </a:t>
            </a:r>
            <a:r>
              <a:rPr lang="es-CO" dirty="0" smtClean="0">
                <a:solidFill>
                  <a:prstClr val="white">
                    <a:lumMod val="50000"/>
                  </a:prstClr>
                </a:solidFill>
              </a:rPr>
              <a:t>USD 20.5 mil millones</a:t>
            </a:r>
          </a:p>
          <a:p>
            <a:r>
              <a:rPr lang="es-CO" dirty="0" smtClean="0">
                <a:solidFill>
                  <a:prstClr val="white">
                    <a:lumMod val="50000"/>
                  </a:prstClr>
                </a:solidFill>
              </a:rPr>
              <a:t>Principales importadores  </a:t>
            </a:r>
          </a:p>
        </p:txBody>
      </p:sp>
      <p:sp>
        <p:nvSpPr>
          <p:cNvPr id="4" name="1 Marcador de texto"/>
          <p:cNvSpPr txBox="1">
            <a:spLocks/>
          </p:cNvSpPr>
          <p:nvPr/>
        </p:nvSpPr>
        <p:spPr>
          <a:xfrm>
            <a:off x="551011" y="120741"/>
            <a:ext cx="8311257"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s-ES" sz="2000" b="1" dirty="0" smtClean="0">
                <a:solidFill>
                  <a:schemeClr val="tx1">
                    <a:lumMod val="65000"/>
                    <a:lumOff val="35000"/>
                  </a:schemeClr>
                </a:solidFill>
              </a:rPr>
              <a:t>LOS MERCADOS MUNDIALES SON ENORMES: POLÍMEROS DE ESTIRENO</a:t>
            </a:r>
            <a:endParaRPr lang="es-CO" sz="2000" b="1" dirty="0" smtClean="0">
              <a:solidFill>
                <a:schemeClr val="tx1">
                  <a:lumMod val="65000"/>
                  <a:lumOff val="35000"/>
                </a:schemeClr>
              </a:solidFill>
            </a:endParaRPr>
          </a:p>
          <a:p>
            <a:pPr marL="0" indent="0">
              <a:spcBef>
                <a:spcPts val="0"/>
              </a:spcBef>
              <a:buFont typeface="Arial" panose="020B0604020202020204" pitchFamily="34" charset="0"/>
              <a:buNone/>
            </a:pPr>
            <a:endParaRPr lang="es-ES" dirty="0">
              <a:solidFill>
                <a:prstClr val="black"/>
              </a:solidFill>
            </a:endParaRPr>
          </a:p>
        </p:txBody>
      </p:sp>
      <p:sp>
        <p:nvSpPr>
          <p:cNvPr id="5" name="4 Rectángulo"/>
          <p:cNvSpPr/>
          <p:nvPr/>
        </p:nvSpPr>
        <p:spPr>
          <a:xfrm>
            <a:off x="323528" y="4839543"/>
            <a:ext cx="2352311" cy="923330"/>
          </a:xfrm>
          <a:prstGeom prst="rect">
            <a:avLst/>
          </a:prstGeom>
        </p:spPr>
        <p:txBody>
          <a:bodyPr wrap="none">
            <a:spAutoFit/>
          </a:bodyPr>
          <a:lstStyle/>
          <a:p>
            <a:r>
              <a:rPr lang="es-CO" b="1" dirty="0" smtClean="0">
                <a:solidFill>
                  <a:prstClr val="black"/>
                </a:solidFill>
              </a:rPr>
              <a:t>Exportaciones </a:t>
            </a:r>
            <a:r>
              <a:rPr lang="es-CO" b="1" dirty="0" err="1" smtClean="0">
                <a:solidFill>
                  <a:prstClr val="black"/>
                </a:solidFill>
              </a:rPr>
              <a:t>Cluster</a:t>
            </a:r>
            <a:r>
              <a:rPr lang="es-CO" b="1" dirty="0" smtClean="0">
                <a:solidFill>
                  <a:prstClr val="black"/>
                </a:solidFill>
              </a:rPr>
              <a:t>  </a:t>
            </a:r>
          </a:p>
          <a:p>
            <a:r>
              <a:rPr lang="es-CO" dirty="0" smtClean="0">
                <a:solidFill>
                  <a:prstClr val="white">
                    <a:lumMod val="50000"/>
                  </a:prstClr>
                </a:solidFill>
              </a:rPr>
              <a:t> (98 millones</a:t>
            </a:r>
            <a:r>
              <a:rPr lang="es-CO" dirty="0">
                <a:solidFill>
                  <a:prstClr val="white">
                    <a:lumMod val="50000"/>
                  </a:prstClr>
                </a:solidFill>
              </a:rPr>
              <a:t>, </a:t>
            </a:r>
            <a:r>
              <a:rPr lang="es-CO" dirty="0" smtClean="0">
                <a:solidFill>
                  <a:prstClr val="white">
                    <a:lumMod val="50000"/>
                  </a:prstClr>
                </a:solidFill>
              </a:rPr>
              <a:t>0.48%)</a:t>
            </a:r>
          </a:p>
          <a:p>
            <a:r>
              <a:rPr lang="es-CO" dirty="0" smtClean="0">
                <a:solidFill>
                  <a:prstClr val="white">
                    <a:lumMod val="50000"/>
                  </a:prstClr>
                </a:solidFill>
              </a:rPr>
              <a:t>Principales destinos </a:t>
            </a:r>
            <a:endParaRPr lang="es-CO" dirty="0">
              <a:solidFill>
                <a:prstClr val="white">
                  <a:lumMod val="50000"/>
                </a:prstClr>
              </a:solidFill>
            </a:endParaRPr>
          </a:p>
        </p:txBody>
      </p:sp>
      <p:pic>
        <p:nvPicPr>
          <p:cNvPr id="819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87860" y="852788"/>
            <a:ext cx="4212533" cy="296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19872" y="4365542"/>
            <a:ext cx="5515620" cy="1871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6452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9"/>
          <p:cNvSpPr>
            <a:spLocks noGrp="1"/>
          </p:cNvSpPr>
          <p:nvPr>
            <p:ph type="title"/>
          </p:nvPr>
        </p:nvSpPr>
        <p:spPr>
          <a:xfrm>
            <a:off x="467544" y="620688"/>
            <a:ext cx="8229600" cy="3888432"/>
          </a:xfrm>
        </p:spPr>
        <p:txBody>
          <a:bodyPr>
            <a:noAutofit/>
          </a:bodyPr>
          <a:lstStyle/>
          <a:p>
            <a:r>
              <a:rPr lang="es-CO" sz="3600" b="1" dirty="0" smtClean="0">
                <a:solidFill>
                  <a:schemeClr val="bg1"/>
                </a:solidFill>
              </a:rPr>
              <a:t>Generar proveeduría  colombiana en importaciones de empresas líderes </a:t>
            </a:r>
            <a:br>
              <a:rPr lang="es-CO" sz="3600" b="1" dirty="0" smtClean="0">
                <a:solidFill>
                  <a:schemeClr val="bg1"/>
                </a:solidFill>
              </a:rPr>
            </a:br>
            <a:r>
              <a:rPr lang="es-CO" sz="3600" b="1" dirty="0" smtClean="0">
                <a:solidFill>
                  <a:schemeClr val="bg1"/>
                </a:solidFill>
              </a:rPr>
              <a:t/>
            </a:r>
            <a:br>
              <a:rPr lang="es-CO" sz="3600" b="1" dirty="0" smtClean="0">
                <a:solidFill>
                  <a:schemeClr val="bg1"/>
                </a:solidFill>
              </a:rPr>
            </a:br>
            <a:r>
              <a:rPr lang="es-CO" sz="3600" b="1" dirty="0" smtClean="0">
                <a:solidFill>
                  <a:schemeClr val="bg1"/>
                </a:solidFill>
              </a:rPr>
              <a:t/>
            </a:r>
            <a:br>
              <a:rPr lang="es-CO" sz="3600" b="1" dirty="0" smtClean="0">
                <a:solidFill>
                  <a:schemeClr val="bg1"/>
                </a:solidFill>
              </a:rPr>
            </a:br>
            <a:r>
              <a:rPr lang="es-CO" sz="2800" dirty="0">
                <a:solidFill>
                  <a:schemeClr val="bg1"/>
                </a:solidFill>
              </a:rPr>
              <a:t/>
            </a:r>
            <a:br>
              <a:rPr lang="es-CO" sz="2800" dirty="0">
                <a:solidFill>
                  <a:schemeClr val="bg1"/>
                </a:solidFill>
              </a:rPr>
            </a:br>
            <a:r>
              <a:rPr lang="es-CO" sz="2800" dirty="0">
                <a:solidFill>
                  <a:schemeClr val="bg1"/>
                </a:solidFill>
              </a:rPr>
              <a:t>Sacar mejor provecho de los conocimientos adquiridos.</a:t>
            </a:r>
            <a:br>
              <a:rPr lang="es-CO" sz="2800" dirty="0">
                <a:solidFill>
                  <a:schemeClr val="bg1"/>
                </a:solidFill>
              </a:rPr>
            </a:br>
            <a:endParaRPr lang="en-US" sz="2400" dirty="0">
              <a:solidFill>
                <a:schemeClr val="bg1"/>
              </a:solidFill>
            </a:endParaRPr>
          </a:p>
        </p:txBody>
      </p:sp>
    </p:spTree>
    <p:extLst>
      <p:ext uri="{BB962C8B-B14F-4D97-AF65-F5344CB8AC3E}">
        <p14:creationId xmlns:p14="http://schemas.microsoft.com/office/powerpoint/2010/main" val="2260589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p:cNvSpPr>
            <a:spLocks noGrp="1"/>
          </p:cNvSpPr>
          <p:nvPr>
            <p:ph type="body" sz="quarter" idx="11"/>
          </p:nvPr>
        </p:nvSpPr>
        <p:spPr>
          <a:xfrm>
            <a:off x="539552" y="260648"/>
            <a:ext cx="7848872" cy="360040"/>
          </a:xfrm>
        </p:spPr>
        <p:txBody>
          <a:bodyPr>
            <a:noAutofit/>
          </a:bodyPr>
          <a:lstStyle/>
          <a:p>
            <a:r>
              <a:rPr lang="es-CO" dirty="0" smtClean="0"/>
              <a:t>¿QUÉ IMPORTAN </a:t>
            </a:r>
            <a:r>
              <a:rPr lang="es-CO" dirty="0"/>
              <a:t>Y QUIÉN EN COLOMBIA PODRÍA TENER  CAPACIDADES  PARA PRODUCIR </a:t>
            </a:r>
            <a:r>
              <a:rPr lang="es-CO" dirty="0" smtClean="0"/>
              <a:t>?</a:t>
            </a:r>
            <a:endParaRPr lang="es-CO"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1268760"/>
            <a:ext cx="78623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CuadroTexto"/>
          <p:cNvSpPr txBox="1"/>
          <p:nvPr/>
        </p:nvSpPr>
        <p:spPr>
          <a:xfrm>
            <a:off x="2113154" y="1268760"/>
            <a:ext cx="5123142" cy="338554"/>
          </a:xfrm>
          <a:prstGeom prst="rect">
            <a:avLst/>
          </a:prstGeom>
          <a:noFill/>
        </p:spPr>
        <p:txBody>
          <a:bodyPr wrap="square" rtlCol="0">
            <a:spAutoFit/>
          </a:bodyPr>
          <a:lstStyle/>
          <a:p>
            <a:pPr algn="ctr"/>
            <a:r>
              <a:rPr lang="es-CO" sz="1600" b="1" dirty="0">
                <a:solidFill>
                  <a:schemeClr val="tx1">
                    <a:lumMod val="65000"/>
                    <a:lumOff val="35000"/>
                  </a:schemeClr>
                </a:solidFill>
              </a:rPr>
              <a:t>Principales productos de importación</a:t>
            </a:r>
          </a:p>
        </p:txBody>
      </p:sp>
      <p:graphicFrame>
        <p:nvGraphicFramePr>
          <p:cNvPr id="15" name="14 Tabla"/>
          <p:cNvGraphicFramePr>
            <a:graphicFrameLocks noGrp="1"/>
          </p:cNvGraphicFramePr>
          <p:nvPr>
            <p:extLst>
              <p:ext uri="{D42A27DB-BD31-4B8C-83A1-F6EECF244321}">
                <p14:modId xmlns:p14="http://schemas.microsoft.com/office/powerpoint/2010/main" val="4114166468"/>
              </p:ext>
            </p:extLst>
          </p:nvPr>
        </p:nvGraphicFramePr>
        <p:xfrm>
          <a:off x="1907704" y="1693126"/>
          <a:ext cx="5616624" cy="1656486"/>
        </p:xfrm>
        <a:graphic>
          <a:graphicData uri="http://schemas.openxmlformats.org/drawingml/2006/table">
            <a:tbl>
              <a:tblPr firstRow="1" bandRow="1">
                <a:tableStyleId>{073A0DAA-6AF3-43AB-8588-CEC1D06C72B9}</a:tableStyleId>
              </a:tblPr>
              <a:tblGrid>
                <a:gridCol w="2418269"/>
                <a:gridCol w="2028225"/>
                <a:gridCol w="1170130"/>
              </a:tblGrid>
              <a:tr h="396044">
                <a:tc>
                  <a:txBody>
                    <a:bodyPr/>
                    <a:lstStyle/>
                    <a:p>
                      <a:pPr algn="ctr" fontAlgn="b"/>
                      <a:r>
                        <a:rPr lang="es-CO" sz="1400" u="none" strike="noStrike" dirty="0">
                          <a:effectLst/>
                        </a:rPr>
                        <a:t>PRODUCTO </a:t>
                      </a:r>
                      <a:endParaRPr lang="es-CO" sz="1400" b="0" i="0" u="none" strike="noStrike" dirty="0">
                        <a:effectLst/>
                        <a:latin typeface="Arial"/>
                      </a:endParaRPr>
                    </a:p>
                  </a:txBody>
                  <a:tcPr marL="9525" marR="9525" marT="9525" marB="0" anchor="ctr">
                    <a:solidFill>
                      <a:schemeClr val="tx1">
                        <a:lumMod val="65000"/>
                        <a:lumOff val="35000"/>
                      </a:schemeClr>
                    </a:solidFill>
                  </a:tcPr>
                </a:tc>
                <a:tc>
                  <a:txBody>
                    <a:bodyPr/>
                    <a:lstStyle/>
                    <a:p>
                      <a:pPr algn="ctr" fontAlgn="b"/>
                      <a:r>
                        <a:rPr lang="es-CO" sz="1400" u="none" strike="noStrike" dirty="0" smtClean="0">
                          <a:effectLst/>
                        </a:rPr>
                        <a:t>IMPORTACIONES</a:t>
                      </a:r>
                      <a:r>
                        <a:rPr lang="es-CO" sz="1400" u="none" strike="noStrike" baseline="0" dirty="0" smtClean="0">
                          <a:effectLst/>
                        </a:rPr>
                        <a:t> </a:t>
                      </a:r>
                      <a:r>
                        <a:rPr lang="es-CO" sz="1400" u="none" strike="noStrike" dirty="0" smtClean="0">
                          <a:effectLst/>
                        </a:rPr>
                        <a:t> 2014 (USD)</a:t>
                      </a:r>
                      <a:endParaRPr lang="es-CO" sz="1400" b="0" i="0" u="none" strike="noStrike" dirty="0">
                        <a:effectLst/>
                        <a:latin typeface="Arial"/>
                      </a:endParaRPr>
                    </a:p>
                  </a:txBody>
                  <a:tcPr marL="9525" marR="9525" marT="9525" marB="0" anchor="ctr">
                    <a:solidFill>
                      <a:schemeClr val="tx1">
                        <a:lumMod val="65000"/>
                        <a:lumOff val="35000"/>
                      </a:schemeClr>
                    </a:solidFill>
                  </a:tcPr>
                </a:tc>
                <a:tc>
                  <a:txBody>
                    <a:bodyPr/>
                    <a:lstStyle/>
                    <a:p>
                      <a:pPr algn="ctr" fontAlgn="b"/>
                      <a:r>
                        <a:rPr lang="es-CO" sz="1400" u="none" strike="noStrike" dirty="0">
                          <a:effectLst/>
                        </a:rPr>
                        <a:t>%</a:t>
                      </a:r>
                      <a:endParaRPr lang="es-CO" sz="1400" b="0" i="0" u="none" strike="noStrike" dirty="0">
                        <a:effectLst/>
                        <a:latin typeface="Arial"/>
                      </a:endParaRPr>
                    </a:p>
                  </a:txBody>
                  <a:tcPr marL="9525" marR="9525" marT="9525" marB="0" anchor="ctr">
                    <a:solidFill>
                      <a:schemeClr val="tx1">
                        <a:lumMod val="65000"/>
                        <a:lumOff val="35000"/>
                      </a:schemeClr>
                    </a:solidFill>
                  </a:tcPr>
                </a:tc>
              </a:tr>
              <a:tr h="293869">
                <a:tc>
                  <a:txBody>
                    <a:bodyPr/>
                    <a:lstStyle/>
                    <a:p>
                      <a:pPr algn="ctr" fontAlgn="b"/>
                      <a:r>
                        <a:rPr lang="es-CO" sz="1400" u="none" strike="noStrike" dirty="0">
                          <a:effectLst/>
                        </a:rPr>
                        <a:t>TOTAL </a:t>
                      </a:r>
                      <a:endParaRPr lang="es-CO" sz="1400" b="0" i="0" u="none" strike="noStrike" dirty="0">
                        <a:effectLst/>
                        <a:latin typeface="Arial"/>
                      </a:endParaRPr>
                    </a:p>
                  </a:txBody>
                  <a:tcPr marL="9525" marR="9525" marT="9525" marB="0" anchor="ctr"/>
                </a:tc>
                <a:tc>
                  <a:txBody>
                    <a:bodyPr/>
                    <a:lstStyle/>
                    <a:p>
                      <a:pPr algn="ctr" fontAlgn="b"/>
                      <a:r>
                        <a:rPr lang="es-CO" sz="1400" u="none" strike="noStrike" dirty="0">
                          <a:effectLst/>
                        </a:rPr>
                        <a:t>  525.990.299,93 </a:t>
                      </a:r>
                      <a:endParaRPr lang="es-CO" sz="1400" b="0" i="0" u="none" strike="noStrike" dirty="0">
                        <a:effectLst/>
                        <a:latin typeface="Arial"/>
                      </a:endParaRPr>
                    </a:p>
                  </a:txBody>
                  <a:tcPr marL="9525" marR="9525" marT="9525" marB="0" anchor="ctr"/>
                </a:tc>
                <a:tc>
                  <a:txBody>
                    <a:bodyPr/>
                    <a:lstStyle/>
                    <a:p>
                      <a:pPr algn="ctr" fontAlgn="b"/>
                      <a:r>
                        <a:rPr lang="es-CO" sz="1400" u="none" strike="noStrike">
                          <a:effectLst/>
                        </a:rPr>
                        <a:t>100%</a:t>
                      </a:r>
                      <a:endParaRPr lang="es-CO" sz="1400" b="0" i="0" u="none" strike="noStrike">
                        <a:effectLst/>
                        <a:latin typeface="Arial"/>
                      </a:endParaRPr>
                    </a:p>
                  </a:txBody>
                  <a:tcPr marL="9525" marR="9525" marT="9525" marB="0" anchor="ctr"/>
                </a:tc>
              </a:tr>
              <a:tr h="231593">
                <a:tc>
                  <a:txBody>
                    <a:bodyPr/>
                    <a:lstStyle/>
                    <a:p>
                      <a:pPr algn="ctr" fontAlgn="b"/>
                      <a:r>
                        <a:rPr lang="es-CO" sz="1400" u="none" strike="noStrike" dirty="0">
                          <a:effectLst/>
                        </a:rPr>
                        <a:t>Hidrocarburos </a:t>
                      </a:r>
                      <a:r>
                        <a:rPr lang="es-CO" sz="1400" u="none" strike="noStrike" dirty="0" err="1">
                          <a:effectLst/>
                        </a:rPr>
                        <a:t>acíclicos</a:t>
                      </a:r>
                      <a:endParaRPr lang="es-CO" sz="1400" b="0" i="0" u="none" strike="noStrike" dirty="0">
                        <a:effectLst/>
                        <a:latin typeface="Arial"/>
                      </a:endParaRPr>
                    </a:p>
                  </a:txBody>
                  <a:tcPr marL="9525" marR="9525" marT="9525" marB="0" anchor="ctr"/>
                </a:tc>
                <a:tc>
                  <a:txBody>
                    <a:bodyPr/>
                    <a:lstStyle/>
                    <a:p>
                      <a:pPr algn="ctr" fontAlgn="b"/>
                      <a:r>
                        <a:rPr lang="es-CO" sz="1400" u="none" strike="noStrike" dirty="0">
                          <a:effectLst/>
                        </a:rPr>
                        <a:t>  438.442.235,13 </a:t>
                      </a:r>
                      <a:endParaRPr lang="es-CO" sz="1400" b="0" i="0" u="none" strike="noStrike" dirty="0">
                        <a:effectLst/>
                        <a:latin typeface="Arial"/>
                      </a:endParaRPr>
                    </a:p>
                  </a:txBody>
                  <a:tcPr marL="9525" marR="9525" marT="9525" marB="0" anchor="ctr"/>
                </a:tc>
                <a:tc>
                  <a:txBody>
                    <a:bodyPr/>
                    <a:lstStyle/>
                    <a:p>
                      <a:pPr algn="ctr" fontAlgn="b"/>
                      <a:r>
                        <a:rPr lang="es-CO" sz="1400" u="none" strike="noStrike" dirty="0">
                          <a:effectLst/>
                        </a:rPr>
                        <a:t>83%</a:t>
                      </a:r>
                      <a:endParaRPr lang="es-CO" sz="1400" b="0" i="0" u="none" strike="noStrike" dirty="0">
                        <a:effectLst/>
                        <a:latin typeface="Arial"/>
                      </a:endParaRPr>
                    </a:p>
                  </a:txBody>
                  <a:tcPr marL="9525" marR="9525" marT="9525" marB="0" anchor="ctr"/>
                </a:tc>
              </a:tr>
              <a:tr h="231593">
                <a:tc>
                  <a:txBody>
                    <a:bodyPr/>
                    <a:lstStyle/>
                    <a:p>
                      <a:pPr algn="ctr" fontAlgn="b"/>
                      <a:r>
                        <a:rPr lang="es-CO" sz="1400" u="none" strike="noStrike" dirty="0">
                          <a:effectLst/>
                        </a:rPr>
                        <a:t>Polímeros de etileno </a:t>
                      </a:r>
                      <a:endParaRPr lang="es-CO" sz="1400" b="0" i="0" u="none" strike="noStrike" dirty="0">
                        <a:effectLst/>
                        <a:latin typeface="Arial"/>
                      </a:endParaRPr>
                    </a:p>
                  </a:txBody>
                  <a:tcPr marL="9525" marR="9525" marT="9525" marB="0" anchor="ctr"/>
                </a:tc>
                <a:tc>
                  <a:txBody>
                    <a:bodyPr/>
                    <a:lstStyle/>
                    <a:p>
                      <a:pPr algn="ctr" fontAlgn="b"/>
                      <a:r>
                        <a:rPr lang="es-CO" sz="1400" u="none" strike="noStrike" dirty="0">
                          <a:effectLst/>
                        </a:rPr>
                        <a:t>   43.543.705,18 </a:t>
                      </a:r>
                      <a:endParaRPr lang="es-CO" sz="1400" b="0" i="0" u="none" strike="noStrike" dirty="0">
                        <a:effectLst/>
                        <a:latin typeface="Arial"/>
                      </a:endParaRPr>
                    </a:p>
                  </a:txBody>
                  <a:tcPr marL="9525" marR="9525" marT="9525" marB="0" anchor="ctr"/>
                </a:tc>
                <a:tc>
                  <a:txBody>
                    <a:bodyPr/>
                    <a:lstStyle/>
                    <a:p>
                      <a:pPr algn="ctr" fontAlgn="b"/>
                      <a:r>
                        <a:rPr lang="es-CO" sz="1400" u="none" strike="noStrike" dirty="0">
                          <a:effectLst/>
                        </a:rPr>
                        <a:t>8%</a:t>
                      </a:r>
                      <a:endParaRPr lang="es-CO" sz="1400" b="0" i="0" u="none" strike="noStrike" dirty="0">
                        <a:effectLst/>
                        <a:latin typeface="Arial"/>
                      </a:endParaRPr>
                    </a:p>
                  </a:txBody>
                  <a:tcPr marL="9525" marR="9525" marT="9525" marB="0" anchor="ctr"/>
                </a:tc>
              </a:tr>
              <a:tr h="231593">
                <a:tc>
                  <a:txBody>
                    <a:bodyPr/>
                    <a:lstStyle/>
                    <a:p>
                      <a:pPr algn="ctr" fontAlgn="b"/>
                      <a:r>
                        <a:rPr lang="es-CO" sz="1400" u="none" strike="noStrike" dirty="0">
                          <a:effectLst/>
                        </a:rPr>
                        <a:t>Preparaciones catalíticas </a:t>
                      </a:r>
                      <a:endParaRPr lang="es-CO" sz="1400" b="0" i="0" u="none" strike="noStrike" dirty="0">
                        <a:effectLst/>
                        <a:latin typeface="Arial"/>
                      </a:endParaRPr>
                    </a:p>
                  </a:txBody>
                  <a:tcPr marL="9525" marR="9525" marT="9525" marB="0" anchor="ctr"/>
                </a:tc>
                <a:tc>
                  <a:txBody>
                    <a:bodyPr/>
                    <a:lstStyle/>
                    <a:p>
                      <a:pPr algn="ctr" fontAlgn="b"/>
                      <a:r>
                        <a:rPr lang="es-CO" sz="1400" u="none" strike="noStrike" dirty="0">
                          <a:effectLst/>
                        </a:rPr>
                        <a:t>     9.782.424,13 </a:t>
                      </a:r>
                      <a:endParaRPr lang="es-CO" sz="1400" b="0" i="0" u="none" strike="noStrike" dirty="0">
                        <a:effectLst/>
                        <a:latin typeface="Arial"/>
                      </a:endParaRPr>
                    </a:p>
                  </a:txBody>
                  <a:tcPr marL="9525" marR="9525" marT="9525" marB="0" anchor="ctr"/>
                </a:tc>
                <a:tc>
                  <a:txBody>
                    <a:bodyPr/>
                    <a:lstStyle/>
                    <a:p>
                      <a:pPr algn="ctr" fontAlgn="b"/>
                      <a:r>
                        <a:rPr lang="es-CO" sz="1400" u="none" strike="noStrike" dirty="0">
                          <a:effectLst/>
                        </a:rPr>
                        <a:t>2%</a:t>
                      </a:r>
                      <a:endParaRPr lang="es-CO" sz="1400" b="0" i="0" u="none" strike="noStrike" dirty="0">
                        <a:effectLst/>
                        <a:latin typeface="Arial"/>
                      </a:endParaRPr>
                    </a:p>
                  </a:txBody>
                  <a:tcPr marL="9525" marR="9525" marT="9525" marB="0" anchor="ctr"/>
                </a:tc>
              </a:tr>
              <a:tr h="231593">
                <a:tc>
                  <a:txBody>
                    <a:bodyPr/>
                    <a:lstStyle/>
                    <a:p>
                      <a:pPr algn="ctr" fontAlgn="b"/>
                      <a:r>
                        <a:rPr lang="es-CO" sz="1400" u="none" strike="noStrike" dirty="0">
                          <a:effectLst/>
                        </a:rPr>
                        <a:t>Las demás materias colorantes</a:t>
                      </a:r>
                      <a:endParaRPr lang="es-CO" sz="1400" b="0" i="0" u="none" strike="noStrike" dirty="0">
                        <a:effectLst/>
                        <a:latin typeface="Arial"/>
                      </a:endParaRPr>
                    </a:p>
                  </a:txBody>
                  <a:tcPr marL="9525" marR="9525" marT="9525" marB="0" anchor="ctr"/>
                </a:tc>
                <a:tc>
                  <a:txBody>
                    <a:bodyPr/>
                    <a:lstStyle/>
                    <a:p>
                      <a:pPr algn="ctr" fontAlgn="b"/>
                      <a:r>
                        <a:rPr lang="es-CO" sz="1400" u="none" strike="noStrike">
                          <a:effectLst/>
                        </a:rPr>
                        <a:t>     5.295.517,24 </a:t>
                      </a:r>
                      <a:endParaRPr lang="es-CO" sz="1400" b="0" i="0" u="none" strike="noStrike">
                        <a:effectLst/>
                        <a:latin typeface="Arial"/>
                      </a:endParaRPr>
                    </a:p>
                  </a:txBody>
                  <a:tcPr marL="9525" marR="9525" marT="9525" marB="0" anchor="ctr"/>
                </a:tc>
                <a:tc>
                  <a:txBody>
                    <a:bodyPr/>
                    <a:lstStyle/>
                    <a:p>
                      <a:pPr algn="ctr" fontAlgn="b"/>
                      <a:r>
                        <a:rPr lang="es-CO" sz="1400" u="none" strike="noStrike" dirty="0">
                          <a:effectLst/>
                        </a:rPr>
                        <a:t>1%</a:t>
                      </a:r>
                      <a:endParaRPr lang="es-CO" sz="1400" b="0" i="0" u="none" strike="noStrike" dirty="0">
                        <a:effectLst/>
                        <a:latin typeface="Arial"/>
                      </a:endParaRPr>
                    </a:p>
                  </a:txBody>
                  <a:tcPr marL="9525" marR="9525" marT="9525" marB="0" anchor="ctr"/>
                </a:tc>
              </a:tr>
            </a:tbl>
          </a:graphicData>
        </a:graphic>
      </p:graphicFrame>
      <p:sp>
        <p:nvSpPr>
          <p:cNvPr id="16" name="15 CuadroTexto"/>
          <p:cNvSpPr txBox="1"/>
          <p:nvPr/>
        </p:nvSpPr>
        <p:spPr>
          <a:xfrm>
            <a:off x="611560" y="3801947"/>
            <a:ext cx="8048805" cy="338554"/>
          </a:xfrm>
          <a:prstGeom prst="rect">
            <a:avLst/>
          </a:prstGeom>
          <a:noFill/>
        </p:spPr>
        <p:txBody>
          <a:bodyPr wrap="square" rtlCol="0">
            <a:spAutoFit/>
          </a:bodyPr>
          <a:lstStyle/>
          <a:p>
            <a:pPr algn="ctr"/>
            <a:r>
              <a:rPr lang="es-CO" sz="1600" b="1" u="sng" dirty="0">
                <a:solidFill>
                  <a:schemeClr val="tx1">
                    <a:lumMod val="65000"/>
                    <a:lumOff val="35000"/>
                  </a:schemeClr>
                </a:solidFill>
              </a:rPr>
              <a:t>Posibles empresas en Colombia con capacidades para desarrollar estos productos:  </a:t>
            </a:r>
          </a:p>
        </p:txBody>
      </p:sp>
      <p:sp>
        <p:nvSpPr>
          <p:cNvPr id="17" name="16 Rectángulo"/>
          <p:cNvSpPr/>
          <p:nvPr/>
        </p:nvSpPr>
        <p:spPr>
          <a:xfrm>
            <a:off x="665130" y="4293095"/>
            <a:ext cx="1448024" cy="584775"/>
          </a:xfrm>
          <a:prstGeom prst="rect">
            <a:avLst/>
          </a:prstGeom>
        </p:spPr>
        <p:txBody>
          <a:bodyPr wrap="none">
            <a:spAutoFit/>
          </a:bodyPr>
          <a:lstStyle/>
          <a:p>
            <a:pPr algn="ctr" fontAlgn="b"/>
            <a:r>
              <a:rPr lang="es-CO" sz="1600" b="1" dirty="0">
                <a:solidFill>
                  <a:schemeClr val="accent2"/>
                </a:solidFill>
              </a:rPr>
              <a:t>Hidrocarburos </a:t>
            </a:r>
            <a:endParaRPr lang="es-CO" sz="1600" b="1" dirty="0" smtClean="0">
              <a:solidFill>
                <a:schemeClr val="accent2"/>
              </a:solidFill>
            </a:endParaRPr>
          </a:p>
          <a:p>
            <a:pPr algn="ctr" fontAlgn="b"/>
            <a:r>
              <a:rPr lang="es-CO" sz="1600" b="1" dirty="0" err="1" smtClean="0">
                <a:solidFill>
                  <a:schemeClr val="accent2"/>
                </a:solidFill>
              </a:rPr>
              <a:t>acíclicos</a:t>
            </a:r>
            <a:endParaRPr lang="es-CO" sz="1600" b="1" dirty="0">
              <a:solidFill>
                <a:schemeClr val="accent2"/>
              </a:solidFill>
              <a:latin typeface="Arial"/>
            </a:endParaRPr>
          </a:p>
        </p:txBody>
      </p:sp>
      <p:sp>
        <p:nvSpPr>
          <p:cNvPr id="18" name="17 Rectángulo"/>
          <p:cNvSpPr/>
          <p:nvPr/>
        </p:nvSpPr>
        <p:spPr>
          <a:xfrm>
            <a:off x="2694167" y="4293096"/>
            <a:ext cx="1085745" cy="584775"/>
          </a:xfrm>
          <a:prstGeom prst="rect">
            <a:avLst/>
          </a:prstGeom>
        </p:spPr>
        <p:txBody>
          <a:bodyPr wrap="none">
            <a:spAutoFit/>
          </a:bodyPr>
          <a:lstStyle/>
          <a:p>
            <a:pPr algn="ctr" fontAlgn="b"/>
            <a:r>
              <a:rPr lang="es-CO" sz="1600" b="1" dirty="0">
                <a:solidFill>
                  <a:schemeClr val="accent2"/>
                </a:solidFill>
              </a:rPr>
              <a:t>Polímeros </a:t>
            </a:r>
            <a:endParaRPr lang="es-CO" sz="1600" b="1" dirty="0" smtClean="0">
              <a:solidFill>
                <a:schemeClr val="accent2"/>
              </a:solidFill>
            </a:endParaRPr>
          </a:p>
          <a:p>
            <a:pPr algn="ctr" fontAlgn="b"/>
            <a:r>
              <a:rPr lang="es-CO" sz="1600" b="1" dirty="0" smtClean="0">
                <a:solidFill>
                  <a:schemeClr val="accent2"/>
                </a:solidFill>
              </a:rPr>
              <a:t>de </a:t>
            </a:r>
            <a:r>
              <a:rPr lang="es-CO" sz="1600" b="1" dirty="0">
                <a:solidFill>
                  <a:schemeClr val="accent2"/>
                </a:solidFill>
              </a:rPr>
              <a:t>etileno </a:t>
            </a:r>
            <a:endParaRPr lang="es-CO" sz="1600" b="1" dirty="0">
              <a:solidFill>
                <a:schemeClr val="accent2"/>
              </a:solidFill>
              <a:latin typeface="Arial"/>
            </a:endParaRPr>
          </a:p>
        </p:txBody>
      </p:sp>
      <p:sp>
        <p:nvSpPr>
          <p:cNvPr id="19" name="18 Rectángulo"/>
          <p:cNvSpPr/>
          <p:nvPr/>
        </p:nvSpPr>
        <p:spPr>
          <a:xfrm>
            <a:off x="4499992" y="4293096"/>
            <a:ext cx="1437830" cy="584775"/>
          </a:xfrm>
          <a:prstGeom prst="rect">
            <a:avLst/>
          </a:prstGeom>
        </p:spPr>
        <p:txBody>
          <a:bodyPr wrap="none">
            <a:spAutoFit/>
          </a:bodyPr>
          <a:lstStyle/>
          <a:p>
            <a:pPr algn="ctr" fontAlgn="b"/>
            <a:r>
              <a:rPr lang="es-CO" sz="1600" b="1" dirty="0">
                <a:solidFill>
                  <a:schemeClr val="accent2"/>
                </a:solidFill>
              </a:rPr>
              <a:t>Preparaciones </a:t>
            </a:r>
            <a:endParaRPr lang="es-CO" sz="1600" b="1" dirty="0" smtClean="0">
              <a:solidFill>
                <a:schemeClr val="accent2"/>
              </a:solidFill>
            </a:endParaRPr>
          </a:p>
          <a:p>
            <a:pPr algn="ctr" fontAlgn="b"/>
            <a:r>
              <a:rPr lang="es-CO" sz="1600" b="1" dirty="0" smtClean="0">
                <a:solidFill>
                  <a:schemeClr val="accent2"/>
                </a:solidFill>
              </a:rPr>
              <a:t>catalíticas </a:t>
            </a:r>
            <a:endParaRPr lang="es-CO" sz="1600" b="1" dirty="0">
              <a:solidFill>
                <a:schemeClr val="accent2"/>
              </a:solidFill>
              <a:latin typeface="Arial"/>
            </a:endParaRPr>
          </a:p>
        </p:txBody>
      </p:sp>
      <p:sp>
        <p:nvSpPr>
          <p:cNvPr id="20" name="19 Rectángulo"/>
          <p:cNvSpPr/>
          <p:nvPr/>
        </p:nvSpPr>
        <p:spPr>
          <a:xfrm>
            <a:off x="6372200" y="4293096"/>
            <a:ext cx="2019291" cy="584775"/>
          </a:xfrm>
          <a:prstGeom prst="rect">
            <a:avLst/>
          </a:prstGeom>
        </p:spPr>
        <p:txBody>
          <a:bodyPr wrap="square">
            <a:spAutoFit/>
          </a:bodyPr>
          <a:lstStyle/>
          <a:p>
            <a:pPr algn="ctr" fontAlgn="b"/>
            <a:r>
              <a:rPr lang="es-CO" sz="1600" b="1" dirty="0">
                <a:solidFill>
                  <a:schemeClr val="accent2"/>
                </a:solidFill>
              </a:rPr>
              <a:t>Las demás materias colorantes</a:t>
            </a:r>
          </a:p>
        </p:txBody>
      </p:sp>
      <p:sp>
        <p:nvSpPr>
          <p:cNvPr id="21" name="20 CuadroTexto"/>
          <p:cNvSpPr txBox="1"/>
          <p:nvPr/>
        </p:nvSpPr>
        <p:spPr>
          <a:xfrm>
            <a:off x="537696" y="5016077"/>
            <a:ext cx="1575458" cy="1200329"/>
          </a:xfrm>
          <a:prstGeom prst="rect">
            <a:avLst/>
          </a:prstGeom>
          <a:noFill/>
        </p:spPr>
        <p:txBody>
          <a:bodyPr wrap="square" rtlCol="0">
            <a:spAutoFit/>
          </a:bodyPr>
          <a:lstStyle/>
          <a:p>
            <a:pPr algn="ctr"/>
            <a:r>
              <a:rPr lang="es-CO" b="1" dirty="0" smtClean="0">
                <a:solidFill>
                  <a:prstClr val="black"/>
                </a:solidFill>
              </a:rPr>
              <a:t>No existe a 2014</a:t>
            </a:r>
          </a:p>
          <a:p>
            <a:pPr algn="ctr"/>
            <a:endParaRPr lang="es-CO" b="1" dirty="0">
              <a:solidFill>
                <a:prstClr val="black"/>
              </a:solidFill>
            </a:endParaRPr>
          </a:p>
          <a:p>
            <a:pPr algn="ctr"/>
            <a:r>
              <a:rPr lang="es-CO" b="1" dirty="0" smtClean="0">
                <a:solidFill>
                  <a:prstClr val="black"/>
                </a:solidFill>
              </a:rPr>
              <a:t>¿</a:t>
            </a:r>
            <a:r>
              <a:rPr lang="es-CO" b="1" dirty="0" err="1" smtClean="0">
                <a:solidFill>
                  <a:prstClr val="black"/>
                </a:solidFill>
              </a:rPr>
              <a:t>Reficar</a:t>
            </a:r>
            <a:r>
              <a:rPr lang="es-CO" b="1" dirty="0" smtClean="0">
                <a:solidFill>
                  <a:prstClr val="black"/>
                </a:solidFill>
              </a:rPr>
              <a:t>?</a:t>
            </a:r>
            <a:endParaRPr lang="es-CO" b="1" dirty="0">
              <a:solidFill>
                <a:prstClr val="black"/>
              </a:solidFill>
            </a:endParaRPr>
          </a:p>
        </p:txBody>
      </p:sp>
      <p:pic>
        <p:nvPicPr>
          <p:cNvPr id="22" name="Pictur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751706" y="5013176"/>
            <a:ext cx="994178" cy="778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22 CuadroTexto"/>
          <p:cNvSpPr txBox="1"/>
          <p:nvPr/>
        </p:nvSpPr>
        <p:spPr>
          <a:xfrm>
            <a:off x="2385930" y="6039872"/>
            <a:ext cx="1725729" cy="584775"/>
          </a:xfrm>
          <a:prstGeom prst="rect">
            <a:avLst/>
          </a:prstGeom>
          <a:noFill/>
        </p:spPr>
        <p:txBody>
          <a:bodyPr wrap="square" rtlCol="0">
            <a:spAutoFit/>
          </a:bodyPr>
          <a:lstStyle/>
          <a:p>
            <a:pPr algn="ctr"/>
            <a:r>
              <a:rPr lang="es-CO" sz="1600" b="1" dirty="0" smtClean="0">
                <a:solidFill>
                  <a:schemeClr val="tx1">
                    <a:lumMod val="65000"/>
                    <a:lumOff val="35000"/>
                  </a:schemeClr>
                </a:solidFill>
              </a:rPr>
              <a:t>Cartagena </a:t>
            </a:r>
            <a:r>
              <a:rPr lang="es-CO" sz="1600" b="1" dirty="0">
                <a:solidFill>
                  <a:schemeClr val="tx1">
                    <a:lumMod val="65000"/>
                    <a:lumOff val="35000"/>
                  </a:schemeClr>
                </a:solidFill>
              </a:rPr>
              <a:t>y</a:t>
            </a:r>
            <a:r>
              <a:rPr lang="es-CO" sz="1600" b="1" dirty="0" smtClean="0">
                <a:solidFill>
                  <a:schemeClr val="tx1">
                    <a:lumMod val="65000"/>
                    <a:lumOff val="35000"/>
                  </a:schemeClr>
                </a:solidFill>
              </a:rPr>
              <a:t> </a:t>
            </a:r>
            <a:r>
              <a:rPr lang="es-CO" sz="1600" b="1" dirty="0">
                <a:solidFill>
                  <a:schemeClr val="tx1">
                    <a:lumMod val="65000"/>
                    <a:lumOff val="35000"/>
                  </a:schemeClr>
                </a:solidFill>
              </a:rPr>
              <a:t>S</a:t>
            </a:r>
            <a:r>
              <a:rPr lang="es-CO" sz="1600" b="1" dirty="0" smtClean="0">
                <a:solidFill>
                  <a:schemeClr val="tx1">
                    <a:lumMod val="65000"/>
                    <a:lumOff val="35000"/>
                  </a:schemeClr>
                </a:solidFill>
              </a:rPr>
              <a:t>oledad </a:t>
            </a:r>
            <a:endParaRPr lang="es-CO" sz="1600" b="1" dirty="0">
              <a:solidFill>
                <a:schemeClr val="tx1">
                  <a:lumMod val="65000"/>
                  <a:lumOff val="35000"/>
                </a:schemeClr>
              </a:solidFill>
            </a:endParaRPr>
          </a:p>
        </p:txBody>
      </p:sp>
      <p:pic>
        <p:nvPicPr>
          <p:cNvPr id="24" name="Picture 3" descr="Oxider S.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26491" y="5071135"/>
            <a:ext cx="1464059" cy="662833"/>
          </a:xfrm>
          <a:prstGeom prst="rect">
            <a:avLst/>
          </a:prstGeom>
          <a:noFill/>
          <a:extLst>
            <a:ext uri="{909E8E84-426E-40DD-AFC4-6F175D3DCCD1}">
              <a14:hiddenFill xmlns:a14="http://schemas.microsoft.com/office/drawing/2010/main">
                <a:solidFill>
                  <a:srgbClr val="FFFFFF"/>
                </a:solidFill>
              </a14:hiddenFill>
            </a:ext>
          </a:extLst>
        </p:spPr>
      </p:pic>
      <p:sp>
        <p:nvSpPr>
          <p:cNvPr id="25" name="24 CuadroTexto"/>
          <p:cNvSpPr txBox="1"/>
          <p:nvPr/>
        </p:nvSpPr>
        <p:spPr>
          <a:xfrm>
            <a:off x="4395655" y="6156389"/>
            <a:ext cx="1725729" cy="338554"/>
          </a:xfrm>
          <a:prstGeom prst="rect">
            <a:avLst/>
          </a:prstGeom>
          <a:noFill/>
        </p:spPr>
        <p:txBody>
          <a:bodyPr wrap="square" rtlCol="0">
            <a:spAutoFit/>
          </a:bodyPr>
          <a:lstStyle/>
          <a:p>
            <a:pPr algn="ctr"/>
            <a:r>
              <a:rPr lang="es-CO" sz="1600" b="1" dirty="0" smtClean="0">
                <a:solidFill>
                  <a:schemeClr val="tx1">
                    <a:lumMod val="65000"/>
                    <a:lumOff val="35000"/>
                  </a:schemeClr>
                </a:solidFill>
              </a:rPr>
              <a:t>Itagüí </a:t>
            </a:r>
            <a:endParaRPr lang="es-CO" sz="1600" b="1" dirty="0">
              <a:solidFill>
                <a:schemeClr val="tx1">
                  <a:lumMod val="65000"/>
                  <a:lumOff val="35000"/>
                </a:schemeClr>
              </a:solidFill>
            </a:endParaRPr>
          </a:p>
        </p:txBody>
      </p:sp>
      <p:pic>
        <p:nvPicPr>
          <p:cNvPr id="26" name="Picture 5" descr="Pintuc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06202" y="5069176"/>
            <a:ext cx="1238250" cy="666751"/>
          </a:xfrm>
          <a:prstGeom prst="rect">
            <a:avLst/>
          </a:prstGeom>
          <a:noFill/>
          <a:extLst>
            <a:ext uri="{909E8E84-426E-40DD-AFC4-6F175D3DCCD1}">
              <a14:hiddenFill xmlns:a14="http://schemas.microsoft.com/office/drawing/2010/main">
                <a:solidFill>
                  <a:srgbClr val="FFFFFF"/>
                </a:solidFill>
              </a14:hiddenFill>
            </a:ext>
          </a:extLst>
        </p:spPr>
      </p:pic>
      <p:sp>
        <p:nvSpPr>
          <p:cNvPr id="28" name="27 CuadroTexto"/>
          <p:cNvSpPr txBox="1"/>
          <p:nvPr/>
        </p:nvSpPr>
        <p:spPr>
          <a:xfrm>
            <a:off x="6518980" y="6162983"/>
            <a:ext cx="1725729" cy="338554"/>
          </a:xfrm>
          <a:prstGeom prst="rect">
            <a:avLst/>
          </a:prstGeom>
          <a:noFill/>
        </p:spPr>
        <p:txBody>
          <a:bodyPr wrap="square" rtlCol="0">
            <a:spAutoFit/>
          </a:bodyPr>
          <a:lstStyle/>
          <a:p>
            <a:pPr algn="ctr"/>
            <a:r>
              <a:rPr lang="es-CO" sz="1600" b="1" dirty="0" smtClean="0">
                <a:solidFill>
                  <a:schemeClr val="tx1">
                    <a:lumMod val="65000"/>
                    <a:lumOff val="35000"/>
                  </a:schemeClr>
                </a:solidFill>
              </a:rPr>
              <a:t>Medellín  </a:t>
            </a:r>
            <a:endParaRPr lang="es-CO" sz="1600" b="1" dirty="0">
              <a:solidFill>
                <a:schemeClr val="tx1">
                  <a:lumMod val="65000"/>
                  <a:lumOff val="35000"/>
                </a:schemeClr>
              </a:solidFill>
            </a:endParaRPr>
          </a:p>
        </p:txBody>
      </p:sp>
    </p:spTree>
    <p:extLst>
      <p:ext uri="{BB962C8B-B14F-4D97-AF65-F5344CB8AC3E}">
        <p14:creationId xmlns:p14="http://schemas.microsoft.com/office/powerpoint/2010/main" val="3988462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p:cNvSpPr>
            <a:spLocks noGrp="1"/>
          </p:cNvSpPr>
          <p:nvPr>
            <p:ph type="body" sz="quarter" idx="11"/>
          </p:nvPr>
        </p:nvSpPr>
        <p:spPr>
          <a:xfrm>
            <a:off x="539552" y="260648"/>
            <a:ext cx="7848872" cy="360040"/>
          </a:xfrm>
        </p:spPr>
        <p:txBody>
          <a:bodyPr>
            <a:noAutofit/>
          </a:bodyPr>
          <a:lstStyle/>
          <a:p>
            <a:pPr>
              <a:spcBef>
                <a:spcPts val="0"/>
              </a:spcBef>
            </a:pPr>
            <a:r>
              <a:rPr lang="es-ES" dirty="0"/>
              <a:t>QUÉ IMPORTAN Y QUIÉN EN COLOMBIA PODRÍA TENER  CAPACIDADES  PARA PRODUCIR </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877" y="1268760"/>
            <a:ext cx="145484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6 CuadroTexto"/>
          <p:cNvSpPr txBox="1"/>
          <p:nvPr/>
        </p:nvSpPr>
        <p:spPr>
          <a:xfrm>
            <a:off x="2051720" y="1268760"/>
            <a:ext cx="4996984" cy="338554"/>
          </a:xfrm>
          <a:prstGeom prst="rect">
            <a:avLst/>
          </a:prstGeom>
          <a:noFill/>
        </p:spPr>
        <p:txBody>
          <a:bodyPr wrap="square" rtlCol="0">
            <a:spAutoFit/>
          </a:bodyPr>
          <a:lstStyle/>
          <a:p>
            <a:pPr algn="ctr"/>
            <a:r>
              <a:rPr lang="es-CO" sz="1600" b="1" dirty="0">
                <a:solidFill>
                  <a:schemeClr val="tx1">
                    <a:lumMod val="65000"/>
                    <a:lumOff val="35000"/>
                  </a:schemeClr>
                </a:solidFill>
              </a:rPr>
              <a:t>Principales productos de importación</a:t>
            </a:r>
          </a:p>
        </p:txBody>
      </p:sp>
      <p:graphicFrame>
        <p:nvGraphicFramePr>
          <p:cNvPr id="29" name="28 Tabla"/>
          <p:cNvGraphicFramePr>
            <a:graphicFrameLocks noGrp="1"/>
          </p:cNvGraphicFramePr>
          <p:nvPr>
            <p:extLst>
              <p:ext uri="{D42A27DB-BD31-4B8C-83A1-F6EECF244321}">
                <p14:modId xmlns:p14="http://schemas.microsoft.com/office/powerpoint/2010/main" val="632305807"/>
              </p:ext>
            </p:extLst>
          </p:nvPr>
        </p:nvGraphicFramePr>
        <p:xfrm>
          <a:off x="1979712" y="1724026"/>
          <a:ext cx="5478157" cy="1781939"/>
        </p:xfrm>
        <a:graphic>
          <a:graphicData uri="http://schemas.openxmlformats.org/drawingml/2006/table">
            <a:tbl>
              <a:tblPr firstRow="1" bandRow="1">
                <a:tableStyleId>{073A0DAA-6AF3-43AB-8588-CEC1D06C72B9}</a:tableStyleId>
              </a:tblPr>
              <a:tblGrid>
                <a:gridCol w="2416508"/>
                <a:gridCol w="1881738"/>
                <a:gridCol w="1179911"/>
              </a:tblGrid>
              <a:tr h="240794">
                <a:tc>
                  <a:txBody>
                    <a:bodyPr/>
                    <a:lstStyle/>
                    <a:p>
                      <a:pPr algn="ctr" fontAlgn="b"/>
                      <a:r>
                        <a:rPr lang="es-CO" sz="1400" u="none" strike="noStrike" dirty="0" smtClean="0">
                          <a:solidFill>
                            <a:schemeClr val="bg1"/>
                          </a:solidFill>
                          <a:effectLst/>
                        </a:rPr>
                        <a:t>PRODUCTO</a:t>
                      </a:r>
                      <a:endParaRPr lang="es-CO" sz="1400" b="0" i="0" u="none" strike="noStrike" dirty="0">
                        <a:solidFill>
                          <a:schemeClr val="bg1"/>
                        </a:solidFill>
                        <a:effectLst/>
                        <a:latin typeface="Arial"/>
                      </a:endParaRPr>
                    </a:p>
                  </a:txBody>
                  <a:tcPr marL="9525" marR="9525" marT="9525" marB="0" anchor="ctr">
                    <a:solidFill>
                      <a:schemeClr val="tx1">
                        <a:lumMod val="65000"/>
                        <a:lumOff val="35000"/>
                      </a:schemeClr>
                    </a:solidFill>
                  </a:tcPr>
                </a:tc>
                <a:tc>
                  <a:txBody>
                    <a:bodyPr/>
                    <a:lstStyle/>
                    <a:p>
                      <a:pPr algn="ctr" fontAlgn="b"/>
                      <a:r>
                        <a:rPr lang="es-CO" sz="1400" u="none" strike="noStrike" dirty="0">
                          <a:solidFill>
                            <a:schemeClr val="bg1"/>
                          </a:solidFill>
                          <a:effectLst/>
                        </a:rPr>
                        <a:t> IMPORT  USD 2014 </a:t>
                      </a:r>
                      <a:endParaRPr lang="es-CO" sz="1400" b="0" i="0" u="none" strike="noStrike" dirty="0">
                        <a:solidFill>
                          <a:schemeClr val="bg1"/>
                        </a:solidFill>
                        <a:effectLst/>
                        <a:latin typeface="Arial"/>
                      </a:endParaRPr>
                    </a:p>
                  </a:txBody>
                  <a:tcPr marL="9525" marR="9525" marT="9525" marB="0" anchor="ctr">
                    <a:solidFill>
                      <a:schemeClr val="tx1">
                        <a:lumMod val="65000"/>
                        <a:lumOff val="35000"/>
                      </a:schemeClr>
                    </a:solidFill>
                  </a:tcPr>
                </a:tc>
                <a:tc>
                  <a:txBody>
                    <a:bodyPr/>
                    <a:lstStyle/>
                    <a:p>
                      <a:pPr algn="ctr" fontAlgn="b"/>
                      <a:r>
                        <a:rPr lang="es-CO" sz="1400" u="none" strike="noStrike" dirty="0">
                          <a:solidFill>
                            <a:schemeClr val="bg1"/>
                          </a:solidFill>
                          <a:effectLst/>
                        </a:rPr>
                        <a:t>%</a:t>
                      </a:r>
                      <a:endParaRPr lang="es-CO" sz="1400" b="0" i="0" u="none" strike="noStrike" dirty="0">
                        <a:solidFill>
                          <a:schemeClr val="bg1"/>
                        </a:solidFill>
                        <a:effectLst/>
                        <a:latin typeface="Arial"/>
                      </a:endParaRPr>
                    </a:p>
                  </a:txBody>
                  <a:tcPr marL="9525" marR="9525" marT="9525" marB="0" anchor="ctr">
                    <a:solidFill>
                      <a:schemeClr val="tx1">
                        <a:lumMod val="65000"/>
                        <a:lumOff val="35000"/>
                      </a:schemeClr>
                    </a:solidFill>
                  </a:tcPr>
                </a:tc>
              </a:tr>
              <a:tr h="204836">
                <a:tc>
                  <a:txBody>
                    <a:bodyPr/>
                    <a:lstStyle/>
                    <a:p>
                      <a:pPr algn="ctr" fontAlgn="b"/>
                      <a:r>
                        <a:rPr lang="es-CO" sz="1400" u="none" strike="noStrike" dirty="0">
                          <a:effectLst/>
                        </a:rPr>
                        <a:t>Total </a:t>
                      </a:r>
                      <a:endParaRPr lang="es-CO" sz="1400" b="0" i="0" u="none" strike="noStrike" dirty="0">
                        <a:effectLst/>
                        <a:latin typeface="Arial"/>
                      </a:endParaRPr>
                    </a:p>
                  </a:txBody>
                  <a:tcPr marL="9525" marR="9525" marT="9525" marB="0" anchor="ctr"/>
                </a:tc>
                <a:tc>
                  <a:txBody>
                    <a:bodyPr/>
                    <a:lstStyle/>
                    <a:p>
                      <a:pPr algn="ctr" fontAlgn="b"/>
                      <a:r>
                        <a:rPr lang="es-CO" sz="1400" u="none" strike="noStrike" dirty="0">
                          <a:effectLst/>
                        </a:rPr>
                        <a:t> 336.650.638,43 </a:t>
                      </a:r>
                      <a:endParaRPr lang="es-CO" sz="1400" b="0" i="0" u="none" strike="noStrike" dirty="0">
                        <a:effectLst/>
                        <a:latin typeface="Arial"/>
                      </a:endParaRPr>
                    </a:p>
                  </a:txBody>
                  <a:tcPr marL="9525" marR="9525" marT="9525" marB="0" anchor="ctr"/>
                </a:tc>
                <a:tc>
                  <a:txBody>
                    <a:bodyPr/>
                    <a:lstStyle/>
                    <a:p>
                      <a:pPr algn="ctr" fontAlgn="b"/>
                      <a:r>
                        <a:rPr lang="es-CO" sz="1400" u="none" strike="noStrike">
                          <a:effectLst/>
                        </a:rPr>
                        <a:t>100%</a:t>
                      </a:r>
                      <a:endParaRPr lang="es-CO" sz="1400" b="0" i="0" u="none" strike="noStrike">
                        <a:effectLst/>
                        <a:latin typeface="Arial"/>
                      </a:endParaRPr>
                    </a:p>
                  </a:txBody>
                  <a:tcPr marL="9525" marR="9525" marT="9525" marB="0" anchor="ctr"/>
                </a:tc>
              </a:tr>
              <a:tr h="364512">
                <a:tc>
                  <a:txBody>
                    <a:bodyPr/>
                    <a:lstStyle/>
                    <a:p>
                      <a:pPr algn="ctr" fontAlgn="b"/>
                      <a:r>
                        <a:rPr lang="es-CO" sz="1400" u="none" strike="noStrike" dirty="0">
                          <a:effectLst/>
                        </a:rPr>
                        <a:t>Derivados halogenados de los hidrocarburos</a:t>
                      </a:r>
                      <a:endParaRPr lang="es-CO" sz="1400" b="0" i="0" u="none" strike="noStrike" dirty="0">
                        <a:effectLst/>
                        <a:latin typeface="Arial"/>
                      </a:endParaRPr>
                    </a:p>
                  </a:txBody>
                  <a:tcPr marL="9525" marR="9525" marT="9525" marB="0" anchor="ctr"/>
                </a:tc>
                <a:tc>
                  <a:txBody>
                    <a:bodyPr/>
                    <a:lstStyle/>
                    <a:p>
                      <a:pPr algn="ctr" fontAlgn="b"/>
                      <a:r>
                        <a:rPr lang="es-CO" sz="1400" u="none" strike="noStrike" dirty="0">
                          <a:effectLst/>
                        </a:rPr>
                        <a:t> 317.561.382,59 </a:t>
                      </a:r>
                      <a:endParaRPr lang="es-CO" sz="1400" b="0" i="0" u="none" strike="noStrike" dirty="0">
                        <a:effectLst/>
                        <a:latin typeface="Arial"/>
                      </a:endParaRPr>
                    </a:p>
                  </a:txBody>
                  <a:tcPr marL="9525" marR="9525" marT="9525" marB="0" anchor="ctr"/>
                </a:tc>
                <a:tc>
                  <a:txBody>
                    <a:bodyPr/>
                    <a:lstStyle/>
                    <a:p>
                      <a:pPr algn="ctr" fontAlgn="b"/>
                      <a:r>
                        <a:rPr lang="es-CO" sz="1400" u="none" strike="noStrike" dirty="0">
                          <a:effectLst/>
                        </a:rPr>
                        <a:t>94%</a:t>
                      </a:r>
                      <a:endParaRPr lang="es-CO" sz="1400" b="0" i="0" u="none" strike="noStrike" dirty="0">
                        <a:effectLst/>
                        <a:latin typeface="Arial"/>
                      </a:endParaRPr>
                    </a:p>
                  </a:txBody>
                  <a:tcPr marL="9525" marR="9525" marT="9525" marB="0" anchor="ctr"/>
                </a:tc>
              </a:tr>
              <a:tr h="364512">
                <a:tc>
                  <a:txBody>
                    <a:bodyPr/>
                    <a:lstStyle/>
                    <a:p>
                      <a:pPr algn="ctr" fontAlgn="b"/>
                      <a:r>
                        <a:rPr lang="es-CO" sz="1400" u="none" strike="noStrike" dirty="0">
                          <a:effectLst/>
                        </a:rPr>
                        <a:t>Ácidos </a:t>
                      </a:r>
                      <a:r>
                        <a:rPr lang="es-CO" sz="1400" u="none" strike="noStrike" dirty="0" smtClean="0">
                          <a:effectLst/>
                        </a:rPr>
                        <a:t>mono carboxílicos </a:t>
                      </a:r>
                      <a:r>
                        <a:rPr lang="es-CO" sz="1400" u="none" strike="noStrike" dirty="0" err="1">
                          <a:effectLst/>
                        </a:rPr>
                        <a:t>acíclicos</a:t>
                      </a:r>
                      <a:r>
                        <a:rPr lang="es-CO" sz="1400" u="none" strike="noStrike" dirty="0">
                          <a:effectLst/>
                        </a:rPr>
                        <a:t> saturados</a:t>
                      </a:r>
                      <a:endParaRPr lang="es-CO" sz="1400" b="0" i="0" u="none" strike="noStrike" dirty="0">
                        <a:effectLst/>
                        <a:latin typeface="Arial"/>
                      </a:endParaRPr>
                    </a:p>
                  </a:txBody>
                  <a:tcPr marL="9525" marR="9525" marT="9525" marB="0" anchor="ctr"/>
                </a:tc>
                <a:tc>
                  <a:txBody>
                    <a:bodyPr/>
                    <a:lstStyle/>
                    <a:p>
                      <a:pPr algn="ctr" fontAlgn="b"/>
                      <a:r>
                        <a:rPr lang="es-CO" sz="1400" u="none" strike="noStrike" dirty="0">
                          <a:effectLst/>
                        </a:rPr>
                        <a:t>     6.082.921,40 </a:t>
                      </a:r>
                      <a:endParaRPr lang="es-CO" sz="1400" b="0" i="0" u="none" strike="noStrike" dirty="0">
                        <a:effectLst/>
                        <a:latin typeface="Arial"/>
                      </a:endParaRPr>
                    </a:p>
                  </a:txBody>
                  <a:tcPr marL="9525" marR="9525" marT="9525" marB="0" anchor="ctr"/>
                </a:tc>
                <a:tc>
                  <a:txBody>
                    <a:bodyPr/>
                    <a:lstStyle/>
                    <a:p>
                      <a:pPr algn="ctr" fontAlgn="b"/>
                      <a:r>
                        <a:rPr lang="es-CO" sz="1400" u="none" strike="noStrike" dirty="0">
                          <a:effectLst/>
                        </a:rPr>
                        <a:t>2%</a:t>
                      </a:r>
                      <a:endParaRPr lang="es-CO" sz="1400" b="0" i="0" u="none" strike="noStrike" dirty="0">
                        <a:effectLst/>
                        <a:latin typeface="Arial"/>
                      </a:endParaRPr>
                    </a:p>
                  </a:txBody>
                  <a:tcPr marL="9525" marR="9525" marT="9525" marB="0" anchor="ctr"/>
                </a:tc>
              </a:tr>
              <a:tr h="204836">
                <a:tc>
                  <a:txBody>
                    <a:bodyPr/>
                    <a:lstStyle/>
                    <a:p>
                      <a:pPr algn="ctr" fontAlgn="b"/>
                      <a:r>
                        <a:rPr lang="es-CO" sz="1400" u="none" strike="noStrike" dirty="0">
                          <a:effectLst/>
                        </a:rPr>
                        <a:t>Polímeros de cloruro de vinilo</a:t>
                      </a:r>
                      <a:endParaRPr lang="es-CO" sz="1400" b="0" i="0" u="none" strike="noStrike" dirty="0">
                        <a:effectLst/>
                        <a:latin typeface="Arial"/>
                      </a:endParaRPr>
                    </a:p>
                  </a:txBody>
                  <a:tcPr marL="9525" marR="9525" marT="9525" marB="0" anchor="ctr"/>
                </a:tc>
                <a:tc>
                  <a:txBody>
                    <a:bodyPr/>
                    <a:lstStyle/>
                    <a:p>
                      <a:pPr algn="ctr" fontAlgn="b"/>
                      <a:r>
                        <a:rPr lang="es-CO" sz="1400" u="none" strike="noStrike">
                          <a:effectLst/>
                        </a:rPr>
                        <a:t>     5.649.783,79 </a:t>
                      </a:r>
                      <a:endParaRPr lang="es-CO" sz="1400" b="0" i="0" u="none" strike="noStrike">
                        <a:effectLst/>
                        <a:latin typeface="Arial"/>
                      </a:endParaRPr>
                    </a:p>
                  </a:txBody>
                  <a:tcPr marL="9525" marR="9525" marT="9525" marB="0" anchor="ctr"/>
                </a:tc>
                <a:tc>
                  <a:txBody>
                    <a:bodyPr/>
                    <a:lstStyle/>
                    <a:p>
                      <a:pPr algn="ctr" fontAlgn="b"/>
                      <a:r>
                        <a:rPr lang="es-CO" sz="1400" u="none" strike="noStrike" dirty="0">
                          <a:effectLst/>
                        </a:rPr>
                        <a:t>2%</a:t>
                      </a:r>
                      <a:endParaRPr lang="es-CO" sz="1400" b="0" i="0" u="none" strike="noStrike" dirty="0">
                        <a:effectLst/>
                        <a:latin typeface="Arial"/>
                      </a:endParaRPr>
                    </a:p>
                  </a:txBody>
                  <a:tcPr marL="9525" marR="9525" marT="9525" marB="0" anchor="ctr"/>
                </a:tc>
              </a:tr>
              <a:tr h="204836">
                <a:tc>
                  <a:txBody>
                    <a:bodyPr/>
                    <a:lstStyle/>
                    <a:p>
                      <a:pPr algn="ctr" fontAlgn="b"/>
                      <a:r>
                        <a:rPr lang="es-CO" sz="1400" u="none" strike="noStrike" dirty="0">
                          <a:effectLst/>
                        </a:rPr>
                        <a:t>Los demás polímeros vinílicos</a:t>
                      </a:r>
                      <a:endParaRPr lang="es-CO" sz="1400" b="0" i="0" u="none" strike="noStrike" dirty="0">
                        <a:effectLst/>
                        <a:latin typeface="Arial"/>
                      </a:endParaRPr>
                    </a:p>
                  </a:txBody>
                  <a:tcPr marL="9525" marR="9525" marT="9525" marB="0" anchor="ctr"/>
                </a:tc>
                <a:tc>
                  <a:txBody>
                    <a:bodyPr/>
                    <a:lstStyle/>
                    <a:p>
                      <a:pPr algn="ctr" fontAlgn="b"/>
                      <a:r>
                        <a:rPr lang="es-CO" sz="1400" u="none" strike="noStrike">
                          <a:effectLst/>
                        </a:rPr>
                        <a:t>     2.184.305,61 </a:t>
                      </a:r>
                      <a:endParaRPr lang="es-CO" sz="1400" b="0" i="0" u="none" strike="noStrike">
                        <a:effectLst/>
                        <a:latin typeface="Arial"/>
                      </a:endParaRPr>
                    </a:p>
                  </a:txBody>
                  <a:tcPr marL="9525" marR="9525" marT="9525" marB="0" anchor="ctr"/>
                </a:tc>
                <a:tc>
                  <a:txBody>
                    <a:bodyPr/>
                    <a:lstStyle/>
                    <a:p>
                      <a:pPr algn="ctr" fontAlgn="b"/>
                      <a:r>
                        <a:rPr lang="es-CO" sz="1400" u="none" strike="noStrike" dirty="0">
                          <a:effectLst/>
                        </a:rPr>
                        <a:t>1%</a:t>
                      </a:r>
                      <a:endParaRPr lang="es-CO" sz="1400" b="0" i="0" u="none" strike="noStrike" dirty="0">
                        <a:effectLst/>
                        <a:latin typeface="Arial"/>
                      </a:endParaRPr>
                    </a:p>
                  </a:txBody>
                  <a:tcPr marL="9525" marR="9525" marT="9525" marB="0" anchor="ctr"/>
                </a:tc>
              </a:tr>
            </a:tbl>
          </a:graphicData>
        </a:graphic>
      </p:graphicFrame>
      <p:sp>
        <p:nvSpPr>
          <p:cNvPr id="30" name="29 CuadroTexto"/>
          <p:cNvSpPr txBox="1"/>
          <p:nvPr/>
        </p:nvSpPr>
        <p:spPr>
          <a:xfrm>
            <a:off x="827584" y="3594502"/>
            <a:ext cx="7715478" cy="338554"/>
          </a:xfrm>
          <a:prstGeom prst="rect">
            <a:avLst/>
          </a:prstGeom>
          <a:noFill/>
        </p:spPr>
        <p:txBody>
          <a:bodyPr wrap="square" rtlCol="0">
            <a:spAutoFit/>
          </a:bodyPr>
          <a:lstStyle/>
          <a:p>
            <a:pPr algn="ctr"/>
            <a:r>
              <a:rPr lang="es-CO" sz="1600" b="1" u="sng" dirty="0">
                <a:solidFill>
                  <a:schemeClr val="tx1">
                    <a:lumMod val="65000"/>
                    <a:lumOff val="35000"/>
                  </a:schemeClr>
                </a:solidFill>
              </a:rPr>
              <a:t>Posibles empresas en Colombia con capacidades para desarrollar estos productos:  </a:t>
            </a:r>
          </a:p>
        </p:txBody>
      </p:sp>
      <p:sp>
        <p:nvSpPr>
          <p:cNvPr id="31" name="30 Rectángulo"/>
          <p:cNvSpPr/>
          <p:nvPr/>
        </p:nvSpPr>
        <p:spPr>
          <a:xfrm>
            <a:off x="341557" y="4131077"/>
            <a:ext cx="1709494" cy="954107"/>
          </a:xfrm>
          <a:prstGeom prst="rect">
            <a:avLst/>
          </a:prstGeom>
        </p:spPr>
        <p:txBody>
          <a:bodyPr wrap="square">
            <a:spAutoFit/>
          </a:bodyPr>
          <a:lstStyle/>
          <a:p>
            <a:pPr algn="ctr" fontAlgn="b"/>
            <a:r>
              <a:rPr lang="es-CO" sz="1400" dirty="0">
                <a:solidFill>
                  <a:schemeClr val="accent2"/>
                </a:solidFill>
              </a:rPr>
              <a:t>Derivados </a:t>
            </a:r>
            <a:r>
              <a:rPr lang="es-CO" sz="1400" dirty="0" smtClean="0">
                <a:solidFill>
                  <a:schemeClr val="accent2"/>
                </a:solidFill>
              </a:rPr>
              <a:t>halogenados</a:t>
            </a:r>
          </a:p>
          <a:p>
            <a:pPr algn="ctr" fontAlgn="b"/>
            <a:r>
              <a:rPr lang="es-CO" sz="1400" dirty="0" smtClean="0">
                <a:solidFill>
                  <a:schemeClr val="accent2"/>
                </a:solidFill>
              </a:rPr>
              <a:t> </a:t>
            </a:r>
            <a:r>
              <a:rPr lang="es-CO" sz="1400" dirty="0">
                <a:solidFill>
                  <a:schemeClr val="accent2"/>
                </a:solidFill>
              </a:rPr>
              <a:t>de los hidrocarburos</a:t>
            </a:r>
            <a:endParaRPr lang="es-CO" sz="1400" dirty="0">
              <a:solidFill>
                <a:schemeClr val="accent2"/>
              </a:solidFill>
              <a:latin typeface="Arial"/>
            </a:endParaRPr>
          </a:p>
          <a:p>
            <a:pPr algn="ctr" fontAlgn="b"/>
            <a:endParaRPr lang="es-CO" sz="1400" dirty="0">
              <a:solidFill>
                <a:schemeClr val="accent2"/>
              </a:solidFill>
              <a:latin typeface="Arial"/>
            </a:endParaRPr>
          </a:p>
        </p:txBody>
      </p:sp>
      <p:sp>
        <p:nvSpPr>
          <p:cNvPr id="32" name="31 Rectángulo"/>
          <p:cNvSpPr/>
          <p:nvPr/>
        </p:nvSpPr>
        <p:spPr>
          <a:xfrm>
            <a:off x="2551033" y="4131077"/>
            <a:ext cx="1660927" cy="954107"/>
          </a:xfrm>
          <a:prstGeom prst="rect">
            <a:avLst/>
          </a:prstGeom>
        </p:spPr>
        <p:txBody>
          <a:bodyPr wrap="square">
            <a:spAutoFit/>
          </a:bodyPr>
          <a:lstStyle/>
          <a:p>
            <a:pPr algn="ctr" fontAlgn="b"/>
            <a:r>
              <a:rPr lang="es-CO" sz="1400" dirty="0">
                <a:solidFill>
                  <a:schemeClr val="accent2"/>
                </a:solidFill>
              </a:rPr>
              <a:t>Ácidos mono </a:t>
            </a:r>
            <a:r>
              <a:rPr lang="es-CO" sz="1400" dirty="0" smtClean="0">
                <a:solidFill>
                  <a:schemeClr val="accent2"/>
                </a:solidFill>
              </a:rPr>
              <a:t>carboxílicos</a:t>
            </a:r>
          </a:p>
          <a:p>
            <a:pPr algn="ctr" fontAlgn="b"/>
            <a:r>
              <a:rPr lang="es-CO" sz="1400" dirty="0" smtClean="0">
                <a:solidFill>
                  <a:schemeClr val="accent2"/>
                </a:solidFill>
              </a:rPr>
              <a:t> </a:t>
            </a:r>
            <a:r>
              <a:rPr lang="es-CO" sz="1400" dirty="0" err="1">
                <a:solidFill>
                  <a:schemeClr val="accent2"/>
                </a:solidFill>
              </a:rPr>
              <a:t>acíclicos</a:t>
            </a:r>
            <a:r>
              <a:rPr lang="es-CO" sz="1400" dirty="0">
                <a:solidFill>
                  <a:schemeClr val="accent2"/>
                </a:solidFill>
              </a:rPr>
              <a:t> saturados</a:t>
            </a:r>
            <a:endParaRPr lang="es-CO" sz="1400" dirty="0">
              <a:solidFill>
                <a:schemeClr val="accent2"/>
              </a:solidFill>
              <a:latin typeface="Arial"/>
            </a:endParaRPr>
          </a:p>
          <a:p>
            <a:pPr algn="ctr" fontAlgn="b"/>
            <a:endParaRPr lang="es-CO" sz="1400" dirty="0">
              <a:solidFill>
                <a:schemeClr val="accent2"/>
              </a:solidFill>
              <a:latin typeface="Arial"/>
            </a:endParaRPr>
          </a:p>
        </p:txBody>
      </p:sp>
      <p:sp>
        <p:nvSpPr>
          <p:cNvPr id="33" name="32 Rectángulo"/>
          <p:cNvSpPr/>
          <p:nvPr/>
        </p:nvSpPr>
        <p:spPr>
          <a:xfrm>
            <a:off x="4932040" y="4131077"/>
            <a:ext cx="1646099" cy="523220"/>
          </a:xfrm>
          <a:prstGeom prst="rect">
            <a:avLst/>
          </a:prstGeom>
        </p:spPr>
        <p:txBody>
          <a:bodyPr wrap="square">
            <a:spAutoFit/>
          </a:bodyPr>
          <a:lstStyle/>
          <a:p>
            <a:pPr algn="ctr" fontAlgn="b"/>
            <a:r>
              <a:rPr lang="es-CO" sz="1400" dirty="0">
                <a:solidFill>
                  <a:schemeClr val="accent2"/>
                </a:solidFill>
              </a:rPr>
              <a:t>Polímeros de cloruro de vinilo</a:t>
            </a:r>
          </a:p>
        </p:txBody>
      </p:sp>
      <p:sp>
        <p:nvSpPr>
          <p:cNvPr id="34" name="33 Rectángulo"/>
          <p:cNvSpPr/>
          <p:nvPr/>
        </p:nvSpPr>
        <p:spPr>
          <a:xfrm>
            <a:off x="7245776" y="4131077"/>
            <a:ext cx="1405334" cy="738664"/>
          </a:xfrm>
          <a:prstGeom prst="rect">
            <a:avLst/>
          </a:prstGeom>
        </p:spPr>
        <p:txBody>
          <a:bodyPr wrap="square">
            <a:spAutoFit/>
          </a:bodyPr>
          <a:lstStyle/>
          <a:p>
            <a:pPr algn="ctr" fontAlgn="b"/>
            <a:r>
              <a:rPr lang="es-CO" sz="1400" dirty="0">
                <a:solidFill>
                  <a:schemeClr val="accent2"/>
                </a:solidFill>
              </a:rPr>
              <a:t>Los demás polímeros vinílicos</a:t>
            </a:r>
          </a:p>
        </p:txBody>
      </p:sp>
      <p:sp>
        <p:nvSpPr>
          <p:cNvPr id="35" name="34 CuadroTexto"/>
          <p:cNvSpPr txBox="1"/>
          <p:nvPr/>
        </p:nvSpPr>
        <p:spPr>
          <a:xfrm>
            <a:off x="332246" y="5035638"/>
            <a:ext cx="1575458" cy="923330"/>
          </a:xfrm>
          <a:prstGeom prst="rect">
            <a:avLst/>
          </a:prstGeom>
          <a:noFill/>
        </p:spPr>
        <p:txBody>
          <a:bodyPr wrap="square" rtlCol="0">
            <a:spAutoFit/>
          </a:bodyPr>
          <a:lstStyle/>
          <a:p>
            <a:pPr algn="ctr"/>
            <a:r>
              <a:rPr lang="es-CO" b="1" dirty="0" smtClean="0">
                <a:solidFill>
                  <a:prstClr val="black"/>
                </a:solidFill>
              </a:rPr>
              <a:t>No existe a 2014</a:t>
            </a:r>
          </a:p>
          <a:p>
            <a:pPr algn="ctr"/>
            <a:endParaRPr lang="es-CO" b="1" dirty="0">
              <a:solidFill>
                <a:prstClr val="black"/>
              </a:solidFill>
            </a:endParaRPr>
          </a:p>
        </p:txBody>
      </p:sp>
      <p:pic>
        <p:nvPicPr>
          <p:cNvPr id="3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361222" y="5031021"/>
            <a:ext cx="961796" cy="721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36 Rectángulo"/>
          <p:cNvSpPr/>
          <p:nvPr/>
        </p:nvSpPr>
        <p:spPr>
          <a:xfrm>
            <a:off x="5690652" y="5958968"/>
            <a:ext cx="753540" cy="369332"/>
          </a:xfrm>
          <a:prstGeom prst="rect">
            <a:avLst/>
          </a:prstGeom>
        </p:spPr>
        <p:txBody>
          <a:bodyPr wrap="none">
            <a:spAutoFit/>
          </a:bodyPr>
          <a:lstStyle/>
          <a:p>
            <a:r>
              <a:rPr lang="es-CO" dirty="0">
                <a:solidFill>
                  <a:prstClr val="black"/>
                </a:solidFill>
              </a:rPr>
              <a:t> </a:t>
            </a:r>
            <a:r>
              <a:rPr lang="es-CO" sz="1400" dirty="0" smtClean="0">
                <a:solidFill>
                  <a:prstClr val="black"/>
                </a:solidFill>
              </a:rPr>
              <a:t>Bogotá</a:t>
            </a:r>
            <a:endParaRPr lang="es-CO" sz="1400" dirty="0">
              <a:solidFill>
                <a:prstClr val="black"/>
              </a:solidFill>
            </a:endParaRPr>
          </a:p>
        </p:txBody>
      </p:sp>
      <p:pic>
        <p:nvPicPr>
          <p:cNvPr id="38"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267744" y="5179407"/>
            <a:ext cx="1082677" cy="317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38 Rectángulo"/>
          <p:cNvSpPr/>
          <p:nvPr/>
        </p:nvSpPr>
        <p:spPr>
          <a:xfrm>
            <a:off x="2327833" y="5947849"/>
            <a:ext cx="1022588" cy="369332"/>
          </a:xfrm>
          <a:prstGeom prst="rect">
            <a:avLst/>
          </a:prstGeom>
        </p:spPr>
        <p:txBody>
          <a:bodyPr wrap="none">
            <a:spAutoFit/>
          </a:bodyPr>
          <a:lstStyle/>
          <a:p>
            <a:r>
              <a:rPr lang="es-CO" dirty="0">
                <a:solidFill>
                  <a:prstClr val="black"/>
                </a:solidFill>
              </a:rPr>
              <a:t> </a:t>
            </a:r>
            <a:r>
              <a:rPr lang="es-CO" sz="1400" dirty="0" smtClean="0">
                <a:solidFill>
                  <a:prstClr val="black"/>
                </a:solidFill>
              </a:rPr>
              <a:t>Cartagena </a:t>
            </a:r>
            <a:endParaRPr lang="es-CO" sz="1400" dirty="0">
              <a:solidFill>
                <a:prstClr val="black"/>
              </a:solidFill>
            </a:endParaRPr>
          </a:p>
        </p:txBody>
      </p:sp>
      <p:pic>
        <p:nvPicPr>
          <p:cNvPr id="40" name="Picture 7"/>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086141" y="5128756"/>
            <a:ext cx="1763018" cy="21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40 Rectángulo"/>
          <p:cNvSpPr/>
          <p:nvPr/>
        </p:nvSpPr>
        <p:spPr>
          <a:xfrm>
            <a:off x="3454311" y="5958968"/>
            <a:ext cx="753540" cy="369332"/>
          </a:xfrm>
          <a:prstGeom prst="rect">
            <a:avLst/>
          </a:prstGeom>
        </p:spPr>
        <p:txBody>
          <a:bodyPr wrap="none">
            <a:spAutoFit/>
          </a:bodyPr>
          <a:lstStyle/>
          <a:p>
            <a:r>
              <a:rPr lang="es-CO" dirty="0">
                <a:solidFill>
                  <a:prstClr val="black"/>
                </a:solidFill>
              </a:rPr>
              <a:t> </a:t>
            </a:r>
            <a:r>
              <a:rPr lang="es-CO" sz="1400" dirty="0" smtClean="0">
                <a:solidFill>
                  <a:prstClr val="black"/>
                </a:solidFill>
              </a:rPr>
              <a:t>Bogotá</a:t>
            </a:r>
            <a:endParaRPr lang="es-CO" sz="1400" dirty="0">
              <a:solidFill>
                <a:prstClr val="black"/>
              </a:solidFill>
            </a:endParaRPr>
          </a:p>
        </p:txBody>
      </p:sp>
      <p:pic>
        <p:nvPicPr>
          <p:cNvPr id="42" name="Picture 17"/>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457869" y="5062025"/>
            <a:ext cx="1290595" cy="505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42 Rectángulo"/>
          <p:cNvSpPr/>
          <p:nvPr/>
        </p:nvSpPr>
        <p:spPr>
          <a:xfrm>
            <a:off x="7732422" y="5958968"/>
            <a:ext cx="925253" cy="369332"/>
          </a:xfrm>
          <a:prstGeom prst="rect">
            <a:avLst/>
          </a:prstGeom>
        </p:spPr>
        <p:txBody>
          <a:bodyPr wrap="none">
            <a:spAutoFit/>
          </a:bodyPr>
          <a:lstStyle/>
          <a:p>
            <a:r>
              <a:rPr lang="es-CO" dirty="0">
                <a:solidFill>
                  <a:prstClr val="black"/>
                </a:solidFill>
              </a:rPr>
              <a:t> </a:t>
            </a:r>
            <a:r>
              <a:rPr lang="es-CO" sz="1400" dirty="0">
                <a:solidFill>
                  <a:prstClr val="black"/>
                </a:solidFill>
              </a:rPr>
              <a:t>Medellín </a:t>
            </a:r>
          </a:p>
        </p:txBody>
      </p:sp>
    </p:spTree>
    <p:extLst>
      <p:ext uri="{BB962C8B-B14F-4D97-AF65-F5344CB8AC3E}">
        <p14:creationId xmlns:p14="http://schemas.microsoft.com/office/powerpoint/2010/main" val="4243887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9"/>
          <p:cNvSpPr>
            <a:spLocks noGrp="1"/>
          </p:cNvSpPr>
          <p:nvPr>
            <p:ph type="title"/>
          </p:nvPr>
        </p:nvSpPr>
        <p:spPr>
          <a:xfrm>
            <a:off x="467544" y="908720"/>
            <a:ext cx="8229600" cy="3888432"/>
          </a:xfrm>
        </p:spPr>
        <p:txBody>
          <a:bodyPr>
            <a:noAutofit/>
          </a:bodyPr>
          <a:lstStyle/>
          <a:p>
            <a:r>
              <a:rPr lang="es-CO" sz="3600" b="1" dirty="0" smtClean="0">
                <a:solidFill>
                  <a:schemeClr val="bg1"/>
                </a:solidFill>
              </a:rPr>
              <a:t>Diversificar </a:t>
            </a:r>
            <a:r>
              <a:rPr lang="es-CO" sz="3600" b="1" dirty="0">
                <a:solidFill>
                  <a:schemeClr val="bg1"/>
                </a:solidFill>
              </a:rPr>
              <a:t>e innovar a partir de  las capacidades desarrolladas por sus  industrias estrellas</a:t>
            </a:r>
            <a:r>
              <a:rPr lang="es-CO" sz="3600" b="1" dirty="0" smtClean="0">
                <a:solidFill>
                  <a:schemeClr val="bg1"/>
                </a:solidFill>
              </a:rPr>
              <a:t/>
            </a:r>
            <a:br>
              <a:rPr lang="es-CO" sz="3600" b="1" dirty="0" smtClean="0">
                <a:solidFill>
                  <a:schemeClr val="bg1"/>
                </a:solidFill>
              </a:rPr>
            </a:br>
            <a:r>
              <a:rPr lang="es-CO" sz="3600" b="1" dirty="0" smtClean="0">
                <a:solidFill>
                  <a:schemeClr val="bg1"/>
                </a:solidFill>
              </a:rPr>
              <a:t/>
            </a:r>
            <a:br>
              <a:rPr lang="es-CO" sz="3600" b="1" dirty="0" smtClean="0">
                <a:solidFill>
                  <a:schemeClr val="bg1"/>
                </a:solidFill>
              </a:rPr>
            </a:br>
            <a:r>
              <a:rPr lang="es-CO" sz="3600" b="1" dirty="0" smtClean="0">
                <a:solidFill>
                  <a:schemeClr val="bg1"/>
                </a:solidFill>
              </a:rPr>
              <a:t/>
            </a:r>
            <a:br>
              <a:rPr lang="es-CO" sz="3600" b="1" dirty="0" smtClean="0">
                <a:solidFill>
                  <a:schemeClr val="bg1"/>
                </a:solidFill>
              </a:rPr>
            </a:br>
            <a:r>
              <a:rPr lang="es-CO" sz="2800" dirty="0">
                <a:solidFill>
                  <a:schemeClr val="bg1"/>
                </a:solidFill>
              </a:rPr>
              <a:t/>
            </a:r>
            <a:br>
              <a:rPr lang="es-CO" sz="2800" dirty="0">
                <a:solidFill>
                  <a:schemeClr val="bg1"/>
                </a:solidFill>
              </a:rPr>
            </a:br>
            <a:r>
              <a:rPr lang="es-CO" sz="2800" dirty="0">
                <a:solidFill>
                  <a:schemeClr val="bg1"/>
                </a:solidFill>
              </a:rPr>
              <a:t>Diversificarse en forma inteligente</a:t>
            </a:r>
            <a:br>
              <a:rPr lang="es-CO" sz="2800" dirty="0">
                <a:solidFill>
                  <a:schemeClr val="bg1"/>
                </a:solidFill>
              </a:rPr>
            </a:br>
            <a:r>
              <a:rPr lang="es-CO" sz="2800" dirty="0">
                <a:solidFill>
                  <a:schemeClr val="bg1"/>
                </a:solidFill>
              </a:rPr>
              <a:t/>
            </a:r>
            <a:br>
              <a:rPr lang="es-CO" sz="2800" dirty="0">
                <a:solidFill>
                  <a:schemeClr val="bg1"/>
                </a:solidFill>
              </a:rPr>
            </a:br>
            <a:r>
              <a:rPr lang="es-CO" sz="2800" dirty="0">
                <a:solidFill>
                  <a:schemeClr val="bg1"/>
                </a:solidFill>
              </a:rPr>
              <a:t>Sin dejar de hacer lo que sabe, hacer nuevas cosas utilizando mejor los conocimientos ya existentes.  </a:t>
            </a:r>
            <a:endParaRPr lang="en-US" sz="2400" dirty="0">
              <a:solidFill>
                <a:schemeClr val="bg1"/>
              </a:solidFill>
            </a:endParaRPr>
          </a:p>
        </p:txBody>
      </p:sp>
    </p:spTree>
    <p:extLst>
      <p:ext uri="{BB962C8B-B14F-4D97-AF65-F5344CB8AC3E}">
        <p14:creationId xmlns:p14="http://schemas.microsoft.com/office/powerpoint/2010/main" val="29075719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950259" y="3194737"/>
            <a:ext cx="7272808" cy="1077218"/>
          </a:xfrm>
          <a:prstGeom prst="rect">
            <a:avLst/>
          </a:prstGeom>
          <a:noFill/>
        </p:spPr>
        <p:txBody>
          <a:bodyPr wrap="square" rtlCol="0">
            <a:spAutoFit/>
          </a:bodyPr>
          <a:lstStyle/>
          <a:p>
            <a:pPr algn="ctr"/>
            <a:r>
              <a:rPr lang="es-CO" sz="3200" dirty="0">
                <a:solidFill>
                  <a:schemeClr val="tx1">
                    <a:lumMod val="65000"/>
                    <a:lumOff val="35000"/>
                  </a:schemeClr>
                </a:solidFill>
              </a:rPr>
              <a:t>Análisis </a:t>
            </a:r>
            <a:r>
              <a:rPr lang="es-CO" sz="3200" dirty="0" err="1" smtClean="0">
                <a:solidFill>
                  <a:schemeClr val="tx1">
                    <a:lumMod val="65000"/>
                    <a:lumOff val="35000"/>
                  </a:schemeClr>
                </a:solidFill>
              </a:rPr>
              <a:t>Cluster</a:t>
            </a:r>
            <a:r>
              <a:rPr lang="es-CO" sz="3200" dirty="0" smtClean="0">
                <a:solidFill>
                  <a:schemeClr val="tx1">
                    <a:lumMod val="65000"/>
                    <a:lumOff val="35000"/>
                  </a:schemeClr>
                </a:solidFill>
              </a:rPr>
              <a:t> Palma </a:t>
            </a:r>
          </a:p>
          <a:p>
            <a:pPr algn="ctr"/>
            <a:r>
              <a:rPr lang="es-CO" sz="3200" dirty="0" err="1" smtClean="0">
                <a:solidFill>
                  <a:schemeClr val="tx1">
                    <a:lumMod val="65000"/>
                    <a:lumOff val="35000"/>
                  </a:schemeClr>
                </a:solidFill>
              </a:rPr>
              <a:t>Fedepalma</a:t>
            </a:r>
            <a:r>
              <a:rPr lang="es-CO" sz="3200" dirty="0" smtClean="0">
                <a:solidFill>
                  <a:schemeClr val="tx1">
                    <a:lumMod val="65000"/>
                    <a:lumOff val="35000"/>
                  </a:schemeClr>
                </a:solidFill>
              </a:rPr>
              <a:t> - </a:t>
            </a:r>
            <a:r>
              <a:rPr lang="es-CO" sz="3200" dirty="0" err="1" smtClean="0">
                <a:solidFill>
                  <a:schemeClr val="tx1">
                    <a:lumMod val="65000"/>
                    <a:lumOff val="35000"/>
                  </a:schemeClr>
                </a:solidFill>
              </a:rPr>
              <a:t>Fedecombustible</a:t>
            </a:r>
            <a:endParaRPr lang="en-US" sz="3200" dirty="0">
              <a:solidFill>
                <a:schemeClr val="tx1">
                  <a:lumMod val="65000"/>
                  <a:lumOff val="35000"/>
                </a:schemeClr>
              </a:solidFill>
            </a:endParaRPr>
          </a:p>
        </p:txBody>
      </p:sp>
      <p:sp>
        <p:nvSpPr>
          <p:cNvPr id="12" name="11 CuadroTexto"/>
          <p:cNvSpPr txBox="1"/>
          <p:nvPr/>
        </p:nvSpPr>
        <p:spPr>
          <a:xfrm>
            <a:off x="1115616" y="4293096"/>
            <a:ext cx="1872208" cy="461665"/>
          </a:xfrm>
          <a:prstGeom prst="rect">
            <a:avLst/>
          </a:prstGeom>
          <a:noFill/>
        </p:spPr>
        <p:txBody>
          <a:bodyPr wrap="square" rtlCol="0">
            <a:spAutoFit/>
          </a:bodyPr>
          <a:lstStyle/>
          <a:p>
            <a:pPr algn="ctr"/>
            <a:r>
              <a:rPr lang="es-CO" sz="1200" b="1" dirty="0" smtClean="0">
                <a:solidFill>
                  <a:prstClr val="white"/>
                </a:solidFill>
              </a:rPr>
              <a:t>Polímeros de  cloruro 15,1%</a:t>
            </a:r>
            <a:endParaRPr lang="es-CO" sz="1200" b="1" dirty="0">
              <a:solidFill>
                <a:prstClr val="white"/>
              </a:solidFill>
            </a:endParaRPr>
          </a:p>
        </p:txBody>
      </p:sp>
      <p:sp>
        <p:nvSpPr>
          <p:cNvPr id="9" name="Title 9"/>
          <p:cNvSpPr txBox="1">
            <a:spLocks/>
          </p:cNvSpPr>
          <p:nvPr/>
        </p:nvSpPr>
        <p:spPr>
          <a:xfrm>
            <a:off x="899592" y="1513244"/>
            <a:ext cx="7344816" cy="1123668"/>
          </a:xfrm>
          <a:prstGeom prst="rect">
            <a:avLst/>
          </a:prstGeom>
          <a:effectLst/>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600" b="1" dirty="0" smtClean="0">
                <a:solidFill>
                  <a:schemeClr val="bg1"/>
                </a:solidFill>
                <a:effectLst>
                  <a:outerShdw blurRad="127000" dist="139700" dir="2700000" algn="tl" rotWithShape="0">
                    <a:prstClr val="black">
                      <a:alpha val="91000"/>
                    </a:prstClr>
                  </a:outerShdw>
                </a:effectLst>
              </a:rPr>
              <a:t> </a:t>
            </a:r>
            <a:r>
              <a:rPr lang="es-CO" sz="12800" b="1" dirty="0">
                <a:solidFill>
                  <a:schemeClr val="accent2"/>
                </a:solidFill>
                <a:latin typeface="+mn-lt"/>
                <a:ea typeface="+mn-ea"/>
                <a:cs typeface="+mn-cs"/>
              </a:rPr>
              <a:t>EJEMPLO PRÁCTICO 2 </a:t>
            </a:r>
            <a:br>
              <a:rPr lang="es-CO" sz="12800" b="1" dirty="0">
                <a:solidFill>
                  <a:schemeClr val="accent2"/>
                </a:solidFill>
                <a:latin typeface="+mn-lt"/>
                <a:ea typeface="+mn-ea"/>
                <a:cs typeface="+mn-cs"/>
              </a:rPr>
            </a:br>
            <a:endParaRPr lang="es-CO" sz="12800" b="1" dirty="0">
              <a:solidFill>
                <a:schemeClr val="accent2"/>
              </a:solidFill>
              <a:latin typeface="+mn-lt"/>
              <a:ea typeface="+mn-ea"/>
              <a:cs typeface="+mn-cs"/>
            </a:endParaRPr>
          </a:p>
          <a:p>
            <a:r>
              <a:rPr lang="es-CO" sz="3600" b="1" dirty="0">
                <a:solidFill>
                  <a:schemeClr val="accent2"/>
                </a:solidFill>
                <a:latin typeface="+mn-lt"/>
                <a:ea typeface="+mn-ea"/>
                <a:cs typeface="+mn-cs"/>
              </a:rPr>
              <a:t/>
            </a:r>
            <a:br>
              <a:rPr lang="es-CO" sz="3600" b="1" dirty="0">
                <a:solidFill>
                  <a:schemeClr val="accent2"/>
                </a:solidFill>
                <a:latin typeface="+mn-lt"/>
                <a:ea typeface="+mn-ea"/>
                <a:cs typeface="+mn-cs"/>
              </a:rPr>
            </a:br>
            <a:r>
              <a:rPr lang="es-CO" sz="3600" b="1" dirty="0">
                <a:solidFill>
                  <a:schemeClr val="tx1">
                    <a:lumMod val="65000"/>
                    <a:lumOff val="35000"/>
                  </a:schemeClr>
                </a:solidFill>
                <a:latin typeface="+mn-lt"/>
                <a:ea typeface="+mn-ea"/>
                <a:cs typeface="+mn-cs"/>
              </a:rPr>
              <a:t/>
            </a:r>
            <a:br>
              <a:rPr lang="es-CO" sz="3600" b="1" dirty="0">
                <a:solidFill>
                  <a:schemeClr val="tx1">
                    <a:lumMod val="65000"/>
                    <a:lumOff val="35000"/>
                  </a:schemeClr>
                </a:solidFill>
                <a:latin typeface="+mn-lt"/>
                <a:ea typeface="+mn-ea"/>
                <a:cs typeface="+mn-cs"/>
              </a:rPr>
            </a:br>
            <a:endParaRPr lang="en-US" sz="3600" b="1" dirty="0">
              <a:solidFill>
                <a:schemeClr val="tx1">
                  <a:lumMod val="65000"/>
                  <a:lumOff val="35000"/>
                </a:schemeClr>
              </a:solidFill>
              <a:latin typeface="+mn-lt"/>
              <a:ea typeface="+mn-ea"/>
              <a:cs typeface="+mn-cs"/>
            </a:endParaRPr>
          </a:p>
        </p:txBody>
      </p:sp>
    </p:spTree>
    <p:extLst>
      <p:ext uri="{BB962C8B-B14F-4D97-AF65-F5344CB8AC3E}">
        <p14:creationId xmlns:p14="http://schemas.microsoft.com/office/powerpoint/2010/main" val="560543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ángulo redondeado 5"/>
          <p:cNvSpPr/>
          <p:nvPr/>
        </p:nvSpPr>
        <p:spPr>
          <a:xfrm>
            <a:off x="593812" y="511950"/>
            <a:ext cx="8105573" cy="972834"/>
          </a:xfrm>
          <a:prstGeom prst="round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s-CO" sz="2000" b="1" dirty="0" smtClean="0">
                <a:solidFill>
                  <a:prstClr val="white"/>
                </a:solidFill>
              </a:rPr>
              <a:t>ENTENDER Y PARTICIPAR EN LAS CONVERSACIONES REGIONALES PARA ACTIVAR DINÁMICAS DE CRECIMIENTO EMPRESARIAL</a:t>
            </a:r>
            <a:endParaRPr lang="es-CO" sz="2000" b="1" dirty="0">
              <a:solidFill>
                <a:prstClr val="white"/>
              </a:solidFill>
            </a:endParaRPr>
          </a:p>
        </p:txBody>
      </p:sp>
      <p:sp>
        <p:nvSpPr>
          <p:cNvPr id="8" name="Rectángulo redondeado 7"/>
          <p:cNvSpPr/>
          <p:nvPr/>
        </p:nvSpPr>
        <p:spPr>
          <a:xfrm>
            <a:off x="3386458" y="4932266"/>
            <a:ext cx="2520280" cy="945006"/>
          </a:xfrm>
          <a:prstGeom prst="roundRect">
            <a:avLst/>
          </a:prstGeom>
          <a:solidFill>
            <a:schemeClr val="bg1">
              <a:lumMod val="50000"/>
              <a:alpha val="6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s-CO" sz="2400" b="1" dirty="0" smtClean="0">
                <a:solidFill>
                  <a:prstClr val="white"/>
                </a:solidFill>
              </a:rPr>
              <a:t>Consultoría y formación </a:t>
            </a:r>
            <a:endParaRPr lang="es-CO" sz="2000" dirty="0">
              <a:solidFill>
                <a:prstClr val="white"/>
              </a:solidFill>
            </a:endParaRPr>
          </a:p>
        </p:txBody>
      </p:sp>
      <p:sp>
        <p:nvSpPr>
          <p:cNvPr id="9" name="Rectángulo redondeado 8"/>
          <p:cNvSpPr/>
          <p:nvPr/>
        </p:nvSpPr>
        <p:spPr>
          <a:xfrm>
            <a:off x="611188" y="4932266"/>
            <a:ext cx="2520280" cy="945006"/>
          </a:xfrm>
          <a:prstGeom prst="roundRect">
            <a:avLst/>
          </a:prstGeom>
          <a:solidFill>
            <a:schemeClr val="bg1">
              <a:lumMod val="50000"/>
              <a:alpha val="6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s-CO" sz="3600" b="1" dirty="0" smtClean="0">
                <a:solidFill>
                  <a:schemeClr val="accent2">
                    <a:lumMod val="75000"/>
                  </a:schemeClr>
                </a:solidFill>
              </a:rPr>
              <a:t>Inteligencia</a:t>
            </a:r>
          </a:p>
        </p:txBody>
      </p:sp>
      <p:sp>
        <p:nvSpPr>
          <p:cNvPr id="10" name="Rectángulo redondeado 9"/>
          <p:cNvSpPr/>
          <p:nvPr/>
        </p:nvSpPr>
        <p:spPr>
          <a:xfrm>
            <a:off x="6084168" y="4923364"/>
            <a:ext cx="2520280" cy="945006"/>
          </a:xfrm>
          <a:prstGeom prst="roundRect">
            <a:avLst/>
          </a:prstGeom>
          <a:solidFill>
            <a:schemeClr val="bg1">
              <a:lumMod val="50000"/>
              <a:alpha val="6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s-CO" sz="2400" b="1" dirty="0" smtClean="0">
                <a:solidFill>
                  <a:prstClr val="white"/>
                </a:solidFill>
              </a:rPr>
              <a:t>Estructuración de proyectos</a:t>
            </a:r>
            <a:endParaRPr lang="es-CO" b="1" dirty="0">
              <a:solidFill>
                <a:prstClr val="white"/>
              </a:solidFill>
            </a:endParaRPr>
          </a:p>
        </p:txBody>
      </p:sp>
    </p:spTree>
    <p:extLst>
      <p:ext uri="{BB962C8B-B14F-4D97-AF65-F5344CB8AC3E}">
        <p14:creationId xmlns:p14="http://schemas.microsoft.com/office/powerpoint/2010/main" val="1411312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1115616" y="4293096"/>
            <a:ext cx="1872208" cy="461665"/>
          </a:xfrm>
          <a:prstGeom prst="rect">
            <a:avLst/>
          </a:prstGeom>
          <a:noFill/>
        </p:spPr>
        <p:txBody>
          <a:bodyPr wrap="square" rtlCol="0">
            <a:spAutoFit/>
          </a:bodyPr>
          <a:lstStyle/>
          <a:p>
            <a:pPr algn="ctr"/>
            <a:r>
              <a:rPr lang="es-CO" sz="1200" b="1" dirty="0" smtClean="0">
                <a:solidFill>
                  <a:prstClr val="white"/>
                </a:solidFill>
              </a:rPr>
              <a:t>Polímeros de  cloruro 15,1%</a:t>
            </a:r>
            <a:endParaRPr lang="es-CO" sz="1200" b="1" dirty="0">
              <a:solidFill>
                <a:prstClr val="white"/>
              </a:solidFill>
            </a:endParaRPr>
          </a:p>
        </p:txBody>
      </p:sp>
      <p:sp>
        <p:nvSpPr>
          <p:cNvPr id="5" name="Marcador de contenido 2"/>
          <p:cNvSpPr>
            <a:spLocks noGrp="1"/>
          </p:cNvSpPr>
          <p:nvPr>
            <p:ph idx="4294967295"/>
          </p:nvPr>
        </p:nvSpPr>
        <p:spPr>
          <a:xfrm>
            <a:off x="673100" y="1268760"/>
            <a:ext cx="8229600" cy="4949825"/>
          </a:xfrm>
          <a:prstGeom prst="rect">
            <a:avLst/>
          </a:prstGeom>
        </p:spPr>
        <p:txBody>
          <a:bodyPr/>
          <a:lstStyle/>
          <a:p>
            <a:pPr>
              <a:lnSpc>
                <a:spcPct val="100000"/>
              </a:lnSpc>
              <a:spcBef>
                <a:spcPts val="0"/>
              </a:spcBef>
              <a:spcAft>
                <a:spcPts val="2400"/>
              </a:spcAft>
              <a:buFont typeface="Arial" panose="020B0604020202020204" pitchFamily="34" charset="0"/>
              <a:buChar char="•"/>
            </a:pPr>
            <a:r>
              <a:rPr lang="es-CO" sz="2000" dirty="0" smtClean="0">
                <a:solidFill>
                  <a:schemeClr val="tx1">
                    <a:lumMod val="65000"/>
                    <a:lumOff val="35000"/>
                  </a:schemeClr>
                </a:solidFill>
                <a:latin typeface="Calibri" panose="020F0502020204030204" pitchFamily="34" charset="0"/>
              </a:rPr>
              <a:t>No puede haber una estrategia ni política industrial maestra para un ecosistema como el de la palma.  </a:t>
            </a:r>
          </a:p>
          <a:p>
            <a:pPr>
              <a:lnSpc>
                <a:spcPct val="100000"/>
              </a:lnSpc>
              <a:spcBef>
                <a:spcPts val="0"/>
              </a:spcBef>
              <a:spcAft>
                <a:spcPts val="2400"/>
              </a:spcAft>
              <a:buFont typeface="Arial" panose="020B0604020202020204" pitchFamily="34" charset="0"/>
              <a:buChar char="•"/>
            </a:pPr>
            <a:r>
              <a:rPr lang="es-CO" sz="2000" dirty="0" smtClean="0">
                <a:solidFill>
                  <a:schemeClr val="tx1">
                    <a:lumMod val="65000"/>
                    <a:lumOff val="35000"/>
                  </a:schemeClr>
                </a:solidFill>
                <a:latin typeface="Calibri" panose="020F0502020204030204" pitchFamily="34" charset="0"/>
              </a:rPr>
              <a:t>Las posiciones fuera de Colombia se construyen primero ganando en el </a:t>
            </a:r>
            <a:r>
              <a:rPr lang="es-CO" sz="2000" b="1" dirty="0" smtClean="0">
                <a:solidFill>
                  <a:schemeClr val="tx1">
                    <a:lumMod val="65000"/>
                    <a:lumOff val="35000"/>
                  </a:schemeClr>
                </a:solidFill>
                <a:latin typeface="Calibri" panose="020F0502020204030204" pitchFamily="34" charset="0"/>
              </a:rPr>
              <a:t>mercado local</a:t>
            </a:r>
            <a:r>
              <a:rPr lang="es-CO" sz="2000" dirty="0" smtClean="0">
                <a:solidFill>
                  <a:schemeClr val="tx1">
                    <a:lumMod val="65000"/>
                    <a:lumOff val="35000"/>
                  </a:schemeClr>
                </a:solidFill>
                <a:latin typeface="Calibri" panose="020F0502020204030204" pitchFamily="34" charset="0"/>
              </a:rPr>
              <a:t>. </a:t>
            </a:r>
          </a:p>
          <a:p>
            <a:pPr>
              <a:lnSpc>
                <a:spcPct val="100000"/>
              </a:lnSpc>
              <a:spcBef>
                <a:spcPts val="0"/>
              </a:spcBef>
              <a:spcAft>
                <a:spcPts val="2400"/>
              </a:spcAft>
              <a:buFont typeface="Arial" panose="020B0604020202020204" pitchFamily="34" charset="0"/>
              <a:buChar char="•"/>
            </a:pPr>
            <a:r>
              <a:rPr lang="es-CO" sz="2000" dirty="0" smtClean="0">
                <a:solidFill>
                  <a:schemeClr val="tx1">
                    <a:lumMod val="65000"/>
                    <a:lumOff val="35000"/>
                  </a:schemeClr>
                </a:solidFill>
                <a:latin typeface="Calibri" panose="020F0502020204030204" pitchFamily="34" charset="0"/>
              </a:rPr>
              <a:t>Cualquier esfuerzo por tener una demanda local sofisticada de manera indirecta genera posiciones internacionales más robustas. </a:t>
            </a:r>
          </a:p>
          <a:p>
            <a:pPr>
              <a:lnSpc>
                <a:spcPct val="100000"/>
              </a:lnSpc>
              <a:spcBef>
                <a:spcPts val="0"/>
              </a:spcBef>
              <a:spcAft>
                <a:spcPts val="2400"/>
              </a:spcAft>
              <a:buFont typeface="Arial" panose="020B0604020202020204" pitchFamily="34" charset="0"/>
              <a:buChar char="•"/>
            </a:pPr>
            <a:r>
              <a:rPr lang="es-CO" sz="2000" dirty="0" smtClean="0">
                <a:solidFill>
                  <a:schemeClr val="tx1">
                    <a:lumMod val="65000"/>
                    <a:lumOff val="35000"/>
                  </a:schemeClr>
                </a:solidFill>
                <a:latin typeface="Calibri" panose="020F0502020204030204" pitchFamily="34" charset="0"/>
              </a:rPr>
              <a:t>La palma es mucho más que una industria, es una serie de industrias </a:t>
            </a:r>
            <a:r>
              <a:rPr lang="es-CO" sz="2000" b="1" i="1" dirty="0" err="1" smtClean="0">
                <a:solidFill>
                  <a:schemeClr val="tx1">
                    <a:lumMod val="65000"/>
                    <a:lumOff val="35000"/>
                  </a:schemeClr>
                </a:solidFill>
                <a:latin typeface="Calibri" panose="020F0502020204030204" pitchFamily="34" charset="0"/>
              </a:rPr>
              <a:t>upstream</a:t>
            </a:r>
            <a:r>
              <a:rPr lang="es-CO" sz="2000" dirty="0" smtClean="0">
                <a:solidFill>
                  <a:schemeClr val="tx1">
                    <a:lumMod val="65000"/>
                    <a:lumOff val="35000"/>
                  </a:schemeClr>
                </a:solidFill>
                <a:latin typeface="Calibri" panose="020F0502020204030204" pitchFamily="34" charset="0"/>
              </a:rPr>
              <a:t>, </a:t>
            </a:r>
            <a:r>
              <a:rPr lang="es-CO" sz="2000" b="1" i="1" dirty="0" err="1" smtClean="0">
                <a:solidFill>
                  <a:schemeClr val="tx1">
                    <a:lumMod val="65000"/>
                    <a:lumOff val="35000"/>
                  </a:schemeClr>
                </a:solidFill>
                <a:latin typeface="Calibri" panose="020F0502020204030204" pitchFamily="34" charset="0"/>
              </a:rPr>
              <a:t>midstream</a:t>
            </a:r>
            <a:r>
              <a:rPr lang="es-CO" sz="2000" dirty="0" smtClean="0">
                <a:solidFill>
                  <a:schemeClr val="tx1">
                    <a:lumMod val="65000"/>
                    <a:lumOff val="35000"/>
                  </a:schemeClr>
                </a:solidFill>
                <a:latin typeface="Calibri" panose="020F0502020204030204" pitchFamily="34" charset="0"/>
              </a:rPr>
              <a:t> y </a:t>
            </a:r>
            <a:r>
              <a:rPr lang="es-CO" sz="2000" b="1" i="1" dirty="0" err="1" smtClean="0">
                <a:solidFill>
                  <a:schemeClr val="tx1">
                    <a:lumMod val="65000"/>
                    <a:lumOff val="35000"/>
                  </a:schemeClr>
                </a:solidFill>
                <a:latin typeface="Calibri" panose="020F0502020204030204" pitchFamily="34" charset="0"/>
              </a:rPr>
              <a:t>downstream</a:t>
            </a:r>
            <a:r>
              <a:rPr lang="es-CO" sz="2000" dirty="0" smtClean="0">
                <a:solidFill>
                  <a:schemeClr val="tx1">
                    <a:lumMod val="65000"/>
                    <a:lumOff val="35000"/>
                  </a:schemeClr>
                </a:solidFill>
                <a:latin typeface="Calibri" panose="020F0502020204030204" pitchFamily="34" charset="0"/>
              </a:rPr>
              <a:t>. El análisis debe hacerse así. </a:t>
            </a:r>
          </a:p>
          <a:p>
            <a:pPr>
              <a:lnSpc>
                <a:spcPct val="100000"/>
              </a:lnSpc>
              <a:spcBef>
                <a:spcPts val="0"/>
              </a:spcBef>
              <a:spcAft>
                <a:spcPts val="2400"/>
              </a:spcAft>
              <a:buFont typeface="Arial" panose="020B0604020202020204" pitchFamily="34" charset="0"/>
              <a:buChar char="•"/>
            </a:pPr>
            <a:r>
              <a:rPr lang="es-CO" sz="2000" dirty="0" smtClean="0">
                <a:solidFill>
                  <a:schemeClr val="tx1">
                    <a:lumMod val="65000"/>
                    <a:lumOff val="35000"/>
                  </a:schemeClr>
                </a:solidFill>
                <a:latin typeface="Calibri" panose="020F0502020204030204" pitchFamily="34" charset="0"/>
              </a:rPr>
              <a:t>Un ecosistema no puede crecer a espaldas de su </a:t>
            </a:r>
            <a:r>
              <a:rPr lang="es-CO" sz="2000" i="1" dirty="0" err="1" smtClean="0">
                <a:solidFill>
                  <a:schemeClr val="tx1">
                    <a:lumMod val="65000"/>
                    <a:lumOff val="35000"/>
                  </a:schemeClr>
                </a:solidFill>
                <a:latin typeface="Calibri" panose="020F0502020204030204" pitchFamily="34" charset="0"/>
              </a:rPr>
              <a:t>core</a:t>
            </a:r>
            <a:r>
              <a:rPr lang="es-CO" sz="2000" dirty="0" smtClean="0">
                <a:solidFill>
                  <a:schemeClr val="tx1">
                    <a:lumMod val="65000"/>
                    <a:lumOff val="35000"/>
                  </a:schemeClr>
                </a:solidFill>
                <a:latin typeface="Calibri" panose="020F0502020204030204" pitchFamily="34" charset="0"/>
              </a:rPr>
              <a:t>. </a:t>
            </a:r>
          </a:p>
          <a:p>
            <a:pPr>
              <a:lnSpc>
                <a:spcPct val="100000"/>
              </a:lnSpc>
              <a:spcAft>
                <a:spcPts val="2400"/>
              </a:spcAft>
              <a:buFont typeface="Arial" panose="020B0604020202020204" pitchFamily="34" charset="0"/>
              <a:buChar char="•"/>
            </a:pPr>
            <a:r>
              <a:rPr lang="es-CO" sz="2000" dirty="0" smtClean="0">
                <a:solidFill>
                  <a:schemeClr val="tx1">
                    <a:lumMod val="65000"/>
                    <a:lumOff val="35000"/>
                  </a:schemeClr>
                </a:solidFill>
                <a:latin typeface="Calibri" panose="020F0502020204030204" pitchFamily="34" charset="0"/>
              </a:rPr>
              <a:t>Colombia no puede tener un posicionamiento de </a:t>
            </a:r>
            <a:r>
              <a:rPr lang="es-CO" sz="2000" b="1" dirty="0" smtClean="0">
                <a:solidFill>
                  <a:schemeClr val="tx1">
                    <a:lumMod val="65000"/>
                    <a:lumOff val="35000"/>
                  </a:schemeClr>
                </a:solidFill>
                <a:latin typeface="Calibri" panose="020F0502020204030204" pitchFamily="34" charset="0"/>
              </a:rPr>
              <a:t>bajo costo</a:t>
            </a:r>
            <a:r>
              <a:rPr lang="es-CO" sz="2000" dirty="0" smtClean="0">
                <a:solidFill>
                  <a:schemeClr val="tx1">
                    <a:lumMod val="65000"/>
                    <a:lumOff val="35000"/>
                  </a:schemeClr>
                </a:solidFill>
                <a:latin typeface="Calibri" panose="020F0502020204030204" pitchFamily="34" charset="0"/>
              </a:rPr>
              <a:t>. </a:t>
            </a:r>
          </a:p>
        </p:txBody>
      </p:sp>
      <p:sp>
        <p:nvSpPr>
          <p:cNvPr id="7" name="Título 1"/>
          <p:cNvSpPr txBox="1">
            <a:spLocks/>
          </p:cNvSpPr>
          <p:nvPr/>
        </p:nvSpPr>
        <p:spPr bwMode="auto">
          <a:xfrm>
            <a:off x="624548" y="476672"/>
            <a:ext cx="7283450" cy="504056"/>
          </a:xfrm>
          <a:prstGeom prst="rect">
            <a:avLst/>
          </a:prstGeom>
          <a:noFill/>
          <a:ln w="9525">
            <a:noFill/>
            <a:miter lim="800000"/>
            <a:headEnd/>
            <a:tailEnd/>
          </a:ln>
        </p:spPr>
        <p:txBody>
          <a:bodyPr vert="horz" wrap="square" lIns="91432" tIns="45717" rIns="91432" bIns="45717" numCol="1" anchor="ctr" anchorCtr="0" compatLnSpc="1">
            <a:prstTxWarp prst="textNoShape">
              <a:avLst/>
            </a:prstTxWarp>
          </a:bodyPr>
          <a:lstStyle>
            <a:lvl1pPr algn="l" rtl="0" eaLnBrk="0" fontAlgn="base" hangingPunct="0">
              <a:spcBef>
                <a:spcPct val="0"/>
              </a:spcBef>
              <a:spcAft>
                <a:spcPct val="0"/>
              </a:spcAft>
              <a:defRPr sz="2200" b="1">
                <a:solidFill>
                  <a:srgbClr val="000050"/>
                </a:solidFill>
                <a:latin typeface="+mj-lt"/>
                <a:ea typeface="+mj-ea"/>
                <a:cs typeface="+mj-cs"/>
              </a:defRPr>
            </a:lvl1pPr>
            <a:lvl2pPr algn="l" rtl="0" eaLnBrk="0" fontAlgn="base" hangingPunct="0">
              <a:spcBef>
                <a:spcPct val="0"/>
              </a:spcBef>
              <a:spcAft>
                <a:spcPct val="0"/>
              </a:spcAft>
              <a:defRPr sz="2200">
                <a:solidFill>
                  <a:srgbClr val="000050"/>
                </a:solidFill>
                <a:latin typeface="Arial" pitchFamily="34" charset="0"/>
              </a:defRPr>
            </a:lvl2pPr>
            <a:lvl3pPr algn="l" rtl="0" eaLnBrk="0" fontAlgn="base" hangingPunct="0">
              <a:spcBef>
                <a:spcPct val="0"/>
              </a:spcBef>
              <a:spcAft>
                <a:spcPct val="0"/>
              </a:spcAft>
              <a:defRPr sz="2200">
                <a:solidFill>
                  <a:srgbClr val="000050"/>
                </a:solidFill>
                <a:latin typeface="Arial" pitchFamily="34" charset="0"/>
              </a:defRPr>
            </a:lvl3pPr>
            <a:lvl4pPr algn="l" rtl="0" eaLnBrk="0" fontAlgn="base" hangingPunct="0">
              <a:spcBef>
                <a:spcPct val="0"/>
              </a:spcBef>
              <a:spcAft>
                <a:spcPct val="0"/>
              </a:spcAft>
              <a:defRPr sz="2200">
                <a:solidFill>
                  <a:srgbClr val="000050"/>
                </a:solidFill>
                <a:latin typeface="Arial" pitchFamily="34" charset="0"/>
              </a:defRPr>
            </a:lvl4pPr>
            <a:lvl5pPr algn="l" rtl="0" eaLnBrk="0" fontAlgn="base" hangingPunct="0">
              <a:spcBef>
                <a:spcPct val="0"/>
              </a:spcBef>
              <a:spcAft>
                <a:spcPct val="0"/>
              </a:spcAft>
              <a:defRPr sz="2200">
                <a:solidFill>
                  <a:srgbClr val="000050"/>
                </a:solidFill>
                <a:latin typeface="Arial" pitchFamily="34" charset="0"/>
              </a:defRPr>
            </a:lvl5pPr>
            <a:lvl6pPr marL="457163" algn="l" rtl="0" fontAlgn="base">
              <a:spcBef>
                <a:spcPct val="0"/>
              </a:spcBef>
              <a:spcAft>
                <a:spcPct val="0"/>
              </a:spcAft>
              <a:defRPr sz="2200">
                <a:solidFill>
                  <a:srgbClr val="000050"/>
                </a:solidFill>
                <a:latin typeface="Arial" pitchFamily="34" charset="0"/>
              </a:defRPr>
            </a:lvl6pPr>
            <a:lvl7pPr marL="914324" algn="l" rtl="0" fontAlgn="base">
              <a:spcBef>
                <a:spcPct val="0"/>
              </a:spcBef>
              <a:spcAft>
                <a:spcPct val="0"/>
              </a:spcAft>
              <a:defRPr sz="2200">
                <a:solidFill>
                  <a:srgbClr val="000050"/>
                </a:solidFill>
                <a:latin typeface="Arial" pitchFamily="34" charset="0"/>
              </a:defRPr>
            </a:lvl7pPr>
            <a:lvl8pPr marL="1371487" algn="l" rtl="0" fontAlgn="base">
              <a:spcBef>
                <a:spcPct val="0"/>
              </a:spcBef>
              <a:spcAft>
                <a:spcPct val="0"/>
              </a:spcAft>
              <a:defRPr sz="2200">
                <a:solidFill>
                  <a:srgbClr val="000050"/>
                </a:solidFill>
                <a:latin typeface="Arial" pitchFamily="34" charset="0"/>
              </a:defRPr>
            </a:lvl8pPr>
            <a:lvl9pPr marL="1828650" algn="l" rtl="0" fontAlgn="base">
              <a:spcBef>
                <a:spcPct val="0"/>
              </a:spcBef>
              <a:spcAft>
                <a:spcPct val="0"/>
              </a:spcAft>
              <a:defRPr sz="2200">
                <a:solidFill>
                  <a:srgbClr val="000050"/>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CO" sz="1900" dirty="0">
                <a:solidFill>
                  <a:schemeClr val="tx1">
                    <a:lumMod val="65000"/>
                    <a:lumOff val="35000"/>
                  </a:schemeClr>
                </a:solidFill>
                <a:latin typeface="+mn-lt"/>
                <a:ea typeface="+mn-ea"/>
                <a:cs typeface="+mn-cs"/>
              </a:rPr>
              <a:t>PREMISAS DEL CASO</a:t>
            </a:r>
          </a:p>
        </p:txBody>
      </p:sp>
      <p:pic>
        <p:nvPicPr>
          <p:cNvPr id="8"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7022" y="6309320"/>
            <a:ext cx="1667746" cy="34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9754" y="6297760"/>
            <a:ext cx="1285181" cy="5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699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583782" y="5661248"/>
            <a:ext cx="7921252" cy="738664"/>
          </a:xfrm>
          <a:prstGeom prst="rect">
            <a:avLst/>
          </a:prstGeom>
          <a:noFill/>
          <a:ln w="12700">
            <a:noFill/>
            <a:miter lim="800000"/>
            <a:headEnd type="none" w="lg" len="lg"/>
            <a:tailEnd type="none" w="lg" len="lg"/>
          </a:ln>
        </p:spPr>
        <p:txBody>
          <a:bodyPr wrap="square" lIns="0" tIns="0" rIns="0" bIns="0">
            <a:spAutoFit/>
          </a:bodyPr>
          <a:lstStyle/>
          <a:p>
            <a:pPr algn="ctr"/>
            <a:r>
              <a:rPr lang="es-CO" sz="1600" b="1" dirty="0">
                <a:solidFill>
                  <a:prstClr val="black">
                    <a:lumMod val="65000"/>
                    <a:lumOff val="35000"/>
                  </a:prstClr>
                </a:solidFill>
                <a:cs typeface="Arial" charset="0"/>
              </a:rPr>
              <a:t>El primer insumo importante de la herramienta es la posibilidad de ver que sectores tienen o no potencial en complejidad</a:t>
            </a:r>
          </a:p>
          <a:p>
            <a:pPr algn="ctr"/>
            <a:endParaRPr lang="es-MX" sz="1600" dirty="0">
              <a:solidFill>
                <a:prstClr val="black">
                  <a:lumMod val="50000"/>
                  <a:lumOff val="50000"/>
                </a:prstClr>
              </a:solidFill>
              <a:cs typeface="Arial" charset="0"/>
            </a:endParaRPr>
          </a:p>
        </p:txBody>
      </p:sp>
      <p:pic>
        <p:nvPicPr>
          <p:cNvPr id="12"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7022" y="6309320"/>
            <a:ext cx="1667746" cy="34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39754" y="6297760"/>
            <a:ext cx="1285181" cy="5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7 Marcador de texto"/>
          <p:cNvSpPr>
            <a:spLocks noGrp="1"/>
          </p:cNvSpPr>
          <p:nvPr>
            <p:ph type="body" sz="quarter" idx="11"/>
          </p:nvPr>
        </p:nvSpPr>
        <p:spPr>
          <a:xfrm>
            <a:off x="498929" y="404665"/>
            <a:ext cx="8023225" cy="581025"/>
          </a:xfrm>
        </p:spPr>
        <p:txBody>
          <a:bodyPr>
            <a:normAutofit fontScale="92500" lnSpcReduction="20000"/>
          </a:bodyPr>
          <a:lstStyle/>
          <a:p>
            <a:r>
              <a:rPr lang="es-ES_tradnl" dirty="0" smtClean="0"/>
              <a:t>¿CUÁNTA COMPLEJIDAD ECONÓMICA LE APORTAN AL PAÍS LOS DISTINTOS USOS DE LA PALMA?</a:t>
            </a:r>
            <a:endParaRPr lang="es-CO" dirty="0"/>
          </a:p>
        </p:txBody>
      </p:sp>
      <p:graphicFrame>
        <p:nvGraphicFramePr>
          <p:cNvPr id="8" name="Gráfico 36"/>
          <p:cNvGraphicFramePr>
            <a:graphicFrameLocks/>
          </p:cNvGraphicFramePr>
          <p:nvPr>
            <p:extLst>
              <p:ext uri="{D42A27DB-BD31-4B8C-83A1-F6EECF244321}">
                <p14:modId xmlns:p14="http://schemas.microsoft.com/office/powerpoint/2010/main" val="1261854825"/>
              </p:ext>
            </p:extLst>
          </p:nvPr>
        </p:nvGraphicFramePr>
        <p:xfrm>
          <a:off x="323528" y="1772820"/>
          <a:ext cx="8712968" cy="3893219"/>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 Box 29"/>
          <p:cNvSpPr txBox="1">
            <a:spLocks noChangeArrowheads="1"/>
          </p:cNvSpPr>
          <p:nvPr/>
        </p:nvSpPr>
        <p:spPr bwMode="auto">
          <a:xfrm>
            <a:off x="2763612" y="1126247"/>
            <a:ext cx="3597358" cy="584775"/>
          </a:xfrm>
          <a:prstGeom prst="rect">
            <a:avLst/>
          </a:prstGeom>
          <a:noFill/>
          <a:ln w="9525">
            <a:noFill/>
            <a:miter lim="800000"/>
            <a:headEnd/>
            <a:tailEnd/>
          </a:ln>
        </p:spPr>
        <p:txBody>
          <a:bodyPr wrap="square">
            <a:spAutoFit/>
          </a:bodyPr>
          <a:lstStyle/>
          <a:p>
            <a:pPr algn="ctr">
              <a:defRPr/>
            </a:pPr>
            <a:r>
              <a:rPr lang="es-CO" sz="1600" b="1" dirty="0" err="1" smtClean="0">
                <a:solidFill>
                  <a:prstClr val="black">
                    <a:lumMod val="65000"/>
                    <a:lumOff val="35000"/>
                  </a:prstClr>
                </a:solidFill>
                <a:cs typeface="Arial" charset="0"/>
              </a:rPr>
              <a:t>Complexity</a:t>
            </a:r>
            <a:r>
              <a:rPr lang="es-CO" sz="1600" b="1" dirty="0" smtClean="0">
                <a:solidFill>
                  <a:prstClr val="black">
                    <a:lumMod val="65000"/>
                    <a:lumOff val="35000"/>
                  </a:prstClr>
                </a:solidFill>
                <a:cs typeface="Arial" charset="0"/>
              </a:rPr>
              <a:t> </a:t>
            </a:r>
            <a:r>
              <a:rPr lang="es-CO" sz="1600" b="1" dirty="0">
                <a:solidFill>
                  <a:prstClr val="black">
                    <a:lumMod val="65000"/>
                    <a:lumOff val="35000"/>
                  </a:prstClr>
                </a:solidFill>
                <a:cs typeface="Arial" charset="0"/>
              </a:rPr>
              <a:t>O</a:t>
            </a:r>
            <a:r>
              <a:rPr lang="es-CO" sz="1600" b="1" dirty="0" smtClean="0">
                <a:solidFill>
                  <a:prstClr val="black">
                    <a:lumMod val="65000"/>
                    <a:lumOff val="35000"/>
                  </a:prstClr>
                </a:solidFill>
                <a:cs typeface="Arial" charset="0"/>
              </a:rPr>
              <a:t>utlook </a:t>
            </a:r>
            <a:r>
              <a:rPr lang="es-CO" sz="1600" b="1" dirty="0" err="1" smtClean="0">
                <a:solidFill>
                  <a:prstClr val="black">
                    <a:lumMod val="65000"/>
                    <a:lumOff val="35000"/>
                  </a:prstClr>
                </a:solidFill>
                <a:cs typeface="Arial" charset="0"/>
              </a:rPr>
              <a:t>Gain</a:t>
            </a:r>
            <a:r>
              <a:rPr lang="es-CO" sz="1600" b="1" dirty="0">
                <a:solidFill>
                  <a:prstClr val="black">
                    <a:lumMod val="65000"/>
                    <a:lumOff val="35000"/>
                  </a:prstClr>
                </a:solidFill>
                <a:cs typeface="Arial" charset="0"/>
              </a:rPr>
              <a:t> (</a:t>
            </a:r>
            <a:r>
              <a:rPr lang="es-CO" sz="1600" b="1" dirty="0" smtClean="0">
                <a:solidFill>
                  <a:prstClr val="black">
                    <a:lumMod val="65000"/>
                    <a:lumOff val="35000"/>
                  </a:prstClr>
                </a:solidFill>
                <a:cs typeface="Arial" charset="0"/>
              </a:rPr>
              <a:t>COG)</a:t>
            </a:r>
            <a:endParaRPr lang="es-CO" sz="1600" b="1" dirty="0">
              <a:solidFill>
                <a:prstClr val="black">
                  <a:lumMod val="65000"/>
                  <a:lumOff val="35000"/>
                </a:prstClr>
              </a:solidFill>
              <a:cs typeface="Arial" charset="0"/>
            </a:endParaRPr>
          </a:p>
          <a:p>
            <a:pPr algn="ctr">
              <a:defRPr/>
            </a:pPr>
            <a:r>
              <a:rPr lang="es-CO" sz="1600" b="1" dirty="0">
                <a:solidFill>
                  <a:prstClr val="black">
                    <a:lumMod val="65000"/>
                    <a:lumOff val="35000"/>
                  </a:prstClr>
                </a:solidFill>
                <a:cs typeface="Arial" charset="0"/>
              </a:rPr>
              <a:t>Años 2013</a:t>
            </a:r>
            <a:endParaRPr lang="en-US" sz="1600" b="1" dirty="0">
              <a:solidFill>
                <a:prstClr val="black">
                  <a:lumMod val="65000"/>
                  <a:lumOff val="35000"/>
                </a:prstClr>
              </a:solidFill>
              <a:cs typeface="Arial" charset="0"/>
            </a:endParaRPr>
          </a:p>
        </p:txBody>
      </p:sp>
      <p:sp>
        <p:nvSpPr>
          <p:cNvPr id="4" name="3 Elipse"/>
          <p:cNvSpPr/>
          <p:nvPr/>
        </p:nvSpPr>
        <p:spPr>
          <a:xfrm>
            <a:off x="7632850" y="3501008"/>
            <a:ext cx="1403648"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0000"/>
              </a:solidFill>
            </a:endParaRPr>
          </a:p>
        </p:txBody>
      </p:sp>
      <p:sp>
        <p:nvSpPr>
          <p:cNvPr id="5" name="4 CuadroTexto"/>
          <p:cNvSpPr txBox="1"/>
          <p:nvPr/>
        </p:nvSpPr>
        <p:spPr>
          <a:xfrm>
            <a:off x="7380313" y="2852940"/>
            <a:ext cx="1763689" cy="461665"/>
          </a:xfrm>
          <a:prstGeom prst="rect">
            <a:avLst/>
          </a:prstGeom>
          <a:noFill/>
        </p:spPr>
        <p:txBody>
          <a:bodyPr wrap="square" rtlCol="0">
            <a:spAutoFit/>
          </a:bodyPr>
          <a:lstStyle/>
          <a:p>
            <a:r>
              <a:rPr lang="es-CO" sz="1200" b="1" dirty="0">
                <a:solidFill>
                  <a:prstClr val="black">
                    <a:lumMod val="65000"/>
                    <a:lumOff val="35000"/>
                  </a:prstClr>
                </a:solidFill>
                <a:cs typeface="Arial" charset="0"/>
              </a:rPr>
              <a:t>Exportaciones COL 2013</a:t>
            </a:r>
          </a:p>
          <a:p>
            <a:r>
              <a:rPr lang="es-CO" sz="1200" b="1" dirty="0" smtClean="0">
                <a:solidFill>
                  <a:prstClr val="black">
                    <a:lumMod val="65000"/>
                    <a:lumOff val="35000"/>
                  </a:prstClr>
                </a:solidFill>
                <a:cs typeface="Arial" charset="0"/>
              </a:rPr>
              <a:t>USD </a:t>
            </a:r>
            <a:r>
              <a:rPr lang="es-CO" sz="1200" b="1" dirty="0">
                <a:solidFill>
                  <a:prstClr val="black">
                    <a:lumMod val="65000"/>
                    <a:lumOff val="35000"/>
                  </a:prstClr>
                </a:solidFill>
                <a:cs typeface="Arial" charset="0"/>
              </a:rPr>
              <a:t>137 millones</a:t>
            </a:r>
          </a:p>
        </p:txBody>
      </p:sp>
      <p:sp>
        <p:nvSpPr>
          <p:cNvPr id="14" name="13 Elipse"/>
          <p:cNvSpPr/>
          <p:nvPr/>
        </p:nvSpPr>
        <p:spPr>
          <a:xfrm>
            <a:off x="323528" y="1418630"/>
            <a:ext cx="1403648"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0000"/>
              </a:solidFill>
            </a:endParaRPr>
          </a:p>
        </p:txBody>
      </p:sp>
      <p:sp>
        <p:nvSpPr>
          <p:cNvPr id="16" name="15 CuadroTexto"/>
          <p:cNvSpPr txBox="1"/>
          <p:nvPr/>
        </p:nvSpPr>
        <p:spPr>
          <a:xfrm>
            <a:off x="482437" y="1030602"/>
            <a:ext cx="1857317" cy="461665"/>
          </a:xfrm>
          <a:prstGeom prst="rect">
            <a:avLst/>
          </a:prstGeom>
          <a:noFill/>
        </p:spPr>
        <p:txBody>
          <a:bodyPr wrap="square" rtlCol="0">
            <a:spAutoFit/>
          </a:bodyPr>
          <a:lstStyle/>
          <a:p>
            <a:r>
              <a:rPr lang="es-CO" sz="1200" b="1" dirty="0">
                <a:solidFill>
                  <a:prstClr val="black">
                    <a:lumMod val="65000"/>
                    <a:lumOff val="35000"/>
                  </a:prstClr>
                </a:solidFill>
                <a:cs typeface="Arial" charset="0"/>
              </a:rPr>
              <a:t>Exportaciones COL 2013</a:t>
            </a:r>
          </a:p>
          <a:p>
            <a:r>
              <a:rPr lang="es-CO" sz="1200" b="1" dirty="0" smtClean="0">
                <a:solidFill>
                  <a:prstClr val="black">
                    <a:lumMod val="65000"/>
                    <a:lumOff val="35000"/>
                  </a:prstClr>
                </a:solidFill>
                <a:cs typeface="Arial" charset="0"/>
              </a:rPr>
              <a:t>USD </a:t>
            </a:r>
            <a:r>
              <a:rPr lang="es-CO" sz="1200" b="1" dirty="0">
                <a:solidFill>
                  <a:prstClr val="black">
                    <a:lumMod val="65000"/>
                    <a:lumOff val="35000"/>
                  </a:prstClr>
                </a:solidFill>
                <a:cs typeface="Arial" charset="0"/>
              </a:rPr>
              <a:t>17 millones</a:t>
            </a:r>
          </a:p>
        </p:txBody>
      </p:sp>
    </p:spTree>
    <p:extLst>
      <p:ext uri="{BB962C8B-B14F-4D97-AF65-F5344CB8AC3E}">
        <p14:creationId xmlns:p14="http://schemas.microsoft.com/office/powerpoint/2010/main" val="25644003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8"/>
          <p:cNvGraphicFramePr>
            <a:graphicFrameLocks/>
          </p:cNvGraphicFramePr>
          <p:nvPr>
            <p:extLst/>
          </p:nvPr>
        </p:nvGraphicFramePr>
        <p:xfrm>
          <a:off x="54000" y="1233000"/>
          <a:ext cx="9036000" cy="4392000"/>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9 Grupo"/>
          <p:cNvGrpSpPr/>
          <p:nvPr/>
        </p:nvGrpSpPr>
        <p:grpSpPr>
          <a:xfrm>
            <a:off x="2483768" y="1126070"/>
            <a:ext cx="3877200" cy="471600"/>
            <a:chOff x="983626" y="1412776"/>
            <a:chExt cx="2826374" cy="504056"/>
          </a:xfrm>
        </p:grpSpPr>
        <p:sp>
          <p:nvSpPr>
            <p:cNvPr id="5" name="Line 28"/>
            <p:cNvSpPr>
              <a:spLocks noChangeShapeType="1"/>
            </p:cNvSpPr>
            <p:nvPr/>
          </p:nvSpPr>
          <p:spPr bwMode="auto">
            <a:xfrm>
              <a:off x="983626" y="1916832"/>
              <a:ext cx="2826374" cy="0"/>
            </a:xfrm>
            <a:prstGeom prst="line">
              <a:avLst/>
            </a:prstGeom>
            <a:ln>
              <a:solidFill>
                <a:schemeClr val="accent2"/>
              </a:solidFill>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s-CO" kern="0" dirty="0">
                <a:solidFill>
                  <a:srgbClr val="C00000"/>
                </a:solidFill>
              </a:endParaRPr>
            </a:p>
          </p:txBody>
        </p:sp>
        <p:sp>
          <p:nvSpPr>
            <p:cNvPr id="6" name="Text Box 29"/>
            <p:cNvSpPr txBox="1">
              <a:spLocks noChangeArrowheads="1"/>
            </p:cNvSpPr>
            <p:nvPr/>
          </p:nvSpPr>
          <p:spPr bwMode="auto">
            <a:xfrm>
              <a:off x="1187624" y="1412776"/>
              <a:ext cx="2622376" cy="476989"/>
            </a:xfrm>
            <a:prstGeom prst="rect">
              <a:avLst/>
            </a:prstGeom>
            <a:noFill/>
            <a:ln w="9525">
              <a:noFill/>
              <a:miter lim="800000"/>
              <a:headEnd/>
              <a:tailEnd/>
            </a:ln>
          </p:spPr>
          <p:txBody>
            <a:bodyPr wrap="square">
              <a:spAutoFit/>
            </a:bodyPr>
            <a:lstStyle/>
            <a:p>
              <a:pPr algn="ctr">
                <a:defRPr/>
              </a:pPr>
              <a:r>
                <a:rPr lang="es-CO" sz="1400" b="1" kern="0" dirty="0" smtClean="0">
                  <a:solidFill>
                    <a:srgbClr val="800000"/>
                  </a:solidFill>
                  <a:cs typeface="Arial" charset="0"/>
                </a:rPr>
                <a:t>Complejidad </a:t>
              </a:r>
              <a:r>
                <a:rPr lang="es-CO" sz="1400" b="1" kern="0" dirty="0" err="1" smtClean="0">
                  <a:solidFill>
                    <a:srgbClr val="800000"/>
                  </a:solidFill>
                  <a:cs typeface="Arial" charset="0"/>
                </a:rPr>
                <a:t>v.s.</a:t>
              </a:r>
              <a:r>
                <a:rPr lang="es-CO" sz="1400" b="1" kern="0" dirty="0" smtClean="0">
                  <a:solidFill>
                    <a:srgbClr val="800000"/>
                  </a:solidFill>
                  <a:cs typeface="Arial" charset="0"/>
                </a:rPr>
                <a:t> distancia</a:t>
              </a:r>
              <a:endParaRPr lang="es-CO" sz="1400" b="1" kern="0" dirty="0">
                <a:solidFill>
                  <a:srgbClr val="800000"/>
                </a:solidFill>
                <a:cs typeface="Arial" charset="0"/>
              </a:endParaRPr>
            </a:p>
            <a:p>
              <a:pPr algn="ctr">
                <a:defRPr/>
              </a:pPr>
              <a:r>
                <a:rPr lang="es-CO" sz="900" b="1" kern="0" dirty="0" smtClean="0">
                  <a:solidFill>
                    <a:srgbClr val="000050"/>
                  </a:solidFill>
                  <a:cs typeface="Arial" charset="0"/>
                </a:rPr>
                <a:t>Años 2013</a:t>
              </a:r>
              <a:endParaRPr lang="en-US" sz="900" b="1" kern="0" dirty="0">
                <a:solidFill>
                  <a:srgbClr val="000050"/>
                </a:solidFill>
                <a:cs typeface="Arial" charset="0"/>
              </a:endParaRPr>
            </a:p>
          </p:txBody>
        </p:sp>
      </p:grpSp>
      <p:sp>
        <p:nvSpPr>
          <p:cNvPr id="7" name="Text Box 4"/>
          <p:cNvSpPr txBox="1">
            <a:spLocks noChangeArrowheads="1"/>
          </p:cNvSpPr>
          <p:nvPr/>
        </p:nvSpPr>
        <p:spPr bwMode="auto">
          <a:xfrm>
            <a:off x="539552" y="5805268"/>
            <a:ext cx="8424936" cy="246221"/>
          </a:xfrm>
          <a:prstGeom prst="rect">
            <a:avLst/>
          </a:prstGeom>
          <a:noFill/>
          <a:ln w="12700">
            <a:noFill/>
            <a:miter lim="800000"/>
            <a:headEnd type="none" w="lg" len="lg"/>
            <a:tailEnd type="none" w="lg" len="lg"/>
          </a:ln>
        </p:spPr>
        <p:txBody>
          <a:bodyPr wrap="square" lIns="0" tIns="0" rIns="0" bIns="0">
            <a:spAutoFit/>
          </a:bodyPr>
          <a:lstStyle/>
          <a:p>
            <a:pPr algn="ctr"/>
            <a:r>
              <a:rPr lang="es-ES" sz="1600" dirty="0">
                <a:solidFill>
                  <a:prstClr val="black">
                    <a:lumMod val="50000"/>
                    <a:lumOff val="50000"/>
                  </a:prstClr>
                </a:solidFill>
                <a:cs typeface="Arial" charset="0"/>
              </a:rPr>
              <a:t>Además se puede evidenciar diferentes tipos de apuestas basadas en las capacidades de la región</a:t>
            </a:r>
            <a:endParaRPr lang="es-MX" sz="1600" dirty="0">
              <a:solidFill>
                <a:prstClr val="black">
                  <a:lumMod val="50000"/>
                  <a:lumOff val="50000"/>
                </a:prstClr>
              </a:solidFill>
              <a:cs typeface="Arial" charset="0"/>
            </a:endParaRPr>
          </a:p>
        </p:txBody>
      </p:sp>
      <p:sp>
        <p:nvSpPr>
          <p:cNvPr id="8" name="Title 1"/>
          <p:cNvSpPr txBox="1">
            <a:spLocks/>
          </p:cNvSpPr>
          <p:nvPr/>
        </p:nvSpPr>
        <p:spPr>
          <a:xfrm>
            <a:off x="635827" y="234155"/>
            <a:ext cx="8146800" cy="6381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r>
              <a:rPr lang="es-ES_tradnl" altLang="ja-JP" sz="2000" b="1" dirty="0" smtClean="0">
                <a:solidFill>
                  <a:prstClr val="black">
                    <a:lumMod val="65000"/>
                    <a:lumOff val="35000"/>
                  </a:prstClr>
                </a:solidFill>
                <a:cs typeface="Arial" charset="0"/>
              </a:rPr>
              <a:t>USOS DE LA PALMA</a:t>
            </a:r>
            <a:br>
              <a:rPr lang="es-ES_tradnl" altLang="ja-JP" sz="2000" b="1" dirty="0" smtClean="0">
                <a:solidFill>
                  <a:prstClr val="black">
                    <a:lumMod val="65000"/>
                    <a:lumOff val="35000"/>
                  </a:prstClr>
                </a:solidFill>
                <a:cs typeface="Arial" charset="0"/>
              </a:rPr>
            </a:br>
            <a:r>
              <a:rPr lang="es-ES_tradnl" altLang="ja-JP" sz="2000" b="1" dirty="0" smtClean="0">
                <a:solidFill>
                  <a:prstClr val="black">
                    <a:lumMod val="65000"/>
                    <a:lumOff val="35000"/>
                  </a:prstClr>
                </a:solidFill>
                <a:cs typeface="Arial" charset="0"/>
              </a:rPr>
              <a:t>POTENCIAL DE LOS USOS (COLOMBIA)</a:t>
            </a:r>
            <a:endParaRPr lang="es-ES_tradnl" sz="2000" b="1" dirty="0">
              <a:solidFill>
                <a:prstClr val="black">
                  <a:lumMod val="65000"/>
                  <a:lumOff val="35000"/>
                </a:prstClr>
              </a:solidFill>
              <a:cs typeface="Arial" charset="0"/>
            </a:endParaRPr>
          </a:p>
        </p:txBody>
      </p:sp>
      <p:cxnSp>
        <p:nvCxnSpPr>
          <p:cNvPr id="9" name="Conector recto 9"/>
          <p:cNvCxnSpPr/>
          <p:nvPr/>
        </p:nvCxnSpPr>
        <p:spPr>
          <a:xfrm>
            <a:off x="5148064" y="1598320"/>
            <a:ext cx="0" cy="3885654"/>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8316416" y="1628800"/>
            <a:ext cx="0" cy="3885654"/>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7452320" y="1628800"/>
            <a:ext cx="0" cy="3885654"/>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4283968" y="1628800"/>
            <a:ext cx="0" cy="3885654"/>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pic>
        <p:nvPicPr>
          <p:cNvPr id="14"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7022" y="6309320"/>
            <a:ext cx="1667746" cy="34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39754" y="6297760"/>
            <a:ext cx="1285181" cy="5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5"/>
          <p:cNvSpPr txBox="1"/>
          <p:nvPr/>
        </p:nvSpPr>
        <p:spPr>
          <a:xfrm>
            <a:off x="5508104" y="6408603"/>
            <a:ext cx="2808782" cy="338554"/>
          </a:xfrm>
          <a:prstGeom prst="rect">
            <a:avLst/>
          </a:prstGeom>
          <a:noFill/>
        </p:spPr>
        <p:txBody>
          <a:bodyPr wrap="none" rtlCol="0">
            <a:spAutoFit/>
          </a:bodyPr>
          <a:lstStyle/>
          <a:p>
            <a:endParaRPr lang="es-CO" sz="800" dirty="0" smtClean="0">
              <a:solidFill>
                <a:srgbClr val="17375E"/>
              </a:solidFill>
              <a:cs typeface="Arial" charset="0"/>
            </a:endParaRPr>
          </a:p>
          <a:p>
            <a:r>
              <a:rPr lang="es-CO" sz="800" dirty="0" smtClean="0">
                <a:solidFill>
                  <a:srgbClr val="17375E"/>
                </a:solidFill>
                <a:cs typeface="Arial" charset="0"/>
              </a:rPr>
              <a:t>Fuente: Atlas de Complejidad, </a:t>
            </a:r>
            <a:r>
              <a:rPr lang="es-CO" sz="800" dirty="0" err="1" smtClean="0">
                <a:solidFill>
                  <a:srgbClr val="17375E"/>
                </a:solidFill>
                <a:cs typeface="Arial" charset="0"/>
              </a:rPr>
              <a:t>Dataexim</a:t>
            </a:r>
            <a:r>
              <a:rPr lang="es-CO" sz="800" dirty="0" smtClean="0">
                <a:solidFill>
                  <a:srgbClr val="17375E"/>
                </a:solidFill>
                <a:cs typeface="Arial" charset="0"/>
              </a:rPr>
              <a:t>; análisis </a:t>
            </a:r>
            <a:r>
              <a:rPr lang="es-CO" sz="800" dirty="0" err="1" smtClean="0">
                <a:solidFill>
                  <a:srgbClr val="17375E"/>
                </a:solidFill>
                <a:cs typeface="Arial" charset="0"/>
              </a:rPr>
              <a:t>Breakthrough</a:t>
            </a:r>
            <a:endParaRPr lang="es-CO" sz="800" dirty="0" smtClean="0">
              <a:solidFill>
                <a:srgbClr val="17375E"/>
              </a:solidFill>
              <a:cs typeface="Arial" charset="0"/>
            </a:endParaRPr>
          </a:p>
        </p:txBody>
      </p:sp>
      <p:sp>
        <p:nvSpPr>
          <p:cNvPr id="2" name="1 Rectángulo"/>
          <p:cNvSpPr/>
          <p:nvPr/>
        </p:nvSpPr>
        <p:spPr>
          <a:xfrm>
            <a:off x="4422368" y="1700808"/>
            <a:ext cx="115774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solidFill>
                  <a:prstClr val="white"/>
                </a:solidFill>
              </a:rPr>
              <a:t>Frutos bajos</a:t>
            </a:r>
            <a:endParaRPr lang="es-CO" sz="1100" dirty="0">
              <a:solidFill>
                <a:prstClr val="white"/>
              </a:solidFill>
            </a:endParaRPr>
          </a:p>
        </p:txBody>
      </p:sp>
      <p:sp>
        <p:nvSpPr>
          <p:cNvPr id="17" name="16 Rectángulo"/>
          <p:cNvSpPr/>
          <p:nvPr/>
        </p:nvSpPr>
        <p:spPr>
          <a:xfrm>
            <a:off x="7737544" y="1133776"/>
            <a:ext cx="115774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solidFill>
                  <a:prstClr val="white"/>
                </a:solidFill>
              </a:rPr>
              <a:t>Apuestas agresivas</a:t>
            </a:r>
            <a:endParaRPr lang="es-CO" sz="1100" dirty="0">
              <a:solidFill>
                <a:prstClr val="white"/>
              </a:solidFill>
            </a:endParaRPr>
          </a:p>
        </p:txBody>
      </p:sp>
      <p:sp>
        <p:nvSpPr>
          <p:cNvPr id="18" name="17 Elipse"/>
          <p:cNvSpPr/>
          <p:nvPr/>
        </p:nvSpPr>
        <p:spPr>
          <a:xfrm>
            <a:off x="1043610" y="4149080"/>
            <a:ext cx="2736304"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9" name="18 Botón de acción: Comienzo">
            <a:hlinkClick r:id="rId5" action="ppaction://hlinksldjump" highlightClick="1"/>
          </p:cNvPr>
          <p:cNvSpPr/>
          <p:nvPr/>
        </p:nvSpPr>
        <p:spPr>
          <a:xfrm>
            <a:off x="8686800" y="6022779"/>
            <a:ext cx="453316" cy="343248"/>
          </a:xfrm>
          <a:prstGeom prst="actionButtonBeginning">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endParaRPr lang="es-CO">
              <a:solidFill>
                <a:prstClr val="black"/>
              </a:solidFill>
            </a:endParaRPr>
          </a:p>
        </p:txBody>
      </p:sp>
    </p:spTree>
    <p:extLst>
      <p:ext uri="{BB962C8B-B14F-4D97-AF65-F5344CB8AC3E}">
        <p14:creationId xmlns:p14="http://schemas.microsoft.com/office/powerpoint/2010/main" val="18836420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a 6"/>
          <p:cNvGraphicFramePr>
            <a:graphicFrameLocks noGrp="1"/>
          </p:cNvGraphicFramePr>
          <p:nvPr>
            <p:extLst>
              <p:ext uri="{D42A27DB-BD31-4B8C-83A1-F6EECF244321}">
                <p14:modId xmlns:p14="http://schemas.microsoft.com/office/powerpoint/2010/main" val="2246063840"/>
              </p:ext>
            </p:extLst>
          </p:nvPr>
        </p:nvGraphicFramePr>
        <p:xfrm>
          <a:off x="606837" y="1484784"/>
          <a:ext cx="7925605" cy="3956685"/>
        </p:xfrm>
        <a:graphic>
          <a:graphicData uri="http://schemas.openxmlformats.org/drawingml/2006/table">
            <a:tbl>
              <a:tblPr/>
              <a:tblGrid>
                <a:gridCol w="1857097">
                  <a:extLst>
                    <a:ext uri="{9D8B030D-6E8A-4147-A177-3AD203B41FA5}">
                      <a16:colId xmlns="" xmlns:a16="http://schemas.microsoft.com/office/drawing/2014/main" val="20000"/>
                    </a:ext>
                  </a:extLst>
                </a:gridCol>
                <a:gridCol w="2923282">
                  <a:extLst>
                    <a:ext uri="{9D8B030D-6E8A-4147-A177-3AD203B41FA5}">
                      <a16:colId xmlns="" xmlns:a16="http://schemas.microsoft.com/office/drawing/2014/main" val="20001"/>
                    </a:ext>
                  </a:extLst>
                </a:gridCol>
                <a:gridCol w="3145226">
                  <a:extLst>
                    <a:ext uri="{9D8B030D-6E8A-4147-A177-3AD203B41FA5}">
                      <a16:colId xmlns="" xmlns:a16="http://schemas.microsoft.com/office/drawing/2014/main" val="20002"/>
                    </a:ext>
                  </a:extLst>
                </a:gridCol>
              </a:tblGrid>
              <a:tr h="390525">
                <a:tc>
                  <a:txBody>
                    <a:bodyPr/>
                    <a:lstStyle/>
                    <a:p>
                      <a:pPr algn="ctr" fontAlgn="ctr"/>
                      <a:r>
                        <a:rPr lang="es-CO" sz="1400" b="1" i="0" u="none" strike="noStrike" dirty="0">
                          <a:solidFill>
                            <a:srgbClr val="FFFFFF"/>
                          </a:solidFill>
                          <a:effectLst/>
                          <a:latin typeface="Calibri" panose="020F0502020204030204" pitchFamily="34" charset="0"/>
                        </a:rPr>
                        <a:t>Región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algn="ctr" fontAlgn="ctr"/>
                      <a:r>
                        <a:rPr lang="es-CO" sz="1400" b="1" i="0" u="none" strike="noStrike" dirty="0" smtClean="0">
                          <a:solidFill>
                            <a:srgbClr val="FFFFFF"/>
                          </a:solidFill>
                          <a:effectLst/>
                          <a:latin typeface="Calibri" panose="020F0502020204030204" pitchFamily="34" charset="0"/>
                        </a:rPr>
                        <a:t>Frutos bajos</a:t>
                      </a:r>
                      <a:endParaRPr lang="es-CO"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algn="ctr" fontAlgn="ctr"/>
                      <a:r>
                        <a:rPr lang="es-CO" sz="1400" b="1" i="0" u="none" strike="noStrike" dirty="0">
                          <a:solidFill>
                            <a:srgbClr val="FFFFFF"/>
                          </a:solidFill>
                          <a:effectLst/>
                          <a:latin typeface="Calibri" panose="020F0502020204030204" pitchFamily="34" charset="0"/>
                        </a:rPr>
                        <a:t>Apuestas agresivas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extLst>
                  <a:ext uri="{0D108BD9-81ED-4DB2-BD59-A6C34878D82A}">
                    <a16:rowId xmlns="" xmlns:a16="http://schemas.microsoft.com/office/drawing/2014/main" val="10000"/>
                  </a:ext>
                </a:extLst>
              </a:tr>
              <a:tr h="190500">
                <a:tc rowSpan="2">
                  <a:txBody>
                    <a:bodyPr/>
                    <a:lstStyle/>
                    <a:p>
                      <a:pPr algn="ctr" fontAlgn="ctr"/>
                      <a:r>
                        <a:rPr lang="es-CO" sz="1400" b="1" i="0" u="none" strike="noStrike" dirty="0">
                          <a:solidFill>
                            <a:srgbClr val="FFFFFF"/>
                          </a:solidFill>
                          <a:effectLst/>
                          <a:latin typeface="Calibri" panose="020F0502020204030204" pitchFamily="34" charset="0"/>
                        </a:rPr>
                        <a:t>Colombia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Pinturas               Salsas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95000"/>
                      </a:schemeClr>
                    </a:solidFill>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Epóxidos              Tintas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95000"/>
                      </a:schemeClr>
                    </a:solidFill>
                  </a:tcPr>
                </a:tc>
                <a:extLst>
                  <a:ext uri="{0D108BD9-81ED-4DB2-BD59-A6C34878D82A}">
                    <a16:rowId xmlns="" xmlns:a16="http://schemas.microsoft.com/office/drawing/2014/main" val="10001"/>
                  </a:ext>
                </a:extLst>
              </a:tr>
              <a:tr h="200025">
                <a:tc vMerge="1">
                  <a:txBody>
                    <a:bodyPr/>
                    <a:lstStyle/>
                    <a:p>
                      <a:endParaRPr lang="es-CO"/>
                    </a:p>
                  </a:txBody>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Sopas                   Helados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Compuestos aminados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 xmlns:a16="http://schemas.microsoft.com/office/drawing/2014/main" val="10002"/>
                  </a:ext>
                </a:extLst>
              </a:tr>
              <a:tr h="190500">
                <a:tc rowSpan="2">
                  <a:txBody>
                    <a:bodyPr/>
                    <a:lstStyle/>
                    <a:p>
                      <a:pPr algn="ctr" fontAlgn="ctr"/>
                      <a:r>
                        <a:rPr lang="es-CO" sz="1400" b="1" i="0" u="none" strike="noStrike" dirty="0">
                          <a:solidFill>
                            <a:srgbClr val="FFFFFF"/>
                          </a:solidFill>
                          <a:effectLst/>
                          <a:latin typeface="Calibri" panose="020F0502020204030204" pitchFamily="34" charset="0"/>
                        </a:rPr>
                        <a:t>Bogotá</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Helados               Pinturas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Epóxidos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 xmlns:a16="http://schemas.microsoft.com/office/drawing/2014/main" val="10003"/>
                  </a:ext>
                </a:extLst>
              </a:tr>
              <a:tr h="200025">
                <a:tc vMerge="1">
                  <a:txBody>
                    <a:bodyPr/>
                    <a:lstStyle/>
                    <a:p>
                      <a:endParaRPr lang="es-CO"/>
                    </a:p>
                  </a:txBody>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Componentes </a:t>
                      </a:r>
                      <a:r>
                        <a:rPr lang="es-CO" sz="1400" b="0" i="0" u="none" strike="noStrike" dirty="0" smtClean="0">
                          <a:solidFill>
                            <a:srgbClr val="000000"/>
                          </a:solidFill>
                          <a:effectLst/>
                          <a:latin typeface="Calibri" panose="020F0502020204030204" pitchFamily="34" charset="0"/>
                        </a:rPr>
                        <a:t>heterocíclicos</a:t>
                      </a:r>
                      <a:endParaRPr lang="es-CO"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Tintas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 xmlns:a16="http://schemas.microsoft.com/office/drawing/2014/main" val="10004"/>
                  </a:ext>
                </a:extLst>
              </a:tr>
              <a:tr h="190500">
                <a:tc rowSpan="2">
                  <a:txBody>
                    <a:bodyPr/>
                    <a:lstStyle/>
                    <a:p>
                      <a:pPr algn="ctr" fontAlgn="ctr"/>
                      <a:r>
                        <a:rPr lang="es-CO" sz="1400" b="1" i="0" u="none" strike="noStrike" dirty="0">
                          <a:solidFill>
                            <a:srgbClr val="FFFFFF"/>
                          </a:solidFill>
                          <a:effectLst/>
                          <a:latin typeface="Calibri" panose="020F0502020204030204" pitchFamily="34" charset="0"/>
                        </a:rPr>
                        <a:t>Antioquia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Aceites y grasas hidrogenadas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95000"/>
                      </a:schemeClr>
                    </a:solidFill>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Epóxidos              Vitaminas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 xmlns:a16="http://schemas.microsoft.com/office/drawing/2014/main" val="10005"/>
                  </a:ext>
                </a:extLst>
              </a:tr>
              <a:tr h="200025">
                <a:tc vMerge="1">
                  <a:txBody>
                    <a:bodyPr/>
                    <a:lstStyle/>
                    <a:p>
                      <a:endParaRPr lang="es-CO"/>
                    </a:p>
                  </a:txBody>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Sopas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smtClean="0">
                          <a:solidFill>
                            <a:srgbClr val="000000"/>
                          </a:solidFill>
                          <a:effectLst/>
                          <a:latin typeface="Calibri" panose="020F0502020204030204" pitchFamily="34" charset="0"/>
                        </a:rPr>
                        <a:t>Compuestos heterocíclicos</a:t>
                      </a:r>
                      <a:endParaRPr lang="es-CO"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6"/>
                  </a:ext>
                </a:extLst>
              </a:tr>
              <a:tr h="190500">
                <a:tc rowSpan="2">
                  <a:txBody>
                    <a:bodyPr/>
                    <a:lstStyle/>
                    <a:p>
                      <a:pPr algn="ctr" fontAlgn="ctr"/>
                      <a:r>
                        <a:rPr lang="es-CO" sz="1400" b="1" i="0" u="none" strike="noStrike" dirty="0">
                          <a:solidFill>
                            <a:srgbClr val="FFFFFF"/>
                          </a:solidFill>
                          <a:effectLst/>
                          <a:latin typeface="Calibri" panose="020F0502020204030204" pitchFamily="34" charset="0"/>
                        </a:rPr>
                        <a:t>Costa Atlántica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rowSpan="2">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Productos de leche </a:t>
                      </a:r>
                      <a:r>
                        <a:rPr lang="es-CO" sz="1400" b="0" i="0" u="none" strike="noStrike" dirty="0" smtClean="0">
                          <a:solidFill>
                            <a:srgbClr val="000000"/>
                          </a:solidFill>
                          <a:effectLst/>
                          <a:latin typeface="Calibri" panose="020F0502020204030204" pitchFamily="34" charset="0"/>
                        </a:rPr>
                        <a:t>fermentada</a:t>
                      </a:r>
                    </a:p>
                    <a:p>
                      <a:pPr marL="0" marR="0" indent="0" algn="l" defTabSz="914400" rtl="0" eaLnBrk="1" fontAlgn="ctr" latinLnBrk="0" hangingPunct="1">
                        <a:lnSpc>
                          <a:spcPct val="100000"/>
                        </a:lnSpc>
                        <a:spcBef>
                          <a:spcPts val="0"/>
                        </a:spcBef>
                        <a:spcAft>
                          <a:spcPts val="0"/>
                        </a:spcAft>
                        <a:buClrTx/>
                        <a:buSzTx/>
                        <a:buFontTx/>
                        <a:buNone/>
                        <a:tabLst/>
                        <a:defRPr/>
                      </a:pPr>
                      <a:r>
                        <a:rPr lang="es-CO" sz="1400" b="0" i="0" u="none" strike="noStrike" dirty="0" smtClean="0">
                          <a:solidFill>
                            <a:srgbClr val="000000"/>
                          </a:solidFill>
                          <a:effectLst/>
                          <a:latin typeface="Times New Roman" panose="02020603050405020304" pitchFamily="18" charset="0"/>
                        </a:rPr>
                        <a:t>          </a:t>
                      </a:r>
                      <a:r>
                        <a:rPr lang="es-CO" sz="1400" b="0" i="0" u="none" strike="noStrike" dirty="0" smtClean="0">
                          <a:solidFill>
                            <a:srgbClr val="000000"/>
                          </a:solidFill>
                          <a:effectLst/>
                          <a:latin typeface="Calibri" panose="020F0502020204030204" pitchFamily="34" charset="0"/>
                        </a:rPr>
                        <a:t>Helados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85000"/>
                      </a:schemeClr>
                    </a:solidFill>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Epóxidos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85000"/>
                      </a:schemeClr>
                    </a:solidFill>
                  </a:tcPr>
                </a:tc>
                <a:extLst>
                  <a:ext uri="{0D108BD9-81ED-4DB2-BD59-A6C34878D82A}">
                    <a16:rowId xmlns="" xmlns:a16="http://schemas.microsoft.com/office/drawing/2014/main" val="10007"/>
                  </a:ext>
                </a:extLst>
              </a:tr>
              <a:tr h="200025">
                <a:tc vMerge="1">
                  <a:txBody>
                    <a:bodyPr/>
                    <a:lstStyle/>
                    <a:p>
                      <a:endParaRPr lang="es-CO"/>
                    </a:p>
                  </a:txBody>
                  <a:tcPr/>
                </a:tc>
                <a:tc vMerge="1">
                  <a:txBody>
                    <a:bodyPr/>
                    <a:lstStyle/>
                    <a:p>
                      <a:endParaRPr lang="es-CO"/>
                    </a:p>
                  </a:txBody>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Tintas               Helados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 xmlns:a16="http://schemas.microsoft.com/office/drawing/2014/main" val="10008"/>
                  </a:ext>
                </a:extLst>
              </a:tr>
              <a:tr h="190500">
                <a:tc rowSpan="2">
                  <a:txBody>
                    <a:bodyPr/>
                    <a:lstStyle/>
                    <a:p>
                      <a:pPr algn="ctr" fontAlgn="ctr"/>
                      <a:r>
                        <a:rPr lang="es-CO" sz="1400" b="1" i="0" u="none" strike="noStrike" dirty="0" err="1">
                          <a:solidFill>
                            <a:srgbClr val="FFFFFF"/>
                          </a:solidFill>
                          <a:effectLst/>
                          <a:latin typeface="Calibri" panose="020F0502020204030204" pitchFamily="34" charset="0"/>
                        </a:rPr>
                        <a:t>Santanderes</a:t>
                      </a:r>
                      <a:endParaRPr lang="es-CO"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Pinturas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 Comp.  Aminados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 xmlns:a16="http://schemas.microsoft.com/office/drawing/2014/main" val="10009"/>
                  </a:ext>
                </a:extLst>
              </a:tr>
              <a:tr h="133627">
                <a:tc vMerge="1">
                  <a:txBody>
                    <a:bodyPr/>
                    <a:lstStyle/>
                    <a:p>
                      <a:endParaRPr lang="es-CO"/>
                    </a:p>
                  </a:txBody>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Helados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Epóxidos               Anticongelantes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 xmlns:a16="http://schemas.microsoft.com/office/drawing/2014/main" val="10010"/>
                  </a:ext>
                </a:extLst>
              </a:tr>
              <a:tr h="190500">
                <a:tc rowSpan="2">
                  <a:txBody>
                    <a:bodyPr/>
                    <a:lstStyle/>
                    <a:p>
                      <a:pPr algn="ctr" fontAlgn="ctr"/>
                      <a:r>
                        <a:rPr lang="es-CO" sz="1400" b="1" i="0" u="none" strike="noStrike" dirty="0">
                          <a:solidFill>
                            <a:srgbClr val="FFFFFF"/>
                          </a:solidFill>
                          <a:effectLst/>
                          <a:latin typeface="Calibri" panose="020F0502020204030204" pitchFamily="34" charset="0"/>
                        </a:rPr>
                        <a:t>Valle del Cauca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Productos de leche fermentada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Epóxidos               Vitaminas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 xmlns:a16="http://schemas.microsoft.com/office/drawing/2014/main" val="10011"/>
                  </a:ext>
                </a:extLst>
              </a:tr>
              <a:tr h="200025">
                <a:tc vMerge="1">
                  <a:txBody>
                    <a:bodyPr/>
                    <a:lstStyle/>
                    <a:p>
                      <a:endParaRPr lang="es-CO"/>
                    </a:p>
                  </a:txBody>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Pinturas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Anticongelantes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 xmlns:a16="http://schemas.microsoft.com/office/drawing/2014/main" val="10012"/>
                  </a:ext>
                </a:extLst>
              </a:tr>
              <a:tr h="0">
                <a:tc rowSpan="2">
                  <a:txBody>
                    <a:bodyPr/>
                    <a:lstStyle/>
                    <a:p>
                      <a:pPr algn="ctr" fontAlgn="ctr"/>
                      <a:r>
                        <a:rPr lang="es-CO" sz="1400" b="1" i="0" u="none" strike="noStrike" dirty="0">
                          <a:solidFill>
                            <a:srgbClr val="FFFFFF"/>
                          </a:solidFill>
                          <a:effectLst/>
                          <a:latin typeface="Calibri" panose="020F0502020204030204" pitchFamily="34" charset="0"/>
                        </a:rPr>
                        <a:t>Eje Cafetero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Helados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Compuestos heterocíclicos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 xmlns:a16="http://schemas.microsoft.com/office/drawing/2014/main" val="10013"/>
                  </a:ext>
                </a:extLst>
              </a:tr>
              <a:tr h="200025">
                <a:tc vMerge="1">
                  <a:txBody>
                    <a:bodyPr/>
                    <a:lstStyle/>
                    <a:p>
                      <a:endParaRPr lang="es-CO"/>
                    </a:p>
                  </a:txBody>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Productos de leche fermentada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Epóxidos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14"/>
                  </a:ext>
                </a:extLst>
              </a:tr>
              <a:tr h="190500">
                <a:tc rowSpan="2">
                  <a:txBody>
                    <a:bodyPr/>
                    <a:lstStyle/>
                    <a:p>
                      <a:pPr algn="ctr" fontAlgn="ctr"/>
                      <a:r>
                        <a:rPr lang="es-CO" sz="1400" b="1" i="0" u="none" strike="noStrike" dirty="0">
                          <a:solidFill>
                            <a:srgbClr val="FFFFFF"/>
                          </a:solidFill>
                          <a:effectLst/>
                          <a:latin typeface="Calibri" panose="020F0502020204030204" pitchFamily="34" charset="0"/>
                        </a:rPr>
                        <a:t>Llanos Orientales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Alcoholes grasos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85000"/>
                      </a:schemeClr>
                    </a:solidFill>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Tintas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85000"/>
                      </a:schemeClr>
                    </a:solidFill>
                  </a:tcPr>
                </a:tc>
                <a:extLst>
                  <a:ext uri="{0D108BD9-81ED-4DB2-BD59-A6C34878D82A}">
                    <a16:rowId xmlns="" xmlns:a16="http://schemas.microsoft.com/office/drawing/2014/main" val="10015"/>
                  </a:ext>
                </a:extLst>
              </a:tr>
              <a:tr h="200025">
                <a:tc vMerge="1">
                  <a:txBody>
                    <a:bodyPr/>
                    <a:lstStyle/>
                    <a:p>
                      <a:endParaRPr lang="es-CO"/>
                    </a:p>
                  </a:txBody>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Margarinas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es-CO" sz="1400" b="0" i="0" u="none" strike="noStrike" dirty="0">
                          <a:solidFill>
                            <a:srgbClr val="000000"/>
                          </a:solidFill>
                          <a:effectLst/>
                          <a:latin typeface="Times New Roman" panose="02020603050405020304" pitchFamily="18" charset="0"/>
                        </a:rPr>
                        <a:t>          </a:t>
                      </a:r>
                      <a:r>
                        <a:rPr lang="es-CO" sz="1400" b="0" i="0" u="none" strike="noStrike" dirty="0">
                          <a:solidFill>
                            <a:srgbClr val="000000"/>
                          </a:solidFill>
                          <a:effectLst/>
                          <a:latin typeface="Calibri" panose="020F0502020204030204" pitchFamily="34" charset="0"/>
                        </a:rPr>
                        <a:t>Anticongelantes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16"/>
                  </a:ext>
                </a:extLst>
              </a:tr>
            </a:tbl>
          </a:graphicData>
        </a:graphic>
      </p:graphicFrame>
      <p:sp>
        <p:nvSpPr>
          <p:cNvPr id="11" name="Text Box 4"/>
          <p:cNvSpPr txBox="1">
            <a:spLocks noChangeArrowheads="1"/>
          </p:cNvSpPr>
          <p:nvPr/>
        </p:nvSpPr>
        <p:spPr bwMode="auto">
          <a:xfrm>
            <a:off x="611189" y="5733260"/>
            <a:ext cx="7921252" cy="492443"/>
          </a:xfrm>
          <a:prstGeom prst="rect">
            <a:avLst/>
          </a:prstGeom>
          <a:noFill/>
          <a:ln w="12700">
            <a:noFill/>
            <a:miter lim="800000"/>
            <a:headEnd type="none" w="lg" len="lg"/>
            <a:tailEnd type="none" w="lg" len="lg"/>
          </a:ln>
        </p:spPr>
        <p:txBody>
          <a:bodyPr wrap="square" lIns="0" tIns="0" rIns="0" bIns="0">
            <a:spAutoFit/>
          </a:bodyPr>
          <a:lstStyle/>
          <a:p>
            <a:pPr algn="ctr"/>
            <a:r>
              <a:rPr lang="es-ES" sz="1600" dirty="0">
                <a:solidFill>
                  <a:prstClr val="black">
                    <a:lumMod val="50000"/>
                    <a:lumOff val="50000"/>
                  </a:prstClr>
                </a:solidFill>
                <a:cs typeface="Arial" charset="0"/>
              </a:rPr>
              <a:t>El </a:t>
            </a:r>
            <a:r>
              <a:rPr lang="es-ES" sz="1600" dirty="0" smtClean="0">
                <a:solidFill>
                  <a:prstClr val="black">
                    <a:lumMod val="50000"/>
                    <a:lumOff val="50000"/>
                  </a:prstClr>
                </a:solidFill>
                <a:cs typeface="Arial" charset="0"/>
              </a:rPr>
              <a:t>“doble-</a:t>
            </a:r>
            <a:r>
              <a:rPr lang="es-ES" sz="1600" dirty="0" err="1" smtClean="0">
                <a:solidFill>
                  <a:prstClr val="black">
                    <a:lumMod val="50000"/>
                    <a:lumOff val="50000"/>
                  </a:prstClr>
                </a:solidFill>
                <a:cs typeface="Arial" charset="0"/>
              </a:rPr>
              <a:t>click</a:t>
            </a:r>
            <a:r>
              <a:rPr lang="es-ES" sz="1600" dirty="0" smtClean="0">
                <a:solidFill>
                  <a:prstClr val="black">
                    <a:lumMod val="50000"/>
                    <a:lumOff val="50000"/>
                  </a:prstClr>
                </a:solidFill>
                <a:cs typeface="Arial" charset="0"/>
              </a:rPr>
              <a:t>” </a:t>
            </a:r>
            <a:r>
              <a:rPr lang="es-ES" sz="1600" dirty="0">
                <a:solidFill>
                  <a:prstClr val="black">
                    <a:lumMod val="50000"/>
                    <a:lumOff val="50000"/>
                  </a:prstClr>
                </a:solidFill>
                <a:cs typeface="Arial" charset="0"/>
              </a:rPr>
              <a:t>regional que permite el Atlas da la oportunidad de identificar diferentes capacidades en áreas particulares del país</a:t>
            </a:r>
            <a:endParaRPr lang="es-MX" sz="1600" dirty="0">
              <a:solidFill>
                <a:prstClr val="black">
                  <a:lumMod val="50000"/>
                  <a:lumOff val="50000"/>
                </a:prstClr>
              </a:solidFill>
              <a:cs typeface="Arial" charset="0"/>
            </a:endParaRPr>
          </a:p>
        </p:txBody>
      </p:sp>
      <p:pic>
        <p:nvPicPr>
          <p:cNvPr id="12"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7022" y="6309320"/>
            <a:ext cx="1667746" cy="34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9754" y="6297760"/>
            <a:ext cx="1285181" cy="5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4"/>
          <p:cNvSpPr txBox="1">
            <a:spLocks noChangeArrowheads="1"/>
          </p:cNvSpPr>
          <p:nvPr/>
        </p:nvSpPr>
        <p:spPr bwMode="auto">
          <a:xfrm>
            <a:off x="611189" y="1052740"/>
            <a:ext cx="7921252" cy="246221"/>
          </a:xfrm>
          <a:prstGeom prst="rect">
            <a:avLst/>
          </a:prstGeom>
          <a:noFill/>
          <a:ln w="12700">
            <a:noFill/>
            <a:miter lim="800000"/>
            <a:headEnd type="none" w="lg" len="lg"/>
            <a:tailEnd type="none" w="lg" len="lg"/>
          </a:ln>
        </p:spPr>
        <p:txBody>
          <a:bodyPr wrap="square" lIns="0" tIns="0" rIns="0" bIns="0">
            <a:spAutoFit/>
          </a:bodyPr>
          <a:lstStyle/>
          <a:p>
            <a:pPr algn="ctr"/>
            <a:r>
              <a:rPr lang="es-CO" sz="1600" b="1" dirty="0">
                <a:solidFill>
                  <a:prstClr val="black">
                    <a:lumMod val="65000"/>
                    <a:lumOff val="35000"/>
                  </a:prstClr>
                </a:solidFill>
                <a:cs typeface="Arial" charset="0"/>
              </a:rPr>
              <a:t>Conectando el espacio del producto con los </a:t>
            </a:r>
            <a:r>
              <a:rPr lang="es-CO" sz="1600" b="1" dirty="0" smtClean="0">
                <a:solidFill>
                  <a:prstClr val="black">
                    <a:lumMod val="65000"/>
                    <a:lumOff val="35000"/>
                  </a:prstClr>
                </a:solidFill>
                <a:cs typeface="Arial" charset="0"/>
              </a:rPr>
              <a:t>desafíos</a:t>
            </a:r>
            <a:endParaRPr lang="es-MX" sz="1600" b="1" dirty="0">
              <a:solidFill>
                <a:prstClr val="black">
                  <a:lumMod val="65000"/>
                  <a:lumOff val="35000"/>
                </a:prstClr>
              </a:solidFill>
              <a:cs typeface="Arial" charset="0"/>
            </a:endParaRPr>
          </a:p>
        </p:txBody>
      </p:sp>
      <p:sp>
        <p:nvSpPr>
          <p:cNvPr id="15" name="7 Marcador de texto"/>
          <p:cNvSpPr>
            <a:spLocks noGrp="1"/>
          </p:cNvSpPr>
          <p:nvPr>
            <p:ph type="body" sz="quarter" idx="11"/>
          </p:nvPr>
        </p:nvSpPr>
        <p:spPr>
          <a:xfrm>
            <a:off x="498929" y="525693"/>
            <a:ext cx="8023225" cy="581025"/>
          </a:xfrm>
        </p:spPr>
        <p:txBody>
          <a:bodyPr/>
          <a:lstStyle/>
          <a:p>
            <a:r>
              <a:rPr lang="es-CO" dirty="0" smtClean="0"/>
              <a:t>APUESTAS PARA LA INDUSTRIA</a:t>
            </a:r>
            <a:endParaRPr lang="es-CO" dirty="0"/>
          </a:p>
        </p:txBody>
      </p:sp>
    </p:spTree>
    <p:extLst>
      <p:ext uri="{BB962C8B-B14F-4D97-AF65-F5344CB8AC3E}">
        <p14:creationId xmlns:p14="http://schemas.microsoft.com/office/powerpoint/2010/main" val="961013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899592" y="3877597"/>
            <a:ext cx="7272808" cy="1569660"/>
          </a:xfrm>
          <a:prstGeom prst="rect">
            <a:avLst/>
          </a:prstGeom>
          <a:noFill/>
        </p:spPr>
        <p:txBody>
          <a:bodyPr wrap="square" rtlCol="0">
            <a:spAutoFit/>
          </a:bodyPr>
          <a:lstStyle/>
          <a:p>
            <a:pPr algn="ctr"/>
            <a:r>
              <a:rPr lang="es-CO" sz="3200" dirty="0">
                <a:solidFill>
                  <a:schemeClr val="tx1">
                    <a:lumMod val="65000"/>
                    <a:lumOff val="35000"/>
                  </a:schemeClr>
                </a:solidFill>
              </a:rPr>
              <a:t>Análisis </a:t>
            </a:r>
            <a:r>
              <a:rPr lang="es-CO" sz="3200" dirty="0" smtClean="0">
                <a:solidFill>
                  <a:schemeClr val="tx1">
                    <a:lumMod val="65000"/>
                    <a:lumOff val="35000"/>
                  </a:schemeClr>
                </a:solidFill>
              </a:rPr>
              <a:t>Clúster Cosmético y Medicamento Bogotá</a:t>
            </a:r>
          </a:p>
          <a:p>
            <a:pPr algn="ctr"/>
            <a:endParaRPr lang="es-CO" sz="3200" dirty="0" smtClean="0">
              <a:solidFill>
                <a:schemeClr val="tx1">
                  <a:lumMod val="65000"/>
                  <a:lumOff val="35000"/>
                </a:schemeClr>
              </a:solidFill>
            </a:endParaRPr>
          </a:p>
        </p:txBody>
      </p:sp>
      <p:sp>
        <p:nvSpPr>
          <p:cNvPr id="12" name="11 CuadroTexto"/>
          <p:cNvSpPr txBox="1"/>
          <p:nvPr/>
        </p:nvSpPr>
        <p:spPr>
          <a:xfrm>
            <a:off x="1115616" y="4293096"/>
            <a:ext cx="1872208" cy="461665"/>
          </a:xfrm>
          <a:prstGeom prst="rect">
            <a:avLst/>
          </a:prstGeom>
          <a:noFill/>
        </p:spPr>
        <p:txBody>
          <a:bodyPr wrap="square" rtlCol="0">
            <a:spAutoFit/>
          </a:bodyPr>
          <a:lstStyle/>
          <a:p>
            <a:pPr algn="ctr"/>
            <a:r>
              <a:rPr lang="es-CO" sz="1200" b="1" dirty="0" smtClean="0">
                <a:solidFill>
                  <a:prstClr val="white"/>
                </a:solidFill>
              </a:rPr>
              <a:t>Polímeros de  cloruro 15,1%</a:t>
            </a:r>
            <a:endParaRPr lang="es-CO" sz="1200" b="1" dirty="0">
              <a:solidFill>
                <a:prstClr val="white"/>
              </a:solidFill>
            </a:endParaRPr>
          </a:p>
        </p:txBody>
      </p:sp>
      <p:sp>
        <p:nvSpPr>
          <p:cNvPr id="13" name="12 CuadroTexto"/>
          <p:cNvSpPr txBox="1"/>
          <p:nvPr/>
        </p:nvSpPr>
        <p:spPr>
          <a:xfrm>
            <a:off x="5220072" y="2996952"/>
            <a:ext cx="1872208" cy="646331"/>
          </a:xfrm>
          <a:prstGeom prst="rect">
            <a:avLst/>
          </a:prstGeom>
          <a:noFill/>
        </p:spPr>
        <p:txBody>
          <a:bodyPr wrap="square" rtlCol="0">
            <a:spAutoFit/>
          </a:bodyPr>
          <a:lstStyle/>
          <a:p>
            <a:pPr algn="ctr"/>
            <a:r>
              <a:rPr lang="es-CO" sz="1200" b="1" dirty="0" smtClean="0">
                <a:solidFill>
                  <a:prstClr val="white"/>
                </a:solidFill>
              </a:rPr>
              <a:t>Aceites de petróleo refinados </a:t>
            </a:r>
          </a:p>
          <a:p>
            <a:pPr algn="ctr"/>
            <a:r>
              <a:rPr lang="es-CO" sz="1200" b="1" dirty="0" smtClean="0">
                <a:solidFill>
                  <a:prstClr val="white"/>
                </a:solidFill>
              </a:rPr>
              <a:t>2,8%</a:t>
            </a:r>
            <a:endParaRPr lang="es-CO" sz="1200" b="1" dirty="0">
              <a:solidFill>
                <a:prstClr val="white"/>
              </a:solidFill>
            </a:endParaRPr>
          </a:p>
        </p:txBody>
      </p:sp>
      <p:sp>
        <p:nvSpPr>
          <p:cNvPr id="9" name="Title 9"/>
          <p:cNvSpPr txBox="1">
            <a:spLocks/>
          </p:cNvSpPr>
          <p:nvPr/>
        </p:nvSpPr>
        <p:spPr>
          <a:xfrm>
            <a:off x="899592" y="1513244"/>
            <a:ext cx="7344816" cy="1771740"/>
          </a:xfrm>
          <a:prstGeom prst="rect">
            <a:avLst/>
          </a:prstGeom>
          <a:effectLst/>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600" b="1" dirty="0" smtClean="0">
                <a:solidFill>
                  <a:schemeClr val="bg1"/>
                </a:solidFill>
                <a:effectLst>
                  <a:outerShdw blurRad="127000" dist="139700" dir="2700000" algn="tl" rotWithShape="0">
                    <a:prstClr val="black">
                      <a:alpha val="91000"/>
                    </a:prstClr>
                  </a:outerShdw>
                </a:effectLst>
              </a:rPr>
              <a:t> </a:t>
            </a:r>
            <a:r>
              <a:rPr lang="es-CO" sz="3600" b="1" dirty="0">
                <a:solidFill>
                  <a:schemeClr val="accent2"/>
                </a:solidFill>
                <a:latin typeface="+mn-lt"/>
                <a:ea typeface="+mn-ea"/>
                <a:cs typeface="+mn-cs"/>
              </a:rPr>
              <a:t>EJEMPLO </a:t>
            </a:r>
            <a:r>
              <a:rPr lang="es-CO" sz="3600" b="1" dirty="0" smtClean="0">
                <a:solidFill>
                  <a:schemeClr val="accent2"/>
                </a:solidFill>
                <a:latin typeface="+mn-lt"/>
                <a:ea typeface="+mn-ea"/>
                <a:cs typeface="+mn-cs"/>
              </a:rPr>
              <a:t>PRÁCTICO 3</a:t>
            </a:r>
          </a:p>
          <a:p>
            <a:r>
              <a:rPr lang="es-CO" sz="3600" b="1" dirty="0">
                <a:solidFill>
                  <a:schemeClr val="accent2"/>
                </a:solidFill>
                <a:latin typeface="+mn-lt"/>
                <a:ea typeface="+mn-ea"/>
                <a:cs typeface="+mn-cs"/>
              </a:rPr>
              <a:t/>
            </a:r>
            <a:br>
              <a:rPr lang="es-CO" sz="3600" b="1" dirty="0">
                <a:solidFill>
                  <a:schemeClr val="accent2"/>
                </a:solidFill>
                <a:latin typeface="+mn-lt"/>
                <a:ea typeface="+mn-ea"/>
                <a:cs typeface="+mn-cs"/>
              </a:rPr>
            </a:br>
            <a:r>
              <a:rPr lang="es-CO" sz="3600" b="1" dirty="0">
                <a:solidFill>
                  <a:schemeClr val="tx1">
                    <a:lumMod val="65000"/>
                    <a:lumOff val="35000"/>
                  </a:schemeClr>
                </a:solidFill>
                <a:latin typeface="+mn-lt"/>
                <a:ea typeface="+mn-ea"/>
                <a:cs typeface="+mn-cs"/>
              </a:rPr>
              <a:t/>
            </a:r>
            <a:br>
              <a:rPr lang="es-CO" sz="3600" b="1" dirty="0">
                <a:solidFill>
                  <a:schemeClr val="tx1">
                    <a:lumMod val="65000"/>
                    <a:lumOff val="35000"/>
                  </a:schemeClr>
                </a:solidFill>
                <a:latin typeface="+mn-lt"/>
                <a:ea typeface="+mn-ea"/>
                <a:cs typeface="+mn-cs"/>
              </a:rPr>
            </a:br>
            <a:endParaRPr lang="en-US" sz="3600" b="1" dirty="0">
              <a:solidFill>
                <a:schemeClr val="tx1">
                  <a:lumMod val="65000"/>
                  <a:lumOff val="35000"/>
                </a:schemeClr>
              </a:solidFill>
              <a:latin typeface="+mn-lt"/>
              <a:ea typeface="+mn-ea"/>
              <a:cs typeface="+mn-cs"/>
            </a:endParaRPr>
          </a:p>
        </p:txBody>
      </p:sp>
    </p:spTree>
    <p:extLst>
      <p:ext uri="{BB962C8B-B14F-4D97-AF65-F5344CB8AC3E}">
        <p14:creationId xmlns:p14="http://schemas.microsoft.com/office/powerpoint/2010/main" val="10034748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1115616" y="4293096"/>
            <a:ext cx="1872208" cy="461665"/>
          </a:xfrm>
          <a:prstGeom prst="rect">
            <a:avLst/>
          </a:prstGeom>
          <a:noFill/>
        </p:spPr>
        <p:txBody>
          <a:bodyPr wrap="square" rtlCol="0">
            <a:spAutoFit/>
          </a:bodyPr>
          <a:lstStyle/>
          <a:p>
            <a:pPr algn="ctr"/>
            <a:r>
              <a:rPr lang="es-CO" sz="1200" b="1" dirty="0" smtClean="0">
                <a:solidFill>
                  <a:prstClr val="white"/>
                </a:solidFill>
              </a:rPr>
              <a:t>Polímeros de  cloruro 15,1%</a:t>
            </a:r>
            <a:endParaRPr lang="es-CO" sz="1200" b="1" dirty="0">
              <a:solidFill>
                <a:prstClr val="white"/>
              </a:solidFill>
            </a:endParaRPr>
          </a:p>
        </p:txBody>
      </p:sp>
      <p:sp>
        <p:nvSpPr>
          <p:cNvPr id="13" name="12 CuadroTexto"/>
          <p:cNvSpPr txBox="1"/>
          <p:nvPr/>
        </p:nvSpPr>
        <p:spPr>
          <a:xfrm>
            <a:off x="5220072" y="2996952"/>
            <a:ext cx="1872208" cy="646331"/>
          </a:xfrm>
          <a:prstGeom prst="rect">
            <a:avLst/>
          </a:prstGeom>
          <a:noFill/>
        </p:spPr>
        <p:txBody>
          <a:bodyPr wrap="square" rtlCol="0">
            <a:spAutoFit/>
          </a:bodyPr>
          <a:lstStyle/>
          <a:p>
            <a:pPr algn="ctr"/>
            <a:r>
              <a:rPr lang="es-CO" sz="1200" b="1" dirty="0" smtClean="0">
                <a:solidFill>
                  <a:prstClr val="white"/>
                </a:solidFill>
              </a:rPr>
              <a:t>Aceites de petróleo refinados </a:t>
            </a:r>
          </a:p>
          <a:p>
            <a:pPr algn="ctr"/>
            <a:r>
              <a:rPr lang="es-CO" sz="1200" b="1" dirty="0" smtClean="0">
                <a:solidFill>
                  <a:prstClr val="white"/>
                </a:solidFill>
              </a:rPr>
              <a:t>2,8%</a:t>
            </a:r>
            <a:endParaRPr lang="es-CO" sz="1200" b="1" dirty="0">
              <a:solidFill>
                <a:prstClr val="white"/>
              </a:solidFill>
            </a:endParaRPr>
          </a:p>
        </p:txBody>
      </p:sp>
      <p:pic>
        <p:nvPicPr>
          <p:cNvPr id="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1044676"/>
            <a:ext cx="8064786" cy="4904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Elipse"/>
          <p:cNvSpPr/>
          <p:nvPr/>
        </p:nvSpPr>
        <p:spPr>
          <a:xfrm rot="18850786">
            <a:off x="7304647" y="2933991"/>
            <a:ext cx="1134816" cy="469402"/>
          </a:xfrm>
          <a:prstGeom prst="ellipse">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a:p>
        </p:txBody>
      </p:sp>
      <p:sp>
        <p:nvSpPr>
          <p:cNvPr id="8" name="7 CuadroTexto"/>
          <p:cNvSpPr txBox="1"/>
          <p:nvPr/>
        </p:nvSpPr>
        <p:spPr>
          <a:xfrm>
            <a:off x="7236296" y="6071585"/>
            <a:ext cx="1080120" cy="338554"/>
          </a:xfrm>
          <a:prstGeom prst="rect">
            <a:avLst/>
          </a:prstGeom>
          <a:noFill/>
        </p:spPr>
        <p:txBody>
          <a:bodyPr wrap="square" rtlCol="0">
            <a:spAutoFit/>
          </a:bodyPr>
          <a:lstStyle/>
          <a:p>
            <a:r>
              <a:rPr lang="es-CO" sz="1600" dirty="0" smtClean="0">
                <a:solidFill>
                  <a:srgbClr val="FFC000"/>
                </a:solidFill>
              </a:rPr>
              <a:t>Vegetales</a:t>
            </a:r>
            <a:endParaRPr lang="es-CO" sz="1600" dirty="0">
              <a:solidFill>
                <a:srgbClr val="FFC000"/>
              </a:solidFill>
            </a:endParaRPr>
          </a:p>
        </p:txBody>
      </p:sp>
      <p:sp>
        <p:nvSpPr>
          <p:cNvPr id="10" name="9 Elipse"/>
          <p:cNvSpPr/>
          <p:nvPr/>
        </p:nvSpPr>
        <p:spPr>
          <a:xfrm rot="19490136">
            <a:off x="6773983" y="3652941"/>
            <a:ext cx="971697" cy="867855"/>
          </a:xfrm>
          <a:prstGeom prst="ellipse">
            <a:avLst/>
          </a:prstGeom>
          <a:no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dirty="0"/>
          </a:p>
        </p:txBody>
      </p:sp>
      <p:sp>
        <p:nvSpPr>
          <p:cNvPr id="14" name="13 Rectángulo"/>
          <p:cNvSpPr/>
          <p:nvPr/>
        </p:nvSpPr>
        <p:spPr>
          <a:xfrm>
            <a:off x="6140118" y="6071585"/>
            <a:ext cx="616002" cy="338554"/>
          </a:xfrm>
          <a:prstGeom prst="rect">
            <a:avLst/>
          </a:prstGeom>
        </p:spPr>
        <p:txBody>
          <a:bodyPr wrap="none">
            <a:spAutoFit/>
          </a:bodyPr>
          <a:lstStyle/>
          <a:p>
            <a:r>
              <a:rPr lang="es-CO" sz="1600" dirty="0">
                <a:solidFill>
                  <a:srgbClr val="00B050"/>
                </a:solidFill>
              </a:rPr>
              <a:t>Textil</a:t>
            </a:r>
          </a:p>
        </p:txBody>
      </p:sp>
      <p:sp>
        <p:nvSpPr>
          <p:cNvPr id="15" name="14 Elipse"/>
          <p:cNvSpPr/>
          <p:nvPr/>
        </p:nvSpPr>
        <p:spPr>
          <a:xfrm rot="20786403">
            <a:off x="5669358" y="3724080"/>
            <a:ext cx="926063" cy="257817"/>
          </a:xfrm>
          <a:prstGeom prst="ellipse">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a:p>
        </p:txBody>
      </p:sp>
      <p:sp>
        <p:nvSpPr>
          <p:cNvPr id="16" name="15 CuadroTexto"/>
          <p:cNvSpPr txBox="1"/>
          <p:nvPr/>
        </p:nvSpPr>
        <p:spPr>
          <a:xfrm>
            <a:off x="4258955" y="6071585"/>
            <a:ext cx="1777721" cy="338554"/>
          </a:xfrm>
          <a:prstGeom prst="rect">
            <a:avLst/>
          </a:prstGeom>
          <a:noFill/>
        </p:spPr>
        <p:txBody>
          <a:bodyPr wrap="square" rtlCol="0">
            <a:spAutoFit/>
          </a:bodyPr>
          <a:lstStyle/>
          <a:p>
            <a:r>
              <a:rPr lang="es-CO" sz="1600" dirty="0" smtClean="0">
                <a:solidFill>
                  <a:srgbClr val="FFC000"/>
                </a:solidFill>
              </a:rPr>
              <a:t>Impresos  </a:t>
            </a:r>
            <a:endParaRPr lang="es-CO" sz="1600" dirty="0">
              <a:solidFill>
                <a:srgbClr val="FFC000"/>
              </a:solidFill>
            </a:endParaRPr>
          </a:p>
        </p:txBody>
      </p:sp>
      <p:sp>
        <p:nvSpPr>
          <p:cNvPr id="17" name="16 Elipse"/>
          <p:cNvSpPr/>
          <p:nvPr/>
        </p:nvSpPr>
        <p:spPr>
          <a:xfrm rot="19523897">
            <a:off x="3904776" y="3806364"/>
            <a:ext cx="708356" cy="485454"/>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dirty="0"/>
          </a:p>
        </p:txBody>
      </p:sp>
      <p:sp>
        <p:nvSpPr>
          <p:cNvPr id="18" name="17 Elipse"/>
          <p:cNvSpPr/>
          <p:nvPr/>
        </p:nvSpPr>
        <p:spPr>
          <a:xfrm rot="19011559">
            <a:off x="2352430" y="3539066"/>
            <a:ext cx="1560677" cy="580414"/>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dirty="0"/>
          </a:p>
        </p:txBody>
      </p:sp>
      <p:sp>
        <p:nvSpPr>
          <p:cNvPr id="19" name="18 CuadroTexto"/>
          <p:cNvSpPr txBox="1"/>
          <p:nvPr/>
        </p:nvSpPr>
        <p:spPr>
          <a:xfrm>
            <a:off x="2018184" y="6091460"/>
            <a:ext cx="1777721" cy="584775"/>
          </a:xfrm>
          <a:prstGeom prst="rect">
            <a:avLst/>
          </a:prstGeom>
          <a:noFill/>
        </p:spPr>
        <p:txBody>
          <a:bodyPr wrap="square" rtlCol="0">
            <a:spAutoFit/>
          </a:bodyPr>
          <a:lstStyle/>
          <a:p>
            <a:r>
              <a:rPr lang="es-CO" sz="1600" dirty="0" smtClean="0">
                <a:solidFill>
                  <a:schemeClr val="tx2"/>
                </a:solidFill>
              </a:rPr>
              <a:t>Maquinaria y vehículos</a:t>
            </a:r>
            <a:r>
              <a:rPr lang="es-CO" sz="1600" dirty="0" smtClean="0"/>
              <a:t> </a:t>
            </a:r>
            <a:endParaRPr lang="es-CO" sz="1600" dirty="0"/>
          </a:p>
        </p:txBody>
      </p:sp>
      <p:sp>
        <p:nvSpPr>
          <p:cNvPr id="20" name="19 Elipse"/>
          <p:cNvSpPr/>
          <p:nvPr/>
        </p:nvSpPr>
        <p:spPr>
          <a:xfrm rot="19490136">
            <a:off x="4663860" y="3591052"/>
            <a:ext cx="1200772" cy="585947"/>
          </a:xfrm>
          <a:prstGeom prst="ellipse">
            <a:avLst/>
          </a:prstGeom>
          <a:no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21" name="20 Elipse"/>
          <p:cNvSpPr/>
          <p:nvPr/>
        </p:nvSpPr>
        <p:spPr>
          <a:xfrm rot="18061205">
            <a:off x="2144819" y="2897261"/>
            <a:ext cx="1205395" cy="429493"/>
          </a:xfrm>
          <a:prstGeom prst="ellipse">
            <a:avLst/>
          </a:prstGeom>
          <a:no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22" name="21 CuadroTexto"/>
          <p:cNvSpPr txBox="1"/>
          <p:nvPr/>
        </p:nvSpPr>
        <p:spPr>
          <a:xfrm>
            <a:off x="547936" y="6091460"/>
            <a:ext cx="1777721" cy="584775"/>
          </a:xfrm>
          <a:prstGeom prst="rect">
            <a:avLst/>
          </a:prstGeom>
          <a:noFill/>
        </p:spPr>
        <p:txBody>
          <a:bodyPr wrap="square" rtlCol="0">
            <a:spAutoFit/>
          </a:bodyPr>
          <a:lstStyle/>
          <a:p>
            <a:r>
              <a:rPr lang="es-CO" sz="1600" dirty="0" smtClean="0">
                <a:solidFill>
                  <a:srgbClr val="7030A0"/>
                </a:solidFill>
              </a:rPr>
              <a:t>Químicos y Plásticos </a:t>
            </a:r>
            <a:endParaRPr lang="es-CO" sz="1600" dirty="0">
              <a:solidFill>
                <a:srgbClr val="7030A0"/>
              </a:solidFill>
            </a:endParaRPr>
          </a:p>
        </p:txBody>
      </p:sp>
      <p:sp>
        <p:nvSpPr>
          <p:cNvPr id="23" name="7 Marcador de texto"/>
          <p:cNvSpPr>
            <a:spLocks noGrp="1"/>
          </p:cNvSpPr>
          <p:nvPr>
            <p:ph type="body" sz="quarter" idx="11"/>
          </p:nvPr>
        </p:nvSpPr>
        <p:spPr>
          <a:xfrm>
            <a:off x="498929" y="525693"/>
            <a:ext cx="8023225" cy="581025"/>
          </a:xfrm>
        </p:spPr>
        <p:txBody>
          <a:bodyPr/>
          <a:lstStyle/>
          <a:p>
            <a:r>
              <a:rPr lang="es-CO" dirty="0" smtClean="0"/>
              <a:t>BOGOTÁ: MAPA DE LOS PRODUCTOS</a:t>
            </a:r>
            <a:endParaRPr lang="es-CO" dirty="0"/>
          </a:p>
        </p:txBody>
      </p:sp>
    </p:spTree>
    <p:extLst>
      <p:ext uri="{BB962C8B-B14F-4D97-AF65-F5344CB8AC3E}">
        <p14:creationId xmlns:p14="http://schemas.microsoft.com/office/powerpoint/2010/main" val="158090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4" grpId="0"/>
      <p:bldP spid="15" grpId="0" animBg="1"/>
      <p:bldP spid="16" grpId="0"/>
      <p:bldP spid="17" grpId="0" animBg="1"/>
      <p:bldP spid="18" grpId="0" animBg="1"/>
      <p:bldP spid="19" grpId="0"/>
      <p:bldP spid="20" grpId="0" animBg="1"/>
      <p:bldP spid="21" grpId="0" animBg="1"/>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1115616" y="4293096"/>
            <a:ext cx="1872208" cy="461665"/>
          </a:xfrm>
          <a:prstGeom prst="rect">
            <a:avLst/>
          </a:prstGeom>
          <a:noFill/>
        </p:spPr>
        <p:txBody>
          <a:bodyPr wrap="square" rtlCol="0">
            <a:spAutoFit/>
          </a:bodyPr>
          <a:lstStyle/>
          <a:p>
            <a:pPr algn="ctr"/>
            <a:r>
              <a:rPr lang="es-CO" sz="1200" b="1" dirty="0" smtClean="0">
                <a:solidFill>
                  <a:prstClr val="white"/>
                </a:solidFill>
              </a:rPr>
              <a:t>Polímeros de  cloruro 15,1%</a:t>
            </a:r>
            <a:endParaRPr lang="es-CO" sz="1200" b="1" dirty="0">
              <a:solidFill>
                <a:prstClr val="white"/>
              </a:solidFill>
            </a:endParaRPr>
          </a:p>
        </p:txBody>
      </p:sp>
      <p:sp>
        <p:nvSpPr>
          <p:cNvPr id="13" name="12 CuadroTexto"/>
          <p:cNvSpPr txBox="1"/>
          <p:nvPr/>
        </p:nvSpPr>
        <p:spPr>
          <a:xfrm>
            <a:off x="5220072" y="2996952"/>
            <a:ext cx="1872208" cy="646331"/>
          </a:xfrm>
          <a:prstGeom prst="rect">
            <a:avLst/>
          </a:prstGeom>
          <a:noFill/>
        </p:spPr>
        <p:txBody>
          <a:bodyPr wrap="square" rtlCol="0">
            <a:spAutoFit/>
          </a:bodyPr>
          <a:lstStyle/>
          <a:p>
            <a:pPr algn="ctr"/>
            <a:r>
              <a:rPr lang="es-CO" sz="1200" b="1" dirty="0" smtClean="0">
                <a:solidFill>
                  <a:prstClr val="white"/>
                </a:solidFill>
              </a:rPr>
              <a:t>Aceites de petróleo refinados </a:t>
            </a:r>
          </a:p>
          <a:p>
            <a:pPr algn="ctr"/>
            <a:r>
              <a:rPr lang="es-CO" sz="1200" b="1" dirty="0" smtClean="0">
                <a:solidFill>
                  <a:prstClr val="white"/>
                </a:solidFill>
              </a:rPr>
              <a:t>2,8%</a:t>
            </a:r>
            <a:endParaRPr lang="es-CO" sz="1200" b="1" dirty="0">
              <a:solidFill>
                <a:prstClr val="white"/>
              </a:solidFill>
            </a:endParaRPr>
          </a:p>
        </p:txBody>
      </p:sp>
      <p:sp>
        <p:nvSpPr>
          <p:cNvPr id="23" name="7 Marcador de texto"/>
          <p:cNvSpPr>
            <a:spLocks noGrp="1"/>
          </p:cNvSpPr>
          <p:nvPr>
            <p:ph type="body" sz="quarter" idx="11"/>
          </p:nvPr>
        </p:nvSpPr>
        <p:spPr>
          <a:xfrm>
            <a:off x="498929" y="525693"/>
            <a:ext cx="8023225" cy="581025"/>
          </a:xfrm>
        </p:spPr>
        <p:txBody>
          <a:bodyPr/>
          <a:lstStyle/>
          <a:p>
            <a:r>
              <a:rPr lang="es-CO" dirty="0"/>
              <a:t>QUÍMICOS Y PLÁSTICOS: SECTOR ESTRELLA DE </a:t>
            </a:r>
            <a:r>
              <a:rPr lang="es-CO" dirty="0" smtClean="0"/>
              <a:t>BOGOTÁ</a:t>
            </a:r>
            <a:endParaRPr lang="es-CO" dirty="0"/>
          </a:p>
        </p:txBody>
      </p:sp>
      <p:sp>
        <p:nvSpPr>
          <p:cNvPr id="24" name="Text Box 4"/>
          <p:cNvSpPr txBox="1">
            <a:spLocks noChangeArrowheads="1"/>
          </p:cNvSpPr>
          <p:nvPr/>
        </p:nvSpPr>
        <p:spPr bwMode="auto">
          <a:xfrm>
            <a:off x="611189" y="1052740"/>
            <a:ext cx="7921252" cy="246221"/>
          </a:xfrm>
          <a:prstGeom prst="rect">
            <a:avLst/>
          </a:prstGeom>
          <a:noFill/>
          <a:ln w="12700">
            <a:noFill/>
            <a:miter lim="800000"/>
            <a:headEnd type="none" w="lg" len="lg"/>
            <a:tailEnd type="none" w="lg" len="lg"/>
          </a:ln>
        </p:spPr>
        <p:txBody>
          <a:bodyPr wrap="square" lIns="0" tIns="0" rIns="0" bIns="0">
            <a:spAutoFit/>
          </a:bodyPr>
          <a:lstStyle/>
          <a:p>
            <a:pPr algn="ctr"/>
            <a:r>
              <a:rPr lang="es-CO" sz="1600" dirty="0">
                <a:solidFill>
                  <a:schemeClr val="bg1">
                    <a:lumMod val="65000"/>
                  </a:schemeClr>
                </a:solidFill>
              </a:rPr>
              <a:t>Alto volumen de exportaciones y complejidad elevada </a:t>
            </a:r>
          </a:p>
        </p:txBody>
      </p:sp>
      <p:graphicFrame>
        <p:nvGraphicFramePr>
          <p:cNvPr id="25" name="24 Tabla"/>
          <p:cNvGraphicFramePr>
            <a:graphicFrameLocks noGrp="1"/>
          </p:cNvGraphicFramePr>
          <p:nvPr>
            <p:extLst>
              <p:ext uri="{D42A27DB-BD31-4B8C-83A1-F6EECF244321}">
                <p14:modId xmlns:p14="http://schemas.microsoft.com/office/powerpoint/2010/main" val="4097500478"/>
              </p:ext>
            </p:extLst>
          </p:nvPr>
        </p:nvGraphicFramePr>
        <p:xfrm>
          <a:off x="467544" y="1412775"/>
          <a:ext cx="7992888" cy="4464496"/>
        </p:xfrm>
        <a:graphic>
          <a:graphicData uri="http://schemas.openxmlformats.org/drawingml/2006/table">
            <a:tbl>
              <a:tblPr firstRow="1" bandRow="1">
                <a:tableStyleId>{E8034E78-7F5D-4C2E-B375-FC64B27BC917}</a:tableStyleId>
              </a:tblPr>
              <a:tblGrid>
                <a:gridCol w="3185624"/>
                <a:gridCol w="2590712"/>
                <a:gridCol w="2216552"/>
              </a:tblGrid>
              <a:tr h="947172">
                <a:tc>
                  <a:txBody>
                    <a:bodyPr/>
                    <a:lstStyle/>
                    <a:p>
                      <a:pPr algn="ctr" fontAlgn="b"/>
                      <a:r>
                        <a:rPr lang="es-CO" sz="2000" u="none" strike="noStrike" dirty="0" smtClean="0">
                          <a:solidFill>
                            <a:schemeClr val="bg1"/>
                          </a:solidFill>
                          <a:effectLst/>
                        </a:rPr>
                        <a:t>Aglomeraciones  Exportadoras </a:t>
                      </a:r>
                      <a:endParaRPr lang="es-CO" sz="2000" b="0" i="0" u="none" strike="noStrike" dirty="0">
                        <a:solidFill>
                          <a:schemeClr val="bg1"/>
                        </a:solidFill>
                        <a:effectLst/>
                        <a:latin typeface="Calibri"/>
                      </a:endParaRPr>
                    </a:p>
                  </a:txBody>
                  <a:tcPr marL="9525" marR="9525" marT="9525" marB="0" anchor="ctr">
                    <a:solidFill>
                      <a:schemeClr val="tx1">
                        <a:lumMod val="65000"/>
                        <a:lumOff val="35000"/>
                      </a:schemeClr>
                    </a:solidFill>
                  </a:tcPr>
                </a:tc>
                <a:tc>
                  <a:txBody>
                    <a:bodyPr/>
                    <a:lstStyle/>
                    <a:p>
                      <a:pPr algn="ctr" fontAlgn="b"/>
                      <a:r>
                        <a:rPr lang="es-CO" sz="2000" u="none" strike="noStrike" dirty="0" smtClean="0">
                          <a:solidFill>
                            <a:schemeClr val="bg1"/>
                          </a:solidFill>
                          <a:effectLst/>
                        </a:rPr>
                        <a:t>Exportaciones</a:t>
                      </a:r>
                      <a:r>
                        <a:rPr lang="es-CO" sz="2000" u="none" strike="noStrike" baseline="0" dirty="0" smtClean="0">
                          <a:solidFill>
                            <a:schemeClr val="bg1"/>
                          </a:solidFill>
                          <a:effectLst/>
                        </a:rPr>
                        <a:t> 2014 (</a:t>
                      </a:r>
                      <a:r>
                        <a:rPr lang="es-CO" sz="2000" u="none" strike="noStrike" dirty="0" smtClean="0">
                          <a:solidFill>
                            <a:schemeClr val="bg1"/>
                          </a:solidFill>
                          <a:effectLst/>
                        </a:rPr>
                        <a:t>USD$)</a:t>
                      </a:r>
                      <a:endParaRPr lang="es-CO" sz="2000" b="0" i="0" u="none" strike="noStrike" dirty="0">
                        <a:solidFill>
                          <a:schemeClr val="bg1"/>
                        </a:solidFill>
                        <a:effectLst/>
                        <a:latin typeface="Calibri"/>
                      </a:endParaRPr>
                    </a:p>
                  </a:txBody>
                  <a:tcPr marL="9525" marR="9525" marT="9525" marB="0" anchor="ctr">
                    <a:solidFill>
                      <a:schemeClr val="tx1">
                        <a:lumMod val="65000"/>
                        <a:lumOff val="35000"/>
                      </a:schemeClr>
                    </a:solidFill>
                  </a:tcPr>
                </a:tc>
                <a:tc>
                  <a:txBody>
                    <a:bodyPr/>
                    <a:lstStyle/>
                    <a:p>
                      <a:pPr algn="ctr" fontAlgn="b"/>
                      <a:r>
                        <a:rPr lang="es-CO" sz="2000" u="none" strike="noStrike" dirty="0" smtClean="0">
                          <a:solidFill>
                            <a:schemeClr val="bg1"/>
                          </a:solidFill>
                          <a:effectLst/>
                        </a:rPr>
                        <a:t>Complejidad </a:t>
                      </a:r>
                      <a:endParaRPr lang="es-CO" sz="2000" b="0" i="0" u="none" strike="noStrike" dirty="0">
                        <a:solidFill>
                          <a:schemeClr val="bg1"/>
                        </a:solidFill>
                        <a:effectLst/>
                        <a:latin typeface="Calibri"/>
                      </a:endParaRPr>
                    </a:p>
                  </a:txBody>
                  <a:tcPr marL="9525" marR="9525" marT="9525" marB="0" anchor="ctr">
                    <a:solidFill>
                      <a:schemeClr val="tx1">
                        <a:lumMod val="65000"/>
                        <a:lumOff val="35000"/>
                      </a:schemeClr>
                    </a:solidFill>
                  </a:tcPr>
                </a:tc>
              </a:tr>
              <a:tr h="416412">
                <a:tc>
                  <a:txBody>
                    <a:bodyPr/>
                    <a:lstStyle/>
                    <a:p>
                      <a:pPr algn="ctr" fontAlgn="b"/>
                      <a:r>
                        <a:rPr lang="es-CO" sz="1800" u="none" strike="noStrike" dirty="0" smtClean="0">
                          <a:solidFill>
                            <a:schemeClr val="tx1">
                              <a:lumMod val="75000"/>
                              <a:lumOff val="25000"/>
                            </a:schemeClr>
                          </a:solidFill>
                          <a:effectLst/>
                        </a:rPr>
                        <a:t>Vegetales, alimentos</a:t>
                      </a:r>
                      <a:r>
                        <a:rPr lang="es-CO" sz="1800" u="none" strike="noStrike" baseline="0" dirty="0" smtClean="0">
                          <a:solidFill>
                            <a:schemeClr val="tx1">
                              <a:lumMod val="75000"/>
                              <a:lumOff val="25000"/>
                            </a:schemeClr>
                          </a:solidFill>
                          <a:effectLst/>
                        </a:rPr>
                        <a:t> </a:t>
                      </a:r>
                      <a:r>
                        <a:rPr lang="es-CO" sz="1800" u="none" strike="noStrike" dirty="0" smtClean="0">
                          <a:solidFill>
                            <a:schemeClr val="tx1">
                              <a:lumMod val="75000"/>
                              <a:lumOff val="25000"/>
                            </a:schemeClr>
                          </a:solidFill>
                          <a:effectLst/>
                        </a:rPr>
                        <a:t>y </a:t>
                      </a:r>
                      <a:r>
                        <a:rPr lang="es-CO" sz="1800" u="none" strike="noStrike" dirty="0">
                          <a:solidFill>
                            <a:schemeClr val="tx1">
                              <a:lumMod val="75000"/>
                              <a:lumOff val="25000"/>
                            </a:schemeClr>
                          </a:solidFill>
                          <a:effectLst/>
                        </a:rPr>
                        <a:t>madera</a:t>
                      </a:r>
                      <a:endParaRPr lang="es-CO" sz="1800" b="1" i="0" u="none" strike="noStrike" dirty="0">
                        <a:solidFill>
                          <a:schemeClr val="tx1">
                            <a:lumMod val="75000"/>
                            <a:lumOff val="25000"/>
                          </a:schemeClr>
                        </a:solidFill>
                        <a:effectLst/>
                        <a:latin typeface="Calibri"/>
                      </a:endParaRPr>
                    </a:p>
                  </a:txBody>
                  <a:tcPr marL="9525" marR="9525" marT="9525" marB="0" anchor="ctr">
                    <a:solidFill>
                      <a:schemeClr val="bg1">
                        <a:lumMod val="95000"/>
                      </a:schemeClr>
                    </a:solidFill>
                  </a:tcPr>
                </a:tc>
                <a:tc>
                  <a:txBody>
                    <a:bodyPr/>
                    <a:lstStyle/>
                    <a:p>
                      <a:pPr algn="ctr" fontAlgn="b"/>
                      <a:r>
                        <a:rPr lang="es-CO" sz="1800" u="none" strike="noStrike" dirty="0">
                          <a:solidFill>
                            <a:schemeClr val="tx1">
                              <a:lumMod val="75000"/>
                              <a:lumOff val="25000"/>
                            </a:schemeClr>
                          </a:solidFill>
                          <a:effectLst/>
                        </a:rPr>
                        <a:t>   </a:t>
                      </a:r>
                      <a:r>
                        <a:rPr lang="es-CO" sz="1800" u="none" strike="noStrike" dirty="0" smtClean="0">
                          <a:solidFill>
                            <a:schemeClr val="tx1">
                              <a:lumMod val="75000"/>
                              <a:lumOff val="25000"/>
                            </a:schemeClr>
                          </a:solidFill>
                          <a:effectLst/>
                        </a:rPr>
                        <a:t>1.858.768.375 </a:t>
                      </a:r>
                      <a:endParaRPr lang="es-CO" sz="1800" b="1" i="0" u="none" strike="noStrike" dirty="0">
                        <a:solidFill>
                          <a:schemeClr val="tx1">
                            <a:lumMod val="75000"/>
                            <a:lumOff val="25000"/>
                          </a:schemeClr>
                        </a:solidFill>
                        <a:effectLst/>
                        <a:latin typeface="Calibri"/>
                      </a:endParaRPr>
                    </a:p>
                  </a:txBody>
                  <a:tcPr marL="9525" marR="9525" marT="9525" marB="0" anchor="ctr">
                    <a:solidFill>
                      <a:schemeClr val="bg1">
                        <a:lumMod val="95000"/>
                      </a:schemeClr>
                    </a:solidFill>
                  </a:tcPr>
                </a:tc>
                <a:tc>
                  <a:txBody>
                    <a:bodyPr/>
                    <a:lstStyle/>
                    <a:p>
                      <a:pPr algn="ctr" fontAlgn="b"/>
                      <a:r>
                        <a:rPr lang="es-CO" sz="1800" u="none" strike="noStrike" dirty="0">
                          <a:solidFill>
                            <a:schemeClr val="tx1">
                              <a:lumMod val="75000"/>
                              <a:lumOff val="25000"/>
                            </a:schemeClr>
                          </a:solidFill>
                          <a:effectLst/>
                        </a:rPr>
                        <a:t>-0,30</a:t>
                      </a:r>
                      <a:endParaRPr lang="es-CO" sz="1800" b="1" i="0" u="none" strike="noStrike" dirty="0">
                        <a:solidFill>
                          <a:schemeClr val="tx1">
                            <a:lumMod val="75000"/>
                            <a:lumOff val="25000"/>
                          </a:schemeClr>
                        </a:solidFill>
                        <a:effectLst/>
                        <a:latin typeface="Calibri"/>
                      </a:endParaRPr>
                    </a:p>
                  </a:txBody>
                  <a:tcPr marL="9525" marR="9525" marT="9525" marB="0" anchor="ctr">
                    <a:solidFill>
                      <a:schemeClr val="bg1">
                        <a:lumMod val="95000"/>
                      </a:schemeClr>
                    </a:solidFill>
                  </a:tcPr>
                </a:tc>
              </a:tr>
              <a:tr h="387614">
                <a:tc>
                  <a:txBody>
                    <a:bodyPr/>
                    <a:lstStyle/>
                    <a:p>
                      <a:pPr algn="ctr" fontAlgn="b"/>
                      <a:r>
                        <a:rPr lang="es-CO" sz="1800" u="none" strike="noStrike" dirty="0" smtClean="0">
                          <a:solidFill>
                            <a:schemeClr val="bg1"/>
                          </a:solidFill>
                          <a:effectLst/>
                        </a:rPr>
                        <a:t>Químicos </a:t>
                      </a:r>
                      <a:r>
                        <a:rPr lang="es-CO" sz="1800" u="none" strike="noStrike" dirty="0">
                          <a:solidFill>
                            <a:schemeClr val="bg1"/>
                          </a:solidFill>
                          <a:effectLst/>
                        </a:rPr>
                        <a:t>y </a:t>
                      </a:r>
                      <a:r>
                        <a:rPr lang="es-CO" sz="1800" u="none" strike="noStrike" dirty="0" smtClean="0">
                          <a:solidFill>
                            <a:schemeClr val="bg1"/>
                          </a:solidFill>
                          <a:effectLst/>
                        </a:rPr>
                        <a:t>plásticos</a:t>
                      </a:r>
                      <a:endParaRPr lang="es-CO" sz="1800" b="1" i="0" u="none" strike="noStrike" dirty="0">
                        <a:solidFill>
                          <a:schemeClr val="bg1"/>
                        </a:solidFill>
                        <a:effectLst/>
                        <a:latin typeface="Calibri"/>
                      </a:endParaRPr>
                    </a:p>
                  </a:txBody>
                  <a:tcPr marL="9525" marR="9525" marT="9525" marB="0" anchor="ctr">
                    <a:solidFill>
                      <a:srgbClr val="F33635">
                        <a:alpha val="69000"/>
                      </a:srgbClr>
                    </a:solidFill>
                  </a:tcPr>
                </a:tc>
                <a:tc>
                  <a:txBody>
                    <a:bodyPr/>
                    <a:lstStyle/>
                    <a:p>
                      <a:pPr algn="ctr" fontAlgn="b"/>
                      <a:r>
                        <a:rPr lang="es-CO" sz="1800" u="none" strike="noStrike" dirty="0">
                          <a:solidFill>
                            <a:schemeClr val="bg1"/>
                          </a:solidFill>
                          <a:effectLst/>
                        </a:rPr>
                        <a:t>   </a:t>
                      </a:r>
                      <a:r>
                        <a:rPr lang="es-CO" sz="1800" u="none" strike="noStrike" dirty="0" smtClean="0">
                          <a:solidFill>
                            <a:schemeClr val="bg1"/>
                          </a:solidFill>
                          <a:effectLst/>
                        </a:rPr>
                        <a:t>1.042.822.368 </a:t>
                      </a:r>
                      <a:endParaRPr lang="es-CO" sz="1800" b="1" i="0" u="none" strike="noStrike" dirty="0">
                        <a:solidFill>
                          <a:schemeClr val="bg1"/>
                        </a:solidFill>
                        <a:effectLst/>
                        <a:latin typeface="Calibri"/>
                      </a:endParaRPr>
                    </a:p>
                  </a:txBody>
                  <a:tcPr marL="9525" marR="9525" marT="9525" marB="0" anchor="ctr">
                    <a:solidFill>
                      <a:srgbClr val="F33635">
                        <a:alpha val="69000"/>
                      </a:srgbClr>
                    </a:solidFill>
                  </a:tcPr>
                </a:tc>
                <a:tc>
                  <a:txBody>
                    <a:bodyPr/>
                    <a:lstStyle/>
                    <a:p>
                      <a:pPr algn="ctr" fontAlgn="b"/>
                      <a:r>
                        <a:rPr lang="es-CO" sz="1800" u="none" strike="noStrike" dirty="0">
                          <a:solidFill>
                            <a:schemeClr val="bg1"/>
                          </a:solidFill>
                          <a:effectLst/>
                        </a:rPr>
                        <a:t>1,76</a:t>
                      </a:r>
                      <a:endParaRPr lang="es-CO" sz="1800" b="1" i="0" u="none" strike="noStrike" dirty="0">
                        <a:solidFill>
                          <a:schemeClr val="bg1"/>
                        </a:solidFill>
                        <a:effectLst/>
                        <a:latin typeface="Calibri"/>
                      </a:endParaRPr>
                    </a:p>
                  </a:txBody>
                  <a:tcPr marL="9525" marR="9525" marT="9525" marB="0" anchor="ctr">
                    <a:solidFill>
                      <a:srgbClr val="F33635">
                        <a:alpha val="69000"/>
                      </a:srgbClr>
                    </a:solidFill>
                  </a:tcPr>
                </a:tc>
              </a:tr>
              <a:tr h="387614">
                <a:tc>
                  <a:txBody>
                    <a:bodyPr/>
                    <a:lstStyle/>
                    <a:p>
                      <a:pPr algn="ctr" fontAlgn="b"/>
                      <a:r>
                        <a:rPr lang="es-CO" sz="1800" u="none" strike="noStrike" dirty="0">
                          <a:solidFill>
                            <a:schemeClr val="tx1">
                              <a:lumMod val="75000"/>
                              <a:lumOff val="25000"/>
                            </a:schemeClr>
                          </a:solidFill>
                          <a:effectLst/>
                        </a:rPr>
                        <a:t>Textiles y muebles</a:t>
                      </a:r>
                      <a:endParaRPr lang="es-CO" sz="1800" b="1" i="0" u="none" strike="noStrike" dirty="0">
                        <a:solidFill>
                          <a:schemeClr val="tx1">
                            <a:lumMod val="75000"/>
                            <a:lumOff val="25000"/>
                          </a:schemeClr>
                        </a:solidFill>
                        <a:effectLst/>
                        <a:latin typeface="Calibri"/>
                      </a:endParaRPr>
                    </a:p>
                  </a:txBody>
                  <a:tcPr marL="9525" marR="9525" marT="9525" marB="0" anchor="ctr">
                    <a:solidFill>
                      <a:schemeClr val="bg1">
                        <a:lumMod val="95000"/>
                      </a:schemeClr>
                    </a:solidFill>
                  </a:tcPr>
                </a:tc>
                <a:tc>
                  <a:txBody>
                    <a:bodyPr/>
                    <a:lstStyle/>
                    <a:p>
                      <a:pPr algn="ctr" fontAlgn="b"/>
                      <a:r>
                        <a:rPr lang="es-CO" sz="1800" u="none" strike="noStrike" dirty="0">
                          <a:solidFill>
                            <a:schemeClr val="tx1">
                              <a:lumMod val="75000"/>
                              <a:lumOff val="25000"/>
                            </a:schemeClr>
                          </a:solidFill>
                          <a:effectLst/>
                        </a:rPr>
                        <a:t>       </a:t>
                      </a:r>
                      <a:r>
                        <a:rPr lang="es-CO" sz="1800" u="none" strike="noStrike" dirty="0" smtClean="0">
                          <a:solidFill>
                            <a:schemeClr val="tx1">
                              <a:lumMod val="75000"/>
                              <a:lumOff val="25000"/>
                            </a:schemeClr>
                          </a:solidFill>
                          <a:effectLst/>
                        </a:rPr>
                        <a:t>322.074.581 </a:t>
                      </a:r>
                      <a:endParaRPr lang="es-CO" sz="1800" b="1" i="0" u="none" strike="noStrike" dirty="0">
                        <a:solidFill>
                          <a:schemeClr val="tx1">
                            <a:lumMod val="75000"/>
                            <a:lumOff val="25000"/>
                          </a:schemeClr>
                        </a:solidFill>
                        <a:effectLst/>
                        <a:latin typeface="Calibri"/>
                      </a:endParaRPr>
                    </a:p>
                  </a:txBody>
                  <a:tcPr marL="9525" marR="9525" marT="9525" marB="0" anchor="ctr">
                    <a:solidFill>
                      <a:schemeClr val="bg1">
                        <a:lumMod val="95000"/>
                      </a:schemeClr>
                    </a:solidFill>
                  </a:tcPr>
                </a:tc>
                <a:tc>
                  <a:txBody>
                    <a:bodyPr/>
                    <a:lstStyle/>
                    <a:p>
                      <a:pPr algn="ctr" fontAlgn="b"/>
                      <a:r>
                        <a:rPr lang="es-CO" sz="1800" u="none" strike="noStrike" dirty="0">
                          <a:solidFill>
                            <a:schemeClr val="tx1">
                              <a:lumMod val="75000"/>
                              <a:lumOff val="25000"/>
                            </a:schemeClr>
                          </a:solidFill>
                          <a:effectLst/>
                        </a:rPr>
                        <a:t>-0,50</a:t>
                      </a:r>
                      <a:endParaRPr lang="es-CO" sz="1800" b="1" i="0" u="none" strike="noStrike" dirty="0">
                        <a:solidFill>
                          <a:schemeClr val="tx1">
                            <a:lumMod val="75000"/>
                            <a:lumOff val="25000"/>
                          </a:schemeClr>
                        </a:solidFill>
                        <a:effectLst/>
                        <a:latin typeface="Calibri"/>
                      </a:endParaRPr>
                    </a:p>
                  </a:txBody>
                  <a:tcPr marL="9525" marR="9525" marT="9525" marB="0" anchor="ctr">
                    <a:solidFill>
                      <a:schemeClr val="bg1">
                        <a:lumMod val="95000"/>
                      </a:schemeClr>
                    </a:solidFill>
                  </a:tcPr>
                </a:tc>
              </a:tr>
              <a:tr h="387614">
                <a:tc>
                  <a:txBody>
                    <a:bodyPr/>
                    <a:lstStyle/>
                    <a:p>
                      <a:pPr algn="ctr" fontAlgn="b"/>
                      <a:r>
                        <a:rPr lang="es-CO" sz="1800" u="none" strike="noStrike" dirty="0">
                          <a:solidFill>
                            <a:schemeClr val="tx1">
                              <a:lumMod val="75000"/>
                              <a:lumOff val="25000"/>
                            </a:schemeClr>
                          </a:solidFill>
                          <a:effectLst/>
                        </a:rPr>
                        <a:t>Maquinaria</a:t>
                      </a:r>
                      <a:endParaRPr lang="es-CO" sz="1800" b="1" i="0" u="none" strike="noStrike" dirty="0">
                        <a:solidFill>
                          <a:schemeClr val="tx1">
                            <a:lumMod val="75000"/>
                            <a:lumOff val="25000"/>
                          </a:schemeClr>
                        </a:solidFill>
                        <a:effectLst/>
                        <a:latin typeface="Calibri"/>
                      </a:endParaRPr>
                    </a:p>
                  </a:txBody>
                  <a:tcPr marL="9525" marR="9525" marT="9525" marB="0" anchor="ctr">
                    <a:solidFill>
                      <a:schemeClr val="bg1"/>
                    </a:solidFill>
                  </a:tcPr>
                </a:tc>
                <a:tc>
                  <a:txBody>
                    <a:bodyPr/>
                    <a:lstStyle/>
                    <a:p>
                      <a:pPr algn="ctr" fontAlgn="b"/>
                      <a:r>
                        <a:rPr lang="es-CO" sz="1800" u="none" strike="noStrike" dirty="0">
                          <a:solidFill>
                            <a:schemeClr val="tx1">
                              <a:lumMod val="75000"/>
                              <a:lumOff val="25000"/>
                            </a:schemeClr>
                          </a:solidFill>
                          <a:effectLst/>
                        </a:rPr>
                        <a:t>       </a:t>
                      </a:r>
                      <a:r>
                        <a:rPr lang="es-CO" sz="1800" u="none" strike="noStrike" dirty="0" smtClean="0">
                          <a:solidFill>
                            <a:schemeClr val="tx1">
                              <a:lumMod val="75000"/>
                              <a:lumOff val="25000"/>
                            </a:schemeClr>
                          </a:solidFill>
                          <a:effectLst/>
                        </a:rPr>
                        <a:t>264.105.156</a:t>
                      </a:r>
                      <a:endParaRPr lang="es-CO" sz="1800" b="1" i="0" u="none" strike="noStrike" dirty="0">
                        <a:solidFill>
                          <a:schemeClr val="tx1">
                            <a:lumMod val="75000"/>
                            <a:lumOff val="25000"/>
                          </a:schemeClr>
                        </a:solidFill>
                        <a:effectLst/>
                        <a:latin typeface="Calibri"/>
                      </a:endParaRPr>
                    </a:p>
                  </a:txBody>
                  <a:tcPr marL="9525" marR="9525" marT="9525" marB="0" anchor="ctr">
                    <a:solidFill>
                      <a:schemeClr val="bg1"/>
                    </a:solidFill>
                  </a:tcPr>
                </a:tc>
                <a:tc>
                  <a:txBody>
                    <a:bodyPr/>
                    <a:lstStyle/>
                    <a:p>
                      <a:pPr algn="ctr" fontAlgn="b"/>
                      <a:r>
                        <a:rPr lang="es-CO" sz="1800" u="none" strike="noStrike" dirty="0">
                          <a:solidFill>
                            <a:schemeClr val="tx1">
                              <a:lumMod val="75000"/>
                              <a:lumOff val="25000"/>
                            </a:schemeClr>
                          </a:solidFill>
                          <a:effectLst/>
                        </a:rPr>
                        <a:t>2,29</a:t>
                      </a:r>
                      <a:endParaRPr lang="es-CO" sz="1800" b="1" i="0" u="none" strike="noStrike" dirty="0">
                        <a:solidFill>
                          <a:schemeClr val="tx1">
                            <a:lumMod val="75000"/>
                            <a:lumOff val="25000"/>
                          </a:schemeClr>
                        </a:solidFill>
                        <a:effectLst/>
                        <a:latin typeface="Calibri"/>
                      </a:endParaRPr>
                    </a:p>
                  </a:txBody>
                  <a:tcPr marL="9525" marR="9525" marT="9525" marB="0" anchor="ctr">
                    <a:solidFill>
                      <a:schemeClr val="bg1"/>
                    </a:solidFill>
                  </a:tcPr>
                </a:tc>
              </a:tr>
              <a:tr h="387614">
                <a:tc>
                  <a:txBody>
                    <a:bodyPr/>
                    <a:lstStyle/>
                    <a:p>
                      <a:pPr algn="ctr" fontAlgn="b"/>
                      <a:r>
                        <a:rPr lang="es-CO" sz="1800" u="none" strike="noStrike" dirty="0">
                          <a:solidFill>
                            <a:schemeClr val="tx1">
                              <a:lumMod val="75000"/>
                              <a:lumOff val="25000"/>
                            </a:schemeClr>
                          </a:solidFill>
                          <a:effectLst/>
                        </a:rPr>
                        <a:t>Piedra y vidrio</a:t>
                      </a:r>
                      <a:endParaRPr lang="es-CO" sz="1800" b="1" i="0" u="none" strike="noStrike" dirty="0">
                        <a:solidFill>
                          <a:schemeClr val="tx1">
                            <a:lumMod val="75000"/>
                            <a:lumOff val="25000"/>
                          </a:schemeClr>
                        </a:solidFill>
                        <a:effectLst/>
                        <a:latin typeface="Calibri"/>
                      </a:endParaRPr>
                    </a:p>
                  </a:txBody>
                  <a:tcPr marL="9525" marR="9525" marT="9525" marB="0" anchor="ctr">
                    <a:solidFill>
                      <a:schemeClr val="bg1">
                        <a:lumMod val="95000"/>
                      </a:schemeClr>
                    </a:solidFill>
                  </a:tcPr>
                </a:tc>
                <a:tc>
                  <a:txBody>
                    <a:bodyPr/>
                    <a:lstStyle/>
                    <a:p>
                      <a:pPr algn="ctr" fontAlgn="b"/>
                      <a:r>
                        <a:rPr lang="es-CO" sz="1800" u="none" strike="noStrike" dirty="0">
                          <a:solidFill>
                            <a:schemeClr val="tx1">
                              <a:lumMod val="75000"/>
                              <a:lumOff val="25000"/>
                            </a:schemeClr>
                          </a:solidFill>
                          <a:effectLst/>
                        </a:rPr>
                        <a:t>       </a:t>
                      </a:r>
                      <a:r>
                        <a:rPr lang="es-CO" sz="1800" u="none" strike="noStrike" dirty="0" smtClean="0">
                          <a:solidFill>
                            <a:schemeClr val="tx1">
                              <a:lumMod val="75000"/>
                              <a:lumOff val="25000"/>
                            </a:schemeClr>
                          </a:solidFill>
                          <a:effectLst/>
                        </a:rPr>
                        <a:t>258.625.793 </a:t>
                      </a:r>
                      <a:endParaRPr lang="es-CO" sz="1800" b="1" i="0" u="none" strike="noStrike" dirty="0">
                        <a:solidFill>
                          <a:schemeClr val="tx1">
                            <a:lumMod val="75000"/>
                            <a:lumOff val="25000"/>
                          </a:schemeClr>
                        </a:solidFill>
                        <a:effectLst/>
                        <a:latin typeface="Calibri"/>
                      </a:endParaRPr>
                    </a:p>
                  </a:txBody>
                  <a:tcPr marL="9525" marR="9525" marT="9525" marB="0" anchor="ctr">
                    <a:solidFill>
                      <a:schemeClr val="bg1">
                        <a:lumMod val="95000"/>
                      </a:schemeClr>
                    </a:solidFill>
                  </a:tcPr>
                </a:tc>
                <a:tc>
                  <a:txBody>
                    <a:bodyPr/>
                    <a:lstStyle/>
                    <a:p>
                      <a:pPr algn="ctr" fontAlgn="b"/>
                      <a:r>
                        <a:rPr lang="es-CO" sz="1800" u="none" strike="noStrike" dirty="0">
                          <a:solidFill>
                            <a:schemeClr val="tx1">
                              <a:lumMod val="75000"/>
                              <a:lumOff val="25000"/>
                            </a:schemeClr>
                          </a:solidFill>
                          <a:effectLst/>
                        </a:rPr>
                        <a:t>1,14</a:t>
                      </a:r>
                      <a:endParaRPr lang="es-CO" sz="1800" b="1" i="0" u="none" strike="noStrike" dirty="0">
                        <a:solidFill>
                          <a:schemeClr val="tx1">
                            <a:lumMod val="75000"/>
                            <a:lumOff val="25000"/>
                          </a:schemeClr>
                        </a:solidFill>
                        <a:effectLst/>
                        <a:latin typeface="Calibri"/>
                      </a:endParaRPr>
                    </a:p>
                  </a:txBody>
                  <a:tcPr marL="9525" marR="9525" marT="9525" marB="0" anchor="ctr">
                    <a:solidFill>
                      <a:schemeClr val="bg1">
                        <a:lumMod val="95000"/>
                      </a:schemeClr>
                    </a:solidFill>
                  </a:tcPr>
                </a:tc>
              </a:tr>
              <a:tr h="387614">
                <a:tc>
                  <a:txBody>
                    <a:bodyPr/>
                    <a:lstStyle/>
                    <a:p>
                      <a:pPr algn="ctr" fontAlgn="b"/>
                      <a:r>
                        <a:rPr lang="es-CO" sz="1800" u="none" strike="noStrike" dirty="0" smtClean="0">
                          <a:solidFill>
                            <a:schemeClr val="tx1">
                              <a:lumMod val="75000"/>
                              <a:lumOff val="25000"/>
                            </a:schemeClr>
                          </a:solidFill>
                          <a:effectLst/>
                        </a:rPr>
                        <a:t>Electrónicos</a:t>
                      </a:r>
                      <a:endParaRPr lang="es-CO" sz="1800" b="1" i="0" u="none" strike="noStrike" dirty="0">
                        <a:solidFill>
                          <a:schemeClr val="tx1">
                            <a:lumMod val="75000"/>
                            <a:lumOff val="25000"/>
                          </a:schemeClr>
                        </a:solidFill>
                        <a:effectLst/>
                        <a:latin typeface="Calibri"/>
                      </a:endParaRPr>
                    </a:p>
                  </a:txBody>
                  <a:tcPr marL="9525" marR="9525" marT="9525" marB="0" anchor="ctr">
                    <a:solidFill>
                      <a:schemeClr val="bg1"/>
                    </a:solidFill>
                  </a:tcPr>
                </a:tc>
                <a:tc>
                  <a:txBody>
                    <a:bodyPr/>
                    <a:lstStyle/>
                    <a:p>
                      <a:pPr algn="ctr" fontAlgn="b"/>
                      <a:r>
                        <a:rPr lang="es-CO" sz="1800" u="none" strike="noStrike" dirty="0">
                          <a:solidFill>
                            <a:schemeClr val="tx1">
                              <a:lumMod val="75000"/>
                              <a:lumOff val="25000"/>
                            </a:schemeClr>
                          </a:solidFill>
                          <a:effectLst/>
                        </a:rPr>
                        <a:t>       </a:t>
                      </a:r>
                      <a:r>
                        <a:rPr lang="es-CO" sz="1800" u="none" strike="noStrike" dirty="0" smtClean="0">
                          <a:solidFill>
                            <a:schemeClr val="tx1">
                              <a:lumMod val="75000"/>
                              <a:lumOff val="25000"/>
                            </a:schemeClr>
                          </a:solidFill>
                          <a:effectLst/>
                        </a:rPr>
                        <a:t>189.613.179 </a:t>
                      </a:r>
                      <a:endParaRPr lang="es-CO" sz="1800" b="1" i="0" u="none" strike="noStrike" dirty="0">
                        <a:solidFill>
                          <a:schemeClr val="tx1">
                            <a:lumMod val="75000"/>
                            <a:lumOff val="25000"/>
                          </a:schemeClr>
                        </a:solidFill>
                        <a:effectLst/>
                        <a:latin typeface="Calibri"/>
                      </a:endParaRPr>
                    </a:p>
                  </a:txBody>
                  <a:tcPr marL="9525" marR="9525" marT="9525" marB="0" anchor="ctr">
                    <a:solidFill>
                      <a:schemeClr val="bg1"/>
                    </a:solidFill>
                  </a:tcPr>
                </a:tc>
                <a:tc>
                  <a:txBody>
                    <a:bodyPr/>
                    <a:lstStyle/>
                    <a:p>
                      <a:pPr algn="ctr" fontAlgn="b"/>
                      <a:r>
                        <a:rPr lang="es-CO" sz="1800" u="none" strike="noStrike" dirty="0">
                          <a:solidFill>
                            <a:schemeClr val="tx1">
                              <a:lumMod val="75000"/>
                              <a:lumOff val="25000"/>
                            </a:schemeClr>
                          </a:solidFill>
                          <a:effectLst/>
                        </a:rPr>
                        <a:t>1,93</a:t>
                      </a:r>
                      <a:endParaRPr lang="es-CO" sz="1800" b="1" i="0" u="none" strike="noStrike" dirty="0">
                        <a:solidFill>
                          <a:schemeClr val="tx1">
                            <a:lumMod val="75000"/>
                            <a:lumOff val="25000"/>
                          </a:schemeClr>
                        </a:solidFill>
                        <a:effectLst/>
                        <a:latin typeface="Calibri"/>
                      </a:endParaRPr>
                    </a:p>
                  </a:txBody>
                  <a:tcPr marL="9525" marR="9525" marT="9525" marB="0" anchor="ctr">
                    <a:solidFill>
                      <a:schemeClr val="bg1"/>
                    </a:solidFill>
                  </a:tcPr>
                </a:tc>
              </a:tr>
              <a:tr h="387614">
                <a:tc>
                  <a:txBody>
                    <a:bodyPr/>
                    <a:lstStyle/>
                    <a:p>
                      <a:pPr algn="ctr" fontAlgn="b"/>
                      <a:r>
                        <a:rPr lang="es-CO" sz="1800" u="none" strike="noStrike" dirty="0" smtClean="0">
                          <a:solidFill>
                            <a:schemeClr val="tx1">
                              <a:lumMod val="75000"/>
                              <a:lumOff val="25000"/>
                            </a:schemeClr>
                          </a:solidFill>
                          <a:effectLst/>
                        </a:rPr>
                        <a:t>Vehículos </a:t>
                      </a:r>
                      <a:r>
                        <a:rPr lang="es-CO" sz="1800" u="none" strike="noStrike" dirty="0">
                          <a:solidFill>
                            <a:schemeClr val="tx1">
                              <a:lumMod val="75000"/>
                              <a:lumOff val="25000"/>
                            </a:schemeClr>
                          </a:solidFill>
                          <a:effectLst/>
                        </a:rPr>
                        <a:t>de transporte</a:t>
                      </a:r>
                      <a:endParaRPr lang="es-CO" sz="1800" b="1" i="0" u="none" strike="noStrike" dirty="0">
                        <a:solidFill>
                          <a:schemeClr val="tx1">
                            <a:lumMod val="75000"/>
                            <a:lumOff val="25000"/>
                          </a:schemeClr>
                        </a:solidFill>
                        <a:effectLst/>
                        <a:latin typeface="Calibri"/>
                      </a:endParaRPr>
                    </a:p>
                  </a:txBody>
                  <a:tcPr marL="9525" marR="9525" marT="9525" marB="0" anchor="ctr">
                    <a:solidFill>
                      <a:schemeClr val="bg1">
                        <a:lumMod val="95000"/>
                      </a:schemeClr>
                    </a:solidFill>
                  </a:tcPr>
                </a:tc>
                <a:tc>
                  <a:txBody>
                    <a:bodyPr/>
                    <a:lstStyle/>
                    <a:p>
                      <a:pPr algn="ctr" fontAlgn="b"/>
                      <a:r>
                        <a:rPr lang="es-CO" sz="1800" u="none" strike="noStrike" dirty="0">
                          <a:solidFill>
                            <a:schemeClr val="tx1">
                              <a:lumMod val="75000"/>
                              <a:lumOff val="25000"/>
                            </a:schemeClr>
                          </a:solidFill>
                          <a:effectLst/>
                        </a:rPr>
                        <a:t>       </a:t>
                      </a:r>
                      <a:r>
                        <a:rPr lang="es-CO" sz="1800" u="none" strike="noStrike" dirty="0" smtClean="0">
                          <a:solidFill>
                            <a:schemeClr val="tx1">
                              <a:lumMod val="75000"/>
                              <a:lumOff val="25000"/>
                            </a:schemeClr>
                          </a:solidFill>
                          <a:effectLst/>
                        </a:rPr>
                        <a:t>167.726.192 </a:t>
                      </a:r>
                      <a:endParaRPr lang="es-CO" sz="1800" b="1" i="0" u="none" strike="noStrike" dirty="0">
                        <a:solidFill>
                          <a:schemeClr val="tx1">
                            <a:lumMod val="75000"/>
                            <a:lumOff val="25000"/>
                          </a:schemeClr>
                        </a:solidFill>
                        <a:effectLst/>
                        <a:latin typeface="Calibri"/>
                      </a:endParaRPr>
                    </a:p>
                  </a:txBody>
                  <a:tcPr marL="9525" marR="9525" marT="9525" marB="0" anchor="ctr">
                    <a:solidFill>
                      <a:schemeClr val="bg1">
                        <a:lumMod val="95000"/>
                      </a:schemeClr>
                    </a:solidFill>
                  </a:tcPr>
                </a:tc>
                <a:tc>
                  <a:txBody>
                    <a:bodyPr/>
                    <a:lstStyle/>
                    <a:p>
                      <a:pPr algn="ctr" fontAlgn="b"/>
                      <a:r>
                        <a:rPr lang="es-CO" sz="1800" u="none" strike="noStrike" dirty="0">
                          <a:solidFill>
                            <a:schemeClr val="tx1">
                              <a:lumMod val="75000"/>
                              <a:lumOff val="25000"/>
                            </a:schemeClr>
                          </a:solidFill>
                          <a:effectLst/>
                        </a:rPr>
                        <a:t>2,04</a:t>
                      </a:r>
                      <a:endParaRPr lang="es-CO" sz="1800" b="1" i="0" u="none" strike="noStrike" dirty="0">
                        <a:solidFill>
                          <a:schemeClr val="tx1">
                            <a:lumMod val="75000"/>
                            <a:lumOff val="25000"/>
                          </a:schemeClr>
                        </a:solidFill>
                        <a:effectLst/>
                        <a:latin typeface="Calibri"/>
                      </a:endParaRPr>
                    </a:p>
                  </a:txBody>
                  <a:tcPr marL="9525" marR="9525" marT="9525" marB="0" anchor="ctr">
                    <a:solidFill>
                      <a:schemeClr val="bg1">
                        <a:lumMod val="95000"/>
                      </a:schemeClr>
                    </a:solidFill>
                  </a:tcPr>
                </a:tc>
              </a:tr>
              <a:tr h="387614">
                <a:tc>
                  <a:txBody>
                    <a:bodyPr/>
                    <a:lstStyle/>
                    <a:p>
                      <a:pPr algn="ctr" fontAlgn="b"/>
                      <a:r>
                        <a:rPr lang="es-CO" sz="1800" u="none" strike="noStrike" dirty="0">
                          <a:solidFill>
                            <a:schemeClr val="tx1">
                              <a:lumMod val="75000"/>
                              <a:lumOff val="25000"/>
                            </a:schemeClr>
                          </a:solidFill>
                          <a:effectLst/>
                        </a:rPr>
                        <a:t>Metales</a:t>
                      </a:r>
                      <a:endParaRPr lang="es-CO" sz="1800" b="1" i="0" u="none" strike="noStrike" dirty="0">
                        <a:solidFill>
                          <a:schemeClr val="tx1">
                            <a:lumMod val="75000"/>
                            <a:lumOff val="25000"/>
                          </a:schemeClr>
                        </a:solidFill>
                        <a:effectLst/>
                        <a:latin typeface="Calibri"/>
                      </a:endParaRPr>
                    </a:p>
                  </a:txBody>
                  <a:tcPr marL="9525" marR="9525" marT="9525" marB="0" anchor="ctr">
                    <a:solidFill>
                      <a:schemeClr val="bg1"/>
                    </a:solidFill>
                  </a:tcPr>
                </a:tc>
                <a:tc>
                  <a:txBody>
                    <a:bodyPr/>
                    <a:lstStyle/>
                    <a:p>
                      <a:pPr algn="ctr" fontAlgn="b"/>
                      <a:r>
                        <a:rPr lang="es-CO" sz="1800" u="none" strike="noStrike" dirty="0">
                          <a:solidFill>
                            <a:schemeClr val="tx1">
                              <a:lumMod val="75000"/>
                              <a:lumOff val="25000"/>
                            </a:schemeClr>
                          </a:solidFill>
                          <a:effectLst/>
                        </a:rPr>
                        <a:t>       </a:t>
                      </a:r>
                      <a:r>
                        <a:rPr lang="es-CO" sz="1800" u="none" strike="noStrike" dirty="0" smtClean="0">
                          <a:solidFill>
                            <a:schemeClr val="tx1">
                              <a:lumMod val="75000"/>
                              <a:lumOff val="25000"/>
                            </a:schemeClr>
                          </a:solidFill>
                          <a:effectLst/>
                        </a:rPr>
                        <a:t>133.397.988</a:t>
                      </a:r>
                      <a:endParaRPr lang="es-CO" sz="1800" b="1" i="0" u="none" strike="noStrike" dirty="0">
                        <a:solidFill>
                          <a:schemeClr val="tx1">
                            <a:lumMod val="75000"/>
                            <a:lumOff val="25000"/>
                          </a:schemeClr>
                        </a:solidFill>
                        <a:effectLst/>
                        <a:latin typeface="Calibri"/>
                      </a:endParaRPr>
                    </a:p>
                  </a:txBody>
                  <a:tcPr marL="9525" marR="9525" marT="9525" marB="0" anchor="ctr">
                    <a:solidFill>
                      <a:schemeClr val="bg1"/>
                    </a:solidFill>
                  </a:tcPr>
                </a:tc>
                <a:tc>
                  <a:txBody>
                    <a:bodyPr/>
                    <a:lstStyle/>
                    <a:p>
                      <a:pPr algn="ctr" fontAlgn="b"/>
                      <a:r>
                        <a:rPr lang="es-CO" sz="1800" u="none" strike="noStrike" dirty="0">
                          <a:solidFill>
                            <a:schemeClr val="tx1">
                              <a:lumMod val="75000"/>
                              <a:lumOff val="25000"/>
                            </a:schemeClr>
                          </a:solidFill>
                          <a:effectLst/>
                        </a:rPr>
                        <a:t>1,57</a:t>
                      </a:r>
                      <a:endParaRPr lang="es-CO" sz="1800" b="1" i="0" u="none" strike="noStrike" dirty="0">
                        <a:solidFill>
                          <a:schemeClr val="tx1">
                            <a:lumMod val="75000"/>
                            <a:lumOff val="25000"/>
                          </a:schemeClr>
                        </a:solidFill>
                        <a:effectLst/>
                        <a:latin typeface="Calibri"/>
                      </a:endParaRPr>
                    </a:p>
                  </a:txBody>
                  <a:tcPr marL="9525" marR="9525" marT="9525" marB="0" anchor="ctr">
                    <a:solidFill>
                      <a:schemeClr val="bg1"/>
                    </a:solidFill>
                  </a:tcPr>
                </a:tc>
              </a:tr>
              <a:tr h="387614">
                <a:tc>
                  <a:txBody>
                    <a:bodyPr/>
                    <a:lstStyle/>
                    <a:p>
                      <a:pPr algn="ctr" fontAlgn="b"/>
                      <a:r>
                        <a:rPr lang="es-CO" sz="1800" u="none" strike="noStrike" dirty="0">
                          <a:solidFill>
                            <a:schemeClr val="tx1">
                              <a:lumMod val="75000"/>
                              <a:lumOff val="25000"/>
                            </a:schemeClr>
                          </a:solidFill>
                          <a:effectLst/>
                        </a:rPr>
                        <a:t>Minerales</a:t>
                      </a:r>
                      <a:endParaRPr lang="es-CO" sz="1800" b="1" i="0" u="none" strike="noStrike" dirty="0">
                        <a:solidFill>
                          <a:schemeClr val="tx1">
                            <a:lumMod val="75000"/>
                            <a:lumOff val="25000"/>
                          </a:schemeClr>
                        </a:solidFill>
                        <a:effectLst/>
                        <a:latin typeface="Calibri"/>
                      </a:endParaRPr>
                    </a:p>
                  </a:txBody>
                  <a:tcPr marL="9525" marR="9525" marT="9525" marB="0" anchor="ctr">
                    <a:solidFill>
                      <a:schemeClr val="bg1">
                        <a:lumMod val="95000"/>
                      </a:schemeClr>
                    </a:solidFill>
                  </a:tcPr>
                </a:tc>
                <a:tc>
                  <a:txBody>
                    <a:bodyPr/>
                    <a:lstStyle/>
                    <a:p>
                      <a:pPr algn="ctr" fontAlgn="b"/>
                      <a:r>
                        <a:rPr lang="es-CO" sz="1800" u="none" strike="noStrike" dirty="0">
                          <a:solidFill>
                            <a:schemeClr val="tx1">
                              <a:lumMod val="75000"/>
                              <a:lumOff val="25000"/>
                            </a:schemeClr>
                          </a:solidFill>
                          <a:effectLst/>
                        </a:rPr>
                        <a:t>       </a:t>
                      </a:r>
                      <a:r>
                        <a:rPr lang="es-CO" sz="1800" u="none" strike="noStrike" dirty="0" smtClean="0">
                          <a:solidFill>
                            <a:schemeClr val="tx1">
                              <a:lumMod val="75000"/>
                              <a:lumOff val="25000"/>
                            </a:schemeClr>
                          </a:solidFill>
                          <a:effectLst/>
                        </a:rPr>
                        <a:t>104.679.801</a:t>
                      </a:r>
                      <a:endParaRPr lang="es-CO" sz="1800" b="1" i="0" u="none" strike="noStrike" dirty="0">
                        <a:solidFill>
                          <a:schemeClr val="tx1">
                            <a:lumMod val="75000"/>
                            <a:lumOff val="25000"/>
                          </a:schemeClr>
                        </a:solidFill>
                        <a:effectLst/>
                        <a:latin typeface="Calibri"/>
                      </a:endParaRPr>
                    </a:p>
                  </a:txBody>
                  <a:tcPr marL="9525" marR="9525" marT="9525" marB="0" anchor="ctr">
                    <a:solidFill>
                      <a:schemeClr val="bg1">
                        <a:lumMod val="95000"/>
                      </a:schemeClr>
                    </a:solidFill>
                  </a:tcPr>
                </a:tc>
                <a:tc>
                  <a:txBody>
                    <a:bodyPr/>
                    <a:lstStyle/>
                    <a:p>
                      <a:pPr algn="ctr" fontAlgn="b"/>
                      <a:r>
                        <a:rPr lang="es-CO" sz="1800" u="none" strike="noStrike" dirty="0">
                          <a:solidFill>
                            <a:schemeClr val="tx1">
                              <a:lumMod val="75000"/>
                              <a:lumOff val="25000"/>
                            </a:schemeClr>
                          </a:solidFill>
                          <a:effectLst/>
                        </a:rPr>
                        <a:t>-0,71</a:t>
                      </a:r>
                      <a:endParaRPr lang="es-CO" sz="1800" b="1" i="0" u="none" strike="noStrike" dirty="0">
                        <a:solidFill>
                          <a:schemeClr val="tx1">
                            <a:lumMod val="75000"/>
                            <a:lumOff val="25000"/>
                          </a:schemeClr>
                        </a:solidFill>
                        <a:effectLst/>
                        <a:latin typeface="Calibri"/>
                      </a:endParaRPr>
                    </a:p>
                  </a:txBody>
                  <a:tcPr marL="9525" marR="9525" marT="9525" marB="0" anchor="ctr">
                    <a:solidFill>
                      <a:schemeClr val="bg1">
                        <a:lumMod val="95000"/>
                      </a:schemeClr>
                    </a:solidFill>
                  </a:tcPr>
                </a:tc>
              </a:tr>
            </a:tbl>
          </a:graphicData>
        </a:graphic>
      </p:graphicFrame>
    </p:spTree>
    <p:extLst>
      <p:ext uri="{BB962C8B-B14F-4D97-AF65-F5344CB8AC3E}">
        <p14:creationId xmlns:p14="http://schemas.microsoft.com/office/powerpoint/2010/main" val="2786904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1115616" y="4293096"/>
            <a:ext cx="1872208" cy="461665"/>
          </a:xfrm>
          <a:prstGeom prst="rect">
            <a:avLst/>
          </a:prstGeom>
          <a:noFill/>
        </p:spPr>
        <p:txBody>
          <a:bodyPr wrap="square" rtlCol="0">
            <a:spAutoFit/>
          </a:bodyPr>
          <a:lstStyle/>
          <a:p>
            <a:pPr algn="ctr"/>
            <a:r>
              <a:rPr lang="es-CO" sz="1200" b="1" dirty="0" smtClean="0">
                <a:solidFill>
                  <a:prstClr val="white"/>
                </a:solidFill>
              </a:rPr>
              <a:t>Polímeros de  cloruro 15,1%</a:t>
            </a:r>
            <a:endParaRPr lang="es-CO" sz="1200" b="1" dirty="0">
              <a:solidFill>
                <a:prstClr val="white"/>
              </a:solidFill>
            </a:endParaRPr>
          </a:p>
        </p:txBody>
      </p:sp>
      <p:sp>
        <p:nvSpPr>
          <p:cNvPr id="13" name="12 CuadroTexto"/>
          <p:cNvSpPr txBox="1"/>
          <p:nvPr/>
        </p:nvSpPr>
        <p:spPr>
          <a:xfrm>
            <a:off x="5220072" y="2996952"/>
            <a:ext cx="1872208" cy="646331"/>
          </a:xfrm>
          <a:prstGeom prst="rect">
            <a:avLst/>
          </a:prstGeom>
          <a:noFill/>
        </p:spPr>
        <p:txBody>
          <a:bodyPr wrap="square" rtlCol="0">
            <a:spAutoFit/>
          </a:bodyPr>
          <a:lstStyle/>
          <a:p>
            <a:pPr algn="ctr"/>
            <a:r>
              <a:rPr lang="es-CO" sz="1200" b="1" dirty="0" smtClean="0">
                <a:solidFill>
                  <a:prstClr val="white"/>
                </a:solidFill>
              </a:rPr>
              <a:t>Aceites de petróleo refinados </a:t>
            </a:r>
          </a:p>
          <a:p>
            <a:pPr algn="ctr"/>
            <a:r>
              <a:rPr lang="es-CO" sz="1200" b="1" dirty="0" smtClean="0">
                <a:solidFill>
                  <a:prstClr val="white"/>
                </a:solidFill>
              </a:rPr>
              <a:t>2,8%</a:t>
            </a:r>
            <a:endParaRPr lang="es-CO" sz="1200" b="1" dirty="0">
              <a:solidFill>
                <a:prstClr val="white"/>
              </a:solidFill>
            </a:endParaRPr>
          </a:p>
        </p:txBody>
      </p:sp>
      <p:sp>
        <p:nvSpPr>
          <p:cNvPr id="23" name="7 Marcador de texto"/>
          <p:cNvSpPr>
            <a:spLocks noGrp="1"/>
          </p:cNvSpPr>
          <p:nvPr>
            <p:ph type="body" sz="quarter" idx="11"/>
          </p:nvPr>
        </p:nvSpPr>
        <p:spPr>
          <a:xfrm>
            <a:off x="509216" y="404664"/>
            <a:ext cx="8023225" cy="581025"/>
          </a:xfrm>
        </p:spPr>
        <p:txBody>
          <a:bodyPr>
            <a:normAutofit fontScale="92500" lnSpcReduction="20000"/>
          </a:bodyPr>
          <a:lstStyle/>
          <a:p>
            <a:r>
              <a:rPr lang="es-CO" dirty="0" smtClean="0"/>
              <a:t>CUATRO DE LAS DIEZ MAYORES EXPORTACIONES DE BOGOTÁ MET SON QUÍMICOS Y PLÁSTICOS, EN ESPECIAL MEDICAMENTOS Y COSMÉTICA</a:t>
            </a:r>
            <a:endParaRPr lang="es-CO" dirty="0"/>
          </a:p>
        </p:txBody>
      </p:sp>
      <p:graphicFrame>
        <p:nvGraphicFramePr>
          <p:cNvPr id="7" name="6 Tabla"/>
          <p:cNvGraphicFramePr>
            <a:graphicFrameLocks noGrp="1"/>
          </p:cNvGraphicFramePr>
          <p:nvPr>
            <p:extLst>
              <p:ext uri="{D42A27DB-BD31-4B8C-83A1-F6EECF244321}">
                <p14:modId xmlns:p14="http://schemas.microsoft.com/office/powerpoint/2010/main" val="2291651021"/>
              </p:ext>
            </p:extLst>
          </p:nvPr>
        </p:nvGraphicFramePr>
        <p:xfrm>
          <a:off x="467544" y="1340768"/>
          <a:ext cx="8417376" cy="4854786"/>
        </p:xfrm>
        <a:graphic>
          <a:graphicData uri="http://schemas.openxmlformats.org/drawingml/2006/table">
            <a:tbl>
              <a:tblPr firstRow="1" bandRow="1">
                <a:tableStyleId>{073A0DAA-6AF3-43AB-8588-CEC1D06C72B9}</a:tableStyleId>
              </a:tblPr>
              <a:tblGrid>
                <a:gridCol w="2069241"/>
                <a:gridCol w="3170306"/>
                <a:gridCol w="1822451"/>
                <a:gridCol w="1355378"/>
              </a:tblGrid>
              <a:tr h="923343">
                <a:tc>
                  <a:txBody>
                    <a:bodyPr/>
                    <a:lstStyle/>
                    <a:p>
                      <a:pPr algn="ctr" fontAlgn="b"/>
                      <a:r>
                        <a:rPr lang="es-CO" sz="1800" u="none" strike="noStrike" dirty="0">
                          <a:solidFill>
                            <a:schemeClr val="bg1"/>
                          </a:solidFill>
                          <a:effectLst/>
                        </a:rPr>
                        <a:t>Aglomeración </a:t>
                      </a:r>
                      <a:endParaRPr lang="es-CO" sz="1800" b="0" i="0" u="none" strike="noStrike" dirty="0">
                        <a:solidFill>
                          <a:schemeClr val="bg1"/>
                        </a:solidFill>
                        <a:effectLst/>
                        <a:latin typeface="Calibri"/>
                      </a:endParaRPr>
                    </a:p>
                  </a:txBody>
                  <a:tcPr marL="6480" marR="6480" marT="6480" marB="0" anchor="ctr">
                    <a:solidFill>
                      <a:schemeClr val="tx1">
                        <a:lumMod val="65000"/>
                        <a:lumOff val="35000"/>
                      </a:schemeClr>
                    </a:solidFill>
                  </a:tcPr>
                </a:tc>
                <a:tc>
                  <a:txBody>
                    <a:bodyPr/>
                    <a:lstStyle/>
                    <a:p>
                      <a:pPr algn="ctr" fontAlgn="b"/>
                      <a:r>
                        <a:rPr lang="es-CO" sz="1800" u="none" strike="noStrike" dirty="0">
                          <a:solidFill>
                            <a:schemeClr val="bg1"/>
                          </a:solidFill>
                          <a:effectLst/>
                        </a:rPr>
                        <a:t>Producto </a:t>
                      </a:r>
                      <a:endParaRPr lang="es-CO" sz="1800" b="0" i="0" u="none" strike="noStrike" dirty="0">
                        <a:solidFill>
                          <a:schemeClr val="bg1"/>
                        </a:solidFill>
                        <a:effectLst/>
                        <a:latin typeface="Calibri"/>
                      </a:endParaRPr>
                    </a:p>
                  </a:txBody>
                  <a:tcPr marL="6480" marR="6480" marT="6480" marB="0" anchor="ctr">
                    <a:solidFill>
                      <a:schemeClr val="tx1">
                        <a:lumMod val="65000"/>
                        <a:lumOff val="35000"/>
                      </a:schemeClr>
                    </a:solidFill>
                  </a:tcPr>
                </a:tc>
                <a:tc>
                  <a:txBody>
                    <a:bodyPr/>
                    <a:lstStyle/>
                    <a:p>
                      <a:pPr algn="ctr" fontAlgn="b"/>
                      <a:r>
                        <a:rPr lang="es-CO" sz="1800" u="none" strike="noStrike" dirty="0">
                          <a:solidFill>
                            <a:schemeClr val="bg1"/>
                          </a:solidFill>
                          <a:effectLst/>
                        </a:rPr>
                        <a:t> </a:t>
                      </a:r>
                      <a:r>
                        <a:rPr lang="es-CO" sz="1800" u="none" strike="noStrike" dirty="0" smtClean="0">
                          <a:solidFill>
                            <a:schemeClr val="bg1"/>
                          </a:solidFill>
                          <a:effectLst/>
                        </a:rPr>
                        <a:t> Exportaciones</a:t>
                      </a:r>
                    </a:p>
                    <a:p>
                      <a:pPr algn="ctr" fontAlgn="b"/>
                      <a:r>
                        <a:rPr lang="es-CO" sz="1800" u="none" strike="noStrike" dirty="0" smtClean="0">
                          <a:solidFill>
                            <a:schemeClr val="bg1"/>
                          </a:solidFill>
                          <a:effectLst/>
                        </a:rPr>
                        <a:t>      2014 (USD$)</a:t>
                      </a:r>
                      <a:endParaRPr lang="es-CO" sz="1800" b="0" i="0" u="none" strike="noStrike" dirty="0">
                        <a:solidFill>
                          <a:schemeClr val="bg1"/>
                        </a:solidFill>
                        <a:effectLst/>
                        <a:latin typeface="Calibri"/>
                      </a:endParaRPr>
                    </a:p>
                  </a:txBody>
                  <a:tcPr marL="6480" marR="6480" marT="6480" marB="0" anchor="ctr">
                    <a:solidFill>
                      <a:schemeClr val="tx1">
                        <a:lumMod val="65000"/>
                        <a:lumOff val="35000"/>
                      </a:schemeClr>
                    </a:solidFill>
                  </a:tcPr>
                </a:tc>
                <a:tc>
                  <a:txBody>
                    <a:bodyPr/>
                    <a:lstStyle/>
                    <a:p>
                      <a:pPr algn="ctr" fontAlgn="b"/>
                      <a:r>
                        <a:rPr lang="es-CO" sz="1800" u="none" strike="noStrike" dirty="0" smtClean="0">
                          <a:solidFill>
                            <a:schemeClr val="bg1"/>
                          </a:solidFill>
                          <a:effectLst/>
                        </a:rPr>
                        <a:t>Complejidad</a:t>
                      </a:r>
                      <a:endParaRPr lang="es-CO" sz="1800" b="0" i="0" u="none" strike="noStrike" dirty="0">
                        <a:solidFill>
                          <a:schemeClr val="bg1"/>
                        </a:solidFill>
                        <a:effectLst/>
                        <a:latin typeface="Calibri"/>
                      </a:endParaRPr>
                    </a:p>
                  </a:txBody>
                  <a:tcPr marL="6480" marR="6480" marT="6480" marB="0" anchor="ctr">
                    <a:solidFill>
                      <a:schemeClr val="tx1">
                        <a:lumMod val="65000"/>
                        <a:lumOff val="35000"/>
                      </a:schemeClr>
                    </a:solidFill>
                  </a:tcPr>
                </a:tc>
              </a:tr>
              <a:tr h="375165">
                <a:tc>
                  <a:txBody>
                    <a:bodyPr/>
                    <a:lstStyle/>
                    <a:p>
                      <a:pPr algn="l" fontAlgn="b"/>
                      <a:r>
                        <a:rPr lang="es-CO" sz="1400" u="none" strike="noStrike" dirty="0" err="1" smtClean="0">
                          <a:effectLst/>
                        </a:rPr>
                        <a:t>Veg</a:t>
                      </a:r>
                      <a:r>
                        <a:rPr lang="es-CO" sz="1400" u="none" strike="noStrike" dirty="0" smtClean="0">
                          <a:effectLst/>
                        </a:rPr>
                        <a:t>., alim.,</a:t>
                      </a:r>
                      <a:r>
                        <a:rPr lang="es-CO" sz="1400" u="none" strike="noStrike" baseline="0" dirty="0" smtClean="0">
                          <a:effectLst/>
                        </a:rPr>
                        <a:t> </a:t>
                      </a:r>
                      <a:r>
                        <a:rPr lang="es-CO" sz="1400" u="none" strike="noStrike" dirty="0" smtClean="0">
                          <a:effectLst/>
                        </a:rPr>
                        <a:t>y </a:t>
                      </a:r>
                      <a:r>
                        <a:rPr lang="es-CO" sz="1400" u="none" strike="noStrike" dirty="0">
                          <a:effectLst/>
                        </a:rPr>
                        <a:t>madera</a:t>
                      </a:r>
                      <a:endParaRPr lang="es-CO" sz="1400" b="0" i="0" u="none" strike="noStrike" dirty="0">
                        <a:solidFill>
                          <a:schemeClr val="tx2"/>
                        </a:solidFill>
                        <a:effectLst/>
                        <a:latin typeface="Calibri"/>
                      </a:endParaRPr>
                    </a:p>
                  </a:txBody>
                  <a:tcPr marL="6480" marR="6480" marT="6480" marB="0" anchor="ctr">
                    <a:solidFill>
                      <a:schemeClr val="bg1"/>
                    </a:solidFill>
                  </a:tcPr>
                </a:tc>
                <a:tc>
                  <a:txBody>
                    <a:bodyPr/>
                    <a:lstStyle/>
                    <a:p>
                      <a:pPr algn="l" fontAlgn="b"/>
                      <a:r>
                        <a:rPr lang="es-CO" sz="1400" u="none" strike="noStrike" dirty="0">
                          <a:effectLst/>
                        </a:rPr>
                        <a:t>Flores cortadas, frescas</a:t>
                      </a:r>
                      <a:endParaRPr lang="es-CO" sz="1400" b="0" i="0" u="none" strike="noStrike" dirty="0">
                        <a:solidFill>
                          <a:schemeClr val="tx2"/>
                        </a:solidFill>
                        <a:effectLst/>
                        <a:latin typeface="Calibri"/>
                      </a:endParaRPr>
                    </a:p>
                  </a:txBody>
                  <a:tcPr marL="6480" marR="6480" marT="6480" marB="0" anchor="ctr">
                    <a:solidFill>
                      <a:schemeClr val="bg1"/>
                    </a:solidFill>
                  </a:tcPr>
                </a:tc>
                <a:tc>
                  <a:txBody>
                    <a:bodyPr/>
                    <a:lstStyle/>
                    <a:p>
                      <a:pPr algn="l" fontAlgn="b"/>
                      <a:r>
                        <a:rPr lang="es-CO" sz="1400" u="none" strike="noStrike" dirty="0">
                          <a:effectLst/>
                        </a:rPr>
                        <a:t>      1.030.189.312 </a:t>
                      </a:r>
                      <a:endParaRPr lang="es-CO" sz="1400" b="0" i="0" u="none" strike="noStrike" dirty="0">
                        <a:solidFill>
                          <a:schemeClr val="tx2"/>
                        </a:solidFill>
                        <a:effectLst/>
                        <a:latin typeface="Calibri"/>
                      </a:endParaRPr>
                    </a:p>
                  </a:txBody>
                  <a:tcPr marL="6480" marR="6480" marT="6480" marB="0" anchor="ctr">
                    <a:solidFill>
                      <a:schemeClr val="bg1"/>
                    </a:solidFill>
                  </a:tcPr>
                </a:tc>
                <a:tc>
                  <a:txBody>
                    <a:bodyPr/>
                    <a:lstStyle/>
                    <a:p>
                      <a:pPr algn="ctr" fontAlgn="b"/>
                      <a:r>
                        <a:rPr lang="es-CO" sz="1400" u="none" strike="noStrike" dirty="0">
                          <a:effectLst/>
                        </a:rPr>
                        <a:t>-1,88</a:t>
                      </a:r>
                      <a:endParaRPr lang="es-CO" sz="1400" b="0" i="0" u="none" strike="noStrike" dirty="0">
                        <a:solidFill>
                          <a:schemeClr val="tx2"/>
                        </a:solidFill>
                        <a:effectLst/>
                        <a:latin typeface="Calibri"/>
                      </a:endParaRPr>
                    </a:p>
                  </a:txBody>
                  <a:tcPr marL="6480" marR="6480" marT="6480" marB="0" anchor="ctr">
                    <a:solidFill>
                      <a:schemeClr val="bg1"/>
                    </a:solidFill>
                  </a:tcPr>
                </a:tc>
              </a:tr>
              <a:tr h="375165">
                <a:tc>
                  <a:txBody>
                    <a:bodyPr/>
                    <a:lstStyle/>
                    <a:p>
                      <a:pPr algn="l" fontAlgn="b"/>
                      <a:r>
                        <a:rPr lang="es-CO" sz="1400" u="none" strike="noStrike" dirty="0" smtClean="0">
                          <a:solidFill>
                            <a:schemeClr val="bg1"/>
                          </a:solidFill>
                          <a:effectLst/>
                        </a:rPr>
                        <a:t>Químicos </a:t>
                      </a:r>
                      <a:r>
                        <a:rPr lang="es-CO" sz="1400" u="none" strike="noStrike" dirty="0">
                          <a:solidFill>
                            <a:schemeClr val="bg1"/>
                          </a:solidFill>
                          <a:effectLst/>
                        </a:rPr>
                        <a:t>y </a:t>
                      </a:r>
                      <a:r>
                        <a:rPr lang="es-CO" sz="1400" u="none" strike="noStrike" dirty="0" smtClean="0">
                          <a:solidFill>
                            <a:schemeClr val="bg1"/>
                          </a:solidFill>
                          <a:effectLst/>
                        </a:rPr>
                        <a:t>plásticos</a:t>
                      </a:r>
                      <a:endParaRPr lang="es-CO" sz="1400" b="1" i="0" u="none" strike="noStrike" dirty="0">
                        <a:solidFill>
                          <a:schemeClr val="bg1"/>
                        </a:solidFill>
                        <a:effectLst/>
                        <a:latin typeface="Calibri"/>
                      </a:endParaRPr>
                    </a:p>
                  </a:txBody>
                  <a:tcPr marL="6480" marR="6480" marT="6480" marB="0" anchor="ctr">
                    <a:solidFill>
                      <a:srgbClr val="F33635">
                        <a:alpha val="69000"/>
                      </a:srgbClr>
                    </a:solidFill>
                  </a:tcPr>
                </a:tc>
                <a:tc>
                  <a:txBody>
                    <a:bodyPr/>
                    <a:lstStyle/>
                    <a:p>
                      <a:pPr algn="l" fontAlgn="b"/>
                      <a:r>
                        <a:rPr lang="es-CO" sz="1400" u="none" strike="noStrike" dirty="0">
                          <a:solidFill>
                            <a:schemeClr val="bg1"/>
                          </a:solidFill>
                          <a:effectLst/>
                        </a:rPr>
                        <a:t>Medicamentos, envasados</a:t>
                      </a:r>
                      <a:endParaRPr lang="es-CO" sz="1400" b="1" i="0" u="none" strike="noStrike" dirty="0">
                        <a:solidFill>
                          <a:schemeClr val="bg1"/>
                        </a:solidFill>
                        <a:effectLst/>
                        <a:latin typeface="Calibri"/>
                      </a:endParaRPr>
                    </a:p>
                  </a:txBody>
                  <a:tcPr marL="6480" marR="6480" marT="6480" marB="0" anchor="ctr">
                    <a:solidFill>
                      <a:srgbClr val="F33635">
                        <a:alpha val="69000"/>
                      </a:srgbClr>
                    </a:solidFill>
                  </a:tcPr>
                </a:tc>
                <a:tc>
                  <a:txBody>
                    <a:bodyPr/>
                    <a:lstStyle/>
                    <a:p>
                      <a:pPr algn="l" fontAlgn="b"/>
                      <a:r>
                        <a:rPr lang="es-CO" sz="1400" u="none" strike="noStrike" dirty="0">
                          <a:solidFill>
                            <a:schemeClr val="bg1"/>
                          </a:solidFill>
                          <a:effectLst/>
                        </a:rPr>
                        <a:t>          255.062.608 </a:t>
                      </a:r>
                      <a:endParaRPr lang="es-CO" sz="1400" b="1" i="0" u="none" strike="noStrike" dirty="0">
                        <a:solidFill>
                          <a:schemeClr val="bg1"/>
                        </a:solidFill>
                        <a:effectLst/>
                        <a:latin typeface="Calibri"/>
                      </a:endParaRPr>
                    </a:p>
                  </a:txBody>
                  <a:tcPr marL="6480" marR="6480" marT="6480" marB="0" anchor="ctr">
                    <a:solidFill>
                      <a:srgbClr val="F33635">
                        <a:alpha val="69000"/>
                      </a:srgbClr>
                    </a:solidFill>
                  </a:tcPr>
                </a:tc>
                <a:tc>
                  <a:txBody>
                    <a:bodyPr/>
                    <a:lstStyle/>
                    <a:p>
                      <a:pPr algn="ctr" fontAlgn="b"/>
                      <a:r>
                        <a:rPr lang="es-CO" sz="1400" u="none" strike="noStrike" dirty="0">
                          <a:solidFill>
                            <a:schemeClr val="bg1"/>
                          </a:solidFill>
                          <a:effectLst/>
                        </a:rPr>
                        <a:t>2,09</a:t>
                      </a:r>
                      <a:endParaRPr lang="es-CO" sz="1400" b="1" i="0" u="none" strike="noStrike" dirty="0">
                        <a:solidFill>
                          <a:schemeClr val="bg1"/>
                        </a:solidFill>
                        <a:effectLst/>
                        <a:latin typeface="Calibri"/>
                      </a:endParaRPr>
                    </a:p>
                  </a:txBody>
                  <a:tcPr marL="6480" marR="6480" marT="6480" marB="0" anchor="ctr">
                    <a:solidFill>
                      <a:srgbClr val="F33635">
                        <a:alpha val="69000"/>
                      </a:srgbClr>
                    </a:solidFill>
                  </a:tcPr>
                </a:tc>
              </a:tr>
              <a:tr h="375165">
                <a:tc>
                  <a:txBody>
                    <a:bodyPr/>
                    <a:lstStyle/>
                    <a:p>
                      <a:pPr algn="l" fontAlgn="b"/>
                      <a:r>
                        <a:rPr lang="es-CO" sz="1400" u="none" strike="noStrike" dirty="0" err="1" smtClean="0">
                          <a:effectLst/>
                        </a:rPr>
                        <a:t>Veg</a:t>
                      </a:r>
                      <a:r>
                        <a:rPr lang="es-CO" sz="1400" u="none" strike="noStrike" dirty="0" smtClean="0">
                          <a:effectLst/>
                        </a:rPr>
                        <a:t>., alim., y </a:t>
                      </a:r>
                      <a:r>
                        <a:rPr lang="es-CO" sz="1400" u="none" strike="noStrike" dirty="0">
                          <a:effectLst/>
                        </a:rPr>
                        <a:t>madera</a:t>
                      </a:r>
                      <a:endParaRPr lang="es-CO" sz="1400" b="0" i="0" u="none" strike="noStrike" dirty="0">
                        <a:solidFill>
                          <a:schemeClr val="tx2"/>
                        </a:solidFill>
                        <a:effectLst/>
                        <a:latin typeface="Calibri"/>
                      </a:endParaRPr>
                    </a:p>
                  </a:txBody>
                  <a:tcPr marL="6480" marR="6480" marT="6480" marB="0" anchor="ctr">
                    <a:solidFill>
                      <a:schemeClr val="bg1"/>
                    </a:solidFill>
                  </a:tcPr>
                </a:tc>
                <a:tc>
                  <a:txBody>
                    <a:bodyPr/>
                    <a:lstStyle/>
                    <a:p>
                      <a:pPr algn="l" fontAlgn="b"/>
                      <a:r>
                        <a:rPr lang="es-CO" sz="1400" u="none" strike="noStrike" dirty="0" smtClean="0">
                          <a:effectLst/>
                        </a:rPr>
                        <a:t>Café </a:t>
                      </a:r>
                      <a:r>
                        <a:rPr lang="es-CO" sz="1400" u="none" strike="noStrike" dirty="0">
                          <a:effectLst/>
                        </a:rPr>
                        <a:t>no tostado</a:t>
                      </a:r>
                      <a:endParaRPr lang="es-CO" sz="1400" b="0" i="0" u="none" strike="noStrike" dirty="0">
                        <a:solidFill>
                          <a:schemeClr val="tx2"/>
                        </a:solidFill>
                        <a:effectLst/>
                        <a:latin typeface="Calibri"/>
                      </a:endParaRPr>
                    </a:p>
                  </a:txBody>
                  <a:tcPr marL="6480" marR="6480" marT="6480" marB="0" anchor="ctr">
                    <a:solidFill>
                      <a:schemeClr val="bg1"/>
                    </a:solidFill>
                  </a:tcPr>
                </a:tc>
                <a:tc>
                  <a:txBody>
                    <a:bodyPr/>
                    <a:lstStyle/>
                    <a:p>
                      <a:pPr algn="l" fontAlgn="b"/>
                      <a:r>
                        <a:rPr lang="es-CO" sz="1400" u="none" strike="noStrike" dirty="0">
                          <a:effectLst/>
                        </a:rPr>
                        <a:t>          197.066.944 </a:t>
                      </a:r>
                      <a:endParaRPr lang="es-CO" sz="1400" b="0" i="0" u="none" strike="noStrike" dirty="0">
                        <a:solidFill>
                          <a:schemeClr val="tx2"/>
                        </a:solidFill>
                        <a:effectLst/>
                        <a:latin typeface="Calibri"/>
                      </a:endParaRPr>
                    </a:p>
                  </a:txBody>
                  <a:tcPr marL="6480" marR="6480" marT="6480" marB="0" anchor="ctr">
                    <a:solidFill>
                      <a:schemeClr val="bg1"/>
                    </a:solidFill>
                  </a:tcPr>
                </a:tc>
                <a:tc>
                  <a:txBody>
                    <a:bodyPr/>
                    <a:lstStyle/>
                    <a:p>
                      <a:pPr algn="ctr" fontAlgn="b"/>
                      <a:r>
                        <a:rPr lang="es-CO" sz="1400" u="none" strike="noStrike" dirty="0">
                          <a:effectLst/>
                        </a:rPr>
                        <a:t>-2,43</a:t>
                      </a:r>
                      <a:endParaRPr lang="es-CO" sz="1400" b="0" i="0" u="none" strike="noStrike" dirty="0">
                        <a:solidFill>
                          <a:schemeClr val="tx2"/>
                        </a:solidFill>
                        <a:effectLst/>
                        <a:latin typeface="Calibri"/>
                      </a:endParaRPr>
                    </a:p>
                  </a:txBody>
                  <a:tcPr marL="6480" marR="6480" marT="6480" marB="0" anchor="ctr">
                    <a:solidFill>
                      <a:schemeClr val="bg1"/>
                    </a:solidFill>
                  </a:tcPr>
                </a:tc>
              </a:tr>
              <a:tr h="375165">
                <a:tc>
                  <a:txBody>
                    <a:bodyPr/>
                    <a:lstStyle/>
                    <a:p>
                      <a:pPr algn="l" fontAlgn="b"/>
                      <a:r>
                        <a:rPr lang="es-CO" sz="1400" u="none" strike="noStrike" dirty="0" smtClean="0">
                          <a:solidFill>
                            <a:schemeClr val="bg1"/>
                          </a:solidFill>
                          <a:effectLst/>
                        </a:rPr>
                        <a:t>Químicos </a:t>
                      </a:r>
                      <a:r>
                        <a:rPr lang="es-CO" sz="1400" u="none" strike="noStrike" dirty="0">
                          <a:solidFill>
                            <a:schemeClr val="bg1"/>
                          </a:solidFill>
                          <a:effectLst/>
                        </a:rPr>
                        <a:t>y </a:t>
                      </a:r>
                      <a:r>
                        <a:rPr lang="es-CO" sz="1400" u="none" strike="noStrike" dirty="0" smtClean="0">
                          <a:solidFill>
                            <a:schemeClr val="bg1"/>
                          </a:solidFill>
                          <a:effectLst/>
                        </a:rPr>
                        <a:t>plásticos</a:t>
                      </a:r>
                      <a:endParaRPr lang="es-CO" sz="1400" b="1" i="0" u="none" strike="noStrike" dirty="0">
                        <a:solidFill>
                          <a:schemeClr val="bg1"/>
                        </a:solidFill>
                        <a:effectLst/>
                        <a:latin typeface="Calibri"/>
                      </a:endParaRPr>
                    </a:p>
                  </a:txBody>
                  <a:tcPr marL="6480" marR="6480" marT="6480" marB="0" anchor="ctr">
                    <a:solidFill>
                      <a:srgbClr val="F33635">
                        <a:alpha val="69000"/>
                      </a:srgbClr>
                    </a:solidFill>
                  </a:tcPr>
                </a:tc>
                <a:tc>
                  <a:txBody>
                    <a:bodyPr/>
                    <a:lstStyle/>
                    <a:p>
                      <a:pPr algn="l" fontAlgn="b"/>
                      <a:r>
                        <a:rPr lang="es-CO" sz="1400" u="none" strike="noStrike" dirty="0">
                          <a:solidFill>
                            <a:schemeClr val="bg1"/>
                          </a:solidFill>
                          <a:effectLst/>
                        </a:rPr>
                        <a:t>Preparaciones de maquillaje</a:t>
                      </a:r>
                      <a:endParaRPr lang="es-CO" sz="1400" b="1" i="0" u="none" strike="noStrike" dirty="0">
                        <a:solidFill>
                          <a:schemeClr val="bg1"/>
                        </a:solidFill>
                        <a:effectLst/>
                        <a:latin typeface="Calibri"/>
                      </a:endParaRPr>
                    </a:p>
                  </a:txBody>
                  <a:tcPr marL="6480" marR="6480" marT="6480" marB="0" anchor="ctr">
                    <a:solidFill>
                      <a:srgbClr val="F33635">
                        <a:alpha val="69000"/>
                      </a:srgbClr>
                    </a:solidFill>
                  </a:tcPr>
                </a:tc>
                <a:tc>
                  <a:txBody>
                    <a:bodyPr/>
                    <a:lstStyle/>
                    <a:p>
                      <a:pPr algn="l" fontAlgn="b"/>
                      <a:r>
                        <a:rPr lang="es-CO" sz="1400" u="none" strike="noStrike" dirty="0">
                          <a:solidFill>
                            <a:schemeClr val="bg1"/>
                          </a:solidFill>
                          <a:effectLst/>
                        </a:rPr>
                        <a:t>          125.212.560 </a:t>
                      </a:r>
                      <a:endParaRPr lang="es-CO" sz="1400" b="1" i="0" u="none" strike="noStrike" dirty="0">
                        <a:solidFill>
                          <a:schemeClr val="bg1"/>
                        </a:solidFill>
                        <a:effectLst/>
                        <a:latin typeface="Calibri"/>
                      </a:endParaRPr>
                    </a:p>
                  </a:txBody>
                  <a:tcPr marL="6480" marR="6480" marT="6480" marB="0" anchor="ctr">
                    <a:solidFill>
                      <a:srgbClr val="F33635">
                        <a:alpha val="69000"/>
                      </a:srgbClr>
                    </a:solidFill>
                  </a:tcPr>
                </a:tc>
                <a:tc>
                  <a:txBody>
                    <a:bodyPr/>
                    <a:lstStyle/>
                    <a:p>
                      <a:pPr algn="ctr" fontAlgn="b"/>
                      <a:r>
                        <a:rPr lang="es-CO" sz="1400" u="none" strike="noStrike" dirty="0">
                          <a:solidFill>
                            <a:schemeClr val="bg1"/>
                          </a:solidFill>
                          <a:effectLst/>
                        </a:rPr>
                        <a:t>1,44</a:t>
                      </a:r>
                      <a:endParaRPr lang="es-CO" sz="1400" b="1" i="0" u="none" strike="noStrike" dirty="0">
                        <a:solidFill>
                          <a:schemeClr val="bg1"/>
                        </a:solidFill>
                        <a:effectLst/>
                        <a:latin typeface="Calibri"/>
                      </a:endParaRPr>
                    </a:p>
                  </a:txBody>
                  <a:tcPr marL="6480" marR="6480" marT="6480" marB="0" anchor="ctr">
                    <a:solidFill>
                      <a:srgbClr val="F33635">
                        <a:alpha val="69000"/>
                      </a:srgbClr>
                    </a:solidFill>
                  </a:tcPr>
                </a:tc>
              </a:tr>
              <a:tr h="375165">
                <a:tc>
                  <a:txBody>
                    <a:bodyPr/>
                    <a:lstStyle/>
                    <a:p>
                      <a:pPr algn="l" fontAlgn="b"/>
                      <a:r>
                        <a:rPr lang="es-CO" sz="1400" u="none" strike="noStrike" dirty="0" smtClean="0">
                          <a:solidFill>
                            <a:schemeClr val="bg1"/>
                          </a:solidFill>
                          <a:effectLst/>
                        </a:rPr>
                        <a:t>Químicos </a:t>
                      </a:r>
                      <a:r>
                        <a:rPr lang="es-CO" sz="1400" u="none" strike="noStrike" dirty="0">
                          <a:solidFill>
                            <a:schemeClr val="bg1"/>
                          </a:solidFill>
                          <a:effectLst/>
                        </a:rPr>
                        <a:t>y </a:t>
                      </a:r>
                      <a:r>
                        <a:rPr lang="es-CO" sz="1400" u="none" strike="noStrike" dirty="0" smtClean="0">
                          <a:solidFill>
                            <a:schemeClr val="bg1"/>
                          </a:solidFill>
                          <a:effectLst/>
                        </a:rPr>
                        <a:t>plásticos</a:t>
                      </a:r>
                      <a:endParaRPr lang="es-CO" sz="1400" b="1" i="0" u="none" strike="noStrike" dirty="0">
                        <a:solidFill>
                          <a:schemeClr val="bg1"/>
                        </a:solidFill>
                        <a:effectLst/>
                        <a:latin typeface="Calibri"/>
                      </a:endParaRPr>
                    </a:p>
                  </a:txBody>
                  <a:tcPr marL="6480" marR="6480" marT="6480" marB="0" anchor="ctr">
                    <a:solidFill>
                      <a:srgbClr val="F33635">
                        <a:alpha val="69000"/>
                      </a:srgbClr>
                    </a:solidFill>
                  </a:tcPr>
                </a:tc>
                <a:tc>
                  <a:txBody>
                    <a:bodyPr/>
                    <a:lstStyle/>
                    <a:p>
                      <a:pPr algn="l" fontAlgn="b"/>
                      <a:r>
                        <a:rPr lang="es-CO" sz="1400" u="none" strike="noStrike" dirty="0">
                          <a:solidFill>
                            <a:schemeClr val="bg1"/>
                          </a:solidFill>
                          <a:effectLst/>
                        </a:rPr>
                        <a:t>Tapones y </a:t>
                      </a:r>
                      <a:r>
                        <a:rPr lang="es-CO" sz="1400" u="none" strike="noStrike" dirty="0" smtClean="0">
                          <a:solidFill>
                            <a:schemeClr val="bg1"/>
                          </a:solidFill>
                          <a:effectLst/>
                        </a:rPr>
                        <a:t> </a:t>
                      </a:r>
                      <a:r>
                        <a:rPr lang="es-CO" sz="1400" u="none" strike="noStrike" dirty="0">
                          <a:solidFill>
                            <a:schemeClr val="bg1"/>
                          </a:solidFill>
                          <a:effectLst/>
                        </a:rPr>
                        <a:t>encierros de </a:t>
                      </a:r>
                      <a:r>
                        <a:rPr lang="es-CO" sz="1400" u="none" strike="noStrike" dirty="0" smtClean="0">
                          <a:solidFill>
                            <a:schemeClr val="bg1"/>
                          </a:solidFill>
                          <a:effectLst/>
                        </a:rPr>
                        <a:t>plástico</a:t>
                      </a:r>
                      <a:endParaRPr lang="es-CO" sz="1400" b="1" i="0" u="none" strike="noStrike" dirty="0">
                        <a:solidFill>
                          <a:schemeClr val="bg1"/>
                        </a:solidFill>
                        <a:effectLst/>
                        <a:latin typeface="Calibri"/>
                      </a:endParaRPr>
                    </a:p>
                  </a:txBody>
                  <a:tcPr marL="6480" marR="6480" marT="6480" marB="0" anchor="ctr">
                    <a:solidFill>
                      <a:srgbClr val="F33635">
                        <a:alpha val="69000"/>
                      </a:srgbClr>
                    </a:solidFill>
                  </a:tcPr>
                </a:tc>
                <a:tc>
                  <a:txBody>
                    <a:bodyPr/>
                    <a:lstStyle/>
                    <a:p>
                      <a:pPr algn="l" fontAlgn="b"/>
                      <a:r>
                        <a:rPr lang="es-CO" sz="1400" u="none" strike="noStrike" dirty="0">
                          <a:solidFill>
                            <a:schemeClr val="bg1"/>
                          </a:solidFill>
                          <a:effectLst/>
                        </a:rPr>
                        <a:t>          101.405.072 </a:t>
                      </a:r>
                      <a:endParaRPr lang="es-CO" sz="1400" b="1" i="0" u="none" strike="noStrike" dirty="0">
                        <a:solidFill>
                          <a:schemeClr val="bg1"/>
                        </a:solidFill>
                        <a:effectLst/>
                        <a:latin typeface="Calibri"/>
                      </a:endParaRPr>
                    </a:p>
                  </a:txBody>
                  <a:tcPr marL="6480" marR="6480" marT="6480" marB="0" anchor="ctr">
                    <a:solidFill>
                      <a:srgbClr val="F33635">
                        <a:alpha val="69000"/>
                      </a:srgbClr>
                    </a:solidFill>
                  </a:tcPr>
                </a:tc>
                <a:tc>
                  <a:txBody>
                    <a:bodyPr/>
                    <a:lstStyle/>
                    <a:p>
                      <a:pPr algn="ctr" fontAlgn="b"/>
                      <a:r>
                        <a:rPr lang="es-CO" sz="1400" u="none" strike="noStrike" dirty="0">
                          <a:solidFill>
                            <a:schemeClr val="bg1"/>
                          </a:solidFill>
                          <a:effectLst/>
                        </a:rPr>
                        <a:t>0,09</a:t>
                      </a:r>
                      <a:endParaRPr lang="es-CO" sz="1400" b="1" i="0" u="none" strike="noStrike" dirty="0">
                        <a:solidFill>
                          <a:schemeClr val="bg1"/>
                        </a:solidFill>
                        <a:effectLst/>
                        <a:latin typeface="Calibri"/>
                      </a:endParaRPr>
                    </a:p>
                  </a:txBody>
                  <a:tcPr marL="6480" marR="6480" marT="6480" marB="0" anchor="ctr">
                    <a:solidFill>
                      <a:srgbClr val="F33635">
                        <a:alpha val="69000"/>
                      </a:srgbClr>
                    </a:solidFill>
                  </a:tcPr>
                </a:tc>
              </a:tr>
              <a:tr h="375165">
                <a:tc>
                  <a:txBody>
                    <a:bodyPr/>
                    <a:lstStyle/>
                    <a:p>
                      <a:pPr algn="l" fontAlgn="b"/>
                      <a:r>
                        <a:rPr lang="es-CO" sz="1400" u="none" strike="noStrike" dirty="0" err="1" smtClean="0">
                          <a:effectLst/>
                        </a:rPr>
                        <a:t>Veg</a:t>
                      </a:r>
                      <a:r>
                        <a:rPr lang="es-CO" sz="1400" u="none" strike="noStrike" dirty="0" smtClean="0">
                          <a:effectLst/>
                        </a:rPr>
                        <a:t>., alim.,</a:t>
                      </a:r>
                      <a:r>
                        <a:rPr lang="es-CO" sz="1400" u="none" strike="noStrike" baseline="0" dirty="0" smtClean="0">
                          <a:effectLst/>
                        </a:rPr>
                        <a:t> </a:t>
                      </a:r>
                      <a:r>
                        <a:rPr lang="es-CO" sz="1400" u="none" strike="noStrike" dirty="0" smtClean="0">
                          <a:effectLst/>
                        </a:rPr>
                        <a:t>y </a:t>
                      </a:r>
                      <a:r>
                        <a:rPr lang="es-CO" sz="1400" u="none" strike="noStrike" dirty="0">
                          <a:effectLst/>
                        </a:rPr>
                        <a:t>madera</a:t>
                      </a:r>
                      <a:endParaRPr lang="es-CO" sz="1400" b="0" i="0" u="none" strike="noStrike" dirty="0">
                        <a:solidFill>
                          <a:schemeClr val="tx2"/>
                        </a:solidFill>
                        <a:effectLst/>
                        <a:latin typeface="Calibri"/>
                      </a:endParaRPr>
                    </a:p>
                  </a:txBody>
                  <a:tcPr marL="6480" marR="6480" marT="6480" marB="0" anchor="ctr">
                    <a:solidFill>
                      <a:schemeClr val="bg1"/>
                    </a:solidFill>
                  </a:tcPr>
                </a:tc>
                <a:tc>
                  <a:txBody>
                    <a:bodyPr/>
                    <a:lstStyle/>
                    <a:p>
                      <a:pPr algn="l" fontAlgn="b"/>
                      <a:r>
                        <a:rPr lang="es-CO" sz="1400" u="none" strike="noStrike" dirty="0">
                          <a:effectLst/>
                        </a:rPr>
                        <a:t>Papel </a:t>
                      </a:r>
                      <a:r>
                        <a:rPr lang="es-CO" sz="1400" u="none" strike="noStrike" dirty="0" smtClean="0">
                          <a:effectLst/>
                        </a:rPr>
                        <a:t>higiénico </a:t>
                      </a:r>
                      <a:r>
                        <a:rPr lang="es-CO" sz="1400" u="none" strike="noStrike" dirty="0">
                          <a:effectLst/>
                        </a:rPr>
                        <a:t>y papeles similares</a:t>
                      </a:r>
                      <a:endParaRPr lang="es-CO" sz="1400" b="0" i="0" u="none" strike="noStrike" dirty="0">
                        <a:solidFill>
                          <a:schemeClr val="tx2"/>
                        </a:solidFill>
                        <a:effectLst/>
                        <a:latin typeface="Calibri"/>
                      </a:endParaRPr>
                    </a:p>
                  </a:txBody>
                  <a:tcPr marL="6480" marR="6480" marT="6480" marB="0" anchor="ctr">
                    <a:solidFill>
                      <a:schemeClr val="bg1"/>
                    </a:solidFill>
                  </a:tcPr>
                </a:tc>
                <a:tc>
                  <a:txBody>
                    <a:bodyPr/>
                    <a:lstStyle/>
                    <a:p>
                      <a:pPr algn="l" fontAlgn="b"/>
                      <a:r>
                        <a:rPr lang="es-CO" sz="1400" u="none" strike="noStrike" dirty="0">
                          <a:effectLst/>
                        </a:rPr>
                        <a:t>            95.815.168 </a:t>
                      </a:r>
                      <a:endParaRPr lang="es-CO" sz="1400" b="0" i="0" u="none" strike="noStrike" dirty="0">
                        <a:solidFill>
                          <a:schemeClr val="tx2"/>
                        </a:solidFill>
                        <a:effectLst/>
                        <a:latin typeface="Calibri"/>
                      </a:endParaRPr>
                    </a:p>
                  </a:txBody>
                  <a:tcPr marL="6480" marR="6480" marT="6480" marB="0" anchor="ctr">
                    <a:solidFill>
                      <a:schemeClr val="bg1"/>
                    </a:solidFill>
                  </a:tcPr>
                </a:tc>
                <a:tc>
                  <a:txBody>
                    <a:bodyPr/>
                    <a:lstStyle/>
                    <a:p>
                      <a:pPr algn="ctr" fontAlgn="b"/>
                      <a:r>
                        <a:rPr lang="es-CO" sz="1400" u="none" strike="noStrike" dirty="0">
                          <a:effectLst/>
                        </a:rPr>
                        <a:t>1,00</a:t>
                      </a:r>
                      <a:endParaRPr lang="es-CO" sz="1400" b="0" i="0" u="none" strike="noStrike" dirty="0">
                        <a:solidFill>
                          <a:schemeClr val="tx2"/>
                        </a:solidFill>
                        <a:effectLst/>
                        <a:latin typeface="Calibri"/>
                      </a:endParaRPr>
                    </a:p>
                  </a:txBody>
                  <a:tcPr marL="6480" marR="6480" marT="6480" marB="0" anchor="ctr">
                    <a:solidFill>
                      <a:schemeClr val="bg1"/>
                    </a:solidFill>
                  </a:tcPr>
                </a:tc>
              </a:tr>
              <a:tr h="514908">
                <a:tc>
                  <a:txBody>
                    <a:bodyPr/>
                    <a:lstStyle/>
                    <a:p>
                      <a:pPr algn="l" fontAlgn="b"/>
                      <a:r>
                        <a:rPr lang="es-CO" sz="1400" u="none" strike="noStrike" dirty="0" smtClean="0">
                          <a:effectLst/>
                        </a:rPr>
                        <a:t>Vehículos </a:t>
                      </a:r>
                      <a:r>
                        <a:rPr lang="es-CO" sz="1400" u="none" strike="noStrike" dirty="0">
                          <a:effectLst/>
                        </a:rPr>
                        <a:t>de transporte</a:t>
                      </a:r>
                      <a:endParaRPr lang="es-CO" sz="1400" b="0" i="0" u="none" strike="noStrike" dirty="0">
                        <a:solidFill>
                          <a:schemeClr val="tx2"/>
                        </a:solidFill>
                        <a:effectLst/>
                        <a:latin typeface="Calibri"/>
                      </a:endParaRPr>
                    </a:p>
                  </a:txBody>
                  <a:tcPr marL="6480" marR="6480" marT="6480" marB="0" anchor="ctr">
                    <a:solidFill>
                      <a:schemeClr val="bg1">
                        <a:lumMod val="95000"/>
                      </a:schemeClr>
                    </a:solidFill>
                  </a:tcPr>
                </a:tc>
                <a:tc>
                  <a:txBody>
                    <a:bodyPr/>
                    <a:lstStyle/>
                    <a:p>
                      <a:pPr algn="l" fontAlgn="b"/>
                      <a:r>
                        <a:rPr lang="es-CO" sz="1400" u="none" strike="noStrike" dirty="0" smtClean="0">
                          <a:effectLst/>
                        </a:rPr>
                        <a:t>Vehículos automóviles</a:t>
                      </a:r>
                      <a:endParaRPr lang="es-CO" sz="1400" b="0" i="0" u="none" strike="noStrike" dirty="0">
                        <a:solidFill>
                          <a:schemeClr val="tx2"/>
                        </a:solidFill>
                        <a:effectLst/>
                        <a:latin typeface="Calibri"/>
                      </a:endParaRPr>
                    </a:p>
                  </a:txBody>
                  <a:tcPr marL="6480" marR="6480" marT="6480" marB="0" anchor="ctr">
                    <a:solidFill>
                      <a:schemeClr val="bg1">
                        <a:lumMod val="95000"/>
                      </a:schemeClr>
                    </a:solidFill>
                  </a:tcPr>
                </a:tc>
                <a:tc>
                  <a:txBody>
                    <a:bodyPr/>
                    <a:lstStyle/>
                    <a:p>
                      <a:pPr algn="l" fontAlgn="b"/>
                      <a:r>
                        <a:rPr lang="es-CO" sz="1400" u="none" strike="noStrike" dirty="0">
                          <a:effectLst/>
                        </a:rPr>
                        <a:t>            89.761.248 </a:t>
                      </a:r>
                      <a:endParaRPr lang="es-CO" sz="1400" b="0" i="0" u="none" strike="noStrike" dirty="0">
                        <a:solidFill>
                          <a:schemeClr val="tx2"/>
                        </a:solidFill>
                        <a:effectLst/>
                        <a:latin typeface="Calibri"/>
                      </a:endParaRPr>
                    </a:p>
                  </a:txBody>
                  <a:tcPr marL="6480" marR="6480" marT="6480" marB="0" anchor="ctr">
                    <a:solidFill>
                      <a:schemeClr val="bg1">
                        <a:lumMod val="95000"/>
                      </a:schemeClr>
                    </a:solidFill>
                  </a:tcPr>
                </a:tc>
                <a:tc>
                  <a:txBody>
                    <a:bodyPr/>
                    <a:lstStyle/>
                    <a:p>
                      <a:pPr algn="ctr" fontAlgn="b"/>
                      <a:r>
                        <a:rPr lang="es-CO" sz="1400" u="none" strike="noStrike" dirty="0">
                          <a:effectLst/>
                        </a:rPr>
                        <a:t>1,93</a:t>
                      </a:r>
                      <a:endParaRPr lang="es-CO" sz="1400" b="0" i="0" u="none" strike="noStrike" dirty="0">
                        <a:solidFill>
                          <a:schemeClr val="tx2"/>
                        </a:solidFill>
                        <a:effectLst/>
                        <a:latin typeface="Calibri"/>
                      </a:endParaRPr>
                    </a:p>
                  </a:txBody>
                  <a:tcPr marL="6480" marR="6480" marT="6480" marB="0" anchor="ctr">
                    <a:solidFill>
                      <a:schemeClr val="bg1">
                        <a:lumMod val="95000"/>
                      </a:schemeClr>
                    </a:solidFill>
                  </a:tcPr>
                </a:tc>
              </a:tr>
              <a:tr h="415215">
                <a:tc>
                  <a:txBody>
                    <a:bodyPr/>
                    <a:lstStyle/>
                    <a:p>
                      <a:pPr algn="l" fontAlgn="b"/>
                      <a:r>
                        <a:rPr lang="es-CO" sz="1400" u="none" strike="noStrike" dirty="0" smtClean="0">
                          <a:solidFill>
                            <a:schemeClr val="bg1"/>
                          </a:solidFill>
                          <a:effectLst/>
                        </a:rPr>
                        <a:t>Químicos </a:t>
                      </a:r>
                      <a:r>
                        <a:rPr lang="es-CO" sz="1400" u="none" strike="noStrike" dirty="0">
                          <a:solidFill>
                            <a:schemeClr val="bg1"/>
                          </a:solidFill>
                          <a:effectLst/>
                        </a:rPr>
                        <a:t>y </a:t>
                      </a:r>
                      <a:r>
                        <a:rPr lang="es-CO" sz="1400" u="none" strike="noStrike" dirty="0" smtClean="0">
                          <a:solidFill>
                            <a:schemeClr val="bg1"/>
                          </a:solidFill>
                          <a:effectLst/>
                        </a:rPr>
                        <a:t>plásticos</a:t>
                      </a:r>
                      <a:endParaRPr lang="es-CO" sz="1400" b="1" i="0" u="none" strike="noStrike" dirty="0">
                        <a:solidFill>
                          <a:schemeClr val="bg1"/>
                        </a:solidFill>
                        <a:effectLst/>
                        <a:latin typeface="Calibri"/>
                      </a:endParaRPr>
                    </a:p>
                  </a:txBody>
                  <a:tcPr marL="6480" marR="6480" marT="6480" marB="0" anchor="ctr">
                    <a:solidFill>
                      <a:srgbClr val="F33635">
                        <a:alpha val="69000"/>
                      </a:srgbClr>
                    </a:solidFill>
                  </a:tcPr>
                </a:tc>
                <a:tc>
                  <a:txBody>
                    <a:bodyPr/>
                    <a:lstStyle/>
                    <a:p>
                      <a:pPr algn="l" fontAlgn="b"/>
                      <a:r>
                        <a:rPr lang="es-CO" sz="1400" u="none" strike="noStrike" dirty="0">
                          <a:solidFill>
                            <a:schemeClr val="bg1"/>
                          </a:solidFill>
                          <a:effectLst/>
                        </a:rPr>
                        <a:t>Perfumes y aguas de tocador</a:t>
                      </a:r>
                      <a:endParaRPr lang="es-CO" sz="1400" b="1" i="0" u="none" strike="noStrike" dirty="0">
                        <a:solidFill>
                          <a:schemeClr val="bg1"/>
                        </a:solidFill>
                        <a:effectLst/>
                        <a:latin typeface="Calibri"/>
                      </a:endParaRPr>
                    </a:p>
                  </a:txBody>
                  <a:tcPr marL="6480" marR="6480" marT="6480" marB="0" anchor="ctr">
                    <a:solidFill>
                      <a:srgbClr val="F33635">
                        <a:alpha val="69000"/>
                      </a:srgbClr>
                    </a:solidFill>
                  </a:tcPr>
                </a:tc>
                <a:tc>
                  <a:txBody>
                    <a:bodyPr/>
                    <a:lstStyle/>
                    <a:p>
                      <a:pPr algn="l" fontAlgn="b"/>
                      <a:r>
                        <a:rPr lang="es-CO" sz="1400" u="none" strike="noStrike" dirty="0">
                          <a:solidFill>
                            <a:schemeClr val="bg1"/>
                          </a:solidFill>
                          <a:effectLst/>
                        </a:rPr>
                        <a:t>            73.821.616 </a:t>
                      </a:r>
                      <a:endParaRPr lang="es-CO" sz="1400" b="1" i="0" u="none" strike="noStrike" dirty="0">
                        <a:solidFill>
                          <a:schemeClr val="bg1"/>
                        </a:solidFill>
                        <a:effectLst/>
                        <a:latin typeface="Calibri"/>
                      </a:endParaRPr>
                    </a:p>
                  </a:txBody>
                  <a:tcPr marL="6480" marR="6480" marT="6480" marB="0" anchor="ctr">
                    <a:solidFill>
                      <a:srgbClr val="F33635">
                        <a:alpha val="69000"/>
                      </a:srgbClr>
                    </a:solidFill>
                  </a:tcPr>
                </a:tc>
                <a:tc>
                  <a:txBody>
                    <a:bodyPr/>
                    <a:lstStyle/>
                    <a:p>
                      <a:pPr algn="ctr" fontAlgn="b"/>
                      <a:r>
                        <a:rPr lang="es-CO" sz="1400" u="none" strike="noStrike" dirty="0">
                          <a:solidFill>
                            <a:schemeClr val="bg1"/>
                          </a:solidFill>
                          <a:effectLst/>
                        </a:rPr>
                        <a:t>1,21</a:t>
                      </a:r>
                      <a:endParaRPr lang="es-CO" sz="1400" b="1" i="0" u="none" strike="noStrike" dirty="0">
                        <a:solidFill>
                          <a:schemeClr val="bg1"/>
                        </a:solidFill>
                        <a:effectLst/>
                        <a:latin typeface="Calibri"/>
                      </a:endParaRPr>
                    </a:p>
                  </a:txBody>
                  <a:tcPr marL="6480" marR="6480" marT="6480" marB="0" anchor="ctr">
                    <a:solidFill>
                      <a:srgbClr val="F33635">
                        <a:alpha val="69000"/>
                      </a:srgbClr>
                    </a:solidFill>
                  </a:tcPr>
                </a:tc>
              </a:tr>
              <a:tr h="375165">
                <a:tc>
                  <a:txBody>
                    <a:bodyPr/>
                    <a:lstStyle/>
                    <a:p>
                      <a:pPr algn="l" fontAlgn="b"/>
                      <a:r>
                        <a:rPr lang="es-CO" sz="1400" u="none" strike="noStrike">
                          <a:effectLst/>
                        </a:rPr>
                        <a:t>Minerales</a:t>
                      </a:r>
                      <a:endParaRPr lang="es-CO" sz="1400" b="0" i="0" u="none" strike="noStrike">
                        <a:solidFill>
                          <a:schemeClr val="tx2"/>
                        </a:solidFill>
                        <a:effectLst/>
                        <a:latin typeface="Calibri"/>
                      </a:endParaRPr>
                    </a:p>
                  </a:txBody>
                  <a:tcPr marL="6480" marR="6480" marT="6480" marB="0" anchor="ctr">
                    <a:solidFill>
                      <a:schemeClr val="bg1"/>
                    </a:solidFill>
                  </a:tcPr>
                </a:tc>
                <a:tc>
                  <a:txBody>
                    <a:bodyPr/>
                    <a:lstStyle/>
                    <a:p>
                      <a:pPr algn="l" fontAlgn="b"/>
                      <a:r>
                        <a:rPr lang="es-CO" sz="1400" u="none" strike="noStrike" dirty="0">
                          <a:effectLst/>
                        </a:rPr>
                        <a:t>Aceites de </a:t>
                      </a:r>
                      <a:r>
                        <a:rPr lang="es-CO" sz="1400" u="none" strike="noStrike" dirty="0" smtClean="0">
                          <a:effectLst/>
                        </a:rPr>
                        <a:t>petróleo, </a:t>
                      </a:r>
                      <a:r>
                        <a:rPr lang="es-CO" sz="1400" u="none" strike="noStrike" dirty="0">
                          <a:effectLst/>
                        </a:rPr>
                        <a:t>refinados</a:t>
                      </a:r>
                      <a:endParaRPr lang="es-CO" sz="1400" b="0" i="0" u="none" strike="noStrike" dirty="0">
                        <a:solidFill>
                          <a:schemeClr val="tx2"/>
                        </a:solidFill>
                        <a:effectLst/>
                        <a:latin typeface="Calibri"/>
                      </a:endParaRPr>
                    </a:p>
                  </a:txBody>
                  <a:tcPr marL="6480" marR="6480" marT="6480" marB="0" anchor="ctr">
                    <a:solidFill>
                      <a:schemeClr val="bg1"/>
                    </a:solidFill>
                  </a:tcPr>
                </a:tc>
                <a:tc>
                  <a:txBody>
                    <a:bodyPr/>
                    <a:lstStyle/>
                    <a:p>
                      <a:pPr algn="l" fontAlgn="b"/>
                      <a:r>
                        <a:rPr lang="es-CO" sz="1400" u="none" strike="noStrike">
                          <a:effectLst/>
                        </a:rPr>
                        <a:t>            73.482.984 </a:t>
                      </a:r>
                      <a:endParaRPr lang="es-CO" sz="1400" b="0" i="0" u="none" strike="noStrike">
                        <a:solidFill>
                          <a:schemeClr val="tx2"/>
                        </a:solidFill>
                        <a:effectLst/>
                        <a:latin typeface="Calibri"/>
                      </a:endParaRPr>
                    </a:p>
                  </a:txBody>
                  <a:tcPr marL="6480" marR="6480" marT="6480" marB="0" anchor="ctr">
                    <a:solidFill>
                      <a:schemeClr val="bg1"/>
                    </a:solidFill>
                  </a:tcPr>
                </a:tc>
                <a:tc>
                  <a:txBody>
                    <a:bodyPr/>
                    <a:lstStyle/>
                    <a:p>
                      <a:pPr algn="ctr" fontAlgn="b"/>
                      <a:r>
                        <a:rPr lang="es-CO" sz="1400" u="none" strike="noStrike" dirty="0">
                          <a:effectLst/>
                        </a:rPr>
                        <a:t>-0,35</a:t>
                      </a:r>
                      <a:endParaRPr lang="es-CO" sz="1400" b="0" i="0" u="none" strike="noStrike" dirty="0">
                        <a:solidFill>
                          <a:schemeClr val="tx2"/>
                        </a:solidFill>
                        <a:effectLst/>
                        <a:latin typeface="Calibri"/>
                      </a:endParaRPr>
                    </a:p>
                  </a:txBody>
                  <a:tcPr marL="6480" marR="6480" marT="6480" marB="0" anchor="ctr">
                    <a:solidFill>
                      <a:schemeClr val="bg1"/>
                    </a:solidFill>
                  </a:tcPr>
                </a:tc>
              </a:tr>
              <a:tr h="375165">
                <a:tc>
                  <a:txBody>
                    <a:bodyPr/>
                    <a:lstStyle/>
                    <a:p>
                      <a:pPr algn="l" fontAlgn="b"/>
                      <a:r>
                        <a:rPr lang="es-CO" sz="1400" u="none" strike="noStrike" dirty="0">
                          <a:effectLst/>
                        </a:rPr>
                        <a:t>Textiles y muebles</a:t>
                      </a:r>
                      <a:endParaRPr lang="es-CO" sz="1400" b="0" i="0" u="none" strike="noStrike" dirty="0">
                        <a:solidFill>
                          <a:schemeClr val="tx2"/>
                        </a:solidFill>
                        <a:effectLst/>
                        <a:latin typeface="Calibri"/>
                      </a:endParaRPr>
                    </a:p>
                  </a:txBody>
                  <a:tcPr marL="6480" marR="6480" marT="6480" marB="0" anchor="ctr">
                    <a:solidFill>
                      <a:schemeClr val="bg1">
                        <a:lumMod val="95000"/>
                      </a:schemeClr>
                    </a:solidFill>
                  </a:tcPr>
                </a:tc>
                <a:tc>
                  <a:txBody>
                    <a:bodyPr/>
                    <a:lstStyle/>
                    <a:p>
                      <a:pPr algn="l" fontAlgn="b"/>
                      <a:r>
                        <a:rPr lang="es-CO" sz="1400" u="none" strike="noStrike" dirty="0">
                          <a:effectLst/>
                        </a:rPr>
                        <a:t>Tejidos de punto de anchura </a:t>
                      </a:r>
                      <a:endParaRPr lang="es-CO" sz="1400" b="0" i="0" u="none" strike="noStrike" dirty="0">
                        <a:solidFill>
                          <a:schemeClr val="tx2"/>
                        </a:solidFill>
                        <a:effectLst/>
                        <a:latin typeface="Calibri"/>
                      </a:endParaRPr>
                    </a:p>
                  </a:txBody>
                  <a:tcPr marL="6480" marR="6480" marT="6480" marB="0" anchor="ctr">
                    <a:solidFill>
                      <a:schemeClr val="bg1">
                        <a:lumMod val="95000"/>
                      </a:schemeClr>
                    </a:solidFill>
                  </a:tcPr>
                </a:tc>
                <a:tc>
                  <a:txBody>
                    <a:bodyPr/>
                    <a:lstStyle/>
                    <a:p>
                      <a:pPr algn="l" fontAlgn="b"/>
                      <a:r>
                        <a:rPr lang="es-CO" sz="1400" u="none" strike="noStrike" dirty="0">
                          <a:effectLst/>
                        </a:rPr>
                        <a:t>            58.277.468 </a:t>
                      </a:r>
                      <a:endParaRPr lang="es-CO" sz="1400" b="0" i="0" u="none" strike="noStrike" dirty="0">
                        <a:solidFill>
                          <a:schemeClr val="tx2"/>
                        </a:solidFill>
                        <a:effectLst/>
                        <a:latin typeface="Calibri"/>
                      </a:endParaRPr>
                    </a:p>
                  </a:txBody>
                  <a:tcPr marL="6480" marR="6480" marT="6480" marB="0" anchor="ctr">
                    <a:solidFill>
                      <a:schemeClr val="bg1">
                        <a:lumMod val="95000"/>
                      </a:schemeClr>
                    </a:solidFill>
                  </a:tcPr>
                </a:tc>
                <a:tc>
                  <a:txBody>
                    <a:bodyPr/>
                    <a:lstStyle/>
                    <a:p>
                      <a:pPr algn="ctr" fontAlgn="b"/>
                      <a:r>
                        <a:rPr lang="es-CO" sz="1400" u="none" strike="noStrike" dirty="0">
                          <a:effectLst/>
                        </a:rPr>
                        <a:t>-1,04</a:t>
                      </a:r>
                      <a:endParaRPr lang="es-CO" sz="1400" b="0" i="0" u="none" strike="noStrike" dirty="0">
                        <a:solidFill>
                          <a:schemeClr val="tx2"/>
                        </a:solidFill>
                        <a:effectLst/>
                        <a:latin typeface="Calibri"/>
                      </a:endParaRPr>
                    </a:p>
                  </a:txBody>
                  <a:tcPr marL="6480" marR="6480" marT="6480" marB="0" anchor="ctr">
                    <a:solidFill>
                      <a:schemeClr val="bg1">
                        <a:lumMod val="95000"/>
                      </a:schemeClr>
                    </a:solidFill>
                  </a:tcPr>
                </a:tc>
              </a:tr>
            </a:tbl>
          </a:graphicData>
        </a:graphic>
      </p:graphicFrame>
    </p:spTree>
    <p:extLst>
      <p:ext uri="{BB962C8B-B14F-4D97-AF65-F5344CB8AC3E}">
        <p14:creationId xmlns:p14="http://schemas.microsoft.com/office/powerpoint/2010/main" val="2828610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1115616" y="4293096"/>
            <a:ext cx="1872208" cy="461665"/>
          </a:xfrm>
          <a:prstGeom prst="rect">
            <a:avLst/>
          </a:prstGeom>
          <a:noFill/>
        </p:spPr>
        <p:txBody>
          <a:bodyPr wrap="square" rtlCol="0">
            <a:spAutoFit/>
          </a:bodyPr>
          <a:lstStyle/>
          <a:p>
            <a:pPr algn="ctr"/>
            <a:r>
              <a:rPr lang="es-CO" sz="1200" b="1" dirty="0" smtClean="0">
                <a:solidFill>
                  <a:prstClr val="white"/>
                </a:solidFill>
              </a:rPr>
              <a:t>Polímeros de  cloruro 15,1%</a:t>
            </a:r>
            <a:endParaRPr lang="es-CO" sz="1200" b="1" dirty="0">
              <a:solidFill>
                <a:prstClr val="white"/>
              </a:solidFill>
            </a:endParaRPr>
          </a:p>
        </p:txBody>
      </p:sp>
      <p:sp>
        <p:nvSpPr>
          <p:cNvPr id="13" name="12 CuadroTexto"/>
          <p:cNvSpPr txBox="1"/>
          <p:nvPr/>
        </p:nvSpPr>
        <p:spPr>
          <a:xfrm>
            <a:off x="5220072" y="2996952"/>
            <a:ext cx="1872208" cy="646331"/>
          </a:xfrm>
          <a:prstGeom prst="rect">
            <a:avLst/>
          </a:prstGeom>
          <a:noFill/>
        </p:spPr>
        <p:txBody>
          <a:bodyPr wrap="square" rtlCol="0">
            <a:spAutoFit/>
          </a:bodyPr>
          <a:lstStyle/>
          <a:p>
            <a:pPr algn="ctr"/>
            <a:r>
              <a:rPr lang="es-CO" sz="1200" b="1" dirty="0" smtClean="0">
                <a:solidFill>
                  <a:prstClr val="white"/>
                </a:solidFill>
              </a:rPr>
              <a:t>Aceites de petróleo refinados </a:t>
            </a:r>
          </a:p>
          <a:p>
            <a:pPr algn="ctr"/>
            <a:r>
              <a:rPr lang="es-CO" sz="1200" b="1" dirty="0" smtClean="0">
                <a:solidFill>
                  <a:prstClr val="white"/>
                </a:solidFill>
              </a:rPr>
              <a:t>2,8%</a:t>
            </a:r>
            <a:endParaRPr lang="es-CO" sz="1200" b="1" dirty="0">
              <a:solidFill>
                <a:prstClr val="white"/>
              </a:solidFill>
            </a:endParaRPr>
          </a:p>
        </p:txBody>
      </p:sp>
      <p:sp>
        <p:nvSpPr>
          <p:cNvPr id="23" name="7 Marcador de texto"/>
          <p:cNvSpPr>
            <a:spLocks noGrp="1"/>
          </p:cNvSpPr>
          <p:nvPr>
            <p:ph type="body" sz="quarter" idx="11"/>
          </p:nvPr>
        </p:nvSpPr>
        <p:spPr>
          <a:xfrm>
            <a:off x="653231" y="476672"/>
            <a:ext cx="8023225" cy="504056"/>
          </a:xfrm>
        </p:spPr>
        <p:txBody>
          <a:bodyPr>
            <a:normAutofit/>
          </a:bodyPr>
          <a:lstStyle/>
          <a:p>
            <a:r>
              <a:rPr lang="es-CO" dirty="0" smtClean="0"/>
              <a:t>¿QUIÉNES SON Y A DÓNDE EXPORTAN?</a:t>
            </a:r>
            <a:endParaRPr lang="es-CO" dirty="0"/>
          </a:p>
        </p:txBody>
      </p:sp>
      <p:sp>
        <p:nvSpPr>
          <p:cNvPr id="6" name="5 CuadroTexto"/>
          <p:cNvSpPr txBox="1"/>
          <p:nvPr/>
        </p:nvSpPr>
        <p:spPr>
          <a:xfrm>
            <a:off x="611188" y="971436"/>
            <a:ext cx="4104456" cy="369332"/>
          </a:xfrm>
          <a:prstGeom prst="rect">
            <a:avLst/>
          </a:prstGeom>
          <a:noFill/>
        </p:spPr>
        <p:txBody>
          <a:bodyPr wrap="square" rtlCol="0">
            <a:spAutoFit/>
          </a:bodyPr>
          <a:lstStyle/>
          <a:p>
            <a:r>
              <a:rPr lang="es-CO" b="1" dirty="0" smtClean="0">
                <a:solidFill>
                  <a:srgbClr val="F33635"/>
                </a:solidFill>
              </a:rPr>
              <a:t>Medicamentos envasados ‘top’ 3   </a:t>
            </a:r>
            <a:endParaRPr lang="es-CO" b="1" dirty="0">
              <a:solidFill>
                <a:srgbClr val="F33635"/>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1475796346"/>
              </p:ext>
            </p:extLst>
          </p:nvPr>
        </p:nvGraphicFramePr>
        <p:xfrm>
          <a:off x="611189" y="1338243"/>
          <a:ext cx="6697118" cy="1297305"/>
        </p:xfrm>
        <a:graphic>
          <a:graphicData uri="http://schemas.openxmlformats.org/drawingml/2006/table">
            <a:tbl>
              <a:tblPr firstRow="1" lastRow="1" bandRow="1">
                <a:tableStyleId>{2D5ABB26-0587-4C30-8999-92F81FD0307C}</a:tableStyleId>
              </a:tblPr>
              <a:tblGrid>
                <a:gridCol w="1345643"/>
                <a:gridCol w="1056797"/>
                <a:gridCol w="992750"/>
                <a:gridCol w="992750"/>
                <a:gridCol w="1205482"/>
                <a:gridCol w="1103696"/>
              </a:tblGrid>
              <a:tr h="190500">
                <a:tc>
                  <a:txBody>
                    <a:bodyPr/>
                    <a:lstStyle/>
                    <a:p>
                      <a:pPr algn="l" fontAlgn="ctr"/>
                      <a:r>
                        <a:rPr lang="es-CO" sz="1100" u="none" strike="noStrike" dirty="0">
                          <a:solidFill>
                            <a:schemeClr val="bg1"/>
                          </a:solidFill>
                          <a:effectLst/>
                        </a:rPr>
                        <a:t>EMPRESA / DESTINO </a:t>
                      </a:r>
                      <a:endParaRPr lang="es-CO" sz="1100" b="0" i="0" u="none" strike="noStrike" dirty="0">
                        <a:solidFill>
                          <a:schemeClr val="bg1"/>
                        </a:solidFill>
                        <a:effectLst/>
                        <a:latin typeface="Calibri"/>
                      </a:endParaRPr>
                    </a:p>
                  </a:txBody>
                  <a:tcPr marL="9525" marR="9525" marT="9525" marB="0" anchor="ctr">
                    <a:solidFill>
                      <a:schemeClr val="tx1">
                        <a:lumMod val="75000"/>
                        <a:lumOff val="25000"/>
                      </a:schemeClr>
                    </a:solidFill>
                  </a:tcPr>
                </a:tc>
                <a:tc>
                  <a:txBody>
                    <a:bodyPr/>
                    <a:lstStyle/>
                    <a:p>
                      <a:pPr algn="l" fontAlgn="b"/>
                      <a:r>
                        <a:rPr lang="es-CO" sz="1100" u="none" strike="noStrike" dirty="0">
                          <a:solidFill>
                            <a:schemeClr val="bg1"/>
                          </a:solidFill>
                          <a:effectLst/>
                        </a:rPr>
                        <a:t>VENEZUELA</a:t>
                      </a:r>
                      <a:endParaRPr lang="es-CO" sz="1100" b="0" i="0" u="none" strike="noStrike" dirty="0">
                        <a:solidFill>
                          <a:schemeClr val="bg1"/>
                        </a:solidFill>
                        <a:effectLst/>
                        <a:latin typeface="Calibri"/>
                      </a:endParaRPr>
                    </a:p>
                  </a:txBody>
                  <a:tcPr marL="9525" marR="9525" marT="9525" marB="0" anchor="ctr">
                    <a:solidFill>
                      <a:schemeClr val="tx1">
                        <a:lumMod val="75000"/>
                        <a:lumOff val="25000"/>
                      </a:schemeClr>
                    </a:solidFill>
                  </a:tcPr>
                </a:tc>
                <a:tc>
                  <a:txBody>
                    <a:bodyPr/>
                    <a:lstStyle/>
                    <a:p>
                      <a:pPr algn="l" fontAlgn="b"/>
                      <a:r>
                        <a:rPr lang="es-CO" sz="1100" u="none" strike="noStrike" dirty="0">
                          <a:solidFill>
                            <a:schemeClr val="bg1"/>
                          </a:solidFill>
                          <a:effectLst/>
                        </a:rPr>
                        <a:t>ECUADOR</a:t>
                      </a:r>
                      <a:endParaRPr lang="es-CO" sz="1100" b="0" i="0" u="none" strike="noStrike" dirty="0">
                        <a:solidFill>
                          <a:schemeClr val="bg1"/>
                        </a:solidFill>
                        <a:effectLst/>
                        <a:latin typeface="Calibri"/>
                      </a:endParaRPr>
                    </a:p>
                  </a:txBody>
                  <a:tcPr marL="9525" marR="9525" marT="9525" marB="0" anchor="ctr">
                    <a:solidFill>
                      <a:schemeClr val="tx1">
                        <a:lumMod val="75000"/>
                        <a:lumOff val="25000"/>
                      </a:schemeClr>
                    </a:solidFill>
                  </a:tcPr>
                </a:tc>
                <a:tc>
                  <a:txBody>
                    <a:bodyPr/>
                    <a:lstStyle/>
                    <a:p>
                      <a:pPr algn="l" fontAlgn="b"/>
                      <a:r>
                        <a:rPr lang="es-CO" sz="1100" u="none" strike="noStrike" dirty="0" smtClean="0">
                          <a:solidFill>
                            <a:schemeClr val="bg1"/>
                          </a:solidFill>
                          <a:effectLst/>
                        </a:rPr>
                        <a:t>PANAMÁ</a:t>
                      </a:r>
                      <a:endParaRPr lang="es-CO" sz="1100" b="0" i="0" u="none" strike="noStrike" dirty="0">
                        <a:solidFill>
                          <a:schemeClr val="bg1"/>
                        </a:solidFill>
                        <a:effectLst/>
                        <a:latin typeface="Calibri"/>
                      </a:endParaRPr>
                    </a:p>
                  </a:txBody>
                  <a:tcPr marL="9525" marR="9525" marT="9525" marB="0" anchor="ctr">
                    <a:solidFill>
                      <a:schemeClr val="tx1">
                        <a:lumMod val="75000"/>
                        <a:lumOff val="25000"/>
                      </a:schemeClr>
                    </a:solidFill>
                  </a:tcPr>
                </a:tc>
                <a:tc>
                  <a:txBody>
                    <a:bodyPr/>
                    <a:lstStyle/>
                    <a:p>
                      <a:pPr algn="l" fontAlgn="b"/>
                      <a:r>
                        <a:rPr lang="es-CO" sz="1100" u="none" strike="noStrike" dirty="0">
                          <a:solidFill>
                            <a:schemeClr val="bg1"/>
                          </a:solidFill>
                          <a:effectLst/>
                        </a:rPr>
                        <a:t>TOTAL </a:t>
                      </a:r>
                      <a:endParaRPr lang="es-CO" sz="1100" b="0" i="0" u="none" strike="noStrike" dirty="0">
                        <a:solidFill>
                          <a:schemeClr val="bg1"/>
                        </a:solidFill>
                        <a:effectLst/>
                        <a:latin typeface="Calibri"/>
                      </a:endParaRPr>
                    </a:p>
                  </a:txBody>
                  <a:tcPr marL="9525" marR="9525" marT="9525" marB="0" anchor="ctr">
                    <a:solidFill>
                      <a:schemeClr val="tx1">
                        <a:lumMod val="75000"/>
                        <a:lumOff val="25000"/>
                      </a:schemeClr>
                    </a:solidFill>
                  </a:tcPr>
                </a:tc>
                <a:tc>
                  <a:txBody>
                    <a:bodyPr/>
                    <a:lstStyle/>
                    <a:p>
                      <a:pPr algn="l" fontAlgn="b"/>
                      <a:r>
                        <a:rPr lang="es-CO" sz="1100" u="none" strike="noStrike" dirty="0">
                          <a:solidFill>
                            <a:schemeClr val="bg1"/>
                          </a:solidFill>
                          <a:effectLst/>
                        </a:rPr>
                        <a:t>% TOTAL  EXPORT </a:t>
                      </a:r>
                      <a:endParaRPr lang="es-CO" sz="1100" b="0" i="0" u="none" strike="noStrike" dirty="0">
                        <a:solidFill>
                          <a:schemeClr val="bg1"/>
                        </a:solidFill>
                        <a:effectLst/>
                        <a:latin typeface="Calibri"/>
                      </a:endParaRPr>
                    </a:p>
                  </a:txBody>
                  <a:tcPr marL="9525" marR="9525" marT="9525" marB="0" anchor="ctr">
                    <a:solidFill>
                      <a:schemeClr val="tx1">
                        <a:lumMod val="75000"/>
                        <a:lumOff val="25000"/>
                      </a:schemeClr>
                    </a:solidFill>
                  </a:tcPr>
                </a:tc>
              </a:tr>
              <a:tr h="190500">
                <a:tc>
                  <a:txBody>
                    <a:bodyPr/>
                    <a:lstStyle/>
                    <a:p>
                      <a:pPr algn="l" fontAlgn="ctr"/>
                      <a:r>
                        <a:rPr lang="es-CO" sz="1100" u="none" strike="noStrike" dirty="0">
                          <a:effectLst/>
                        </a:rPr>
                        <a:t>TOTAL </a:t>
                      </a:r>
                      <a:r>
                        <a:rPr lang="es-CO" sz="1100" u="none" strike="noStrike" dirty="0" smtClean="0">
                          <a:effectLst/>
                        </a:rPr>
                        <a:t> </a:t>
                      </a:r>
                      <a:r>
                        <a:rPr lang="en-US" sz="1100" u="none" strike="noStrike" dirty="0" smtClean="0">
                          <a:effectLst/>
                        </a:rPr>
                        <a:t>(3</a:t>
                      </a:r>
                      <a:r>
                        <a:rPr lang="en-US" sz="1100" u="none" strike="noStrike" baseline="0" dirty="0" smtClean="0">
                          <a:effectLst/>
                        </a:rPr>
                        <a:t> </a:t>
                      </a:r>
                      <a:r>
                        <a:rPr lang="en-US" sz="1100" u="none" strike="noStrike" baseline="0" dirty="0" err="1" smtClean="0">
                          <a:effectLst/>
                        </a:rPr>
                        <a:t>empresas</a:t>
                      </a:r>
                      <a:r>
                        <a:rPr lang="en-US" sz="1100" u="none" strike="noStrike" baseline="0" dirty="0" smtClean="0">
                          <a:effectLst/>
                        </a:rPr>
                        <a:t>)</a:t>
                      </a:r>
                      <a:endParaRPr lang="es-CO" sz="1100" b="0" i="0" u="none" strike="noStrike" dirty="0">
                        <a:solidFill>
                          <a:srgbClr val="000000"/>
                        </a:solidFill>
                        <a:effectLst/>
                        <a:latin typeface="Calibri"/>
                      </a:endParaRPr>
                    </a:p>
                  </a:txBody>
                  <a:tcPr marL="9525" marR="9525" marT="9525" marB="0" anchor="ctr"/>
                </a:tc>
                <a:tc>
                  <a:txBody>
                    <a:bodyPr/>
                    <a:lstStyle/>
                    <a:p>
                      <a:pPr algn="l" fontAlgn="b"/>
                      <a:r>
                        <a:rPr lang="es-CO" sz="1100" u="none" strike="noStrike" dirty="0">
                          <a:effectLst/>
                        </a:rPr>
                        <a:t>           67.071.393 </a:t>
                      </a:r>
                      <a:endParaRPr lang="es-CO" sz="1100" b="0" i="0" u="none" strike="noStrike" dirty="0">
                        <a:solidFill>
                          <a:srgbClr val="000000"/>
                        </a:solidFill>
                        <a:effectLst/>
                        <a:latin typeface="Calibri"/>
                      </a:endParaRPr>
                    </a:p>
                  </a:txBody>
                  <a:tcPr marL="9525" marR="9525" marT="9525" marB="0" anchor="ctr"/>
                </a:tc>
                <a:tc>
                  <a:txBody>
                    <a:bodyPr/>
                    <a:lstStyle/>
                    <a:p>
                      <a:pPr algn="l" fontAlgn="b"/>
                      <a:r>
                        <a:rPr lang="es-CO" sz="1100" u="none" strike="noStrike" dirty="0">
                          <a:effectLst/>
                        </a:rPr>
                        <a:t>         24.765.742 </a:t>
                      </a:r>
                      <a:endParaRPr lang="es-CO" sz="1100" b="0" i="0" u="none" strike="noStrike" dirty="0">
                        <a:solidFill>
                          <a:srgbClr val="000000"/>
                        </a:solidFill>
                        <a:effectLst/>
                        <a:latin typeface="Calibri"/>
                      </a:endParaRPr>
                    </a:p>
                  </a:txBody>
                  <a:tcPr marL="9525" marR="9525" marT="9525" marB="0" anchor="ctr"/>
                </a:tc>
                <a:tc>
                  <a:txBody>
                    <a:bodyPr/>
                    <a:lstStyle/>
                    <a:p>
                      <a:pPr algn="l" fontAlgn="b"/>
                      <a:r>
                        <a:rPr lang="es-CO" sz="1100" u="none" strike="noStrike" dirty="0">
                          <a:effectLst/>
                        </a:rPr>
                        <a:t>           9.870.669 </a:t>
                      </a:r>
                      <a:endParaRPr lang="es-CO" sz="1100" b="0" i="0" u="none" strike="noStrike" dirty="0">
                        <a:solidFill>
                          <a:srgbClr val="000000"/>
                        </a:solidFill>
                        <a:effectLst/>
                        <a:latin typeface="Calibri"/>
                      </a:endParaRPr>
                    </a:p>
                  </a:txBody>
                  <a:tcPr marL="9525" marR="9525" marT="9525" marB="0" anchor="ctr"/>
                </a:tc>
                <a:tc>
                  <a:txBody>
                    <a:bodyPr/>
                    <a:lstStyle/>
                    <a:p>
                      <a:pPr algn="l" fontAlgn="b"/>
                      <a:r>
                        <a:rPr lang="es-CO" sz="1100" u="none" strike="noStrike" dirty="0">
                          <a:effectLst/>
                        </a:rPr>
                        <a:t>         101.707.804 </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a:effectLst/>
                        </a:rPr>
                        <a:t>39,88%</a:t>
                      </a:r>
                      <a:endParaRPr lang="es-CO" sz="1100" b="0" i="0" u="none" strike="noStrike" dirty="0">
                        <a:solidFill>
                          <a:srgbClr val="000000"/>
                        </a:solidFill>
                        <a:effectLst/>
                        <a:latin typeface="Calibri"/>
                      </a:endParaRPr>
                    </a:p>
                  </a:txBody>
                  <a:tcPr marL="9525" marR="9525" marT="9525" marB="0" anchor="ctr"/>
                </a:tc>
              </a:tr>
              <a:tr h="190500">
                <a:tc>
                  <a:txBody>
                    <a:bodyPr/>
                    <a:lstStyle/>
                    <a:p>
                      <a:pPr algn="l" fontAlgn="b"/>
                      <a:r>
                        <a:rPr lang="es-CO" sz="1100" u="none" strike="noStrike" dirty="0">
                          <a:effectLst/>
                        </a:rPr>
                        <a:t> </a:t>
                      </a:r>
                      <a:r>
                        <a:rPr lang="es-CO" sz="1100" u="none" strike="noStrike" dirty="0" smtClean="0">
                          <a:effectLst/>
                        </a:rPr>
                        <a:t>VITROFARMA S.A.</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s-CO" sz="1100" u="none" strike="noStrike" dirty="0">
                          <a:effectLst/>
                        </a:rPr>
                        <a:t>           30.263.925 </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s-CO" sz="1100" u="none" strike="noStrike">
                          <a:effectLst/>
                        </a:rPr>
                        <a:t>           7.031.669 </a:t>
                      </a:r>
                      <a:endParaRPr lang="es-CO" sz="1100" b="0" i="0" u="none" strike="noStrike">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s-CO" sz="1100" u="none" strike="noStrike" dirty="0">
                          <a:effectLst/>
                        </a:rPr>
                        <a:t>           1.114.661 </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s-CO" sz="1100" u="none" strike="noStrike" dirty="0">
                          <a:effectLst/>
                        </a:rPr>
                        <a:t>           38.410.255 </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s-CO" sz="1100" u="none" strike="noStrike" dirty="0">
                          <a:effectLst/>
                        </a:rPr>
                        <a:t>15,06%</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r>
              <a:tr h="190500">
                <a:tc>
                  <a:txBody>
                    <a:bodyPr/>
                    <a:lstStyle/>
                    <a:p>
                      <a:pPr algn="l" fontAlgn="b"/>
                      <a:r>
                        <a:rPr lang="es-CO" sz="1100" u="none" strike="noStrike" dirty="0">
                          <a:effectLst/>
                        </a:rPr>
                        <a:t> MERCK S.A </a:t>
                      </a:r>
                      <a:endParaRPr lang="es-CO" sz="1100" b="0" i="0" u="none" strike="noStrike" dirty="0">
                        <a:solidFill>
                          <a:srgbClr val="000000"/>
                        </a:solidFill>
                        <a:effectLst/>
                        <a:latin typeface="Calibri"/>
                      </a:endParaRPr>
                    </a:p>
                  </a:txBody>
                  <a:tcPr marL="9525" marR="9525" marT="9525" marB="0" anchor="ctr"/>
                </a:tc>
                <a:tc>
                  <a:txBody>
                    <a:bodyPr/>
                    <a:lstStyle/>
                    <a:p>
                      <a:pPr algn="l" fontAlgn="b"/>
                      <a:r>
                        <a:rPr lang="es-CO" sz="1100" u="none" strike="noStrike" dirty="0">
                          <a:effectLst/>
                        </a:rPr>
                        <a:t>           22.061.420 </a:t>
                      </a:r>
                      <a:endParaRPr lang="es-CO" sz="1100" b="0" i="0" u="none" strike="noStrike" dirty="0">
                        <a:solidFill>
                          <a:srgbClr val="000000"/>
                        </a:solidFill>
                        <a:effectLst/>
                        <a:latin typeface="Calibri"/>
                      </a:endParaRPr>
                    </a:p>
                  </a:txBody>
                  <a:tcPr marL="9525" marR="9525" marT="9525" marB="0" anchor="ctr"/>
                </a:tc>
                <a:tc>
                  <a:txBody>
                    <a:bodyPr/>
                    <a:lstStyle/>
                    <a:p>
                      <a:pPr algn="l" fontAlgn="b"/>
                      <a:r>
                        <a:rPr lang="es-CO" sz="1100" u="none" strike="noStrike">
                          <a:effectLst/>
                        </a:rPr>
                        <a:t>         11.175.114 </a:t>
                      </a:r>
                      <a:endParaRPr lang="es-CO" sz="1100" b="0" i="0" u="none" strike="noStrike">
                        <a:solidFill>
                          <a:srgbClr val="000000"/>
                        </a:solidFill>
                        <a:effectLst/>
                        <a:latin typeface="Calibri"/>
                      </a:endParaRPr>
                    </a:p>
                  </a:txBody>
                  <a:tcPr marL="9525" marR="9525" marT="9525" marB="0" anchor="ctr"/>
                </a:tc>
                <a:tc>
                  <a:txBody>
                    <a:bodyPr/>
                    <a:lstStyle/>
                    <a:p>
                      <a:pPr algn="l" fontAlgn="b"/>
                      <a:r>
                        <a:rPr lang="es-CO" sz="1100" u="none" strike="noStrike">
                          <a:effectLst/>
                        </a:rPr>
                        <a:t>           4.813.217 </a:t>
                      </a:r>
                      <a:endParaRPr lang="es-CO" sz="1100" b="0" i="0" u="none" strike="noStrike">
                        <a:solidFill>
                          <a:srgbClr val="000000"/>
                        </a:solidFill>
                        <a:effectLst/>
                        <a:latin typeface="Calibri"/>
                      </a:endParaRPr>
                    </a:p>
                  </a:txBody>
                  <a:tcPr marL="9525" marR="9525" marT="9525" marB="0" anchor="ctr"/>
                </a:tc>
                <a:tc>
                  <a:txBody>
                    <a:bodyPr/>
                    <a:lstStyle/>
                    <a:p>
                      <a:pPr algn="l" fontAlgn="b"/>
                      <a:r>
                        <a:rPr lang="es-CO" sz="1100" u="none" strike="noStrike">
                          <a:effectLst/>
                        </a:rPr>
                        <a:t>           38.049.752 </a:t>
                      </a:r>
                      <a:endParaRPr lang="es-CO" sz="1100" b="0" i="0" u="none" strike="noStrike">
                        <a:solidFill>
                          <a:srgbClr val="000000"/>
                        </a:solidFill>
                        <a:effectLst/>
                        <a:latin typeface="Calibri"/>
                      </a:endParaRPr>
                    </a:p>
                  </a:txBody>
                  <a:tcPr marL="9525" marR="9525" marT="9525" marB="0" anchor="ctr"/>
                </a:tc>
                <a:tc>
                  <a:txBody>
                    <a:bodyPr/>
                    <a:lstStyle/>
                    <a:p>
                      <a:pPr algn="ctr" fontAlgn="b"/>
                      <a:r>
                        <a:rPr lang="es-CO" sz="1100" u="none" strike="noStrike" dirty="0">
                          <a:effectLst/>
                        </a:rPr>
                        <a:t>14,92%</a:t>
                      </a:r>
                      <a:endParaRPr lang="es-CO" sz="1100" b="0" i="0" u="none" strike="noStrike" dirty="0">
                        <a:solidFill>
                          <a:srgbClr val="000000"/>
                        </a:solidFill>
                        <a:effectLst/>
                        <a:latin typeface="Calibri"/>
                      </a:endParaRPr>
                    </a:p>
                  </a:txBody>
                  <a:tcPr marL="9525" marR="9525" marT="9525" marB="0" anchor="ctr"/>
                </a:tc>
              </a:tr>
              <a:tr h="190500">
                <a:tc>
                  <a:txBody>
                    <a:bodyPr/>
                    <a:lstStyle/>
                    <a:p>
                      <a:pPr algn="l" fontAlgn="b"/>
                      <a:r>
                        <a:rPr lang="es-CO" sz="1100" u="none" strike="noStrike" dirty="0">
                          <a:effectLst/>
                        </a:rPr>
                        <a:t> LABORATORIOS LA SANTE S.A. </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s-CO" sz="1100" u="none" strike="noStrike" dirty="0">
                          <a:effectLst/>
                        </a:rPr>
                        <a:t>           14.746.048 </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s-CO" sz="1100" u="none" strike="noStrike" dirty="0">
                          <a:effectLst/>
                        </a:rPr>
                        <a:t>           6.558.958 </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s-CO" sz="1100" u="none" strike="noStrike" dirty="0">
                          <a:effectLst/>
                        </a:rPr>
                        <a:t>           3.942.790 </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s-CO" sz="1100" u="none" strike="noStrike" dirty="0">
                          <a:effectLst/>
                        </a:rPr>
                        <a:t>           25.247.797 </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s-CO" sz="1100" u="none" strike="noStrike" dirty="0">
                          <a:effectLst/>
                        </a:rPr>
                        <a:t>9,90%</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r>
              <a:tr h="190500">
                <a:tc>
                  <a:txBody>
                    <a:bodyPr/>
                    <a:lstStyle/>
                    <a:p>
                      <a:pPr algn="l" fontAlgn="b"/>
                      <a:r>
                        <a:rPr lang="es-CO" sz="1100" u="none" strike="noStrike" dirty="0">
                          <a:effectLst/>
                        </a:rPr>
                        <a:t>% TOTAL  EXPORT </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a:effectLst/>
                        </a:rPr>
                        <a:t>26,30%</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a:effectLst/>
                        </a:rPr>
                        <a:t>9,71%</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a:effectLst/>
                        </a:rPr>
                        <a:t>3,87%</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a:effectLst/>
                        </a:rPr>
                        <a:t>39,88%</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a:effectLst/>
                        </a:rPr>
                        <a:t> </a:t>
                      </a:r>
                      <a:endParaRPr lang="es-CO" sz="1100" b="0" i="0" u="none" strike="noStrike" dirty="0">
                        <a:solidFill>
                          <a:srgbClr val="000000"/>
                        </a:solidFill>
                        <a:effectLst/>
                        <a:latin typeface="Calibri"/>
                      </a:endParaRPr>
                    </a:p>
                  </a:txBody>
                  <a:tcPr marL="9525" marR="9525" marT="9525" marB="0" anchor="ctr"/>
                </a:tc>
              </a:tr>
            </a:tbl>
          </a:graphicData>
        </a:graphic>
      </p:graphicFrame>
      <p:sp>
        <p:nvSpPr>
          <p:cNvPr id="9" name="8 CuadroTexto"/>
          <p:cNvSpPr txBox="1"/>
          <p:nvPr/>
        </p:nvSpPr>
        <p:spPr>
          <a:xfrm>
            <a:off x="611188" y="2705062"/>
            <a:ext cx="4104456" cy="369332"/>
          </a:xfrm>
          <a:prstGeom prst="rect">
            <a:avLst/>
          </a:prstGeom>
          <a:noFill/>
        </p:spPr>
        <p:txBody>
          <a:bodyPr wrap="square" rtlCol="0">
            <a:spAutoFit/>
          </a:bodyPr>
          <a:lstStyle/>
          <a:p>
            <a:r>
              <a:rPr lang="es-CO" b="1" dirty="0" smtClean="0">
                <a:solidFill>
                  <a:srgbClr val="F33635"/>
                </a:solidFill>
              </a:rPr>
              <a:t>Preparaciones maquillaje ‘top’ 3  </a:t>
            </a:r>
            <a:endParaRPr lang="es-CO" b="1" dirty="0">
              <a:solidFill>
                <a:srgbClr val="F33635"/>
              </a:solidFill>
            </a:endParaRPr>
          </a:p>
        </p:txBody>
      </p:sp>
      <p:graphicFrame>
        <p:nvGraphicFramePr>
          <p:cNvPr id="10" name="9 Tabla"/>
          <p:cNvGraphicFramePr>
            <a:graphicFrameLocks noGrp="1"/>
          </p:cNvGraphicFramePr>
          <p:nvPr>
            <p:extLst>
              <p:ext uri="{D42A27DB-BD31-4B8C-83A1-F6EECF244321}">
                <p14:modId xmlns:p14="http://schemas.microsoft.com/office/powerpoint/2010/main" val="2912091264"/>
              </p:ext>
            </p:extLst>
          </p:nvPr>
        </p:nvGraphicFramePr>
        <p:xfrm>
          <a:off x="628016" y="3131486"/>
          <a:ext cx="5986240" cy="1451610"/>
        </p:xfrm>
        <a:graphic>
          <a:graphicData uri="http://schemas.openxmlformats.org/drawingml/2006/table">
            <a:tbl>
              <a:tblPr firstRow="1" lastRow="1" bandRow="1">
                <a:tableStyleId>{2D5ABB26-0587-4C30-8999-92F81FD0307C}</a:tableStyleId>
              </a:tblPr>
              <a:tblGrid>
                <a:gridCol w="1222686"/>
                <a:gridCol w="971016"/>
                <a:gridCol w="787400"/>
                <a:gridCol w="1073150"/>
                <a:gridCol w="811213"/>
                <a:gridCol w="1120775"/>
              </a:tblGrid>
              <a:tr h="190500">
                <a:tc>
                  <a:txBody>
                    <a:bodyPr/>
                    <a:lstStyle/>
                    <a:p>
                      <a:pPr algn="ctr" fontAlgn="ctr"/>
                      <a:r>
                        <a:rPr lang="es-CO" sz="1100" u="none" strike="noStrike" dirty="0" smtClean="0">
                          <a:solidFill>
                            <a:schemeClr val="bg1"/>
                          </a:solidFill>
                          <a:effectLst/>
                        </a:rPr>
                        <a:t>EMPRESA / DESTINO </a:t>
                      </a:r>
                      <a:endParaRPr lang="es-CO" sz="1100" b="0" i="0" u="none" strike="noStrike" dirty="0">
                        <a:solidFill>
                          <a:schemeClr val="bg1"/>
                        </a:solidFill>
                        <a:effectLst/>
                        <a:latin typeface="Calibri"/>
                      </a:endParaRPr>
                    </a:p>
                  </a:txBody>
                  <a:tcPr marL="9525" marR="9525" marT="9525" marB="0" anchor="ctr">
                    <a:solidFill>
                      <a:schemeClr val="tx1">
                        <a:lumMod val="75000"/>
                        <a:lumOff val="25000"/>
                      </a:schemeClr>
                    </a:solidFill>
                  </a:tcPr>
                </a:tc>
                <a:tc>
                  <a:txBody>
                    <a:bodyPr/>
                    <a:lstStyle/>
                    <a:p>
                      <a:pPr algn="ctr" fontAlgn="b"/>
                      <a:r>
                        <a:rPr lang="es-CO" sz="1100" u="none" strike="noStrike" dirty="0">
                          <a:solidFill>
                            <a:schemeClr val="bg1"/>
                          </a:solidFill>
                          <a:effectLst/>
                        </a:rPr>
                        <a:t>ECUADOR</a:t>
                      </a:r>
                      <a:endParaRPr lang="es-CO" sz="1100" b="0" i="0" u="none" strike="noStrike" dirty="0">
                        <a:solidFill>
                          <a:schemeClr val="bg1"/>
                        </a:solidFill>
                        <a:effectLst/>
                        <a:latin typeface="Calibri"/>
                      </a:endParaRPr>
                    </a:p>
                  </a:txBody>
                  <a:tcPr marL="9525" marR="9525" marT="9525" marB="0" anchor="ctr">
                    <a:solidFill>
                      <a:schemeClr val="tx1">
                        <a:lumMod val="75000"/>
                        <a:lumOff val="25000"/>
                      </a:schemeClr>
                    </a:solidFill>
                  </a:tcPr>
                </a:tc>
                <a:tc>
                  <a:txBody>
                    <a:bodyPr/>
                    <a:lstStyle/>
                    <a:p>
                      <a:pPr algn="ctr" fontAlgn="b"/>
                      <a:r>
                        <a:rPr lang="es-CO" sz="1100" u="none" strike="noStrike" dirty="0" smtClean="0">
                          <a:solidFill>
                            <a:schemeClr val="bg1"/>
                          </a:solidFill>
                          <a:effectLst/>
                        </a:rPr>
                        <a:t>MÉXICO</a:t>
                      </a:r>
                      <a:endParaRPr lang="es-CO" sz="1100" b="0" i="0" u="none" strike="noStrike" dirty="0">
                        <a:solidFill>
                          <a:schemeClr val="bg1"/>
                        </a:solidFill>
                        <a:effectLst/>
                        <a:latin typeface="Calibri"/>
                      </a:endParaRPr>
                    </a:p>
                  </a:txBody>
                  <a:tcPr marL="9525" marR="9525" marT="9525" marB="0" anchor="ctr">
                    <a:solidFill>
                      <a:schemeClr val="tx1">
                        <a:lumMod val="75000"/>
                        <a:lumOff val="25000"/>
                      </a:schemeClr>
                    </a:solidFill>
                  </a:tcPr>
                </a:tc>
                <a:tc>
                  <a:txBody>
                    <a:bodyPr/>
                    <a:lstStyle/>
                    <a:p>
                      <a:pPr algn="ctr" fontAlgn="b"/>
                      <a:r>
                        <a:rPr lang="es-CO" sz="1100" u="none" strike="noStrike" dirty="0" smtClean="0">
                          <a:solidFill>
                            <a:schemeClr val="bg1"/>
                          </a:solidFill>
                          <a:effectLst/>
                        </a:rPr>
                        <a:t>PERÚ</a:t>
                      </a:r>
                      <a:endParaRPr lang="es-CO" sz="1100" b="0" i="0" u="none" strike="noStrike" dirty="0">
                        <a:solidFill>
                          <a:schemeClr val="bg1"/>
                        </a:solidFill>
                        <a:effectLst/>
                        <a:latin typeface="Calibri"/>
                      </a:endParaRPr>
                    </a:p>
                  </a:txBody>
                  <a:tcPr marL="9525" marR="9525" marT="9525" marB="0" anchor="ctr">
                    <a:solidFill>
                      <a:schemeClr val="tx1">
                        <a:lumMod val="75000"/>
                        <a:lumOff val="25000"/>
                      </a:schemeClr>
                    </a:solidFill>
                  </a:tcPr>
                </a:tc>
                <a:tc>
                  <a:txBody>
                    <a:bodyPr/>
                    <a:lstStyle/>
                    <a:p>
                      <a:pPr algn="ctr" fontAlgn="b"/>
                      <a:r>
                        <a:rPr lang="es-CO" sz="1100" u="none" strike="noStrike">
                          <a:solidFill>
                            <a:schemeClr val="bg1"/>
                          </a:solidFill>
                          <a:effectLst/>
                        </a:rPr>
                        <a:t>TOTAL </a:t>
                      </a:r>
                      <a:endParaRPr lang="es-CO" sz="1100" b="0" i="0" u="none" strike="noStrike">
                        <a:solidFill>
                          <a:schemeClr val="bg1"/>
                        </a:solidFill>
                        <a:effectLst/>
                        <a:latin typeface="Calibri"/>
                      </a:endParaRPr>
                    </a:p>
                  </a:txBody>
                  <a:tcPr marL="9525" marR="9525" marT="9525" marB="0" anchor="ctr">
                    <a:solidFill>
                      <a:schemeClr val="tx1">
                        <a:lumMod val="75000"/>
                        <a:lumOff val="25000"/>
                      </a:schemeClr>
                    </a:solidFill>
                  </a:tcPr>
                </a:tc>
                <a:tc>
                  <a:txBody>
                    <a:bodyPr/>
                    <a:lstStyle/>
                    <a:p>
                      <a:pPr algn="ctr" fontAlgn="b"/>
                      <a:r>
                        <a:rPr lang="es-CO" sz="1100" u="none" strike="noStrike" dirty="0">
                          <a:solidFill>
                            <a:schemeClr val="bg1"/>
                          </a:solidFill>
                          <a:effectLst/>
                        </a:rPr>
                        <a:t>% TOTAL  EXPORT </a:t>
                      </a:r>
                      <a:endParaRPr lang="es-CO" sz="1100" b="0" i="0" u="none" strike="noStrike" dirty="0">
                        <a:solidFill>
                          <a:schemeClr val="bg1"/>
                        </a:solidFill>
                        <a:effectLst/>
                        <a:latin typeface="Calibri"/>
                      </a:endParaRPr>
                    </a:p>
                  </a:txBody>
                  <a:tcPr marL="9525" marR="9525" marT="9525" marB="0" anchor="ctr">
                    <a:solidFill>
                      <a:schemeClr val="tx1">
                        <a:lumMod val="75000"/>
                        <a:lumOff val="25000"/>
                      </a:schemeClr>
                    </a:solidFill>
                  </a:tcPr>
                </a:tc>
              </a:tr>
              <a:tr h="190500">
                <a:tc>
                  <a:txBody>
                    <a:bodyPr/>
                    <a:lstStyle/>
                    <a:p>
                      <a:pPr algn="l" fontAlgn="ctr"/>
                      <a:r>
                        <a:rPr lang="es-CO" sz="1100" u="none" strike="noStrike" dirty="0">
                          <a:effectLst/>
                        </a:rPr>
                        <a:t>TOTAL (3 </a:t>
                      </a:r>
                      <a:r>
                        <a:rPr lang="es-CO" sz="1100" u="none" strike="noStrike" dirty="0" smtClean="0">
                          <a:effectLst/>
                        </a:rPr>
                        <a:t>empresas)</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a:effectLst/>
                        </a:rPr>
                        <a:t>  20.478.593 </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a:effectLst/>
                        </a:rPr>
                        <a:t>  18.292.456 </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a:effectLst/>
                        </a:rPr>
                        <a:t>           17.208.215 </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a:effectLst/>
                        </a:rPr>
                        <a:t>  </a:t>
                      </a:r>
                      <a:r>
                        <a:rPr lang="es-CO" sz="1100" u="none" strike="noStrike" dirty="0" smtClean="0">
                          <a:effectLst/>
                        </a:rPr>
                        <a:t>55.910.260 </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smtClean="0">
                          <a:effectLst/>
                        </a:rPr>
                        <a:t>13,74%</a:t>
                      </a:r>
                      <a:endParaRPr lang="es-CO" sz="1100" b="0" i="0" u="none" strike="noStrike" dirty="0">
                        <a:solidFill>
                          <a:srgbClr val="000000"/>
                        </a:solidFill>
                        <a:effectLst/>
                        <a:latin typeface="Calibri"/>
                      </a:endParaRPr>
                    </a:p>
                  </a:txBody>
                  <a:tcPr marL="9525" marR="9525" marT="9525" marB="0" anchor="ctr"/>
                </a:tc>
              </a:tr>
              <a:tr h="190500">
                <a:tc>
                  <a:txBody>
                    <a:bodyPr/>
                    <a:lstStyle/>
                    <a:p>
                      <a:pPr algn="l" fontAlgn="b"/>
                      <a:r>
                        <a:rPr lang="es-CO" sz="1100" u="none" strike="noStrike" dirty="0">
                          <a:effectLst/>
                        </a:rPr>
                        <a:t>BEL STAR S A</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s-CO" sz="1100" u="none" strike="noStrike" dirty="0" smtClean="0">
                          <a:effectLst/>
                        </a:rPr>
                        <a:t>9.705.611</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s-CO" sz="1100" u="none" strike="noStrike" dirty="0" smtClean="0">
                          <a:effectLst/>
                        </a:rPr>
                        <a:t>16.837.684</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s-CO" sz="1100" u="none" strike="noStrike" dirty="0" smtClean="0">
                          <a:effectLst/>
                        </a:rPr>
                        <a:t>7.873.324</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s-CO" sz="1100" u="none" strike="noStrike" dirty="0" smtClean="0">
                          <a:effectLst/>
                        </a:rPr>
                        <a:t>34.416.619</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s-CO" sz="1100" u="none" strike="noStrike" dirty="0">
                          <a:effectLst/>
                        </a:rPr>
                        <a:t>6,29%</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r>
              <a:tr h="190500">
                <a:tc>
                  <a:txBody>
                    <a:bodyPr/>
                    <a:lstStyle/>
                    <a:p>
                      <a:pPr algn="l" fontAlgn="b"/>
                      <a:r>
                        <a:rPr lang="es-CO" sz="1100" u="none" strike="noStrike" dirty="0">
                          <a:effectLst/>
                        </a:rPr>
                        <a:t>YANBAL DE COLOMBIA S.A.</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smtClean="0">
                          <a:effectLst/>
                        </a:rPr>
                        <a:t>8.243.194</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smtClean="0">
                          <a:effectLst/>
                        </a:rPr>
                        <a:t>794.694</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smtClean="0">
                          <a:effectLst/>
                        </a:rPr>
                        <a:t>8.825.663</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a:effectLst/>
                        </a:rPr>
                        <a:t>     </a:t>
                      </a:r>
                      <a:r>
                        <a:rPr lang="es-CO" sz="1100" u="none" strike="noStrike" dirty="0" smtClean="0">
                          <a:effectLst/>
                        </a:rPr>
                        <a:t>17.854.551 </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a:effectLst/>
                        </a:rPr>
                        <a:t>7,05%</a:t>
                      </a:r>
                      <a:endParaRPr lang="es-CO" sz="1100" b="0" i="0" u="none" strike="noStrike" dirty="0">
                        <a:solidFill>
                          <a:srgbClr val="000000"/>
                        </a:solidFill>
                        <a:effectLst/>
                        <a:latin typeface="Calibri"/>
                      </a:endParaRPr>
                    </a:p>
                  </a:txBody>
                  <a:tcPr marL="9525" marR="9525" marT="9525" marB="0" anchor="ctr"/>
                </a:tc>
              </a:tr>
              <a:tr h="190500">
                <a:tc>
                  <a:txBody>
                    <a:bodyPr/>
                    <a:lstStyle/>
                    <a:p>
                      <a:pPr algn="l" fontAlgn="b"/>
                      <a:r>
                        <a:rPr lang="es-CO" sz="1100" u="none" strike="noStrike" dirty="0">
                          <a:effectLst/>
                        </a:rPr>
                        <a:t>SCANDINAVIA PHARMA LTDA.</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s-CO" sz="1100" u="none" strike="noStrike" dirty="0" smtClean="0">
                          <a:effectLst/>
                        </a:rPr>
                        <a:t>2.529.787</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s-CO" sz="1100" u="none" strike="noStrike" dirty="0" smtClean="0">
                          <a:effectLst/>
                        </a:rPr>
                        <a:t>660.076</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s-CO" sz="1100" u="none" strike="noStrike" dirty="0" smtClean="0">
                          <a:effectLst/>
                        </a:rPr>
                        <a:t>509.227</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s-CO" sz="1100" u="none" strike="noStrike" dirty="0" smtClean="0">
                          <a:effectLst/>
                        </a:rPr>
                        <a:t>3.639.090</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s-CO" sz="1100" u="none" strike="noStrike" dirty="0">
                          <a:effectLst/>
                        </a:rPr>
                        <a:t>0,41%</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r>
              <a:tr h="190500">
                <a:tc>
                  <a:txBody>
                    <a:bodyPr/>
                    <a:lstStyle/>
                    <a:p>
                      <a:pPr algn="ctr" fontAlgn="b"/>
                      <a:r>
                        <a:rPr lang="es-CO" sz="1100" u="none" strike="noStrike" dirty="0">
                          <a:effectLst/>
                        </a:rPr>
                        <a:t>% TOTAL  EXPORT </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a:effectLst/>
                        </a:rPr>
                        <a:t>16,36%</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a:effectLst/>
                        </a:rPr>
                        <a:t>14,61%</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a:effectLst/>
                        </a:rPr>
                        <a:t>13,74%</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a:effectLst/>
                        </a:rPr>
                        <a:t>13,74%</a:t>
                      </a:r>
                      <a:endParaRPr lang="es-CO" sz="1100" b="0" i="0" u="none" strike="noStrike" dirty="0">
                        <a:solidFill>
                          <a:srgbClr val="000000"/>
                        </a:solidFill>
                        <a:effectLst/>
                        <a:latin typeface="Calibri"/>
                      </a:endParaRPr>
                    </a:p>
                  </a:txBody>
                  <a:tcPr marL="9525" marR="9525" marT="9525" marB="0" anchor="ctr"/>
                </a:tc>
                <a:tc>
                  <a:txBody>
                    <a:bodyPr/>
                    <a:lstStyle/>
                    <a:p>
                      <a:pPr algn="ctr" fontAlgn="b"/>
                      <a:r>
                        <a:rPr lang="es-CO" sz="1100" u="none" strike="noStrike" dirty="0">
                          <a:effectLst/>
                        </a:rPr>
                        <a:t> </a:t>
                      </a:r>
                      <a:endParaRPr lang="es-CO" sz="1100" b="0" i="0" u="none" strike="noStrike" dirty="0">
                        <a:solidFill>
                          <a:srgbClr val="000000"/>
                        </a:solidFill>
                        <a:effectLst/>
                        <a:latin typeface="Calibri"/>
                      </a:endParaRPr>
                    </a:p>
                  </a:txBody>
                  <a:tcPr marL="9525" marR="9525" marT="9525" marB="0" anchor="ctr"/>
                </a:tc>
              </a:tr>
            </a:tbl>
          </a:graphicData>
        </a:graphic>
      </p:graphicFrame>
      <p:sp>
        <p:nvSpPr>
          <p:cNvPr id="11" name="10 CuadroTexto"/>
          <p:cNvSpPr txBox="1"/>
          <p:nvPr/>
        </p:nvSpPr>
        <p:spPr>
          <a:xfrm>
            <a:off x="617712" y="4633705"/>
            <a:ext cx="4104456" cy="369332"/>
          </a:xfrm>
          <a:prstGeom prst="rect">
            <a:avLst/>
          </a:prstGeom>
          <a:noFill/>
        </p:spPr>
        <p:txBody>
          <a:bodyPr wrap="square" rtlCol="0">
            <a:spAutoFit/>
          </a:bodyPr>
          <a:lstStyle/>
          <a:p>
            <a:r>
              <a:rPr lang="es-CO" b="1" dirty="0" smtClean="0">
                <a:solidFill>
                  <a:srgbClr val="F33635"/>
                </a:solidFill>
              </a:rPr>
              <a:t>Preparaciones  capilares ‘top’ 3  </a:t>
            </a:r>
            <a:endParaRPr lang="es-CO" b="1" dirty="0">
              <a:solidFill>
                <a:srgbClr val="F33635"/>
              </a:solidFill>
            </a:endParaRPr>
          </a:p>
        </p:txBody>
      </p:sp>
      <p:graphicFrame>
        <p:nvGraphicFramePr>
          <p:cNvPr id="14" name="13 Tabla"/>
          <p:cNvGraphicFramePr>
            <a:graphicFrameLocks noGrp="1"/>
          </p:cNvGraphicFramePr>
          <p:nvPr>
            <p:extLst>
              <p:ext uri="{D42A27DB-BD31-4B8C-83A1-F6EECF244321}">
                <p14:modId xmlns:p14="http://schemas.microsoft.com/office/powerpoint/2010/main" val="1892667101"/>
              </p:ext>
            </p:extLst>
          </p:nvPr>
        </p:nvGraphicFramePr>
        <p:xfrm>
          <a:off x="617712" y="5014974"/>
          <a:ext cx="6418289" cy="1560592"/>
        </p:xfrm>
        <a:graphic>
          <a:graphicData uri="http://schemas.openxmlformats.org/drawingml/2006/table">
            <a:tbl>
              <a:tblPr firstRow="1" lastRow="1" bandRow="1">
                <a:tableStyleId>{2D5ABB26-0587-4C30-8999-92F81FD0307C}</a:tableStyleId>
              </a:tblPr>
              <a:tblGrid>
                <a:gridCol w="1217638"/>
                <a:gridCol w="1085850"/>
                <a:gridCol w="1073150"/>
                <a:gridCol w="1109663"/>
                <a:gridCol w="811213"/>
                <a:gridCol w="1120775"/>
              </a:tblGrid>
              <a:tr h="453787">
                <a:tc>
                  <a:txBody>
                    <a:bodyPr/>
                    <a:lstStyle/>
                    <a:p>
                      <a:pPr algn="ctr" fontAlgn="ctr"/>
                      <a:r>
                        <a:rPr lang="es-CO" sz="1100" u="none" strike="noStrike" dirty="0" smtClean="0">
                          <a:solidFill>
                            <a:schemeClr val="bg1"/>
                          </a:solidFill>
                          <a:effectLst/>
                        </a:rPr>
                        <a:t>EMPRESA/DESTINO </a:t>
                      </a:r>
                      <a:endParaRPr lang="es-CO" sz="1100" b="0" i="0" u="none" strike="noStrike" dirty="0">
                        <a:solidFill>
                          <a:schemeClr val="bg1"/>
                        </a:solidFill>
                        <a:effectLst/>
                        <a:latin typeface="Calibri"/>
                      </a:endParaRPr>
                    </a:p>
                  </a:txBody>
                  <a:tcPr marL="9525" marR="9525" marT="9525" marB="0" anchor="ctr">
                    <a:solidFill>
                      <a:schemeClr val="tx1">
                        <a:lumMod val="75000"/>
                        <a:lumOff val="25000"/>
                      </a:schemeClr>
                    </a:solidFill>
                  </a:tcPr>
                </a:tc>
                <a:tc>
                  <a:txBody>
                    <a:bodyPr/>
                    <a:lstStyle/>
                    <a:p>
                      <a:pPr algn="ctr" fontAlgn="b"/>
                      <a:r>
                        <a:rPr lang="es-CO" sz="1100" u="none" strike="noStrike" dirty="0" smtClean="0">
                          <a:solidFill>
                            <a:schemeClr val="bg1"/>
                          </a:solidFill>
                          <a:effectLst/>
                        </a:rPr>
                        <a:t>PERÚ</a:t>
                      </a:r>
                      <a:endParaRPr lang="es-CO" sz="1100" b="0" i="0" u="none" strike="noStrike" dirty="0">
                        <a:solidFill>
                          <a:schemeClr val="bg1"/>
                        </a:solidFill>
                        <a:effectLst/>
                        <a:latin typeface="Calibri"/>
                      </a:endParaRPr>
                    </a:p>
                  </a:txBody>
                  <a:tcPr marL="9525" marR="9525" marT="9525" marB="0" anchor="ctr">
                    <a:solidFill>
                      <a:schemeClr val="tx1">
                        <a:lumMod val="75000"/>
                        <a:lumOff val="25000"/>
                      </a:schemeClr>
                    </a:solidFill>
                  </a:tcPr>
                </a:tc>
                <a:tc>
                  <a:txBody>
                    <a:bodyPr/>
                    <a:lstStyle/>
                    <a:p>
                      <a:pPr algn="ctr" fontAlgn="b"/>
                      <a:r>
                        <a:rPr lang="es-CO" sz="1100" u="none" strike="noStrike" dirty="0">
                          <a:solidFill>
                            <a:schemeClr val="bg1"/>
                          </a:solidFill>
                          <a:effectLst/>
                        </a:rPr>
                        <a:t>ECUADOR</a:t>
                      </a:r>
                      <a:endParaRPr lang="es-CO" sz="1100" b="0" i="0" u="none" strike="noStrike" dirty="0">
                        <a:solidFill>
                          <a:schemeClr val="bg1"/>
                        </a:solidFill>
                        <a:effectLst/>
                        <a:latin typeface="Calibri"/>
                      </a:endParaRPr>
                    </a:p>
                  </a:txBody>
                  <a:tcPr marL="9525" marR="9525" marT="9525" marB="0" anchor="ctr">
                    <a:solidFill>
                      <a:schemeClr val="tx1">
                        <a:lumMod val="75000"/>
                        <a:lumOff val="25000"/>
                      </a:schemeClr>
                    </a:solidFill>
                  </a:tcPr>
                </a:tc>
                <a:tc>
                  <a:txBody>
                    <a:bodyPr/>
                    <a:lstStyle/>
                    <a:p>
                      <a:pPr algn="ctr" fontAlgn="b"/>
                      <a:r>
                        <a:rPr lang="es-CO" sz="1100" u="none" strike="noStrike" dirty="0">
                          <a:solidFill>
                            <a:schemeClr val="bg1"/>
                          </a:solidFill>
                          <a:effectLst/>
                        </a:rPr>
                        <a:t>ESTADOS UNIDOS</a:t>
                      </a:r>
                      <a:endParaRPr lang="es-CO" sz="1100" b="0" i="0" u="none" strike="noStrike" dirty="0">
                        <a:solidFill>
                          <a:schemeClr val="bg1"/>
                        </a:solidFill>
                        <a:effectLst/>
                        <a:latin typeface="Calibri"/>
                      </a:endParaRPr>
                    </a:p>
                  </a:txBody>
                  <a:tcPr marL="9525" marR="9525" marT="9525" marB="0" anchor="ctr">
                    <a:solidFill>
                      <a:schemeClr val="tx1">
                        <a:lumMod val="75000"/>
                        <a:lumOff val="25000"/>
                      </a:schemeClr>
                    </a:solidFill>
                  </a:tcPr>
                </a:tc>
                <a:tc>
                  <a:txBody>
                    <a:bodyPr/>
                    <a:lstStyle/>
                    <a:p>
                      <a:pPr algn="ctr" fontAlgn="b"/>
                      <a:r>
                        <a:rPr lang="es-CO" sz="1100" u="none" strike="noStrike" dirty="0">
                          <a:solidFill>
                            <a:schemeClr val="bg1"/>
                          </a:solidFill>
                          <a:effectLst/>
                        </a:rPr>
                        <a:t>TOTAL </a:t>
                      </a:r>
                      <a:endParaRPr lang="es-CO" sz="1100" b="0" i="0" u="none" strike="noStrike" dirty="0">
                        <a:solidFill>
                          <a:schemeClr val="bg1"/>
                        </a:solidFill>
                        <a:effectLst/>
                        <a:latin typeface="Calibri"/>
                      </a:endParaRPr>
                    </a:p>
                  </a:txBody>
                  <a:tcPr marL="9525" marR="9525" marT="9525" marB="0" anchor="ctr">
                    <a:solidFill>
                      <a:schemeClr val="tx1">
                        <a:lumMod val="75000"/>
                        <a:lumOff val="25000"/>
                      </a:schemeClr>
                    </a:solidFill>
                  </a:tcPr>
                </a:tc>
                <a:tc>
                  <a:txBody>
                    <a:bodyPr/>
                    <a:lstStyle/>
                    <a:p>
                      <a:pPr algn="ctr" fontAlgn="b"/>
                      <a:r>
                        <a:rPr lang="es-CO" sz="1100" u="none" strike="noStrike" dirty="0">
                          <a:solidFill>
                            <a:schemeClr val="bg1"/>
                          </a:solidFill>
                          <a:effectLst/>
                        </a:rPr>
                        <a:t>% TOTAL  EXPORT </a:t>
                      </a:r>
                      <a:endParaRPr lang="es-CO" sz="1100" b="0" i="0" u="none" strike="noStrike" dirty="0">
                        <a:solidFill>
                          <a:schemeClr val="bg1"/>
                        </a:solidFill>
                        <a:effectLst/>
                        <a:latin typeface="Calibri"/>
                      </a:endParaRPr>
                    </a:p>
                  </a:txBody>
                  <a:tcPr marL="9525" marR="9525" marT="9525" marB="0" anchor="ctr">
                    <a:solidFill>
                      <a:schemeClr val="tx1">
                        <a:lumMod val="75000"/>
                        <a:lumOff val="25000"/>
                      </a:schemeClr>
                    </a:solidFill>
                  </a:tcPr>
                </a:tc>
              </a:tr>
              <a:tr h="190500">
                <a:tc>
                  <a:txBody>
                    <a:bodyPr/>
                    <a:lstStyle/>
                    <a:p>
                      <a:pPr algn="l" fontAlgn="ctr"/>
                      <a:r>
                        <a:rPr lang="es-CO" sz="1100" u="none" strike="noStrike" dirty="0">
                          <a:effectLst/>
                        </a:rPr>
                        <a:t>TOTAL  </a:t>
                      </a:r>
                      <a:r>
                        <a:rPr lang="es-CO" sz="1100" u="none" strike="noStrike" dirty="0" smtClean="0">
                          <a:effectLst/>
                        </a:rPr>
                        <a:t>(3</a:t>
                      </a:r>
                      <a:r>
                        <a:rPr lang="es-CO" sz="1100" u="none" strike="noStrike" baseline="0" dirty="0" smtClean="0">
                          <a:effectLst/>
                        </a:rPr>
                        <a:t> empresas</a:t>
                      </a:r>
                      <a:r>
                        <a:rPr lang="es-CO" sz="1100" u="none" strike="noStrike" dirty="0" smtClean="0">
                          <a:effectLst/>
                        </a:rPr>
                        <a:t>)</a:t>
                      </a:r>
                      <a:endParaRPr lang="es-CO" sz="1100" b="0" i="0" u="none" strike="noStrike" dirty="0">
                        <a:solidFill>
                          <a:srgbClr val="000000"/>
                        </a:solidFill>
                        <a:effectLst/>
                        <a:latin typeface="Calibri"/>
                      </a:endParaRPr>
                    </a:p>
                  </a:txBody>
                  <a:tcPr marL="9525" marR="9525" marT="9525" marB="0" anchor="ctr"/>
                </a:tc>
                <a:tc>
                  <a:txBody>
                    <a:bodyPr/>
                    <a:lstStyle/>
                    <a:p>
                      <a:pPr algn="l" fontAlgn="b"/>
                      <a:r>
                        <a:rPr lang="es-CO" sz="1100" u="none" strike="noStrike" dirty="0">
                          <a:effectLst/>
                        </a:rPr>
                        <a:t>           13.234.947 </a:t>
                      </a:r>
                      <a:endParaRPr lang="es-CO" sz="1100" b="0" i="0" u="none" strike="noStrike" dirty="0">
                        <a:solidFill>
                          <a:srgbClr val="000000"/>
                        </a:solidFill>
                        <a:effectLst/>
                        <a:latin typeface="Calibri"/>
                      </a:endParaRPr>
                    </a:p>
                  </a:txBody>
                  <a:tcPr marL="9525" marR="9525" marT="9525" marB="0" anchor="ctr"/>
                </a:tc>
                <a:tc>
                  <a:txBody>
                    <a:bodyPr/>
                    <a:lstStyle/>
                    <a:p>
                      <a:pPr algn="l" fontAlgn="b"/>
                      <a:r>
                        <a:rPr lang="es-CO" sz="1100" u="none" strike="noStrike" dirty="0">
                          <a:effectLst/>
                        </a:rPr>
                        <a:t>           11.845.193 </a:t>
                      </a:r>
                      <a:endParaRPr lang="es-CO" sz="1100" b="0" i="0" u="none" strike="noStrike" dirty="0">
                        <a:solidFill>
                          <a:srgbClr val="000000"/>
                        </a:solidFill>
                        <a:effectLst/>
                        <a:latin typeface="Calibri"/>
                      </a:endParaRPr>
                    </a:p>
                  </a:txBody>
                  <a:tcPr marL="9525" marR="9525" marT="9525" marB="0" anchor="ctr"/>
                </a:tc>
                <a:tc>
                  <a:txBody>
                    <a:bodyPr/>
                    <a:lstStyle/>
                    <a:p>
                      <a:pPr algn="l" fontAlgn="b"/>
                      <a:r>
                        <a:rPr lang="es-CO" sz="1100" u="none" strike="noStrike" dirty="0">
                          <a:effectLst/>
                        </a:rPr>
                        <a:t>           </a:t>
                      </a:r>
                      <a:r>
                        <a:rPr lang="es-CO" sz="1100" u="none" strike="noStrike" dirty="0" smtClean="0">
                          <a:effectLst/>
                        </a:rPr>
                        <a:t>1.892.508</a:t>
                      </a:r>
                      <a:endParaRPr lang="es-CO" sz="1100" b="0" i="0" u="none" strike="noStrike" dirty="0">
                        <a:solidFill>
                          <a:srgbClr val="000000"/>
                        </a:solidFill>
                        <a:effectLst/>
                        <a:latin typeface="Calibri"/>
                      </a:endParaRPr>
                    </a:p>
                  </a:txBody>
                  <a:tcPr marL="9525" marR="9525" marT="9525" marB="0" anchor="ctr"/>
                </a:tc>
                <a:tc>
                  <a:txBody>
                    <a:bodyPr/>
                    <a:lstStyle/>
                    <a:p>
                      <a:pPr algn="l" fontAlgn="b"/>
                      <a:r>
                        <a:rPr lang="es-CO" sz="1100" u="none" strike="noStrike" dirty="0">
                          <a:effectLst/>
                        </a:rPr>
                        <a:t>  </a:t>
                      </a:r>
                      <a:r>
                        <a:rPr lang="es-CO" sz="1100" u="none" strike="noStrike" dirty="0" smtClean="0">
                          <a:effectLst/>
                        </a:rPr>
                        <a:t>26.972.648</a:t>
                      </a:r>
                      <a:endParaRPr lang="es-CO" sz="1100" b="0" i="0" u="none" strike="noStrike" dirty="0">
                        <a:solidFill>
                          <a:srgbClr val="000000"/>
                        </a:solidFill>
                        <a:effectLst/>
                        <a:latin typeface="Calibri"/>
                      </a:endParaRPr>
                    </a:p>
                  </a:txBody>
                  <a:tcPr marL="9525" marR="9525" marT="9525" marB="0" anchor="ctr"/>
                </a:tc>
                <a:tc>
                  <a:txBody>
                    <a:bodyPr/>
                    <a:lstStyle/>
                    <a:p>
                      <a:pPr algn="r" fontAlgn="b"/>
                      <a:r>
                        <a:rPr lang="es-CO" sz="1100" u="none" strike="noStrike" dirty="0">
                          <a:effectLst/>
                        </a:rPr>
                        <a:t>63,71%</a:t>
                      </a:r>
                      <a:endParaRPr lang="es-CO" sz="1100" b="0" i="0" u="none" strike="noStrike" dirty="0">
                        <a:solidFill>
                          <a:srgbClr val="000000"/>
                        </a:solidFill>
                        <a:effectLst/>
                        <a:latin typeface="Calibri"/>
                      </a:endParaRPr>
                    </a:p>
                  </a:txBody>
                  <a:tcPr marL="9525" marR="9525" marT="9525" marB="0" anchor="ctr"/>
                </a:tc>
              </a:tr>
              <a:tr h="190500">
                <a:tc>
                  <a:txBody>
                    <a:bodyPr/>
                    <a:lstStyle/>
                    <a:p>
                      <a:pPr algn="l" fontAlgn="b"/>
                      <a:r>
                        <a:rPr lang="es-CO" sz="1100" u="none" strike="noStrike" dirty="0">
                          <a:effectLst/>
                        </a:rPr>
                        <a:t>HENKEL COLOMBIANA S.A S</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s-CO" sz="1100" u="none" strike="noStrike" dirty="0">
                          <a:effectLst/>
                        </a:rPr>
                        <a:t>             6.095.488 </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s-CO" sz="1100" u="none" strike="noStrike" dirty="0">
                          <a:effectLst/>
                        </a:rPr>
                        <a:t>             3.047.381 </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s-CO" sz="1100" u="none" strike="noStrike">
                          <a:effectLst/>
                        </a:rPr>
                        <a:t>             4.203.398 </a:t>
                      </a:r>
                      <a:endParaRPr lang="es-CO" sz="1100" b="0" i="0" u="none" strike="noStrike">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s-CO" sz="1100" u="none" strike="noStrike" dirty="0">
                          <a:effectLst/>
                        </a:rPr>
                        <a:t>  13.346.267 </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r" fontAlgn="b"/>
                      <a:r>
                        <a:rPr lang="es-CO" sz="1100" u="none" strike="noStrike" dirty="0">
                          <a:effectLst/>
                        </a:rPr>
                        <a:t>23,03%</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r>
              <a:tr h="190500">
                <a:tc>
                  <a:txBody>
                    <a:bodyPr/>
                    <a:lstStyle/>
                    <a:p>
                      <a:pPr algn="l" fontAlgn="b"/>
                      <a:r>
                        <a:rPr lang="es-CO" sz="1100" u="none" strike="noStrike" dirty="0">
                          <a:effectLst/>
                        </a:rPr>
                        <a:t>QUALA S.A.</a:t>
                      </a:r>
                      <a:endParaRPr lang="es-CO" sz="1100" b="0" i="0" u="none" strike="noStrike" dirty="0">
                        <a:solidFill>
                          <a:srgbClr val="000000"/>
                        </a:solidFill>
                        <a:effectLst/>
                        <a:latin typeface="Calibri"/>
                      </a:endParaRPr>
                    </a:p>
                  </a:txBody>
                  <a:tcPr marL="9525" marR="9525" marT="9525" marB="0" anchor="ctr"/>
                </a:tc>
                <a:tc>
                  <a:txBody>
                    <a:bodyPr/>
                    <a:lstStyle/>
                    <a:p>
                      <a:pPr algn="l" fontAlgn="b"/>
                      <a:r>
                        <a:rPr lang="es-CO" sz="1100" u="none" strike="noStrike" dirty="0">
                          <a:effectLst/>
                        </a:rPr>
                        <a:t>             6.348.477 </a:t>
                      </a:r>
                      <a:endParaRPr lang="es-CO" sz="1100" b="0" i="0" u="none" strike="noStrike" dirty="0">
                        <a:solidFill>
                          <a:srgbClr val="000000"/>
                        </a:solidFill>
                        <a:effectLst/>
                        <a:latin typeface="Calibri"/>
                      </a:endParaRPr>
                    </a:p>
                  </a:txBody>
                  <a:tcPr marL="9525" marR="9525" marT="9525" marB="0" anchor="ctr"/>
                </a:tc>
                <a:tc>
                  <a:txBody>
                    <a:bodyPr/>
                    <a:lstStyle/>
                    <a:p>
                      <a:pPr algn="l" fontAlgn="b"/>
                      <a:r>
                        <a:rPr lang="es-CO" sz="1100" u="none" strike="noStrike" dirty="0">
                          <a:effectLst/>
                        </a:rPr>
                        <a:t>             4.811.008 </a:t>
                      </a:r>
                      <a:endParaRPr lang="es-CO" sz="1100" b="0" i="0" u="none" strike="noStrike" dirty="0">
                        <a:solidFill>
                          <a:srgbClr val="000000"/>
                        </a:solidFill>
                        <a:effectLst/>
                        <a:latin typeface="Calibri"/>
                      </a:endParaRPr>
                    </a:p>
                  </a:txBody>
                  <a:tcPr marL="9525" marR="9525" marT="9525" marB="0" anchor="ctr"/>
                </a:tc>
                <a:tc>
                  <a:txBody>
                    <a:bodyPr/>
                    <a:lstStyle/>
                    <a:p>
                      <a:pPr algn="l" fontAlgn="b"/>
                      <a:r>
                        <a:rPr lang="es-CO" sz="1100" u="none" strike="noStrike" dirty="0">
                          <a:effectLst/>
                        </a:rPr>
                        <a:t>                             -   </a:t>
                      </a:r>
                      <a:endParaRPr lang="es-CO" sz="1100" b="0" i="0" u="none" strike="noStrike" dirty="0">
                        <a:solidFill>
                          <a:srgbClr val="000000"/>
                        </a:solidFill>
                        <a:effectLst/>
                        <a:latin typeface="Calibri"/>
                      </a:endParaRPr>
                    </a:p>
                  </a:txBody>
                  <a:tcPr marL="9525" marR="9525" marT="9525" marB="0" anchor="ctr"/>
                </a:tc>
                <a:tc>
                  <a:txBody>
                    <a:bodyPr/>
                    <a:lstStyle/>
                    <a:p>
                      <a:pPr algn="l" fontAlgn="b"/>
                      <a:r>
                        <a:rPr lang="es-CO" sz="1100" u="none" strike="noStrike" dirty="0">
                          <a:effectLst/>
                        </a:rPr>
                        <a:t>  11.159.485 </a:t>
                      </a:r>
                      <a:endParaRPr lang="es-CO" sz="1100" b="0" i="0" u="none" strike="noStrike" dirty="0">
                        <a:solidFill>
                          <a:srgbClr val="000000"/>
                        </a:solidFill>
                        <a:effectLst/>
                        <a:latin typeface="Calibri"/>
                      </a:endParaRPr>
                    </a:p>
                  </a:txBody>
                  <a:tcPr marL="9525" marR="9525" marT="9525" marB="0" anchor="ctr"/>
                </a:tc>
                <a:tc>
                  <a:txBody>
                    <a:bodyPr/>
                    <a:lstStyle/>
                    <a:p>
                      <a:pPr algn="r" fontAlgn="b"/>
                      <a:r>
                        <a:rPr lang="es-CO" sz="1100" u="none" strike="noStrike" dirty="0">
                          <a:effectLst/>
                        </a:rPr>
                        <a:t>19,26%</a:t>
                      </a:r>
                      <a:endParaRPr lang="es-CO" sz="1100" b="0" i="0" u="none" strike="noStrike" dirty="0">
                        <a:solidFill>
                          <a:srgbClr val="000000"/>
                        </a:solidFill>
                        <a:effectLst/>
                        <a:latin typeface="Calibri"/>
                      </a:endParaRPr>
                    </a:p>
                  </a:txBody>
                  <a:tcPr marL="9525" marR="9525" marT="9525" marB="0" anchor="ctr"/>
                </a:tc>
              </a:tr>
              <a:tr h="190500">
                <a:tc>
                  <a:txBody>
                    <a:bodyPr/>
                    <a:lstStyle/>
                    <a:p>
                      <a:pPr algn="l" fontAlgn="b"/>
                      <a:r>
                        <a:rPr lang="es-CO" sz="1100" u="none" strike="noStrike" dirty="0">
                          <a:effectLst/>
                        </a:rPr>
                        <a:t>BEL STAR S A</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s-CO" sz="1100" u="none" strike="noStrike" dirty="0">
                          <a:effectLst/>
                        </a:rPr>
                        <a:t>                 790.982 </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s-CO" sz="1100" u="none" strike="noStrike" dirty="0">
                          <a:effectLst/>
                        </a:rPr>
                        <a:t>             1.658.435 </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s-CO" sz="1100" u="none" strike="noStrike" dirty="0">
                          <a:effectLst/>
                        </a:rPr>
                        <a:t>                   17.480 </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l" fontAlgn="b"/>
                      <a:r>
                        <a:rPr lang="es-CO" sz="1100" u="none" strike="noStrike" dirty="0">
                          <a:effectLst/>
                        </a:rPr>
                        <a:t>     2.466.896 </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r" fontAlgn="b"/>
                      <a:r>
                        <a:rPr lang="es-CO" sz="1100" u="none" strike="noStrike" dirty="0">
                          <a:effectLst/>
                        </a:rPr>
                        <a:t>4,26%</a:t>
                      </a:r>
                      <a:endParaRPr lang="es-CO" sz="1100" b="0" i="0" u="none" strike="noStrike" dirty="0">
                        <a:solidFill>
                          <a:srgbClr val="000000"/>
                        </a:solidFill>
                        <a:effectLst/>
                        <a:latin typeface="Calibri"/>
                      </a:endParaRPr>
                    </a:p>
                  </a:txBody>
                  <a:tcPr marL="9525" marR="9525" marT="9525" marB="0" anchor="ctr">
                    <a:solidFill>
                      <a:schemeClr val="bg1">
                        <a:lumMod val="95000"/>
                      </a:schemeClr>
                    </a:solidFill>
                  </a:tcPr>
                </a:tc>
              </a:tr>
              <a:tr h="190500">
                <a:tc>
                  <a:txBody>
                    <a:bodyPr/>
                    <a:lstStyle/>
                    <a:p>
                      <a:pPr algn="l" fontAlgn="b"/>
                      <a:r>
                        <a:rPr lang="es-CO" sz="1100" u="none" strike="noStrike" dirty="0">
                          <a:effectLst/>
                        </a:rPr>
                        <a:t>% TOTAL  EXPORT </a:t>
                      </a:r>
                      <a:endParaRPr lang="es-CO" sz="1100" b="0" i="0" u="none" strike="noStrike" dirty="0">
                        <a:solidFill>
                          <a:srgbClr val="000000"/>
                        </a:solidFill>
                        <a:effectLst/>
                        <a:latin typeface="Calibri"/>
                      </a:endParaRPr>
                    </a:p>
                  </a:txBody>
                  <a:tcPr marL="9525" marR="9525" marT="9525" marB="0" anchor="ctr"/>
                </a:tc>
                <a:tc>
                  <a:txBody>
                    <a:bodyPr/>
                    <a:lstStyle/>
                    <a:p>
                      <a:pPr algn="r" fontAlgn="b"/>
                      <a:r>
                        <a:rPr lang="es-CO" sz="1100" u="none" strike="noStrike" dirty="0">
                          <a:effectLst/>
                        </a:rPr>
                        <a:t>22,84%</a:t>
                      </a:r>
                      <a:endParaRPr lang="es-CO" sz="1100" b="0" i="0" u="none" strike="noStrike" dirty="0">
                        <a:solidFill>
                          <a:srgbClr val="000000"/>
                        </a:solidFill>
                        <a:effectLst/>
                        <a:latin typeface="Calibri"/>
                      </a:endParaRPr>
                    </a:p>
                  </a:txBody>
                  <a:tcPr marL="9525" marR="9525" marT="9525" marB="0" anchor="ctr"/>
                </a:tc>
                <a:tc>
                  <a:txBody>
                    <a:bodyPr/>
                    <a:lstStyle/>
                    <a:p>
                      <a:pPr algn="r" fontAlgn="b"/>
                      <a:r>
                        <a:rPr lang="es-CO" sz="1100" u="none" strike="noStrike" dirty="0">
                          <a:effectLst/>
                        </a:rPr>
                        <a:t>20,44%</a:t>
                      </a:r>
                      <a:endParaRPr lang="es-CO" sz="1100" b="0" i="0" u="none" strike="noStrike" dirty="0">
                        <a:solidFill>
                          <a:srgbClr val="000000"/>
                        </a:solidFill>
                        <a:effectLst/>
                        <a:latin typeface="Calibri"/>
                      </a:endParaRPr>
                    </a:p>
                  </a:txBody>
                  <a:tcPr marL="9525" marR="9525" marT="9525" marB="0" anchor="ctr"/>
                </a:tc>
                <a:tc>
                  <a:txBody>
                    <a:bodyPr/>
                    <a:lstStyle/>
                    <a:p>
                      <a:pPr algn="r" fontAlgn="b"/>
                      <a:r>
                        <a:rPr lang="es-CO" sz="1100" u="none" strike="noStrike" dirty="0">
                          <a:effectLst/>
                        </a:rPr>
                        <a:t>20,44%</a:t>
                      </a:r>
                      <a:endParaRPr lang="es-CO" sz="1100" b="0" i="0" u="none" strike="noStrike" dirty="0">
                        <a:solidFill>
                          <a:srgbClr val="000000"/>
                        </a:solidFill>
                        <a:effectLst/>
                        <a:latin typeface="Calibri"/>
                      </a:endParaRPr>
                    </a:p>
                  </a:txBody>
                  <a:tcPr marL="9525" marR="9525" marT="9525" marB="0" anchor="ctr"/>
                </a:tc>
                <a:tc>
                  <a:txBody>
                    <a:bodyPr/>
                    <a:lstStyle/>
                    <a:p>
                      <a:pPr algn="r" fontAlgn="b"/>
                      <a:r>
                        <a:rPr lang="es-CO" sz="1100" u="none" strike="noStrike" dirty="0">
                          <a:effectLst/>
                        </a:rPr>
                        <a:t>63,71%</a:t>
                      </a:r>
                      <a:endParaRPr lang="es-CO" sz="1100" b="0" i="0" u="none" strike="noStrike" dirty="0">
                        <a:solidFill>
                          <a:srgbClr val="000000"/>
                        </a:solidFill>
                        <a:effectLst/>
                        <a:latin typeface="Calibri"/>
                      </a:endParaRPr>
                    </a:p>
                  </a:txBody>
                  <a:tcPr marL="9525" marR="9525" marT="9525" marB="0" anchor="ctr"/>
                </a:tc>
                <a:tc>
                  <a:txBody>
                    <a:bodyPr/>
                    <a:lstStyle/>
                    <a:p>
                      <a:pPr algn="l" fontAlgn="b"/>
                      <a:r>
                        <a:rPr lang="es-CO" sz="1100" u="none" strike="noStrike" dirty="0">
                          <a:effectLst/>
                        </a:rPr>
                        <a:t> </a:t>
                      </a:r>
                      <a:endParaRPr lang="es-CO" sz="1100" b="0" i="0" u="none" strike="noStrike" dirty="0">
                        <a:solidFill>
                          <a:srgbClr val="000000"/>
                        </a:solidFill>
                        <a:effectLst/>
                        <a:latin typeface="Calibri"/>
                      </a:endParaRPr>
                    </a:p>
                  </a:txBody>
                  <a:tcPr marL="9525" marR="9525" marT="9525" marB="0" anchor="ctr"/>
                </a:tc>
              </a:tr>
            </a:tbl>
          </a:graphicData>
        </a:graphic>
      </p:graphicFrame>
      <p:pic>
        <p:nvPicPr>
          <p:cNvPr id="15" name="Picture 2" descr="http://www.quala.com.co/wp-content/uploads/2013/11/Img_Destacada_Ego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8955" y="5374216"/>
            <a:ext cx="1333525" cy="88766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www.elsevier.es/imatges/4/4v25n11/grande/4v25n11-13096626fig0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98974" y="1556792"/>
            <a:ext cx="1365514" cy="10787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ttp://www.esika.biz/media/catalog/product/cache/0/thumbnail/x222/040ec09b1e35df139433887a97daa66f/h/i/hidracolor-2en1-pack.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894447" y="3265895"/>
            <a:ext cx="1070041" cy="1344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91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95536" y="2384884"/>
            <a:ext cx="8229600" cy="2088232"/>
          </a:xfrm>
        </p:spPr>
        <p:txBody>
          <a:bodyPr>
            <a:normAutofit/>
          </a:bodyPr>
          <a:lstStyle/>
          <a:p>
            <a:r>
              <a:rPr lang="es-CO" sz="3600" b="1" dirty="0" smtClean="0"/>
              <a:t>¿Cuál debe ser la estrategia de Bogotá para potenciar los logros de medicamentos y cosmética?</a:t>
            </a:r>
            <a:endParaRPr lang="en-US" sz="3600" b="1" dirty="0"/>
          </a:p>
        </p:txBody>
      </p:sp>
    </p:spTree>
    <p:extLst>
      <p:ext uri="{BB962C8B-B14F-4D97-AF65-F5344CB8AC3E}">
        <p14:creationId xmlns:p14="http://schemas.microsoft.com/office/powerpoint/2010/main" val="3768929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Marcador de texto"/>
          <p:cNvSpPr>
            <a:spLocks noGrp="1"/>
          </p:cNvSpPr>
          <p:nvPr>
            <p:ph type="body" sz="quarter" idx="11"/>
          </p:nvPr>
        </p:nvSpPr>
        <p:spPr>
          <a:xfrm>
            <a:off x="498927" y="525689"/>
            <a:ext cx="8023225" cy="581025"/>
          </a:xfrm>
        </p:spPr>
        <p:txBody>
          <a:bodyPr/>
          <a:lstStyle/>
          <a:p>
            <a:r>
              <a:rPr lang="es-CO" dirty="0"/>
              <a:t>DATLAS COLOMBIA </a:t>
            </a:r>
          </a:p>
        </p:txBody>
      </p:sp>
      <p:sp>
        <p:nvSpPr>
          <p:cNvPr id="8" name="2 Marcador de contenido"/>
          <p:cNvSpPr>
            <a:spLocks noGrp="1"/>
          </p:cNvSpPr>
          <p:nvPr>
            <p:ph idx="4294967295"/>
          </p:nvPr>
        </p:nvSpPr>
        <p:spPr>
          <a:xfrm>
            <a:off x="611188" y="2852936"/>
            <a:ext cx="7843393" cy="432048"/>
          </a:xfrm>
          <a:prstGeom prst="rect">
            <a:avLst/>
          </a:prstGeom>
        </p:spPr>
        <p:txBody>
          <a:bodyPr>
            <a:normAutofit/>
          </a:bodyPr>
          <a:lstStyle/>
          <a:p>
            <a:pPr marL="0" indent="0" algn="just">
              <a:buNone/>
            </a:pPr>
            <a:r>
              <a:rPr lang="es-CO" sz="1800" b="1" dirty="0">
                <a:solidFill>
                  <a:srgbClr val="000000">
                    <a:lumMod val="65000"/>
                    <a:lumOff val="35000"/>
                  </a:srgbClr>
                </a:solidFill>
                <a:cs typeface="Calibri"/>
              </a:rPr>
              <a:t>¿</a:t>
            </a:r>
            <a:r>
              <a:rPr lang="es-CO" sz="2000" b="1" dirty="0">
                <a:solidFill>
                  <a:srgbClr val="000000">
                    <a:lumMod val="65000"/>
                    <a:lumOff val="35000"/>
                  </a:srgbClr>
                </a:solidFill>
                <a:cs typeface="Calibri"/>
              </a:rPr>
              <a:t>Qué contiene</a:t>
            </a:r>
            <a:r>
              <a:rPr lang="es-CO" sz="2000" b="1" dirty="0" smtClean="0">
                <a:solidFill>
                  <a:srgbClr val="000000">
                    <a:lumMod val="65000"/>
                    <a:lumOff val="35000"/>
                  </a:srgbClr>
                </a:solidFill>
                <a:cs typeface="Calibri"/>
              </a:rPr>
              <a:t>?</a:t>
            </a:r>
            <a:endParaRPr lang="es-CO" sz="2000" b="1" dirty="0">
              <a:solidFill>
                <a:srgbClr val="000000">
                  <a:lumMod val="65000"/>
                  <a:lumOff val="35000"/>
                </a:srgbClr>
              </a:solidFill>
              <a:cs typeface="Calibri"/>
            </a:endParaRPr>
          </a:p>
        </p:txBody>
      </p:sp>
      <p:graphicFrame>
        <p:nvGraphicFramePr>
          <p:cNvPr id="9" name="8 Tabla"/>
          <p:cNvGraphicFramePr>
            <a:graphicFrameLocks noGrp="1"/>
          </p:cNvGraphicFramePr>
          <p:nvPr>
            <p:extLst>
              <p:ext uri="{D42A27DB-BD31-4B8C-83A1-F6EECF244321}">
                <p14:modId xmlns:p14="http://schemas.microsoft.com/office/powerpoint/2010/main" val="1546482795"/>
              </p:ext>
            </p:extLst>
          </p:nvPr>
        </p:nvGraphicFramePr>
        <p:xfrm>
          <a:off x="617784" y="3429000"/>
          <a:ext cx="7986663" cy="2520280"/>
        </p:xfrm>
        <a:graphic>
          <a:graphicData uri="http://schemas.openxmlformats.org/drawingml/2006/table">
            <a:tbl>
              <a:tblPr firstRow="1" bandRow="1">
                <a:tableStyleId>{2D5ABB26-0587-4C30-8999-92F81FD0307C}</a:tableStyleId>
              </a:tblPr>
              <a:tblGrid>
                <a:gridCol w="1419659"/>
                <a:gridCol w="2738459"/>
                <a:gridCol w="3828545"/>
              </a:tblGrid>
              <a:tr h="397680">
                <a:tc>
                  <a:txBody>
                    <a:bodyPr/>
                    <a:lstStyle/>
                    <a:p>
                      <a:pPr algn="ctr"/>
                      <a:r>
                        <a:rPr lang="es-CO" sz="1600" b="1" dirty="0" smtClean="0"/>
                        <a:t>Variables</a:t>
                      </a:r>
                      <a:r>
                        <a:rPr lang="es-CO" sz="1600" b="1" baseline="0" dirty="0" smtClean="0"/>
                        <a:t> </a:t>
                      </a:r>
                      <a:endParaRPr lang="es-CO" sz="1600" b="1" i="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37A79"/>
                    </a:solidFill>
                  </a:tcPr>
                </a:tc>
                <a:tc>
                  <a:txBody>
                    <a:bodyPr/>
                    <a:lstStyle/>
                    <a:p>
                      <a:pPr algn="ctr"/>
                      <a:r>
                        <a:rPr lang="es-CO" sz="1600" b="1" dirty="0" smtClean="0"/>
                        <a:t>Información </a:t>
                      </a:r>
                      <a:endParaRPr lang="es-CO" sz="1600" b="1" i="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37A79"/>
                    </a:solidFill>
                  </a:tcPr>
                </a:tc>
                <a:tc>
                  <a:txBody>
                    <a:bodyPr/>
                    <a:lstStyle/>
                    <a:p>
                      <a:pPr algn="ctr"/>
                      <a:r>
                        <a:rPr lang="es-CO" sz="1600" b="1" dirty="0" smtClean="0"/>
                        <a:t>Utilidad</a:t>
                      </a:r>
                      <a:endParaRPr lang="es-CO" sz="1600" b="1" i="0" dirty="0" smtClean="0">
                        <a:solidFill>
                          <a:srgbClr val="000000">
                            <a:lumMod val="65000"/>
                            <a:lumOff val="35000"/>
                          </a:srgbClr>
                        </a:solidFill>
                        <a:cs typeface="Calibri"/>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37A79"/>
                    </a:solidFill>
                  </a:tcPr>
                </a:tc>
              </a:tr>
              <a:tr h="748797">
                <a:tc>
                  <a:txBody>
                    <a:bodyPr/>
                    <a:lstStyle/>
                    <a:p>
                      <a:endParaRPr lang="es-CO" sz="1400" kern="1200" dirty="0" smtClean="0"/>
                    </a:p>
                    <a:p>
                      <a:r>
                        <a:rPr lang="es-CO" sz="1400" kern="1200" dirty="0" smtClean="0"/>
                        <a:t>Descriptivas</a:t>
                      </a:r>
                      <a:endParaRPr lang="es-CO" sz="1400" b="1" kern="1200" dirty="0">
                        <a:solidFill>
                          <a:schemeClr val="bg1"/>
                        </a:solidFill>
                        <a:latin typeface="+mn-lt"/>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400" dirty="0" smtClean="0"/>
                        <a:t>Importaciones/Exportaciones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400" dirty="0" smtClean="0"/>
                        <a:t>Empleos y salarios</a:t>
                      </a:r>
                      <a:endParaRPr lang="es-CO" sz="1400" b="1" kern="1200" dirty="0">
                        <a:solidFill>
                          <a:schemeClr val="bg1"/>
                        </a:solidFill>
                        <a:latin typeface="+mn-lt"/>
                        <a:ea typeface="+mn-ea"/>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rowSpan="2">
                  <a:txBody>
                    <a:bodyPr/>
                    <a:lstStyle/>
                    <a:p>
                      <a:pPr marL="285750" indent="-285750">
                        <a:buFont typeface="Arial" panose="020B0604020202020204" pitchFamily="34" charset="0"/>
                        <a:buChar char="•"/>
                      </a:pPr>
                      <a:r>
                        <a:rPr lang="es-CO" sz="1400" dirty="0" smtClean="0"/>
                        <a:t>Identificar potencialidades  para el desarrollo económico del país </a:t>
                      </a:r>
                    </a:p>
                    <a:p>
                      <a:pPr marL="285750" indent="-285750">
                        <a:buFont typeface="Arial" panose="020B0604020202020204" pitchFamily="34" charset="0"/>
                        <a:buChar char="•"/>
                      </a:pPr>
                      <a:r>
                        <a:rPr lang="es-CO" sz="1400" dirty="0" smtClean="0"/>
                        <a:t>Identificar   las diferentes capacidades productivas presentes en una región</a:t>
                      </a:r>
                    </a:p>
                    <a:p>
                      <a:pPr marL="285750" indent="-285750">
                        <a:buFont typeface="Arial" panose="020B0604020202020204" pitchFamily="34" charset="0"/>
                        <a:buChar char="•"/>
                      </a:pPr>
                      <a:r>
                        <a:rPr lang="es-CO" sz="1400" dirty="0" smtClean="0"/>
                        <a:t>Conocer hacia qué mercados enfocarse </a:t>
                      </a:r>
                    </a:p>
                    <a:p>
                      <a:pPr marL="285750" indent="-285750">
                        <a:buFont typeface="Arial" panose="020B0604020202020204" pitchFamily="34" charset="0"/>
                        <a:buChar char="•"/>
                      </a:pPr>
                      <a:r>
                        <a:rPr lang="es-CO" sz="1400" dirty="0" smtClean="0"/>
                        <a:t>Identificar qué tipo  de capital humano está presente en una región</a:t>
                      </a:r>
                      <a:endParaRPr lang="es-CO" sz="1400" b="1" kern="1200" dirty="0">
                        <a:solidFill>
                          <a:schemeClr val="bg1"/>
                        </a:solidFill>
                        <a:latin typeface="+mn-lt"/>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373803">
                <a:tc>
                  <a:txBody>
                    <a:bodyPr/>
                    <a:lstStyle/>
                    <a:p>
                      <a:endParaRPr lang="es-CO" sz="1400" kern="1200" dirty="0" smtClean="0"/>
                    </a:p>
                    <a:p>
                      <a:endParaRPr lang="es-CO" sz="1400" kern="1200" dirty="0" smtClean="0"/>
                    </a:p>
                    <a:p>
                      <a:r>
                        <a:rPr lang="es-CO" sz="1400" kern="1200" dirty="0" smtClean="0"/>
                        <a:t>Prescriptivas </a:t>
                      </a:r>
                      <a:endParaRPr lang="es-CO" sz="1400" b="1" kern="1200" dirty="0">
                        <a:solidFill>
                          <a:schemeClr val="bg1"/>
                        </a:solidFill>
                        <a:latin typeface="+mn-lt"/>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400" kern="1200" dirty="0" smtClean="0">
                          <a:solidFill>
                            <a:schemeClr val="tx1"/>
                          </a:solidFill>
                          <a:latin typeface="+mn-lt"/>
                          <a:ea typeface="+mn-ea"/>
                          <a:cs typeface="+mn-cs"/>
                        </a:rPr>
                        <a:t>Complejidad</a:t>
                      </a:r>
                      <a:r>
                        <a:rPr lang="es-CO" sz="1400" kern="1200" baseline="0" dirty="0" smtClean="0">
                          <a:solidFill>
                            <a:schemeClr val="tx1"/>
                          </a:solidFill>
                          <a:latin typeface="+mn-lt"/>
                          <a:ea typeface="+mn-ea"/>
                          <a:cs typeface="+mn-cs"/>
                        </a:rPr>
                        <a:t> económica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400" kern="1200" baseline="0" dirty="0" smtClean="0">
                          <a:solidFill>
                            <a:schemeClr val="tx1"/>
                          </a:solidFill>
                          <a:latin typeface="+mn-lt"/>
                          <a:ea typeface="+mn-ea"/>
                          <a:cs typeface="+mn-cs"/>
                        </a:rPr>
                        <a:t>Distancia tecnológica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400" kern="1200" baseline="0" dirty="0" smtClean="0">
                          <a:solidFill>
                            <a:schemeClr val="tx1"/>
                          </a:solidFill>
                          <a:latin typeface="+mn-lt"/>
                          <a:ea typeface="+mn-ea"/>
                          <a:cs typeface="+mn-cs"/>
                        </a:rPr>
                        <a:t>Valor estratégico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400" kern="1200" baseline="0" dirty="0" smtClean="0">
                          <a:solidFill>
                            <a:schemeClr val="tx1"/>
                          </a:solidFill>
                          <a:latin typeface="+mn-lt"/>
                          <a:ea typeface="+mn-ea"/>
                          <a:cs typeface="+mn-cs"/>
                        </a:rPr>
                        <a:t>Mapa de los productos </a:t>
                      </a:r>
                    </a:p>
                    <a:p>
                      <a:pPr marL="0" marR="0" indent="0" algn="l" defTabSz="914400" rtl="0" eaLnBrk="1" fontAlgn="auto" latinLnBrk="0" hangingPunct="1">
                        <a:lnSpc>
                          <a:spcPct val="100000"/>
                        </a:lnSpc>
                        <a:spcBef>
                          <a:spcPts val="0"/>
                        </a:spcBef>
                        <a:spcAft>
                          <a:spcPts val="0"/>
                        </a:spcAft>
                        <a:buClrTx/>
                        <a:buSzTx/>
                        <a:buFontTx/>
                        <a:buNone/>
                        <a:tabLst/>
                        <a:defRPr/>
                      </a:pPr>
                      <a:endParaRPr lang="es-CO" sz="1400" kern="1200" dirty="0" smtClean="0">
                        <a:solidFill>
                          <a:schemeClr val="tx1"/>
                        </a:solidFill>
                        <a:latin typeface="+mn-lt"/>
                        <a:ea typeface="+mn-ea"/>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vMerge="1">
                  <a:txBody>
                    <a:bodyPr/>
                    <a:lstStyle/>
                    <a:p>
                      <a:endParaRPr lang="es-CO" sz="1400" b="1" kern="1200" dirty="0">
                        <a:solidFill>
                          <a:schemeClr val="bg1"/>
                        </a:solidFill>
                        <a:latin typeface="+mn-lt"/>
                        <a:ea typeface="+mn-ea"/>
                        <a:cs typeface="+mn-cs"/>
                      </a:endParaRPr>
                    </a:p>
                  </a:txBody>
                  <a:tcPr/>
                </a:tc>
              </a:tr>
            </a:tbl>
          </a:graphicData>
        </a:graphic>
      </p:graphicFrame>
      <p:sp>
        <p:nvSpPr>
          <p:cNvPr id="2" name="1 Rectángulo"/>
          <p:cNvSpPr/>
          <p:nvPr/>
        </p:nvSpPr>
        <p:spPr>
          <a:xfrm>
            <a:off x="617784" y="1148551"/>
            <a:ext cx="7914656" cy="1323439"/>
          </a:xfrm>
          <a:prstGeom prst="rect">
            <a:avLst/>
          </a:prstGeom>
        </p:spPr>
        <p:txBody>
          <a:bodyPr wrap="square">
            <a:spAutoFit/>
          </a:bodyPr>
          <a:lstStyle/>
          <a:p>
            <a:pPr algn="just"/>
            <a:r>
              <a:rPr lang="es-CO" sz="2000" b="1" dirty="0" smtClean="0">
                <a:solidFill>
                  <a:srgbClr val="000000">
                    <a:lumMod val="65000"/>
                    <a:lumOff val="35000"/>
                  </a:srgbClr>
                </a:solidFill>
                <a:cs typeface="Calibri"/>
              </a:rPr>
              <a:t>¿Qué es? </a:t>
            </a:r>
          </a:p>
          <a:p>
            <a:pPr algn="just"/>
            <a:r>
              <a:rPr lang="es-CO" sz="2000" dirty="0" smtClean="0">
                <a:solidFill>
                  <a:srgbClr val="000000">
                    <a:lumMod val="65000"/>
                    <a:lumOff val="35000"/>
                  </a:srgbClr>
                </a:solidFill>
                <a:cs typeface="Calibri"/>
              </a:rPr>
              <a:t>Es </a:t>
            </a:r>
            <a:r>
              <a:rPr lang="es-CO" sz="2000" dirty="0">
                <a:solidFill>
                  <a:srgbClr val="000000">
                    <a:lumMod val="65000"/>
                    <a:lumOff val="35000"/>
                  </a:srgbClr>
                </a:solidFill>
                <a:cs typeface="Calibri"/>
              </a:rPr>
              <a:t>una herramienta interactiva que utiliza </a:t>
            </a:r>
            <a:r>
              <a:rPr lang="es-CO" sz="2000" b="1" dirty="0">
                <a:solidFill>
                  <a:srgbClr val="000000"/>
                </a:solidFill>
                <a:cs typeface="Calibri"/>
              </a:rPr>
              <a:t>Big Data </a:t>
            </a:r>
            <a:r>
              <a:rPr lang="es-CO" sz="2000" dirty="0" smtClean="0">
                <a:solidFill>
                  <a:srgbClr val="000000">
                    <a:lumMod val="65000"/>
                    <a:lumOff val="35000"/>
                  </a:srgbClr>
                </a:solidFill>
                <a:cs typeface="Calibri"/>
              </a:rPr>
              <a:t>para </a:t>
            </a:r>
            <a:r>
              <a:rPr lang="es-CO" sz="2000" dirty="0">
                <a:solidFill>
                  <a:srgbClr val="000000">
                    <a:lumMod val="65000"/>
                    <a:lumOff val="35000"/>
                  </a:srgbClr>
                </a:solidFill>
                <a:cs typeface="Calibri"/>
              </a:rPr>
              <a:t>explorar las posibilidades de sofisticación </a:t>
            </a:r>
            <a:r>
              <a:rPr lang="es-CO" sz="2000" dirty="0" smtClean="0">
                <a:solidFill>
                  <a:srgbClr val="000000">
                    <a:lumMod val="65000"/>
                    <a:lumOff val="35000"/>
                  </a:srgbClr>
                </a:solidFill>
                <a:cs typeface="Calibri"/>
              </a:rPr>
              <a:t>de los sectores  y de los </a:t>
            </a:r>
            <a:r>
              <a:rPr lang="es-CO" sz="2000" dirty="0">
                <a:solidFill>
                  <a:srgbClr val="000000">
                    <a:lumMod val="65000"/>
                    <a:lumOff val="35000"/>
                  </a:srgbClr>
                </a:solidFill>
                <a:cs typeface="Calibri"/>
              </a:rPr>
              <a:t>departamentos y ciudades de Colombia. </a:t>
            </a:r>
          </a:p>
        </p:txBody>
      </p:sp>
    </p:spTree>
    <p:extLst>
      <p:ext uri="{BB962C8B-B14F-4D97-AF65-F5344CB8AC3E}">
        <p14:creationId xmlns:p14="http://schemas.microsoft.com/office/powerpoint/2010/main" val="21108675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5220072" y="2996952"/>
            <a:ext cx="1872208" cy="646331"/>
          </a:xfrm>
          <a:prstGeom prst="rect">
            <a:avLst/>
          </a:prstGeom>
          <a:noFill/>
        </p:spPr>
        <p:txBody>
          <a:bodyPr wrap="square" rtlCol="0">
            <a:spAutoFit/>
          </a:bodyPr>
          <a:lstStyle/>
          <a:p>
            <a:pPr algn="ctr"/>
            <a:r>
              <a:rPr lang="es-CO" sz="1200" b="1" dirty="0" smtClean="0">
                <a:solidFill>
                  <a:prstClr val="white"/>
                </a:solidFill>
              </a:rPr>
              <a:t>Aceites de petróleo refinados </a:t>
            </a:r>
          </a:p>
          <a:p>
            <a:pPr algn="ctr"/>
            <a:r>
              <a:rPr lang="es-CO" sz="1200" b="1" dirty="0" smtClean="0">
                <a:solidFill>
                  <a:prstClr val="white"/>
                </a:solidFill>
              </a:rPr>
              <a:t>2,8%</a:t>
            </a:r>
            <a:endParaRPr lang="es-CO" sz="1200" b="1" dirty="0">
              <a:solidFill>
                <a:prstClr val="white"/>
              </a:solidFill>
            </a:endParaRPr>
          </a:p>
        </p:txBody>
      </p:sp>
      <p:sp>
        <p:nvSpPr>
          <p:cNvPr id="23" name="7 Marcador de texto"/>
          <p:cNvSpPr>
            <a:spLocks noGrp="1"/>
          </p:cNvSpPr>
          <p:nvPr>
            <p:ph type="body" sz="quarter" idx="11"/>
          </p:nvPr>
        </p:nvSpPr>
        <p:spPr>
          <a:xfrm>
            <a:off x="653231" y="476672"/>
            <a:ext cx="8023225" cy="504056"/>
          </a:xfrm>
        </p:spPr>
        <p:txBody>
          <a:bodyPr>
            <a:normAutofit/>
          </a:bodyPr>
          <a:lstStyle/>
          <a:p>
            <a:pPr>
              <a:spcBef>
                <a:spcPts val="0"/>
              </a:spcBef>
            </a:pPr>
            <a:r>
              <a:rPr lang="es-ES" dirty="0"/>
              <a:t>LOS MERCADOS MUNDIALES SON ENORMES</a:t>
            </a:r>
          </a:p>
        </p:txBody>
      </p:sp>
      <p:pic>
        <p:nvPicPr>
          <p:cNvPr id="18"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11187" y="1857480"/>
            <a:ext cx="3197271" cy="2242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18 Rectángulo"/>
          <p:cNvSpPr/>
          <p:nvPr/>
        </p:nvSpPr>
        <p:spPr>
          <a:xfrm>
            <a:off x="525488" y="995706"/>
            <a:ext cx="3369042" cy="738664"/>
          </a:xfrm>
          <a:prstGeom prst="rect">
            <a:avLst/>
          </a:prstGeom>
        </p:spPr>
        <p:txBody>
          <a:bodyPr wrap="square">
            <a:spAutoFit/>
          </a:bodyPr>
          <a:lstStyle/>
          <a:p>
            <a:pPr algn="just"/>
            <a:r>
              <a:rPr lang="es-CO" sz="1400" b="1" dirty="0">
                <a:solidFill>
                  <a:schemeClr val="bg1">
                    <a:lumMod val="50000"/>
                  </a:schemeClr>
                </a:solidFill>
              </a:rPr>
              <a:t>Medicamentos </a:t>
            </a:r>
            <a:r>
              <a:rPr lang="es-CO" sz="1400" b="1" dirty="0" smtClean="0">
                <a:solidFill>
                  <a:schemeClr val="bg1">
                    <a:lumMod val="50000"/>
                  </a:schemeClr>
                </a:solidFill>
              </a:rPr>
              <a:t>envasados USD 337 mil millones. </a:t>
            </a:r>
          </a:p>
          <a:p>
            <a:pPr algn="just"/>
            <a:r>
              <a:rPr lang="es-CO" sz="1400" b="1" dirty="0" smtClean="0">
                <a:solidFill>
                  <a:schemeClr val="bg1">
                    <a:lumMod val="50000"/>
                  </a:schemeClr>
                </a:solidFill>
              </a:rPr>
              <a:t>(Bogotá exporta 255 millones, 0.1%)</a:t>
            </a:r>
            <a:endParaRPr lang="es-CO" sz="1400" b="1" dirty="0">
              <a:solidFill>
                <a:schemeClr val="bg1">
                  <a:lumMod val="50000"/>
                </a:schemeClr>
              </a:solidFill>
            </a:endParaRPr>
          </a:p>
        </p:txBody>
      </p:sp>
      <p:pic>
        <p:nvPicPr>
          <p:cNvPr id="2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62553" y="1830491"/>
            <a:ext cx="3254507" cy="2236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20 Rectángulo"/>
          <p:cNvSpPr/>
          <p:nvPr/>
        </p:nvSpPr>
        <p:spPr>
          <a:xfrm>
            <a:off x="5148821" y="1024896"/>
            <a:ext cx="3268239" cy="738664"/>
          </a:xfrm>
          <a:prstGeom prst="rect">
            <a:avLst/>
          </a:prstGeom>
        </p:spPr>
        <p:txBody>
          <a:bodyPr wrap="square">
            <a:spAutoFit/>
          </a:bodyPr>
          <a:lstStyle/>
          <a:p>
            <a:pPr algn="just"/>
            <a:r>
              <a:rPr lang="es-CO" sz="1400" b="1" dirty="0">
                <a:solidFill>
                  <a:schemeClr val="bg1">
                    <a:lumMod val="50000"/>
                  </a:schemeClr>
                </a:solidFill>
              </a:rPr>
              <a:t>Maquillaje </a:t>
            </a:r>
          </a:p>
          <a:p>
            <a:pPr algn="just"/>
            <a:r>
              <a:rPr lang="es-CO" sz="1400" b="1" dirty="0">
                <a:solidFill>
                  <a:schemeClr val="bg1">
                    <a:lumMod val="50000"/>
                  </a:schemeClr>
                </a:solidFill>
              </a:rPr>
              <a:t>USD 34 mil millones </a:t>
            </a:r>
          </a:p>
          <a:p>
            <a:pPr algn="just"/>
            <a:r>
              <a:rPr lang="es-CO" sz="1400" b="1" dirty="0">
                <a:solidFill>
                  <a:schemeClr val="bg1">
                    <a:lumMod val="50000"/>
                  </a:schemeClr>
                </a:solidFill>
              </a:rPr>
              <a:t>(Bogotá exporta 125 millones, 0.4%)</a:t>
            </a:r>
          </a:p>
        </p:txBody>
      </p:sp>
      <p:pic>
        <p:nvPicPr>
          <p:cNvPr id="22"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47864" y="4329708"/>
            <a:ext cx="3196898" cy="220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23 Rectángulo"/>
          <p:cNvSpPr/>
          <p:nvPr/>
        </p:nvSpPr>
        <p:spPr>
          <a:xfrm>
            <a:off x="616496" y="4941168"/>
            <a:ext cx="2947392" cy="738664"/>
          </a:xfrm>
          <a:prstGeom prst="rect">
            <a:avLst/>
          </a:prstGeom>
        </p:spPr>
        <p:txBody>
          <a:bodyPr wrap="square">
            <a:spAutoFit/>
          </a:bodyPr>
          <a:lstStyle/>
          <a:p>
            <a:pPr algn="just"/>
            <a:r>
              <a:rPr lang="es-CO" sz="1400" b="1" dirty="0">
                <a:solidFill>
                  <a:schemeClr val="bg1">
                    <a:lumMod val="50000"/>
                  </a:schemeClr>
                </a:solidFill>
              </a:rPr>
              <a:t>Preparaciones capilares </a:t>
            </a:r>
          </a:p>
          <a:p>
            <a:pPr algn="just"/>
            <a:r>
              <a:rPr lang="es-CO" sz="1400" b="1" dirty="0">
                <a:solidFill>
                  <a:schemeClr val="bg1">
                    <a:lumMod val="50000"/>
                  </a:schemeClr>
                </a:solidFill>
              </a:rPr>
              <a:t>USD 13 mil millones</a:t>
            </a:r>
          </a:p>
          <a:p>
            <a:pPr algn="just"/>
            <a:r>
              <a:rPr lang="es-CO" sz="1400" b="1" dirty="0">
                <a:solidFill>
                  <a:schemeClr val="bg1">
                    <a:lumMod val="50000"/>
                  </a:schemeClr>
                </a:solidFill>
              </a:rPr>
              <a:t>(Bogotá exporta 58 millones, 0.3%)</a:t>
            </a:r>
          </a:p>
        </p:txBody>
      </p:sp>
    </p:spTree>
    <p:extLst>
      <p:ext uri="{BB962C8B-B14F-4D97-AF65-F5344CB8AC3E}">
        <p14:creationId xmlns:p14="http://schemas.microsoft.com/office/powerpoint/2010/main" val="29815767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5220072" y="2996952"/>
            <a:ext cx="1872208" cy="646331"/>
          </a:xfrm>
          <a:prstGeom prst="rect">
            <a:avLst/>
          </a:prstGeom>
          <a:noFill/>
        </p:spPr>
        <p:txBody>
          <a:bodyPr wrap="square" rtlCol="0">
            <a:spAutoFit/>
          </a:bodyPr>
          <a:lstStyle/>
          <a:p>
            <a:pPr algn="ctr"/>
            <a:r>
              <a:rPr lang="es-CO" sz="1200" b="1" dirty="0" smtClean="0">
                <a:solidFill>
                  <a:prstClr val="white"/>
                </a:solidFill>
              </a:rPr>
              <a:t>Aceites de petróleo refinados </a:t>
            </a:r>
          </a:p>
          <a:p>
            <a:pPr algn="ctr"/>
            <a:r>
              <a:rPr lang="es-CO" sz="1200" b="1" dirty="0" smtClean="0">
                <a:solidFill>
                  <a:prstClr val="white"/>
                </a:solidFill>
              </a:rPr>
              <a:t>2,8%</a:t>
            </a:r>
            <a:endParaRPr lang="es-CO" sz="1200" b="1" dirty="0">
              <a:solidFill>
                <a:prstClr val="white"/>
              </a:solidFill>
            </a:endParaRPr>
          </a:p>
        </p:txBody>
      </p:sp>
      <p:sp>
        <p:nvSpPr>
          <p:cNvPr id="23" name="7 Marcador de texto"/>
          <p:cNvSpPr>
            <a:spLocks noGrp="1"/>
          </p:cNvSpPr>
          <p:nvPr>
            <p:ph type="body" sz="quarter" idx="11"/>
          </p:nvPr>
        </p:nvSpPr>
        <p:spPr>
          <a:xfrm>
            <a:off x="611188" y="332656"/>
            <a:ext cx="8023225" cy="504056"/>
          </a:xfrm>
        </p:spPr>
        <p:txBody>
          <a:bodyPr>
            <a:noAutofit/>
          </a:bodyPr>
          <a:lstStyle/>
          <a:p>
            <a:pPr>
              <a:spcBef>
                <a:spcPts val="0"/>
              </a:spcBef>
            </a:pPr>
            <a:r>
              <a:rPr lang="es-CO" dirty="0" smtClean="0"/>
              <a:t>BOGOTÁ ESTÁ MÁS ESPECIALIZADA QUE FRANCIA EN COSMÉTICOS Y MEDICAMENTOS </a:t>
            </a:r>
            <a:endParaRPr lang="es-CO" dirty="0"/>
          </a:p>
        </p:txBody>
      </p:sp>
      <p:graphicFrame>
        <p:nvGraphicFramePr>
          <p:cNvPr id="10" name="Chart 2"/>
          <p:cNvGraphicFramePr>
            <a:graphicFrameLocks/>
          </p:cNvGraphicFramePr>
          <p:nvPr>
            <p:extLst>
              <p:ext uri="{D42A27DB-BD31-4B8C-83A1-F6EECF244321}">
                <p14:modId xmlns:p14="http://schemas.microsoft.com/office/powerpoint/2010/main" val="3924508711"/>
              </p:ext>
            </p:extLst>
          </p:nvPr>
        </p:nvGraphicFramePr>
        <p:xfrm>
          <a:off x="1331640" y="1340297"/>
          <a:ext cx="6696743" cy="4752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4859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5220072" y="2996952"/>
            <a:ext cx="1872208" cy="646331"/>
          </a:xfrm>
          <a:prstGeom prst="rect">
            <a:avLst/>
          </a:prstGeom>
          <a:noFill/>
        </p:spPr>
        <p:txBody>
          <a:bodyPr wrap="square" rtlCol="0">
            <a:spAutoFit/>
          </a:bodyPr>
          <a:lstStyle/>
          <a:p>
            <a:pPr algn="ctr"/>
            <a:r>
              <a:rPr lang="es-CO" sz="1200" b="1" dirty="0" smtClean="0">
                <a:solidFill>
                  <a:prstClr val="white"/>
                </a:solidFill>
              </a:rPr>
              <a:t>Aceites de petróleo refinados </a:t>
            </a:r>
          </a:p>
          <a:p>
            <a:pPr algn="ctr"/>
            <a:r>
              <a:rPr lang="es-CO" sz="1200" b="1" dirty="0" smtClean="0">
                <a:solidFill>
                  <a:prstClr val="white"/>
                </a:solidFill>
              </a:rPr>
              <a:t>2,8%</a:t>
            </a:r>
            <a:endParaRPr lang="es-CO" sz="1200" b="1" dirty="0">
              <a:solidFill>
                <a:prstClr val="white"/>
              </a:solidFill>
            </a:endParaRPr>
          </a:p>
        </p:txBody>
      </p:sp>
      <p:sp>
        <p:nvSpPr>
          <p:cNvPr id="23" name="7 Marcador de texto"/>
          <p:cNvSpPr>
            <a:spLocks noGrp="1"/>
          </p:cNvSpPr>
          <p:nvPr>
            <p:ph type="body" sz="quarter" idx="11"/>
          </p:nvPr>
        </p:nvSpPr>
        <p:spPr>
          <a:xfrm>
            <a:off x="653231" y="476672"/>
            <a:ext cx="8023225" cy="504056"/>
          </a:xfrm>
        </p:spPr>
        <p:txBody>
          <a:bodyPr>
            <a:normAutofit fontScale="77500" lnSpcReduction="20000"/>
          </a:bodyPr>
          <a:lstStyle/>
          <a:p>
            <a:pPr>
              <a:spcBef>
                <a:spcPts val="0"/>
              </a:spcBef>
            </a:pPr>
            <a:r>
              <a:rPr lang="es-CO" dirty="0" smtClean="0"/>
              <a:t>LAS CAPACIDADES PRODUCTIVAS DE BOGOTÁ SUGIEREN QUE EL SIGUIENTE PASO ES DESARROLLAR LA INDUSTRIA BIOTECNOLÓGICA</a:t>
            </a:r>
            <a:endParaRPr lang="es-CO" dirty="0"/>
          </a:p>
        </p:txBody>
      </p:sp>
      <p:graphicFrame>
        <p:nvGraphicFramePr>
          <p:cNvPr id="4" name="1 Gráfico"/>
          <p:cNvGraphicFramePr>
            <a:graphicFrameLocks/>
          </p:cNvGraphicFramePr>
          <p:nvPr>
            <p:extLst/>
          </p:nvPr>
        </p:nvGraphicFramePr>
        <p:xfrm>
          <a:off x="411977" y="1362327"/>
          <a:ext cx="8464062" cy="4905546"/>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2"/>
          <p:cNvSpPr/>
          <p:nvPr/>
        </p:nvSpPr>
        <p:spPr>
          <a:xfrm>
            <a:off x="7524328" y="3167028"/>
            <a:ext cx="1398762" cy="648072"/>
          </a:xfrm>
          <a:prstGeom prst="ellipse">
            <a:avLst/>
          </a:prstGeom>
          <a:solidFill>
            <a:srgbClr val="F73566">
              <a:alpha val="69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CuadroTexto"/>
          <p:cNvSpPr txBox="1"/>
          <p:nvPr/>
        </p:nvSpPr>
        <p:spPr>
          <a:xfrm>
            <a:off x="7524328" y="5675078"/>
            <a:ext cx="1728192" cy="253916"/>
          </a:xfrm>
          <a:prstGeom prst="rect">
            <a:avLst/>
          </a:prstGeom>
          <a:noFill/>
        </p:spPr>
        <p:txBody>
          <a:bodyPr wrap="square" rtlCol="0">
            <a:spAutoFit/>
          </a:bodyPr>
          <a:lstStyle/>
          <a:p>
            <a:r>
              <a:rPr lang="es-CO" sz="1050" b="1" dirty="0" smtClean="0">
                <a:solidFill>
                  <a:schemeClr val="bg1"/>
                </a:solidFill>
              </a:rPr>
              <a:t>Distancia tecnológica</a:t>
            </a:r>
            <a:endParaRPr lang="es-CO" sz="1050" b="1" dirty="0">
              <a:solidFill>
                <a:schemeClr val="bg1"/>
              </a:solidFill>
            </a:endParaRPr>
          </a:p>
        </p:txBody>
      </p:sp>
      <p:sp>
        <p:nvSpPr>
          <p:cNvPr id="7" name="6 Rectángulo"/>
          <p:cNvSpPr/>
          <p:nvPr/>
        </p:nvSpPr>
        <p:spPr>
          <a:xfrm>
            <a:off x="935074" y="4543236"/>
            <a:ext cx="1476686" cy="253916"/>
          </a:xfrm>
          <a:prstGeom prst="rect">
            <a:avLst/>
          </a:prstGeom>
        </p:spPr>
        <p:txBody>
          <a:bodyPr wrap="none">
            <a:spAutoFit/>
          </a:bodyPr>
          <a:lstStyle/>
          <a:p>
            <a:r>
              <a:rPr lang="es-CO" sz="1050" dirty="0">
                <a:solidFill>
                  <a:schemeClr val="bg1"/>
                </a:solidFill>
              </a:rPr>
              <a:t>Preparaciones capilares</a:t>
            </a:r>
          </a:p>
        </p:txBody>
      </p:sp>
      <p:sp>
        <p:nvSpPr>
          <p:cNvPr id="8" name="7 Rectángulo"/>
          <p:cNvSpPr/>
          <p:nvPr/>
        </p:nvSpPr>
        <p:spPr>
          <a:xfrm>
            <a:off x="2483768" y="5111244"/>
            <a:ext cx="976549" cy="253916"/>
          </a:xfrm>
          <a:prstGeom prst="rect">
            <a:avLst/>
          </a:prstGeom>
        </p:spPr>
        <p:txBody>
          <a:bodyPr wrap="none">
            <a:spAutoFit/>
          </a:bodyPr>
          <a:lstStyle/>
          <a:p>
            <a:r>
              <a:rPr lang="es-CO" sz="1050" dirty="0">
                <a:solidFill>
                  <a:schemeClr val="bg1"/>
                </a:solidFill>
              </a:rPr>
              <a:t>H</a:t>
            </a:r>
            <a:r>
              <a:rPr lang="es-CO" sz="1050" dirty="0" smtClean="0">
                <a:solidFill>
                  <a:schemeClr val="bg1"/>
                </a:solidFill>
              </a:rPr>
              <a:t>igiene dental</a:t>
            </a:r>
            <a:endParaRPr lang="es-CO" sz="1050" dirty="0">
              <a:solidFill>
                <a:schemeClr val="bg1"/>
              </a:solidFill>
            </a:endParaRPr>
          </a:p>
        </p:txBody>
      </p:sp>
      <p:sp>
        <p:nvSpPr>
          <p:cNvPr id="9" name="8 Rectángulo"/>
          <p:cNvSpPr/>
          <p:nvPr/>
        </p:nvSpPr>
        <p:spPr>
          <a:xfrm>
            <a:off x="3147572" y="3815100"/>
            <a:ext cx="558166" cy="253916"/>
          </a:xfrm>
          <a:prstGeom prst="rect">
            <a:avLst/>
          </a:prstGeom>
        </p:spPr>
        <p:txBody>
          <a:bodyPr wrap="none">
            <a:spAutoFit/>
          </a:bodyPr>
          <a:lstStyle/>
          <a:p>
            <a:r>
              <a:rPr lang="es-CO" sz="1050" dirty="0" smtClean="0">
                <a:solidFill>
                  <a:schemeClr val="bg1"/>
                </a:solidFill>
              </a:rPr>
              <a:t>Afeitar</a:t>
            </a:r>
            <a:endParaRPr lang="es-CO" sz="1050" dirty="0">
              <a:solidFill>
                <a:schemeClr val="bg1"/>
              </a:solidFill>
            </a:endParaRPr>
          </a:p>
        </p:txBody>
      </p:sp>
      <p:sp>
        <p:nvSpPr>
          <p:cNvPr id="10" name="9 Rectángulo"/>
          <p:cNvSpPr/>
          <p:nvPr/>
        </p:nvSpPr>
        <p:spPr>
          <a:xfrm>
            <a:off x="3718033" y="4233159"/>
            <a:ext cx="760144" cy="253916"/>
          </a:xfrm>
          <a:prstGeom prst="rect">
            <a:avLst/>
          </a:prstGeom>
        </p:spPr>
        <p:txBody>
          <a:bodyPr wrap="none">
            <a:spAutoFit/>
          </a:bodyPr>
          <a:lstStyle/>
          <a:p>
            <a:r>
              <a:rPr lang="es-CO" sz="1050" smtClean="0">
                <a:solidFill>
                  <a:schemeClr val="bg1"/>
                </a:solidFill>
              </a:rPr>
              <a:t>Maquillaje</a:t>
            </a:r>
            <a:endParaRPr lang="es-CO" sz="1050" dirty="0">
              <a:solidFill>
                <a:schemeClr val="bg1"/>
              </a:solidFill>
            </a:endParaRPr>
          </a:p>
        </p:txBody>
      </p:sp>
      <p:sp>
        <p:nvSpPr>
          <p:cNvPr id="11" name="10 Rectángulo"/>
          <p:cNvSpPr/>
          <p:nvPr/>
        </p:nvSpPr>
        <p:spPr>
          <a:xfrm>
            <a:off x="4108524" y="4877426"/>
            <a:ext cx="707245" cy="253916"/>
          </a:xfrm>
          <a:prstGeom prst="rect">
            <a:avLst/>
          </a:prstGeom>
        </p:spPr>
        <p:txBody>
          <a:bodyPr wrap="none">
            <a:spAutoFit/>
          </a:bodyPr>
          <a:lstStyle/>
          <a:p>
            <a:r>
              <a:rPr lang="es-CO" sz="1050" dirty="0" smtClean="0">
                <a:solidFill>
                  <a:schemeClr val="bg1"/>
                </a:solidFill>
              </a:rPr>
              <a:t>Perfumes</a:t>
            </a:r>
            <a:endParaRPr lang="es-CO" sz="1050" dirty="0">
              <a:solidFill>
                <a:schemeClr val="bg1"/>
              </a:solidFill>
            </a:endParaRPr>
          </a:p>
        </p:txBody>
      </p:sp>
      <p:sp>
        <p:nvSpPr>
          <p:cNvPr id="12" name="11 Rectángulo"/>
          <p:cNvSpPr/>
          <p:nvPr/>
        </p:nvSpPr>
        <p:spPr>
          <a:xfrm>
            <a:off x="3323694" y="3167028"/>
            <a:ext cx="1641796" cy="253916"/>
          </a:xfrm>
          <a:prstGeom prst="rect">
            <a:avLst/>
          </a:prstGeom>
        </p:spPr>
        <p:txBody>
          <a:bodyPr wrap="none">
            <a:spAutoFit/>
          </a:bodyPr>
          <a:lstStyle/>
          <a:p>
            <a:r>
              <a:rPr lang="es-CO" sz="1050" dirty="0">
                <a:solidFill>
                  <a:schemeClr val="bg1"/>
                </a:solidFill>
              </a:rPr>
              <a:t>Medicamentos, envasados</a:t>
            </a:r>
          </a:p>
        </p:txBody>
      </p:sp>
      <p:cxnSp>
        <p:nvCxnSpPr>
          <p:cNvPr id="14" name="13 Conector recto"/>
          <p:cNvCxnSpPr/>
          <p:nvPr/>
        </p:nvCxnSpPr>
        <p:spPr>
          <a:xfrm>
            <a:off x="5436096" y="2831133"/>
            <a:ext cx="0" cy="3837547"/>
          </a:xfrm>
          <a:prstGeom prst="line">
            <a:avLst/>
          </a:prstGeom>
          <a:ln w="31750" cmpd="sng">
            <a:solidFill>
              <a:srgbClr val="F33635"/>
            </a:solidFill>
            <a:prstDash val="sysDash"/>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1920769" y="3228583"/>
            <a:ext cx="1402925" cy="369332"/>
          </a:xfrm>
          <a:prstGeom prst="rect">
            <a:avLst/>
          </a:prstGeom>
          <a:noFill/>
        </p:spPr>
        <p:txBody>
          <a:bodyPr wrap="square" rtlCol="0">
            <a:spAutoFit/>
          </a:bodyPr>
          <a:lstStyle/>
          <a:p>
            <a:pPr algn="ctr"/>
            <a:r>
              <a:rPr lang="es-CO" b="1" i="1" dirty="0" smtClean="0">
                <a:solidFill>
                  <a:schemeClr val="bg1"/>
                </a:solidFill>
              </a:rPr>
              <a:t>Cosmética </a:t>
            </a:r>
            <a:endParaRPr lang="es-CO" b="1" i="1" dirty="0">
              <a:solidFill>
                <a:schemeClr val="bg1"/>
              </a:solidFill>
            </a:endParaRPr>
          </a:p>
        </p:txBody>
      </p:sp>
      <p:sp>
        <p:nvSpPr>
          <p:cNvPr id="16" name="15 CuadroTexto"/>
          <p:cNvSpPr txBox="1"/>
          <p:nvPr/>
        </p:nvSpPr>
        <p:spPr>
          <a:xfrm>
            <a:off x="3881125" y="2689879"/>
            <a:ext cx="1136394" cy="369332"/>
          </a:xfrm>
          <a:prstGeom prst="rect">
            <a:avLst/>
          </a:prstGeom>
          <a:noFill/>
        </p:spPr>
        <p:txBody>
          <a:bodyPr wrap="square" rtlCol="0">
            <a:spAutoFit/>
          </a:bodyPr>
          <a:lstStyle/>
          <a:p>
            <a:pPr algn="ctr"/>
            <a:r>
              <a:rPr lang="es-CO" b="1" i="1" dirty="0" smtClean="0">
                <a:solidFill>
                  <a:schemeClr val="bg1"/>
                </a:solidFill>
              </a:rPr>
              <a:t> </a:t>
            </a:r>
            <a:r>
              <a:rPr lang="es-CO" b="1" i="1" dirty="0" err="1" smtClean="0">
                <a:solidFill>
                  <a:schemeClr val="bg1"/>
                </a:solidFill>
              </a:rPr>
              <a:t>Farma</a:t>
            </a:r>
            <a:r>
              <a:rPr lang="es-CO" b="1" i="1" dirty="0" smtClean="0">
                <a:solidFill>
                  <a:schemeClr val="bg1"/>
                </a:solidFill>
              </a:rPr>
              <a:t> </a:t>
            </a:r>
            <a:endParaRPr lang="es-CO" b="1" i="1" dirty="0">
              <a:solidFill>
                <a:schemeClr val="bg1"/>
              </a:solidFill>
            </a:endParaRPr>
          </a:p>
        </p:txBody>
      </p:sp>
      <p:sp>
        <p:nvSpPr>
          <p:cNvPr id="17" name="16 Rectángulo"/>
          <p:cNvSpPr/>
          <p:nvPr/>
        </p:nvSpPr>
        <p:spPr>
          <a:xfrm>
            <a:off x="5980752" y="4233158"/>
            <a:ext cx="679994" cy="253916"/>
          </a:xfrm>
          <a:prstGeom prst="rect">
            <a:avLst/>
          </a:prstGeom>
        </p:spPr>
        <p:txBody>
          <a:bodyPr wrap="none">
            <a:spAutoFit/>
          </a:bodyPr>
          <a:lstStyle/>
          <a:p>
            <a:r>
              <a:rPr lang="es-CO" sz="1050" dirty="0">
                <a:solidFill>
                  <a:schemeClr val="bg1"/>
                </a:solidFill>
              </a:rPr>
              <a:t>Dextrina </a:t>
            </a:r>
          </a:p>
        </p:txBody>
      </p:sp>
      <p:sp>
        <p:nvSpPr>
          <p:cNvPr id="18" name="17 Rectángulo"/>
          <p:cNvSpPr/>
          <p:nvPr/>
        </p:nvSpPr>
        <p:spPr>
          <a:xfrm>
            <a:off x="7282897" y="2828995"/>
            <a:ext cx="1640193" cy="246221"/>
          </a:xfrm>
          <a:prstGeom prst="rect">
            <a:avLst/>
          </a:prstGeom>
        </p:spPr>
        <p:txBody>
          <a:bodyPr wrap="none">
            <a:spAutoFit/>
          </a:bodyPr>
          <a:lstStyle/>
          <a:p>
            <a:r>
              <a:rPr lang="es-CO" sz="1000" dirty="0" err="1" smtClean="0">
                <a:solidFill>
                  <a:schemeClr val="bg1"/>
                </a:solidFill>
              </a:rPr>
              <a:t>Acidos</a:t>
            </a:r>
            <a:r>
              <a:rPr lang="es-CO" sz="1000" dirty="0" smtClean="0">
                <a:solidFill>
                  <a:schemeClr val="bg1"/>
                </a:solidFill>
              </a:rPr>
              <a:t> </a:t>
            </a:r>
            <a:r>
              <a:rPr lang="es-CO" sz="1000" dirty="0" err="1" smtClean="0">
                <a:solidFill>
                  <a:schemeClr val="bg1"/>
                </a:solidFill>
              </a:rPr>
              <a:t>monocarboxilicos</a:t>
            </a:r>
            <a:r>
              <a:rPr lang="es-CO" sz="1000" dirty="0" smtClean="0">
                <a:solidFill>
                  <a:schemeClr val="bg1"/>
                </a:solidFill>
              </a:rPr>
              <a:t> NS</a:t>
            </a:r>
            <a:endParaRPr lang="es-CO" sz="1000" dirty="0">
              <a:solidFill>
                <a:schemeClr val="bg1"/>
              </a:solidFill>
            </a:endParaRPr>
          </a:p>
        </p:txBody>
      </p:sp>
      <p:sp>
        <p:nvSpPr>
          <p:cNvPr id="19" name="18 Rectángulo"/>
          <p:cNvSpPr/>
          <p:nvPr/>
        </p:nvSpPr>
        <p:spPr>
          <a:xfrm>
            <a:off x="7812361" y="2289769"/>
            <a:ext cx="1331640" cy="577081"/>
          </a:xfrm>
          <a:prstGeom prst="rect">
            <a:avLst/>
          </a:prstGeom>
        </p:spPr>
        <p:txBody>
          <a:bodyPr wrap="square">
            <a:spAutoFit/>
          </a:bodyPr>
          <a:lstStyle/>
          <a:p>
            <a:r>
              <a:rPr lang="es-CO" sz="1050" dirty="0">
                <a:solidFill>
                  <a:schemeClr val="bg1"/>
                </a:solidFill>
              </a:rPr>
              <a:t>Sangre, productos </a:t>
            </a:r>
            <a:r>
              <a:rPr lang="es-CO" sz="1050" dirty="0" smtClean="0">
                <a:solidFill>
                  <a:schemeClr val="bg1"/>
                </a:solidFill>
              </a:rPr>
              <a:t>inmunológico</a:t>
            </a:r>
          </a:p>
          <a:p>
            <a:r>
              <a:rPr lang="es-CO" sz="1050" dirty="0" smtClean="0">
                <a:solidFill>
                  <a:schemeClr val="bg1"/>
                </a:solidFill>
              </a:rPr>
              <a:t> </a:t>
            </a:r>
            <a:r>
              <a:rPr lang="es-CO" sz="1050" dirty="0">
                <a:solidFill>
                  <a:schemeClr val="bg1"/>
                </a:solidFill>
              </a:rPr>
              <a:t>plasma</a:t>
            </a:r>
          </a:p>
        </p:txBody>
      </p:sp>
      <p:sp>
        <p:nvSpPr>
          <p:cNvPr id="20" name="19 Rectángulo"/>
          <p:cNvSpPr/>
          <p:nvPr/>
        </p:nvSpPr>
        <p:spPr>
          <a:xfrm>
            <a:off x="6609317" y="3802065"/>
            <a:ext cx="1627369" cy="253916"/>
          </a:xfrm>
          <a:prstGeom prst="rect">
            <a:avLst/>
          </a:prstGeom>
        </p:spPr>
        <p:txBody>
          <a:bodyPr wrap="none">
            <a:spAutoFit/>
          </a:bodyPr>
          <a:lstStyle/>
          <a:p>
            <a:r>
              <a:rPr lang="es-CO" sz="1050" dirty="0" err="1" smtClean="0">
                <a:solidFill>
                  <a:schemeClr val="bg1"/>
                </a:solidFill>
              </a:rPr>
              <a:t>Acidos</a:t>
            </a:r>
            <a:r>
              <a:rPr lang="es-CO" sz="1050" dirty="0" smtClean="0">
                <a:solidFill>
                  <a:schemeClr val="bg1"/>
                </a:solidFill>
              </a:rPr>
              <a:t> </a:t>
            </a:r>
            <a:r>
              <a:rPr lang="es-CO" sz="1050" dirty="0" err="1" smtClean="0">
                <a:solidFill>
                  <a:schemeClr val="bg1"/>
                </a:solidFill>
              </a:rPr>
              <a:t>monocarboxilicos</a:t>
            </a:r>
            <a:r>
              <a:rPr lang="es-CO" sz="1050" dirty="0" smtClean="0">
                <a:solidFill>
                  <a:schemeClr val="bg1"/>
                </a:solidFill>
              </a:rPr>
              <a:t> S</a:t>
            </a:r>
            <a:endParaRPr lang="es-CO" sz="1050" dirty="0">
              <a:solidFill>
                <a:schemeClr val="bg1"/>
              </a:solidFill>
            </a:endParaRPr>
          </a:p>
        </p:txBody>
      </p:sp>
      <p:sp>
        <p:nvSpPr>
          <p:cNvPr id="21" name="20 CuadroTexto"/>
          <p:cNvSpPr txBox="1"/>
          <p:nvPr/>
        </p:nvSpPr>
        <p:spPr>
          <a:xfrm>
            <a:off x="6549714" y="1362834"/>
            <a:ext cx="2525293" cy="553998"/>
          </a:xfrm>
          <a:prstGeom prst="rect">
            <a:avLst/>
          </a:prstGeom>
          <a:noFill/>
        </p:spPr>
        <p:txBody>
          <a:bodyPr wrap="square" rtlCol="0">
            <a:spAutoFit/>
          </a:bodyPr>
          <a:lstStyle/>
          <a:p>
            <a:pPr algn="ctr"/>
            <a:r>
              <a:rPr lang="es-CO" b="1" i="1" dirty="0" smtClean="0">
                <a:solidFill>
                  <a:schemeClr val="bg1"/>
                </a:solidFill>
              </a:rPr>
              <a:t>Biotecnología </a:t>
            </a:r>
          </a:p>
          <a:p>
            <a:pPr algn="ctr"/>
            <a:r>
              <a:rPr lang="es-CO" sz="1200" b="1" i="1" dirty="0" smtClean="0">
                <a:solidFill>
                  <a:schemeClr val="bg1"/>
                </a:solidFill>
              </a:rPr>
              <a:t>(verde, blanca  y roja)  </a:t>
            </a:r>
            <a:endParaRPr lang="es-CO" sz="1200" b="1" i="1" dirty="0">
              <a:solidFill>
                <a:schemeClr val="bg1"/>
              </a:solidFill>
            </a:endParaRPr>
          </a:p>
        </p:txBody>
      </p:sp>
      <p:sp>
        <p:nvSpPr>
          <p:cNvPr id="22" name="21 Rectángulo"/>
          <p:cNvSpPr/>
          <p:nvPr/>
        </p:nvSpPr>
        <p:spPr>
          <a:xfrm>
            <a:off x="7596336" y="3356992"/>
            <a:ext cx="1273105" cy="253916"/>
          </a:xfrm>
          <a:prstGeom prst="rect">
            <a:avLst/>
          </a:prstGeom>
        </p:spPr>
        <p:txBody>
          <a:bodyPr wrap="none">
            <a:spAutoFit/>
          </a:bodyPr>
          <a:lstStyle/>
          <a:p>
            <a:r>
              <a:rPr lang="es-CO" sz="1050" b="1" dirty="0" smtClean="0">
                <a:solidFill>
                  <a:schemeClr val="bg1"/>
                </a:solidFill>
              </a:rPr>
              <a:t>Cetonas </a:t>
            </a:r>
            <a:r>
              <a:rPr lang="es-CO" sz="1050" b="1" dirty="0">
                <a:solidFill>
                  <a:schemeClr val="bg1"/>
                </a:solidFill>
              </a:rPr>
              <a:t>y quinonas</a:t>
            </a:r>
          </a:p>
        </p:txBody>
      </p:sp>
      <p:sp>
        <p:nvSpPr>
          <p:cNvPr id="24" name="23 CuadroTexto"/>
          <p:cNvSpPr txBox="1"/>
          <p:nvPr/>
        </p:nvSpPr>
        <p:spPr>
          <a:xfrm>
            <a:off x="611188" y="6299348"/>
            <a:ext cx="4032820" cy="369332"/>
          </a:xfrm>
          <a:prstGeom prst="rect">
            <a:avLst/>
          </a:prstGeom>
          <a:noFill/>
        </p:spPr>
        <p:txBody>
          <a:bodyPr wrap="square" rtlCol="0">
            <a:spAutoFit/>
          </a:bodyPr>
          <a:lstStyle/>
          <a:p>
            <a:pPr algn="ctr"/>
            <a:r>
              <a:rPr lang="es-CO" b="1" dirty="0" smtClean="0">
                <a:solidFill>
                  <a:srgbClr val="F33635"/>
                </a:solidFill>
              </a:rPr>
              <a:t>Negocio actual </a:t>
            </a:r>
            <a:endParaRPr lang="es-CO" b="1" dirty="0">
              <a:solidFill>
                <a:srgbClr val="F33635"/>
              </a:solidFill>
            </a:endParaRPr>
          </a:p>
        </p:txBody>
      </p:sp>
      <p:sp>
        <p:nvSpPr>
          <p:cNvPr id="25" name="24 CuadroTexto"/>
          <p:cNvSpPr txBox="1"/>
          <p:nvPr/>
        </p:nvSpPr>
        <p:spPr>
          <a:xfrm>
            <a:off x="4878393" y="6300028"/>
            <a:ext cx="4032820" cy="369332"/>
          </a:xfrm>
          <a:prstGeom prst="rect">
            <a:avLst/>
          </a:prstGeom>
          <a:noFill/>
        </p:spPr>
        <p:txBody>
          <a:bodyPr wrap="square" rtlCol="0">
            <a:spAutoFit/>
          </a:bodyPr>
          <a:lstStyle/>
          <a:p>
            <a:pPr algn="ctr"/>
            <a:r>
              <a:rPr lang="es-CO" b="1" dirty="0" smtClean="0">
                <a:solidFill>
                  <a:srgbClr val="F33635"/>
                </a:solidFill>
              </a:rPr>
              <a:t>Negocio prospecto  </a:t>
            </a:r>
            <a:endParaRPr lang="es-CO" b="1" dirty="0">
              <a:solidFill>
                <a:srgbClr val="F33635"/>
              </a:solidFill>
            </a:endParaRPr>
          </a:p>
        </p:txBody>
      </p:sp>
    </p:spTree>
    <p:extLst>
      <p:ext uri="{BB962C8B-B14F-4D97-AF65-F5344CB8AC3E}">
        <p14:creationId xmlns:p14="http://schemas.microsoft.com/office/powerpoint/2010/main" val="429458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5220072" y="2996952"/>
            <a:ext cx="1872208" cy="646331"/>
          </a:xfrm>
          <a:prstGeom prst="rect">
            <a:avLst/>
          </a:prstGeom>
          <a:noFill/>
        </p:spPr>
        <p:txBody>
          <a:bodyPr wrap="square" rtlCol="0">
            <a:spAutoFit/>
          </a:bodyPr>
          <a:lstStyle/>
          <a:p>
            <a:pPr algn="ctr"/>
            <a:r>
              <a:rPr lang="es-CO" sz="1200" b="1" dirty="0" smtClean="0">
                <a:solidFill>
                  <a:prstClr val="white"/>
                </a:solidFill>
              </a:rPr>
              <a:t>Aceites de petróleo refinados </a:t>
            </a:r>
          </a:p>
          <a:p>
            <a:pPr algn="ctr"/>
            <a:r>
              <a:rPr lang="es-CO" sz="1200" b="1" dirty="0" smtClean="0">
                <a:solidFill>
                  <a:prstClr val="white"/>
                </a:solidFill>
              </a:rPr>
              <a:t>2,8%</a:t>
            </a:r>
            <a:endParaRPr lang="es-CO" sz="1200" b="1" dirty="0">
              <a:solidFill>
                <a:prstClr val="white"/>
              </a:solidFill>
            </a:endParaRPr>
          </a:p>
        </p:txBody>
      </p:sp>
      <p:sp>
        <p:nvSpPr>
          <p:cNvPr id="23" name="7 Marcador de texto"/>
          <p:cNvSpPr>
            <a:spLocks noGrp="1"/>
          </p:cNvSpPr>
          <p:nvPr>
            <p:ph type="body" sz="quarter" idx="11"/>
          </p:nvPr>
        </p:nvSpPr>
        <p:spPr>
          <a:xfrm>
            <a:off x="653231" y="476672"/>
            <a:ext cx="8023225" cy="504056"/>
          </a:xfrm>
        </p:spPr>
        <p:txBody>
          <a:bodyPr>
            <a:normAutofit/>
          </a:bodyPr>
          <a:lstStyle/>
          <a:p>
            <a:r>
              <a:rPr lang="es-CO" dirty="0"/>
              <a:t>BOGOTÁ: MAPA DE LOS PRODUCTOS</a:t>
            </a:r>
          </a:p>
        </p:txBody>
      </p:sp>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11188" y="1283097"/>
            <a:ext cx="799326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10"/>
          <p:cNvSpPr txBox="1"/>
          <p:nvPr/>
        </p:nvSpPr>
        <p:spPr>
          <a:xfrm>
            <a:off x="2256656" y="2964076"/>
            <a:ext cx="2819400" cy="1938992"/>
          </a:xfrm>
          <a:prstGeom prst="rect">
            <a:avLst/>
          </a:prstGeom>
          <a:solidFill>
            <a:srgbClr val="FFFFFF"/>
          </a:solidFill>
        </p:spPr>
        <p:txBody>
          <a:bodyPr wrap="square" rtlCol="0">
            <a:spAutoFit/>
          </a:bodyPr>
          <a:lstStyle/>
          <a:p>
            <a:r>
              <a:rPr lang="en-US" sz="1200" b="1" dirty="0" err="1" smtClean="0"/>
              <a:t>Medicamentos</a:t>
            </a:r>
            <a:r>
              <a:rPr lang="en-US" sz="1200" b="1" dirty="0" smtClean="0"/>
              <a:t> </a:t>
            </a:r>
            <a:r>
              <a:rPr lang="en-US" sz="1200" b="1" dirty="0" err="1" smtClean="0"/>
              <a:t>envasados</a:t>
            </a:r>
            <a:r>
              <a:rPr lang="en-US" sz="1200" b="1" dirty="0" smtClean="0"/>
              <a:t> </a:t>
            </a:r>
            <a:r>
              <a:rPr lang="es-CO" sz="1200" b="1" dirty="0" smtClean="0"/>
              <a:t>tiene cercanía tecnológica con productos que aún se exportan muy poco:</a:t>
            </a:r>
          </a:p>
          <a:p>
            <a:pPr marL="171450" indent="-171450">
              <a:buFont typeface="Arial" panose="020B0604020202020204" pitchFamily="34" charset="0"/>
              <a:buChar char="•"/>
            </a:pPr>
            <a:r>
              <a:rPr lang="es-CO" sz="1200" b="1" dirty="0" smtClean="0"/>
              <a:t>Medicamentos no envasados</a:t>
            </a:r>
          </a:p>
          <a:p>
            <a:pPr marL="171450" indent="-171450">
              <a:buFont typeface="Arial" panose="020B0604020202020204" pitchFamily="34" charset="0"/>
              <a:buChar char="•"/>
            </a:pPr>
            <a:r>
              <a:rPr lang="es-CO" sz="1200" b="1" dirty="0" smtClean="0"/>
              <a:t>Masilla</a:t>
            </a:r>
          </a:p>
          <a:p>
            <a:pPr marL="171450" indent="-171450">
              <a:buFont typeface="Arial" panose="020B0604020202020204" pitchFamily="34" charset="0"/>
              <a:buChar char="•"/>
            </a:pPr>
            <a:r>
              <a:rPr lang="es-CO" sz="1200" b="1" dirty="0" smtClean="0"/>
              <a:t>Papel de celulosa</a:t>
            </a:r>
          </a:p>
          <a:p>
            <a:pPr marL="171450" indent="-171450">
              <a:buFont typeface="Arial" panose="020B0604020202020204" pitchFamily="34" charset="0"/>
              <a:buChar char="•"/>
            </a:pPr>
            <a:r>
              <a:rPr lang="es-CO" sz="1200" b="1" dirty="0" smtClean="0"/>
              <a:t>Lanas de escoria</a:t>
            </a:r>
          </a:p>
          <a:p>
            <a:pPr marL="171450" indent="-171450">
              <a:buFont typeface="Arial" panose="020B0604020202020204" pitchFamily="34" charset="0"/>
              <a:buChar char="•"/>
            </a:pPr>
            <a:r>
              <a:rPr lang="es-CO" sz="1200" b="1" dirty="0" smtClean="0"/>
              <a:t>Alcohol etílico</a:t>
            </a:r>
          </a:p>
          <a:p>
            <a:pPr marL="171450" indent="-171450">
              <a:buFont typeface="Arial" panose="020B0604020202020204" pitchFamily="34" charset="0"/>
              <a:buChar char="•"/>
            </a:pPr>
            <a:endParaRPr lang="es-CO" sz="1200" b="1" dirty="0" smtClean="0"/>
          </a:p>
          <a:p>
            <a:endParaRPr lang="en-US" sz="1200" b="1" dirty="0"/>
          </a:p>
        </p:txBody>
      </p:sp>
    </p:spTree>
    <p:extLst>
      <p:ext uri="{BB962C8B-B14F-4D97-AF65-F5344CB8AC3E}">
        <p14:creationId xmlns:p14="http://schemas.microsoft.com/office/powerpoint/2010/main" val="429458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5220072" y="2996952"/>
            <a:ext cx="1872208" cy="646331"/>
          </a:xfrm>
          <a:prstGeom prst="rect">
            <a:avLst/>
          </a:prstGeom>
          <a:noFill/>
        </p:spPr>
        <p:txBody>
          <a:bodyPr wrap="square" rtlCol="0">
            <a:spAutoFit/>
          </a:bodyPr>
          <a:lstStyle/>
          <a:p>
            <a:pPr algn="ctr"/>
            <a:r>
              <a:rPr lang="es-CO" sz="1200" b="1" dirty="0" smtClean="0">
                <a:solidFill>
                  <a:prstClr val="white"/>
                </a:solidFill>
              </a:rPr>
              <a:t>Aceites de petróleo refinados </a:t>
            </a:r>
          </a:p>
          <a:p>
            <a:pPr algn="ctr"/>
            <a:r>
              <a:rPr lang="es-CO" sz="1200" b="1" dirty="0" smtClean="0">
                <a:solidFill>
                  <a:prstClr val="white"/>
                </a:solidFill>
              </a:rPr>
              <a:t>2,8%</a:t>
            </a:r>
            <a:endParaRPr lang="es-CO" sz="1200" b="1" dirty="0">
              <a:solidFill>
                <a:prstClr val="white"/>
              </a:solidFill>
            </a:endParaRPr>
          </a:p>
        </p:txBody>
      </p:sp>
      <p:sp>
        <p:nvSpPr>
          <p:cNvPr id="23" name="7 Marcador de texto"/>
          <p:cNvSpPr>
            <a:spLocks noGrp="1"/>
          </p:cNvSpPr>
          <p:nvPr>
            <p:ph type="body" sz="quarter" idx="11"/>
          </p:nvPr>
        </p:nvSpPr>
        <p:spPr>
          <a:xfrm>
            <a:off x="611189" y="332656"/>
            <a:ext cx="7777236" cy="504056"/>
          </a:xfrm>
        </p:spPr>
        <p:txBody>
          <a:bodyPr>
            <a:noAutofit/>
          </a:bodyPr>
          <a:lstStyle/>
          <a:p>
            <a:pPr>
              <a:spcBef>
                <a:spcPts val="0"/>
              </a:spcBef>
            </a:pPr>
            <a:r>
              <a:rPr lang="es-CO" dirty="0" smtClean="0"/>
              <a:t>ESTAS INDUSTRIAS COMPARTEN CAPACIDADES PRODUCTIVAS CON MUCHAS OTRAS INDUSTRIAS</a:t>
            </a:r>
            <a:endParaRPr lang="es-C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188" y="1700213"/>
            <a:ext cx="7993260" cy="400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5835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5220072" y="2996952"/>
            <a:ext cx="1872208" cy="646331"/>
          </a:xfrm>
          <a:prstGeom prst="rect">
            <a:avLst/>
          </a:prstGeom>
          <a:noFill/>
        </p:spPr>
        <p:txBody>
          <a:bodyPr wrap="square" rtlCol="0">
            <a:spAutoFit/>
          </a:bodyPr>
          <a:lstStyle/>
          <a:p>
            <a:pPr algn="ctr"/>
            <a:r>
              <a:rPr lang="es-CO" sz="1200" b="1" dirty="0" smtClean="0">
                <a:solidFill>
                  <a:prstClr val="white"/>
                </a:solidFill>
              </a:rPr>
              <a:t>Aceites de petróleo refinados </a:t>
            </a:r>
          </a:p>
          <a:p>
            <a:pPr algn="ctr"/>
            <a:r>
              <a:rPr lang="es-CO" sz="1200" b="1" dirty="0" smtClean="0">
                <a:solidFill>
                  <a:prstClr val="white"/>
                </a:solidFill>
              </a:rPr>
              <a:t>2,8%</a:t>
            </a:r>
            <a:endParaRPr lang="es-CO" sz="1200" b="1" dirty="0">
              <a:solidFill>
                <a:prstClr val="white"/>
              </a:solidFill>
            </a:endParaRPr>
          </a:p>
        </p:txBody>
      </p:sp>
      <p:sp>
        <p:nvSpPr>
          <p:cNvPr id="23" name="7 Marcador de texto"/>
          <p:cNvSpPr>
            <a:spLocks noGrp="1"/>
          </p:cNvSpPr>
          <p:nvPr>
            <p:ph type="body" sz="quarter" idx="11"/>
          </p:nvPr>
        </p:nvSpPr>
        <p:spPr>
          <a:xfrm>
            <a:off x="611188" y="332656"/>
            <a:ext cx="7921251" cy="504056"/>
          </a:xfrm>
        </p:spPr>
        <p:txBody>
          <a:bodyPr>
            <a:noAutofit/>
          </a:bodyPr>
          <a:lstStyle/>
          <a:p>
            <a:pPr>
              <a:spcBef>
                <a:spcPts val="0"/>
              </a:spcBef>
            </a:pPr>
            <a:r>
              <a:rPr lang="es-CO" dirty="0" smtClean="0"/>
              <a:t>MERCADO DE LAS CETONAS Y QUINONAS: USD $18 MILLONES DE IMPORTACIONES</a:t>
            </a:r>
            <a:endParaRPr lang="es-CO" dirty="0"/>
          </a:p>
        </p:txBody>
      </p:sp>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11188" y="1772816"/>
            <a:ext cx="587931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8 Marcador de texto"/>
          <p:cNvSpPr>
            <a:spLocks noGrp="1"/>
          </p:cNvSpPr>
          <p:nvPr>
            <p:ph type="body" sz="quarter" idx="4294967295"/>
          </p:nvPr>
        </p:nvSpPr>
        <p:spPr>
          <a:xfrm>
            <a:off x="611189" y="1268760"/>
            <a:ext cx="5879310" cy="431453"/>
          </a:xfrm>
        </p:spPr>
        <p:txBody>
          <a:bodyPr>
            <a:normAutofit/>
          </a:bodyPr>
          <a:lstStyle/>
          <a:p>
            <a:pPr marL="0" indent="0">
              <a:buNone/>
            </a:pPr>
            <a:r>
              <a:rPr lang="es-CO" sz="2000" dirty="0" smtClean="0">
                <a:solidFill>
                  <a:schemeClr val="tx1">
                    <a:lumMod val="65000"/>
                    <a:lumOff val="35000"/>
                  </a:schemeClr>
                </a:solidFill>
              </a:rPr>
              <a:t>Importaciones en Colombia </a:t>
            </a:r>
            <a:endParaRPr lang="es-CO" sz="2000" dirty="0">
              <a:solidFill>
                <a:schemeClr val="tx1">
                  <a:lumMod val="65000"/>
                  <a:lumOff val="35000"/>
                </a:schemeClr>
              </a:solidFill>
            </a:endParaRPr>
          </a:p>
        </p:txBody>
      </p:sp>
      <p:sp>
        <p:nvSpPr>
          <p:cNvPr id="7" name="6 CuadroTexto"/>
          <p:cNvSpPr txBox="1"/>
          <p:nvPr/>
        </p:nvSpPr>
        <p:spPr>
          <a:xfrm>
            <a:off x="6804248" y="2708919"/>
            <a:ext cx="2160240" cy="2031325"/>
          </a:xfrm>
          <a:prstGeom prst="rect">
            <a:avLst/>
          </a:prstGeom>
          <a:noFill/>
        </p:spPr>
        <p:txBody>
          <a:bodyPr wrap="square" rtlCol="0">
            <a:spAutoFit/>
          </a:bodyPr>
          <a:lstStyle/>
          <a:p>
            <a:r>
              <a:rPr lang="es-CO" dirty="0" smtClean="0">
                <a:solidFill>
                  <a:schemeClr val="tx1">
                    <a:lumMod val="50000"/>
                    <a:lumOff val="50000"/>
                  </a:schemeClr>
                </a:solidFill>
              </a:rPr>
              <a:t>Bogotá importa </a:t>
            </a:r>
          </a:p>
          <a:p>
            <a:r>
              <a:rPr lang="es-CO" dirty="0" smtClean="0">
                <a:solidFill>
                  <a:schemeClr val="tx1">
                    <a:lumMod val="50000"/>
                    <a:lumOff val="50000"/>
                  </a:schemeClr>
                </a:solidFill>
              </a:rPr>
              <a:t>USD 10.5 millones </a:t>
            </a:r>
          </a:p>
          <a:p>
            <a:r>
              <a:rPr lang="es-CO" b="1" dirty="0" smtClean="0">
                <a:solidFill>
                  <a:srgbClr val="F33635"/>
                </a:solidFill>
              </a:rPr>
              <a:t>60% de las importaciones </a:t>
            </a:r>
            <a:r>
              <a:rPr lang="es-CO" dirty="0" smtClean="0">
                <a:solidFill>
                  <a:schemeClr val="tx1">
                    <a:lumMod val="50000"/>
                    <a:lumOff val="50000"/>
                  </a:schemeClr>
                </a:solidFill>
              </a:rPr>
              <a:t>totales  de  </a:t>
            </a:r>
            <a:r>
              <a:rPr lang="es-CO" dirty="0">
                <a:solidFill>
                  <a:schemeClr val="tx1">
                    <a:lumMod val="50000"/>
                    <a:lumOff val="50000"/>
                  </a:schemeClr>
                </a:solidFill>
              </a:rPr>
              <a:t>cetonas y quinonas </a:t>
            </a:r>
            <a:r>
              <a:rPr lang="es-CO" dirty="0" smtClean="0">
                <a:solidFill>
                  <a:schemeClr val="tx1">
                    <a:lumMod val="50000"/>
                    <a:lumOff val="50000"/>
                  </a:schemeClr>
                </a:solidFill>
              </a:rPr>
              <a:t>en Colombia </a:t>
            </a:r>
            <a:endParaRPr lang="es-CO" dirty="0">
              <a:solidFill>
                <a:schemeClr val="tx1">
                  <a:lumMod val="50000"/>
                  <a:lumOff val="50000"/>
                </a:schemeClr>
              </a:solidFill>
            </a:endParaRPr>
          </a:p>
        </p:txBody>
      </p:sp>
    </p:spTree>
    <p:extLst>
      <p:ext uri="{BB962C8B-B14F-4D97-AF65-F5344CB8AC3E}">
        <p14:creationId xmlns:p14="http://schemas.microsoft.com/office/powerpoint/2010/main" val="10953855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5220072" y="2996952"/>
            <a:ext cx="1872208" cy="646331"/>
          </a:xfrm>
          <a:prstGeom prst="rect">
            <a:avLst/>
          </a:prstGeom>
          <a:noFill/>
        </p:spPr>
        <p:txBody>
          <a:bodyPr wrap="square" rtlCol="0">
            <a:spAutoFit/>
          </a:bodyPr>
          <a:lstStyle/>
          <a:p>
            <a:pPr algn="ctr"/>
            <a:r>
              <a:rPr lang="es-CO" sz="1200" b="1" dirty="0" smtClean="0">
                <a:solidFill>
                  <a:prstClr val="white"/>
                </a:solidFill>
              </a:rPr>
              <a:t>Aceites de petróleo refinados </a:t>
            </a:r>
          </a:p>
          <a:p>
            <a:pPr algn="ctr"/>
            <a:r>
              <a:rPr lang="es-CO" sz="1200" b="1" dirty="0" smtClean="0">
                <a:solidFill>
                  <a:prstClr val="white"/>
                </a:solidFill>
              </a:rPr>
              <a:t>2,8%</a:t>
            </a:r>
            <a:endParaRPr lang="es-CO" sz="1200" b="1" dirty="0">
              <a:solidFill>
                <a:prstClr val="white"/>
              </a:solidFill>
            </a:endParaRPr>
          </a:p>
        </p:txBody>
      </p:sp>
      <p:sp>
        <p:nvSpPr>
          <p:cNvPr id="23" name="7 Marcador de texto"/>
          <p:cNvSpPr>
            <a:spLocks noGrp="1"/>
          </p:cNvSpPr>
          <p:nvPr>
            <p:ph type="body" sz="quarter" idx="11"/>
          </p:nvPr>
        </p:nvSpPr>
        <p:spPr>
          <a:xfrm>
            <a:off x="611189" y="332656"/>
            <a:ext cx="7777236" cy="504056"/>
          </a:xfrm>
        </p:spPr>
        <p:txBody>
          <a:bodyPr>
            <a:noAutofit/>
          </a:bodyPr>
          <a:lstStyle/>
          <a:p>
            <a:pPr>
              <a:spcBef>
                <a:spcPts val="0"/>
              </a:spcBef>
            </a:pPr>
            <a:r>
              <a:rPr lang="es-CO" dirty="0" smtClean="0"/>
              <a:t>MERCADO DE LAS CETONAS Y QUINONAS EN EL MUNDO:</a:t>
            </a:r>
          </a:p>
          <a:p>
            <a:pPr>
              <a:spcBef>
                <a:spcPts val="0"/>
              </a:spcBef>
            </a:pPr>
            <a:r>
              <a:rPr lang="es-CO" dirty="0" smtClean="0"/>
              <a:t>USD 6.3 MIL MILLONES </a:t>
            </a:r>
            <a:endParaRPr lang="es-CO" dirty="0"/>
          </a:p>
        </p:txBody>
      </p:sp>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95536" y="1268760"/>
            <a:ext cx="8424936" cy="504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2341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9"/>
          <p:cNvSpPr>
            <a:spLocks noGrp="1"/>
          </p:cNvSpPr>
          <p:nvPr>
            <p:ph type="title"/>
          </p:nvPr>
        </p:nvSpPr>
        <p:spPr>
          <a:xfrm>
            <a:off x="467544" y="764704"/>
            <a:ext cx="8229600" cy="3888432"/>
          </a:xfrm>
        </p:spPr>
        <p:txBody>
          <a:bodyPr>
            <a:noAutofit/>
          </a:bodyPr>
          <a:lstStyle/>
          <a:p>
            <a:r>
              <a:rPr lang="es-CO" b="1" dirty="0" smtClean="0">
                <a:solidFill>
                  <a:schemeClr val="bg1"/>
                </a:solidFill>
              </a:rPr>
              <a:t>La estrategia es la </a:t>
            </a:r>
            <a:br>
              <a:rPr lang="es-CO" b="1" dirty="0" smtClean="0">
                <a:solidFill>
                  <a:schemeClr val="bg1"/>
                </a:solidFill>
              </a:rPr>
            </a:br>
            <a:r>
              <a:rPr lang="es-CO" b="1" dirty="0" smtClean="0">
                <a:solidFill>
                  <a:schemeClr val="bg1"/>
                </a:solidFill>
              </a:rPr>
              <a:t> </a:t>
            </a:r>
            <a:r>
              <a:rPr lang="es-CO" b="1" dirty="0">
                <a:solidFill>
                  <a:schemeClr val="bg1"/>
                </a:solidFill>
              </a:rPr>
              <a:t>“diversificación inteligente</a:t>
            </a:r>
            <a:r>
              <a:rPr lang="es-CO" b="1" dirty="0" smtClean="0">
                <a:solidFill>
                  <a:schemeClr val="bg1"/>
                </a:solidFill>
              </a:rPr>
              <a:t>”</a:t>
            </a:r>
            <a:r>
              <a:rPr lang="es-CO" sz="3200" b="1" dirty="0" smtClean="0">
                <a:solidFill>
                  <a:schemeClr val="bg1"/>
                </a:solidFill>
              </a:rPr>
              <a:t/>
            </a:r>
            <a:br>
              <a:rPr lang="es-CO" sz="3200" b="1" dirty="0" smtClean="0">
                <a:solidFill>
                  <a:schemeClr val="bg1"/>
                </a:solidFill>
              </a:rPr>
            </a:br>
            <a:r>
              <a:rPr lang="es-CO" sz="3200" b="1" dirty="0" smtClean="0">
                <a:solidFill>
                  <a:schemeClr val="bg1"/>
                </a:solidFill>
              </a:rPr>
              <a:t/>
            </a:r>
            <a:br>
              <a:rPr lang="es-CO" sz="3200" b="1" dirty="0" smtClean="0">
                <a:solidFill>
                  <a:schemeClr val="bg1"/>
                </a:solidFill>
              </a:rPr>
            </a:br>
            <a:r>
              <a:rPr lang="es-CO" sz="3600" b="1" dirty="0" smtClean="0">
                <a:solidFill>
                  <a:schemeClr val="bg1"/>
                </a:solidFill>
              </a:rPr>
              <a:t/>
            </a:r>
            <a:br>
              <a:rPr lang="es-CO" sz="3600" b="1" dirty="0" smtClean="0">
                <a:solidFill>
                  <a:schemeClr val="bg1"/>
                </a:solidFill>
              </a:rPr>
            </a:br>
            <a:r>
              <a:rPr lang="es-CO" sz="2800" dirty="0">
                <a:solidFill>
                  <a:schemeClr val="bg1"/>
                </a:solidFill>
              </a:rPr>
              <a:t>Conquistar  nuevos mercados </a:t>
            </a:r>
            <a:br>
              <a:rPr lang="es-CO" sz="2800" dirty="0">
                <a:solidFill>
                  <a:schemeClr val="bg1"/>
                </a:solidFill>
              </a:rPr>
            </a:br>
            <a:r>
              <a:rPr lang="es-CO" sz="2800" dirty="0">
                <a:solidFill>
                  <a:schemeClr val="bg1"/>
                </a:solidFill>
              </a:rPr>
              <a:t/>
            </a:r>
            <a:br>
              <a:rPr lang="es-CO" sz="2800" dirty="0">
                <a:solidFill>
                  <a:schemeClr val="bg1"/>
                </a:solidFill>
              </a:rPr>
            </a:br>
            <a:r>
              <a:rPr lang="es-CO" sz="2800" dirty="0">
                <a:solidFill>
                  <a:schemeClr val="bg1"/>
                </a:solidFill>
              </a:rPr>
              <a:t>Aprovechar el conocimientos  de las industrias del país</a:t>
            </a:r>
            <a:br>
              <a:rPr lang="es-CO" sz="2800" dirty="0">
                <a:solidFill>
                  <a:schemeClr val="bg1"/>
                </a:solidFill>
              </a:rPr>
            </a:br>
            <a:r>
              <a:rPr lang="es-CO" sz="2800" dirty="0">
                <a:solidFill>
                  <a:schemeClr val="bg1"/>
                </a:solidFill>
              </a:rPr>
              <a:t> </a:t>
            </a:r>
            <a:br>
              <a:rPr lang="es-CO" sz="2800" dirty="0">
                <a:solidFill>
                  <a:schemeClr val="bg1"/>
                </a:solidFill>
              </a:rPr>
            </a:br>
            <a:r>
              <a:rPr lang="es-CO" sz="2800" dirty="0">
                <a:solidFill>
                  <a:schemeClr val="bg1"/>
                </a:solidFill>
              </a:rPr>
              <a:t>“Saltar” a productos más complejos  </a:t>
            </a:r>
            <a:endParaRPr lang="en-US" sz="2400" dirty="0">
              <a:solidFill>
                <a:schemeClr val="bg1"/>
              </a:solidFill>
            </a:endParaRPr>
          </a:p>
        </p:txBody>
      </p:sp>
    </p:spTree>
    <p:extLst>
      <p:ext uri="{BB962C8B-B14F-4D97-AF65-F5344CB8AC3E}">
        <p14:creationId xmlns:p14="http://schemas.microsoft.com/office/powerpoint/2010/main" val="20241035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6568" y="266760"/>
            <a:ext cx="9108504" cy="461665"/>
          </a:xfrm>
          <a:prstGeom prst="rect">
            <a:avLst/>
          </a:prstGeom>
        </p:spPr>
        <p:txBody>
          <a:bodyPr wrap="square">
            <a:spAutoFit/>
          </a:bodyPr>
          <a:lstStyle/>
          <a:p>
            <a:pPr defTabSz="457200" fontAlgn="base">
              <a:spcBef>
                <a:spcPct val="0"/>
              </a:spcBef>
              <a:spcAft>
                <a:spcPct val="0"/>
              </a:spcAft>
            </a:pPr>
            <a:r>
              <a:rPr lang="es-CO" sz="2400" b="1" dirty="0" smtClean="0">
                <a:solidFill>
                  <a:prstClr val="black">
                    <a:lumMod val="65000"/>
                    <a:lumOff val="35000"/>
                  </a:prstClr>
                </a:solidFill>
                <a:cs typeface="Arial" charset="0"/>
              </a:rPr>
              <a:t>Aporte Datlas para la Diversificación Inteligente</a:t>
            </a:r>
            <a:endParaRPr lang="es-CO" sz="2400" b="1" dirty="0">
              <a:solidFill>
                <a:prstClr val="black">
                  <a:lumMod val="65000"/>
                  <a:lumOff val="35000"/>
                </a:prstClr>
              </a:solidFill>
              <a:cs typeface="Arial" charset="0"/>
            </a:endParaRPr>
          </a:p>
        </p:txBody>
      </p:sp>
      <p:sp>
        <p:nvSpPr>
          <p:cNvPr id="19" name="73 Rectángulo redondeado"/>
          <p:cNvSpPr/>
          <p:nvPr/>
        </p:nvSpPr>
        <p:spPr>
          <a:xfrm>
            <a:off x="140680" y="5443556"/>
            <a:ext cx="8820471" cy="1275649"/>
          </a:xfrm>
          <a:prstGeom prst="roundRect">
            <a:avLst/>
          </a:prstGeom>
          <a:solidFill>
            <a:schemeClr val="bg1"/>
          </a:solidFill>
          <a:ln>
            <a:solidFill>
              <a:schemeClr val="accent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860425" fontAlgn="base">
              <a:spcBef>
                <a:spcPct val="0"/>
              </a:spcBef>
              <a:spcAft>
                <a:spcPct val="0"/>
              </a:spcAft>
            </a:pPr>
            <a:endParaRPr lang="es-CO" sz="1400" b="1" dirty="0" smtClean="0">
              <a:solidFill>
                <a:prstClr val="black"/>
              </a:solidFill>
            </a:endParaRPr>
          </a:p>
          <a:p>
            <a:pPr defTabSz="860425" fontAlgn="base">
              <a:spcBef>
                <a:spcPct val="0"/>
              </a:spcBef>
              <a:spcAft>
                <a:spcPct val="0"/>
              </a:spcAft>
            </a:pPr>
            <a:r>
              <a:rPr lang="es-CO" b="1" dirty="0" smtClean="0">
                <a:solidFill>
                  <a:prstClr val="black"/>
                </a:solidFill>
              </a:rPr>
              <a:t>Crédito: </a:t>
            </a:r>
            <a:r>
              <a:rPr lang="es-CO" sz="1400" b="1" dirty="0" smtClean="0">
                <a:solidFill>
                  <a:prstClr val="black"/>
                </a:solidFill>
              </a:rPr>
              <a:t>Co-desarrollo de líneas especiales de créditos con organizaciones para el crecimiento empresarial </a:t>
            </a:r>
          </a:p>
          <a:p>
            <a:pPr defTabSz="860425" fontAlgn="base">
              <a:spcBef>
                <a:spcPct val="0"/>
              </a:spcBef>
              <a:spcAft>
                <a:spcPct val="0"/>
              </a:spcAft>
            </a:pPr>
            <a:r>
              <a:rPr lang="es-CO" sz="1400" b="1" dirty="0" smtClean="0">
                <a:solidFill>
                  <a:prstClr val="black"/>
                </a:solidFill>
              </a:rPr>
              <a:t> </a:t>
            </a:r>
            <a:r>
              <a:rPr lang="es-CO" b="1" dirty="0" err="1" smtClean="0">
                <a:solidFill>
                  <a:prstClr val="black"/>
                </a:solidFill>
              </a:rPr>
              <a:t>Factoring</a:t>
            </a:r>
            <a:r>
              <a:rPr lang="es-CO" b="1" dirty="0" smtClean="0">
                <a:solidFill>
                  <a:prstClr val="black"/>
                </a:solidFill>
              </a:rPr>
              <a:t>: </a:t>
            </a:r>
            <a:r>
              <a:rPr lang="es-CO" sz="1400" b="1" dirty="0">
                <a:solidFill>
                  <a:prstClr val="black"/>
                </a:solidFill>
              </a:rPr>
              <a:t>esquemas para el descuento o compra de cartera a las empresas que venden sus productos </a:t>
            </a:r>
            <a:r>
              <a:rPr lang="es-CO" sz="1400" b="1" dirty="0" smtClean="0">
                <a:solidFill>
                  <a:prstClr val="black"/>
                </a:solidFill>
              </a:rPr>
              <a:t>en </a:t>
            </a:r>
            <a:r>
              <a:rPr lang="es-CO" sz="1400" b="1" dirty="0">
                <a:solidFill>
                  <a:prstClr val="black"/>
                </a:solidFill>
              </a:rPr>
              <a:t>Colombia o en el exterior</a:t>
            </a:r>
          </a:p>
          <a:p>
            <a:pPr defTabSz="860425" fontAlgn="base">
              <a:spcBef>
                <a:spcPct val="0"/>
              </a:spcBef>
              <a:spcAft>
                <a:spcPct val="0"/>
              </a:spcAft>
            </a:pPr>
            <a:r>
              <a:rPr lang="es-CO" b="1" dirty="0">
                <a:solidFill>
                  <a:prstClr val="black"/>
                </a:solidFill>
              </a:rPr>
              <a:t>Servicios de Operación Bancaria Internacional (O.B.I</a:t>
            </a:r>
            <a:r>
              <a:rPr lang="es-CO" b="1" dirty="0" smtClean="0">
                <a:solidFill>
                  <a:prstClr val="black"/>
                </a:solidFill>
              </a:rPr>
              <a:t>.): </a:t>
            </a:r>
            <a:r>
              <a:rPr lang="es-CO" sz="1400" b="1" dirty="0" smtClean="0">
                <a:solidFill>
                  <a:prstClr val="black"/>
                </a:solidFill>
              </a:rPr>
              <a:t>Cobranzas </a:t>
            </a:r>
            <a:r>
              <a:rPr lang="es-CO" sz="1400" b="1" dirty="0">
                <a:solidFill>
                  <a:prstClr val="black"/>
                </a:solidFill>
              </a:rPr>
              <a:t>documentarias de </a:t>
            </a:r>
            <a:r>
              <a:rPr lang="es-CO" sz="1400" b="1" dirty="0" smtClean="0">
                <a:solidFill>
                  <a:prstClr val="black"/>
                </a:solidFill>
              </a:rPr>
              <a:t>exportación / importación </a:t>
            </a:r>
            <a:endParaRPr lang="es-CO" sz="1400" b="1" dirty="0">
              <a:solidFill>
                <a:prstClr val="black"/>
              </a:solidFill>
            </a:endParaRPr>
          </a:p>
          <a:p>
            <a:pPr defTabSz="860425" fontAlgn="base">
              <a:spcBef>
                <a:spcPct val="0"/>
              </a:spcBef>
              <a:spcAft>
                <a:spcPct val="0"/>
              </a:spcAft>
            </a:pPr>
            <a:endParaRPr lang="es-CO" b="1" dirty="0">
              <a:solidFill>
                <a:prstClr val="black"/>
              </a:solidFill>
            </a:endParaRPr>
          </a:p>
        </p:txBody>
      </p:sp>
      <p:sp>
        <p:nvSpPr>
          <p:cNvPr id="27" name="3 Rectángulo redondeado"/>
          <p:cNvSpPr/>
          <p:nvPr/>
        </p:nvSpPr>
        <p:spPr>
          <a:xfrm>
            <a:off x="107530" y="3501008"/>
            <a:ext cx="8928966" cy="1502876"/>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60425" fontAlgn="base">
              <a:spcBef>
                <a:spcPct val="0"/>
              </a:spcBef>
              <a:spcAft>
                <a:spcPct val="0"/>
              </a:spcAft>
              <a:defRPr/>
            </a:pPr>
            <a:r>
              <a:rPr lang="es-CO" b="1" dirty="0" smtClean="0">
                <a:solidFill>
                  <a:prstClr val="black"/>
                </a:solidFill>
              </a:rPr>
              <a:t>Ecosistemas dinámicos: Conexiones que generan valor  </a:t>
            </a:r>
          </a:p>
          <a:p>
            <a:pPr algn="just" defTabSz="860425" fontAlgn="base">
              <a:spcBef>
                <a:spcPct val="0"/>
              </a:spcBef>
              <a:spcAft>
                <a:spcPct val="0"/>
              </a:spcAft>
              <a:defRPr/>
            </a:pPr>
            <a:r>
              <a:rPr lang="es-CO" b="1" dirty="0" smtClean="0">
                <a:solidFill>
                  <a:prstClr val="black"/>
                </a:solidFill>
              </a:rPr>
              <a:t>Inteligencia: </a:t>
            </a:r>
            <a:r>
              <a:rPr lang="es-CO" sz="1400" b="1" dirty="0">
                <a:solidFill>
                  <a:prstClr val="black"/>
                </a:solidFill>
              </a:rPr>
              <a:t>Análisis Datlas,  Análisis riesgo país, Información </a:t>
            </a:r>
            <a:r>
              <a:rPr lang="es-CO" sz="1400" b="1" dirty="0" smtClean="0">
                <a:solidFill>
                  <a:prstClr val="black"/>
                </a:solidFill>
              </a:rPr>
              <a:t>empresarial,  Análisis de Mercados y </a:t>
            </a:r>
            <a:r>
              <a:rPr lang="es-CO" sz="1400" b="1" dirty="0">
                <a:solidFill>
                  <a:prstClr val="black"/>
                </a:solidFill>
              </a:rPr>
              <a:t>Clientes </a:t>
            </a:r>
            <a:r>
              <a:rPr lang="es-CO" b="1" dirty="0" smtClean="0">
                <a:solidFill>
                  <a:prstClr val="black"/>
                </a:solidFill>
              </a:rPr>
              <a:t>Consultoría y Formación: </a:t>
            </a:r>
            <a:r>
              <a:rPr lang="es-CO" sz="1400" b="1" dirty="0" smtClean="0">
                <a:solidFill>
                  <a:prstClr val="black"/>
                </a:solidFill>
              </a:rPr>
              <a:t>Programa de Excelencia Exportadora ,  Asesoría virtuales a empresas, Intervenciones Grupales</a:t>
            </a:r>
          </a:p>
          <a:p>
            <a:pPr algn="just" defTabSz="860425" fontAlgn="base">
              <a:spcBef>
                <a:spcPct val="0"/>
              </a:spcBef>
              <a:spcAft>
                <a:spcPct val="0"/>
              </a:spcAft>
              <a:defRPr/>
            </a:pPr>
            <a:r>
              <a:rPr lang="es-CO" b="1" dirty="0" smtClean="0">
                <a:solidFill>
                  <a:prstClr val="black"/>
                </a:solidFill>
              </a:rPr>
              <a:t>Estructuración</a:t>
            </a:r>
            <a:r>
              <a:rPr lang="es-CO" sz="1400" b="1" dirty="0" smtClean="0">
                <a:solidFill>
                  <a:prstClr val="black"/>
                </a:solidFill>
              </a:rPr>
              <a:t>:  Proyectos a las medida, que detona crecimiento empresarial y fortalecen el ecosistema en una región</a:t>
            </a:r>
          </a:p>
        </p:txBody>
      </p:sp>
      <p:sp>
        <p:nvSpPr>
          <p:cNvPr id="31" name="30 Rectángulo redondeado"/>
          <p:cNvSpPr/>
          <p:nvPr/>
        </p:nvSpPr>
        <p:spPr>
          <a:xfrm>
            <a:off x="35496" y="1746489"/>
            <a:ext cx="2736304" cy="939102"/>
          </a:xfrm>
          <a:prstGeom prst="roundRect">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s-CO" sz="1600" dirty="0" smtClean="0">
                <a:solidFill>
                  <a:srgbClr val="4F81BD">
                    <a:lumMod val="75000"/>
                  </a:srgbClr>
                </a:solidFill>
              </a:rPr>
              <a:t>Especializarse  en aquello que se es bueno </a:t>
            </a:r>
          </a:p>
          <a:p>
            <a:pPr algn="ctr" defTabSz="457200" fontAlgn="base">
              <a:spcBef>
                <a:spcPct val="0"/>
              </a:spcBef>
              <a:spcAft>
                <a:spcPct val="0"/>
              </a:spcAft>
            </a:pPr>
            <a:r>
              <a:rPr lang="es-CO" sz="1600" dirty="0" smtClean="0">
                <a:solidFill>
                  <a:srgbClr val="FF0000"/>
                </a:solidFill>
              </a:rPr>
              <a:t>VCR&gt;1 y Complejidad elevada  </a:t>
            </a:r>
            <a:endParaRPr lang="es-CO" sz="1600" dirty="0">
              <a:solidFill>
                <a:srgbClr val="FF0000"/>
              </a:solidFill>
            </a:endParaRPr>
          </a:p>
        </p:txBody>
      </p:sp>
      <p:sp>
        <p:nvSpPr>
          <p:cNvPr id="32" name="31 Rectángulo redondeado"/>
          <p:cNvSpPr/>
          <p:nvPr/>
        </p:nvSpPr>
        <p:spPr>
          <a:xfrm>
            <a:off x="2967796" y="1767793"/>
            <a:ext cx="2813111" cy="917798"/>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s-CO" sz="1600" dirty="0">
                <a:solidFill>
                  <a:srgbClr val="4F81BD">
                    <a:lumMod val="75000"/>
                  </a:srgbClr>
                </a:solidFill>
              </a:rPr>
              <a:t>Desarrollar aquellas industrias </a:t>
            </a:r>
            <a:r>
              <a:rPr lang="es-CO" sz="1600" dirty="0" smtClean="0">
                <a:solidFill>
                  <a:srgbClr val="4F81BD">
                    <a:lumMod val="75000"/>
                  </a:srgbClr>
                </a:solidFill>
              </a:rPr>
              <a:t>potenciales  </a:t>
            </a:r>
            <a:endParaRPr lang="es-CO" sz="1600" dirty="0">
              <a:solidFill>
                <a:srgbClr val="4F81BD">
                  <a:lumMod val="75000"/>
                </a:srgbClr>
              </a:solidFill>
            </a:endParaRPr>
          </a:p>
          <a:p>
            <a:pPr algn="ctr" defTabSz="457200" fontAlgn="base">
              <a:spcBef>
                <a:spcPct val="0"/>
              </a:spcBef>
              <a:spcAft>
                <a:spcPct val="0"/>
              </a:spcAft>
            </a:pPr>
            <a:r>
              <a:rPr lang="es-CO" sz="1600" dirty="0">
                <a:solidFill>
                  <a:srgbClr val="FF0000"/>
                </a:solidFill>
              </a:rPr>
              <a:t>VCR&lt;1 </a:t>
            </a:r>
            <a:r>
              <a:rPr lang="es-CO" sz="1600" dirty="0" smtClean="0">
                <a:solidFill>
                  <a:srgbClr val="FF0000"/>
                </a:solidFill>
              </a:rPr>
              <a:t>y Complejidad elevada  </a:t>
            </a:r>
            <a:endParaRPr lang="es-CO" sz="1600" dirty="0">
              <a:solidFill>
                <a:srgbClr val="FF0000"/>
              </a:solidFill>
            </a:endParaRPr>
          </a:p>
        </p:txBody>
      </p:sp>
      <p:sp>
        <p:nvSpPr>
          <p:cNvPr id="33" name="32 Rectángulo redondeado"/>
          <p:cNvSpPr/>
          <p:nvPr/>
        </p:nvSpPr>
        <p:spPr>
          <a:xfrm>
            <a:off x="5962712" y="1793822"/>
            <a:ext cx="3076274" cy="891769"/>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s-CO" sz="1600" dirty="0" smtClean="0">
                <a:solidFill>
                  <a:srgbClr val="4F81BD">
                    <a:lumMod val="75000"/>
                  </a:srgbClr>
                </a:solidFill>
              </a:rPr>
              <a:t>Apoyar la innovación </a:t>
            </a:r>
            <a:r>
              <a:rPr lang="es-CO" sz="1600" dirty="0">
                <a:solidFill>
                  <a:srgbClr val="4F81BD">
                    <a:lumMod val="75000"/>
                  </a:srgbClr>
                </a:solidFill>
              </a:rPr>
              <a:t>y </a:t>
            </a:r>
            <a:r>
              <a:rPr lang="es-CO" sz="1600" dirty="0" smtClean="0">
                <a:solidFill>
                  <a:srgbClr val="4F81BD">
                    <a:lumMod val="75000"/>
                  </a:srgbClr>
                </a:solidFill>
              </a:rPr>
              <a:t> emprendimiento de alto impacto </a:t>
            </a:r>
            <a:r>
              <a:rPr lang="es-CO" sz="1600" dirty="0">
                <a:solidFill>
                  <a:srgbClr val="FF0000"/>
                </a:solidFill>
              </a:rPr>
              <a:t>Distancia y Complejidad   </a:t>
            </a:r>
          </a:p>
        </p:txBody>
      </p:sp>
      <p:sp>
        <p:nvSpPr>
          <p:cNvPr id="34" name="2 Rectángulo redondeado"/>
          <p:cNvSpPr/>
          <p:nvPr/>
        </p:nvSpPr>
        <p:spPr>
          <a:xfrm>
            <a:off x="2610819" y="1093912"/>
            <a:ext cx="3659447" cy="432048"/>
          </a:xfrm>
          <a:prstGeom prst="roundRect">
            <a:avLst/>
          </a:prstGeom>
          <a:solidFill>
            <a:schemeClr val="tx2">
              <a:lumMod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60425" fontAlgn="base">
              <a:spcBef>
                <a:spcPct val="0"/>
              </a:spcBef>
              <a:spcAft>
                <a:spcPct val="0"/>
              </a:spcAft>
              <a:defRPr/>
            </a:pPr>
            <a:r>
              <a:rPr lang="es-CO" b="1" dirty="0" smtClean="0">
                <a:solidFill>
                  <a:srgbClr val="FFFFFF"/>
                </a:solidFill>
              </a:rPr>
              <a:t>Diversificación inteligente </a:t>
            </a:r>
            <a:endParaRPr lang="es-CO" b="1" dirty="0">
              <a:solidFill>
                <a:srgbClr val="FFFFFF"/>
              </a:solidFill>
            </a:endParaRPr>
          </a:p>
        </p:txBody>
      </p:sp>
      <p:sp>
        <p:nvSpPr>
          <p:cNvPr id="2" name="1 CuadroTexto"/>
          <p:cNvSpPr txBox="1"/>
          <p:nvPr/>
        </p:nvSpPr>
        <p:spPr>
          <a:xfrm>
            <a:off x="133426" y="2798832"/>
            <a:ext cx="8687046" cy="646331"/>
          </a:xfrm>
          <a:prstGeom prst="rect">
            <a:avLst/>
          </a:prstGeom>
          <a:noFill/>
        </p:spPr>
        <p:txBody>
          <a:bodyPr wrap="square" rtlCol="0">
            <a:spAutoFit/>
          </a:bodyPr>
          <a:lstStyle/>
          <a:p>
            <a:pPr defTabSz="457200" fontAlgn="base">
              <a:spcBef>
                <a:spcPct val="0"/>
              </a:spcBef>
              <a:spcAft>
                <a:spcPct val="0"/>
              </a:spcAft>
            </a:pPr>
            <a:r>
              <a:rPr lang="es-CO" b="1" i="1" dirty="0" smtClean="0">
                <a:solidFill>
                  <a:prstClr val="black"/>
                </a:solidFill>
                <a:cs typeface="Arial" charset="0"/>
              </a:rPr>
              <a:t>Servicios </a:t>
            </a:r>
            <a:r>
              <a:rPr lang="es-CO" b="1" i="1" dirty="0">
                <a:solidFill>
                  <a:prstClr val="black"/>
                </a:solidFill>
                <a:cs typeface="Arial" charset="0"/>
              </a:rPr>
              <a:t>empresariales no </a:t>
            </a:r>
            <a:r>
              <a:rPr lang="es-CO" b="1" i="1" dirty="0" smtClean="0">
                <a:solidFill>
                  <a:prstClr val="black"/>
                </a:solidFill>
                <a:cs typeface="Arial" charset="0"/>
              </a:rPr>
              <a:t>financieros a  Organizaciones que fomentan el crecimiento empresarial (OFCE) y Empresas</a:t>
            </a:r>
            <a:endParaRPr lang="es-CO" b="1" i="1" dirty="0">
              <a:solidFill>
                <a:prstClr val="black"/>
              </a:solidFill>
              <a:cs typeface="Arial" charset="0"/>
            </a:endParaRPr>
          </a:p>
        </p:txBody>
      </p:sp>
      <p:sp>
        <p:nvSpPr>
          <p:cNvPr id="37" name="36 CuadroTexto"/>
          <p:cNvSpPr txBox="1"/>
          <p:nvPr/>
        </p:nvSpPr>
        <p:spPr>
          <a:xfrm>
            <a:off x="107504" y="5074224"/>
            <a:ext cx="8687046" cy="369332"/>
          </a:xfrm>
          <a:prstGeom prst="rect">
            <a:avLst/>
          </a:prstGeom>
          <a:noFill/>
        </p:spPr>
        <p:txBody>
          <a:bodyPr wrap="square" rtlCol="0">
            <a:spAutoFit/>
          </a:bodyPr>
          <a:lstStyle/>
          <a:p>
            <a:pPr defTabSz="457200" fontAlgn="base">
              <a:spcBef>
                <a:spcPct val="0"/>
              </a:spcBef>
              <a:spcAft>
                <a:spcPct val="0"/>
              </a:spcAft>
            </a:pPr>
            <a:r>
              <a:rPr lang="es-CO" b="1" i="1" dirty="0" smtClean="0">
                <a:solidFill>
                  <a:prstClr val="black"/>
                </a:solidFill>
                <a:cs typeface="Arial" charset="0"/>
              </a:rPr>
              <a:t>Servicios empresariales –financieros-   </a:t>
            </a:r>
            <a:endParaRPr lang="es-CO" b="1" i="1" dirty="0">
              <a:solidFill>
                <a:prstClr val="black"/>
              </a:solidFill>
              <a:cs typeface="Arial" charset="0"/>
            </a:endParaRPr>
          </a:p>
        </p:txBody>
      </p:sp>
    </p:spTree>
    <p:extLst>
      <p:ext uri="{BB962C8B-B14F-4D97-AF65-F5344CB8AC3E}">
        <p14:creationId xmlns:p14="http://schemas.microsoft.com/office/powerpoint/2010/main" val="328712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31" grpId="0" animBg="1"/>
      <p:bldP spid="32" grpId="0" animBg="1"/>
      <p:bldP spid="33" grpId="0" animBg="1"/>
      <p:bldP spid="2" grpId="0"/>
      <p:bldP spid="3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448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141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83568" y="0"/>
            <a:ext cx="7776864" cy="551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3568" y="5301208"/>
            <a:ext cx="7776864" cy="1208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5282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1853843" y="1136616"/>
            <a:ext cx="5112184" cy="369332"/>
          </a:xfrm>
          <a:prstGeom prst="rect">
            <a:avLst/>
          </a:prstGeom>
          <a:noFill/>
        </p:spPr>
        <p:txBody>
          <a:bodyPr wrap="square" rtlCol="0">
            <a:spAutoFit/>
          </a:bodyPr>
          <a:lstStyle/>
          <a:p>
            <a:pPr algn="ctr"/>
            <a:r>
              <a:rPr lang="es-CO" b="1" dirty="0" smtClean="0">
                <a:solidFill>
                  <a:schemeClr val="tx1">
                    <a:lumMod val="65000"/>
                    <a:lumOff val="35000"/>
                  </a:schemeClr>
                </a:solidFill>
              </a:rPr>
              <a:t>¿QUE EXPORTABA COLOMBIA EN 1962 y 2014?</a:t>
            </a:r>
            <a:endParaRPr lang="es-CO" b="1" dirty="0">
              <a:solidFill>
                <a:schemeClr val="tx1">
                  <a:lumMod val="65000"/>
                  <a:lumOff val="35000"/>
                </a:schemeClr>
              </a:solidFill>
            </a:endParaRPr>
          </a:p>
        </p:txBody>
      </p:sp>
      <p:sp>
        <p:nvSpPr>
          <p:cNvPr id="17" name="7 Marcador de texto"/>
          <p:cNvSpPr>
            <a:spLocks noGrp="1"/>
          </p:cNvSpPr>
          <p:nvPr>
            <p:ph type="body" sz="quarter" idx="11"/>
          </p:nvPr>
        </p:nvSpPr>
        <p:spPr>
          <a:xfrm>
            <a:off x="498927" y="406309"/>
            <a:ext cx="8023225" cy="581025"/>
          </a:xfrm>
        </p:spPr>
        <p:txBody>
          <a:bodyPr/>
          <a:lstStyle/>
          <a:p>
            <a:r>
              <a:rPr lang="es-CO" dirty="0" smtClean="0"/>
              <a:t>EL CASO DE COLOMBIA</a:t>
            </a:r>
            <a:endParaRPr lang="es-CO" dirty="0"/>
          </a:p>
        </p:txBody>
      </p:sp>
      <p:pic>
        <p:nvPicPr>
          <p:cNvPr id="2150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0319" y="1933574"/>
            <a:ext cx="3963649" cy="408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250573" y="6329434"/>
            <a:ext cx="2550244" cy="307777"/>
          </a:xfrm>
          <a:prstGeom prst="rect">
            <a:avLst/>
          </a:prstGeom>
          <a:noFill/>
        </p:spPr>
        <p:txBody>
          <a:bodyPr wrap="square" rtlCol="0">
            <a:spAutoFit/>
          </a:bodyPr>
          <a:lstStyle/>
          <a:p>
            <a:r>
              <a:rPr lang="es-CO" sz="1400" b="1" dirty="0">
                <a:solidFill>
                  <a:schemeClr val="tx1">
                    <a:lumMod val="65000"/>
                    <a:lumOff val="35000"/>
                  </a:schemeClr>
                </a:solidFill>
              </a:rPr>
              <a:t>PIB per </a:t>
            </a:r>
            <a:r>
              <a:rPr lang="es-CO" sz="1400" b="1" dirty="0" smtClean="0">
                <a:solidFill>
                  <a:schemeClr val="tx1">
                    <a:lumMod val="65000"/>
                    <a:lumOff val="35000"/>
                  </a:schemeClr>
                </a:solidFill>
              </a:rPr>
              <a:t>cápita USD 252</a:t>
            </a:r>
            <a:endParaRPr lang="en-US" sz="1400" b="1" dirty="0">
              <a:solidFill>
                <a:schemeClr val="tx1">
                  <a:lumMod val="65000"/>
                  <a:lumOff val="35000"/>
                </a:schemeClr>
              </a:solidFill>
            </a:endParaRPr>
          </a:p>
        </p:txBody>
      </p:sp>
      <p:sp>
        <p:nvSpPr>
          <p:cNvPr id="18" name="17 CuadroTexto"/>
          <p:cNvSpPr txBox="1"/>
          <p:nvPr/>
        </p:nvSpPr>
        <p:spPr>
          <a:xfrm>
            <a:off x="5418286" y="6329434"/>
            <a:ext cx="2550244" cy="307777"/>
          </a:xfrm>
          <a:prstGeom prst="rect">
            <a:avLst/>
          </a:prstGeom>
          <a:noFill/>
        </p:spPr>
        <p:txBody>
          <a:bodyPr wrap="square" rtlCol="0">
            <a:spAutoFit/>
          </a:bodyPr>
          <a:lstStyle/>
          <a:p>
            <a:r>
              <a:rPr lang="es-CO" sz="1400" b="1" dirty="0">
                <a:solidFill>
                  <a:schemeClr val="tx1">
                    <a:lumMod val="65000"/>
                    <a:lumOff val="35000"/>
                  </a:schemeClr>
                </a:solidFill>
              </a:rPr>
              <a:t>PIB per </a:t>
            </a:r>
            <a:r>
              <a:rPr lang="es-CO" sz="1400" b="1" dirty="0" smtClean="0">
                <a:solidFill>
                  <a:schemeClr val="tx1">
                    <a:lumMod val="65000"/>
                    <a:lumOff val="35000"/>
                  </a:schemeClr>
                </a:solidFill>
              </a:rPr>
              <a:t>cápita USD 7.943</a:t>
            </a:r>
            <a:endParaRPr lang="en-US" sz="1400" b="1" dirty="0">
              <a:solidFill>
                <a:schemeClr val="tx1">
                  <a:lumMod val="65000"/>
                  <a:lumOff val="35000"/>
                </a:schemeClr>
              </a:solidFill>
            </a:endParaRPr>
          </a:p>
        </p:txBody>
      </p:sp>
      <p:sp>
        <p:nvSpPr>
          <p:cNvPr id="20" name="19 CuadroTexto"/>
          <p:cNvSpPr txBox="1"/>
          <p:nvPr/>
        </p:nvSpPr>
        <p:spPr>
          <a:xfrm>
            <a:off x="1027021" y="1624308"/>
            <a:ext cx="2550244" cy="307777"/>
          </a:xfrm>
          <a:prstGeom prst="rect">
            <a:avLst/>
          </a:prstGeom>
          <a:noFill/>
        </p:spPr>
        <p:txBody>
          <a:bodyPr wrap="square" rtlCol="0">
            <a:spAutoFit/>
          </a:bodyPr>
          <a:lstStyle/>
          <a:p>
            <a:pPr algn="ctr"/>
            <a:r>
              <a:rPr lang="es-CO" sz="1400" b="1" dirty="0" smtClean="0">
                <a:solidFill>
                  <a:schemeClr val="tx1">
                    <a:lumMod val="65000"/>
                    <a:lumOff val="35000"/>
                  </a:schemeClr>
                </a:solidFill>
              </a:rPr>
              <a:t>1962</a:t>
            </a:r>
            <a:endParaRPr lang="en-US" sz="1400" b="1" dirty="0">
              <a:solidFill>
                <a:schemeClr val="tx1">
                  <a:lumMod val="65000"/>
                  <a:lumOff val="35000"/>
                </a:schemeClr>
              </a:solidFill>
            </a:endParaRPr>
          </a:p>
        </p:txBody>
      </p:sp>
      <p:sp>
        <p:nvSpPr>
          <p:cNvPr id="21" name="20 CuadroTexto"/>
          <p:cNvSpPr txBox="1"/>
          <p:nvPr/>
        </p:nvSpPr>
        <p:spPr>
          <a:xfrm>
            <a:off x="5554474" y="1624308"/>
            <a:ext cx="2550244" cy="307777"/>
          </a:xfrm>
          <a:prstGeom prst="rect">
            <a:avLst/>
          </a:prstGeom>
          <a:noFill/>
        </p:spPr>
        <p:txBody>
          <a:bodyPr wrap="square" rtlCol="0">
            <a:spAutoFit/>
          </a:bodyPr>
          <a:lstStyle/>
          <a:p>
            <a:pPr algn="ctr"/>
            <a:r>
              <a:rPr lang="es-CO" sz="1400" b="1" dirty="0" smtClean="0">
                <a:solidFill>
                  <a:schemeClr val="tx1">
                    <a:lumMod val="65000"/>
                    <a:lumOff val="35000"/>
                  </a:schemeClr>
                </a:solidFill>
              </a:rPr>
              <a:t>2014</a:t>
            </a:r>
            <a:endParaRPr lang="en-US" sz="1400" b="1" dirty="0">
              <a:solidFill>
                <a:schemeClr val="tx1">
                  <a:lumMod val="65000"/>
                  <a:lumOff val="35000"/>
                </a:schemeClr>
              </a:solidFill>
            </a:endParaRPr>
          </a:p>
        </p:txBody>
      </p:sp>
      <p:pic>
        <p:nvPicPr>
          <p:cNvPr id="2052"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68948" y="1933575"/>
            <a:ext cx="4065563" cy="408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10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1322363" y="1098017"/>
            <a:ext cx="5517889" cy="369332"/>
          </a:xfrm>
          <a:prstGeom prst="rect">
            <a:avLst/>
          </a:prstGeom>
          <a:noFill/>
        </p:spPr>
        <p:txBody>
          <a:bodyPr wrap="square" rtlCol="0">
            <a:spAutoFit/>
          </a:bodyPr>
          <a:lstStyle/>
          <a:p>
            <a:pPr algn="ctr"/>
            <a:r>
              <a:rPr lang="es-CO" b="1" dirty="0" smtClean="0">
                <a:solidFill>
                  <a:schemeClr val="tx1">
                    <a:lumMod val="65000"/>
                    <a:lumOff val="35000"/>
                  </a:schemeClr>
                </a:solidFill>
              </a:rPr>
              <a:t>¿QUE EXPORTABA COREA DEL SUR EN 1962 Y 2014?</a:t>
            </a:r>
            <a:endParaRPr lang="es-CO" b="1" dirty="0">
              <a:solidFill>
                <a:schemeClr val="tx1">
                  <a:lumMod val="65000"/>
                  <a:lumOff val="35000"/>
                </a:schemeClr>
              </a:solidFill>
            </a:endParaRPr>
          </a:p>
        </p:txBody>
      </p:sp>
      <p:sp>
        <p:nvSpPr>
          <p:cNvPr id="19" name="7 Marcador de texto"/>
          <p:cNvSpPr>
            <a:spLocks noGrp="1"/>
          </p:cNvSpPr>
          <p:nvPr>
            <p:ph type="body" sz="quarter" idx="11"/>
          </p:nvPr>
        </p:nvSpPr>
        <p:spPr>
          <a:xfrm>
            <a:off x="529407" y="430307"/>
            <a:ext cx="8023225" cy="581025"/>
          </a:xfrm>
        </p:spPr>
        <p:txBody>
          <a:bodyPr/>
          <a:lstStyle/>
          <a:p>
            <a:r>
              <a:rPr lang="es-CO" dirty="0" smtClean="0"/>
              <a:t>EL CASO DE COREA DEL SUR</a:t>
            </a:r>
            <a:endParaRPr lang="es-CO" dirty="0"/>
          </a:p>
        </p:txBody>
      </p:sp>
      <p:sp>
        <p:nvSpPr>
          <p:cNvPr id="7" name="6 CuadroTexto"/>
          <p:cNvSpPr txBox="1"/>
          <p:nvPr/>
        </p:nvSpPr>
        <p:spPr>
          <a:xfrm>
            <a:off x="5529632" y="6088557"/>
            <a:ext cx="2575086" cy="307777"/>
          </a:xfrm>
          <a:prstGeom prst="rect">
            <a:avLst/>
          </a:prstGeom>
          <a:noFill/>
        </p:spPr>
        <p:txBody>
          <a:bodyPr wrap="square" rtlCol="0">
            <a:spAutoFit/>
          </a:bodyPr>
          <a:lstStyle/>
          <a:p>
            <a:r>
              <a:rPr lang="es-CO" sz="1400" b="1" dirty="0">
                <a:solidFill>
                  <a:schemeClr val="tx1">
                    <a:lumMod val="65000"/>
                    <a:lumOff val="35000"/>
                  </a:schemeClr>
                </a:solidFill>
              </a:rPr>
              <a:t>PIB per </a:t>
            </a:r>
            <a:r>
              <a:rPr lang="es-CO" sz="1400" b="1" dirty="0" smtClean="0">
                <a:solidFill>
                  <a:schemeClr val="tx1">
                    <a:lumMod val="65000"/>
                    <a:lumOff val="35000"/>
                  </a:schemeClr>
                </a:solidFill>
              </a:rPr>
              <a:t>cápita USD 27.970</a:t>
            </a:r>
            <a:endParaRPr lang="en-US" sz="1400" b="1" dirty="0">
              <a:solidFill>
                <a:schemeClr val="tx1">
                  <a:lumMod val="65000"/>
                  <a:lumOff val="35000"/>
                </a:schemeClr>
              </a:solidFill>
            </a:endParaRPr>
          </a:p>
        </p:txBody>
      </p:sp>
      <p:grpSp>
        <p:nvGrpSpPr>
          <p:cNvPr id="11" name="10 Grupo"/>
          <p:cNvGrpSpPr/>
          <p:nvPr/>
        </p:nvGrpSpPr>
        <p:grpSpPr>
          <a:xfrm>
            <a:off x="621709" y="2009772"/>
            <a:ext cx="3887664" cy="4386561"/>
            <a:chOff x="621709" y="1969691"/>
            <a:chExt cx="3887664" cy="4580531"/>
          </a:xfrm>
        </p:grpSpPr>
        <p:pic>
          <p:nvPicPr>
            <p:cNvPr id="12"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 b="2964"/>
            <a:stretch/>
          </p:blipFill>
          <p:spPr bwMode="auto">
            <a:xfrm>
              <a:off x="621709" y="1969691"/>
              <a:ext cx="3887664" cy="413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CuadroTexto"/>
            <p:cNvSpPr txBox="1"/>
            <p:nvPr/>
          </p:nvSpPr>
          <p:spPr>
            <a:xfrm>
              <a:off x="1205484" y="6242445"/>
              <a:ext cx="2292251" cy="307777"/>
            </a:xfrm>
            <a:prstGeom prst="rect">
              <a:avLst/>
            </a:prstGeom>
            <a:noFill/>
          </p:spPr>
          <p:txBody>
            <a:bodyPr wrap="square" rtlCol="0">
              <a:spAutoFit/>
            </a:bodyPr>
            <a:lstStyle/>
            <a:p>
              <a:r>
                <a:rPr lang="es-CO" sz="1400" b="1" dirty="0">
                  <a:solidFill>
                    <a:schemeClr val="tx1">
                      <a:lumMod val="65000"/>
                      <a:lumOff val="35000"/>
                    </a:schemeClr>
                  </a:solidFill>
                </a:rPr>
                <a:t>PIB per </a:t>
              </a:r>
              <a:r>
                <a:rPr lang="es-CO" sz="1400" b="1" dirty="0" smtClean="0">
                  <a:solidFill>
                    <a:schemeClr val="tx1">
                      <a:lumMod val="65000"/>
                      <a:lumOff val="35000"/>
                    </a:schemeClr>
                  </a:solidFill>
                </a:rPr>
                <a:t>cápita USD 103</a:t>
              </a:r>
              <a:endParaRPr lang="en-US" sz="1400" b="1" dirty="0">
                <a:solidFill>
                  <a:schemeClr val="tx1">
                    <a:lumMod val="65000"/>
                    <a:lumOff val="35000"/>
                  </a:schemeClr>
                </a:solidFill>
              </a:endParaRPr>
            </a:p>
          </p:txBody>
        </p:sp>
      </p:grpSp>
      <p:sp>
        <p:nvSpPr>
          <p:cNvPr id="15" name="14 CuadroTexto"/>
          <p:cNvSpPr txBox="1"/>
          <p:nvPr/>
        </p:nvSpPr>
        <p:spPr>
          <a:xfrm>
            <a:off x="1205484" y="1700213"/>
            <a:ext cx="2550244" cy="307777"/>
          </a:xfrm>
          <a:prstGeom prst="rect">
            <a:avLst/>
          </a:prstGeom>
          <a:noFill/>
        </p:spPr>
        <p:txBody>
          <a:bodyPr wrap="square" rtlCol="0">
            <a:spAutoFit/>
          </a:bodyPr>
          <a:lstStyle/>
          <a:p>
            <a:pPr algn="ctr"/>
            <a:r>
              <a:rPr lang="es-CO" sz="1400" b="1" dirty="0" smtClean="0">
                <a:solidFill>
                  <a:schemeClr val="tx1">
                    <a:lumMod val="65000"/>
                    <a:lumOff val="35000"/>
                  </a:schemeClr>
                </a:solidFill>
              </a:rPr>
              <a:t>1962</a:t>
            </a:r>
            <a:endParaRPr lang="en-US" sz="1400" b="1" dirty="0">
              <a:solidFill>
                <a:schemeClr val="tx1">
                  <a:lumMod val="65000"/>
                  <a:lumOff val="35000"/>
                </a:schemeClr>
              </a:solidFill>
            </a:endParaRPr>
          </a:p>
        </p:txBody>
      </p:sp>
      <p:sp>
        <p:nvSpPr>
          <p:cNvPr id="17" name="16 CuadroTexto"/>
          <p:cNvSpPr txBox="1"/>
          <p:nvPr/>
        </p:nvSpPr>
        <p:spPr>
          <a:xfrm>
            <a:off x="5554474" y="1624308"/>
            <a:ext cx="2550244" cy="307777"/>
          </a:xfrm>
          <a:prstGeom prst="rect">
            <a:avLst/>
          </a:prstGeom>
          <a:noFill/>
        </p:spPr>
        <p:txBody>
          <a:bodyPr wrap="square" rtlCol="0">
            <a:spAutoFit/>
          </a:bodyPr>
          <a:lstStyle/>
          <a:p>
            <a:pPr algn="ctr"/>
            <a:r>
              <a:rPr lang="es-CO" sz="1400" b="1" dirty="0" smtClean="0">
                <a:solidFill>
                  <a:schemeClr val="tx1">
                    <a:lumMod val="65000"/>
                    <a:lumOff val="35000"/>
                  </a:schemeClr>
                </a:solidFill>
              </a:rPr>
              <a:t>2014</a:t>
            </a:r>
            <a:endParaRPr lang="en-US" sz="1400" b="1" dirty="0">
              <a:solidFill>
                <a:schemeClr val="tx1">
                  <a:lumMod val="65000"/>
                  <a:lumOff val="35000"/>
                </a:schemeClr>
              </a:solidFill>
            </a:endParaRPr>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16015" y="2009773"/>
            <a:ext cx="4202901" cy="3940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5682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texto"/>
          <p:cNvSpPr>
            <a:spLocks noGrp="1"/>
          </p:cNvSpPr>
          <p:nvPr>
            <p:ph type="body" sz="quarter" idx="18"/>
          </p:nvPr>
        </p:nvSpPr>
        <p:spPr>
          <a:xfrm>
            <a:off x="509216" y="1082328"/>
            <a:ext cx="8023224" cy="1903947"/>
          </a:xfrm>
        </p:spPr>
        <p:txBody>
          <a:bodyPr>
            <a:normAutofit fontScale="70000" lnSpcReduction="20000"/>
          </a:bodyPr>
          <a:lstStyle/>
          <a:p>
            <a:pPr algn="ctr"/>
            <a:r>
              <a:rPr lang="es-CO" sz="3200" b="1" i="1" dirty="0" smtClean="0"/>
              <a:t>Los países que han crecido por encima del promedio son aquellos que han sido capaces de diversificar sus exportaciones hacia productos más complejos</a:t>
            </a:r>
          </a:p>
          <a:p>
            <a:pPr algn="ctr"/>
            <a:endParaRPr lang="es-CO" sz="3200" b="1" i="1" dirty="0"/>
          </a:p>
          <a:p>
            <a:pPr algn="ctr"/>
            <a:r>
              <a:rPr lang="es-CO" sz="3200" b="1" i="1" dirty="0" smtClean="0"/>
              <a:t>Entender el desarrollo económico como el desarrollo de capacidades productivas </a:t>
            </a:r>
            <a:endParaRPr lang="en-US" sz="3200" b="1" i="1" dirty="0"/>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4445" y="3429000"/>
            <a:ext cx="3455987" cy="270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2080" y="3645024"/>
            <a:ext cx="3455987" cy="270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8149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 name="NAME" val="McK Disclaimer"/>
  <p:tag name="LLEFT" val=" 252"/>
  <p:tag name="LTOP" val=" 512"/>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ANCOLDEX_PLANTILLA_POWERPOINT_43">
  <a:themeElements>
    <a:clrScheme name="BANCOLDEX PALETA DE COLOR">
      <a:dk1>
        <a:srgbClr val="000000"/>
      </a:dk1>
      <a:lt1>
        <a:sysClr val="window" lastClr="FFFFFF"/>
      </a:lt1>
      <a:dk2>
        <a:srgbClr val="1F497D"/>
      </a:dk2>
      <a:lt2>
        <a:srgbClr val="EEECE1"/>
      </a:lt2>
      <a:accent1>
        <a:srgbClr val="2F3331"/>
      </a:accent1>
      <a:accent2>
        <a:srgbClr val="4D514F"/>
      </a:accent2>
      <a:accent3>
        <a:srgbClr val="F6BC1C"/>
      </a:accent3>
      <a:accent4>
        <a:srgbClr val="0067B3"/>
      </a:accent4>
      <a:accent5>
        <a:srgbClr val="6B1C20"/>
      </a:accent5>
      <a:accent6>
        <a:srgbClr val="767776"/>
      </a:accent6>
      <a:hlink>
        <a:srgbClr val="A4A5A4"/>
      </a:hlink>
      <a:folHlink>
        <a:srgbClr val="5051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13110</TotalTime>
  <Words>3081</Words>
  <Application>Microsoft Office PowerPoint</Application>
  <PresentationFormat>Presentación en pantalla (4:3)</PresentationFormat>
  <Paragraphs>779</Paragraphs>
  <Slides>49</Slides>
  <Notes>11</Notes>
  <HiddenSlides>2</HiddenSlides>
  <MMClips>0</MMClips>
  <ScaleCrop>false</ScaleCrop>
  <HeadingPairs>
    <vt:vector size="6" baseType="variant">
      <vt:variant>
        <vt:lpstr>Fuentes usadas</vt:lpstr>
      </vt:variant>
      <vt:variant>
        <vt:i4>6</vt:i4>
      </vt:variant>
      <vt:variant>
        <vt:lpstr>Tema</vt:lpstr>
      </vt:variant>
      <vt:variant>
        <vt:i4>10</vt:i4>
      </vt:variant>
      <vt:variant>
        <vt:lpstr>Títulos de diapositiva</vt:lpstr>
      </vt:variant>
      <vt:variant>
        <vt:i4>49</vt:i4>
      </vt:variant>
    </vt:vector>
  </HeadingPairs>
  <TitlesOfParts>
    <vt:vector size="65" baseType="lpstr">
      <vt:lpstr>ＭＳ Ｐゴシック</vt:lpstr>
      <vt:lpstr>Amplitude-Black</vt:lpstr>
      <vt:lpstr>Arial</vt:lpstr>
      <vt:lpstr>Calibri</vt:lpstr>
      <vt:lpstr>Times New Roman</vt:lpstr>
      <vt:lpstr>Wingdings</vt:lpstr>
      <vt:lpstr>Tema de Office</vt:lpstr>
      <vt:lpstr>1_Tema de Office</vt:lpstr>
      <vt:lpstr>2_Tema de Office</vt:lpstr>
      <vt:lpstr>3_Custom Design</vt:lpstr>
      <vt:lpstr>5_Tema de Office</vt:lpstr>
      <vt:lpstr>BANCOLDEX_PLANTILLA_POWERPOINT_43</vt:lpstr>
      <vt:lpstr>6_Tema de Office</vt:lpstr>
      <vt:lpstr>4_Tema de Office</vt:lpstr>
      <vt:lpstr>7_Tema de Office</vt:lpstr>
      <vt:lpstr>3_Tema de Office</vt:lpstr>
      <vt:lpstr>ATLAS COLOMBIANO DE COMPLEJIDAD ECONÓMICA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¿Cuál debe ser la estrategia del Clúster para potenciar  sus logros en la industria  Petroquímica ?    DIVERSIFICACIÓN INTELIGENTE  </vt:lpstr>
      <vt:lpstr> Diversificar mercados     Sacar mejor provecho de los mercados mundiales   </vt:lpstr>
      <vt:lpstr>Presentación de PowerPoint</vt:lpstr>
      <vt:lpstr>Presentación de PowerPoint</vt:lpstr>
      <vt:lpstr>Presentación de PowerPoint</vt:lpstr>
      <vt:lpstr>Presentación de PowerPoint</vt:lpstr>
      <vt:lpstr>Presentación de PowerPoint</vt:lpstr>
      <vt:lpstr>Generar proveeduría  colombiana en importaciones de empresas líderes     Sacar mejor provecho de los conocimientos adquiridos. </vt:lpstr>
      <vt:lpstr>Presentación de PowerPoint</vt:lpstr>
      <vt:lpstr>Presentación de PowerPoint</vt:lpstr>
      <vt:lpstr>Diversificar e innovar a partir de  las capacidades desarrolladas por sus  industrias estrellas    Diversificarse en forma inteligente  Sin dejar de hacer lo que sabe, hacer nuevas cosas utilizando mejor los conocimientos ya existentes.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¿Cuál debe ser la estrategia de Bogotá para potenciar los logros de medicamentos y cosmética?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estrategia es la   “diversificación inteligente”   Conquistar  nuevos mercados   Aprovechar el conocimientos  de las industrias del país   “Saltar” a productos más complejos  </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Gustavo Adolfo Montes Gutierrez</dc:creator>
  <cp:lastModifiedBy>MAGIX09</cp:lastModifiedBy>
  <cp:revision>661</cp:revision>
  <dcterms:created xsi:type="dcterms:W3CDTF">2015-12-01T19:28:14Z</dcterms:created>
  <dcterms:modified xsi:type="dcterms:W3CDTF">2016-06-02T23:03:06Z</dcterms:modified>
</cp:coreProperties>
</file>