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5490" r:id="rId2"/>
  </p:sldMasterIdLst>
  <p:notesMasterIdLst>
    <p:notesMasterId r:id="rId15"/>
  </p:notesMasterIdLst>
  <p:handoutMasterIdLst>
    <p:handoutMasterId r:id="rId16"/>
  </p:handoutMasterIdLst>
  <p:sldIdLst>
    <p:sldId id="270" r:id="rId3"/>
    <p:sldId id="364" r:id="rId4"/>
    <p:sldId id="369" r:id="rId5"/>
    <p:sldId id="373" r:id="rId6"/>
    <p:sldId id="372" r:id="rId7"/>
    <p:sldId id="376" r:id="rId8"/>
    <p:sldId id="383" r:id="rId9"/>
    <p:sldId id="382" r:id="rId10"/>
    <p:sldId id="377" r:id="rId11"/>
    <p:sldId id="378" r:id="rId12"/>
    <p:sldId id="379" r:id="rId13"/>
    <p:sldId id="381" r:id="rId14"/>
  </p:sldIdLst>
  <p:sldSz cx="9144000" cy="5143500" type="screen16x9"/>
  <p:notesSz cx="7010400" cy="9296400"/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FF"/>
    <a:srgbClr val="4B6C1E"/>
    <a:srgbClr val="CFDEB0"/>
    <a:srgbClr val="4E5436"/>
    <a:srgbClr val="E2E2E2"/>
    <a:srgbClr val="B2B2B2"/>
    <a:srgbClr val="7ED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6" autoAdjust="0"/>
    <p:restoredTop sz="92571" autoAdjust="0"/>
  </p:normalViewPr>
  <p:slideViewPr>
    <p:cSldViewPr>
      <p:cViewPr>
        <p:scale>
          <a:sx n="125" d="100"/>
          <a:sy n="125" d="100"/>
        </p:scale>
        <p:origin x="2610" y="1392"/>
      </p:cViewPr>
      <p:guideLst>
        <p:guide orient="horz" pos="162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63" tIns="46582" rIns="93163" bIns="4658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1925" y="0"/>
            <a:ext cx="3036888" cy="465138"/>
          </a:xfrm>
          <a:prstGeom prst="rect">
            <a:avLst/>
          </a:prstGeom>
        </p:spPr>
        <p:txBody>
          <a:bodyPr vert="horz" lIns="93163" tIns="46582" rIns="93163" bIns="4658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8D3D35-70D4-4E21-947E-60F93548EE95}" type="datetimeFigureOut">
              <a:rPr lang="es-CO"/>
              <a:pPr>
                <a:defRPr/>
              </a:pPr>
              <a:t>26/10/2017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63" tIns="46582" rIns="93163" bIns="4658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</p:spPr>
        <p:txBody>
          <a:bodyPr vert="horz" wrap="square" lIns="93163" tIns="46582" rIns="93163" bIns="4658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1F030C0-C5C1-4192-8B6F-9F74FDC5AC09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573890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63" tIns="46582" rIns="93163" bIns="4658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1925" y="0"/>
            <a:ext cx="3036888" cy="465138"/>
          </a:xfrm>
          <a:prstGeom prst="rect">
            <a:avLst/>
          </a:prstGeom>
        </p:spPr>
        <p:txBody>
          <a:bodyPr vert="horz" lIns="93163" tIns="46582" rIns="93163" bIns="4658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9DDC92-42A6-4D2E-8AB5-70D1FA51A166}" type="datetimeFigureOut">
              <a:rPr lang="es-CO"/>
              <a:pPr>
                <a:defRPr/>
              </a:pPr>
              <a:t>26/10/2017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3" tIns="46582" rIns="93163" bIns="46582" rtlCol="0" anchor="ctr"/>
          <a:lstStyle/>
          <a:p>
            <a:pPr lvl="0"/>
            <a:endParaRPr lang="es-CO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0088" y="4416425"/>
            <a:ext cx="5610225" cy="4183063"/>
          </a:xfrm>
          <a:prstGeom prst="rect">
            <a:avLst/>
          </a:prstGeom>
        </p:spPr>
        <p:txBody>
          <a:bodyPr vert="horz" lIns="93163" tIns="46582" rIns="93163" bIns="46582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O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63" tIns="46582" rIns="93163" bIns="4658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</p:spPr>
        <p:txBody>
          <a:bodyPr vert="horz" wrap="square" lIns="93163" tIns="46582" rIns="93163" bIns="4658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9C744BF-19CD-466F-AC4E-E42F8C281FA2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711971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smtClean="0"/>
          </a:p>
        </p:txBody>
      </p:sp>
      <p:sp>
        <p:nvSpPr>
          <p:cNvPr id="92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7713" indent="-2873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0938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11313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71688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288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860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432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004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2A867EB-DA97-4FBB-82D1-1AD8F5AEF45C}" type="slidenum">
              <a:rPr lang="es-CO" altLang="es-CO" smtClean="0"/>
              <a:pPr/>
              <a:t>1</a:t>
            </a:fld>
            <a:endParaRPr lang="es-CO" altLang="es-CO" smtClean="0"/>
          </a:p>
        </p:txBody>
      </p:sp>
    </p:spTree>
    <p:extLst>
      <p:ext uri="{BB962C8B-B14F-4D97-AF65-F5344CB8AC3E}">
        <p14:creationId xmlns:p14="http://schemas.microsoft.com/office/powerpoint/2010/main" val="374734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smtClean="0"/>
          </a:p>
        </p:txBody>
      </p:sp>
      <p:sp>
        <p:nvSpPr>
          <p:cNvPr id="112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7713" indent="-2873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0938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11313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71688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288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860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432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004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32803C9-4E87-4AC1-A06C-19F0AD60E748}" type="slidenum">
              <a:rPr lang="es-CO" altLang="es-CO" smtClean="0"/>
              <a:pPr/>
              <a:t>2</a:t>
            </a:fld>
            <a:endParaRPr lang="es-CO" altLang="es-CO" smtClean="0"/>
          </a:p>
        </p:txBody>
      </p:sp>
    </p:spTree>
    <p:extLst>
      <p:ext uri="{BB962C8B-B14F-4D97-AF65-F5344CB8AC3E}">
        <p14:creationId xmlns:p14="http://schemas.microsoft.com/office/powerpoint/2010/main" val="330589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smtClean="0"/>
          </a:p>
        </p:txBody>
      </p:sp>
      <p:sp>
        <p:nvSpPr>
          <p:cNvPr id="133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F53E830-4F8E-4342-B7C1-073C20E0D798}" type="slidenum">
              <a:rPr lang="es-CO" altLang="es-CO" smtClean="0"/>
              <a:pPr/>
              <a:t>3</a:t>
            </a:fld>
            <a:endParaRPr lang="es-CO" altLang="es-CO" smtClean="0"/>
          </a:p>
        </p:txBody>
      </p:sp>
    </p:spTree>
    <p:extLst>
      <p:ext uri="{BB962C8B-B14F-4D97-AF65-F5344CB8AC3E}">
        <p14:creationId xmlns:p14="http://schemas.microsoft.com/office/powerpoint/2010/main" val="2319886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smtClean="0"/>
          </a:p>
        </p:txBody>
      </p:sp>
      <p:sp>
        <p:nvSpPr>
          <p:cNvPr id="153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0802AF6-836A-4A47-97C0-23353C2E4ED8}" type="slidenum">
              <a:rPr lang="es-CO" altLang="es-CO" smtClean="0"/>
              <a:pPr/>
              <a:t>4</a:t>
            </a:fld>
            <a:endParaRPr lang="es-CO" altLang="es-CO" smtClean="0"/>
          </a:p>
        </p:txBody>
      </p:sp>
    </p:spTree>
    <p:extLst>
      <p:ext uri="{BB962C8B-B14F-4D97-AF65-F5344CB8AC3E}">
        <p14:creationId xmlns:p14="http://schemas.microsoft.com/office/powerpoint/2010/main" val="2030957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smtClean="0"/>
          </a:p>
        </p:txBody>
      </p:sp>
      <p:sp>
        <p:nvSpPr>
          <p:cNvPr id="2048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E8B2888-BE85-4459-B2FF-74A7AC49BB06}" type="slidenum">
              <a:rPr lang="es-CO" altLang="es-CO" smtClean="0"/>
              <a:pPr/>
              <a:t>5</a:t>
            </a:fld>
            <a:endParaRPr lang="es-CO" altLang="es-CO" smtClean="0"/>
          </a:p>
        </p:txBody>
      </p:sp>
    </p:spTree>
    <p:extLst>
      <p:ext uri="{BB962C8B-B14F-4D97-AF65-F5344CB8AC3E}">
        <p14:creationId xmlns:p14="http://schemas.microsoft.com/office/powerpoint/2010/main" val="1959597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C744BF-19CD-466F-AC4E-E42F8C281FA2}" type="slidenum">
              <a:rPr lang="es-CO" altLang="es-CO" smtClean="0"/>
              <a:pPr>
                <a:defRPr/>
              </a:pPr>
              <a:t>6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080082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C744BF-19CD-466F-AC4E-E42F8C281FA2}" type="slidenum">
              <a:rPr lang="es-CO" altLang="es-CO" smtClean="0"/>
              <a:pPr>
                <a:defRPr/>
              </a:pPr>
              <a:t>7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4222357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C744BF-19CD-466F-AC4E-E42F8C281FA2}" type="slidenum">
              <a:rPr lang="es-CO" altLang="es-CO" smtClean="0"/>
              <a:pPr>
                <a:defRPr/>
              </a:pPr>
              <a:t>8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463242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smtClean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7713" indent="-2873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0938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11313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71688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288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860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432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004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E8FA7C3-10BA-4350-A42E-6249096AF970}" type="slidenum">
              <a:rPr lang="es-CO" altLang="es-CO" smtClean="0"/>
              <a:pPr/>
              <a:t>12</a:t>
            </a:fld>
            <a:endParaRPr lang="es-CO" altLang="es-CO" smtClean="0"/>
          </a:p>
        </p:txBody>
      </p:sp>
    </p:spTree>
    <p:extLst>
      <p:ext uri="{BB962C8B-B14F-4D97-AF65-F5344CB8AC3E}">
        <p14:creationId xmlns:p14="http://schemas.microsoft.com/office/powerpoint/2010/main" val="1347797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0"/>
          <a:stretch>
            <a:fillRect/>
          </a:stretch>
        </p:blipFill>
        <p:spPr bwMode="auto">
          <a:xfrm>
            <a:off x="0" y="-7938"/>
            <a:ext cx="9144000" cy="480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219822"/>
            <a:ext cx="7772400" cy="540060"/>
          </a:xfrm>
        </p:spPr>
        <p:txBody>
          <a:bodyPr>
            <a:normAutofit/>
          </a:bodyPr>
          <a:lstStyle>
            <a:lvl1pPr algn="ctr">
              <a:defRPr sz="2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4353948"/>
            <a:ext cx="6400800" cy="253194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7FA1044C-7777-4A8E-ABB7-4652F8E1154A}" type="datetimeFigureOut">
              <a:rPr lang="es-CO"/>
              <a:pPr>
                <a:defRPr/>
              </a:pPr>
              <a:t>26/10/2017</a:t>
            </a:fld>
            <a:endParaRPr lang="es-CO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7E5C2-A79A-4AFF-9EF8-4517AFD0EAF3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75335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28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D4D66-AEE6-4CA1-B2A9-8FF11923DEF8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BEEDA-B0D0-40C1-8D4B-859C08D1B33A}" type="datetimeFigureOut">
              <a:rPr lang="es-CO"/>
              <a:pPr>
                <a:defRPr/>
              </a:pPr>
              <a:t>26/10/2017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697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51571"/>
            <a:ext cx="2057400" cy="3643052"/>
          </a:xfrm>
        </p:spPr>
        <p:txBody>
          <a:bodyPr vert="eaVert"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51571"/>
            <a:ext cx="6019800" cy="3643052"/>
          </a:xfrm>
        </p:spPr>
        <p:txBody>
          <a:bodyPr vert="eaVert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4A4AC-AE9B-4E60-9154-10FF92C32A0D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567D7-A74A-41E0-87AC-0ED379F34A42}" type="datetimeFigureOut">
              <a:rPr lang="es-CO"/>
              <a:pPr>
                <a:defRPr/>
              </a:pPr>
              <a:t>26/10/2017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5243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 Rectángulo"/>
          <p:cNvSpPr/>
          <p:nvPr userDrawn="1"/>
        </p:nvSpPr>
        <p:spPr>
          <a:xfrm>
            <a:off x="0" y="0"/>
            <a:ext cx="9144000" cy="133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21388" r="17188" b="21112"/>
          <a:stretch>
            <a:fillRect/>
          </a:stretch>
        </p:blipFill>
        <p:spPr bwMode="auto">
          <a:xfrm>
            <a:off x="1984375" y="411163"/>
            <a:ext cx="4921250" cy="2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6"/>
          <a:stretch>
            <a:fillRect/>
          </a:stretch>
        </p:blipFill>
        <p:spPr bwMode="auto">
          <a:xfrm>
            <a:off x="0" y="-7938"/>
            <a:ext cx="9144000" cy="481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5 Marcador de número de diapositiva"/>
          <p:cNvSpPr txBox="1">
            <a:spLocks/>
          </p:cNvSpPr>
          <p:nvPr userDrawn="1"/>
        </p:nvSpPr>
        <p:spPr>
          <a:xfrm>
            <a:off x="6884988" y="4875213"/>
            <a:ext cx="2133600" cy="274637"/>
          </a:xfrm>
          <a:prstGeom prst="rect">
            <a:avLst/>
          </a:prstGeom>
        </p:spPr>
        <p:txBody>
          <a:bodyPr lIns="91445" tIns="45723" rIns="91445" bIns="45723" anchor="ctr"/>
          <a:lstStyle>
            <a:lvl1pPr algn="r">
              <a:defRPr sz="1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hangingPunct="1">
              <a:defRPr/>
            </a:pPr>
            <a:endParaRPr lang="es-ES" b="0" dirty="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086100"/>
            <a:ext cx="7772400" cy="1102519"/>
          </a:xfrm>
        </p:spPr>
        <p:txBody>
          <a:bodyPr>
            <a:normAutofit/>
          </a:bodyPr>
          <a:lstStyle>
            <a:lvl1pPr algn="ctr"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3"/>
          </p:nvPr>
        </p:nvSpPr>
        <p:spPr>
          <a:xfrm>
            <a:off x="2743200" y="4286250"/>
            <a:ext cx="3733800" cy="228600"/>
          </a:xfrm>
        </p:spPr>
        <p:txBody>
          <a:bodyPr/>
          <a:lstStyle>
            <a:lvl1pPr>
              <a:defRPr sz="1400"/>
            </a:lvl1pPr>
            <a:lvl2pPr>
              <a:buNone/>
              <a:defRPr sz="1200"/>
            </a:lvl2pPr>
            <a:lvl3pPr>
              <a:buNone/>
              <a:defRPr sz="1100"/>
            </a:lvl3pPr>
            <a:lvl4pPr>
              <a:buNone/>
              <a:defRPr sz="1050"/>
            </a:lvl4pPr>
            <a:lvl5pPr>
              <a:buNone/>
              <a:defRPr sz="1050"/>
            </a:lvl5pPr>
          </a:lstStyle>
          <a:p>
            <a:pPr lvl="0"/>
            <a:r>
              <a:rPr lang="es-ES" dirty="0"/>
              <a:t>Haga clic para modificar el estilo </a:t>
            </a:r>
          </a:p>
        </p:txBody>
      </p:sp>
    </p:spTree>
    <p:extLst>
      <p:ext uri="{BB962C8B-B14F-4D97-AF65-F5344CB8AC3E}">
        <p14:creationId xmlns:p14="http://schemas.microsoft.com/office/powerpoint/2010/main" val="1697070400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820543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82BE-C47C-4E8B-AD79-EF550AD52662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C067-993F-4AD8-9018-38600FDBE29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41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82BE-C47C-4E8B-AD79-EF550AD52662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C067-993F-4AD8-9018-38600FDBE29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77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82BE-C47C-4E8B-AD79-EF550AD52662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C067-993F-4AD8-9018-38600FDBE29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76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82BE-C47C-4E8B-AD79-EF550AD52662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C067-993F-4AD8-9018-38600FDBE29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56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82BE-C47C-4E8B-AD79-EF550AD52662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C067-993F-4AD8-9018-38600FDBE29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63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82BE-C47C-4E8B-AD79-EF550AD52662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C067-993F-4AD8-9018-38600FDBE29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83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DBA16-1BA6-4B08-937F-1D17B42D847F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F121F-2ECB-413B-8905-7AB2D2654847}" type="datetimeFigureOut">
              <a:rPr lang="es-CO"/>
              <a:pPr>
                <a:defRPr/>
              </a:pPr>
              <a:t>26/10/2017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4346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82BE-C47C-4E8B-AD79-EF550AD52662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C067-993F-4AD8-9018-38600FDBE29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32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82BE-C47C-4E8B-AD79-EF550AD52662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C067-993F-4AD8-9018-38600FDBE29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64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82BE-C47C-4E8B-AD79-EF550AD52662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C067-993F-4AD8-9018-38600FDBE29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76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82BE-C47C-4E8B-AD79-EF550AD52662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C067-993F-4AD8-9018-38600FDBE29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13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82BE-C47C-4E8B-AD79-EF550AD52662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26/10/2017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C067-993F-4AD8-9018-38600FDBE29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039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0291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 descr="slide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" b="11139"/>
          <a:stretch>
            <a:fillRect/>
          </a:stretch>
        </p:blipFill>
        <p:spPr bwMode="auto">
          <a:xfrm>
            <a:off x="0" y="0"/>
            <a:ext cx="91440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jdparras\Desktop\Logo Un Compromiso de Corazó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9837" r="11301" b="14885"/>
          <a:stretch>
            <a:fillRect/>
          </a:stretch>
        </p:blipFill>
        <p:spPr bwMode="auto">
          <a:xfrm>
            <a:off x="182563" y="1166813"/>
            <a:ext cx="341630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 Marcador de texto"/>
          <p:cNvSpPr>
            <a:spLocks noGrp="1"/>
          </p:cNvSpPr>
          <p:nvPr>
            <p:ph type="body" idx="1"/>
          </p:nvPr>
        </p:nvSpPr>
        <p:spPr>
          <a:xfrm>
            <a:off x="4343400" y="1885953"/>
            <a:ext cx="4343400" cy="1125140"/>
          </a:xfrm>
        </p:spPr>
        <p:txBody>
          <a:bodyPr anchor="b"/>
          <a:lstStyle>
            <a:lvl1pPr marL="0" indent="0" algn="r">
              <a:lnSpc>
                <a:spcPct val="150000"/>
              </a:lnSpc>
              <a:spcBef>
                <a:spcPts val="0"/>
              </a:spcBef>
              <a:buNone/>
              <a:defRPr sz="1900">
                <a:solidFill>
                  <a:schemeClr val="bg1">
                    <a:lumMod val="85000"/>
                  </a:schemeClr>
                </a:solidFill>
              </a:defRPr>
            </a:lvl1pPr>
            <a:lvl2pPr marL="4522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4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66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8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10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33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55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77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267200" y="464346"/>
            <a:ext cx="4419600" cy="1021557"/>
          </a:xfrm>
        </p:spPr>
        <p:txBody>
          <a:bodyPr anchor="t"/>
          <a:lstStyle>
            <a:lvl1pPr algn="r">
              <a:defRPr sz="24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B07EA-B890-4C2A-B2FC-0665C73FBC44}" type="datetimeFigureOut">
              <a:rPr lang="es-CO"/>
              <a:pPr>
                <a:defRPr/>
              </a:pPr>
              <a:t>26/10/2017</a:t>
            </a:fld>
            <a:endParaRPr lang="es-CO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A1F3D-967A-4C79-97BD-869CAEA1516C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603838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F0A60-44BC-4483-B2C6-D2CA9CBDBD39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2E896-4B78-435A-98FB-D953125F7FAD}" type="datetimeFigureOut">
              <a:rPr lang="es-CO"/>
              <a:pPr>
                <a:defRPr/>
              </a:pPr>
              <a:t>26/10/2017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203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2D858-E4B0-43B7-B82D-307ECB10030C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  <p:sp>
        <p:nvSpPr>
          <p:cNvPr id="9" name="3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74BD7-9D96-465E-B49C-B56209231E80}" type="datetimeFigureOut">
              <a:rPr lang="es-CO"/>
              <a:pPr>
                <a:defRPr/>
              </a:pPr>
              <a:t>26/10/2017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4434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6D9E1-D3DB-4EA0-B85C-F599638C9EFC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88E5-9BE6-48E0-ABCC-8B73639DEDA0}" type="datetimeFigureOut">
              <a:rPr lang="es-CO"/>
              <a:pPr>
                <a:defRPr/>
              </a:pPr>
              <a:t>26/10/2017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132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3580F-0E1F-4A94-BB0A-D68A472678A1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04D7B-853E-4057-845D-C56F0F645145}" type="datetimeFigureOut">
              <a:rPr lang="es-CO"/>
              <a:pPr>
                <a:defRPr/>
              </a:pPr>
              <a:t>26/10/2017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915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5" y="95157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951571"/>
            <a:ext cx="5111750" cy="36430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815667"/>
            <a:ext cx="3008313" cy="27789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48A11-DECE-42E0-B48D-AF2D3B7B638A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31423-2A20-4AC0-AD07-775405F9C4E1}" type="datetimeFigureOut">
              <a:rPr lang="es-CO"/>
              <a:pPr>
                <a:defRPr/>
              </a:pPr>
              <a:t>26/10/2017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75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1005576"/>
            <a:ext cx="5486400" cy="254010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0239-BAF3-477C-B700-7BCC5141142B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36224-054A-46C5-90AA-499474C14207}" type="datetimeFigureOut">
              <a:rPr lang="es-CO"/>
              <a:pPr>
                <a:defRPr/>
              </a:pPr>
              <a:t>26/10/2017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58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 Imagen" descr="slide3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r="583" b="3448"/>
          <a:stretch>
            <a:fillRect/>
          </a:stretch>
        </p:blipFill>
        <p:spPr bwMode="auto">
          <a:xfrm>
            <a:off x="0" y="87313"/>
            <a:ext cx="9144000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C:\Users\jdparras\Desktop\Logo Un Compromiso de Corazón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9837" r="11301" b="14885"/>
          <a:stretch>
            <a:fillRect/>
          </a:stretch>
        </p:blipFill>
        <p:spPr bwMode="auto">
          <a:xfrm>
            <a:off x="7850188" y="11113"/>
            <a:ext cx="107791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"/>
          <a:stretch>
            <a:fillRect/>
          </a:stretch>
        </p:blipFill>
        <p:spPr bwMode="auto">
          <a:xfrm>
            <a:off x="0" y="0"/>
            <a:ext cx="9144000" cy="481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9" name="1 Marcador de título"/>
          <p:cNvSpPr>
            <a:spLocks noGrp="1"/>
          </p:cNvSpPr>
          <p:nvPr>
            <p:ph type="title"/>
          </p:nvPr>
        </p:nvSpPr>
        <p:spPr bwMode="auto">
          <a:xfrm>
            <a:off x="15875" y="249238"/>
            <a:ext cx="7724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título del patrón</a:t>
            </a:r>
            <a:endParaRPr lang="es-CO" altLang="es-CO" smtClean="0"/>
          </a:p>
        </p:txBody>
      </p:sp>
      <p:sp>
        <p:nvSpPr>
          <p:cNvPr id="1030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texto del patrón</a:t>
            </a:r>
          </a:p>
          <a:p>
            <a:pPr lvl="1"/>
            <a:r>
              <a:rPr lang="es-ES" altLang="es-CO" smtClean="0"/>
              <a:t>Segundo nivel</a:t>
            </a:r>
          </a:p>
          <a:p>
            <a:pPr lvl="2"/>
            <a:r>
              <a:rPr lang="es-ES" altLang="es-CO" smtClean="0"/>
              <a:t>Tercer nivel</a:t>
            </a:r>
          </a:p>
          <a:p>
            <a:pPr lvl="3"/>
            <a:r>
              <a:rPr lang="es-ES" altLang="es-CO" smtClean="0"/>
              <a:t>Cuarto nivel</a:t>
            </a:r>
          </a:p>
          <a:p>
            <a:pPr lvl="4"/>
            <a:r>
              <a:rPr lang="es-ES" altLang="es-CO" smtClean="0"/>
              <a:t>Quinto nivel</a:t>
            </a:r>
            <a:endParaRPr lang="es-CO" altLang="es-CO" smtClean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6FA0C80-E923-44F4-B733-3D9C26137928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  <p:sp>
        <p:nvSpPr>
          <p:cNvPr id="1033" name="10 Rectángulo"/>
          <p:cNvSpPr>
            <a:spLocks noChangeArrowheads="1"/>
          </p:cNvSpPr>
          <p:nvPr userDrawn="1"/>
        </p:nvSpPr>
        <p:spPr bwMode="auto">
          <a:xfrm>
            <a:off x="0" y="4811713"/>
            <a:ext cx="18780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s-CO" altLang="es-CO" sz="1200" b="1">
                <a:solidFill>
                  <a:srgbClr val="404040"/>
                </a:solidFill>
                <a:latin typeface="Verdana" panose="020B0604030504040204" pitchFamily="34" charset="0"/>
              </a:rPr>
              <a:t>www.policia.gov.co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8929D655-9B4E-4BAB-B954-036E944DF82F}" type="datetimeFigureOut">
              <a:rPr lang="es-CO"/>
              <a:pPr>
                <a:defRPr/>
              </a:pPr>
              <a:t>26/10/2017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86" r:id="rId1"/>
    <p:sldLayoutId id="2147485476" r:id="rId2"/>
    <p:sldLayoutId id="2147485487" r:id="rId3"/>
    <p:sldLayoutId id="2147485477" r:id="rId4"/>
    <p:sldLayoutId id="2147485478" r:id="rId5"/>
    <p:sldLayoutId id="2147485479" r:id="rId6"/>
    <p:sldLayoutId id="2147485480" r:id="rId7"/>
    <p:sldLayoutId id="2147485481" r:id="rId8"/>
    <p:sldLayoutId id="2147485482" r:id="rId9"/>
    <p:sldLayoutId id="2147485483" r:id="rId10"/>
    <p:sldLayoutId id="2147485484" r:id="rId11"/>
    <p:sldLayoutId id="2147485488" r:id="rId12"/>
    <p:sldLayoutId id="2147485489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F2182BE-C47C-4E8B-AD79-EF550AD52662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26/10/2017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08AC067-993F-4AD8-9018-38600FDBE294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4969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1" r:id="rId1"/>
    <p:sldLayoutId id="2147485492" r:id="rId2"/>
    <p:sldLayoutId id="2147485493" r:id="rId3"/>
    <p:sldLayoutId id="2147485494" r:id="rId4"/>
    <p:sldLayoutId id="2147485495" r:id="rId5"/>
    <p:sldLayoutId id="2147485496" r:id="rId6"/>
    <p:sldLayoutId id="2147485497" r:id="rId7"/>
    <p:sldLayoutId id="2147485498" r:id="rId8"/>
    <p:sldLayoutId id="2147485499" r:id="rId9"/>
    <p:sldLayoutId id="2147485500" r:id="rId10"/>
    <p:sldLayoutId id="2147485501" r:id="rId11"/>
    <p:sldLayoutId id="21474855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0.png"/><Relationship Id="rId7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41.pn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jpg"/><Relationship Id="rId18" Type="http://schemas.microsoft.com/office/2007/relationships/hdphoto" Target="../media/hdphoto2.wdp"/><Relationship Id="rId3" Type="http://schemas.openxmlformats.org/officeDocument/2006/relationships/slide" Target="slide3.xml"/><Relationship Id="rId7" Type="http://schemas.openxmlformats.org/officeDocument/2006/relationships/image" Target="../media/image22.png"/><Relationship Id="rId12" Type="http://schemas.openxmlformats.org/officeDocument/2006/relationships/image" Target="../media/image26.jp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11" Type="http://schemas.openxmlformats.org/officeDocument/2006/relationships/image" Target="../media/image25.jpg"/><Relationship Id="rId5" Type="http://schemas.openxmlformats.org/officeDocument/2006/relationships/image" Target="../media/image20.png"/><Relationship Id="rId15" Type="http://schemas.openxmlformats.org/officeDocument/2006/relationships/image" Target="../media/image29.jp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microsoft.com/office/2007/relationships/hdphoto" Target="../media/hdphoto1.wdp"/><Relationship Id="rId1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2 CuadroTexto"/>
          <p:cNvSpPr txBox="1">
            <a:spLocks noChangeArrowheads="1"/>
          </p:cNvSpPr>
          <p:nvPr/>
        </p:nvSpPr>
        <p:spPr bwMode="auto">
          <a:xfrm>
            <a:off x="2559050" y="2351088"/>
            <a:ext cx="4052888" cy="908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2500" dirty="0">
                <a:latin typeface="Gill Sans MT" panose="020B0502020104020203" pitchFamily="34" charset="0"/>
                <a:cs typeface="Arial" panose="020B0604020202020204" pitchFamily="34" charset="0"/>
              </a:rPr>
              <a:t>POR UNA COLOMBIA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2800" b="1" dirty="0">
                <a:latin typeface="Gill Sans MT" panose="020B0502020104020203" pitchFamily="34" charset="0"/>
                <a:cs typeface="Arial" panose="020B0604020202020204" pitchFamily="34" charset="0"/>
              </a:rPr>
              <a:t>SEGURA Y EN PAZ</a:t>
            </a:r>
          </a:p>
        </p:txBody>
      </p:sp>
      <p:sp>
        <p:nvSpPr>
          <p:cNvPr id="8195" name="1 Título"/>
          <p:cNvSpPr>
            <a:spLocks noGrp="1"/>
          </p:cNvSpPr>
          <p:nvPr>
            <p:ph type="ctrTitle"/>
          </p:nvPr>
        </p:nvSpPr>
        <p:spPr>
          <a:xfrm>
            <a:off x="539750" y="3508375"/>
            <a:ext cx="8135938" cy="539750"/>
          </a:xfrm>
        </p:spPr>
        <p:txBody>
          <a:bodyPr/>
          <a:lstStyle/>
          <a:p>
            <a:pPr eaLnBrk="1" hangingPunct="1"/>
            <a:r>
              <a:rPr lang="es-CO" altLang="es-CO" sz="2400" b="1" smtClean="0"/>
              <a:t>Crime as a Service (CaaS)</a:t>
            </a:r>
            <a:endParaRPr lang="es-CO" altLang="es-CO" sz="2400" smtClean="0"/>
          </a:p>
        </p:txBody>
      </p:sp>
      <p:sp>
        <p:nvSpPr>
          <p:cNvPr id="145" name="1 Título"/>
          <p:cNvSpPr txBox="1">
            <a:spLocks/>
          </p:cNvSpPr>
          <p:nvPr/>
        </p:nvSpPr>
        <p:spPr bwMode="auto">
          <a:xfrm>
            <a:off x="323850" y="4057650"/>
            <a:ext cx="85677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85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s-CO" sz="2000" b="1" dirty="0">
                <a:solidFill>
                  <a:schemeClr val="bg1">
                    <a:lumMod val="50000"/>
                  </a:schemeClr>
                </a:solidFill>
              </a:rPr>
              <a:t>CR. Jesús Alejandro Barrera Peña– Director de Inteligencia Policial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87855" y="0"/>
            <a:ext cx="6556145" cy="5133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sz="1400">
              <a:solidFill>
                <a:prstClr val="white"/>
              </a:solidFill>
            </a:endParaRPr>
          </a:p>
        </p:txBody>
      </p:sp>
      <p:grpSp>
        <p:nvGrpSpPr>
          <p:cNvPr id="198" name="Grupo 197"/>
          <p:cNvGrpSpPr/>
          <p:nvPr/>
        </p:nvGrpSpPr>
        <p:grpSpPr>
          <a:xfrm>
            <a:off x="-2823711" y="3507"/>
            <a:ext cx="5411566" cy="5130000"/>
            <a:chOff x="-3764948" y="4676"/>
            <a:chExt cx="7215421" cy="6840000"/>
          </a:xfrm>
        </p:grpSpPr>
        <p:sp>
          <p:nvSpPr>
            <p:cNvPr id="18" name="Arco de bloque 17"/>
            <p:cNvSpPr/>
            <p:nvPr/>
          </p:nvSpPr>
          <p:spPr>
            <a:xfrm rot="8100000">
              <a:off x="-3026991" y="345654"/>
              <a:ext cx="6120000" cy="6120000"/>
            </a:xfrm>
            <a:prstGeom prst="blockArc">
              <a:avLst>
                <a:gd name="adj1" fmla="val 16204579"/>
                <a:gd name="adj2" fmla="val 18873442"/>
                <a:gd name="adj3" fmla="val 16563"/>
              </a:avLst>
            </a:prstGeom>
            <a:blipFill dpi="0" rotWithShape="1">
              <a:blip r:embed="rId2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20" name="Arco de bloque 19"/>
            <p:cNvSpPr/>
            <p:nvPr/>
          </p:nvSpPr>
          <p:spPr>
            <a:xfrm rot="2700000">
              <a:off x="-3026991" y="332488"/>
              <a:ext cx="6120000" cy="6120000"/>
            </a:xfrm>
            <a:prstGeom prst="blockArc">
              <a:avLst>
                <a:gd name="adj1" fmla="val 16273562"/>
                <a:gd name="adj2" fmla="val 18922283"/>
                <a:gd name="adj3" fmla="val 17083"/>
              </a:avLst>
            </a:prstGeom>
            <a:blipFill dpi="0" rotWithShape="1">
              <a:blip r:embed="rId3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>
                <a:solidFill>
                  <a:prstClr val="black"/>
                </a:solidFill>
              </a:endParaRPr>
            </a:p>
          </p:txBody>
        </p:sp>
        <p:grpSp>
          <p:nvGrpSpPr>
            <p:cNvPr id="197" name="Grupo 196"/>
            <p:cNvGrpSpPr/>
            <p:nvPr/>
          </p:nvGrpSpPr>
          <p:grpSpPr>
            <a:xfrm>
              <a:off x="-3764948" y="4676"/>
              <a:ext cx="7215421" cy="6840000"/>
              <a:chOff x="-3764948" y="4676"/>
              <a:chExt cx="7215421" cy="6840000"/>
            </a:xfrm>
          </p:grpSpPr>
          <p:pic>
            <p:nvPicPr>
              <p:cNvPr id="74" name="Imagen 73"/>
              <p:cNvPicPr>
                <a:picLocks noChangeAspect="1"/>
              </p:cNvPicPr>
              <p:nvPr/>
            </p:nvPicPr>
            <p:blipFill rotWithShape="1">
              <a:blip r:embed="rId4"/>
              <a:srcRect l="51308"/>
              <a:stretch/>
            </p:blipFill>
            <p:spPr>
              <a:xfrm>
                <a:off x="76056" y="1715329"/>
                <a:ext cx="1629258" cy="3382451"/>
              </a:xfrm>
              <a:prstGeom prst="rect">
                <a:avLst/>
              </a:prstGeom>
            </p:spPr>
          </p:pic>
          <p:sp>
            <p:nvSpPr>
              <p:cNvPr id="45" name="Arco de bloque 44"/>
              <p:cNvSpPr/>
              <p:nvPr/>
            </p:nvSpPr>
            <p:spPr>
              <a:xfrm>
                <a:off x="-1986020" y="1386625"/>
                <a:ext cx="4057108" cy="4057108"/>
              </a:xfrm>
              <a:prstGeom prst="blockArc">
                <a:avLst>
                  <a:gd name="adj1" fmla="val 16204579"/>
                  <a:gd name="adj2" fmla="val 18870006"/>
                  <a:gd name="adj3" fmla="val 7842"/>
                </a:avLst>
              </a:prstGeom>
              <a:solidFill>
                <a:schemeClr val="bg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Arco de bloque 45"/>
              <p:cNvSpPr/>
              <p:nvPr/>
            </p:nvSpPr>
            <p:spPr>
              <a:xfrm rot="8100000">
                <a:off x="-1986020" y="1386625"/>
                <a:ext cx="4057108" cy="4057108"/>
              </a:xfrm>
              <a:prstGeom prst="blockArc">
                <a:avLst>
                  <a:gd name="adj1" fmla="val 16204579"/>
                  <a:gd name="adj2" fmla="val 18888562"/>
                  <a:gd name="adj3" fmla="val 8047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Arco de bloque 46"/>
              <p:cNvSpPr/>
              <p:nvPr/>
            </p:nvSpPr>
            <p:spPr>
              <a:xfrm rot="5400000">
                <a:off x="-2009240" y="1395605"/>
                <a:ext cx="4058182" cy="4058182"/>
              </a:xfrm>
              <a:prstGeom prst="blockArc">
                <a:avLst>
                  <a:gd name="adj1" fmla="val 16224792"/>
                  <a:gd name="adj2" fmla="val 18834095"/>
                  <a:gd name="adj3" fmla="val 787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Arco de bloque 47"/>
              <p:cNvSpPr/>
              <p:nvPr/>
            </p:nvSpPr>
            <p:spPr>
              <a:xfrm rot="2700000">
                <a:off x="-2017770" y="1379809"/>
                <a:ext cx="4057108" cy="4057108"/>
              </a:xfrm>
              <a:prstGeom prst="blockArc">
                <a:avLst>
                  <a:gd name="adj1" fmla="val 16273562"/>
                  <a:gd name="adj2" fmla="val 18890471"/>
                  <a:gd name="adj3" fmla="val 7634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rco de bloque 12"/>
              <p:cNvSpPr/>
              <p:nvPr/>
            </p:nvSpPr>
            <p:spPr>
              <a:xfrm>
                <a:off x="-3026991" y="345654"/>
                <a:ext cx="6120000" cy="6120000"/>
              </a:xfrm>
              <a:prstGeom prst="blockArc">
                <a:avLst>
                  <a:gd name="adj1" fmla="val 16204579"/>
                  <a:gd name="adj2" fmla="val 18930891"/>
                  <a:gd name="adj3" fmla="val 17034"/>
                </a:avLst>
              </a:prstGeom>
              <a:blipFill dpi="0" rotWithShape="1">
                <a:blip r:embed="rId5">
                  <a:alphaModFix amt="17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Arco de bloque 18"/>
              <p:cNvSpPr/>
              <p:nvPr/>
            </p:nvSpPr>
            <p:spPr>
              <a:xfrm rot="5400000">
                <a:off x="-3026991" y="332488"/>
                <a:ext cx="6120000" cy="6120000"/>
              </a:xfrm>
              <a:prstGeom prst="blockArc">
                <a:avLst>
                  <a:gd name="adj1" fmla="val 16253060"/>
                  <a:gd name="adj2" fmla="val 18878788"/>
                  <a:gd name="adj3" fmla="val 16934"/>
                </a:avLst>
              </a:prstGeom>
              <a:blipFill dpi="0" rotWithShape="1">
                <a:blip r:embed="rId6" cstate="print">
                  <a:alphaModFix amt="26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CuadroTexto 40"/>
              <p:cNvSpPr txBox="1"/>
              <p:nvPr/>
            </p:nvSpPr>
            <p:spPr>
              <a:xfrm rot="1437293">
                <a:off x="32261" y="1716496"/>
                <a:ext cx="1360105" cy="305233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/>
                </a:prstTxWarp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b="1" dirty="0">
                    <a:solidFill>
                      <a:prstClr val="black"/>
                    </a:solidFill>
                    <a:effectLst>
                      <a:glow rad="38100">
                        <a:prstClr val="white">
                          <a:alpha val="94000"/>
                        </a:prstClr>
                      </a:glow>
                    </a:effectLst>
                    <a:latin typeface="Candara" panose="020E0502030303020204" pitchFamily="34" charset="0"/>
                  </a:rPr>
                  <a:t>DETECCIÓN</a:t>
                </a:r>
              </a:p>
            </p:txBody>
          </p:sp>
          <p:sp>
            <p:nvSpPr>
              <p:cNvPr id="42" name="CuadroTexto 41"/>
              <p:cNvSpPr txBox="1"/>
              <p:nvPr/>
            </p:nvSpPr>
            <p:spPr>
              <a:xfrm rot="4231702">
                <a:off x="884322" y="2645122"/>
                <a:ext cx="1331647" cy="33575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/>
                </a:prstTxWarp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b="1" dirty="0">
                    <a:solidFill>
                      <a:prstClr val="black"/>
                    </a:solidFill>
                    <a:effectLst>
                      <a:glow rad="38100">
                        <a:prstClr val="white">
                          <a:alpha val="94000"/>
                        </a:prstClr>
                      </a:glow>
                    </a:effectLst>
                    <a:latin typeface="Candara" panose="020E0502030303020204" pitchFamily="34" charset="0"/>
                  </a:rPr>
                  <a:t>ANALIZAR</a:t>
                </a:r>
              </a:p>
            </p:txBody>
          </p:sp>
          <p:sp>
            <p:nvSpPr>
              <p:cNvPr id="43" name="CuadroTexto 42"/>
              <p:cNvSpPr txBox="1"/>
              <p:nvPr/>
            </p:nvSpPr>
            <p:spPr>
              <a:xfrm rot="17520456">
                <a:off x="957141" y="3880433"/>
                <a:ext cx="1301671" cy="369332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b="1" dirty="0">
                    <a:solidFill>
                      <a:prstClr val="black"/>
                    </a:solidFill>
                    <a:effectLst>
                      <a:glow rad="38100">
                        <a:prstClr val="white">
                          <a:alpha val="94000"/>
                        </a:prstClr>
                      </a:glow>
                    </a:effectLst>
                    <a:latin typeface="Candara" panose="020E0502030303020204" pitchFamily="34" charset="0"/>
                  </a:rPr>
                  <a:t>PREVENI</a:t>
                </a:r>
                <a:r>
                  <a:rPr lang="es-CO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R</a:t>
                </a:r>
              </a:p>
            </p:txBody>
          </p:sp>
          <p:sp>
            <p:nvSpPr>
              <p:cNvPr id="44" name="CuadroTexto 43"/>
              <p:cNvSpPr txBox="1"/>
              <p:nvPr/>
            </p:nvSpPr>
            <p:spPr>
              <a:xfrm rot="20223503">
                <a:off x="77269" y="4864734"/>
                <a:ext cx="1270091" cy="33575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b="1" dirty="0">
                    <a:solidFill>
                      <a:prstClr val="black"/>
                    </a:solidFill>
                    <a:effectLst>
                      <a:glow rad="38100">
                        <a:prstClr val="white">
                          <a:alpha val="94000"/>
                        </a:prstClr>
                      </a:glow>
                    </a:effectLst>
                    <a:latin typeface="Candara" panose="020E0502030303020204" pitchFamily="34" charset="0"/>
                  </a:rPr>
                  <a:t>ANTICIPAR</a:t>
                </a:r>
              </a:p>
            </p:txBody>
          </p:sp>
          <p:sp>
            <p:nvSpPr>
              <p:cNvPr id="49" name="CuadroTexto 48"/>
              <p:cNvSpPr txBox="1"/>
              <p:nvPr/>
            </p:nvSpPr>
            <p:spPr>
              <a:xfrm rot="16200000">
                <a:off x="-633515" y="3247156"/>
                <a:ext cx="242835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500" b="1" dirty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88000"/>
                        </a:prstClr>
                      </a:glow>
                    </a:effectLst>
                    <a:latin typeface="Candara" panose="020E0502030303020204" pitchFamily="34" charset="0"/>
                  </a:rPr>
                  <a:t>CIBERINTELIGENCIA</a:t>
                </a:r>
              </a:p>
            </p:txBody>
          </p:sp>
          <p:sp>
            <p:nvSpPr>
              <p:cNvPr id="76" name="Arco de bloque 75"/>
              <p:cNvSpPr/>
              <p:nvPr/>
            </p:nvSpPr>
            <p:spPr>
              <a:xfrm>
                <a:off x="-3389527" y="4676"/>
                <a:ext cx="6840000" cy="6840000"/>
              </a:xfrm>
              <a:prstGeom prst="blockArc">
                <a:avLst>
                  <a:gd name="adj1" fmla="val 16194527"/>
                  <a:gd name="adj2" fmla="val 5361947"/>
                  <a:gd name="adj3" fmla="val 5622"/>
                </a:avLst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CuadroTexto 74"/>
              <p:cNvSpPr txBox="1"/>
              <p:nvPr/>
            </p:nvSpPr>
            <p:spPr>
              <a:xfrm rot="5400000">
                <a:off x="-3555508" y="-62135"/>
                <a:ext cx="6553622" cy="697250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>
                <a:defPPr>
                  <a:defRPr lang="es-CO"/>
                </a:defPPr>
                <a:lvl1pPr algn="ctr">
                  <a:defRPr sz="2000" b="1">
                    <a:effectLst>
                      <a:glow rad="101600">
                        <a:schemeClr val="bg1">
                          <a:alpha val="88000"/>
                        </a:schemeClr>
                      </a:glow>
                    </a:effectLst>
                    <a:latin typeface="Candara" panose="020E0502030303020204" pitchFamily="34" charset="0"/>
                  </a:defRPr>
                </a:lvl1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500" dirty="0">
                    <a:solidFill>
                      <a:prstClr val="black"/>
                    </a:solidFill>
                    <a:effectLst>
                      <a:glow rad="50800">
                        <a:prstClr val="white">
                          <a:alpha val="88000"/>
                        </a:prstClr>
                      </a:glow>
                    </a:effectLst>
                  </a:rPr>
                  <a:t>FENÓMENOS CIBERNÉTICOS EN EL ENTORNO DIGITAL</a:t>
                </a:r>
              </a:p>
            </p:txBody>
          </p:sp>
        </p:grpSp>
      </p:grpSp>
      <p:grpSp>
        <p:nvGrpSpPr>
          <p:cNvPr id="196" name="Grupo 195"/>
          <p:cNvGrpSpPr/>
          <p:nvPr/>
        </p:nvGrpSpPr>
        <p:grpSpPr>
          <a:xfrm>
            <a:off x="2803177" y="54851"/>
            <a:ext cx="6340821" cy="4697155"/>
            <a:chOff x="12293245" y="65623"/>
            <a:chExt cx="8454428" cy="6262873"/>
          </a:xfrm>
        </p:grpSpPr>
        <p:grpSp>
          <p:nvGrpSpPr>
            <p:cNvPr id="113" name="Grupo 112"/>
            <p:cNvGrpSpPr/>
            <p:nvPr/>
          </p:nvGrpSpPr>
          <p:grpSpPr>
            <a:xfrm>
              <a:off x="12293245" y="589725"/>
              <a:ext cx="8454428" cy="5738771"/>
              <a:chOff x="3478704" y="572230"/>
              <a:chExt cx="8454428" cy="5738771"/>
            </a:xfrm>
          </p:grpSpPr>
          <p:sp>
            <p:nvSpPr>
              <p:cNvPr id="115" name="Rectángulo 114"/>
              <p:cNvSpPr/>
              <p:nvPr/>
            </p:nvSpPr>
            <p:spPr>
              <a:xfrm>
                <a:off x="8983655" y="4033600"/>
                <a:ext cx="622871" cy="136515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Rectángulo 115"/>
              <p:cNvSpPr/>
              <p:nvPr/>
            </p:nvSpPr>
            <p:spPr>
              <a:xfrm>
                <a:off x="10086469" y="4033600"/>
                <a:ext cx="622871" cy="7200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Rectángulo 116"/>
              <p:cNvSpPr/>
              <p:nvPr/>
            </p:nvSpPr>
            <p:spPr>
              <a:xfrm>
                <a:off x="11120519" y="4033600"/>
                <a:ext cx="622871" cy="136515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Rectángulo 117"/>
              <p:cNvSpPr/>
              <p:nvPr/>
            </p:nvSpPr>
            <p:spPr>
              <a:xfrm rot="16200000">
                <a:off x="2388393" y="2381831"/>
                <a:ext cx="242684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6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Hurto por medios informáticos</a:t>
                </a:r>
              </a:p>
            </p:txBody>
          </p:sp>
          <p:sp>
            <p:nvSpPr>
              <p:cNvPr id="119" name="Rectángulo 118"/>
              <p:cNvSpPr/>
              <p:nvPr/>
            </p:nvSpPr>
            <p:spPr>
              <a:xfrm rot="16200000">
                <a:off x="3446068" y="2393373"/>
                <a:ext cx="240376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6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Violación de datos personales</a:t>
                </a:r>
              </a:p>
            </p:txBody>
          </p:sp>
          <p:sp>
            <p:nvSpPr>
              <p:cNvPr id="120" name="Rectángulo 119"/>
              <p:cNvSpPr/>
              <p:nvPr/>
            </p:nvSpPr>
            <p:spPr>
              <a:xfrm rot="16200000">
                <a:off x="4287896" y="2223654"/>
                <a:ext cx="2743199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6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Transferencia no consentida de activos</a:t>
                </a:r>
              </a:p>
            </p:txBody>
          </p:sp>
          <p:sp>
            <p:nvSpPr>
              <p:cNvPr id="121" name="Rectángulo 120"/>
              <p:cNvSpPr/>
              <p:nvPr/>
            </p:nvSpPr>
            <p:spPr>
              <a:xfrm rot="16200000">
                <a:off x="5521279" y="2386286"/>
                <a:ext cx="2417936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6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Interceptación de datos personales</a:t>
                </a:r>
              </a:p>
            </p:txBody>
          </p:sp>
          <p:sp>
            <p:nvSpPr>
              <p:cNvPr id="122" name="Rectángulo 121"/>
              <p:cNvSpPr/>
              <p:nvPr/>
            </p:nvSpPr>
            <p:spPr>
              <a:xfrm rot="16200000">
                <a:off x="6581499" y="2338661"/>
                <a:ext cx="2513187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6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Obstaculización ilegitima de sistemas</a:t>
                </a:r>
              </a:p>
            </p:txBody>
          </p:sp>
          <p:sp>
            <p:nvSpPr>
              <p:cNvPr id="123" name="Rectángulo 122"/>
              <p:cNvSpPr/>
              <p:nvPr/>
            </p:nvSpPr>
            <p:spPr>
              <a:xfrm rot="16200000">
                <a:off x="7665878" y="2381091"/>
                <a:ext cx="2428321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6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Acceso abusivo a sistema informático</a:t>
                </a:r>
              </a:p>
            </p:txBody>
          </p:sp>
          <p:sp>
            <p:nvSpPr>
              <p:cNvPr id="124" name="Rectángulo 123"/>
              <p:cNvSpPr/>
              <p:nvPr/>
            </p:nvSpPr>
            <p:spPr>
              <a:xfrm rot="16200000">
                <a:off x="8787079" y="2416691"/>
                <a:ext cx="2357125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6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Suplantación de sitios web</a:t>
                </a:r>
              </a:p>
            </p:txBody>
          </p:sp>
          <p:sp>
            <p:nvSpPr>
              <p:cNvPr id="125" name="Rectángulo 124"/>
              <p:cNvSpPr/>
              <p:nvPr/>
            </p:nvSpPr>
            <p:spPr>
              <a:xfrm rot="16200000">
                <a:off x="10133366" y="2737047"/>
                <a:ext cx="171641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6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Daño informático</a:t>
                </a:r>
              </a:p>
            </p:txBody>
          </p:sp>
          <p:sp>
            <p:nvSpPr>
              <p:cNvPr id="126" name="Rectángulo 125"/>
              <p:cNvSpPr/>
              <p:nvPr/>
            </p:nvSpPr>
            <p:spPr>
              <a:xfrm>
                <a:off x="3711005" y="1343069"/>
                <a:ext cx="622871" cy="1971675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Rectángulo 126"/>
              <p:cNvSpPr/>
              <p:nvPr/>
            </p:nvSpPr>
            <p:spPr>
              <a:xfrm>
                <a:off x="3711005" y="4033600"/>
                <a:ext cx="622871" cy="525697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Rectángulo 127"/>
              <p:cNvSpPr/>
              <p:nvPr/>
            </p:nvSpPr>
            <p:spPr>
              <a:xfrm>
                <a:off x="4770137" y="2552701"/>
                <a:ext cx="622871" cy="762044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Rectángulo 128"/>
              <p:cNvSpPr/>
              <p:nvPr/>
            </p:nvSpPr>
            <p:spPr>
              <a:xfrm>
                <a:off x="4770137" y="4033600"/>
                <a:ext cx="622871" cy="349099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0" name="Rectángulo 129"/>
              <p:cNvSpPr/>
              <p:nvPr/>
            </p:nvSpPr>
            <p:spPr>
              <a:xfrm>
                <a:off x="5802383" y="2976294"/>
                <a:ext cx="622871" cy="338449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1" name="Rectángulo 130"/>
              <p:cNvSpPr/>
              <p:nvPr/>
            </p:nvSpPr>
            <p:spPr>
              <a:xfrm>
                <a:off x="5802383" y="4033598"/>
                <a:ext cx="622871" cy="10800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Rectángulo 131"/>
              <p:cNvSpPr/>
              <p:nvPr/>
            </p:nvSpPr>
            <p:spPr>
              <a:xfrm>
                <a:off x="6853116" y="3227242"/>
                <a:ext cx="622871" cy="87501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Rectángulo 132"/>
              <p:cNvSpPr/>
              <p:nvPr/>
            </p:nvSpPr>
            <p:spPr>
              <a:xfrm>
                <a:off x="6853116" y="4033598"/>
                <a:ext cx="622871" cy="10800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Rectángulo 133"/>
              <p:cNvSpPr/>
              <p:nvPr/>
            </p:nvSpPr>
            <p:spPr>
              <a:xfrm>
                <a:off x="7913187" y="3184009"/>
                <a:ext cx="622871" cy="143643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Rectángulo 134"/>
              <p:cNvSpPr/>
              <p:nvPr/>
            </p:nvSpPr>
            <p:spPr>
              <a:xfrm>
                <a:off x="7913187" y="4033600"/>
                <a:ext cx="622871" cy="136515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CuadroTexto 135"/>
              <p:cNvSpPr txBox="1"/>
              <p:nvPr/>
            </p:nvSpPr>
            <p:spPr>
              <a:xfrm>
                <a:off x="3723320" y="1073022"/>
                <a:ext cx="556136" cy="287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800" b="1" dirty="0">
                    <a:solidFill>
                      <a:prstClr val="black"/>
                    </a:solidFill>
                    <a:latin typeface="Calibri" panose="020F0502020204030204"/>
                  </a:rPr>
                  <a:t>4.071</a:t>
                </a:r>
              </a:p>
            </p:txBody>
          </p:sp>
          <p:sp>
            <p:nvSpPr>
              <p:cNvPr id="137" name="CuadroTexto 136"/>
              <p:cNvSpPr txBox="1"/>
              <p:nvPr/>
            </p:nvSpPr>
            <p:spPr>
              <a:xfrm>
                <a:off x="4870965" y="2232242"/>
                <a:ext cx="451405" cy="287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800" b="1" dirty="0">
                    <a:solidFill>
                      <a:prstClr val="black"/>
                    </a:solidFill>
                    <a:latin typeface="Calibri" panose="020F0502020204030204"/>
                  </a:rPr>
                  <a:t>853</a:t>
                </a:r>
              </a:p>
            </p:txBody>
          </p:sp>
          <p:sp>
            <p:nvSpPr>
              <p:cNvPr id="138" name="CuadroTexto 137"/>
              <p:cNvSpPr txBox="1"/>
              <p:nvPr/>
            </p:nvSpPr>
            <p:spPr>
              <a:xfrm>
                <a:off x="5901985" y="2702934"/>
                <a:ext cx="451405" cy="287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800" b="1" dirty="0">
                    <a:solidFill>
                      <a:prstClr val="black"/>
                    </a:solidFill>
                    <a:latin typeface="Calibri" panose="020F0502020204030204"/>
                  </a:rPr>
                  <a:t>265</a:t>
                </a:r>
              </a:p>
            </p:txBody>
          </p:sp>
          <p:sp>
            <p:nvSpPr>
              <p:cNvPr id="139" name="CuadroTexto 138"/>
              <p:cNvSpPr txBox="1"/>
              <p:nvPr/>
            </p:nvSpPr>
            <p:spPr>
              <a:xfrm>
                <a:off x="6993823" y="2919466"/>
                <a:ext cx="383011" cy="287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800" b="1" dirty="0">
                    <a:solidFill>
                      <a:prstClr val="black"/>
                    </a:solidFill>
                    <a:latin typeface="Calibri" panose="020F0502020204030204"/>
                  </a:rPr>
                  <a:t>26</a:t>
                </a:r>
              </a:p>
            </p:txBody>
          </p:sp>
          <p:sp>
            <p:nvSpPr>
              <p:cNvPr id="140" name="CuadroTexto 139"/>
              <p:cNvSpPr txBox="1"/>
              <p:nvPr/>
            </p:nvSpPr>
            <p:spPr>
              <a:xfrm>
                <a:off x="8046799" y="2843090"/>
                <a:ext cx="383011" cy="287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800" b="1" dirty="0">
                    <a:solidFill>
                      <a:prstClr val="black"/>
                    </a:solidFill>
                    <a:latin typeface="Calibri" panose="020F0502020204030204"/>
                  </a:rPr>
                  <a:t>45</a:t>
                </a:r>
              </a:p>
            </p:txBody>
          </p:sp>
          <p:sp>
            <p:nvSpPr>
              <p:cNvPr id="141" name="Rectángulo 140"/>
              <p:cNvSpPr/>
              <p:nvPr/>
            </p:nvSpPr>
            <p:spPr>
              <a:xfrm>
                <a:off x="8983655" y="2409825"/>
                <a:ext cx="622871" cy="912385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CuadroTexto 141"/>
              <p:cNvSpPr txBox="1"/>
              <p:nvPr/>
            </p:nvSpPr>
            <p:spPr>
              <a:xfrm>
                <a:off x="9073426" y="2102049"/>
                <a:ext cx="451405" cy="287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800" b="1" dirty="0">
                    <a:solidFill>
                      <a:prstClr val="black"/>
                    </a:solidFill>
                    <a:latin typeface="Calibri" panose="020F0502020204030204"/>
                  </a:rPr>
                  <a:t>966</a:t>
                </a:r>
              </a:p>
            </p:txBody>
          </p:sp>
          <p:sp>
            <p:nvSpPr>
              <p:cNvPr id="143" name="Rectángulo 142"/>
              <p:cNvSpPr/>
              <p:nvPr/>
            </p:nvSpPr>
            <p:spPr>
              <a:xfrm>
                <a:off x="10086469" y="3095625"/>
                <a:ext cx="622871" cy="217389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CuadroTexto 143"/>
              <p:cNvSpPr txBox="1"/>
              <p:nvPr/>
            </p:nvSpPr>
            <p:spPr>
              <a:xfrm>
                <a:off x="10162850" y="2815339"/>
                <a:ext cx="451405" cy="287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800" b="1" dirty="0">
                    <a:solidFill>
                      <a:prstClr val="black"/>
                    </a:solidFill>
                    <a:latin typeface="Calibri" panose="020F0502020204030204"/>
                  </a:rPr>
                  <a:t>120</a:t>
                </a:r>
              </a:p>
            </p:txBody>
          </p:sp>
          <p:sp>
            <p:nvSpPr>
              <p:cNvPr id="145" name="Rectángulo 144"/>
              <p:cNvSpPr/>
              <p:nvPr/>
            </p:nvSpPr>
            <p:spPr>
              <a:xfrm>
                <a:off x="11120519" y="3184009"/>
                <a:ext cx="622871" cy="136777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CuadroTexto 145"/>
              <p:cNvSpPr txBox="1"/>
              <p:nvPr/>
            </p:nvSpPr>
            <p:spPr>
              <a:xfrm>
                <a:off x="11257483" y="2903450"/>
                <a:ext cx="383011" cy="287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800" b="1" dirty="0">
                    <a:solidFill>
                      <a:prstClr val="black"/>
                    </a:solidFill>
                    <a:latin typeface="Calibri" panose="020F0502020204030204"/>
                  </a:rPr>
                  <a:t>33</a:t>
                </a:r>
              </a:p>
            </p:txBody>
          </p:sp>
          <p:sp>
            <p:nvSpPr>
              <p:cNvPr id="147" name="CuadroTexto 146"/>
              <p:cNvSpPr txBox="1"/>
              <p:nvPr/>
            </p:nvSpPr>
            <p:spPr>
              <a:xfrm>
                <a:off x="3811836" y="4611208"/>
                <a:ext cx="451405" cy="287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800" b="1" dirty="0">
                    <a:solidFill>
                      <a:prstClr val="black"/>
                    </a:solidFill>
                    <a:latin typeface="Calibri" panose="020F0502020204030204"/>
                  </a:rPr>
                  <a:t>237</a:t>
                </a:r>
              </a:p>
            </p:txBody>
          </p:sp>
          <p:sp>
            <p:nvSpPr>
              <p:cNvPr id="148" name="CuadroTexto 147"/>
              <p:cNvSpPr txBox="1"/>
              <p:nvPr/>
            </p:nvSpPr>
            <p:spPr>
              <a:xfrm>
                <a:off x="4845641" y="4403810"/>
                <a:ext cx="383011" cy="287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800" b="1" dirty="0">
                    <a:solidFill>
                      <a:prstClr val="black"/>
                    </a:solidFill>
                    <a:latin typeface="Calibri" panose="020F0502020204030204"/>
                  </a:rPr>
                  <a:t>33</a:t>
                </a:r>
              </a:p>
            </p:txBody>
          </p:sp>
          <p:cxnSp>
            <p:nvCxnSpPr>
              <p:cNvPr id="149" name="Conector angular 148"/>
              <p:cNvCxnSpPr/>
              <p:nvPr/>
            </p:nvCxnSpPr>
            <p:spPr>
              <a:xfrm rot="16200000" flipH="1">
                <a:off x="3473721" y="3826195"/>
                <a:ext cx="360000" cy="109967"/>
              </a:xfrm>
              <a:prstGeom prst="bentConnector2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ector angular 149"/>
              <p:cNvCxnSpPr/>
              <p:nvPr/>
            </p:nvCxnSpPr>
            <p:spPr>
              <a:xfrm rot="16200000" flipH="1">
                <a:off x="4522841" y="3822604"/>
                <a:ext cx="360000" cy="109967"/>
              </a:xfrm>
              <a:prstGeom prst="bentConnector2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ector angular 150"/>
              <p:cNvCxnSpPr/>
              <p:nvPr/>
            </p:nvCxnSpPr>
            <p:spPr>
              <a:xfrm rot="16200000" flipH="1">
                <a:off x="5563691" y="3801632"/>
                <a:ext cx="360000" cy="109967"/>
              </a:xfrm>
              <a:prstGeom prst="bentConnector2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ector angular 151"/>
              <p:cNvCxnSpPr/>
              <p:nvPr/>
            </p:nvCxnSpPr>
            <p:spPr>
              <a:xfrm rot="16200000" flipH="1">
                <a:off x="6619401" y="3822508"/>
                <a:ext cx="360000" cy="109967"/>
              </a:xfrm>
              <a:prstGeom prst="bentConnector2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ector angular 152"/>
              <p:cNvCxnSpPr/>
              <p:nvPr/>
            </p:nvCxnSpPr>
            <p:spPr>
              <a:xfrm rot="16200000" flipH="1">
                <a:off x="7705220" y="3834874"/>
                <a:ext cx="360000" cy="109967"/>
              </a:xfrm>
              <a:prstGeom prst="bentConnector2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ector angular 153"/>
              <p:cNvCxnSpPr/>
              <p:nvPr/>
            </p:nvCxnSpPr>
            <p:spPr>
              <a:xfrm rot="16200000" flipH="1">
                <a:off x="8769372" y="3828390"/>
                <a:ext cx="360000" cy="109967"/>
              </a:xfrm>
              <a:prstGeom prst="bentConnector2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ector angular 154"/>
              <p:cNvCxnSpPr/>
              <p:nvPr/>
            </p:nvCxnSpPr>
            <p:spPr>
              <a:xfrm rot="16200000" flipH="1">
                <a:off x="9841019" y="3820485"/>
                <a:ext cx="360000" cy="109967"/>
              </a:xfrm>
              <a:prstGeom prst="bentConnector2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ector angular 155"/>
              <p:cNvCxnSpPr/>
              <p:nvPr/>
            </p:nvCxnSpPr>
            <p:spPr>
              <a:xfrm rot="16200000" flipH="1">
                <a:off x="10857682" y="3812579"/>
                <a:ext cx="360000" cy="109967"/>
              </a:xfrm>
              <a:prstGeom prst="bentConnector2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CuadroTexto 156"/>
              <p:cNvSpPr txBox="1"/>
              <p:nvPr/>
            </p:nvSpPr>
            <p:spPr>
              <a:xfrm>
                <a:off x="5973069" y="4237220"/>
                <a:ext cx="314616" cy="287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800" b="1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158" name="CuadroTexto 157"/>
              <p:cNvSpPr txBox="1"/>
              <p:nvPr/>
            </p:nvSpPr>
            <p:spPr>
              <a:xfrm>
                <a:off x="8106655" y="4229486"/>
                <a:ext cx="314616" cy="287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800" b="1" dirty="0">
                    <a:solidFill>
                      <a:prstClr val="black"/>
                    </a:solidFill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159" name="CuadroTexto 158"/>
              <p:cNvSpPr txBox="1"/>
              <p:nvPr/>
            </p:nvSpPr>
            <p:spPr>
              <a:xfrm>
                <a:off x="7039509" y="4125178"/>
                <a:ext cx="314616" cy="287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800" b="1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160" name="CuadroTexto 159"/>
              <p:cNvSpPr txBox="1"/>
              <p:nvPr/>
            </p:nvSpPr>
            <p:spPr>
              <a:xfrm>
                <a:off x="9211475" y="4229486"/>
                <a:ext cx="383011" cy="287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800" b="1" dirty="0">
                    <a:solidFill>
                      <a:prstClr val="black"/>
                    </a:solidFill>
                    <a:latin typeface="Calibri" panose="020F0502020204030204"/>
                  </a:rPr>
                  <a:t>12</a:t>
                </a:r>
              </a:p>
            </p:txBody>
          </p:sp>
          <p:sp>
            <p:nvSpPr>
              <p:cNvPr id="161" name="CuadroTexto 160"/>
              <p:cNvSpPr txBox="1"/>
              <p:nvPr/>
            </p:nvSpPr>
            <p:spPr>
              <a:xfrm>
                <a:off x="10287776" y="4229486"/>
                <a:ext cx="314616" cy="287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800" b="1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162" name="CuadroTexto 161"/>
              <p:cNvSpPr txBox="1"/>
              <p:nvPr/>
            </p:nvSpPr>
            <p:spPr>
              <a:xfrm>
                <a:off x="11306190" y="4180750"/>
                <a:ext cx="383011" cy="287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800" b="1" dirty="0">
                    <a:solidFill>
                      <a:prstClr val="black"/>
                    </a:solidFill>
                    <a:latin typeface="Calibri" panose="020F0502020204030204"/>
                  </a:rPr>
                  <a:t>19</a:t>
                </a:r>
              </a:p>
            </p:txBody>
          </p:sp>
          <p:sp>
            <p:nvSpPr>
              <p:cNvPr id="163" name="Rombo 162"/>
              <p:cNvSpPr/>
              <p:nvPr/>
            </p:nvSpPr>
            <p:spPr>
              <a:xfrm>
                <a:off x="3707423" y="3355735"/>
                <a:ext cx="617501" cy="615395"/>
              </a:xfrm>
              <a:prstGeom prst="diamond">
                <a:avLst/>
              </a:prstGeom>
              <a:ln>
                <a:solidFill>
                  <a:schemeClr val="bg1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Rombo 163"/>
              <p:cNvSpPr/>
              <p:nvPr/>
            </p:nvSpPr>
            <p:spPr>
              <a:xfrm>
                <a:off x="4765025" y="3355735"/>
                <a:ext cx="617501" cy="615395"/>
              </a:xfrm>
              <a:prstGeom prst="diamond">
                <a:avLst/>
              </a:prstGeom>
              <a:ln>
                <a:solidFill>
                  <a:schemeClr val="bg1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ombo 164"/>
              <p:cNvSpPr/>
              <p:nvPr/>
            </p:nvSpPr>
            <p:spPr>
              <a:xfrm>
                <a:off x="5800713" y="3355735"/>
                <a:ext cx="617501" cy="615395"/>
              </a:xfrm>
              <a:prstGeom prst="diamond">
                <a:avLst/>
              </a:prstGeom>
              <a:ln>
                <a:solidFill>
                  <a:schemeClr val="bg1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6" name="Rombo 165"/>
              <p:cNvSpPr/>
              <p:nvPr/>
            </p:nvSpPr>
            <p:spPr>
              <a:xfrm>
                <a:off x="6867441" y="3355735"/>
                <a:ext cx="617501" cy="615395"/>
              </a:xfrm>
              <a:prstGeom prst="diamond">
                <a:avLst/>
              </a:prstGeom>
              <a:ln>
                <a:solidFill>
                  <a:schemeClr val="bg1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7" name="Rombo 166"/>
              <p:cNvSpPr/>
              <p:nvPr/>
            </p:nvSpPr>
            <p:spPr>
              <a:xfrm>
                <a:off x="7925243" y="3355735"/>
                <a:ext cx="617501" cy="615395"/>
              </a:xfrm>
              <a:prstGeom prst="diamond">
                <a:avLst/>
              </a:prstGeom>
              <a:ln>
                <a:solidFill>
                  <a:schemeClr val="bg1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8" name="Rombo 167"/>
              <p:cNvSpPr/>
              <p:nvPr/>
            </p:nvSpPr>
            <p:spPr>
              <a:xfrm>
                <a:off x="9014329" y="3355735"/>
                <a:ext cx="617501" cy="615395"/>
              </a:xfrm>
              <a:prstGeom prst="diamond">
                <a:avLst/>
              </a:prstGeom>
              <a:ln>
                <a:solidFill>
                  <a:schemeClr val="bg1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9" name="Rombo 168"/>
              <p:cNvSpPr/>
              <p:nvPr/>
            </p:nvSpPr>
            <p:spPr>
              <a:xfrm>
                <a:off x="10083491" y="3355735"/>
                <a:ext cx="617501" cy="615395"/>
              </a:xfrm>
              <a:prstGeom prst="diamond">
                <a:avLst/>
              </a:prstGeom>
              <a:ln>
                <a:solidFill>
                  <a:schemeClr val="bg1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70" name="Rombo 169"/>
              <p:cNvSpPr/>
              <p:nvPr/>
            </p:nvSpPr>
            <p:spPr>
              <a:xfrm>
                <a:off x="11120519" y="3355735"/>
                <a:ext cx="617501" cy="615395"/>
              </a:xfrm>
              <a:prstGeom prst="diamond">
                <a:avLst/>
              </a:prstGeom>
              <a:ln>
                <a:solidFill>
                  <a:schemeClr val="bg1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71" name="Rectángulo 170"/>
              <p:cNvSpPr/>
              <p:nvPr/>
            </p:nvSpPr>
            <p:spPr>
              <a:xfrm>
                <a:off x="3651557" y="5513332"/>
                <a:ext cx="188013" cy="180032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Rectángulo 171"/>
              <p:cNvSpPr/>
              <p:nvPr/>
            </p:nvSpPr>
            <p:spPr>
              <a:xfrm>
                <a:off x="3664376" y="5786748"/>
                <a:ext cx="188013" cy="180032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73" name="Rombo 172"/>
              <p:cNvSpPr/>
              <p:nvPr/>
            </p:nvSpPr>
            <p:spPr>
              <a:xfrm>
                <a:off x="3668948" y="6061471"/>
                <a:ext cx="178868" cy="196084"/>
              </a:xfrm>
              <a:prstGeom prst="diamond">
                <a:avLst/>
              </a:prstGeom>
              <a:ln>
                <a:solidFill>
                  <a:schemeClr val="bg1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Rectángulo redondeado 173"/>
              <p:cNvSpPr/>
              <p:nvPr/>
            </p:nvSpPr>
            <p:spPr>
              <a:xfrm>
                <a:off x="5798676" y="604977"/>
                <a:ext cx="6134456" cy="312704"/>
              </a:xfrm>
              <a:prstGeom prst="roundRect">
                <a:avLst>
                  <a:gd name="adj" fmla="val 36064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75" name="CuadroTexto 174"/>
              <p:cNvSpPr txBox="1"/>
              <p:nvPr/>
            </p:nvSpPr>
            <p:spPr>
              <a:xfrm>
                <a:off x="5734049" y="572230"/>
                <a:ext cx="619672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200" b="1" dirty="0">
                    <a:solidFill>
                      <a:prstClr val="black"/>
                    </a:solidFill>
                    <a:latin typeface="Calibri" panose="020F0502020204030204"/>
                  </a:rPr>
                  <a:t>Capturas y denuncias de incidentes digitales en Colombia, 2015</a:t>
                </a:r>
              </a:p>
            </p:txBody>
          </p:sp>
          <p:sp>
            <p:nvSpPr>
              <p:cNvPr id="176" name="Rectángulo 175"/>
              <p:cNvSpPr/>
              <p:nvPr/>
            </p:nvSpPr>
            <p:spPr>
              <a:xfrm>
                <a:off x="3811836" y="5459656"/>
                <a:ext cx="240376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6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Denuncia de incidentes</a:t>
                </a:r>
              </a:p>
            </p:txBody>
          </p:sp>
          <p:sp>
            <p:nvSpPr>
              <p:cNvPr id="177" name="Rectángulo 176"/>
              <p:cNvSpPr/>
              <p:nvPr/>
            </p:nvSpPr>
            <p:spPr>
              <a:xfrm>
                <a:off x="3881352" y="5745956"/>
                <a:ext cx="240376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6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Capturas</a:t>
                </a:r>
              </a:p>
            </p:txBody>
          </p:sp>
          <p:sp>
            <p:nvSpPr>
              <p:cNvPr id="178" name="Rectángulo 177"/>
              <p:cNvSpPr/>
              <p:nvPr/>
            </p:nvSpPr>
            <p:spPr>
              <a:xfrm>
                <a:off x="3847816" y="6064780"/>
                <a:ext cx="240376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6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Impunidad</a:t>
                </a:r>
              </a:p>
            </p:txBody>
          </p:sp>
          <p:sp>
            <p:nvSpPr>
              <p:cNvPr id="179" name="CuadroTexto 178"/>
              <p:cNvSpPr txBox="1"/>
              <p:nvPr/>
            </p:nvSpPr>
            <p:spPr>
              <a:xfrm>
                <a:off x="3750024" y="3500011"/>
                <a:ext cx="545448" cy="328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000" b="1" dirty="0">
                    <a:solidFill>
                      <a:prstClr val="white"/>
                    </a:solidFill>
                    <a:latin typeface="Calibri" panose="020F0502020204030204"/>
                  </a:rPr>
                  <a:t>94%</a:t>
                </a:r>
              </a:p>
            </p:txBody>
          </p:sp>
          <p:sp>
            <p:nvSpPr>
              <p:cNvPr id="180" name="CuadroTexto 179"/>
              <p:cNvSpPr txBox="1"/>
              <p:nvPr/>
            </p:nvSpPr>
            <p:spPr>
              <a:xfrm>
                <a:off x="4806691" y="3500011"/>
                <a:ext cx="545448" cy="328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000" b="1" dirty="0">
                    <a:solidFill>
                      <a:prstClr val="white"/>
                    </a:solidFill>
                    <a:latin typeface="Calibri" panose="020F0502020204030204"/>
                  </a:rPr>
                  <a:t>96%</a:t>
                </a:r>
              </a:p>
            </p:txBody>
          </p:sp>
          <p:sp>
            <p:nvSpPr>
              <p:cNvPr id="181" name="CuadroTexto 180"/>
              <p:cNvSpPr txBox="1"/>
              <p:nvPr/>
            </p:nvSpPr>
            <p:spPr>
              <a:xfrm>
                <a:off x="5857921" y="3500011"/>
                <a:ext cx="545448" cy="328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000" b="1" dirty="0">
                    <a:solidFill>
                      <a:prstClr val="white"/>
                    </a:solidFill>
                    <a:latin typeface="Calibri" panose="020F0502020204030204"/>
                  </a:rPr>
                  <a:t>98%</a:t>
                </a:r>
              </a:p>
            </p:txBody>
          </p:sp>
          <p:sp>
            <p:nvSpPr>
              <p:cNvPr id="182" name="CuadroTexto 181"/>
              <p:cNvSpPr txBox="1"/>
              <p:nvPr/>
            </p:nvSpPr>
            <p:spPr>
              <a:xfrm>
                <a:off x="7968646" y="3500011"/>
                <a:ext cx="545448" cy="328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000" b="1" dirty="0">
                    <a:solidFill>
                      <a:prstClr val="white"/>
                    </a:solidFill>
                    <a:latin typeface="Calibri" panose="020F0502020204030204"/>
                  </a:rPr>
                  <a:t>80%</a:t>
                </a:r>
              </a:p>
            </p:txBody>
          </p:sp>
          <p:sp>
            <p:nvSpPr>
              <p:cNvPr id="183" name="CuadroTexto 182"/>
              <p:cNvSpPr txBox="1"/>
              <p:nvPr/>
            </p:nvSpPr>
            <p:spPr>
              <a:xfrm>
                <a:off x="6931980" y="3500011"/>
                <a:ext cx="545448" cy="328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000" b="1" dirty="0">
                    <a:solidFill>
                      <a:prstClr val="white"/>
                    </a:solidFill>
                    <a:latin typeface="Calibri" panose="020F0502020204030204"/>
                  </a:rPr>
                  <a:t>91%</a:t>
                </a:r>
              </a:p>
            </p:txBody>
          </p:sp>
          <p:sp>
            <p:nvSpPr>
              <p:cNvPr id="184" name="CuadroTexto 183"/>
              <p:cNvSpPr txBox="1"/>
              <p:nvPr/>
            </p:nvSpPr>
            <p:spPr>
              <a:xfrm>
                <a:off x="9035366" y="3484771"/>
                <a:ext cx="545448" cy="328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000" b="1" dirty="0">
                    <a:solidFill>
                      <a:prstClr val="white"/>
                    </a:solidFill>
                    <a:latin typeface="Calibri" panose="020F0502020204030204"/>
                  </a:rPr>
                  <a:t>99%</a:t>
                </a:r>
              </a:p>
            </p:txBody>
          </p:sp>
          <p:sp>
            <p:nvSpPr>
              <p:cNvPr id="185" name="CuadroTexto 184"/>
              <p:cNvSpPr txBox="1"/>
              <p:nvPr/>
            </p:nvSpPr>
            <p:spPr>
              <a:xfrm>
                <a:off x="10119286" y="3500011"/>
                <a:ext cx="545448" cy="328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000" b="1" dirty="0">
                    <a:solidFill>
                      <a:prstClr val="white"/>
                    </a:solidFill>
                    <a:latin typeface="Calibri" panose="020F0502020204030204"/>
                  </a:rPr>
                  <a:t>98%</a:t>
                </a:r>
              </a:p>
            </p:txBody>
          </p:sp>
          <p:sp>
            <p:nvSpPr>
              <p:cNvPr id="186" name="CuadroTexto 185"/>
              <p:cNvSpPr txBox="1"/>
              <p:nvPr/>
            </p:nvSpPr>
            <p:spPr>
              <a:xfrm>
                <a:off x="11160560" y="3500011"/>
                <a:ext cx="545448" cy="328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000" b="1" dirty="0">
                    <a:solidFill>
                      <a:prstClr val="white"/>
                    </a:solidFill>
                    <a:latin typeface="Calibri" panose="020F0502020204030204"/>
                  </a:rPr>
                  <a:t>42%</a:t>
                </a:r>
              </a:p>
            </p:txBody>
          </p:sp>
          <p:sp>
            <p:nvSpPr>
              <p:cNvPr id="187" name="CuadroTexto 186"/>
              <p:cNvSpPr txBox="1"/>
              <p:nvPr/>
            </p:nvSpPr>
            <p:spPr>
              <a:xfrm>
                <a:off x="5736299" y="5119816"/>
                <a:ext cx="1169551" cy="86177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200" b="1" dirty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88000"/>
                        </a:prstClr>
                      </a:glow>
                    </a:effectLst>
                    <a:latin typeface="Candara" panose="020E0502030303020204" pitchFamily="34" charset="0"/>
                  </a:rPr>
                  <a:t>8</a:t>
                </a:r>
                <a:r>
                  <a:rPr lang="es-CO" sz="1200" b="1" dirty="0">
                    <a:solidFill>
                      <a:prstClr val="white"/>
                    </a:solidFill>
                    <a:latin typeface="Candara" panose="020E0502030303020204" pitchFamily="34" charset="0"/>
                  </a:rPr>
                  <a:t> 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2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delitos 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2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analizados</a:t>
                </a:r>
              </a:p>
            </p:txBody>
          </p:sp>
          <p:sp>
            <p:nvSpPr>
              <p:cNvPr id="188" name="CuadroTexto 187"/>
              <p:cNvSpPr txBox="1"/>
              <p:nvPr/>
            </p:nvSpPr>
            <p:spPr>
              <a:xfrm>
                <a:off x="7172841" y="5119816"/>
                <a:ext cx="2148452" cy="86177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2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Cada </a:t>
                </a:r>
                <a:r>
                  <a:rPr lang="es-CO" sz="1200" b="1" dirty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88000"/>
                        </a:prstClr>
                      </a:glow>
                    </a:effectLst>
                    <a:latin typeface="Candara" panose="020E0502030303020204" pitchFamily="34" charset="0"/>
                  </a:rPr>
                  <a:t>82 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2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minutos se 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2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registra una denuncia</a:t>
                </a:r>
              </a:p>
            </p:txBody>
          </p:sp>
          <p:sp>
            <p:nvSpPr>
              <p:cNvPr id="189" name="CuadroTexto 188"/>
              <p:cNvSpPr txBox="1"/>
              <p:nvPr/>
            </p:nvSpPr>
            <p:spPr>
              <a:xfrm>
                <a:off x="9532206" y="5283356"/>
                <a:ext cx="2205813" cy="61555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2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Impunidad de </a:t>
                </a:r>
                <a:r>
                  <a:rPr lang="es-CO" sz="1200" b="1" dirty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88000"/>
                        </a:prstClr>
                      </a:glow>
                    </a:effectLst>
                    <a:latin typeface="Candara" panose="020E0502030303020204" pitchFamily="34" charset="0"/>
                  </a:rPr>
                  <a:t>86% </a:t>
                </a:r>
                <a:r>
                  <a:rPr lang="es-CO" sz="12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aproximadamente</a:t>
                </a:r>
              </a:p>
            </p:txBody>
          </p:sp>
          <p:cxnSp>
            <p:nvCxnSpPr>
              <p:cNvPr id="190" name="Conector angular 189"/>
              <p:cNvCxnSpPr>
                <a:stCxn id="187" idx="0"/>
                <a:endCxn id="189" idx="0"/>
              </p:cNvCxnSpPr>
              <p:nvPr/>
            </p:nvCxnSpPr>
            <p:spPr>
              <a:xfrm rot="16200000" flipH="1">
                <a:off x="8396323" y="3044567"/>
                <a:ext cx="163540" cy="4314037"/>
              </a:xfrm>
              <a:prstGeom prst="bentConnector3">
                <a:avLst>
                  <a:gd name="adj1" fmla="val -1863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ector angular 190"/>
              <p:cNvCxnSpPr>
                <a:stCxn id="187" idx="2"/>
                <a:endCxn id="189" idx="2"/>
              </p:cNvCxnSpPr>
              <p:nvPr/>
            </p:nvCxnSpPr>
            <p:spPr>
              <a:xfrm rot="5400000" flipH="1" flipV="1">
                <a:off x="8436752" y="3783232"/>
                <a:ext cx="82681" cy="4314037"/>
              </a:xfrm>
              <a:prstGeom prst="bentConnector3">
                <a:avLst>
                  <a:gd name="adj1" fmla="val -368644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4" name="CuadroTexto 193"/>
            <p:cNvSpPr txBox="1"/>
            <p:nvPr/>
          </p:nvSpPr>
          <p:spPr>
            <a:xfrm>
              <a:off x="12699201" y="65623"/>
              <a:ext cx="7588915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000" b="1">
                  <a:effectLst>
                    <a:glow rad="101600">
                      <a:schemeClr val="bg1">
                        <a:alpha val="88000"/>
                      </a:schemeClr>
                    </a:glow>
                  </a:effectLst>
                  <a:latin typeface="Candara" panose="020E0502030303020204" pitchFamily="34" charset="0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600" dirty="0" smtClean="0">
                  <a:solidFill>
                    <a:srgbClr val="C00000"/>
                  </a:solidFill>
                  <a:effectLst/>
                  <a:latin typeface="Arial Rounded MT Bold" panose="020F0704030504030204" pitchFamily="34" charset="0"/>
                  <a:cs typeface="+mn-cs"/>
                </a:rPr>
                <a:t>PANORAMA DE CIBERCRIMINALIDAD EN COLOMBIA</a:t>
              </a:r>
              <a:endParaRPr lang="es-CO" sz="1600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28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87855" y="0"/>
            <a:ext cx="6556145" cy="5133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white"/>
              </a:solidFill>
            </a:endParaRPr>
          </a:p>
        </p:txBody>
      </p:sp>
      <p:grpSp>
        <p:nvGrpSpPr>
          <p:cNvPr id="199" name="Grupo 198"/>
          <p:cNvGrpSpPr/>
          <p:nvPr/>
        </p:nvGrpSpPr>
        <p:grpSpPr>
          <a:xfrm>
            <a:off x="0" y="-38667"/>
            <a:ext cx="9456323" cy="5143130"/>
            <a:chOff x="-49495" y="5354"/>
            <a:chExt cx="12608430" cy="6857506"/>
          </a:xfrm>
        </p:grpSpPr>
        <p:cxnSp>
          <p:nvCxnSpPr>
            <p:cNvPr id="238" name="Conector angular 237"/>
            <p:cNvCxnSpPr/>
            <p:nvPr/>
          </p:nvCxnSpPr>
          <p:spPr>
            <a:xfrm rot="10800000" flipV="1">
              <a:off x="3144486" y="5298682"/>
              <a:ext cx="1153849" cy="256820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0" name="Conector angular 289"/>
            <p:cNvCxnSpPr/>
            <p:nvPr/>
          </p:nvCxnSpPr>
          <p:spPr>
            <a:xfrm rot="10800000" flipV="1">
              <a:off x="3326652" y="1547501"/>
              <a:ext cx="1153849" cy="256820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0" name="Rectángulo 16"/>
            <p:cNvSpPr/>
            <p:nvPr/>
          </p:nvSpPr>
          <p:spPr>
            <a:xfrm>
              <a:off x="2232731" y="3482147"/>
              <a:ext cx="9949460" cy="3366146"/>
            </a:xfrm>
            <a:custGeom>
              <a:avLst/>
              <a:gdLst>
                <a:gd name="connsiteX0" fmla="*/ 0 w 10276066"/>
                <a:gd name="connsiteY0" fmla="*/ 0 h 3418740"/>
                <a:gd name="connsiteX1" fmla="*/ 10276066 w 10276066"/>
                <a:gd name="connsiteY1" fmla="*/ 0 h 3418740"/>
                <a:gd name="connsiteX2" fmla="*/ 10276066 w 10276066"/>
                <a:gd name="connsiteY2" fmla="*/ 3418740 h 3418740"/>
                <a:gd name="connsiteX3" fmla="*/ 0 w 10276066"/>
                <a:gd name="connsiteY3" fmla="*/ 3418740 h 3418740"/>
                <a:gd name="connsiteX4" fmla="*/ 0 w 10276066"/>
                <a:gd name="connsiteY4" fmla="*/ 0 h 3418740"/>
                <a:gd name="connsiteX0" fmla="*/ 2486025 w 10276066"/>
                <a:gd name="connsiteY0" fmla="*/ 0 h 3418740"/>
                <a:gd name="connsiteX1" fmla="*/ 10276066 w 10276066"/>
                <a:gd name="connsiteY1" fmla="*/ 0 h 3418740"/>
                <a:gd name="connsiteX2" fmla="*/ 10276066 w 10276066"/>
                <a:gd name="connsiteY2" fmla="*/ 3418740 h 3418740"/>
                <a:gd name="connsiteX3" fmla="*/ 0 w 10276066"/>
                <a:gd name="connsiteY3" fmla="*/ 3418740 h 3418740"/>
                <a:gd name="connsiteX4" fmla="*/ 2486025 w 10276066"/>
                <a:gd name="connsiteY4" fmla="*/ 0 h 3418740"/>
                <a:gd name="connsiteX0" fmla="*/ 2419350 w 10276066"/>
                <a:gd name="connsiteY0" fmla="*/ 0 h 3437790"/>
                <a:gd name="connsiteX1" fmla="*/ 10276066 w 10276066"/>
                <a:gd name="connsiteY1" fmla="*/ 19050 h 3437790"/>
                <a:gd name="connsiteX2" fmla="*/ 10276066 w 10276066"/>
                <a:gd name="connsiteY2" fmla="*/ 3437790 h 3437790"/>
                <a:gd name="connsiteX3" fmla="*/ 0 w 10276066"/>
                <a:gd name="connsiteY3" fmla="*/ 3437790 h 3437790"/>
                <a:gd name="connsiteX4" fmla="*/ 2419350 w 10276066"/>
                <a:gd name="connsiteY4" fmla="*/ 0 h 343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6066" h="3437790">
                  <a:moveTo>
                    <a:pt x="2419350" y="0"/>
                  </a:moveTo>
                  <a:lnTo>
                    <a:pt x="10276066" y="19050"/>
                  </a:lnTo>
                  <a:lnTo>
                    <a:pt x="10276066" y="3437790"/>
                  </a:lnTo>
                  <a:lnTo>
                    <a:pt x="0" y="3437790"/>
                  </a:lnTo>
                  <a:lnTo>
                    <a:pt x="2419350" y="0"/>
                  </a:lnTo>
                  <a:close/>
                </a:path>
              </a:pathLst>
            </a:custGeom>
            <a:blipFill dpi="0" rotWithShape="1">
              <a:blip r:embed="rId2">
                <a:alphaModFix amt="1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pic>
          <p:nvPicPr>
            <p:cNvPr id="201" name="Imagen 20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-47858" y="3439260"/>
              <a:ext cx="4500000" cy="3423600"/>
            </a:xfrm>
            <a:prstGeom prst="rect">
              <a:avLst/>
            </a:prstGeom>
          </p:spPr>
        </p:pic>
        <p:pic>
          <p:nvPicPr>
            <p:cNvPr id="202" name="Imagen 2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9495" y="5354"/>
              <a:ext cx="4500000" cy="3422192"/>
            </a:xfrm>
            <a:prstGeom prst="rect">
              <a:avLst/>
            </a:prstGeom>
          </p:spPr>
        </p:pic>
        <p:sp>
          <p:nvSpPr>
            <p:cNvPr id="203" name="CuadroTexto 202"/>
            <p:cNvSpPr txBox="1"/>
            <p:nvPr/>
          </p:nvSpPr>
          <p:spPr>
            <a:xfrm rot="18121214">
              <a:off x="2733777" y="4843271"/>
              <a:ext cx="1265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200" b="1" dirty="0">
                  <a:solidFill>
                    <a:prstClr val="white"/>
                  </a:solidFill>
                  <a:effectLst>
                    <a:glow rad="50800">
                      <a:prstClr val="white">
                        <a:alpha val="88000"/>
                      </a:prstClr>
                    </a:glow>
                  </a:effectLst>
                  <a:latin typeface="Gill Sans MT" panose="020B0502020104020203" pitchFamily="34" charset="0"/>
                </a:rPr>
                <a:t>TÁCTICO</a:t>
              </a:r>
            </a:p>
          </p:txBody>
        </p:sp>
        <p:sp>
          <p:nvSpPr>
            <p:cNvPr id="204" name="CuadroTexto 203"/>
            <p:cNvSpPr txBox="1"/>
            <p:nvPr/>
          </p:nvSpPr>
          <p:spPr>
            <a:xfrm rot="3446802">
              <a:off x="1670775" y="1453353"/>
              <a:ext cx="3163263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200" b="1" dirty="0">
                  <a:solidFill>
                    <a:prstClr val="white"/>
                  </a:solidFill>
                  <a:effectLst>
                    <a:glow rad="50800">
                      <a:prstClr val="white">
                        <a:alpha val="88000"/>
                      </a:prstClr>
                    </a:glow>
                  </a:effectLst>
                  <a:latin typeface="Gill Sans MT" panose="020B0502020104020203" pitchFamily="34" charset="0"/>
                </a:rPr>
                <a:t>ESTRATÉGICO</a:t>
              </a:r>
            </a:p>
          </p:txBody>
        </p:sp>
        <p:sp>
          <p:nvSpPr>
            <p:cNvPr id="205" name="Flecha derecha 204"/>
            <p:cNvSpPr/>
            <p:nvPr/>
          </p:nvSpPr>
          <p:spPr>
            <a:xfrm>
              <a:off x="4140692" y="3097564"/>
              <a:ext cx="8051308" cy="616165"/>
            </a:xfrm>
            <a:prstGeom prst="rightArrow">
              <a:avLst>
                <a:gd name="adj1" fmla="val 78156"/>
                <a:gd name="adj2" fmla="val 50000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cxnSp>
          <p:nvCxnSpPr>
            <p:cNvPr id="206" name="Conector recto 205"/>
            <p:cNvCxnSpPr/>
            <p:nvPr/>
          </p:nvCxnSpPr>
          <p:spPr>
            <a:xfrm flipH="1" flipV="1">
              <a:off x="5582293" y="5545505"/>
              <a:ext cx="490162" cy="747902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8" name="Conector recto 207"/>
            <p:cNvCxnSpPr>
              <a:stCxn id="200" idx="2"/>
            </p:cNvCxnSpPr>
            <p:nvPr/>
          </p:nvCxnSpPr>
          <p:spPr>
            <a:xfrm flipH="1" flipV="1">
              <a:off x="11542866" y="5713076"/>
              <a:ext cx="639325" cy="1135217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9" name="Conector recto 208"/>
            <p:cNvCxnSpPr/>
            <p:nvPr/>
          </p:nvCxnSpPr>
          <p:spPr>
            <a:xfrm flipH="1" flipV="1">
              <a:off x="11775759" y="5424130"/>
              <a:ext cx="406432" cy="2962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0" name="Conector recto 209"/>
            <p:cNvCxnSpPr/>
            <p:nvPr/>
          </p:nvCxnSpPr>
          <p:spPr>
            <a:xfrm flipH="1">
              <a:off x="10673659" y="5022080"/>
              <a:ext cx="365400" cy="55417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1" name="Conector recto 210"/>
            <p:cNvCxnSpPr/>
            <p:nvPr/>
          </p:nvCxnSpPr>
          <p:spPr>
            <a:xfrm flipH="1" flipV="1">
              <a:off x="7434681" y="4084876"/>
              <a:ext cx="81915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12" name="Rectángulo 211"/>
            <p:cNvSpPr/>
            <p:nvPr/>
          </p:nvSpPr>
          <p:spPr>
            <a:xfrm>
              <a:off x="3292528" y="5702018"/>
              <a:ext cx="2292350" cy="952147"/>
            </a:xfrm>
            <a:prstGeom prst="rect">
              <a:avLst/>
            </a:prstGeom>
            <a:solidFill>
              <a:schemeClr val="bg1">
                <a:lumMod val="95000"/>
                <a:alpha val="4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13" name="Rectángulo 212"/>
            <p:cNvSpPr/>
            <p:nvPr/>
          </p:nvSpPr>
          <p:spPr>
            <a:xfrm>
              <a:off x="8876884" y="5658564"/>
              <a:ext cx="2292350" cy="952147"/>
            </a:xfrm>
            <a:prstGeom prst="rect">
              <a:avLst/>
            </a:prstGeom>
            <a:solidFill>
              <a:schemeClr val="bg1">
                <a:lumMod val="95000"/>
                <a:alpha val="4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14" name="Rectángulo 213"/>
            <p:cNvSpPr/>
            <p:nvPr/>
          </p:nvSpPr>
          <p:spPr>
            <a:xfrm>
              <a:off x="10065881" y="3914674"/>
              <a:ext cx="1962837" cy="952147"/>
            </a:xfrm>
            <a:prstGeom prst="rect">
              <a:avLst/>
            </a:prstGeom>
            <a:solidFill>
              <a:schemeClr val="bg1">
                <a:lumMod val="95000"/>
                <a:alpha val="4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15" name="Rectángulo 214"/>
            <p:cNvSpPr/>
            <p:nvPr/>
          </p:nvSpPr>
          <p:spPr>
            <a:xfrm>
              <a:off x="7181452" y="4525491"/>
              <a:ext cx="2581125" cy="952147"/>
            </a:xfrm>
            <a:prstGeom prst="rect">
              <a:avLst/>
            </a:prstGeom>
            <a:solidFill>
              <a:schemeClr val="bg1">
                <a:lumMod val="95000"/>
                <a:alpha val="4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16" name="Rectángulo 215"/>
            <p:cNvSpPr/>
            <p:nvPr/>
          </p:nvSpPr>
          <p:spPr>
            <a:xfrm>
              <a:off x="6074026" y="5728034"/>
              <a:ext cx="2292350" cy="952147"/>
            </a:xfrm>
            <a:prstGeom prst="rect">
              <a:avLst/>
            </a:prstGeom>
            <a:solidFill>
              <a:schemeClr val="bg1">
                <a:lumMod val="95000"/>
                <a:alpha val="4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17" name="Rectángulo 216"/>
            <p:cNvSpPr/>
            <p:nvPr/>
          </p:nvSpPr>
          <p:spPr>
            <a:xfrm>
              <a:off x="9068186" y="5835917"/>
              <a:ext cx="1909753" cy="697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400" b="1" dirty="0">
                  <a:solidFill>
                    <a:prstClr val="black"/>
                  </a:solidFill>
                  <a:latin typeface="Gill Sans MT" panose="020B0502020104020203" pitchFamily="34" charset="0"/>
                </a:rPr>
                <a:t>TERRORISMO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400" b="1" dirty="0">
                  <a:solidFill>
                    <a:prstClr val="black"/>
                  </a:solidFill>
                  <a:latin typeface="Gill Sans MT" panose="020B0502020104020203" pitchFamily="34" charset="0"/>
                </a:rPr>
                <a:t>MIGRACIÓN</a:t>
              </a:r>
            </a:p>
          </p:txBody>
        </p:sp>
        <p:sp>
          <p:nvSpPr>
            <p:cNvPr id="218" name="Rectángulo 217"/>
            <p:cNvSpPr/>
            <p:nvPr/>
          </p:nvSpPr>
          <p:spPr>
            <a:xfrm>
              <a:off x="3177910" y="5937518"/>
              <a:ext cx="2521587" cy="410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400" b="1" dirty="0">
                  <a:solidFill>
                    <a:prstClr val="black"/>
                  </a:solidFill>
                  <a:latin typeface="Gill Sans MT" panose="020B0502020104020203" pitchFamily="34" charset="0"/>
                </a:rPr>
                <a:t>INSTITUCIONAL</a:t>
              </a:r>
            </a:p>
          </p:txBody>
        </p:sp>
        <p:sp>
          <p:nvSpPr>
            <p:cNvPr id="219" name="Rectángulo 218"/>
            <p:cNvSpPr/>
            <p:nvPr/>
          </p:nvSpPr>
          <p:spPr>
            <a:xfrm>
              <a:off x="9967476" y="4208701"/>
              <a:ext cx="2135285" cy="4103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400" b="1" dirty="0">
                  <a:solidFill>
                    <a:prstClr val="black"/>
                  </a:solidFill>
                  <a:latin typeface="Gill Sans MT" panose="020B0502020104020203" pitchFamily="34" charset="0"/>
                </a:rPr>
                <a:t>CRIMINALIDAD</a:t>
              </a:r>
            </a:p>
          </p:txBody>
        </p:sp>
        <p:sp>
          <p:nvSpPr>
            <p:cNvPr id="220" name="Rectángulo 219"/>
            <p:cNvSpPr/>
            <p:nvPr/>
          </p:nvSpPr>
          <p:spPr>
            <a:xfrm>
              <a:off x="6274559" y="5924193"/>
              <a:ext cx="1891287" cy="6976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400" b="1" dirty="0">
                  <a:solidFill>
                    <a:prstClr val="black"/>
                  </a:solidFill>
                  <a:latin typeface="Gill Sans MT" panose="020B0502020104020203" pitchFamily="34" charset="0"/>
                </a:rPr>
                <a:t>SEGURIDAD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400" b="1" dirty="0">
                  <a:solidFill>
                    <a:prstClr val="black"/>
                  </a:solidFill>
                  <a:latin typeface="Gill Sans MT" panose="020B0502020104020203" pitchFamily="34" charset="0"/>
                </a:rPr>
                <a:t>CIUDADANA </a:t>
              </a:r>
            </a:p>
          </p:txBody>
        </p:sp>
        <p:sp>
          <p:nvSpPr>
            <p:cNvPr id="221" name="Elipse 220"/>
            <p:cNvSpPr/>
            <p:nvPr/>
          </p:nvSpPr>
          <p:spPr>
            <a:xfrm>
              <a:off x="6963521" y="5641467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22" name="Rectángulo 221"/>
            <p:cNvSpPr/>
            <p:nvPr/>
          </p:nvSpPr>
          <p:spPr>
            <a:xfrm>
              <a:off x="4697087" y="5109758"/>
              <a:ext cx="144000" cy="14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23" name="Elipse 222"/>
            <p:cNvSpPr/>
            <p:nvPr/>
          </p:nvSpPr>
          <p:spPr>
            <a:xfrm>
              <a:off x="9996581" y="5575222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24" name="Elipse 223"/>
            <p:cNvSpPr/>
            <p:nvPr/>
          </p:nvSpPr>
          <p:spPr>
            <a:xfrm>
              <a:off x="11450537" y="6140804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25" name="Elipse 224"/>
            <p:cNvSpPr/>
            <p:nvPr/>
          </p:nvSpPr>
          <p:spPr>
            <a:xfrm>
              <a:off x="8385816" y="4451817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26" name="Rectángulo 225"/>
            <p:cNvSpPr/>
            <p:nvPr/>
          </p:nvSpPr>
          <p:spPr>
            <a:xfrm>
              <a:off x="6369838" y="5323218"/>
              <a:ext cx="144000" cy="14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cxnSp>
          <p:nvCxnSpPr>
            <p:cNvPr id="227" name="Conector recto 226"/>
            <p:cNvCxnSpPr/>
            <p:nvPr/>
          </p:nvCxnSpPr>
          <p:spPr>
            <a:xfrm flipH="1">
              <a:off x="7232710" y="4082496"/>
              <a:ext cx="204740" cy="197716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8" name="Conector recto 227"/>
            <p:cNvCxnSpPr/>
            <p:nvPr/>
          </p:nvCxnSpPr>
          <p:spPr>
            <a:xfrm flipH="1">
              <a:off x="10092786" y="5077497"/>
              <a:ext cx="587093" cy="501243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9" name="Conector recto 228"/>
            <p:cNvCxnSpPr/>
            <p:nvPr/>
          </p:nvCxnSpPr>
          <p:spPr>
            <a:xfrm flipH="1">
              <a:off x="5580584" y="5005839"/>
              <a:ext cx="1" cy="542491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0" name="Conector recto 229"/>
            <p:cNvCxnSpPr>
              <a:endCxn id="224" idx="0"/>
            </p:cNvCxnSpPr>
            <p:nvPr/>
          </p:nvCxnSpPr>
          <p:spPr>
            <a:xfrm>
              <a:off x="11522537" y="5221497"/>
              <a:ext cx="0" cy="919307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1" name="Rectángulo 230"/>
            <p:cNvSpPr/>
            <p:nvPr/>
          </p:nvSpPr>
          <p:spPr>
            <a:xfrm>
              <a:off x="11671690" y="5358400"/>
              <a:ext cx="144000" cy="14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cxnSp>
          <p:nvCxnSpPr>
            <p:cNvPr id="232" name="Conector angular 231"/>
            <p:cNvCxnSpPr>
              <a:stCxn id="226" idx="0"/>
              <a:endCxn id="221" idx="1"/>
            </p:cNvCxnSpPr>
            <p:nvPr/>
          </p:nvCxnSpPr>
          <p:spPr>
            <a:xfrm rot="16200000" flipH="1">
              <a:off x="6543554" y="5221501"/>
              <a:ext cx="339337" cy="542771"/>
            </a:xfrm>
            <a:prstGeom prst="bentConnector3">
              <a:avLst>
                <a:gd name="adj1" fmla="val -673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3" name="Conector angular 232"/>
            <p:cNvCxnSpPr>
              <a:stCxn id="226" idx="2"/>
              <a:endCxn id="254" idx="0"/>
            </p:cNvCxnSpPr>
            <p:nvPr/>
          </p:nvCxnSpPr>
          <p:spPr>
            <a:xfrm rot="5400000" flipH="1">
              <a:off x="6010224" y="5035605"/>
              <a:ext cx="252543" cy="610684"/>
            </a:xfrm>
            <a:prstGeom prst="bentConnector5">
              <a:avLst>
                <a:gd name="adj1" fmla="val -41488"/>
                <a:gd name="adj2" fmla="val 50000"/>
                <a:gd name="adj3" fmla="val 14274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4" name="Conector angular 233"/>
            <p:cNvCxnSpPr>
              <a:stCxn id="250" idx="3"/>
              <a:endCxn id="237" idx="7"/>
            </p:cNvCxnSpPr>
            <p:nvPr/>
          </p:nvCxnSpPr>
          <p:spPr>
            <a:xfrm rot="5400000">
              <a:off x="4707422" y="4816855"/>
              <a:ext cx="654355" cy="990146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5" name="Rectángulo 234"/>
            <p:cNvSpPr/>
            <p:nvPr/>
          </p:nvSpPr>
          <p:spPr>
            <a:xfrm>
              <a:off x="7395889" y="4023228"/>
              <a:ext cx="144000" cy="14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cxnSp>
          <p:nvCxnSpPr>
            <p:cNvPr id="236" name="Conector angular 235"/>
            <p:cNvCxnSpPr>
              <a:stCxn id="252" idx="2"/>
              <a:endCxn id="237" idx="0"/>
            </p:cNvCxnSpPr>
            <p:nvPr/>
          </p:nvCxnSpPr>
          <p:spPr>
            <a:xfrm rot="10800000" flipH="1" flipV="1">
              <a:off x="4308142" y="4500822"/>
              <a:ext cx="180472" cy="1117196"/>
            </a:xfrm>
            <a:prstGeom prst="bentConnector4">
              <a:avLst>
                <a:gd name="adj1" fmla="val -126668"/>
                <a:gd name="adj2" fmla="val 5975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7" name="Elipse 236"/>
            <p:cNvSpPr/>
            <p:nvPr/>
          </p:nvSpPr>
          <p:spPr>
            <a:xfrm>
              <a:off x="4416614" y="5618018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39" name="Rectángulo 238"/>
            <p:cNvSpPr/>
            <p:nvPr/>
          </p:nvSpPr>
          <p:spPr>
            <a:xfrm>
              <a:off x="11679742" y="6570524"/>
              <a:ext cx="144000" cy="14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40" name="Rectángulo 239"/>
            <p:cNvSpPr/>
            <p:nvPr/>
          </p:nvSpPr>
          <p:spPr>
            <a:xfrm>
              <a:off x="11438488" y="5635367"/>
              <a:ext cx="144000" cy="14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cxnSp>
          <p:nvCxnSpPr>
            <p:cNvPr id="241" name="Conector angular 240"/>
            <p:cNvCxnSpPr>
              <a:stCxn id="221" idx="0"/>
              <a:endCxn id="249" idx="6"/>
            </p:cNvCxnSpPr>
            <p:nvPr/>
          </p:nvCxnSpPr>
          <p:spPr>
            <a:xfrm rot="16200000" flipV="1">
              <a:off x="6311151" y="4917096"/>
              <a:ext cx="1164499" cy="284243"/>
            </a:xfrm>
            <a:prstGeom prst="bentConnector2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2" name="Conector angular 241"/>
            <p:cNvCxnSpPr>
              <a:stCxn id="225" idx="0"/>
              <a:endCxn id="251" idx="0"/>
            </p:cNvCxnSpPr>
            <p:nvPr/>
          </p:nvCxnSpPr>
          <p:spPr>
            <a:xfrm rot="16200000" flipV="1">
              <a:off x="6671947" y="2665947"/>
              <a:ext cx="548207" cy="3023533"/>
            </a:xfrm>
            <a:prstGeom prst="bentConnector3">
              <a:avLst>
                <a:gd name="adj1" fmla="val 120519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3" name="Conector recto 242"/>
            <p:cNvCxnSpPr/>
            <p:nvPr/>
          </p:nvCxnSpPr>
          <p:spPr>
            <a:xfrm flipV="1">
              <a:off x="11029683" y="5228660"/>
              <a:ext cx="498953" cy="9429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44" name="Rectángulo 243"/>
            <p:cNvSpPr/>
            <p:nvPr/>
          </p:nvSpPr>
          <p:spPr>
            <a:xfrm>
              <a:off x="8974748" y="3999992"/>
              <a:ext cx="144000" cy="144000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46" name="Elipse 245"/>
            <p:cNvSpPr/>
            <p:nvPr/>
          </p:nvSpPr>
          <p:spPr>
            <a:xfrm>
              <a:off x="10896003" y="5163701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47" name="Rectángulo 246"/>
            <p:cNvSpPr/>
            <p:nvPr/>
          </p:nvSpPr>
          <p:spPr>
            <a:xfrm>
              <a:off x="4377819" y="3992134"/>
              <a:ext cx="2292350" cy="952147"/>
            </a:xfrm>
            <a:prstGeom prst="rect">
              <a:avLst/>
            </a:prstGeom>
            <a:solidFill>
              <a:schemeClr val="bg1">
                <a:lumMod val="95000"/>
                <a:alpha val="4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48" name="Rectángulo 247"/>
            <p:cNvSpPr/>
            <p:nvPr/>
          </p:nvSpPr>
          <p:spPr>
            <a:xfrm>
              <a:off x="4263201" y="4130747"/>
              <a:ext cx="2521587" cy="69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400" b="1" dirty="0">
                  <a:solidFill>
                    <a:prstClr val="black"/>
                  </a:solidFill>
                  <a:latin typeface="Gill Sans MT" panose="020B0502020104020203" pitchFamily="34" charset="0"/>
                </a:rPr>
                <a:t>INCIDENCIA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400" b="1" dirty="0">
                  <a:solidFill>
                    <a:prstClr val="black"/>
                  </a:solidFill>
                  <a:latin typeface="Gill Sans MT" panose="020B0502020104020203" pitchFamily="34" charset="0"/>
                </a:rPr>
                <a:t>SOCIAL</a:t>
              </a:r>
            </a:p>
          </p:txBody>
        </p:sp>
        <p:sp>
          <p:nvSpPr>
            <p:cNvPr id="249" name="Elipse 248"/>
            <p:cNvSpPr/>
            <p:nvPr/>
          </p:nvSpPr>
          <p:spPr>
            <a:xfrm>
              <a:off x="6607278" y="4404968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50" name="Elipse 249"/>
            <p:cNvSpPr/>
            <p:nvPr/>
          </p:nvSpPr>
          <p:spPr>
            <a:xfrm>
              <a:off x="5508584" y="4861839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51" name="Rectángulo 250"/>
            <p:cNvSpPr/>
            <p:nvPr/>
          </p:nvSpPr>
          <p:spPr>
            <a:xfrm>
              <a:off x="5362283" y="3903610"/>
              <a:ext cx="144000" cy="14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52" name="Elipse 251"/>
            <p:cNvSpPr/>
            <p:nvPr/>
          </p:nvSpPr>
          <p:spPr>
            <a:xfrm>
              <a:off x="4308142" y="4428822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pic>
          <p:nvPicPr>
            <p:cNvPr id="253" name="Imagen 2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9425971">
              <a:off x="8483854" y="3612325"/>
              <a:ext cx="2395936" cy="707197"/>
            </a:xfrm>
            <a:prstGeom prst="rect">
              <a:avLst/>
            </a:prstGeom>
          </p:spPr>
        </p:pic>
        <p:sp>
          <p:nvSpPr>
            <p:cNvPr id="254" name="Elipse 253"/>
            <p:cNvSpPr/>
            <p:nvPr/>
          </p:nvSpPr>
          <p:spPr>
            <a:xfrm>
              <a:off x="5759154" y="5214675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55" name="Elipse 254"/>
            <p:cNvSpPr/>
            <p:nvPr/>
          </p:nvSpPr>
          <p:spPr>
            <a:xfrm>
              <a:off x="5098760" y="5413628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56" name="Rectángulo 255"/>
            <p:cNvSpPr/>
            <p:nvPr/>
          </p:nvSpPr>
          <p:spPr>
            <a:xfrm>
              <a:off x="5981121" y="6148498"/>
              <a:ext cx="144000" cy="14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cxnSp>
          <p:nvCxnSpPr>
            <p:cNvPr id="257" name="Conector recto 256"/>
            <p:cNvCxnSpPr/>
            <p:nvPr/>
          </p:nvCxnSpPr>
          <p:spPr>
            <a:xfrm flipH="1" flipV="1">
              <a:off x="12110091" y="4383918"/>
              <a:ext cx="81909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8" name="Rectángulo 257"/>
            <p:cNvSpPr/>
            <p:nvPr/>
          </p:nvSpPr>
          <p:spPr>
            <a:xfrm>
              <a:off x="11039059" y="4830059"/>
              <a:ext cx="144000" cy="14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cxnSp>
          <p:nvCxnSpPr>
            <p:cNvPr id="259" name="Conector recto 258"/>
            <p:cNvCxnSpPr>
              <a:endCxn id="297" idx="5"/>
            </p:cNvCxnSpPr>
            <p:nvPr/>
          </p:nvCxnSpPr>
          <p:spPr>
            <a:xfrm flipH="1" flipV="1">
              <a:off x="8587243" y="2480266"/>
              <a:ext cx="496639" cy="649431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0" name="Conector recto 259"/>
            <p:cNvCxnSpPr/>
            <p:nvPr/>
          </p:nvCxnSpPr>
          <p:spPr>
            <a:xfrm flipH="1" flipV="1">
              <a:off x="11725032" y="1961895"/>
              <a:ext cx="639325" cy="1135217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1" name="Conector recto 260"/>
            <p:cNvCxnSpPr/>
            <p:nvPr/>
          </p:nvCxnSpPr>
          <p:spPr>
            <a:xfrm flipH="1">
              <a:off x="10850471" y="1328657"/>
              <a:ext cx="1708464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2" name="Conector recto 261"/>
            <p:cNvCxnSpPr/>
            <p:nvPr/>
          </p:nvCxnSpPr>
          <p:spPr>
            <a:xfrm flipH="1" flipV="1">
              <a:off x="7616847" y="333695"/>
              <a:ext cx="81915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3" name="Rectángulo 262"/>
            <p:cNvSpPr/>
            <p:nvPr/>
          </p:nvSpPr>
          <p:spPr>
            <a:xfrm>
              <a:off x="9059050" y="1907383"/>
              <a:ext cx="2292350" cy="952147"/>
            </a:xfrm>
            <a:prstGeom prst="rect">
              <a:avLst/>
            </a:prstGeom>
            <a:solidFill>
              <a:schemeClr val="bg1">
                <a:lumMod val="95000"/>
                <a:alpha val="4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64" name="Rectángulo 263"/>
            <p:cNvSpPr/>
            <p:nvPr/>
          </p:nvSpPr>
          <p:spPr>
            <a:xfrm>
              <a:off x="9453371" y="202853"/>
              <a:ext cx="2624108" cy="952147"/>
            </a:xfrm>
            <a:prstGeom prst="rect">
              <a:avLst/>
            </a:prstGeom>
            <a:solidFill>
              <a:schemeClr val="bg1">
                <a:lumMod val="95000"/>
                <a:alpha val="4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66" name="Rectángulo 265"/>
            <p:cNvSpPr/>
            <p:nvPr/>
          </p:nvSpPr>
          <p:spPr>
            <a:xfrm>
              <a:off x="5949987" y="1976853"/>
              <a:ext cx="2598555" cy="952147"/>
            </a:xfrm>
            <a:prstGeom prst="rect">
              <a:avLst/>
            </a:prstGeom>
            <a:solidFill>
              <a:schemeClr val="bg1">
                <a:lumMod val="95000"/>
                <a:alpha val="4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67" name="Rectángulo 266"/>
            <p:cNvSpPr/>
            <p:nvPr/>
          </p:nvSpPr>
          <p:spPr>
            <a:xfrm>
              <a:off x="8867865" y="2089523"/>
              <a:ext cx="2728839" cy="5745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b="1" dirty="0">
                  <a:solidFill>
                    <a:prstClr val="black"/>
                  </a:solidFill>
                  <a:latin typeface="Gill Sans MT" panose="020B0502020104020203" pitchFamily="34" charset="0"/>
                </a:rPr>
                <a:t>LIDERAR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b="1" dirty="0">
                  <a:solidFill>
                    <a:prstClr val="black"/>
                  </a:solidFill>
                  <a:latin typeface="Gill Sans MT" panose="020B0502020104020203" pitchFamily="34" charset="0"/>
                </a:rPr>
                <a:t>E.S.D.H</a:t>
              </a:r>
            </a:p>
          </p:txBody>
        </p:sp>
        <p:sp>
          <p:nvSpPr>
            <p:cNvPr id="269" name="Rectángulo 268"/>
            <p:cNvSpPr/>
            <p:nvPr/>
          </p:nvSpPr>
          <p:spPr>
            <a:xfrm>
              <a:off x="9391066" y="343845"/>
              <a:ext cx="2731945" cy="6976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400" b="1" dirty="0">
                  <a:solidFill>
                    <a:prstClr val="black"/>
                  </a:solidFill>
                  <a:latin typeface="Gill Sans MT" panose="020B0502020104020203" pitchFamily="34" charset="0"/>
                </a:rPr>
                <a:t>CARACTERIZACIÓN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400" b="1" dirty="0">
                  <a:solidFill>
                    <a:prstClr val="black"/>
                  </a:solidFill>
                  <a:latin typeface="Gill Sans MT" panose="020B0502020104020203" pitchFamily="34" charset="0"/>
                </a:rPr>
                <a:t>FENOMENOLÓGICA</a:t>
              </a:r>
            </a:p>
          </p:txBody>
        </p:sp>
        <p:sp>
          <p:nvSpPr>
            <p:cNvPr id="270" name="Rectángulo 269"/>
            <p:cNvSpPr/>
            <p:nvPr/>
          </p:nvSpPr>
          <p:spPr>
            <a:xfrm>
              <a:off x="5865314" y="2115297"/>
              <a:ext cx="2810855" cy="6976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400" b="1" dirty="0">
                  <a:solidFill>
                    <a:prstClr val="black"/>
                  </a:solidFill>
                  <a:latin typeface="Gill Sans MT" panose="020B0502020104020203" pitchFamily="34" charset="0"/>
                </a:rPr>
                <a:t>ACOMPAÑAMIENTO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400" b="1" dirty="0">
                  <a:solidFill>
                    <a:prstClr val="black"/>
                  </a:solidFill>
                  <a:latin typeface="Gill Sans MT" panose="020B0502020104020203" pitchFamily="34" charset="0"/>
                </a:rPr>
                <a:t>AL CNSD</a:t>
              </a:r>
            </a:p>
          </p:txBody>
        </p:sp>
        <p:sp>
          <p:nvSpPr>
            <p:cNvPr id="271" name="Elipse 270"/>
            <p:cNvSpPr/>
            <p:nvPr/>
          </p:nvSpPr>
          <p:spPr>
            <a:xfrm>
              <a:off x="7145687" y="1890286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72" name="Rectángulo 271"/>
            <p:cNvSpPr/>
            <p:nvPr/>
          </p:nvSpPr>
          <p:spPr>
            <a:xfrm>
              <a:off x="4879253" y="1358577"/>
              <a:ext cx="144000" cy="14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73" name="Elipse 272"/>
            <p:cNvSpPr/>
            <p:nvPr/>
          </p:nvSpPr>
          <p:spPr>
            <a:xfrm>
              <a:off x="10178747" y="1824041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74" name="Elipse 273"/>
            <p:cNvSpPr/>
            <p:nvPr/>
          </p:nvSpPr>
          <p:spPr>
            <a:xfrm>
              <a:off x="11632703" y="2389623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75" name="Elipse 274"/>
            <p:cNvSpPr/>
            <p:nvPr/>
          </p:nvSpPr>
          <p:spPr>
            <a:xfrm>
              <a:off x="8466474" y="1006913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76" name="Elipse 275"/>
            <p:cNvSpPr/>
            <p:nvPr/>
          </p:nvSpPr>
          <p:spPr>
            <a:xfrm>
              <a:off x="7345257" y="1339231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77" name="Rectángulo 276"/>
            <p:cNvSpPr/>
            <p:nvPr/>
          </p:nvSpPr>
          <p:spPr>
            <a:xfrm>
              <a:off x="6552004" y="1572037"/>
              <a:ext cx="144000" cy="14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cxnSp>
          <p:nvCxnSpPr>
            <p:cNvPr id="278" name="Conector recto 277"/>
            <p:cNvCxnSpPr/>
            <p:nvPr/>
          </p:nvCxnSpPr>
          <p:spPr>
            <a:xfrm rot="5400000" flipH="1" flipV="1">
              <a:off x="7007682" y="929656"/>
              <a:ext cx="81915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9" name="Conector recto 278"/>
            <p:cNvCxnSpPr/>
            <p:nvPr/>
          </p:nvCxnSpPr>
          <p:spPr>
            <a:xfrm flipH="1">
              <a:off x="7414876" y="331315"/>
              <a:ext cx="204740" cy="197716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0" name="Conector recto 279"/>
            <p:cNvCxnSpPr/>
            <p:nvPr/>
          </p:nvCxnSpPr>
          <p:spPr>
            <a:xfrm flipH="1">
              <a:off x="10274952" y="1326316"/>
              <a:ext cx="587093" cy="501243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1" name="Conector recto 280"/>
            <p:cNvCxnSpPr/>
            <p:nvPr/>
          </p:nvCxnSpPr>
          <p:spPr>
            <a:xfrm flipH="1">
              <a:off x="5762750" y="1254658"/>
              <a:ext cx="1" cy="542491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2" name="Conector recto 281"/>
            <p:cNvCxnSpPr>
              <a:endCxn id="274" idx="0"/>
            </p:cNvCxnSpPr>
            <p:nvPr/>
          </p:nvCxnSpPr>
          <p:spPr>
            <a:xfrm>
              <a:off x="11704703" y="1470316"/>
              <a:ext cx="0" cy="919307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3" name="Rectángulo 282"/>
            <p:cNvSpPr/>
            <p:nvPr/>
          </p:nvSpPr>
          <p:spPr>
            <a:xfrm>
              <a:off x="4329826" y="2683170"/>
              <a:ext cx="144000" cy="14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cxnSp>
          <p:nvCxnSpPr>
            <p:cNvPr id="284" name="Conector angular 283"/>
            <p:cNvCxnSpPr>
              <a:stCxn id="277" idx="0"/>
              <a:endCxn id="271" idx="1"/>
            </p:cNvCxnSpPr>
            <p:nvPr/>
          </p:nvCxnSpPr>
          <p:spPr>
            <a:xfrm rot="16200000" flipH="1">
              <a:off x="6725720" y="1470320"/>
              <a:ext cx="339337" cy="542771"/>
            </a:xfrm>
            <a:prstGeom prst="bentConnector3">
              <a:avLst>
                <a:gd name="adj1" fmla="val -673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5" name="Conector angular 284"/>
            <p:cNvCxnSpPr>
              <a:stCxn id="277" idx="2"/>
              <a:endCxn id="305" idx="0"/>
            </p:cNvCxnSpPr>
            <p:nvPr/>
          </p:nvCxnSpPr>
          <p:spPr>
            <a:xfrm rot="5400000" flipH="1">
              <a:off x="6192390" y="1284424"/>
              <a:ext cx="252543" cy="610684"/>
            </a:xfrm>
            <a:prstGeom prst="bentConnector5">
              <a:avLst>
                <a:gd name="adj1" fmla="val -41488"/>
                <a:gd name="adj2" fmla="val 50000"/>
                <a:gd name="adj3" fmla="val 14274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6" name="Conector angular 285"/>
            <p:cNvCxnSpPr>
              <a:stCxn id="302" idx="3"/>
              <a:endCxn id="289" idx="7"/>
            </p:cNvCxnSpPr>
            <p:nvPr/>
          </p:nvCxnSpPr>
          <p:spPr>
            <a:xfrm rot="5400000">
              <a:off x="4889588" y="1065674"/>
              <a:ext cx="654355" cy="990146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7" name="Rectángulo 286"/>
            <p:cNvSpPr/>
            <p:nvPr/>
          </p:nvSpPr>
          <p:spPr>
            <a:xfrm>
              <a:off x="7578055" y="272047"/>
              <a:ext cx="144000" cy="14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cxnSp>
          <p:nvCxnSpPr>
            <p:cNvPr id="288" name="Conector angular 287"/>
            <p:cNvCxnSpPr>
              <a:stCxn id="304" idx="2"/>
              <a:endCxn id="289" idx="0"/>
            </p:cNvCxnSpPr>
            <p:nvPr/>
          </p:nvCxnSpPr>
          <p:spPr>
            <a:xfrm rot="10800000" flipH="1" flipV="1">
              <a:off x="4490308" y="749641"/>
              <a:ext cx="180472" cy="1117196"/>
            </a:xfrm>
            <a:prstGeom prst="bentConnector4">
              <a:avLst>
                <a:gd name="adj1" fmla="val -126668"/>
                <a:gd name="adj2" fmla="val 5975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9" name="Elipse 288"/>
            <p:cNvSpPr/>
            <p:nvPr/>
          </p:nvSpPr>
          <p:spPr>
            <a:xfrm>
              <a:off x="4598780" y="1866837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91" name="Rectángulo 290"/>
            <p:cNvSpPr/>
            <p:nvPr/>
          </p:nvSpPr>
          <p:spPr>
            <a:xfrm>
              <a:off x="5076968" y="2420744"/>
              <a:ext cx="144000" cy="14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92" name="Rectángulo 291"/>
            <p:cNvSpPr/>
            <p:nvPr/>
          </p:nvSpPr>
          <p:spPr>
            <a:xfrm>
              <a:off x="11620654" y="1884186"/>
              <a:ext cx="144000" cy="14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cxnSp>
          <p:nvCxnSpPr>
            <p:cNvPr id="293" name="Conector angular 292"/>
            <p:cNvCxnSpPr>
              <a:stCxn id="271" idx="0"/>
              <a:endCxn id="301" idx="6"/>
            </p:cNvCxnSpPr>
            <p:nvPr/>
          </p:nvCxnSpPr>
          <p:spPr>
            <a:xfrm rot="16200000" flipV="1">
              <a:off x="6493317" y="1165915"/>
              <a:ext cx="1164499" cy="284243"/>
            </a:xfrm>
            <a:prstGeom prst="bentConnector2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4" name="Conector angular 293"/>
            <p:cNvCxnSpPr>
              <a:stCxn id="275" idx="0"/>
              <a:endCxn id="303" idx="0"/>
            </p:cNvCxnSpPr>
            <p:nvPr/>
          </p:nvCxnSpPr>
          <p:spPr>
            <a:xfrm rot="16200000" flipV="1">
              <a:off x="6650220" y="-881342"/>
              <a:ext cx="854484" cy="2922025"/>
            </a:xfrm>
            <a:prstGeom prst="bentConnector3">
              <a:avLst>
                <a:gd name="adj1" fmla="val 11114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5" name="Conector recto 294"/>
            <p:cNvCxnSpPr/>
            <p:nvPr/>
          </p:nvCxnSpPr>
          <p:spPr>
            <a:xfrm flipV="1">
              <a:off x="11211849" y="1477479"/>
              <a:ext cx="498953" cy="9429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96" name="Rectángulo 295"/>
            <p:cNvSpPr/>
            <p:nvPr/>
          </p:nvSpPr>
          <p:spPr>
            <a:xfrm>
              <a:off x="9156914" y="248811"/>
              <a:ext cx="144000" cy="144000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97" name="Elipse 296"/>
            <p:cNvSpPr/>
            <p:nvPr/>
          </p:nvSpPr>
          <p:spPr>
            <a:xfrm>
              <a:off x="8464331" y="2357354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98" name="Elipse 297"/>
            <p:cNvSpPr/>
            <p:nvPr/>
          </p:nvSpPr>
          <p:spPr>
            <a:xfrm>
              <a:off x="11078169" y="1412520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299" name="Rectángulo 298"/>
            <p:cNvSpPr/>
            <p:nvPr/>
          </p:nvSpPr>
          <p:spPr>
            <a:xfrm>
              <a:off x="4559985" y="240953"/>
              <a:ext cx="2292350" cy="952147"/>
            </a:xfrm>
            <a:prstGeom prst="rect">
              <a:avLst/>
            </a:prstGeom>
            <a:solidFill>
              <a:schemeClr val="bg1">
                <a:lumMod val="95000"/>
                <a:alpha val="4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300" name="Rectángulo 299"/>
            <p:cNvSpPr/>
            <p:nvPr/>
          </p:nvSpPr>
          <p:spPr>
            <a:xfrm>
              <a:off x="4445367" y="379566"/>
              <a:ext cx="2521587" cy="69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400" b="1" dirty="0">
                  <a:solidFill>
                    <a:prstClr val="black"/>
                  </a:solidFill>
                  <a:latin typeface="Gill Sans MT" panose="020B0502020104020203" pitchFamily="34" charset="0"/>
                </a:rPr>
                <a:t>ORIENTACIÓN ESTADO</a:t>
              </a:r>
            </a:p>
          </p:txBody>
        </p:sp>
        <p:sp>
          <p:nvSpPr>
            <p:cNvPr id="301" name="Elipse 300"/>
            <p:cNvSpPr/>
            <p:nvPr/>
          </p:nvSpPr>
          <p:spPr>
            <a:xfrm>
              <a:off x="6789444" y="653787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302" name="Elipse 301"/>
            <p:cNvSpPr/>
            <p:nvPr/>
          </p:nvSpPr>
          <p:spPr>
            <a:xfrm>
              <a:off x="5690750" y="1110658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303" name="Rectángulo 302"/>
            <p:cNvSpPr/>
            <p:nvPr/>
          </p:nvSpPr>
          <p:spPr>
            <a:xfrm>
              <a:off x="5544449" y="152429"/>
              <a:ext cx="144000" cy="14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304" name="Elipse 303"/>
            <p:cNvSpPr/>
            <p:nvPr/>
          </p:nvSpPr>
          <p:spPr>
            <a:xfrm>
              <a:off x="4490308" y="677641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305" name="Elipse 304"/>
            <p:cNvSpPr/>
            <p:nvPr/>
          </p:nvSpPr>
          <p:spPr>
            <a:xfrm>
              <a:off x="5941320" y="1463494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306" name="Elipse 305"/>
            <p:cNvSpPr/>
            <p:nvPr/>
          </p:nvSpPr>
          <p:spPr>
            <a:xfrm>
              <a:off x="5280926" y="1662447"/>
              <a:ext cx="144000" cy="14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sp>
          <p:nvSpPr>
            <p:cNvPr id="307" name="Rectángulo 306"/>
            <p:cNvSpPr/>
            <p:nvPr/>
          </p:nvSpPr>
          <p:spPr>
            <a:xfrm>
              <a:off x="5847627" y="2371858"/>
              <a:ext cx="144000" cy="14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cxnSp>
          <p:nvCxnSpPr>
            <p:cNvPr id="308" name="Conector recto 307"/>
            <p:cNvCxnSpPr/>
            <p:nvPr/>
          </p:nvCxnSpPr>
          <p:spPr>
            <a:xfrm flipH="1" flipV="1">
              <a:off x="12158907" y="632737"/>
              <a:ext cx="81909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9" name="Rectángulo 308"/>
            <p:cNvSpPr/>
            <p:nvPr/>
          </p:nvSpPr>
          <p:spPr>
            <a:xfrm>
              <a:off x="12014907" y="564676"/>
              <a:ext cx="144000" cy="14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400">
                <a:solidFill>
                  <a:prstClr val="white"/>
                </a:solidFill>
              </a:endParaRPr>
            </a:p>
          </p:txBody>
        </p:sp>
        <p:cxnSp>
          <p:nvCxnSpPr>
            <p:cNvPr id="310" name="Conector angular 309"/>
            <p:cNvCxnSpPr/>
            <p:nvPr/>
          </p:nvCxnSpPr>
          <p:spPr>
            <a:xfrm rot="5400000">
              <a:off x="4439738" y="1841259"/>
              <a:ext cx="948723" cy="879100"/>
            </a:xfrm>
            <a:prstGeom prst="bentConnector2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1" name="Conector angular 310"/>
            <p:cNvCxnSpPr>
              <a:stCxn id="289" idx="4"/>
              <a:endCxn id="291" idx="1"/>
            </p:cNvCxnSpPr>
            <p:nvPr/>
          </p:nvCxnSpPr>
          <p:spPr>
            <a:xfrm rot="16200000" flipH="1">
              <a:off x="4632921" y="2048696"/>
              <a:ext cx="481907" cy="406188"/>
            </a:xfrm>
            <a:prstGeom prst="bentConnector2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12" name="Rectángulo 311"/>
            <p:cNvSpPr/>
            <p:nvPr/>
          </p:nvSpPr>
          <p:spPr>
            <a:xfrm>
              <a:off x="7067031" y="4691313"/>
              <a:ext cx="2861296" cy="697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400" b="1" dirty="0">
                  <a:solidFill>
                    <a:prstClr val="black"/>
                  </a:solidFill>
                  <a:latin typeface="Gill Sans MT" panose="020B0502020104020203" pitchFamily="34" charset="0"/>
                </a:rPr>
                <a:t>IDENTIFICACIÓN DE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400" b="1" dirty="0">
                  <a:solidFill>
                    <a:prstClr val="black"/>
                  </a:solidFill>
                  <a:latin typeface="Gill Sans MT" panose="020B0502020104020203" pitchFamily="34" charset="0"/>
                </a:rPr>
                <a:t>CIBERAMENAZAS</a:t>
              </a:r>
            </a:p>
          </p:txBody>
        </p:sp>
        <p:sp>
          <p:nvSpPr>
            <p:cNvPr id="313" name="CuadroTexto 312"/>
            <p:cNvSpPr txBox="1"/>
            <p:nvPr/>
          </p:nvSpPr>
          <p:spPr>
            <a:xfrm>
              <a:off x="4445367" y="3179847"/>
              <a:ext cx="7520724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200" b="1" dirty="0">
                  <a:solidFill>
                    <a:prstClr val="white"/>
                  </a:solidFill>
                  <a:effectLst>
                    <a:glow rad="50800">
                      <a:prstClr val="white">
                        <a:alpha val="88000"/>
                      </a:prstClr>
                    </a:glow>
                  </a:effectLst>
                  <a:latin typeface="Gill Sans MT" panose="020B0502020104020203" pitchFamily="34" charset="0"/>
                </a:rPr>
                <a:t>SEGURIDAD PUBLICA Y CIUDADANA</a:t>
              </a:r>
            </a:p>
          </p:txBody>
        </p:sp>
      </p:grpSp>
      <p:grpSp>
        <p:nvGrpSpPr>
          <p:cNvPr id="198" name="Grupo 197"/>
          <p:cNvGrpSpPr/>
          <p:nvPr/>
        </p:nvGrpSpPr>
        <p:grpSpPr>
          <a:xfrm>
            <a:off x="-2823711" y="3507"/>
            <a:ext cx="5411566" cy="5130000"/>
            <a:chOff x="-3764948" y="4676"/>
            <a:chExt cx="7215421" cy="6840000"/>
          </a:xfrm>
        </p:grpSpPr>
        <p:sp>
          <p:nvSpPr>
            <p:cNvPr id="18" name="Arco de bloque 17"/>
            <p:cNvSpPr/>
            <p:nvPr/>
          </p:nvSpPr>
          <p:spPr>
            <a:xfrm rot="8100000">
              <a:off x="-3026991" y="345654"/>
              <a:ext cx="6120000" cy="6120000"/>
            </a:xfrm>
            <a:prstGeom prst="blockArc">
              <a:avLst>
                <a:gd name="adj1" fmla="val 16204579"/>
                <a:gd name="adj2" fmla="val 18873442"/>
                <a:gd name="adj3" fmla="val 16563"/>
              </a:avLst>
            </a:prstGeom>
            <a:blipFill dpi="0" rotWithShape="1">
              <a:blip r:embed="rId5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20" name="Arco de bloque 19"/>
            <p:cNvSpPr/>
            <p:nvPr/>
          </p:nvSpPr>
          <p:spPr>
            <a:xfrm rot="2700000">
              <a:off x="-3026991" y="332488"/>
              <a:ext cx="6120000" cy="6120000"/>
            </a:xfrm>
            <a:prstGeom prst="blockArc">
              <a:avLst>
                <a:gd name="adj1" fmla="val 16273562"/>
                <a:gd name="adj2" fmla="val 18922283"/>
                <a:gd name="adj3" fmla="val 17083"/>
              </a:avLst>
            </a:prstGeom>
            <a:blipFill dpi="0" rotWithShape="1">
              <a:blip r:embed="rId6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>
                <a:solidFill>
                  <a:prstClr val="black"/>
                </a:solidFill>
              </a:endParaRPr>
            </a:p>
          </p:txBody>
        </p:sp>
        <p:grpSp>
          <p:nvGrpSpPr>
            <p:cNvPr id="197" name="Grupo 196"/>
            <p:cNvGrpSpPr/>
            <p:nvPr/>
          </p:nvGrpSpPr>
          <p:grpSpPr>
            <a:xfrm>
              <a:off x="-3764948" y="4676"/>
              <a:ext cx="7215421" cy="6840000"/>
              <a:chOff x="-3764948" y="4676"/>
              <a:chExt cx="7215421" cy="6840000"/>
            </a:xfrm>
          </p:grpSpPr>
          <p:pic>
            <p:nvPicPr>
              <p:cNvPr id="74" name="Imagen 73"/>
              <p:cNvPicPr>
                <a:picLocks noChangeAspect="1"/>
              </p:cNvPicPr>
              <p:nvPr/>
            </p:nvPicPr>
            <p:blipFill rotWithShape="1">
              <a:blip r:embed="rId7"/>
              <a:srcRect l="51308"/>
              <a:stretch/>
            </p:blipFill>
            <p:spPr>
              <a:xfrm>
                <a:off x="76056" y="1715329"/>
                <a:ext cx="1629258" cy="3382451"/>
              </a:xfrm>
              <a:prstGeom prst="rect">
                <a:avLst/>
              </a:prstGeom>
            </p:spPr>
          </p:pic>
          <p:sp>
            <p:nvSpPr>
              <p:cNvPr id="45" name="Arco de bloque 44"/>
              <p:cNvSpPr/>
              <p:nvPr/>
            </p:nvSpPr>
            <p:spPr>
              <a:xfrm>
                <a:off x="-1986020" y="1386625"/>
                <a:ext cx="4057108" cy="4057108"/>
              </a:xfrm>
              <a:prstGeom prst="blockArc">
                <a:avLst>
                  <a:gd name="adj1" fmla="val 16204579"/>
                  <a:gd name="adj2" fmla="val 18870006"/>
                  <a:gd name="adj3" fmla="val 7842"/>
                </a:avLst>
              </a:prstGeom>
              <a:solidFill>
                <a:schemeClr val="bg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Arco de bloque 45"/>
              <p:cNvSpPr/>
              <p:nvPr/>
            </p:nvSpPr>
            <p:spPr>
              <a:xfrm rot="8100000">
                <a:off x="-1986020" y="1386625"/>
                <a:ext cx="4057108" cy="4057108"/>
              </a:xfrm>
              <a:prstGeom prst="blockArc">
                <a:avLst>
                  <a:gd name="adj1" fmla="val 16204579"/>
                  <a:gd name="adj2" fmla="val 18888562"/>
                  <a:gd name="adj3" fmla="val 8047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Arco de bloque 46"/>
              <p:cNvSpPr/>
              <p:nvPr/>
            </p:nvSpPr>
            <p:spPr>
              <a:xfrm rot="5400000">
                <a:off x="-2009240" y="1395605"/>
                <a:ext cx="4058182" cy="4058182"/>
              </a:xfrm>
              <a:prstGeom prst="blockArc">
                <a:avLst>
                  <a:gd name="adj1" fmla="val 16224792"/>
                  <a:gd name="adj2" fmla="val 18834095"/>
                  <a:gd name="adj3" fmla="val 787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Arco de bloque 47"/>
              <p:cNvSpPr/>
              <p:nvPr/>
            </p:nvSpPr>
            <p:spPr>
              <a:xfrm rot="2700000">
                <a:off x="-2017770" y="1379809"/>
                <a:ext cx="4057108" cy="4057108"/>
              </a:xfrm>
              <a:prstGeom prst="blockArc">
                <a:avLst>
                  <a:gd name="adj1" fmla="val 16273562"/>
                  <a:gd name="adj2" fmla="val 18890471"/>
                  <a:gd name="adj3" fmla="val 7634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rco de bloque 12"/>
              <p:cNvSpPr/>
              <p:nvPr/>
            </p:nvSpPr>
            <p:spPr>
              <a:xfrm>
                <a:off x="-3026991" y="345654"/>
                <a:ext cx="6120000" cy="6120000"/>
              </a:xfrm>
              <a:prstGeom prst="blockArc">
                <a:avLst>
                  <a:gd name="adj1" fmla="val 16204579"/>
                  <a:gd name="adj2" fmla="val 18930891"/>
                  <a:gd name="adj3" fmla="val 17034"/>
                </a:avLst>
              </a:prstGeom>
              <a:blipFill dpi="0" rotWithShape="1">
                <a:blip r:embed="rId8">
                  <a:alphaModFix amt="17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Arco de bloque 18"/>
              <p:cNvSpPr/>
              <p:nvPr/>
            </p:nvSpPr>
            <p:spPr>
              <a:xfrm rot="5400000">
                <a:off x="-3026991" y="332488"/>
                <a:ext cx="6120000" cy="6120000"/>
              </a:xfrm>
              <a:prstGeom prst="blockArc">
                <a:avLst>
                  <a:gd name="adj1" fmla="val 16253060"/>
                  <a:gd name="adj2" fmla="val 18878788"/>
                  <a:gd name="adj3" fmla="val 16934"/>
                </a:avLst>
              </a:prstGeom>
              <a:blipFill dpi="0" rotWithShape="1">
                <a:blip r:embed="rId9" cstate="print">
                  <a:alphaModFix amt="26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CuadroTexto 40"/>
              <p:cNvSpPr txBox="1"/>
              <p:nvPr/>
            </p:nvSpPr>
            <p:spPr>
              <a:xfrm rot="1437293">
                <a:off x="32261" y="1716496"/>
                <a:ext cx="1360105" cy="305233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/>
                </a:prstTxWarp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b="1" dirty="0">
                    <a:solidFill>
                      <a:prstClr val="black"/>
                    </a:solidFill>
                    <a:effectLst>
                      <a:glow rad="38100">
                        <a:prstClr val="white">
                          <a:alpha val="94000"/>
                        </a:prstClr>
                      </a:glow>
                    </a:effectLst>
                    <a:latin typeface="Candara" panose="020E0502030303020204" pitchFamily="34" charset="0"/>
                  </a:rPr>
                  <a:t>DETECCIÓN</a:t>
                </a:r>
              </a:p>
            </p:txBody>
          </p:sp>
          <p:sp>
            <p:nvSpPr>
              <p:cNvPr id="42" name="CuadroTexto 41"/>
              <p:cNvSpPr txBox="1"/>
              <p:nvPr/>
            </p:nvSpPr>
            <p:spPr>
              <a:xfrm rot="4231702">
                <a:off x="884322" y="2645122"/>
                <a:ext cx="1331647" cy="33575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/>
                </a:prstTxWarp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b="1" dirty="0">
                    <a:solidFill>
                      <a:prstClr val="black"/>
                    </a:solidFill>
                    <a:effectLst>
                      <a:glow rad="38100">
                        <a:prstClr val="white">
                          <a:alpha val="94000"/>
                        </a:prstClr>
                      </a:glow>
                    </a:effectLst>
                    <a:latin typeface="Candara" panose="020E0502030303020204" pitchFamily="34" charset="0"/>
                  </a:rPr>
                  <a:t>ANALIZAR</a:t>
                </a:r>
              </a:p>
            </p:txBody>
          </p:sp>
          <p:sp>
            <p:nvSpPr>
              <p:cNvPr id="43" name="CuadroTexto 42"/>
              <p:cNvSpPr txBox="1"/>
              <p:nvPr/>
            </p:nvSpPr>
            <p:spPr>
              <a:xfrm rot="17520456">
                <a:off x="957141" y="3880433"/>
                <a:ext cx="1301671" cy="369332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b="1" dirty="0">
                    <a:solidFill>
                      <a:prstClr val="black"/>
                    </a:solidFill>
                    <a:effectLst>
                      <a:glow rad="38100">
                        <a:prstClr val="white">
                          <a:alpha val="94000"/>
                        </a:prstClr>
                      </a:glow>
                    </a:effectLst>
                    <a:latin typeface="Candara" panose="020E0502030303020204" pitchFamily="34" charset="0"/>
                  </a:rPr>
                  <a:t>PREVENI</a:t>
                </a:r>
                <a:r>
                  <a:rPr lang="es-CO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R</a:t>
                </a:r>
              </a:p>
            </p:txBody>
          </p:sp>
          <p:sp>
            <p:nvSpPr>
              <p:cNvPr id="44" name="CuadroTexto 43"/>
              <p:cNvSpPr txBox="1"/>
              <p:nvPr/>
            </p:nvSpPr>
            <p:spPr>
              <a:xfrm rot="20223503">
                <a:off x="77269" y="4864734"/>
                <a:ext cx="1270091" cy="33575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b="1" dirty="0">
                    <a:solidFill>
                      <a:prstClr val="black"/>
                    </a:solidFill>
                    <a:effectLst>
                      <a:glow rad="38100">
                        <a:prstClr val="white">
                          <a:alpha val="94000"/>
                        </a:prstClr>
                      </a:glow>
                    </a:effectLst>
                    <a:latin typeface="Candara" panose="020E0502030303020204" pitchFamily="34" charset="0"/>
                  </a:rPr>
                  <a:t>ANTICIPAR</a:t>
                </a:r>
              </a:p>
            </p:txBody>
          </p:sp>
          <p:sp>
            <p:nvSpPr>
              <p:cNvPr id="49" name="CuadroTexto 48"/>
              <p:cNvSpPr txBox="1"/>
              <p:nvPr/>
            </p:nvSpPr>
            <p:spPr>
              <a:xfrm rot="16200000">
                <a:off x="-633515" y="3247156"/>
                <a:ext cx="242835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500" b="1" dirty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88000"/>
                        </a:prstClr>
                      </a:glow>
                    </a:effectLst>
                    <a:latin typeface="Candara" panose="020E0502030303020204" pitchFamily="34" charset="0"/>
                  </a:rPr>
                  <a:t>CIBERINTELIGENCIA</a:t>
                </a:r>
              </a:p>
            </p:txBody>
          </p:sp>
          <p:sp>
            <p:nvSpPr>
              <p:cNvPr id="76" name="Arco de bloque 75"/>
              <p:cNvSpPr/>
              <p:nvPr/>
            </p:nvSpPr>
            <p:spPr>
              <a:xfrm>
                <a:off x="-3389527" y="4676"/>
                <a:ext cx="6840000" cy="6840000"/>
              </a:xfrm>
              <a:prstGeom prst="blockArc">
                <a:avLst>
                  <a:gd name="adj1" fmla="val 16194527"/>
                  <a:gd name="adj2" fmla="val 5361947"/>
                  <a:gd name="adj3" fmla="val 5622"/>
                </a:avLst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CuadroTexto 74"/>
              <p:cNvSpPr txBox="1"/>
              <p:nvPr/>
            </p:nvSpPr>
            <p:spPr>
              <a:xfrm rot="5400000">
                <a:off x="-3555508" y="-62135"/>
                <a:ext cx="6553622" cy="697250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>
                <a:defPPr>
                  <a:defRPr lang="es-CO"/>
                </a:defPPr>
                <a:lvl1pPr algn="ctr">
                  <a:defRPr sz="2000" b="1">
                    <a:effectLst>
                      <a:glow rad="101600">
                        <a:schemeClr val="bg1">
                          <a:alpha val="88000"/>
                        </a:schemeClr>
                      </a:glow>
                    </a:effectLst>
                    <a:latin typeface="Candara" panose="020E0502030303020204" pitchFamily="34" charset="0"/>
                  </a:defRPr>
                </a:lvl1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500" dirty="0">
                    <a:solidFill>
                      <a:prstClr val="black"/>
                    </a:solidFill>
                    <a:effectLst>
                      <a:glow rad="50800">
                        <a:prstClr val="white">
                          <a:alpha val="88000"/>
                        </a:prstClr>
                      </a:glow>
                    </a:effectLst>
                  </a:rPr>
                  <a:t>FENÓMENOS CIBERNÉTICOS EN EL ENTORNO DIGITAL</a:t>
                </a:r>
              </a:p>
            </p:txBody>
          </p:sp>
        </p:grpSp>
      </p:grpSp>
      <p:sp>
        <p:nvSpPr>
          <p:cNvPr id="3" name="Rectángulo 2"/>
          <p:cNvSpPr/>
          <p:nvPr/>
        </p:nvSpPr>
        <p:spPr>
          <a:xfrm>
            <a:off x="3483657" y="2188424"/>
            <a:ext cx="1771639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675" b="1" dirty="0">
                <a:solidFill>
                  <a:prstClr val="black"/>
                </a:solidFill>
                <a:latin typeface="Candara" panose="020E0502030303020204" pitchFamily="34" charset="0"/>
              </a:rPr>
              <a:t>CNSD: Coordinador Nacional de Seguridad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718772" y="2188424"/>
            <a:ext cx="2295821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675" b="1" dirty="0">
                <a:solidFill>
                  <a:prstClr val="black"/>
                </a:solidFill>
                <a:latin typeface="Candara" panose="020E0502030303020204" pitchFamily="34" charset="0"/>
              </a:rPr>
              <a:t>E.S.D.H:  Estrategia de Seguridad Digital en el Hemisferio</a:t>
            </a:r>
          </a:p>
        </p:txBody>
      </p:sp>
    </p:spTree>
    <p:extLst>
      <p:ext uri="{BB962C8B-B14F-4D97-AF65-F5344CB8AC3E}">
        <p14:creationId xmlns:p14="http://schemas.microsoft.com/office/powerpoint/2010/main" val="17544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Rectángulo 4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21507" name="3 CuadroTexto"/>
          <p:cNvSpPr txBox="1">
            <a:spLocks noChangeArrowheads="1"/>
          </p:cNvSpPr>
          <p:nvPr/>
        </p:nvSpPr>
        <p:spPr bwMode="auto">
          <a:xfrm>
            <a:off x="0" y="1588"/>
            <a:ext cx="9144000" cy="254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CO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Cooperación Colombia - EUROPOL</a:t>
            </a:r>
            <a:endParaRPr lang="es-CO" altLang="es-CO" sz="2000" b="1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3379788" y="1655763"/>
            <a:ext cx="2424112" cy="22320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CO"/>
          </a:p>
        </p:txBody>
      </p:sp>
      <p:sp>
        <p:nvSpPr>
          <p:cNvPr id="34" name="Arco de bloque 33"/>
          <p:cNvSpPr/>
          <p:nvPr/>
        </p:nvSpPr>
        <p:spPr>
          <a:xfrm>
            <a:off x="2136775" y="417513"/>
            <a:ext cx="4908550" cy="4705350"/>
          </a:xfrm>
          <a:prstGeom prst="blockArc">
            <a:avLst>
              <a:gd name="adj1" fmla="val 17034583"/>
              <a:gd name="adj2" fmla="val 19380884"/>
              <a:gd name="adj3" fmla="val 2654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CO">
              <a:solidFill>
                <a:schemeClr val="tx1"/>
              </a:solidFill>
            </a:endParaRPr>
          </a:p>
        </p:txBody>
      </p:sp>
      <p:sp>
        <p:nvSpPr>
          <p:cNvPr id="21510" name="CuadroTexto 44"/>
          <p:cNvSpPr txBox="1">
            <a:spLocks noChangeArrowheads="1"/>
          </p:cNvSpPr>
          <p:nvPr/>
        </p:nvSpPr>
        <p:spPr bwMode="auto">
          <a:xfrm>
            <a:off x="4949825" y="912813"/>
            <a:ext cx="1514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100">
                <a:latin typeface="Candara" panose="020E0502030303020204" pitchFamily="34" charset="0"/>
              </a:rPr>
              <a:t>Estratégica </a:t>
            </a:r>
          </a:p>
        </p:txBody>
      </p:sp>
      <p:sp>
        <p:nvSpPr>
          <p:cNvPr id="39" name="Arco de bloque 38"/>
          <p:cNvSpPr/>
          <p:nvPr/>
        </p:nvSpPr>
        <p:spPr>
          <a:xfrm>
            <a:off x="2149475" y="414338"/>
            <a:ext cx="4908550" cy="4683125"/>
          </a:xfrm>
          <a:prstGeom prst="blockArc">
            <a:avLst>
              <a:gd name="adj1" fmla="val 13770579"/>
              <a:gd name="adj2" fmla="val 17016509"/>
              <a:gd name="adj3" fmla="val 2630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CO">
              <a:solidFill>
                <a:schemeClr val="tx1"/>
              </a:solidFill>
            </a:endParaRPr>
          </a:p>
        </p:txBody>
      </p:sp>
      <p:sp>
        <p:nvSpPr>
          <p:cNvPr id="21512" name="CuadroTexto 46"/>
          <p:cNvSpPr txBox="1">
            <a:spLocks noChangeArrowheads="1"/>
          </p:cNvSpPr>
          <p:nvPr/>
        </p:nvSpPr>
        <p:spPr bwMode="auto">
          <a:xfrm>
            <a:off x="3390900" y="793750"/>
            <a:ext cx="15144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CO" altLang="es-CO" sz="1100">
                <a:latin typeface="Candara" panose="020E0502030303020204" pitchFamily="34" charset="0"/>
              </a:rPr>
              <a:t>Permitiendo múltiples escenarios de trabajo contra el delito</a:t>
            </a:r>
          </a:p>
        </p:txBody>
      </p:sp>
      <p:sp>
        <p:nvSpPr>
          <p:cNvPr id="42" name="Arco de bloque 41"/>
          <p:cNvSpPr/>
          <p:nvPr/>
        </p:nvSpPr>
        <p:spPr>
          <a:xfrm>
            <a:off x="2133600" y="423863"/>
            <a:ext cx="4908550" cy="4705350"/>
          </a:xfrm>
          <a:prstGeom prst="blockArc">
            <a:avLst>
              <a:gd name="adj1" fmla="val 10216856"/>
              <a:gd name="adj2" fmla="val 13845043"/>
              <a:gd name="adj3" fmla="val 2607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CO">
              <a:solidFill>
                <a:schemeClr val="tx1"/>
              </a:solidFill>
            </a:endParaRPr>
          </a:p>
        </p:txBody>
      </p:sp>
      <p:sp>
        <p:nvSpPr>
          <p:cNvPr id="21514" name="CuadroTexto 48"/>
          <p:cNvSpPr txBox="1">
            <a:spLocks noChangeArrowheads="1"/>
          </p:cNvSpPr>
          <p:nvPr/>
        </p:nvSpPr>
        <p:spPr bwMode="auto">
          <a:xfrm>
            <a:off x="2068513" y="1485900"/>
            <a:ext cx="126682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CO" altLang="es-CO" sz="1100">
                <a:latin typeface="Candara" panose="020E0502030303020204" pitchFamily="34" charset="0"/>
              </a:rPr>
              <a:t>A grupos especializados estratégicos y operacionales contra el delito trasnacional creados por EUROPOL</a:t>
            </a:r>
          </a:p>
        </p:txBody>
      </p:sp>
      <p:sp>
        <p:nvSpPr>
          <p:cNvPr id="44" name="Arco de bloque 43"/>
          <p:cNvSpPr/>
          <p:nvPr/>
        </p:nvSpPr>
        <p:spPr>
          <a:xfrm>
            <a:off x="2135188" y="427038"/>
            <a:ext cx="4908550" cy="4705350"/>
          </a:xfrm>
          <a:prstGeom prst="blockArc">
            <a:avLst>
              <a:gd name="adj1" fmla="val 2682705"/>
              <a:gd name="adj2" fmla="val 6764273"/>
              <a:gd name="adj3" fmla="val 259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CO">
              <a:solidFill>
                <a:schemeClr val="tx1"/>
              </a:solidFill>
            </a:endParaRPr>
          </a:p>
        </p:txBody>
      </p:sp>
      <p:sp>
        <p:nvSpPr>
          <p:cNvPr id="21516" name="CuadroTexto 72"/>
          <p:cNvSpPr txBox="1">
            <a:spLocks noChangeArrowheads="1"/>
          </p:cNvSpPr>
          <p:nvPr/>
        </p:nvSpPr>
        <p:spPr bwMode="auto">
          <a:xfrm>
            <a:off x="4005263" y="3900488"/>
            <a:ext cx="1800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100">
                <a:latin typeface="Candara" panose="020E0502030303020204" pitchFamily="34" charset="0"/>
              </a:rPr>
              <a:t>Participación activa de la Policía Nacional en Europa</a:t>
            </a:r>
          </a:p>
        </p:txBody>
      </p:sp>
      <p:sp>
        <p:nvSpPr>
          <p:cNvPr id="21517" name="CuadroTexto 73"/>
          <p:cNvSpPr txBox="1">
            <a:spLocks noChangeArrowheads="1"/>
          </p:cNvSpPr>
          <p:nvPr/>
        </p:nvSpPr>
        <p:spPr bwMode="auto">
          <a:xfrm>
            <a:off x="3838575" y="4500563"/>
            <a:ext cx="9620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100" b="1">
                <a:latin typeface="Candara" panose="020E0502030303020204" pitchFamily="34" charset="0"/>
              </a:rPr>
              <a:t>Reuniones</a:t>
            </a:r>
          </a:p>
        </p:txBody>
      </p:sp>
      <p:sp>
        <p:nvSpPr>
          <p:cNvPr id="21518" name="CuadroTexto 74"/>
          <p:cNvSpPr txBox="1">
            <a:spLocks noChangeArrowheads="1"/>
          </p:cNvSpPr>
          <p:nvPr/>
        </p:nvSpPr>
        <p:spPr bwMode="auto">
          <a:xfrm>
            <a:off x="4119563" y="4795838"/>
            <a:ext cx="11731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100" b="1">
                <a:latin typeface="Candara" panose="020E0502030303020204" pitchFamily="34" charset="0"/>
              </a:rPr>
              <a:t>Capacitaciones</a:t>
            </a:r>
          </a:p>
        </p:txBody>
      </p:sp>
      <p:sp>
        <p:nvSpPr>
          <p:cNvPr id="48" name="Arco de bloque 47"/>
          <p:cNvSpPr/>
          <p:nvPr/>
        </p:nvSpPr>
        <p:spPr>
          <a:xfrm>
            <a:off x="2143125" y="430213"/>
            <a:ext cx="4908550" cy="4705350"/>
          </a:xfrm>
          <a:prstGeom prst="blockArc">
            <a:avLst>
              <a:gd name="adj1" fmla="val 6777135"/>
              <a:gd name="adj2" fmla="val 10260387"/>
              <a:gd name="adj3" fmla="val 25905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CO">
              <a:solidFill>
                <a:schemeClr val="tx1"/>
              </a:solidFill>
            </a:endParaRPr>
          </a:p>
        </p:txBody>
      </p:sp>
      <p:sp>
        <p:nvSpPr>
          <p:cNvPr id="21520" name="CuadroTexto 78"/>
          <p:cNvSpPr txBox="1">
            <a:spLocks noChangeArrowheads="1"/>
          </p:cNvSpPr>
          <p:nvPr/>
        </p:nvSpPr>
        <p:spPr bwMode="auto">
          <a:xfrm>
            <a:off x="2184400" y="3067050"/>
            <a:ext cx="17668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100" b="1">
                <a:latin typeface="Candara" panose="020E0502030303020204" pitchFamily="34" charset="0"/>
              </a:rPr>
              <a:t>41 </a:t>
            </a:r>
            <a:r>
              <a:rPr lang="es-CO" altLang="es-CO" sz="1100">
                <a:latin typeface="Candara" panose="020E0502030303020204" pitchFamily="34" charset="0"/>
              </a:rPr>
              <a:t>países</a:t>
            </a:r>
          </a:p>
        </p:txBody>
      </p:sp>
      <p:sp>
        <p:nvSpPr>
          <p:cNvPr id="21521" name="CuadroTexto 79"/>
          <p:cNvSpPr txBox="1">
            <a:spLocks noChangeArrowheads="1"/>
          </p:cNvSpPr>
          <p:nvPr/>
        </p:nvSpPr>
        <p:spPr bwMode="auto">
          <a:xfrm>
            <a:off x="2378075" y="3349625"/>
            <a:ext cx="13795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100" b="1">
                <a:latin typeface="Candara" panose="020E0502030303020204" pitchFamily="34" charset="0"/>
              </a:rPr>
              <a:t>12 </a:t>
            </a:r>
            <a:r>
              <a:rPr lang="es-CO" altLang="es-CO" sz="1100">
                <a:latin typeface="Candara" panose="020E0502030303020204" pitchFamily="34" charset="0"/>
              </a:rPr>
              <a:t>agencias internacionales</a:t>
            </a:r>
          </a:p>
        </p:txBody>
      </p:sp>
      <p:grpSp>
        <p:nvGrpSpPr>
          <p:cNvPr id="51" name="7 Grupo"/>
          <p:cNvGrpSpPr>
            <a:grpSpLocks/>
          </p:cNvGrpSpPr>
          <p:nvPr/>
        </p:nvGrpSpPr>
        <p:grpSpPr bwMode="auto">
          <a:xfrm>
            <a:off x="3469480" y="2256631"/>
            <a:ext cx="2185516" cy="1257310"/>
            <a:chOff x="477376" y="709829"/>
            <a:chExt cx="8055579" cy="4019144"/>
          </a:xfrm>
          <a:solidFill>
            <a:srgbClr val="F2F2F2">
              <a:alpha val="40000"/>
            </a:srgbClr>
          </a:solidFill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2016838" y="2363479"/>
              <a:ext cx="287867" cy="103993"/>
            </a:xfrm>
            <a:custGeom>
              <a:avLst/>
              <a:gdLst>
                <a:gd name="T0" fmla="*/ 7580 w 132"/>
                <a:gd name="T1" fmla="*/ 3851 h 48"/>
                <a:gd name="T2" fmla="*/ 7580 w 132"/>
                <a:gd name="T3" fmla="*/ 5507 h 48"/>
                <a:gd name="T4" fmla="*/ 6293 w 132"/>
                <a:gd name="T5" fmla="*/ 3851 h 48"/>
                <a:gd name="T6" fmla="*/ 5630 w 132"/>
                <a:gd name="T7" fmla="*/ 1653 h 48"/>
                <a:gd name="T8" fmla="*/ 5005 w 132"/>
                <a:gd name="T9" fmla="*/ 0 h 48"/>
                <a:gd name="T10" fmla="*/ 3726 w 132"/>
                <a:gd name="T11" fmla="*/ 0 h 48"/>
                <a:gd name="T12" fmla="*/ 2452 w 132"/>
                <a:gd name="T13" fmla="*/ 0 h 48"/>
                <a:gd name="T14" fmla="*/ 1146 w 132"/>
                <a:gd name="T15" fmla="*/ 1653 h 48"/>
                <a:gd name="T16" fmla="*/ 558 w 132"/>
                <a:gd name="T17" fmla="*/ 3851 h 48"/>
                <a:gd name="T18" fmla="*/ 0 w 132"/>
                <a:gd name="T19" fmla="*/ 5507 h 48"/>
                <a:gd name="T20" fmla="*/ 558 w 132"/>
                <a:gd name="T21" fmla="*/ 3851 h 48"/>
                <a:gd name="T22" fmla="*/ 1146 w 132"/>
                <a:gd name="T23" fmla="*/ 3851 h 48"/>
                <a:gd name="T24" fmla="*/ 1896 w 132"/>
                <a:gd name="T25" fmla="*/ 1653 h 48"/>
                <a:gd name="T26" fmla="*/ 3726 w 132"/>
                <a:gd name="T27" fmla="*/ 1653 h 48"/>
                <a:gd name="T28" fmla="*/ 3000 w 132"/>
                <a:gd name="T29" fmla="*/ 1653 h 48"/>
                <a:gd name="T30" fmla="*/ 3726 w 132"/>
                <a:gd name="T31" fmla="*/ 3851 h 48"/>
                <a:gd name="T32" fmla="*/ 4293 w 132"/>
                <a:gd name="T33" fmla="*/ 3851 h 48"/>
                <a:gd name="T34" fmla="*/ 5005 w 132"/>
                <a:gd name="T35" fmla="*/ 3851 h 48"/>
                <a:gd name="T36" fmla="*/ 6293 w 132"/>
                <a:gd name="T37" fmla="*/ 5507 h 48"/>
                <a:gd name="T38" fmla="*/ 6293 w 132"/>
                <a:gd name="T39" fmla="*/ 7224 h 48"/>
                <a:gd name="T40" fmla="*/ 7580 w 132"/>
                <a:gd name="T41" fmla="*/ 9305 h 48"/>
                <a:gd name="T42" fmla="*/ 6847 w 132"/>
                <a:gd name="T43" fmla="*/ 11174 h 48"/>
                <a:gd name="T44" fmla="*/ 8150 w 132"/>
                <a:gd name="T45" fmla="*/ 11174 h 48"/>
                <a:gd name="T46" fmla="*/ 9489 w 132"/>
                <a:gd name="T47" fmla="*/ 11174 h 48"/>
                <a:gd name="T48" fmla="*/ 10045 w 132"/>
                <a:gd name="T49" fmla="*/ 11174 h 48"/>
                <a:gd name="T50" fmla="*/ 10654 w 132"/>
                <a:gd name="T51" fmla="*/ 11174 h 48"/>
                <a:gd name="T52" fmla="*/ 10045 w 132"/>
                <a:gd name="T53" fmla="*/ 9305 h 48"/>
                <a:gd name="T54" fmla="*/ 9489 w 132"/>
                <a:gd name="T55" fmla="*/ 7224 h 48"/>
                <a:gd name="T56" fmla="*/ 8744 w 132"/>
                <a:gd name="T57" fmla="*/ 5507 h 48"/>
                <a:gd name="T58" fmla="*/ 7580 w 132"/>
                <a:gd name="T59" fmla="*/ 5507 h 48"/>
                <a:gd name="T60" fmla="*/ 7580 w 132"/>
                <a:gd name="T61" fmla="*/ 3851 h 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2"/>
                <a:gd name="T94" fmla="*/ 0 h 48"/>
                <a:gd name="T95" fmla="*/ 132 w 132"/>
                <a:gd name="T96" fmla="*/ 48 h 4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2" h="48">
                  <a:moveTo>
                    <a:pt x="93" y="16"/>
                  </a:moveTo>
                  <a:lnTo>
                    <a:pt x="93" y="23"/>
                  </a:lnTo>
                  <a:lnTo>
                    <a:pt x="77" y="16"/>
                  </a:lnTo>
                  <a:lnTo>
                    <a:pt x="69" y="7"/>
                  </a:lnTo>
                  <a:lnTo>
                    <a:pt x="61" y="0"/>
                  </a:lnTo>
                  <a:lnTo>
                    <a:pt x="46" y="0"/>
                  </a:lnTo>
                  <a:lnTo>
                    <a:pt x="30" y="0"/>
                  </a:lnTo>
                  <a:lnTo>
                    <a:pt x="14" y="7"/>
                  </a:lnTo>
                  <a:lnTo>
                    <a:pt x="7" y="16"/>
                  </a:lnTo>
                  <a:lnTo>
                    <a:pt x="0" y="23"/>
                  </a:lnTo>
                  <a:lnTo>
                    <a:pt x="7" y="16"/>
                  </a:lnTo>
                  <a:lnTo>
                    <a:pt x="14" y="16"/>
                  </a:lnTo>
                  <a:lnTo>
                    <a:pt x="23" y="7"/>
                  </a:lnTo>
                  <a:lnTo>
                    <a:pt x="46" y="7"/>
                  </a:lnTo>
                  <a:lnTo>
                    <a:pt x="37" y="7"/>
                  </a:lnTo>
                  <a:lnTo>
                    <a:pt x="46" y="16"/>
                  </a:lnTo>
                  <a:lnTo>
                    <a:pt x="53" y="16"/>
                  </a:lnTo>
                  <a:lnTo>
                    <a:pt x="61" y="16"/>
                  </a:lnTo>
                  <a:lnTo>
                    <a:pt x="77" y="23"/>
                  </a:lnTo>
                  <a:lnTo>
                    <a:pt x="77" y="30"/>
                  </a:lnTo>
                  <a:lnTo>
                    <a:pt x="93" y="39"/>
                  </a:lnTo>
                  <a:lnTo>
                    <a:pt x="84" y="47"/>
                  </a:lnTo>
                  <a:lnTo>
                    <a:pt x="100" y="47"/>
                  </a:lnTo>
                  <a:lnTo>
                    <a:pt x="116" y="47"/>
                  </a:lnTo>
                  <a:lnTo>
                    <a:pt x="123" y="47"/>
                  </a:lnTo>
                  <a:lnTo>
                    <a:pt x="131" y="47"/>
                  </a:lnTo>
                  <a:lnTo>
                    <a:pt x="123" y="39"/>
                  </a:lnTo>
                  <a:lnTo>
                    <a:pt x="116" y="30"/>
                  </a:lnTo>
                  <a:lnTo>
                    <a:pt x="107" y="23"/>
                  </a:lnTo>
                  <a:lnTo>
                    <a:pt x="93" y="23"/>
                  </a:lnTo>
                  <a:lnTo>
                    <a:pt x="93" y="1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2066902" y="2401561"/>
              <a:ext cx="67274" cy="64447"/>
            </a:xfrm>
            <a:custGeom>
              <a:avLst/>
              <a:gdLst>
                <a:gd name="T0" fmla="*/ 0 w 29"/>
                <a:gd name="T1" fmla="*/ 7103 h 30"/>
                <a:gd name="T2" fmla="*/ 4298 w 29"/>
                <a:gd name="T3" fmla="*/ 7103 h 30"/>
                <a:gd name="T4" fmla="*/ 0 w 29"/>
                <a:gd name="T5" fmla="*/ 0 h 30"/>
                <a:gd name="T6" fmla="*/ 0 w 29"/>
                <a:gd name="T7" fmla="*/ 7103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30"/>
                <a:gd name="T14" fmla="*/ 29 w 29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30">
                  <a:moveTo>
                    <a:pt x="0" y="29"/>
                  </a:moveTo>
                  <a:lnTo>
                    <a:pt x="28" y="29"/>
                  </a:lnTo>
                  <a:lnTo>
                    <a:pt x="0" y="0"/>
                  </a:lnTo>
                  <a:lnTo>
                    <a:pt x="0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1868211" y="2606619"/>
              <a:ext cx="170529" cy="77629"/>
            </a:xfrm>
            <a:custGeom>
              <a:avLst/>
              <a:gdLst>
                <a:gd name="T0" fmla="*/ 4171 w 77"/>
                <a:gd name="T1" fmla="*/ 2560 h 39"/>
                <a:gd name="T2" fmla="*/ 3391 w 77"/>
                <a:gd name="T3" fmla="*/ 3630 h 39"/>
                <a:gd name="T4" fmla="*/ 2739 w 77"/>
                <a:gd name="T5" fmla="*/ 3630 h 39"/>
                <a:gd name="T6" fmla="*/ 2739 w 77"/>
                <a:gd name="T7" fmla="*/ 4589 h 39"/>
                <a:gd name="T8" fmla="*/ 2030 w 77"/>
                <a:gd name="T9" fmla="*/ 4589 h 39"/>
                <a:gd name="T10" fmla="*/ 2030 w 77"/>
                <a:gd name="T11" fmla="*/ 3630 h 39"/>
                <a:gd name="T12" fmla="*/ 1421 w 77"/>
                <a:gd name="T13" fmla="*/ 3630 h 39"/>
                <a:gd name="T14" fmla="*/ 1421 w 77"/>
                <a:gd name="T15" fmla="*/ 2560 h 39"/>
                <a:gd name="T16" fmla="*/ 632 w 77"/>
                <a:gd name="T17" fmla="*/ 2560 h 39"/>
                <a:gd name="T18" fmla="*/ 0 w 77"/>
                <a:gd name="T19" fmla="*/ 1727 h 39"/>
                <a:gd name="T20" fmla="*/ 632 w 77"/>
                <a:gd name="T21" fmla="*/ 838 h 39"/>
                <a:gd name="T22" fmla="*/ 1421 w 77"/>
                <a:gd name="T23" fmla="*/ 0 h 39"/>
                <a:gd name="T24" fmla="*/ 2739 w 77"/>
                <a:gd name="T25" fmla="*/ 0 h 39"/>
                <a:gd name="T26" fmla="*/ 4171 w 77"/>
                <a:gd name="T27" fmla="*/ 0 h 39"/>
                <a:gd name="T28" fmla="*/ 4831 w 77"/>
                <a:gd name="T29" fmla="*/ 0 h 39"/>
                <a:gd name="T30" fmla="*/ 5514 w 77"/>
                <a:gd name="T31" fmla="*/ 0 h 39"/>
                <a:gd name="T32" fmla="*/ 6253 w 77"/>
                <a:gd name="T33" fmla="*/ 0 h 39"/>
                <a:gd name="T34" fmla="*/ 6253 w 77"/>
                <a:gd name="T35" fmla="*/ 838 h 39"/>
                <a:gd name="T36" fmla="*/ 6958 w 77"/>
                <a:gd name="T37" fmla="*/ 838 h 39"/>
                <a:gd name="T38" fmla="*/ 6253 w 77"/>
                <a:gd name="T39" fmla="*/ 1727 h 39"/>
                <a:gd name="T40" fmla="*/ 5514 w 77"/>
                <a:gd name="T41" fmla="*/ 1727 h 39"/>
                <a:gd name="T42" fmla="*/ 4171 w 77"/>
                <a:gd name="T43" fmla="*/ 2560 h 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7"/>
                <a:gd name="T67" fmla="*/ 0 h 39"/>
                <a:gd name="T68" fmla="*/ 77 w 77"/>
                <a:gd name="T69" fmla="*/ 39 h 3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7" h="39">
                  <a:moveTo>
                    <a:pt x="45" y="21"/>
                  </a:moveTo>
                  <a:lnTo>
                    <a:pt x="37" y="30"/>
                  </a:lnTo>
                  <a:lnTo>
                    <a:pt x="30" y="30"/>
                  </a:lnTo>
                  <a:lnTo>
                    <a:pt x="30" y="38"/>
                  </a:lnTo>
                  <a:lnTo>
                    <a:pt x="22" y="38"/>
                  </a:lnTo>
                  <a:lnTo>
                    <a:pt x="22" y="30"/>
                  </a:lnTo>
                  <a:lnTo>
                    <a:pt x="15" y="30"/>
                  </a:lnTo>
                  <a:lnTo>
                    <a:pt x="15" y="21"/>
                  </a:lnTo>
                  <a:lnTo>
                    <a:pt x="7" y="21"/>
                  </a:lnTo>
                  <a:lnTo>
                    <a:pt x="0" y="14"/>
                  </a:lnTo>
                  <a:lnTo>
                    <a:pt x="7" y="7"/>
                  </a:lnTo>
                  <a:lnTo>
                    <a:pt x="15" y="0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8" y="0"/>
                  </a:lnTo>
                  <a:lnTo>
                    <a:pt x="68" y="7"/>
                  </a:lnTo>
                  <a:lnTo>
                    <a:pt x="76" y="7"/>
                  </a:lnTo>
                  <a:lnTo>
                    <a:pt x="68" y="14"/>
                  </a:lnTo>
                  <a:lnTo>
                    <a:pt x="60" y="14"/>
                  </a:lnTo>
                  <a:lnTo>
                    <a:pt x="45" y="21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5" name="Line 8"/>
            <p:cNvSpPr>
              <a:spLocks noChangeShapeType="1"/>
            </p:cNvSpPr>
            <p:nvPr/>
          </p:nvSpPr>
          <p:spPr bwMode="auto">
            <a:xfrm flipH="1">
              <a:off x="2644200" y="2630055"/>
              <a:ext cx="18774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913581" y="2611013"/>
              <a:ext cx="118902" cy="128894"/>
            </a:xfrm>
            <a:custGeom>
              <a:avLst/>
              <a:gdLst>
                <a:gd name="T0" fmla="*/ 1827 w 55"/>
                <a:gd name="T1" fmla="*/ 2200 h 62"/>
                <a:gd name="T2" fmla="*/ 1117 w 55"/>
                <a:gd name="T3" fmla="*/ 3655 h 62"/>
                <a:gd name="T4" fmla="*/ 547 w 55"/>
                <a:gd name="T5" fmla="*/ 3655 h 62"/>
                <a:gd name="T6" fmla="*/ 547 w 55"/>
                <a:gd name="T7" fmla="*/ 4804 h 62"/>
                <a:gd name="T8" fmla="*/ 0 w 55"/>
                <a:gd name="T9" fmla="*/ 4804 h 62"/>
                <a:gd name="T10" fmla="*/ 547 w 55"/>
                <a:gd name="T11" fmla="*/ 7288 h 62"/>
                <a:gd name="T12" fmla="*/ 1827 w 55"/>
                <a:gd name="T13" fmla="*/ 9757 h 62"/>
                <a:gd name="T14" fmla="*/ 2864 w 55"/>
                <a:gd name="T15" fmla="*/ 9757 h 62"/>
                <a:gd name="T16" fmla="*/ 3578 w 55"/>
                <a:gd name="T17" fmla="*/ 9757 h 62"/>
                <a:gd name="T18" fmla="*/ 3578 w 55"/>
                <a:gd name="T19" fmla="*/ 8493 h 62"/>
                <a:gd name="T20" fmla="*/ 3578 w 55"/>
                <a:gd name="T21" fmla="*/ 7288 h 62"/>
                <a:gd name="T22" fmla="*/ 3578 w 55"/>
                <a:gd name="T23" fmla="*/ 5873 h 62"/>
                <a:gd name="T24" fmla="*/ 4170 w 55"/>
                <a:gd name="T25" fmla="*/ 4804 h 62"/>
                <a:gd name="T26" fmla="*/ 4170 w 55"/>
                <a:gd name="T27" fmla="*/ 2200 h 62"/>
                <a:gd name="T28" fmla="*/ 4170 w 55"/>
                <a:gd name="T29" fmla="*/ 1151 h 62"/>
                <a:gd name="T30" fmla="*/ 4170 w 55"/>
                <a:gd name="T31" fmla="*/ 0 h 62"/>
                <a:gd name="T32" fmla="*/ 3578 w 55"/>
                <a:gd name="T33" fmla="*/ 1151 h 62"/>
                <a:gd name="T34" fmla="*/ 2864 w 55"/>
                <a:gd name="T35" fmla="*/ 1151 h 62"/>
                <a:gd name="T36" fmla="*/ 1827 w 55"/>
                <a:gd name="T37" fmla="*/ 2200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"/>
                <a:gd name="T58" fmla="*/ 0 h 62"/>
                <a:gd name="T59" fmla="*/ 55 w 55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" h="62">
                  <a:moveTo>
                    <a:pt x="23" y="14"/>
                  </a:moveTo>
                  <a:lnTo>
                    <a:pt x="14" y="23"/>
                  </a:lnTo>
                  <a:lnTo>
                    <a:pt x="7" y="23"/>
                  </a:lnTo>
                  <a:lnTo>
                    <a:pt x="7" y="30"/>
                  </a:lnTo>
                  <a:lnTo>
                    <a:pt x="0" y="30"/>
                  </a:lnTo>
                  <a:lnTo>
                    <a:pt x="7" y="46"/>
                  </a:lnTo>
                  <a:lnTo>
                    <a:pt x="23" y="61"/>
                  </a:lnTo>
                  <a:lnTo>
                    <a:pt x="37" y="61"/>
                  </a:lnTo>
                  <a:lnTo>
                    <a:pt x="46" y="61"/>
                  </a:lnTo>
                  <a:lnTo>
                    <a:pt x="46" y="53"/>
                  </a:lnTo>
                  <a:lnTo>
                    <a:pt x="46" y="46"/>
                  </a:lnTo>
                  <a:lnTo>
                    <a:pt x="46" y="37"/>
                  </a:lnTo>
                  <a:lnTo>
                    <a:pt x="54" y="30"/>
                  </a:lnTo>
                  <a:lnTo>
                    <a:pt x="54" y="14"/>
                  </a:lnTo>
                  <a:lnTo>
                    <a:pt x="54" y="7"/>
                  </a:lnTo>
                  <a:lnTo>
                    <a:pt x="54" y="0"/>
                  </a:lnTo>
                  <a:lnTo>
                    <a:pt x="46" y="7"/>
                  </a:lnTo>
                  <a:lnTo>
                    <a:pt x="37" y="7"/>
                  </a:lnTo>
                  <a:lnTo>
                    <a:pt x="23" y="1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7" name="Line 10"/>
            <p:cNvSpPr>
              <a:spLocks noChangeShapeType="1"/>
            </p:cNvSpPr>
            <p:nvPr/>
          </p:nvSpPr>
          <p:spPr bwMode="auto">
            <a:xfrm flipV="1">
              <a:off x="2652022" y="2659349"/>
              <a:ext cx="0" cy="14647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2032483" y="2785313"/>
              <a:ext cx="92306" cy="71770"/>
            </a:xfrm>
            <a:custGeom>
              <a:avLst/>
              <a:gdLst>
                <a:gd name="T0" fmla="*/ 0 w 41"/>
                <a:gd name="T1" fmla="*/ 3803 h 33"/>
                <a:gd name="T2" fmla="*/ 0 w 41"/>
                <a:gd name="T3" fmla="*/ 1886 h 33"/>
                <a:gd name="T4" fmla="*/ 0 w 41"/>
                <a:gd name="T5" fmla="*/ 0 h 33"/>
                <a:gd name="T6" fmla="*/ 819 w 41"/>
                <a:gd name="T7" fmla="*/ 0 h 33"/>
                <a:gd name="T8" fmla="*/ 1895 w 41"/>
                <a:gd name="T9" fmla="*/ 1886 h 33"/>
                <a:gd name="T10" fmla="*/ 4646 w 41"/>
                <a:gd name="T11" fmla="*/ 0 h 33"/>
                <a:gd name="T12" fmla="*/ 4646 w 41"/>
                <a:gd name="T13" fmla="*/ 1886 h 33"/>
                <a:gd name="T14" fmla="*/ 3480 w 41"/>
                <a:gd name="T15" fmla="*/ 3803 h 33"/>
                <a:gd name="T16" fmla="*/ 4646 w 41"/>
                <a:gd name="T17" fmla="*/ 5472 h 33"/>
                <a:gd name="T18" fmla="*/ 2711 w 41"/>
                <a:gd name="T19" fmla="*/ 7524 h 33"/>
                <a:gd name="T20" fmla="*/ 2711 w 41"/>
                <a:gd name="T21" fmla="*/ 5472 h 33"/>
                <a:gd name="T22" fmla="*/ 1895 w 41"/>
                <a:gd name="T23" fmla="*/ 3803 h 33"/>
                <a:gd name="T24" fmla="*/ 0 w 41"/>
                <a:gd name="T25" fmla="*/ 3803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33"/>
                <a:gd name="T41" fmla="*/ 41 w 41"/>
                <a:gd name="T42" fmla="*/ 33 h 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33">
                  <a:moveTo>
                    <a:pt x="0" y="16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" y="0"/>
                  </a:lnTo>
                  <a:lnTo>
                    <a:pt x="16" y="8"/>
                  </a:lnTo>
                  <a:lnTo>
                    <a:pt x="40" y="0"/>
                  </a:lnTo>
                  <a:lnTo>
                    <a:pt x="40" y="8"/>
                  </a:lnTo>
                  <a:lnTo>
                    <a:pt x="30" y="16"/>
                  </a:lnTo>
                  <a:lnTo>
                    <a:pt x="40" y="23"/>
                  </a:lnTo>
                  <a:lnTo>
                    <a:pt x="23" y="32"/>
                  </a:lnTo>
                  <a:lnTo>
                    <a:pt x="23" y="23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2121659" y="2785313"/>
              <a:ext cx="71967" cy="71770"/>
            </a:xfrm>
            <a:custGeom>
              <a:avLst/>
              <a:gdLst>
                <a:gd name="T0" fmla="*/ 1458 w 32"/>
                <a:gd name="T1" fmla="*/ 3803 h 33"/>
                <a:gd name="T2" fmla="*/ 2456 w 32"/>
                <a:gd name="T3" fmla="*/ 3803 h 33"/>
                <a:gd name="T4" fmla="*/ 1458 w 32"/>
                <a:gd name="T5" fmla="*/ 3803 h 33"/>
                <a:gd name="T6" fmla="*/ 1458 w 32"/>
                <a:gd name="T7" fmla="*/ 1886 h 33"/>
                <a:gd name="T8" fmla="*/ 749 w 32"/>
                <a:gd name="T9" fmla="*/ 1886 h 33"/>
                <a:gd name="T10" fmla="*/ 0 w 32"/>
                <a:gd name="T11" fmla="*/ 0 h 33"/>
                <a:gd name="T12" fmla="*/ 1458 w 32"/>
                <a:gd name="T13" fmla="*/ 0 h 33"/>
                <a:gd name="T14" fmla="*/ 2456 w 32"/>
                <a:gd name="T15" fmla="*/ 0 h 33"/>
                <a:gd name="T16" fmla="*/ 3251 w 32"/>
                <a:gd name="T17" fmla="*/ 1886 h 33"/>
                <a:gd name="T18" fmla="*/ 3251 w 32"/>
                <a:gd name="T19" fmla="*/ 5472 h 33"/>
                <a:gd name="T20" fmla="*/ 2456 w 32"/>
                <a:gd name="T21" fmla="*/ 5472 h 33"/>
                <a:gd name="T22" fmla="*/ 2456 w 32"/>
                <a:gd name="T23" fmla="*/ 7524 h 33"/>
                <a:gd name="T24" fmla="*/ 2456 w 32"/>
                <a:gd name="T25" fmla="*/ 5472 h 33"/>
                <a:gd name="T26" fmla="*/ 1458 w 32"/>
                <a:gd name="T27" fmla="*/ 3803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33"/>
                <a:gd name="T44" fmla="*/ 32 w 32"/>
                <a:gd name="T45" fmla="*/ 33 h 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33">
                  <a:moveTo>
                    <a:pt x="14" y="16"/>
                  </a:moveTo>
                  <a:lnTo>
                    <a:pt x="23" y="16"/>
                  </a:lnTo>
                  <a:lnTo>
                    <a:pt x="14" y="16"/>
                  </a:lnTo>
                  <a:lnTo>
                    <a:pt x="14" y="8"/>
                  </a:lnTo>
                  <a:lnTo>
                    <a:pt x="7" y="8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3" y="0"/>
                  </a:lnTo>
                  <a:lnTo>
                    <a:pt x="31" y="8"/>
                  </a:lnTo>
                  <a:lnTo>
                    <a:pt x="31" y="23"/>
                  </a:lnTo>
                  <a:lnTo>
                    <a:pt x="23" y="23"/>
                  </a:lnTo>
                  <a:lnTo>
                    <a:pt x="23" y="32"/>
                  </a:lnTo>
                  <a:lnTo>
                    <a:pt x="23" y="23"/>
                  </a:lnTo>
                  <a:lnTo>
                    <a:pt x="14" y="1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0" name="Freeform 13"/>
            <p:cNvSpPr>
              <a:spLocks/>
            </p:cNvSpPr>
            <p:nvPr/>
          </p:nvSpPr>
          <p:spPr bwMode="auto">
            <a:xfrm>
              <a:off x="2626990" y="2735513"/>
              <a:ext cx="62580" cy="62982"/>
            </a:xfrm>
            <a:custGeom>
              <a:avLst/>
              <a:gdLst>
                <a:gd name="T0" fmla="*/ 0 w 29"/>
                <a:gd name="T1" fmla="*/ 0 h 31"/>
                <a:gd name="T2" fmla="*/ 1790 w 29"/>
                <a:gd name="T3" fmla="*/ 0 h 31"/>
                <a:gd name="T4" fmla="*/ 1790 w 29"/>
                <a:gd name="T5" fmla="*/ 3524 h 31"/>
                <a:gd name="T6" fmla="*/ 0 w 29"/>
                <a:gd name="T7" fmla="*/ 1931 h 31"/>
                <a:gd name="T8" fmla="*/ 0 w 29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1"/>
                <a:gd name="T17" fmla="*/ 29 w 29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1">
                  <a:moveTo>
                    <a:pt x="0" y="0"/>
                  </a:moveTo>
                  <a:lnTo>
                    <a:pt x="28" y="0"/>
                  </a:lnTo>
                  <a:lnTo>
                    <a:pt x="28" y="30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1" name="Line 14"/>
            <p:cNvSpPr>
              <a:spLocks noChangeShapeType="1"/>
            </p:cNvSpPr>
            <p:nvPr/>
          </p:nvSpPr>
          <p:spPr bwMode="auto">
            <a:xfrm>
              <a:off x="2612911" y="2548031"/>
              <a:ext cx="14080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2" name="Freeform 17"/>
            <p:cNvSpPr>
              <a:spLocks/>
            </p:cNvSpPr>
            <p:nvPr/>
          </p:nvSpPr>
          <p:spPr bwMode="auto">
            <a:xfrm>
              <a:off x="1880727" y="2511413"/>
              <a:ext cx="62580" cy="84953"/>
            </a:xfrm>
            <a:custGeom>
              <a:avLst/>
              <a:gdLst>
                <a:gd name="T0" fmla="*/ 930 w 30"/>
                <a:gd name="T1" fmla="*/ 6084 h 40"/>
                <a:gd name="T2" fmla="*/ 0 w 30"/>
                <a:gd name="T3" fmla="*/ 7791 h 40"/>
                <a:gd name="T4" fmla="*/ 0 w 30"/>
                <a:gd name="T5" fmla="*/ 4583 h 40"/>
                <a:gd name="T6" fmla="*/ 0 w 30"/>
                <a:gd name="T7" fmla="*/ 1404 h 40"/>
                <a:gd name="T8" fmla="*/ 1701 w 30"/>
                <a:gd name="T9" fmla="*/ 0 h 40"/>
                <a:gd name="T10" fmla="*/ 930 w 30"/>
                <a:gd name="T11" fmla="*/ 2924 h 40"/>
                <a:gd name="T12" fmla="*/ 930 w 30"/>
                <a:gd name="T13" fmla="*/ 6084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40"/>
                <a:gd name="T23" fmla="*/ 30 w 30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40">
                  <a:moveTo>
                    <a:pt x="16" y="30"/>
                  </a:moveTo>
                  <a:lnTo>
                    <a:pt x="0" y="39"/>
                  </a:lnTo>
                  <a:lnTo>
                    <a:pt x="0" y="23"/>
                  </a:lnTo>
                  <a:lnTo>
                    <a:pt x="0" y="7"/>
                  </a:lnTo>
                  <a:lnTo>
                    <a:pt x="29" y="0"/>
                  </a:lnTo>
                  <a:lnTo>
                    <a:pt x="16" y="15"/>
                  </a:lnTo>
                  <a:lnTo>
                    <a:pt x="16" y="3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3" name="Freeform 18"/>
            <p:cNvSpPr>
              <a:spLocks/>
            </p:cNvSpPr>
            <p:nvPr/>
          </p:nvSpPr>
          <p:spPr bwMode="auto">
            <a:xfrm>
              <a:off x="1780600" y="2533384"/>
              <a:ext cx="123595" cy="131823"/>
            </a:xfrm>
            <a:custGeom>
              <a:avLst/>
              <a:gdLst>
                <a:gd name="T0" fmla="*/ 702 w 57"/>
                <a:gd name="T1" fmla="*/ 9617 h 63"/>
                <a:gd name="T2" fmla="*/ 0 w 57"/>
                <a:gd name="T3" fmla="*/ 8345 h 63"/>
                <a:gd name="T4" fmla="*/ 702 w 57"/>
                <a:gd name="T5" fmla="*/ 6951 h 63"/>
                <a:gd name="T6" fmla="*/ 1263 w 57"/>
                <a:gd name="T7" fmla="*/ 4248 h 63"/>
                <a:gd name="T8" fmla="*/ 2449 w 57"/>
                <a:gd name="T9" fmla="*/ 4248 h 63"/>
                <a:gd name="T10" fmla="*/ 1796 w 57"/>
                <a:gd name="T11" fmla="*/ 1402 h 63"/>
                <a:gd name="T12" fmla="*/ 1796 w 57"/>
                <a:gd name="T13" fmla="*/ 0 h 63"/>
                <a:gd name="T14" fmla="*/ 3011 w 57"/>
                <a:gd name="T15" fmla="*/ 0 h 63"/>
                <a:gd name="T16" fmla="*/ 3545 w 57"/>
                <a:gd name="T17" fmla="*/ 0 h 63"/>
                <a:gd name="T18" fmla="*/ 3545 w 57"/>
                <a:gd name="T19" fmla="*/ 2700 h 63"/>
                <a:gd name="T20" fmla="*/ 3545 w 57"/>
                <a:gd name="T21" fmla="*/ 5588 h 63"/>
                <a:gd name="T22" fmla="*/ 4281 w 57"/>
                <a:gd name="T23" fmla="*/ 5588 h 63"/>
                <a:gd name="T24" fmla="*/ 3545 w 57"/>
                <a:gd name="T25" fmla="*/ 6951 h 63"/>
                <a:gd name="T26" fmla="*/ 3011 w 57"/>
                <a:gd name="T27" fmla="*/ 8345 h 63"/>
                <a:gd name="T28" fmla="*/ 2449 w 57"/>
                <a:gd name="T29" fmla="*/ 11236 h 63"/>
                <a:gd name="T30" fmla="*/ 1263 w 57"/>
                <a:gd name="T31" fmla="*/ 9617 h 63"/>
                <a:gd name="T32" fmla="*/ 702 w 57"/>
                <a:gd name="T33" fmla="*/ 9617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63"/>
                <a:gd name="T53" fmla="*/ 57 w 57"/>
                <a:gd name="T54" fmla="*/ 63 h 6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63">
                  <a:moveTo>
                    <a:pt x="9" y="53"/>
                  </a:moveTo>
                  <a:lnTo>
                    <a:pt x="0" y="46"/>
                  </a:lnTo>
                  <a:lnTo>
                    <a:pt x="9" y="38"/>
                  </a:lnTo>
                  <a:lnTo>
                    <a:pt x="16" y="23"/>
                  </a:lnTo>
                  <a:lnTo>
                    <a:pt x="32" y="23"/>
                  </a:lnTo>
                  <a:lnTo>
                    <a:pt x="23" y="8"/>
                  </a:lnTo>
                  <a:lnTo>
                    <a:pt x="23" y="0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46" y="15"/>
                  </a:lnTo>
                  <a:lnTo>
                    <a:pt x="46" y="31"/>
                  </a:lnTo>
                  <a:lnTo>
                    <a:pt x="56" y="31"/>
                  </a:lnTo>
                  <a:lnTo>
                    <a:pt x="46" y="38"/>
                  </a:lnTo>
                  <a:lnTo>
                    <a:pt x="39" y="46"/>
                  </a:lnTo>
                  <a:lnTo>
                    <a:pt x="32" y="62"/>
                  </a:lnTo>
                  <a:lnTo>
                    <a:pt x="16" y="53"/>
                  </a:lnTo>
                  <a:lnTo>
                    <a:pt x="9" y="5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4" name="Freeform 19"/>
            <p:cNvSpPr>
              <a:spLocks/>
            </p:cNvSpPr>
            <p:nvPr/>
          </p:nvSpPr>
          <p:spPr bwMode="auto">
            <a:xfrm>
              <a:off x="2188932" y="2511413"/>
              <a:ext cx="62580" cy="62983"/>
            </a:xfrm>
            <a:custGeom>
              <a:avLst/>
              <a:gdLst>
                <a:gd name="T0" fmla="*/ 499 w 29"/>
                <a:gd name="T1" fmla="*/ 0 h 30"/>
                <a:gd name="T2" fmla="*/ 0 w 29"/>
                <a:gd name="T3" fmla="*/ 0 h 30"/>
                <a:gd name="T4" fmla="*/ 1247 w 29"/>
                <a:gd name="T5" fmla="*/ 5797 h 30"/>
                <a:gd name="T6" fmla="*/ 1790 w 29"/>
                <a:gd name="T7" fmla="*/ 5797 h 30"/>
                <a:gd name="T8" fmla="*/ 499 w 29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0"/>
                <a:gd name="T17" fmla="*/ 29 w 2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0">
                  <a:moveTo>
                    <a:pt x="8" y="0"/>
                  </a:moveTo>
                  <a:lnTo>
                    <a:pt x="0" y="0"/>
                  </a:lnTo>
                  <a:lnTo>
                    <a:pt x="19" y="29"/>
                  </a:lnTo>
                  <a:lnTo>
                    <a:pt x="28" y="29"/>
                  </a:lnTo>
                  <a:lnTo>
                    <a:pt x="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5" name="Freeform 20"/>
            <p:cNvSpPr>
              <a:spLocks/>
            </p:cNvSpPr>
            <p:nvPr/>
          </p:nvSpPr>
          <p:spPr bwMode="auto">
            <a:xfrm>
              <a:off x="2490880" y="2511413"/>
              <a:ext cx="65709" cy="62983"/>
            </a:xfrm>
            <a:custGeom>
              <a:avLst/>
              <a:gdLst>
                <a:gd name="T0" fmla="*/ 2806 w 29"/>
                <a:gd name="T1" fmla="*/ 0 h 30"/>
                <a:gd name="T2" fmla="*/ 823 w 29"/>
                <a:gd name="T3" fmla="*/ 5797 h 30"/>
                <a:gd name="T4" fmla="*/ 0 w 29"/>
                <a:gd name="T5" fmla="*/ 0 h 30"/>
                <a:gd name="T6" fmla="*/ 2806 w 29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30"/>
                <a:gd name="T14" fmla="*/ 29 w 29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30">
                  <a:moveTo>
                    <a:pt x="28" y="0"/>
                  </a:moveTo>
                  <a:lnTo>
                    <a:pt x="8" y="29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6" name="Freeform 21"/>
            <p:cNvSpPr>
              <a:spLocks/>
            </p:cNvSpPr>
            <p:nvPr/>
          </p:nvSpPr>
          <p:spPr bwMode="auto">
            <a:xfrm>
              <a:off x="2201448" y="2306355"/>
              <a:ext cx="64145" cy="57124"/>
            </a:xfrm>
            <a:custGeom>
              <a:avLst/>
              <a:gdLst>
                <a:gd name="T0" fmla="*/ 1701 w 30"/>
                <a:gd name="T1" fmla="*/ 2050 h 30"/>
                <a:gd name="T2" fmla="*/ 1701 w 30"/>
                <a:gd name="T3" fmla="*/ 0 h 30"/>
                <a:gd name="T4" fmla="*/ 0 w 30"/>
                <a:gd name="T5" fmla="*/ 974 h 30"/>
                <a:gd name="T6" fmla="*/ 1701 w 30"/>
                <a:gd name="T7" fmla="*/ 205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0"/>
                <a:gd name="T14" fmla="*/ 30 w 30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0">
                  <a:moveTo>
                    <a:pt x="29" y="29"/>
                  </a:moveTo>
                  <a:lnTo>
                    <a:pt x="29" y="0"/>
                  </a:lnTo>
                  <a:lnTo>
                    <a:pt x="0" y="14"/>
                  </a:lnTo>
                  <a:lnTo>
                    <a:pt x="29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7" name="Freeform 22"/>
            <p:cNvSpPr>
              <a:spLocks/>
            </p:cNvSpPr>
            <p:nvPr/>
          </p:nvSpPr>
          <p:spPr bwMode="auto">
            <a:xfrm>
              <a:off x="2238996" y="2259484"/>
              <a:ext cx="61016" cy="61518"/>
            </a:xfrm>
            <a:custGeom>
              <a:avLst/>
              <a:gdLst>
                <a:gd name="T0" fmla="*/ 0 w 29"/>
                <a:gd name="T1" fmla="*/ 3909 h 30"/>
                <a:gd name="T2" fmla="*/ 1790 w 29"/>
                <a:gd name="T3" fmla="*/ 1921 h 30"/>
                <a:gd name="T4" fmla="*/ 0 w 29"/>
                <a:gd name="T5" fmla="*/ 0 h 30"/>
                <a:gd name="T6" fmla="*/ 1790 w 29"/>
                <a:gd name="T7" fmla="*/ 1921 h 30"/>
                <a:gd name="T8" fmla="*/ 0 w 29"/>
                <a:gd name="T9" fmla="*/ 3909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0"/>
                <a:gd name="T17" fmla="*/ 29 w 2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0">
                  <a:moveTo>
                    <a:pt x="0" y="29"/>
                  </a:moveTo>
                  <a:lnTo>
                    <a:pt x="28" y="14"/>
                  </a:lnTo>
                  <a:lnTo>
                    <a:pt x="0" y="0"/>
                  </a:lnTo>
                  <a:lnTo>
                    <a:pt x="28" y="14"/>
                  </a:lnTo>
                  <a:lnTo>
                    <a:pt x="0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8" name="Freeform 23"/>
            <p:cNvSpPr>
              <a:spLocks/>
            </p:cNvSpPr>
            <p:nvPr/>
          </p:nvSpPr>
          <p:spPr bwMode="auto">
            <a:xfrm>
              <a:off x="2256206" y="2306355"/>
              <a:ext cx="64144" cy="57124"/>
            </a:xfrm>
            <a:custGeom>
              <a:avLst/>
              <a:gdLst>
                <a:gd name="T0" fmla="*/ 2806 w 29"/>
                <a:gd name="T1" fmla="*/ 2050 h 30"/>
                <a:gd name="T2" fmla="*/ 2806 w 29"/>
                <a:gd name="T3" fmla="*/ 0 h 30"/>
                <a:gd name="T4" fmla="*/ 0 w 29"/>
                <a:gd name="T5" fmla="*/ 0 h 30"/>
                <a:gd name="T6" fmla="*/ 2806 w 29"/>
                <a:gd name="T7" fmla="*/ 0 h 30"/>
                <a:gd name="T8" fmla="*/ 2806 w 29"/>
                <a:gd name="T9" fmla="*/ 205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0"/>
                <a:gd name="T17" fmla="*/ 29 w 2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0">
                  <a:moveTo>
                    <a:pt x="28" y="29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9" name="Line 25"/>
            <p:cNvSpPr>
              <a:spLocks noChangeShapeType="1"/>
            </p:cNvSpPr>
            <p:nvPr/>
          </p:nvSpPr>
          <p:spPr bwMode="auto">
            <a:xfrm>
              <a:off x="2320350" y="2386914"/>
              <a:ext cx="0" cy="19041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0" name="Freeform 26"/>
            <p:cNvSpPr>
              <a:spLocks/>
            </p:cNvSpPr>
            <p:nvPr/>
          </p:nvSpPr>
          <p:spPr bwMode="auto">
            <a:xfrm>
              <a:off x="2201448" y="2259484"/>
              <a:ext cx="64145" cy="1465"/>
            </a:xfrm>
            <a:custGeom>
              <a:avLst/>
              <a:gdLst>
                <a:gd name="T0" fmla="*/ 930 w 30"/>
                <a:gd name="T1" fmla="*/ 0 h 1"/>
                <a:gd name="T2" fmla="*/ 1701 w 30"/>
                <a:gd name="T3" fmla="*/ 0 h 1"/>
                <a:gd name="T4" fmla="*/ 930 w 30"/>
                <a:gd name="T5" fmla="*/ 0 h 1"/>
                <a:gd name="T6" fmla="*/ 0 w 30"/>
                <a:gd name="T7" fmla="*/ 0 h 1"/>
                <a:gd name="T8" fmla="*/ 930 w 30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"/>
                <a:gd name="T17" fmla="*/ 30 w 30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">
                  <a:moveTo>
                    <a:pt x="16" y="0"/>
                  </a:moveTo>
                  <a:lnTo>
                    <a:pt x="29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1" name="Freeform 27"/>
            <p:cNvSpPr>
              <a:spLocks/>
            </p:cNvSpPr>
            <p:nvPr/>
          </p:nvSpPr>
          <p:spPr bwMode="auto">
            <a:xfrm>
              <a:off x="2218658" y="2334185"/>
              <a:ext cx="65709" cy="64447"/>
            </a:xfrm>
            <a:custGeom>
              <a:avLst/>
              <a:gdLst>
                <a:gd name="T0" fmla="*/ 3465 w 29"/>
                <a:gd name="T1" fmla="*/ 7103 h 30"/>
                <a:gd name="T2" fmla="*/ 0 w 29"/>
                <a:gd name="T3" fmla="*/ 0 h 30"/>
                <a:gd name="T4" fmla="*/ 0 w 29"/>
                <a:gd name="T5" fmla="*/ 7103 h 30"/>
                <a:gd name="T6" fmla="*/ 3465 w 29"/>
                <a:gd name="T7" fmla="*/ 7103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30"/>
                <a:gd name="T14" fmla="*/ 29 w 29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30">
                  <a:moveTo>
                    <a:pt x="28" y="29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28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2" name="Line 28"/>
            <p:cNvSpPr>
              <a:spLocks noChangeShapeType="1"/>
            </p:cNvSpPr>
            <p:nvPr/>
          </p:nvSpPr>
          <p:spPr bwMode="auto">
            <a:xfrm flipH="1">
              <a:off x="2101321" y="2483584"/>
              <a:ext cx="20339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3" name="Line 29"/>
            <p:cNvSpPr>
              <a:spLocks noChangeShapeType="1"/>
            </p:cNvSpPr>
            <p:nvPr/>
          </p:nvSpPr>
          <p:spPr bwMode="auto">
            <a:xfrm>
              <a:off x="2154513" y="2466008"/>
              <a:ext cx="0" cy="16111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4" name="Freeform 30"/>
            <p:cNvSpPr>
              <a:spLocks/>
            </p:cNvSpPr>
            <p:nvPr/>
          </p:nvSpPr>
          <p:spPr bwMode="auto">
            <a:xfrm>
              <a:off x="2134175" y="2466008"/>
              <a:ext cx="67273" cy="64447"/>
            </a:xfrm>
            <a:custGeom>
              <a:avLst/>
              <a:gdLst>
                <a:gd name="T0" fmla="*/ 3166 w 30"/>
                <a:gd name="T1" fmla="*/ 0 h 30"/>
                <a:gd name="T2" fmla="*/ 0 w 30"/>
                <a:gd name="T3" fmla="*/ 0 h 30"/>
                <a:gd name="T4" fmla="*/ 0 w 30"/>
                <a:gd name="T5" fmla="*/ 7103 h 30"/>
                <a:gd name="T6" fmla="*/ 0 w 30"/>
                <a:gd name="T7" fmla="*/ 0 h 30"/>
                <a:gd name="T8" fmla="*/ 3166 w 30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0"/>
                <a:gd name="T17" fmla="*/ 30 w 30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0">
                  <a:moveTo>
                    <a:pt x="29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5" name="Freeform 31"/>
            <p:cNvSpPr>
              <a:spLocks/>
            </p:cNvSpPr>
            <p:nvPr/>
          </p:nvSpPr>
          <p:spPr bwMode="auto">
            <a:xfrm>
              <a:off x="2361027" y="2471867"/>
              <a:ext cx="101693" cy="61518"/>
            </a:xfrm>
            <a:custGeom>
              <a:avLst/>
              <a:gdLst>
                <a:gd name="T0" fmla="*/ 558 w 47"/>
                <a:gd name="T1" fmla="*/ 0 h 31"/>
                <a:gd name="T2" fmla="*/ 558 w 47"/>
                <a:gd name="T3" fmla="*/ 1800 h 31"/>
                <a:gd name="T4" fmla="*/ 0 w 47"/>
                <a:gd name="T5" fmla="*/ 1800 h 31"/>
                <a:gd name="T6" fmla="*/ 558 w 47"/>
                <a:gd name="T7" fmla="*/ 3524 h 31"/>
                <a:gd name="T8" fmla="*/ 1221 w 47"/>
                <a:gd name="T9" fmla="*/ 2552 h 31"/>
                <a:gd name="T10" fmla="*/ 1896 w 47"/>
                <a:gd name="T11" fmla="*/ 2552 h 31"/>
                <a:gd name="T12" fmla="*/ 3732 w 47"/>
                <a:gd name="T13" fmla="*/ 2552 h 31"/>
                <a:gd name="T14" fmla="*/ 3732 w 47"/>
                <a:gd name="T15" fmla="*/ 1800 h 31"/>
                <a:gd name="T16" fmla="*/ 2470 w 47"/>
                <a:gd name="T17" fmla="*/ 1800 h 31"/>
                <a:gd name="T18" fmla="*/ 3122 w 47"/>
                <a:gd name="T19" fmla="*/ 831 h 31"/>
                <a:gd name="T20" fmla="*/ 2470 w 47"/>
                <a:gd name="T21" fmla="*/ 831 h 31"/>
                <a:gd name="T22" fmla="*/ 1221 w 47"/>
                <a:gd name="T23" fmla="*/ 0 h 31"/>
                <a:gd name="T24" fmla="*/ 558 w 47"/>
                <a:gd name="T25" fmla="*/ 0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31"/>
                <a:gd name="T41" fmla="*/ 47 w 47"/>
                <a:gd name="T42" fmla="*/ 31 h 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31">
                  <a:moveTo>
                    <a:pt x="7" y="0"/>
                  </a:moveTo>
                  <a:lnTo>
                    <a:pt x="7" y="15"/>
                  </a:lnTo>
                  <a:lnTo>
                    <a:pt x="0" y="15"/>
                  </a:lnTo>
                  <a:lnTo>
                    <a:pt x="7" y="30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46" y="22"/>
                  </a:lnTo>
                  <a:lnTo>
                    <a:pt x="46" y="15"/>
                  </a:lnTo>
                  <a:lnTo>
                    <a:pt x="30" y="15"/>
                  </a:lnTo>
                  <a:lnTo>
                    <a:pt x="38" y="7"/>
                  </a:lnTo>
                  <a:lnTo>
                    <a:pt x="30" y="7"/>
                  </a:lnTo>
                  <a:lnTo>
                    <a:pt x="15" y="0"/>
                  </a:lnTo>
                  <a:lnTo>
                    <a:pt x="7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6" name="Freeform 32"/>
            <p:cNvSpPr>
              <a:spLocks/>
            </p:cNvSpPr>
            <p:nvPr/>
          </p:nvSpPr>
          <p:spPr bwMode="auto">
            <a:xfrm>
              <a:off x="2290625" y="2471867"/>
              <a:ext cx="81354" cy="61518"/>
            </a:xfrm>
            <a:custGeom>
              <a:avLst/>
              <a:gdLst>
                <a:gd name="T0" fmla="*/ 2505 w 38"/>
                <a:gd name="T1" fmla="*/ 0 h 31"/>
                <a:gd name="T2" fmla="*/ 2505 w 38"/>
                <a:gd name="T3" fmla="*/ 1800 h 31"/>
                <a:gd name="T4" fmla="*/ 1970 w 38"/>
                <a:gd name="T5" fmla="*/ 1800 h 31"/>
                <a:gd name="T6" fmla="*/ 2505 w 38"/>
                <a:gd name="T7" fmla="*/ 3524 h 31"/>
                <a:gd name="T8" fmla="*/ 1528 w 38"/>
                <a:gd name="T9" fmla="*/ 3524 h 31"/>
                <a:gd name="T10" fmla="*/ 505 w 38"/>
                <a:gd name="T11" fmla="*/ 2552 h 31"/>
                <a:gd name="T12" fmla="*/ 0 w 38"/>
                <a:gd name="T13" fmla="*/ 2552 h 31"/>
                <a:gd name="T14" fmla="*/ 505 w 38"/>
                <a:gd name="T15" fmla="*/ 2552 h 31"/>
                <a:gd name="T16" fmla="*/ 1026 w 38"/>
                <a:gd name="T17" fmla="*/ 2552 h 31"/>
                <a:gd name="T18" fmla="*/ 1970 w 38"/>
                <a:gd name="T19" fmla="*/ 2552 h 31"/>
                <a:gd name="T20" fmla="*/ 1528 w 38"/>
                <a:gd name="T21" fmla="*/ 831 h 31"/>
                <a:gd name="T22" fmla="*/ 1026 w 38"/>
                <a:gd name="T23" fmla="*/ 0 h 31"/>
                <a:gd name="T24" fmla="*/ 1970 w 38"/>
                <a:gd name="T25" fmla="*/ 0 h 31"/>
                <a:gd name="T26" fmla="*/ 2505 w 38"/>
                <a:gd name="T27" fmla="*/ 0 h 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8"/>
                <a:gd name="T43" fmla="*/ 0 h 31"/>
                <a:gd name="T44" fmla="*/ 38 w 38"/>
                <a:gd name="T45" fmla="*/ 31 h 3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8" h="31">
                  <a:moveTo>
                    <a:pt x="37" y="0"/>
                  </a:moveTo>
                  <a:lnTo>
                    <a:pt x="37" y="15"/>
                  </a:lnTo>
                  <a:lnTo>
                    <a:pt x="29" y="15"/>
                  </a:lnTo>
                  <a:lnTo>
                    <a:pt x="37" y="30"/>
                  </a:lnTo>
                  <a:lnTo>
                    <a:pt x="22" y="30"/>
                  </a:lnTo>
                  <a:lnTo>
                    <a:pt x="7" y="22"/>
                  </a:lnTo>
                  <a:lnTo>
                    <a:pt x="0" y="22"/>
                  </a:lnTo>
                  <a:lnTo>
                    <a:pt x="7" y="22"/>
                  </a:lnTo>
                  <a:lnTo>
                    <a:pt x="15" y="22"/>
                  </a:lnTo>
                  <a:lnTo>
                    <a:pt x="29" y="22"/>
                  </a:lnTo>
                  <a:lnTo>
                    <a:pt x="22" y="7"/>
                  </a:lnTo>
                  <a:lnTo>
                    <a:pt x="15" y="0"/>
                  </a:lnTo>
                  <a:lnTo>
                    <a:pt x="29" y="0"/>
                  </a:lnTo>
                  <a:lnTo>
                    <a:pt x="37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7" name="Freeform 35"/>
            <p:cNvSpPr>
              <a:spLocks/>
            </p:cNvSpPr>
            <p:nvPr/>
          </p:nvSpPr>
          <p:spPr bwMode="auto">
            <a:xfrm>
              <a:off x="2644200" y="2641772"/>
              <a:ext cx="67273" cy="61518"/>
            </a:xfrm>
            <a:custGeom>
              <a:avLst/>
              <a:gdLst>
                <a:gd name="T0" fmla="*/ 3166 w 30"/>
                <a:gd name="T1" fmla="*/ 2883 h 31"/>
                <a:gd name="T2" fmla="*/ 0 w 30"/>
                <a:gd name="T3" fmla="*/ 0 h 31"/>
                <a:gd name="T4" fmla="*/ 3166 w 30"/>
                <a:gd name="T5" fmla="*/ 0 h 31"/>
                <a:gd name="T6" fmla="*/ 3166 w 30"/>
                <a:gd name="T7" fmla="*/ 2883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1"/>
                <a:gd name="T14" fmla="*/ 30 w 30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1">
                  <a:moveTo>
                    <a:pt x="29" y="3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3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8" name="Freeform 36"/>
            <p:cNvSpPr>
              <a:spLocks/>
            </p:cNvSpPr>
            <p:nvPr/>
          </p:nvSpPr>
          <p:spPr bwMode="auto">
            <a:xfrm>
              <a:off x="1943307" y="2739907"/>
              <a:ext cx="107950" cy="86418"/>
            </a:xfrm>
            <a:custGeom>
              <a:avLst/>
              <a:gdLst>
                <a:gd name="T0" fmla="*/ 954 w 48"/>
                <a:gd name="T1" fmla="*/ 6167 h 40"/>
                <a:gd name="T2" fmla="*/ 0 w 48"/>
                <a:gd name="T3" fmla="*/ 2100 h 40"/>
                <a:gd name="T4" fmla="*/ 0 w 48"/>
                <a:gd name="T5" fmla="*/ 0 h 40"/>
                <a:gd name="T6" fmla="*/ 954 w 48"/>
                <a:gd name="T7" fmla="*/ 0 h 40"/>
                <a:gd name="T8" fmla="*/ 2589 w 48"/>
                <a:gd name="T9" fmla="*/ 0 h 40"/>
                <a:gd name="T10" fmla="*/ 3608 w 48"/>
                <a:gd name="T11" fmla="*/ 0 h 40"/>
                <a:gd name="T12" fmla="*/ 4429 w 48"/>
                <a:gd name="T13" fmla="*/ 2100 h 40"/>
                <a:gd name="T14" fmla="*/ 5242 w 48"/>
                <a:gd name="T15" fmla="*/ 6167 h 40"/>
                <a:gd name="T16" fmla="*/ 4429 w 48"/>
                <a:gd name="T17" fmla="*/ 6167 h 40"/>
                <a:gd name="T18" fmla="*/ 4429 w 48"/>
                <a:gd name="T19" fmla="*/ 8232 h 40"/>
                <a:gd name="T20" fmla="*/ 4429 w 48"/>
                <a:gd name="T21" fmla="*/ 10454 h 40"/>
                <a:gd name="T22" fmla="*/ 3608 w 48"/>
                <a:gd name="T23" fmla="*/ 8232 h 40"/>
                <a:gd name="T24" fmla="*/ 3608 w 48"/>
                <a:gd name="T25" fmla="*/ 10454 h 40"/>
                <a:gd name="T26" fmla="*/ 3608 w 48"/>
                <a:gd name="T27" fmla="*/ 8232 h 40"/>
                <a:gd name="T28" fmla="*/ 2589 w 48"/>
                <a:gd name="T29" fmla="*/ 6167 h 40"/>
                <a:gd name="T30" fmla="*/ 1830 w 48"/>
                <a:gd name="T31" fmla="*/ 3966 h 40"/>
                <a:gd name="T32" fmla="*/ 954 w 48"/>
                <a:gd name="T33" fmla="*/ 2100 h 40"/>
                <a:gd name="T34" fmla="*/ 1830 w 48"/>
                <a:gd name="T35" fmla="*/ 3966 h 40"/>
                <a:gd name="T36" fmla="*/ 954 w 48"/>
                <a:gd name="T37" fmla="*/ 6167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"/>
                <a:gd name="T58" fmla="*/ 0 h 40"/>
                <a:gd name="T59" fmla="*/ 48 w 48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" h="40">
                  <a:moveTo>
                    <a:pt x="9" y="23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9" y="0"/>
                  </a:lnTo>
                  <a:lnTo>
                    <a:pt x="23" y="0"/>
                  </a:lnTo>
                  <a:lnTo>
                    <a:pt x="32" y="0"/>
                  </a:lnTo>
                  <a:lnTo>
                    <a:pt x="39" y="8"/>
                  </a:lnTo>
                  <a:lnTo>
                    <a:pt x="47" y="23"/>
                  </a:lnTo>
                  <a:lnTo>
                    <a:pt x="39" y="23"/>
                  </a:lnTo>
                  <a:lnTo>
                    <a:pt x="39" y="31"/>
                  </a:lnTo>
                  <a:lnTo>
                    <a:pt x="39" y="39"/>
                  </a:lnTo>
                  <a:lnTo>
                    <a:pt x="32" y="31"/>
                  </a:lnTo>
                  <a:lnTo>
                    <a:pt x="32" y="39"/>
                  </a:lnTo>
                  <a:lnTo>
                    <a:pt x="32" y="31"/>
                  </a:lnTo>
                  <a:lnTo>
                    <a:pt x="23" y="23"/>
                  </a:lnTo>
                  <a:lnTo>
                    <a:pt x="16" y="15"/>
                  </a:lnTo>
                  <a:lnTo>
                    <a:pt x="9" y="8"/>
                  </a:lnTo>
                  <a:lnTo>
                    <a:pt x="16" y="15"/>
                  </a:lnTo>
                  <a:lnTo>
                    <a:pt x="9" y="2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9" name="Line 37"/>
            <p:cNvSpPr>
              <a:spLocks noChangeShapeType="1"/>
            </p:cNvSpPr>
            <p:nvPr/>
          </p:nvSpPr>
          <p:spPr bwMode="auto">
            <a:xfrm flipV="1">
              <a:off x="2697393" y="2659349"/>
              <a:ext cx="0" cy="14647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0" name="Line 38"/>
            <p:cNvSpPr>
              <a:spLocks noChangeShapeType="1"/>
            </p:cNvSpPr>
            <p:nvPr/>
          </p:nvSpPr>
          <p:spPr bwMode="auto">
            <a:xfrm flipV="1">
              <a:off x="2652022" y="2596366"/>
              <a:ext cx="0" cy="16112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1" name="Freeform 39"/>
            <p:cNvSpPr>
              <a:spLocks/>
            </p:cNvSpPr>
            <p:nvPr/>
          </p:nvSpPr>
          <p:spPr bwMode="auto">
            <a:xfrm>
              <a:off x="1852567" y="2630055"/>
              <a:ext cx="61015" cy="60052"/>
            </a:xfrm>
            <a:custGeom>
              <a:avLst/>
              <a:gdLst>
                <a:gd name="T0" fmla="*/ 1452 w 29"/>
                <a:gd name="T1" fmla="*/ 3580 h 29"/>
                <a:gd name="T2" fmla="*/ 1452 w 29"/>
                <a:gd name="T3" fmla="*/ 5233 h 29"/>
                <a:gd name="T4" fmla="*/ 873 w 29"/>
                <a:gd name="T5" fmla="*/ 5233 h 29"/>
                <a:gd name="T6" fmla="*/ 420 w 29"/>
                <a:gd name="T7" fmla="*/ 3580 h 29"/>
                <a:gd name="T8" fmla="*/ 0 w 29"/>
                <a:gd name="T9" fmla="*/ 3580 h 29"/>
                <a:gd name="T10" fmla="*/ 420 w 29"/>
                <a:gd name="T11" fmla="*/ 0 h 29"/>
                <a:gd name="T12" fmla="*/ 873 w 29"/>
                <a:gd name="T13" fmla="*/ 1615 h 29"/>
                <a:gd name="T14" fmla="*/ 1452 w 29"/>
                <a:gd name="T15" fmla="*/ 1615 h 29"/>
                <a:gd name="T16" fmla="*/ 1452 w 29"/>
                <a:gd name="T17" fmla="*/ 358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29"/>
                <a:gd name="T29" fmla="*/ 29 w 29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29">
                  <a:moveTo>
                    <a:pt x="28" y="19"/>
                  </a:moveTo>
                  <a:lnTo>
                    <a:pt x="28" y="28"/>
                  </a:lnTo>
                  <a:lnTo>
                    <a:pt x="17" y="28"/>
                  </a:lnTo>
                  <a:lnTo>
                    <a:pt x="8" y="19"/>
                  </a:lnTo>
                  <a:lnTo>
                    <a:pt x="0" y="19"/>
                  </a:lnTo>
                  <a:lnTo>
                    <a:pt x="8" y="0"/>
                  </a:lnTo>
                  <a:lnTo>
                    <a:pt x="17" y="8"/>
                  </a:lnTo>
                  <a:lnTo>
                    <a:pt x="28" y="8"/>
                  </a:lnTo>
                  <a:lnTo>
                    <a:pt x="28" y="1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2" name="Freeform 40"/>
            <p:cNvSpPr>
              <a:spLocks/>
            </p:cNvSpPr>
            <p:nvPr/>
          </p:nvSpPr>
          <p:spPr bwMode="auto">
            <a:xfrm>
              <a:off x="2772489" y="3984904"/>
              <a:ext cx="139239" cy="146470"/>
            </a:xfrm>
            <a:custGeom>
              <a:avLst/>
              <a:gdLst>
                <a:gd name="T0" fmla="*/ 6298 w 63"/>
                <a:gd name="T1" fmla="*/ 6262 h 71"/>
                <a:gd name="T2" fmla="*/ 4667 w 63"/>
                <a:gd name="T3" fmla="*/ 3690 h 71"/>
                <a:gd name="T4" fmla="*/ 3154 w 63"/>
                <a:gd name="T5" fmla="*/ 2641 h 71"/>
                <a:gd name="T6" fmla="*/ 2389 w 63"/>
                <a:gd name="T7" fmla="*/ 2641 h 71"/>
                <a:gd name="T8" fmla="*/ 840 w 63"/>
                <a:gd name="T9" fmla="*/ 0 h 71"/>
                <a:gd name="T10" fmla="*/ 0 w 63"/>
                <a:gd name="T11" fmla="*/ 0 h 71"/>
                <a:gd name="T12" fmla="*/ 0 w 63"/>
                <a:gd name="T13" fmla="*/ 2641 h 71"/>
                <a:gd name="T14" fmla="*/ 0 w 63"/>
                <a:gd name="T15" fmla="*/ 4828 h 71"/>
                <a:gd name="T16" fmla="*/ 0 w 63"/>
                <a:gd name="T17" fmla="*/ 6262 h 71"/>
                <a:gd name="T18" fmla="*/ 0 w 63"/>
                <a:gd name="T19" fmla="*/ 7318 h 71"/>
                <a:gd name="T20" fmla="*/ 840 w 63"/>
                <a:gd name="T21" fmla="*/ 9944 h 71"/>
                <a:gd name="T22" fmla="*/ 2389 w 63"/>
                <a:gd name="T23" fmla="*/ 11240 h 71"/>
                <a:gd name="T24" fmla="*/ 3840 w 63"/>
                <a:gd name="T25" fmla="*/ 11240 h 71"/>
                <a:gd name="T26" fmla="*/ 5503 w 63"/>
                <a:gd name="T27" fmla="*/ 9944 h 71"/>
                <a:gd name="T28" fmla="*/ 6298 w 63"/>
                <a:gd name="T29" fmla="*/ 8508 h 71"/>
                <a:gd name="T30" fmla="*/ 6298 w 63"/>
                <a:gd name="T31" fmla="*/ 7318 h 71"/>
                <a:gd name="T32" fmla="*/ 6298 w 63"/>
                <a:gd name="T33" fmla="*/ 6262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71"/>
                <a:gd name="T53" fmla="*/ 63 w 63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71">
                  <a:moveTo>
                    <a:pt x="62" y="39"/>
                  </a:moveTo>
                  <a:lnTo>
                    <a:pt x="46" y="23"/>
                  </a:lnTo>
                  <a:lnTo>
                    <a:pt x="31" y="16"/>
                  </a:lnTo>
                  <a:lnTo>
                    <a:pt x="23" y="16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30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8" y="62"/>
                  </a:lnTo>
                  <a:lnTo>
                    <a:pt x="23" y="70"/>
                  </a:lnTo>
                  <a:lnTo>
                    <a:pt x="38" y="70"/>
                  </a:lnTo>
                  <a:lnTo>
                    <a:pt x="54" y="62"/>
                  </a:lnTo>
                  <a:lnTo>
                    <a:pt x="62" y="53"/>
                  </a:lnTo>
                  <a:lnTo>
                    <a:pt x="62" y="46"/>
                  </a:lnTo>
                  <a:lnTo>
                    <a:pt x="62" y="3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3" name="Freeform 41"/>
            <p:cNvSpPr>
              <a:spLocks/>
            </p:cNvSpPr>
            <p:nvPr/>
          </p:nvSpPr>
          <p:spPr bwMode="auto">
            <a:xfrm>
              <a:off x="2458025" y="3727116"/>
              <a:ext cx="442752" cy="918369"/>
            </a:xfrm>
            <a:custGeom>
              <a:avLst/>
              <a:gdLst>
                <a:gd name="T0" fmla="*/ 9971 w 201"/>
                <a:gd name="T1" fmla="*/ 48600 h 441"/>
                <a:gd name="T2" fmla="*/ 9971 w 201"/>
                <a:gd name="T3" fmla="*/ 50927 h 441"/>
                <a:gd name="T4" fmla="*/ 11296 w 201"/>
                <a:gd name="T5" fmla="*/ 49854 h 441"/>
                <a:gd name="T6" fmla="*/ 10678 w 201"/>
                <a:gd name="T7" fmla="*/ 52459 h 441"/>
                <a:gd name="T8" fmla="*/ 10678 w 201"/>
                <a:gd name="T9" fmla="*/ 52459 h 441"/>
                <a:gd name="T10" fmla="*/ 9971 w 201"/>
                <a:gd name="T11" fmla="*/ 56478 h 441"/>
                <a:gd name="T12" fmla="*/ 8497 w 201"/>
                <a:gd name="T13" fmla="*/ 58749 h 441"/>
                <a:gd name="T14" fmla="*/ 10678 w 201"/>
                <a:gd name="T15" fmla="*/ 62836 h 441"/>
                <a:gd name="T16" fmla="*/ 10678 w 201"/>
                <a:gd name="T17" fmla="*/ 64371 h 441"/>
                <a:gd name="T18" fmla="*/ 10678 w 201"/>
                <a:gd name="T19" fmla="*/ 66826 h 441"/>
                <a:gd name="T20" fmla="*/ 9971 w 201"/>
                <a:gd name="T21" fmla="*/ 69532 h 441"/>
                <a:gd name="T22" fmla="*/ 9971 w 201"/>
                <a:gd name="T23" fmla="*/ 69532 h 441"/>
                <a:gd name="T24" fmla="*/ 9214 w 201"/>
                <a:gd name="T25" fmla="*/ 72249 h 441"/>
                <a:gd name="T26" fmla="*/ 9214 w 201"/>
                <a:gd name="T27" fmla="*/ 73448 h 441"/>
                <a:gd name="T28" fmla="*/ 10678 w 201"/>
                <a:gd name="T29" fmla="*/ 74713 h 441"/>
                <a:gd name="T30" fmla="*/ 6969 w 201"/>
                <a:gd name="T31" fmla="*/ 73448 h 441"/>
                <a:gd name="T32" fmla="*/ 5677 w 201"/>
                <a:gd name="T33" fmla="*/ 70633 h 441"/>
                <a:gd name="T34" fmla="*/ 4226 w 201"/>
                <a:gd name="T35" fmla="*/ 68345 h 441"/>
                <a:gd name="T36" fmla="*/ 4226 w 201"/>
                <a:gd name="T37" fmla="*/ 62836 h 441"/>
                <a:gd name="T38" fmla="*/ 4226 w 201"/>
                <a:gd name="T39" fmla="*/ 58749 h 441"/>
                <a:gd name="T40" fmla="*/ 3578 w 201"/>
                <a:gd name="T41" fmla="*/ 56478 h 441"/>
                <a:gd name="T42" fmla="*/ 3578 w 201"/>
                <a:gd name="T43" fmla="*/ 54886 h 441"/>
                <a:gd name="T44" fmla="*/ 2133 w 201"/>
                <a:gd name="T45" fmla="*/ 50927 h 441"/>
                <a:gd name="T46" fmla="*/ 2133 w 201"/>
                <a:gd name="T47" fmla="*/ 45891 h 441"/>
                <a:gd name="T48" fmla="*/ 2133 w 201"/>
                <a:gd name="T49" fmla="*/ 41813 h 441"/>
                <a:gd name="T50" fmla="*/ 1448 w 201"/>
                <a:gd name="T51" fmla="*/ 39430 h 441"/>
                <a:gd name="T52" fmla="*/ 1448 w 201"/>
                <a:gd name="T53" fmla="*/ 35468 h 441"/>
                <a:gd name="T54" fmla="*/ 1448 w 201"/>
                <a:gd name="T55" fmla="*/ 30110 h 441"/>
                <a:gd name="T56" fmla="*/ 638 w 201"/>
                <a:gd name="T57" fmla="*/ 27558 h 441"/>
                <a:gd name="T58" fmla="*/ 0 w 201"/>
                <a:gd name="T59" fmla="*/ 23594 h 441"/>
                <a:gd name="T60" fmla="*/ 0 w 201"/>
                <a:gd name="T61" fmla="*/ 19695 h 441"/>
                <a:gd name="T62" fmla="*/ 638 w 201"/>
                <a:gd name="T63" fmla="*/ 15771 h 441"/>
                <a:gd name="T64" fmla="*/ 1448 w 201"/>
                <a:gd name="T65" fmla="*/ 12892 h 441"/>
                <a:gd name="T66" fmla="*/ 638 w 201"/>
                <a:gd name="T67" fmla="*/ 7865 h 441"/>
                <a:gd name="T68" fmla="*/ 2133 w 201"/>
                <a:gd name="T69" fmla="*/ 6621 h 441"/>
                <a:gd name="T70" fmla="*/ 2133 w 201"/>
                <a:gd name="T71" fmla="*/ 2721 h 441"/>
                <a:gd name="T72" fmla="*/ 3578 w 201"/>
                <a:gd name="T73" fmla="*/ 1198 h 441"/>
                <a:gd name="T74" fmla="*/ 4850 w 201"/>
                <a:gd name="T75" fmla="*/ 2721 h 441"/>
                <a:gd name="T76" fmla="*/ 6969 w 201"/>
                <a:gd name="T77" fmla="*/ 1198 h 441"/>
                <a:gd name="T78" fmla="*/ 9214 w 201"/>
                <a:gd name="T79" fmla="*/ 5092 h 441"/>
                <a:gd name="T80" fmla="*/ 11296 w 201"/>
                <a:gd name="T81" fmla="*/ 7865 h 441"/>
                <a:gd name="T82" fmla="*/ 13514 w 201"/>
                <a:gd name="T83" fmla="*/ 9055 h 441"/>
                <a:gd name="T84" fmla="*/ 12855 w 201"/>
                <a:gd name="T85" fmla="*/ 14222 h 441"/>
                <a:gd name="T86" fmla="*/ 15599 w 201"/>
                <a:gd name="T87" fmla="*/ 14222 h 441"/>
                <a:gd name="T88" fmla="*/ 17051 w 201"/>
                <a:gd name="T89" fmla="*/ 11677 h 441"/>
                <a:gd name="T90" fmla="*/ 17726 w 201"/>
                <a:gd name="T91" fmla="*/ 10158 h 441"/>
                <a:gd name="T92" fmla="*/ 17726 w 201"/>
                <a:gd name="T93" fmla="*/ 14222 h 441"/>
                <a:gd name="T94" fmla="*/ 16231 w 201"/>
                <a:gd name="T95" fmla="*/ 16976 h 441"/>
                <a:gd name="T96" fmla="*/ 14942 w 201"/>
                <a:gd name="T97" fmla="*/ 19695 h 441"/>
                <a:gd name="T98" fmla="*/ 14148 w 201"/>
                <a:gd name="T99" fmla="*/ 23594 h 441"/>
                <a:gd name="T100" fmla="*/ 14148 w 201"/>
                <a:gd name="T101" fmla="*/ 28649 h 441"/>
                <a:gd name="T102" fmla="*/ 16231 w 201"/>
                <a:gd name="T103" fmla="*/ 33955 h 441"/>
                <a:gd name="T104" fmla="*/ 17051 w 201"/>
                <a:gd name="T105" fmla="*/ 36710 h 441"/>
                <a:gd name="T106" fmla="*/ 16231 w 201"/>
                <a:gd name="T107" fmla="*/ 40578 h 441"/>
                <a:gd name="T108" fmla="*/ 14148 w 201"/>
                <a:gd name="T109" fmla="*/ 41813 h 441"/>
                <a:gd name="T110" fmla="*/ 12203 w 201"/>
                <a:gd name="T111" fmla="*/ 43033 h 441"/>
                <a:gd name="T112" fmla="*/ 12203 w 201"/>
                <a:gd name="T113" fmla="*/ 43033 h 441"/>
                <a:gd name="T114" fmla="*/ 12203 w 201"/>
                <a:gd name="T115" fmla="*/ 48600 h 44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1"/>
                <a:gd name="T175" fmla="*/ 0 h 441"/>
                <a:gd name="T176" fmla="*/ 201 w 201"/>
                <a:gd name="T177" fmla="*/ 441 h 44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1" h="441">
                  <a:moveTo>
                    <a:pt x="132" y="286"/>
                  </a:moveTo>
                  <a:lnTo>
                    <a:pt x="108" y="286"/>
                  </a:lnTo>
                  <a:lnTo>
                    <a:pt x="100" y="277"/>
                  </a:lnTo>
                  <a:lnTo>
                    <a:pt x="108" y="300"/>
                  </a:lnTo>
                  <a:lnTo>
                    <a:pt x="116" y="300"/>
                  </a:lnTo>
                  <a:lnTo>
                    <a:pt x="123" y="293"/>
                  </a:lnTo>
                  <a:lnTo>
                    <a:pt x="123" y="309"/>
                  </a:lnTo>
                  <a:lnTo>
                    <a:pt x="116" y="309"/>
                  </a:lnTo>
                  <a:lnTo>
                    <a:pt x="108" y="309"/>
                  </a:lnTo>
                  <a:lnTo>
                    <a:pt x="116" y="309"/>
                  </a:lnTo>
                  <a:lnTo>
                    <a:pt x="108" y="323"/>
                  </a:lnTo>
                  <a:lnTo>
                    <a:pt x="108" y="332"/>
                  </a:lnTo>
                  <a:lnTo>
                    <a:pt x="108" y="339"/>
                  </a:lnTo>
                  <a:lnTo>
                    <a:pt x="92" y="346"/>
                  </a:lnTo>
                  <a:lnTo>
                    <a:pt x="92" y="363"/>
                  </a:lnTo>
                  <a:lnTo>
                    <a:pt x="116" y="370"/>
                  </a:lnTo>
                  <a:lnTo>
                    <a:pt x="123" y="370"/>
                  </a:lnTo>
                  <a:lnTo>
                    <a:pt x="116" y="379"/>
                  </a:lnTo>
                  <a:lnTo>
                    <a:pt x="123" y="379"/>
                  </a:lnTo>
                  <a:lnTo>
                    <a:pt x="116" y="393"/>
                  </a:lnTo>
                  <a:lnTo>
                    <a:pt x="108" y="402"/>
                  </a:lnTo>
                  <a:lnTo>
                    <a:pt x="108" y="409"/>
                  </a:lnTo>
                  <a:lnTo>
                    <a:pt x="100" y="409"/>
                  </a:lnTo>
                  <a:lnTo>
                    <a:pt x="108" y="409"/>
                  </a:lnTo>
                  <a:lnTo>
                    <a:pt x="100" y="416"/>
                  </a:lnTo>
                  <a:lnTo>
                    <a:pt x="100" y="425"/>
                  </a:lnTo>
                  <a:lnTo>
                    <a:pt x="108" y="432"/>
                  </a:lnTo>
                  <a:lnTo>
                    <a:pt x="100" y="432"/>
                  </a:lnTo>
                  <a:lnTo>
                    <a:pt x="108" y="432"/>
                  </a:lnTo>
                  <a:lnTo>
                    <a:pt x="116" y="440"/>
                  </a:lnTo>
                  <a:lnTo>
                    <a:pt x="100" y="440"/>
                  </a:lnTo>
                  <a:lnTo>
                    <a:pt x="76" y="432"/>
                  </a:lnTo>
                  <a:lnTo>
                    <a:pt x="69" y="432"/>
                  </a:lnTo>
                  <a:lnTo>
                    <a:pt x="62" y="416"/>
                  </a:lnTo>
                  <a:lnTo>
                    <a:pt x="53" y="416"/>
                  </a:lnTo>
                  <a:lnTo>
                    <a:pt x="46" y="402"/>
                  </a:lnTo>
                  <a:lnTo>
                    <a:pt x="53" y="393"/>
                  </a:lnTo>
                  <a:lnTo>
                    <a:pt x="46" y="370"/>
                  </a:lnTo>
                  <a:lnTo>
                    <a:pt x="46" y="355"/>
                  </a:lnTo>
                  <a:lnTo>
                    <a:pt x="46" y="346"/>
                  </a:lnTo>
                  <a:lnTo>
                    <a:pt x="39" y="339"/>
                  </a:lnTo>
                  <a:lnTo>
                    <a:pt x="39" y="332"/>
                  </a:lnTo>
                  <a:lnTo>
                    <a:pt x="46" y="332"/>
                  </a:lnTo>
                  <a:lnTo>
                    <a:pt x="39" y="323"/>
                  </a:lnTo>
                  <a:lnTo>
                    <a:pt x="30" y="309"/>
                  </a:lnTo>
                  <a:lnTo>
                    <a:pt x="23" y="300"/>
                  </a:lnTo>
                  <a:lnTo>
                    <a:pt x="23" y="293"/>
                  </a:lnTo>
                  <a:lnTo>
                    <a:pt x="23" y="270"/>
                  </a:lnTo>
                  <a:lnTo>
                    <a:pt x="16" y="253"/>
                  </a:lnTo>
                  <a:lnTo>
                    <a:pt x="23" y="246"/>
                  </a:lnTo>
                  <a:lnTo>
                    <a:pt x="16" y="239"/>
                  </a:lnTo>
                  <a:lnTo>
                    <a:pt x="16" y="232"/>
                  </a:lnTo>
                  <a:lnTo>
                    <a:pt x="16" y="216"/>
                  </a:lnTo>
                  <a:lnTo>
                    <a:pt x="16" y="209"/>
                  </a:lnTo>
                  <a:lnTo>
                    <a:pt x="16" y="200"/>
                  </a:lnTo>
                  <a:lnTo>
                    <a:pt x="16" y="177"/>
                  </a:lnTo>
                  <a:lnTo>
                    <a:pt x="16" y="169"/>
                  </a:lnTo>
                  <a:lnTo>
                    <a:pt x="7" y="162"/>
                  </a:lnTo>
                  <a:lnTo>
                    <a:pt x="0" y="146"/>
                  </a:lnTo>
                  <a:lnTo>
                    <a:pt x="0" y="139"/>
                  </a:lnTo>
                  <a:lnTo>
                    <a:pt x="7" y="130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7" y="93"/>
                  </a:lnTo>
                  <a:lnTo>
                    <a:pt x="16" y="84"/>
                  </a:lnTo>
                  <a:lnTo>
                    <a:pt x="16" y="76"/>
                  </a:lnTo>
                  <a:lnTo>
                    <a:pt x="16" y="69"/>
                  </a:lnTo>
                  <a:lnTo>
                    <a:pt x="7" y="46"/>
                  </a:lnTo>
                  <a:lnTo>
                    <a:pt x="16" y="39"/>
                  </a:lnTo>
                  <a:lnTo>
                    <a:pt x="23" y="39"/>
                  </a:lnTo>
                  <a:lnTo>
                    <a:pt x="23" y="23"/>
                  </a:lnTo>
                  <a:lnTo>
                    <a:pt x="23" y="16"/>
                  </a:lnTo>
                  <a:lnTo>
                    <a:pt x="30" y="0"/>
                  </a:lnTo>
                  <a:lnTo>
                    <a:pt x="39" y="7"/>
                  </a:lnTo>
                  <a:lnTo>
                    <a:pt x="53" y="7"/>
                  </a:lnTo>
                  <a:lnTo>
                    <a:pt x="53" y="16"/>
                  </a:lnTo>
                  <a:lnTo>
                    <a:pt x="62" y="7"/>
                  </a:lnTo>
                  <a:lnTo>
                    <a:pt x="76" y="7"/>
                  </a:lnTo>
                  <a:lnTo>
                    <a:pt x="92" y="23"/>
                  </a:lnTo>
                  <a:lnTo>
                    <a:pt x="100" y="30"/>
                  </a:lnTo>
                  <a:lnTo>
                    <a:pt x="116" y="39"/>
                  </a:lnTo>
                  <a:lnTo>
                    <a:pt x="123" y="46"/>
                  </a:lnTo>
                  <a:lnTo>
                    <a:pt x="139" y="46"/>
                  </a:lnTo>
                  <a:lnTo>
                    <a:pt x="146" y="53"/>
                  </a:lnTo>
                  <a:lnTo>
                    <a:pt x="146" y="69"/>
                  </a:lnTo>
                  <a:lnTo>
                    <a:pt x="139" y="84"/>
                  </a:lnTo>
                  <a:lnTo>
                    <a:pt x="153" y="84"/>
                  </a:lnTo>
                  <a:lnTo>
                    <a:pt x="169" y="84"/>
                  </a:lnTo>
                  <a:lnTo>
                    <a:pt x="176" y="84"/>
                  </a:lnTo>
                  <a:lnTo>
                    <a:pt x="185" y="69"/>
                  </a:lnTo>
                  <a:lnTo>
                    <a:pt x="185" y="60"/>
                  </a:lnTo>
                  <a:lnTo>
                    <a:pt x="192" y="60"/>
                  </a:lnTo>
                  <a:lnTo>
                    <a:pt x="200" y="76"/>
                  </a:lnTo>
                  <a:lnTo>
                    <a:pt x="192" y="84"/>
                  </a:lnTo>
                  <a:lnTo>
                    <a:pt x="185" y="93"/>
                  </a:lnTo>
                  <a:lnTo>
                    <a:pt x="176" y="100"/>
                  </a:lnTo>
                  <a:lnTo>
                    <a:pt x="169" y="107"/>
                  </a:lnTo>
                  <a:lnTo>
                    <a:pt x="162" y="116"/>
                  </a:lnTo>
                  <a:lnTo>
                    <a:pt x="153" y="123"/>
                  </a:lnTo>
                  <a:lnTo>
                    <a:pt x="153" y="139"/>
                  </a:lnTo>
                  <a:lnTo>
                    <a:pt x="153" y="153"/>
                  </a:lnTo>
                  <a:lnTo>
                    <a:pt x="153" y="169"/>
                  </a:lnTo>
                  <a:lnTo>
                    <a:pt x="162" y="193"/>
                  </a:lnTo>
                  <a:lnTo>
                    <a:pt x="176" y="200"/>
                  </a:lnTo>
                  <a:lnTo>
                    <a:pt x="176" y="209"/>
                  </a:lnTo>
                  <a:lnTo>
                    <a:pt x="185" y="216"/>
                  </a:lnTo>
                  <a:lnTo>
                    <a:pt x="176" y="232"/>
                  </a:lnTo>
                  <a:lnTo>
                    <a:pt x="176" y="239"/>
                  </a:lnTo>
                  <a:lnTo>
                    <a:pt x="162" y="246"/>
                  </a:lnTo>
                  <a:lnTo>
                    <a:pt x="153" y="246"/>
                  </a:lnTo>
                  <a:lnTo>
                    <a:pt x="146" y="246"/>
                  </a:lnTo>
                  <a:lnTo>
                    <a:pt x="132" y="253"/>
                  </a:lnTo>
                  <a:lnTo>
                    <a:pt x="123" y="253"/>
                  </a:lnTo>
                  <a:lnTo>
                    <a:pt x="132" y="253"/>
                  </a:lnTo>
                  <a:lnTo>
                    <a:pt x="132" y="277"/>
                  </a:lnTo>
                  <a:lnTo>
                    <a:pt x="132" y="28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4" name="Freeform 42"/>
            <p:cNvSpPr>
              <a:spLocks/>
            </p:cNvSpPr>
            <p:nvPr/>
          </p:nvSpPr>
          <p:spPr bwMode="auto">
            <a:xfrm>
              <a:off x="2711473" y="4657203"/>
              <a:ext cx="104822" cy="71770"/>
            </a:xfrm>
            <a:custGeom>
              <a:avLst/>
              <a:gdLst>
                <a:gd name="T0" fmla="*/ 616 w 48"/>
                <a:gd name="T1" fmla="*/ 1551 h 34"/>
                <a:gd name="T2" fmla="*/ 0 w 48"/>
                <a:gd name="T3" fmla="*/ 0 h 34"/>
                <a:gd name="T4" fmla="*/ 616 w 48"/>
                <a:gd name="T5" fmla="*/ 2793 h 34"/>
                <a:gd name="T6" fmla="*/ 1377 w 48"/>
                <a:gd name="T7" fmla="*/ 5734 h 34"/>
                <a:gd name="T8" fmla="*/ 2586 w 48"/>
                <a:gd name="T9" fmla="*/ 5734 h 34"/>
                <a:gd name="T10" fmla="*/ 4041 w 48"/>
                <a:gd name="T11" fmla="*/ 5734 h 34"/>
                <a:gd name="T12" fmla="*/ 4041 w 48"/>
                <a:gd name="T13" fmla="*/ 4067 h 34"/>
                <a:gd name="T14" fmla="*/ 1984 w 48"/>
                <a:gd name="T15" fmla="*/ 2793 h 34"/>
                <a:gd name="T16" fmla="*/ 616 w 48"/>
                <a:gd name="T17" fmla="*/ 1551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34"/>
                <a:gd name="T29" fmla="*/ 48 w 48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34">
                  <a:moveTo>
                    <a:pt x="7" y="9"/>
                  </a:moveTo>
                  <a:lnTo>
                    <a:pt x="0" y="0"/>
                  </a:lnTo>
                  <a:lnTo>
                    <a:pt x="7" y="16"/>
                  </a:lnTo>
                  <a:lnTo>
                    <a:pt x="16" y="33"/>
                  </a:lnTo>
                  <a:lnTo>
                    <a:pt x="30" y="33"/>
                  </a:lnTo>
                  <a:lnTo>
                    <a:pt x="47" y="33"/>
                  </a:lnTo>
                  <a:lnTo>
                    <a:pt x="47" y="23"/>
                  </a:lnTo>
                  <a:lnTo>
                    <a:pt x="23" y="16"/>
                  </a:lnTo>
                  <a:lnTo>
                    <a:pt x="7" y="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5" name="Freeform 43"/>
            <p:cNvSpPr>
              <a:spLocks/>
            </p:cNvSpPr>
            <p:nvPr/>
          </p:nvSpPr>
          <p:spPr bwMode="auto">
            <a:xfrm>
              <a:off x="2406397" y="3595293"/>
              <a:ext cx="311334" cy="1097063"/>
            </a:xfrm>
            <a:custGeom>
              <a:avLst/>
              <a:gdLst>
                <a:gd name="T0" fmla="*/ 665 w 140"/>
                <a:gd name="T1" fmla="*/ 34039 h 527"/>
                <a:gd name="T2" fmla="*/ 1523 w 140"/>
                <a:gd name="T3" fmla="*/ 37989 h 527"/>
                <a:gd name="T4" fmla="*/ 1523 w 140"/>
                <a:gd name="T5" fmla="*/ 41782 h 527"/>
                <a:gd name="T6" fmla="*/ 1523 w 140"/>
                <a:gd name="T7" fmla="*/ 45670 h 527"/>
                <a:gd name="T8" fmla="*/ 1523 w 140"/>
                <a:gd name="T9" fmla="*/ 50901 h 527"/>
                <a:gd name="T10" fmla="*/ 2197 w 140"/>
                <a:gd name="T11" fmla="*/ 54852 h 527"/>
                <a:gd name="T12" fmla="*/ 2197 w 140"/>
                <a:gd name="T13" fmla="*/ 59940 h 527"/>
                <a:gd name="T14" fmla="*/ 3795 w 140"/>
                <a:gd name="T15" fmla="*/ 59940 h 527"/>
                <a:gd name="T16" fmla="*/ 3795 w 140"/>
                <a:gd name="T17" fmla="*/ 59940 h 527"/>
                <a:gd name="T18" fmla="*/ 4441 w 140"/>
                <a:gd name="T19" fmla="*/ 62692 h 527"/>
                <a:gd name="T20" fmla="*/ 5129 w 140"/>
                <a:gd name="T21" fmla="*/ 66599 h 527"/>
                <a:gd name="T22" fmla="*/ 5129 w 140"/>
                <a:gd name="T23" fmla="*/ 68907 h 527"/>
                <a:gd name="T24" fmla="*/ 4441 w 140"/>
                <a:gd name="T25" fmla="*/ 70488 h 527"/>
                <a:gd name="T26" fmla="*/ 4441 w 140"/>
                <a:gd name="T27" fmla="*/ 70488 h 527"/>
                <a:gd name="T28" fmla="*/ 2864 w 140"/>
                <a:gd name="T29" fmla="*/ 71661 h 527"/>
                <a:gd name="T30" fmla="*/ 4441 w 140"/>
                <a:gd name="T31" fmla="*/ 72756 h 527"/>
                <a:gd name="T32" fmla="*/ 5129 w 140"/>
                <a:gd name="T33" fmla="*/ 74272 h 527"/>
                <a:gd name="T34" fmla="*/ 5991 w 140"/>
                <a:gd name="T35" fmla="*/ 75703 h 527"/>
                <a:gd name="T36" fmla="*/ 4441 w 140"/>
                <a:gd name="T37" fmla="*/ 75703 h 527"/>
                <a:gd name="T38" fmla="*/ 5991 w 140"/>
                <a:gd name="T39" fmla="*/ 78347 h 527"/>
                <a:gd name="T40" fmla="*/ 6636 w 140"/>
                <a:gd name="T41" fmla="*/ 80750 h 527"/>
                <a:gd name="T42" fmla="*/ 7274 w 140"/>
                <a:gd name="T43" fmla="*/ 82294 h 527"/>
                <a:gd name="T44" fmla="*/ 8186 w 140"/>
                <a:gd name="T45" fmla="*/ 83491 h 527"/>
                <a:gd name="T46" fmla="*/ 8186 w 140"/>
                <a:gd name="T47" fmla="*/ 85764 h 527"/>
                <a:gd name="T48" fmla="*/ 9470 w 140"/>
                <a:gd name="T49" fmla="*/ 87284 h 527"/>
                <a:gd name="T50" fmla="*/ 11066 w 140"/>
                <a:gd name="T51" fmla="*/ 85764 h 527"/>
                <a:gd name="T52" fmla="*/ 13339 w 140"/>
                <a:gd name="T53" fmla="*/ 84567 h 527"/>
                <a:gd name="T54" fmla="*/ 9470 w 140"/>
                <a:gd name="T55" fmla="*/ 83491 h 527"/>
                <a:gd name="T56" fmla="*/ 8186 w 140"/>
                <a:gd name="T57" fmla="*/ 80750 h 527"/>
                <a:gd name="T58" fmla="*/ 6636 w 140"/>
                <a:gd name="T59" fmla="*/ 78347 h 527"/>
                <a:gd name="T60" fmla="*/ 6636 w 140"/>
                <a:gd name="T61" fmla="*/ 72756 h 527"/>
                <a:gd name="T62" fmla="*/ 6636 w 140"/>
                <a:gd name="T63" fmla="*/ 68907 h 527"/>
                <a:gd name="T64" fmla="*/ 5991 w 140"/>
                <a:gd name="T65" fmla="*/ 66599 h 527"/>
                <a:gd name="T66" fmla="*/ 5991 w 140"/>
                <a:gd name="T67" fmla="*/ 65082 h 527"/>
                <a:gd name="T68" fmla="*/ 4441 w 140"/>
                <a:gd name="T69" fmla="*/ 61171 h 527"/>
                <a:gd name="T70" fmla="*/ 4441 w 140"/>
                <a:gd name="T71" fmla="*/ 55934 h 527"/>
                <a:gd name="T72" fmla="*/ 4441 w 140"/>
                <a:gd name="T73" fmla="*/ 52100 h 527"/>
                <a:gd name="T74" fmla="*/ 3795 w 140"/>
                <a:gd name="T75" fmla="*/ 49736 h 527"/>
                <a:gd name="T76" fmla="*/ 3795 w 140"/>
                <a:gd name="T77" fmla="*/ 45670 h 527"/>
                <a:gd name="T78" fmla="*/ 3795 w 140"/>
                <a:gd name="T79" fmla="*/ 40255 h 527"/>
                <a:gd name="T80" fmla="*/ 2864 w 140"/>
                <a:gd name="T81" fmla="*/ 37989 h 527"/>
                <a:gd name="T82" fmla="*/ 2197 w 140"/>
                <a:gd name="T83" fmla="*/ 34039 h 527"/>
                <a:gd name="T84" fmla="*/ 2197 w 140"/>
                <a:gd name="T85" fmla="*/ 29980 h 527"/>
                <a:gd name="T86" fmla="*/ 2864 w 140"/>
                <a:gd name="T87" fmla="*/ 26093 h 527"/>
                <a:gd name="T88" fmla="*/ 3795 w 140"/>
                <a:gd name="T89" fmla="*/ 23398 h 527"/>
                <a:gd name="T90" fmla="*/ 2864 w 140"/>
                <a:gd name="T91" fmla="*/ 18378 h 527"/>
                <a:gd name="T92" fmla="*/ 4441 w 140"/>
                <a:gd name="T93" fmla="*/ 17037 h 527"/>
                <a:gd name="T94" fmla="*/ 4441 w 140"/>
                <a:gd name="T95" fmla="*/ 13103 h 527"/>
                <a:gd name="T96" fmla="*/ 2864 w 140"/>
                <a:gd name="T97" fmla="*/ 11617 h 527"/>
                <a:gd name="T98" fmla="*/ 2197 w 140"/>
                <a:gd name="T99" fmla="*/ 6591 h 527"/>
                <a:gd name="T100" fmla="*/ 1523 w 140"/>
                <a:gd name="T101" fmla="*/ 3796 h 527"/>
                <a:gd name="T102" fmla="*/ 665 w 140"/>
                <a:gd name="T103" fmla="*/ 0 h 527"/>
                <a:gd name="T104" fmla="*/ 0 w 140"/>
                <a:gd name="T105" fmla="*/ 2715 h 527"/>
                <a:gd name="T106" fmla="*/ 665 w 140"/>
                <a:gd name="T107" fmla="*/ 9299 h 527"/>
                <a:gd name="T108" fmla="*/ 665 w 140"/>
                <a:gd name="T109" fmla="*/ 14327 h 527"/>
                <a:gd name="T110" fmla="*/ 665 w 140"/>
                <a:gd name="T111" fmla="*/ 18378 h 527"/>
                <a:gd name="T112" fmla="*/ 665 w 140"/>
                <a:gd name="T113" fmla="*/ 24598 h 527"/>
                <a:gd name="T114" fmla="*/ 665 w 140"/>
                <a:gd name="T115" fmla="*/ 29980 h 5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0"/>
                <a:gd name="T175" fmla="*/ 0 h 527"/>
                <a:gd name="T176" fmla="*/ 140 w 140"/>
                <a:gd name="T177" fmla="*/ 527 h 5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0" h="527">
                  <a:moveTo>
                    <a:pt x="7" y="186"/>
                  </a:moveTo>
                  <a:lnTo>
                    <a:pt x="7" y="202"/>
                  </a:lnTo>
                  <a:lnTo>
                    <a:pt x="16" y="209"/>
                  </a:lnTo>
                  <a:lnTo>
                    <a:pt x="16" y="225"/>
                  </a:lnTo>
                  <a:lnTo>
                    <a:pt x="16" y="232"/>
                  </a:lnTo>
                  <a:lnTo>
                    <a:pt x="16" y="248"/>
                  </a:lnTo>
                  <a:lnTo>
                    <a:pt x="16" y="255"/>
                  </a:lnTo>
                  <a:lnTo>
                    <a:pt x="16" y="271"/>
                  </a:lnTo>
                  <a:lnTo>
                    <a:pt x="7" y="286"/>
                  </a:lnTo>
                  <a:lnTo>
                    <a:pt x="16" y="302"/>
                  </a:lnTo>
                  <a:lnTo>
                    <a:pt x="16" y="316"/>
                  </a:lnTo>
                  <a:lnTo>
                    <a:pt x="23" y="325"/>
                  </a:lnTo>
                  <a:lnTo>
                    <a:pt x="16" y="339"/>
                  </a:lnTo>
                  <a:lnTo>
                    <a:pt x="23" y="356"/>
                  </a:lnTo>
                  <a:lnTo>
                    <a:pt x="30" y="356"/>
                  </a:lnTo>
                  <a:lnTo>
                    <a:pt x="39" y="356"/>
                  </a:lnTo>
                  <a:lnTo>
                    <a:pt x="39" y="348"/>
                  </a:lnTo>
                  <a:lnTo>
                    <a:pt x="39" y="356"/>
                  </a:lnTo>
                  <a:lnTo>
                    <a:pt x="39" y="363"/>
                  </a:lnTo>
                  <a:lnTo>
                    <a:pt x="46" y="372"/>
                  </a:lnTo>
                  <a:lnTo>
                    <a:pt x="46" y="386"/>
                  </a:lnTo>
                  <a:lnTo>
                    <a:pt x="53" y="395"/>
                  </a:lnTo>
                  <a:lnTo>
                    <a:pt x="46" y="402"/>
                  </a:lnTo>
                  <a:lnTo>
                    <a:pt x="53" y="409"/>
                  </a:lnTo>
                  <a:lnTo>
                    <a:pt x="46" y="409"/>
                  </a:lnTo>
                  <a:lnTo>
                    <a:pt x="46" y="418"/>
                  </a:lnTo>
                  <a:lnTo>
                    <a:pt x="46" y="425"/>
                  </a:lnTo>
                  <a:lnTo>
                    <a:pt x="46" y="418"/>
                  </a:lnTo>
                  <a:lnTo>
                    <a:pt x="39" y="418"/>
                  </a:lnTo>
                  <a:lnTo>
                    <a:pt x="30" y="425"/>
                  </a:lnTo>
                  <a:lnTo>
                    <a:pt x="39" y="425"/>
                  </a:lnTo>
                  <a:lnTo>
                    <a:pt x="46" y="432"/>
                  </a:lnTo>
                  <a:lnTo>
                    <a:pt x="46" y="441"/>
                  </a:lnTo>
                  <a:lnTo>
                    <a:pt x="53" y="441"/>
                  </a:lnTo>
                  <a:lnTo>
                    <a:pt x="62" y="441"/>
                  </a:lnTo>
                  <a:lnTo>
                    <a:pt x="62" y="449"/>
                  </a:lnTo>
                  <a:lnTo>
                    <a:pt x="53" y="449"/>
                  </a:lnTo>
                  <a:lnTo>
                    <a:pt x="46" y="449"/>
                  </a:lnTo>
                  <a:lnTo>
                    <a:pt x="53" y="456"/>
                  </a:lnTo>
                  <a:lnTo>
                    <a:pt x="62" y="465"/>
                  </a:lnTo>
                  <a:lnTo>
                    <a:pt x="62" y="472"/>
                  </a:lnTo>
                  <a:lnTo>
                    <a:pt x="69" y="479"/>
                  </a:lnTo>
                  <a:lnTo>
                    <a:pt x="69" y="488"/>
                  </a:lnTo>
                  <a:lnTo>
                    <a:pt x="76" y="488"/>
                  </a:lnTo>
                  <a:lnTo>
                    <a:pt x="76" y="495"/>
                  </a:lnTo>
                  <a:lnTo>
                    <a:pt x="85" y="495"/>
                  </a:lnTo>
                  <a:lnTo>
                    <a:pt x="85" y="502"/>
                  </a:lnTo>
                  <a:lnTo>
                    <a:pt x="85" y="509"/>
                  </a:lnTo>
                  <a:lnTo>
                    <a:pt x="92" y="518"/>
                  </a:lnTo>
                  <a:lnTo>
                    <a:pt x="99" y="518"/>
                  </a:lnTo>
                  <a:lnTo>
                    <a:pt x="115" y="526"/>
                  </a:lnTo>
                  <a:lnTo>
                    <a:pt x="115" y="509"/>
                  </a:lnTo>
                  <a:lnTo>
                    <a:pt x="131" y="502"/>
                  </a:lnTo>
                  <a:lnTo>
                    <a:pt x="139" y="502"/>
                  </a:lnTo>
                  <a:lnTo>
                    <a:pt x="122" y="502"/>
                  </a:lnTo>
                  <a:lnTo>
                    <a:pt x="99" y="495"/>
                  </a:lnTo>
                  <a:lnTo>
                    <a:pt x="92" y="495"/>
                  </a:lnTo>
                  <a:lnTo>
                    <a:pt x="85" y="479"/>
                  </a:lnTo>
                  <a:lnTo>
                    <a:pt x="76" y="479"/>
                  </a:lnTo>
                  <a:lnTo>
                    <a:pt x="69" y="465"/>
                  </a:lnTo>
                  <a:lnTo>
                    <a:pt x="76" y="456"/>
                  </a:lnTo>
                  <a:lnTo>
                    <a:pt x="69" y="432"/>
                  </a:lnTo>
                  <a:lnTo>
                    <a:pt x="69" y="418"/>
                  </a:lnTo>
                  <a:lnTo>
                    <a:pt x="69" y="409"/>
                  </a:lnTo>
                  <a:lnTo>
                    <a:pt x="62" y="402"/>
                  </a:lnTo>
                  <a:lnTo>
                    <a:pt x="62" y="395"/>
                  </a:lnTo>
                  <a:lnTo>
                    <a:pt x="69" y="395"/>
                  </a:lnTo>
                  <a:lnTo>
                    <a:pt x="62" y="386"/>
                  </a:lnTo>
                  <a:lnTo>
                    <a:pt x="53" y="372"/>
                  </a:lnTo>
                  <a:lnTo>
                    <a:pt x="46" y="363"/>
                  </a:lnTo>
                  <a:lnTo>
                    <a:pt x="46" y="356"/>
                  </a:lnTo>
                  <a:lnTo>
                    <a:pt x="46" y="332"/>
                  </a:lnTo>
                  <a:lnTo>
                    <a:pt x="39" y="316"/>
                  </a:lnTo>
                  <a:lnTo>
                    <a:pt x="46" y="309"/>
                  </a:lnTo>
                  <a:lnTo>
                    <a:pt x="39" y="302"/>
                  </a:lnTo>
                  <a:lnTo>
                    <a:pt x="39" y="295"/>
                  </a:lnTo>
                  <a:lnTo>
                    <a:pt x="39" y="279"/>
                  </a:lnTo>
                  <a:lnTo>
                    <a:pt x="39" y="271"/>
                  </a:lnTo>
                  <a:lnTo>
                    <a:pt x="39" y="263"/>
                  </a:lnTo>
                  <a:lnTo>
                    <a:pt x="39" y="239"/>
                  </a:lnTo>
                  <a:lnTo>
                    <a:pt x="39" y="232"/>
                  </a:lnTo>
                  <a:lnTo>
                    <a:pt x="30" y="225"/>
                  </a:lnTo>
                  <a:lnTo>
                    <a:pt x="23" y="209"/>
                  </a:lnTo>
                  <a:lnTo>
                    <a:pt x="23" y="202"/>
                  </a:lnTo>
                  <a:lnTo>
                    <a:pt x="30" y="193"/>
                  </a:lnTo>
                  <a:lnTo>
                    <a:pt x="23" y="178"/>
                  </a:lnTo>
                  <a:lnTo>
                    <a:pt x="23" y="169"/>
                  </a:lnTo>
                  <a:lnTo>
                    <a:pt x="30" y="155"/>
                  </a:lnTo>
                  <a:lnTo>
                    <a:pt x="39" y="146"/>
                  </a:lnTo>
                  <a:lnTo>
                    <a:pt x="39" y="139"/>
                  </a:lnTo>
                  <a:lnTo>
                    <a:pt x="39" y="132"/>
                  </a:lnTo>
                  <a:lnTo>
                    <a:pt x="30" y="109"/>
                  </a:lnTo>
                  <a:lnTo>
                    <a:pt x="39" y="101"/>
                  </a:lnTo>
                  <a:lnTo>
                    <a:pt x="46" y="101"/>
                  </a:lnTo>
                  <a:lnTo>
                    <a:pt x="46" y="85"/>
                  </a:lnTo>
                  <a:lnTo>
                    <a:pt x="46" y="78"/>
                  </a:lnTo>
                  <a:lnTo>
                    <a:pt x="39" y="78"/>
                  </a:lnTo>
                  <a:lnTo>
                    <a:pt x="30" y="69"/>
                  </a:lnTo>
                  <a:lnTo>
                    <a:pt x="23" y="55"/>
                  </a:lnTo>
                  <a:lnTo>
                    <a:pt x="23" y="39"/>
                  </a:lnTo>
                  <a:lnTo>
                    <a:pt x="23" y="32"/>
                  </a:lnTo>
                  <a:lnTo>
                    <a:pt x="16" y="23"/>
                  </a:lnTo>
                  <a:lnTo>
                    <a:pt x="16" y="8"/>
                  </a:lnTo>
                  <a:lnTo>
                    <a:pt x="7" y="0"/>
                  </a:lnTo>
                  <a:lnTo>
                    <a:pt x="7" y="8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7" y="55"/>
                  </a:lnTo>
                  <a:lnTo>
                    <a:pt x="7" y="69"/>
                  </a:lnTo>
                  <a:lnTo>
                    <a:pt x="7" y="85"/>
                  </a:lnTo>
                  <a:lnTo>
                    <a:pt x="7" y="93"/>
                  </a:lnTo>
                  <a:lnTo>
                    <a:pt x="7" y="109"/>
                  </a:lnTo>
                  <a:lnTo>
                    <a:pt x="7" y="123"/>
                  </a:lnTo>
                  <a:lnTo>
                    <a:pt x="7" y="146"/>
                  </a:lnTo>
                  <a:lnTo>
                    <a:pt x="7" y="162"/>
                  </a:lnTo>
                  <a:lnTo>
                    <a:pt x="7" y="178"/>
                  </a:lnTo>
                  <a:lnTo>
                    <a:pt x="7" y="18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6" name="Freeform 44"/>
            <p:cNvSpPr>
              <a:spLocks/>
            </p:cNvSpPr>
            <p:nvPr/>
          </p:nvSpPr>
          <p:spPr bwMode="auto">
            <a:xfrm>
              <a:off x="2662974" y="4657203"/>
              <a:ext cx="84483" cy="71770"/>
            </a:xfrm>
            <a:custGeom>
              <a:avLst/>
              <a:gdLst>
                <a:gd name="T0" fmla="*/ 1555 w 40"/>
                <a:gd name="T1" fmla="*/ 0 h 34"/>
                <a:gd name="T2" fmla="*/ 2054 w 40"/>
                <a:gd name="T3" fmla="*/ 2793 h 34"/>
                <a:gd name="T4" fmla="*/ 2628 w 40"/>
                <a:gd name="T5" fmla="*/ 5734 h 34"/>
                <a:gd name="T6" fmla="*/ 2054 w 40"/>
                <a:gd name="T7" fmla="*/ 5734 h 34"/>
                <a:gd name="T8" fmla="*/ 1020 w 40"/>
                <a:gd name="T9" fmla="*/ 5734 h 34"/>
                <a:gd name="T10" fmla="*/ 505 w 40"/>
                <a:gd name="T11" fmla="*/ 5734 h 34"/>
                <a:gd name="T12" fmla="*/ 0 w 40"/>
                <a:gd name="T13" fmla="*/ 4067 h 34"/>
                <a:gd name="T14" fmla="*/ 505 w 40"/>
                <a:gd name="T15" fmla="*/ 4067 h 34"/>
                <a:gd name="T16" fmla="*/ 1020 w 40"/>
                <a:gd name="T17" fmla="*/ 4067 h 34"/>
                <a:gd name="T18" fmla="*/ 505 w 40"/>
                <a:gd name="T19" fmla="*/ 4067 h 34"/>
                <a:gd name="T20" fmla="*/ 1020 w 40"/>
                <a:gd name="T21" fmla="*/ 4067 h 34"/>
                <a:gd name="T22" fmla="*/ 1555 w 40"/>
                <a:gd name="T23" fmla="*/ 4067 h 34"/>
                <a:gd name="T24" fmla="*/ 2054 w 40"/>
                <a:gd name="T25" fmla="*/ 4067 h 34"/>
                <a:gd name="T26" fmla="*/ 1020 w 40"/>
                <a:gd name="T27" fmla="*/ 2793 h 34"/>
                <a:gd name="T28" fmla="*/ 1555 w 40"/>
                <a:gd name="T29" fmla="*/ 1551 h 34"/>
                <a:gd name="T30" fmla="*/ 505 w 40"/>
                <a:gd name="T31" fmla="*/ 1551 h 34"/>
                <a:gd name="T32" fmla="*/ 505 w 40"/>
                <a:gd name="T33" fmla="*/ 0 h 34"/>
                <a:gd name="T34" fmla="*/ 1020 w 40"/>
                <a:gd name="T35" fmla="*/ 0 h 34"/>
                <a:gd name="T36" fmla="*/ 1555 w 40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"/>
                <a:gd name="T58" fmla="*/ 0 h 34"/>
                <a:gd name="T59" fmla="*/ 40 w 40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" h="34">
                  <a:moveTo>
                    <a:pt x="23" y="0"/>
                  </a:moveTo>
                  <a:lnTo>
                    <a:pt x="30" y="16"/>
                  </a:lnTo>
                  <a:lnTo>
                    <a:pt x="39" y="33"/>
                  </a:lnTo>
                  <a:lnTo>
                    <a:pt x="30" y="33"/>
                  </a:lnTo>
                  <a:lnTo>
                    <a:pt x="15" y="33"/>
                  </a:lnTo>
                  <a:lnTo>
                    <a:pt x="7" y="33"/>
                  </a:lnTo>
                  <a:lnTo>
                    <a:pt x="0" y="23"/>
                  </a:lnTo>
                  <a:lnTo>
                    <a:pt x="7" y="23"/>
                  </a:lnTo>
                  <a:lnTo>
                    <a:pt x="15" y="23"/>
                  </a:lnTo>
                  <a:lnTo>
                    <a:pt x="7" y="23"/>
                  </a:lnTo>
                  <a:lnTo>
                    <a:pt x="15" y="23"/>
                  </a:lnTo>
                  <a:lnTo>
                    <a:pt x="23" y="23"/>
                  </a:lnTo>
                  <a:lnTo>
                    <a:pt x="30" y="23"/>
                  </a:lnTo>
                  <a:lnTo>
                    <a:pt x="15" y="16"/>
                  </a:lnTo>
                  <a:lnTo>
                    <a:pt x="23" y="9"/>
                  </a:lnTo>
                  <a:lnTo>
                    <a:pt x="7" y="9"/>
                  </a:lnTo>
                  <a:lnTo>
                    <a:pt x="7" y="0"/>
                  </a:lnTo>
                  <a:lnTo>
                    <a:pt x="15" y="0"/>
                  </a:lnTo>
                  <a:lnTo>
                    <a:pt x="23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7" name="Freeform 45"/>
            <p:cNvSpPr>
              <a:spLocks/>
            </p:cNvSpPr>
            <p:nvPr/>
          </p:nvSpPr>
          <p:spPr bwMode="auto">
            <a:xfrm>
              <a:off x="2458025" y="4336433"/>
              <a:ext cx="62580" cy="62983"/>
            </a:xfrm>
            <a:custGeom>
              <a:avLst/>
              <a:gdLst>
                <a:gd name="T0" fmla="*/ 0 w 29"/>
                <a:gd name="T1" fmla="*/ 0 h 30"/>
                <a:gd name="T2" fmla="*/ 2248 w 29"/>
                <a:gd name="T3" fmla="*/ 5797 h 30"/>
                <a:gd name="T4" fmla="*/ 2248 w 29"/>
                <a:gd name="T5" fmla="*/ 4058 h 30"/>
                <a:gd name="T6" fmla="*/ 2248 w 29"/>
                <a:gd name="T7" fmla="*/ 1685 h 30"/>
                <a:gd name="T8" fmla="*/ 0 w 29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0"/>
                <a:gd name="T17" fmla="*/ 29 w 2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0">
                  <a:moveTo>
                    <a:pt x="0" y="0"/>
                  </a:moveTo>
                  <a:lnTo>
                    <a:pt x="28" y="29"/>
                  </a:lnTo>
                  <a:lnTo>
                    <a:pt x="28" y="20"/>
                  </a:lnTo>
                  <a:lnTo>
                    <a:pt x="28" y="8"/>
                  </a:lnTo>
                  <a:lnTo>
                    <a:pt x="0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8" name="Freeform 46"/>
            <p:cNvSpPr>
              <a:spLocks/>
            </p:cNvSpPr>
            <p:nvPr/>
          </p:nvSpPr>
          <p:spPr bwMode="auto">
            <a:xfrm>
              <a:off x="2509654" y="4544420"/>
              <a:ext cx="62580" cy="68841"/>
            </a:xfrm>
            <a:custGeom>
              <a:avLst/>
              <a:gdLst>
                <a:gd name="T0" fmla="*/ 2248 w 29"/>
                <a:gd name="T1" fmla="*/ 0 h 30"/>
                <a:gd name="T2" fmla="*/ 0 w 29"/>
                <a:gd name="T3" fmla="*/ 6752 h 30"/>
                <a:gd name="T4" fmla="*/ 2248 w 29"/>
                <a:gd name="T5" fmla="*/ 12379 h 30"/>
                <a:gd name="T6" fmla="*/ 2248 w 29"/>
                <a:gd name="T7" fmla="*/ 6752 h 30"/>
                <a:gd name="T8" fmla="*/ 2248 w 29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0"/>
                <a:gd name="T17" fmla="*/ 29 w 2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0">
                  <a:moveTo>
                    <a:pt x="28" y="0"/>
                  </a:moveTo>
                  <a:lnTo>
                    <a:pt x="0" y="16"/>
                  </a:lnTo>
                  <a:lnTo>
                    <a:pt x="28" y="29"/>
                  </a:lnTo>
                  <a:lnTo>
                    <a:pt x="28" y="16"/>
                  </a:lnTo>
                  <a:lnTo>
                    <a:pt x="2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9" name="Freeform 47"/>
            <p:cNvSpPr>
              <a:spLocks/>
            </p:cNvSpPr>
            <p:nvPr/>
          </p:nvSpPr>
          <p:spPr bwMode="auto">
            <a:xfrm>
              <a:off x="2409526" y="3374124"/>
              <a:ext cx="358269" cy="386681"/>
            </a:xfrm>
            <a:custGeom>
              <a:avLst/>
              <a:gdLst>
                <a:gd name="T0" fmla="*/ 9476 w 163"/>
                <a:gd name="T1" fmla="*/ 24013 h 186"/>
                <a:gd name="T2" fmla="*/ 9476 w 163"/>
                <a:gd name="T3" fmla="*/ 26620 h 186"/>
                <a:gd name="T4" fmla="*/ 8698 w 163"/>
                <a:gd name="T5" fmla="*/ 29037 h 186"/>
                <a:gd name="T6" fmla="*/ 7450 w 163"/>
                <a:gd name="T7" fmla="*/ 29037 h 186"/>
                <a:gd name="T8" fmla="*/ 6674 w 163"/>
                <a:gd name="T9" fmla="*/ 30542 h 186"/>
                <a:gd name="T10" fmla="*/ 6674 w 163"/>
                <a:gd name="T11" fmla="*/ 29037 h 186"/>
                <a:gd name="T12" fmla="*/ 5454 w 163"/>
                <a:gd name="T13" fmla="*/ 29037 h 186"/>
                <a:gd name="T14" fmla="*/ 4660 w 163"/>
                <a:gd name="T15" fmla="*/ 27800 h 186"/>
                <a:gd name="T16" fmla="*/ 4055 w 163"/>
                <a:gd name="T17" fmla="*/ 30542 h 186"/>
                <a:gd name="T18" fmla="*/ 3418 w 163"/>
                <a:gd name="T19" fmla="*/ 30542 h 186"/>
                <a:gd name="T20" fmla="*/ 2653 w 163"/>
                <a:gd name="T21" fmla="*/ 29037 h 186"/>
                <a:gd name="T22" fmla="*/ 2026 w 163"/>
                <a:gd name="T23" fmla="*/ 26620 h 186"/>
                <a:gd name="T24" fmla="*/ 2026 w 163"/>
                <a:gd name="T25" fmla="*/ 24013 h 186"/>
                <a:gd name="T26" fmla="*/ 2026 w 163"/>
                <a:gd name="T27" fmla="*/ 22787 h 186"/>
                <a:gd name="T28" fmla="*/ 1397 w 163"/>
                <a:gd name="T29" fmla="*/ 21320 h 186"/>
                <a:gd name="T30" fmla="*/ 1397 w 163"/>
                <a:gd name="T31" fmla="*/ 19037 h 186"/>
                <a:gd name="T32" fmla="*/ 616 w 163"/>
                <a:gd name="T33" fmla="*/ 17578 h 186"/>
                <a:gd name="T34" fmla="*/ 1397 w 163"/>
                <a:gd name="T35" fmla="*/ 15175 h 186"/>
                <a:gd name="T36" fmla="*/ 616 w 163"/>
                <a:gd name="T37" fmla="*/ 15175 h 186"/>
                <a:gd name="T38" fmla="*/ 616 w 163"/>
                <a:gd name="T39" fmla="*/ 12603 h 186"/>
                <a:gd name="T40" fmla="*/ 616 w 163"/>
                <a:gd name="T41" fmla="*/ 11422 h 186"/>
                <a:gd name="T42" fmla="*/ 1397 w 163"/>
                <a:gd name="T43" fmla="*/ 9930 h 186"/>
                <a:gd name="T44" fmla="*/ 1397 w 163"/>
                <a:gd name="T45" fmla="*/ 6147 h 186"/>
                <a:gd name="T46" fmla="*/ 616 w 163"/>
                <a:gd name="T47" fmla="*/ 4922 h 186"/>
                <a:gd name="T48" fmla="*/ 0 w 163"/>
                <a:gd name="T49" fmla="*/ 2675 h 186"/>
                <a:gd name="T50" fmla="*/ 1397 w 163"/>
                <a:gd name="T51" fmla="*/ 2675 h 186"/>
                <a:gd name="T52" fmla="*/ 2026 w 163"/>
                <a:gd name="T53" fmla="*/ 2675 h 186"/>
                <a:gd name="T54" fmla="*/ 2653 w 163"/>
                <a:gd name="T55" fmla="*/ 1180 h 186"/>
                <a:gd name="T56" fmla="*/ 4055 w 163"/>
                <a:gd name="T57" fmla="*/ 0 h 186"/>
                <a:gd name="T58" fmla="*/ 4660 w 163"/>
                <a:gd name="T59" fmla="*/ 0 h 186"/>
                <a:gd name="T60" fmla="*/ 4660 w 163"/>
                <a:gd name="T61" fmla="*/ 2675 h 186"/>
                <a:gd name="T62" fmla="*/ 4660 w 163"/>
                <a:gd name="T63" fmla="*/ 3758 h 186"/>
                <a:gd name="T64" fmla="*/ 6057 w 163"/>
                <a:gd name="T65" fmla="*/ 6147 h 186"/>
                <a:gd name="T66" fmla="*/ 6674 w 163"/>
                <a:gd name="T67" fmla="*/ 6147 h 186"/>
                <a:gd name="T68" fmla="*/ 7450 w 163"/>
                <a:gd name="T69" fmla="*/ 7617 h 186"/>
                <a:gd name="T70" fmla="*/ 8698 w 163"/>
                <a:gd name="T71" fmla="*/ 8742 h 186"/>
                <a:gd name="T72" fmla="*/ 10112 w 163"/>
                <a:gd name="T73" fmla="*/ 8742 h 186"/>
                <a:gd name="T74" fmla="*/ 10112 w 163"/>
                <a:gd name="T75" fmla="*/ 9930 h 186"/>
                <a:gd name="T76" fmla="*/ 10727 w 163"/>
                <a:gd name="T77" fmla="*/ 12603 h 186"/>
                <a:gd name="T78" fmla="*/ 10112 w 163"/>
                <a:gd name="T79" fmla="*/ 12603 h 186"/>
                <a:gd name="T80" fmla="*/ 10727 w 163"/>
                <a:gd name="T81" fmla="*/ 13672 h 186"/>
                <a:gd name="T82" fmla="*/ 10727 w 163"/>
                <a:gd name="T83" fmla="*/ 15175 h 186"/>
                <a:gd name="T84" fmla="*/ 12137 w 163"/>
                <a:gd name="T85" fmla="*/ 15175 h 186"/>
                <a:gd name="T86" fmla="*/ 12723 w 163"/>
                <a:gd name="T87" fmla="*/ 15175 h 186"/>
                <a:gd name="T88" fmla="*/ 12723 w 163"/>
                <a:gd name="T89" fmla="*/ 17578 h 186"/>
                <a:gd name="T90" fmla="*/ 14213 w 163"/>
                <a:gd name="T91" fmla="*/ 19037 h 186"/>
                <a:gd name="T92" fmla="*/ 14213 w 163"/>
                <a:gd name="T93" fmla="*/ 20103 h 186"/>
                <a:gd name="T94" fmla="*/ 14213 w 163"/>
                <a:gd name="T95" fmla="*/ 21320 h 186"/>
                <a:gd name="T96" fmla="*/ 13532 w 163"/>
                <a:gd name="T97" fmla="*/ 24013 h 186"/>
                <a:gd name="T98" fmla="*/ 12723 w 163"/>
                <a:gd name="T99" fmla="*/ 22787 h 186"/>
                <a:gd name="T100" fmla="*/ 10727 w 163"/>
                <a:gd name="T101" fmla="*/ 22787 h 186"/>
                <a:gd name="T102" fmla="*/ 9476 w 163"/>
                <a:gd name="T103" fmla="*/ 22787 h 186"/>
                <a:gd name="T104" fmla="*/ 9476 w 163"/>
                <a:gd name="T105" fmla="*/ 24013 h 18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63"/>
                <a:gd name="T160" fmla="*/ 0 h 186"/>
                <a:gd name="T161" fmla="*/ 163 w 163"/>
                <a:gd name="T162" fmla="*/ 186 h 18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63" h="186">
                  <a:moveTo>
                    <a:pt x="108" y="145"/>
                  </a:moveTo>
                  <a:lnTo>
                    <a:pt x="108" y="161"/>
                  </a:lnTo>
                  <a:lnTo>
                    <a:pt x="99" y="176"/>
                  </a:lnTo>
                  <a:lnTo>
                    <a:pt x="85" y="176"/>
                  </a:lnTo>
                  <a:lnTo>
                    <a:pt x="76" y="185"/>
                  </a:lnTo>
                  <a:lnTo>
                    <a:pt x="76" y="176"/>
                  </a:lnTo>
                  <a:lnTo>
                    <a:pt x="62" y="176"/>
                  </a:lnTo>
                  <a:lnTo>
                    <a:pt x="53" y="168"/>
                  </a:lnTo>
                  <a:lnTo>
                    <a:pt x="46" y="185"/>
                  </a:lnTo>
                  <a:lnTo>
                    <a:pt x="39" y="185"/>
                  </a:lnTo>
                  <a:lnTo>
                    <a:pt x="30" y="176"/>
                  </a:lnTo>
                  <a:lnTo>
                    <a:pt x="23" y="161"/>
                  </a:lnTo>
                  <a:lnTo>
                    <a:pt x="23" y="145"/>
                  </a:lnTo>
                  <a:lnTo>
                    <a:pt x="23" y="138"/>
                  </a:lnTo>
                  <a:lnTo>
                    <a:pt x="16" y="129"/>
                  </a:lnTo>
                  <a:lnTo>
                    <a:pt x="16" y="115"/>
                  </a:lnTo>
                  <a:lnTo>
                    <a:pt x="7" y="106"/>
                  </a:lnTo>
                  <a:lnTo>
                    <a:pt x="16" y="92"/>
                  </a:lnTo>
                  <a:lnTo>
                    <a:pt x="7" y="92"/>
                  </a:lnTo>
                  <a:lnTo>
                    <a:pt x="7" y="76"/>
                  </a:lnTo>
                  <a:lnTo>
                    <a:pt x="7" y="69"/>
                  </a:lnTo>
                  <a:lnTo>
                    <a:pt x="16" y="60"/>
                  </a:lnTo>
                  <a:lnTo>
                    <a:pt x="16" y="37"/>
                  </a:lnTo>
                  <a:lnTo>
                    <a:pt x="7" y="3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23" y="16"/>
                  </a:lnTo>
                  <a:lnTo>
                    <a:pt x="30" y="7"/>
                  </a:lnTo>
                  <a:lnTo>
                    <a:pt x="46" y="0"/>
                  </a:lnTo>
                  <a:lnTo>
                    <a:pt x="53" y="0"/>
                  </a:lnTo>
                  <a:lnTo>
                    <a:pt x="53" y="16"/>
                  </a:lnTo>
                  <a:lnTo>
                    <a:pt x="53" y="23"/>
                  </a:lnTo>
                  <a:lnTo>
                    <a:pt x="69" y="37"/>
                  </a:lnTo>
                  <a:lnTo>
                    <a:pt x="76" y="37"/>
                  </a:lnTo>
                  <a:lnTo>
                    <a:pt x="85" y="46"/>
                  </a:lnTo>
                  <a:lnTo>
                    <a:pt x="99" y="53"/>
                  </a:lnTo>
                  <a:lnTo>
                    <a:pt x="115" y="53"/>
                  </a:lnTo>
                  <a:lnTo>
                    <a:pt x="115" y="60"/>
                  </a:lnTo>
                  <a:lnTo>
                    <a:pt x="122" y="76"/>
                  </a:lnTo>
                  <a:lnTo>
                    <a:pt x="115" y="76"/>
                  </a:lnTo>
                  <a:lnTo>
                    <a:pt x="122" y="83"/>
                  </a:lnTo>
                  <a:lnTo>
                    <a:pt x="122" y="92"/>
                  </a:lnTo>
                  <a:lnTo>
                    <a:pt x="138" y="92"/>
                  </a:lnTo>
                  <a:lnTo>
                    <a:pt x="145" y="92"/>
                  </a:lnTo>
                  <a:lnTo>
                    <a:pt x="145" y="106"/>
                  </a:lnTo>
                  <a:lnTo>
                    <a:pt x="162" y="115"/>
                  </a:lnTo>
                  <a:lnTo>
                    <a:pt x="162" y="122"/>
                  </a:lnTo>
                  <a:lnTo>
                    <a:pt x="162" y="129"/>
                  </a:lnTo>
                  <a:lnTo>
                    <a:pt x="154" y="145"/>
                  </a:lnTo>
                  <a:lnTo>
                    <a:pt x="145" y="138"/>
                  </a:lnTo>
                  <a:lnTo>
                    <a:pt x="122" y="138"/>
                  </a:lnTo>
                  <a:lnTo>
                    <a:pt x="108" y="138"/>
                  </a:lnTo>
                  <a:lnTo>
                    <a:pt x="108" y="145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0" name="Freeform 48"/>
            <p:cNvSpPr>
              <a:spLocks/>
            </p:cNvSpPr>
            <p:nvPr/>
          </p:nvSpPr>
          <p:spPr bwMode="auto">
            <a:xfrm>
              <a:off x="2816295" y="2905419"/>
              <a:ext cx="87612" cy="96670"/>
            </a:xfrm>
            <a:custGeom>
              <a:avLst/>
              <a:gdLst>
                <a:gd name="T0" fmla="*/ 3098 w 39"/>
                <a:gd name="T1" fmla="*/ 1792 h 48"/>
                <a:gd name="T2" fmla="*/ 2405 w 39"/>
                <a:gd name="T3" fmla="*/ 0 h 48"/>
                <a:gd name="T4" fmla="*/ 1431 w 39"/>
                <a:gd name="T5" fmla="*/ 0 h 48"/>
                <a:gd name="T6" fmla="*/ 690 w 39"/>
                <a:gd name="T7" fmla="*/ 0 h 48"/>
                <a:gd name="T8" fmla="*/ 690 w 39"/>
                <a:gd name="T9" fmla="*/ 1792 h 48"/>
                <a:gd name="T10" fmla="*/ 690 w 39"/>
                <a:gd name="T11" fmla="*/ 3884 h 48"/>
                <a:gd name="T12" fmla="*/ 0 w 39"/>
                <a:gd name="T13" fmla="*/ 6016 h 48"/>
                <a:gd name="T14" fmla="*/ 690 w 39"/>
                <a:gd name="T15" fmla="*/ 6016 h 48"/>
                <a:gd name="T16" fmla="*/ 2405 w 39"/>
                <a:gd name="T17" fmla="*/ 6016 h 48"/>
                <a:gd name="T18" fmla="*/ 3098 w 39"/>
                <a:gd name="T19" fmla="*/ 4732 h 48"/>
                <a:gd name="T20" fmla="*/ 3877 w 39"/>
                <a:gd name="T21" fmla="*/ 2912 h 48"/>
                <a:gd name="T22" fmla="*/ 3877 w 39"/>
                <a:gd name="T23" fmla="*/ 1792 h 48"/>
                <a:gd name="T24" fmla="*/ 3098 w 39"/>
                <a:gd name="T25" fmla="*/ 1792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48"/>
                <a:gd name="T41" fmla="*/ 39 w 39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48">
                  <a:moveTo>
                    <a:pt x="30" y="14"/>
                  </a:moveTo>
                  <a:lnTo>
                    <a:pt x="23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7" y="14"/>
                  </a:lnTo>
                  <a:lnTo>
                    <a:pt x="7" y="30"/>
                  </a:lnTo>
                  <a:lnTo>
                    <a:pt x="0" y="47"/>
                  </a:lnTo>
                  <a:lnTo>
                    <a:pt x="7" y="47"/>
                  </a:lnTo>
                  <a:lnTo>
                    <a:pt x="23" y="47"/>
                  </a:lnTo>
                  <a:lnTo>
                    <a:pt x="30" y="37"/>
                  </a:lnTo>
                  <a:lnTo>
                    <a:pt x="38" y="23"/>
                  </a:lnTo>
                  <a:lnTo>
                    <a:pt x="38" y="14"/>
                  </a:lnTo>
                  <a:lnTo>
                    <a:pt x="30" y="1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1" name="Freeform 49"/>
            <p:cNvSpPr>
              <a:spLocks/>
            </p:cNvSpPr>
            <p:nvPr/>
          </p:nvSpPr>
          <p:spPr bwMode="auto">
            <a:xfrm>
              <a:off x="2633248" y="2808748"/>
              <a:ext cx="134546" cy="228494"/>
            </a:xfrm>
            <a:custGeom>
              <a:avLst/>
              <a:gdLst>
                <a:gd name="T0" fmla="*/ 3634 w 63"/>
                <a:gd name="T1" fmla="*/ 14887 h 108"/>
                <a:gd name="T2" fmla="*/ 3107 w 63"/>
                <a:gd name="T3" fmla="*/ 13462 h 108"/>
                <a:gd name="T4" fmla="*/ 3107 w 63"/>
                <a:gd name="T5" fmla="*/ 11729 h 108"/>
                <a:gd name="T6" fmla="*/ 3634 w 63"/>
                <a:gd name="T7" fmla="*/ 10397 h 108"/>
                <a:gd name="T8" fmla="*/ 3634 w 63"/>
                <a:gd name="T9" fmla="*/ 8996 h 108"/>
                <a:gd name="T10" fmla="*/ 3634 w 63"/>
                <a:gd name="T11" fmla="*/ 7264 h 108"/>
                <a:gd name="T12" fmla="*/ 2554 w 63"/>
                <a:gd name="T13" fmla="*/ 5851 h 108"/>
                <a:gd name="T14" fmla="*/ 2554 w 63"/>
                <a:gd name="T15" fmla="*/ 2767 h 108"/>
                <a:gd name="T16" fmla="*/ 2101 w 63"/>
                <a:gd name="T17" fmla="*/ 2767 h 108"/>
                <a:gd name="T18" fmla="*/ 1534 w 63"/>
                <a:gd name="T19" fmla="*/ 1367 h 108"/>
                <a:gd name="T20" fmla="*/ 1534 w 63"/>
                <a:gd name="T21" fmla="*/ 0 h 108"/>
                <a:gd name="T22" fmla="*/ 1534 w 63"/>
                <a:gd name="T23" fmla="*/ 1367 h 108"/>
                <a:gd name="T24" fmla="*/ 506 w 63"/>
                <a:gd name="T25" fmla="*/ 2767 h 108"/>
                <a:gd name="T26" fmla="*/ 1007 w 63"/>
                <a:gd name="T27" fmla="*/ 4499 h 108"/>
                <a:gd name="T28" fmla="*/ 506 w 63"/>
                <a:gd name="T29" fmla="*/ 5851 h 108"/>
                <a:gd name="T30" fmla="*/ 0 w 63"/>
                <a:gd name="T31" fmla="*/ 7264 h 108"/>
                <a:gd name="T32" fmla="*/ 506 w 63"/>
                <a:gd name="T33" fmla="*/ 10397 h 108"/>
                <a:gd name="T34" fmla="*/ 1007 w 63"/>
                <a:gd name="T35" fmla="*/ 10397 h 108"/>
                <a:gd name="T36" fmla="*/ 1007 w 63"/>
                <a:gd name="T37" fmla="*/ 11729 h 108"/>
                <a:gd name="T38" fmla="*/ 1534 w 63"/>
                <a:gd name="T39" fmla="*/ 13462 h 108"/>
                <a:gd name="T40" fmla="*/ 1534 w 63"/>
                <a:gd name="T41" fmla="*/ 14887 h 108"/>
                <a:gd name="T42" fmla="*/ 1534 w 63"/>
                <a:gd name="T43" fmla="*/ 19362 h 108"/>
                <a:gd name="T44" fmla="*/ 2101 w 63"/>
                <a:gd name="T45" fmla="*/ 20855 h 108"/>
                <a:gd name="T46" fmla="*/ 2554 w 63"/>
                <a:gd name="T47" fmla="*/ 20855 h 108"/>
                <a:gd name="T48" fmla="*/ 3634 w 63"/>
                <a:gd name="T49" fmla="*/ 19362 h 108"/>
                <a:gd name="T50" fmla="*/ 4157 w 63"/>
                <a:gd name="T51" fmla="*/ 19362 h 108"/>
                <a:gd name="T52" fmla="*/ 3634 w 63"/>
                <a:gd name="T53" fmla="*/ 17922 h 108"/>
                <a:gd name="T54" fmla="*/ 3634 w 63"/>
                <a:gd name="T55" fmla="*/ 14887 h 10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3"/>
                <a:gd name="T85" fmla="*/ 0 h 108"/>
                <a:gd name="T86" fmla="*/ 63 w 63"/>
                <a:gd name="T87" fmla="*/ 108 h 10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3" h="108">
                  <a:moveTo>
                    <a:pt x="54" y="76"/>
                  </a:moveTo>
                  <a:lnTo>
                    <a:pt x="46" y="69"/>
                  </a:lnTo>
                  <a:lnTo>
                    <a:pt x="46" y="60"/>
                  </a:lnTo>
                  <a:lnTo>
                    <a:pt x="54" y="53"/>
                  </a:lnTo>
                  <a:lnTo>
                    <a:pt x="54" y="46"/>
                  </a:lnTo>
                  <a:lnTo>
                    <a:pt x="54" y="37"/>
                  </a:lnTo>
                  <a:lnTo>
                    <a:pt x="38" y="30"/>
                  </a:lnTo>
                  <a:lnTo>
                    <a:pt x="38" y="14"/>
                  </a:lnTo>
                  <a:lnTo>
                    <a:pt x="31" y="14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8" y="14"/>
                  </a:lnTo>
                  <a:lnTo>
                    <a:pt x="15" y="23"/>
                  </a:lnTo>
                  <a:lnTo>
                    <a:pt x="8" y="30"/>
                  </a:lnTo>
                  <a:lnTo>
                    <a:pt x="0" y="37"/>
                  </a:lnTo>
                  <a:lnTo>
                    <a:pt x="8" y="53"/>
                  </a:lnTo>
                  <a:lnTo>
                    <a:pt x="15" y="53"/>
                  </a:lnTo>
                  <a:lnTo>
                    <a:pt x="15" y="60"/>
                  </a:lnTo>
                  <a:lnTo>
                    <a:pt x="23" y="69"/>
                  </a:lnTo>
                  <a:lnTo>
                    <a:pt x="23" y="76"/>
                  </a:lnTo>
                  <a:lnTo>
                    <a:pt x="23" y="99"/>
                  </a:lnTo>
                  <a:lnTo>
                    <a:pt x="31" y="107"/>
                  </a:lnTo>
                  <a:lnTo>
                    <a:pt x="38" y="107"/>
                  </a:lnTo>
                  <a:lnTo>
                    <a:pt x="54" y="99"/>
                  </a:lnTo>
                  <a:lnTo>
                    <a:pt x="62" y="99"/>
                  </a:lnTo>
                  <a:lnTo>
                    <a:pt x="54" y="92"/>
                  </a:lnTo>
                  <a:lnTo>
                    <a:pt x="54" y="7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" name="Freeform 50"/>
            <p:cNvSpPr>
              <a:spLocks/>
            </p:cNvSpPr>
            <p:nvPr/>
          </p:nvSpPr>
          <p:spPr bwMode="auto">
            <a:xfrm>
              <a:off x="2722425" y="2890772"/>
              <a:ext cx="109515" cy="128894"/>
            </a:xfrm>
            <a:custGeom>
              <a:avLst/>
              <a:gdLst>
                <a:gd name="T0" fmla="*/ 1159 w 48"/>
                <a:gd name="T1" fmla="*/ 4556 h 64"/>
                <a:gd name="T2" fmla="*/ 0 w 48"/>
                <a:gd name="T3" fmla="*/ 3769 h 64"/>
                <a:gd name="T4" fmla="*/ 0 w 48"/>
                <a:gd name="T5" fmla="*/ 2709 h 64"/>
                <a:gd name="T6" fmla="*/ 1159 w 48"/>
                <a:gd name="T7" fmla="*/ 1893 h 64"/>
                <a:gd name="T8" fmla="*/ 1159 w 48"/>
                <a:gd name="T9" fmla="*/ 1046 h 64"/>
                <a:gd name="T10" fmla="*/ 1159 w 48"/>
                <a:gd name="T11" fmla="*/ 0 h 64"/>
                <a:gd name="T12" fmla="*/ 2912 w 48"/>
                <a:gd name="T13" fmla="*/ 1046 h 64"/>
                <a:gd name="T14" fmla="*/ 4973 w 48"/>
                <a:gd name="T15" fmla="*/ 1046 h 64"/>
                <a:gd name="T16" fmla="*/ 4973 w 48"/>
                <a:gd name="T17" fmla="*/ 0 h 64"/>
                <a:gd name="T18" fmla="*/ 6016 w 48"/>
                <a:gd name="T19" fmla="*/ 1046 h 64"/>
                <a:gd name="T20" fmla="*/ 6016 w 48"/>
                <a:gd name="T21" fmla="*/ 2709 h 64"/>
                <a:gd name="T22" fmla="*/ 6016 w 48"/>
                <a:gd name="T23" fmla="*/ 4556 h 64"/>
                <a:gd name="T24" fmla="*/ 4973 w 48"/>
                <a:gd name="T25" fmla="*/ 6428 h 64"/>
                <a:gd name="T26" fmla="*/ 3884 w 48"/>
                <a:gd name="T27" fmla="*/ 6428 h 64"/>
                <a:gd name="T28" fmla="*/ 2912 w 48"/>
                <a:gd name="T29" fmla="*/ 6428 h 64"/>
                <a:gd name="T30" fmla="*/ 2912 w 48"/>
                <a:gd name="T31" fmla="*/ 7332 h 64"/>
                <a:gd name="T32" fmla="*/ 2041 w 48"/>
                <a:gd name="T33" fmla="*/ 7332 h 64"/>
                <a:gd name="T34" fmla="*/ 1159 w 48"/>
                <a:gd name="T35" fmla="*/ 6428 h 64"/>
                <a:gd name="T36" fmla="*/ 1159 w 48"/>
                <a:gd name="T37" fmla="*/ 4556 h 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"/>
                <a:gd name="T58" fmla="*/ 0 h 64"/>
                <a:gd name="T59" fmla="*/ 48 w 48"/>
                <a:gd name="T60" fmla="*/ 64 h 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" h="64">
                  <a:moveTo>
                    <a:pt x="9" y="39"/>
                  </a:moveTo>
                  <a:lnTo>
                    <a:pt x="0" y="32"/>
                  </a:lnTo>
                  <a:lnTo>
                    <a:pt x="0" y="23"/>
                  </a:lnTo>
                  <a:lnTo>
                    <a:pt x="9" y="16"/>
                  </a:lnTo>
                  <a:lnTo>
                    <a:pt x="9" y="9"/>
                  </a:lnTo>
                  <a:lnTo>
                    <a:pt x="9" y="0"/>
                  </a:lnTo>
                  <a:lnTo>
                    <a:pt x="23" y="9"/>
                  </a:lnTo>
                  <a:lnTo>
                    <a:pt x="39" y="9"/>
                  </a:lnTo>
                  <a:lnTo>
                    <a:pt x="39" y="0"/>
                  </a:lnTo>
                  <a:lnTo>
                    <a:pt x="47" y="9"/>
                  </a:lnTo>
                  <a:lnTo>
                    <a:pt x="47" y="23"/>
                  </a:lnTo>
                  <a:lnTo>
                    <a:pt x="47" y="39"/>
                  </a:lnTo>
                  <a:lnTo>
                    <a:pt x="39" y="55"/>
                  </a:lnTo>
                  <a:lnTo>
                    <a:pt x="30" y="55"/>
                  </a:lnTo>
                  <a:lnTo>
                    <a:pt x="23" y="55"/>
                  </a:lnTo>
                  <a:lnTo>
                    <a:pt x="23" y="63"/>
                  </a:lnTo>
                  <a:lnTo>
                    <a:pt x="16" y="63"/>
                  </a:lnTo>
                  <a:lnTo>
                    <a:pt x="9" y="55"/>
                  </a:lnTo>
                  <a:lnTo>
                    <a:pt x="9" y="3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" name="Freeform 51"/>
            <p:cNvSpPr>
              <a:spLocks/>
            </p:cNvSpPr>
            <p:nvPr/>
          </p:nvSpPr>
          <p:spPr bwMode="auto">
            <a:xfrm>
              <a:off x="2304705" y="2707683"/>
              <a:ext cx="378607" cy="338347"/>
            </a:xfrm>
            <a:custGeom>
              <a:avLst/>
              <a:gdLst>
                <a:gd name="T0" fmla="*/ 13355 w 171"/>
                <a:gd name="T1" fmla="*/ 5177 h 162"/>
                <a:gd name="T2" fmla="*/ 12681 w 171"/>
                <a:gd name="T3" fmla="*/ 5177 h 162"/>
                <a:gd name="T4" fmla="*/ 12681 w 171"/>
                <a:gd name="T5" fmla="*/ 3913 h 162"/>
                <a:gd name="T6" fmla="*/ 14083 w 171"/>
                <a:gd name="T7" fmla="*/ 2339 h 162"/>
                <a:gd name="T8" fmla="*/ 12681 w 171"/>
                <a:gd name="T9" fmla="*/ 3913 h 162"/>
                <a:gd name="T10" fmla="*/ 11157 w 171"/>
                <a:gd name="T11" fmla="*/ 3913 h 162"/>
                <a:gd name="T12" fmla="*/ 11829 w 171"/>
                <a:gd name="T13" fmla="*/ 3913 h 162"/>
                <a:gd name="T14" fmla="*/ 10491 w 171"/>
                <a:gd name="T15" fmla="*/ 5177 h 162"/>
                <a:gd name="T16" fmla="*/ 8962 w 171"/>
                <a:gd name="T17" fmla="*/ 3913 h 162"/>
                <a:gd name="T18" fmla="*/ 7303 w 171"/>
                <a:gd name="T19" fmla="*/ 3913 h 162"/>
                <a:gd name="T20" fmla="*/ 6644 w 171"/>
                <a:gd name="T21" fmla="*/ 3913 h 162"/>
                <a:gd name="T22" fmla="*/ 5998 w 171"/>
                <a:gd name="T23" fmla="*/ 2339 h 162"/>
                <a:gd name="T24" fmla="*/ 4445 w 171"/>
                <a:gd name="T25" fmla="*/ 1209 h 162"/>
                <a:gd name="T26" fmla="*/ 4445 w 171"/>
                <a:gd name="T27" fmla="*/ 0 h 162"/>
                <a:gd name="T28" fmla="*/ 3799 w 171"/>
                <a:gd name="T29" fmla="*/ 0 h 162"/>
                <a:gd name="T30" fmla="*/ 4445 w 171"/>
                <a:gd name="T31" fmla="*/ 1209 h 162"/>
                <a:gd name="T32" fmla="*/ 2201 w 171"/>
                <a:gd name="T33" fmla="*/ 2339 h 162"/>
                <a:gd name="T34" fmla="*/ 2201 w 171"/>
                <a:gd name="T35" fmla="*/ 6380 h 162"/>
                <a:gd name="T36" fmla="*/ 1524 w 171"/>
                <a:gd name="T37" fmla="*/ 5177 h 162"/>
                <a:gd name="T38" fmla="*/ 2201 w 171"/>
                <a:gd name="T39" fmla="*/ 3913 h 162"/>
                <a:gd name="T40" fmla="*/ 1524 w 171"/>
                <a:gd name="T41" fmla="*/ 1209 h 162"/>
                <a:gd name="T42" fmla="*/ 2201 w 171"/>
                <a:gd name="T43" fmla="*/ 0 h 162"/>
                <a:gd name="T44" fmla="*/ 1524 w 171"/>
                <a:gd name="T45" fmla="*/ 1209 h 162"/>
                <a:gd name="T46" fmla="*/ 802 w 171"/>
                <a:gd name="T47" fmla="*/ 2339 h 162"/>
                <a:gd name="T48" fmla="*/ 0 w 171"/>
                <a:gd name="T49" fmla="*/ 5177 h 162"/>
                <a:gd name="T50" fmla="*/ 0 w 171"/>
                <a:gd name="T51" fmla="*/ 6380 h 162"/>
                <a:gd name="T52" fmla="*/ 802 w 171"/>
                <a:gd name="T53" fmla="*/ 9149 h 162"/>
                <a:gd name="T54" fmla="*/ 802 w 171"/>
                <a:gd name="T55" fmla="*/ 11765 h 162"/>
                <a:gd name="T56" fmla="*/ 1524 w 171"/>
                <a:gd name="T57" fmla="*/ 11765 h 162"/>
                <a:gd name="T58" fmla="*/ 2864 w 171"/>
                <a:gd name="T59" fmla="*/ 11765 h 162"/>
                <a:gd name="T60" fmla="*/ 3799 w 171"/>
                <a:gd name="T61" fmla="*/ 11765 h 162"/>
                <a:gd name="T62" fmla="*/ 4445 w 171"/>
                <a:gd name="T63" fmla="*/ 14487 h 162"/>
                <a:gd name="T64" fmla="*/ 5998 w 171"/>
                <a:gd name="T65" fmla="*/ 14487 h 162"/>
                <a:gd name="T66" fmla="*/ 6644 w 171"/>
                <a:gd name="T67" fmla="*/ 14487 h 162"/>
                <a:gd name="T68" fmla="*/ 6644 w 171"/>
                <a:gd name="T69" fmla="*/ 16024 h 162"/>
                <a:gd name="T70" fmla="*/ 5998 w 171"/>
                <a:gd name="T71" fmla="*/ 18318 h 162"/>
                <a:gd name="T72" fmla="*/ 6644 w 171"/>
                <a:gd name="T73" fmla="*/ 21145 h 162"/>
                <a:gd name="T74" fmla="*/ 6644 w 171"/>
                <a:gd name="T75" fmla="*/ 22242 h 162"/>
                <a:gd name="T76" fmla="*/ 7303 w 171"/>
                <a:gd name="T77" fmla="*/ 25046 h 162"/>
                <a:gd name="T78" fmla="*/ 7303 w 171"/>
                <a:gd name="T79" fmla="*/ 26249 h 162"/>
                <a:gd name="T80" fmla="*/ 8192 w 171"/>
                <a:gd name="T81" fmla="*/ 27609 h 162"/>
                <a:gd name="T82" fmla="*/ 8962 w 171"/>
                <a:gd name="T83" fmla="*/ 27609 h 162"/>
                <a:gd name="T84" fmla="*/ 10491 w 171"/>
                <a:gd name="T85" fmla="*/ 26249 h 162"/>
                <a:gd name="T86" fmla="*/ 11829 w 171"/>
                <a:gd name="T87" fmla="*/ 23907 h 162"/>
                <a:gd name="T88" fmla="*/ 11157 w 171"/>
                <a:gd name="T89" fmla="*/ 23907 h 162"/>
                <a:gd name="T90" fmla="*/ 10491 w 171"/>
                <a:gd name="T91" fmla="*/ 19939 h 162"/>
                <a:gd name="T92" fmla="*/ 11157 w 171"/>
                <a:gd name="T93" fmla="*/ 19939 h 162"/>
                <a:gd name="T94" fmla="*/ 12681 w 171"/>
                <a:gd name="T95" fmla="*/ 21145 h 162"/>
                <a:gd name="T96" fmla="*/ 12681 w 171"/>
                <a:gd name="T97" fmla="*/ 19939 h 162"/>
                <a:gd name="T98" fmla="*/ 14083 w 171"/>
                <a:gd name="T99" fmla="*/ 18318 h 162"/>
                <a:gd name="T100" fmla="*/ 14954 w 171"/>
                <a:gd name="T101" fmla="*/ 18318 h 162"/>
                <a:gd name="T102" fmla="*/ 14954 w 171"/>
                <a:gd name="T103" fmla="*/ 17110 h 162"/>
                <a:gd name="T104" fmla="*/ 14083 w 171"/>
                <a:gd name="T105" fmla="*/ 14487 h 162"/>
                <a:gd name="T106" fmla="*/ 14954 w 171"/>
                <a:gd name="T107" fmla="*/ 13023 h 162"/>
                <a:gd name="T108" fmla="*/ 15609 w 171"/>
                <a:gd name="T109" fmla="*/ 11765 h 162"/>
                <a:gd name="T110" fmla="*/ 14954 w 171"/>
                <a:gd name="T111" fmla="*/ 10228 h 162"/>
                <a:gd name="T112" fmla="*/ 16352 w 171"/>
                <a:gd name="T113" fmla="*/ 9149 h 162"/>
                <a:gd name="T114" fmla="*/ 16352 w 171"/>
                <a:gd name="T115" fmla="*/ 7911 h 162"/>
                <a:gd name="T116" fmla="*/ 14954 w 171"/>
                <a:gd name="T117" fmla="*/ 7911 h 162"/>
                <a:gd name="T118" fmla="*/ 14083 w 171"/>
                <a:gd name="T119" fmla="*/ 7911 h 162"/>
                <a:gd name="T120" fmla="*/ 14954 w 171"/>
                <a:gd name="T121" fmla="*/ 6380 h 162"/>
                <a:gd name="T122" fmla="*/ 14083 w 171"/>
                <a:gd name="T123" fmla="*/ 5177 h 162"/>
                <a:gd name="T124" fmla="*/ 13355 w 171"/>
                <a:gd name="T125" fmla="*/ 5177 h 16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1"/>
                <a:gd name="T190" fmla="*/ 0 h 162"/>
                <a:gd name="T191" fmla="*/ 171 w 171"/>
                <a:gd name="T192" fmla="*/ 162 h 16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1" h="162">
                  <a:moveTo>
                    <a:pt x="139" y="30"/>
                  </a:moveTo>
                  <a:lnTo>
                    <a:pt x="132" y="30"/>
                  </a:lnTo>
                  <a:lnTo>
                    <a:pt x="132" y="23"/>
                  </a:lnTo>
                  <a:lnTo>
                    <a:pt x="146" y="14"/>
                  </a:lnTo>
                  <a:lnTo>
                    <a:pt x="132" y="23"/>
                  </a:lnTo>
                  <a:lnTo>
                    <a:pt x="116" y="23"/>
                  </a:lnTo>
                  <a:lnTo>
                    <a:pt x="123" y="23"/>
                  </a:lnTo>
                  <a:lnTo>
                    <a:pt x="109" y="30"/>
                  </a:lnTo>
                  <a:lnTo>
                    <a:pt x="93" y="23"/>
                  </a:lnTo>
                  <a:lnTo>
                    <a:pt x="76" y="23"/>
                  </a:lnTo>
                  <a:lnTo>
                    <a:pt x="69" y="23"/>
                  </a:lnTo>
                  <a:lnTo>
                    <a:pt x="62" y="14"/>
                  </a:lnTo>
                  <a:lnTo>
                    <a:pt x="46" y="7"/>
                  </a:lnTo>
                  <a:lnTo>
                    <a:pt x="46" y="0"/>
                  </a:lnTo>
                  <a:lnTo>
                    <a:pt x="39" y="0"/>
                  </a:lnTo>
                  <a:lnTo>
                    <a:pt x="46" y="7"/>
                  </a:lnTo>
                  <a:lnTo>
                    <a:pt x="23" y="14"/>
                  </a:lnTo>
                  <a:lnTo>
                    <a:pt x="23" y="37"/>
                  </a:lnTo>
                  <a:lnTo>
                    <a:pt x="16" y="30"/>
                  </a:lnTo>
                  <a:lnTo>
                    <a:pt x="23" y="23"/>
                  </a:lnTo>
                  <a:lnTo>
                    <a:pt x="16" y="7"/>
                  </a:lnTo>
                  <a:lnTo>
                    <a:pt x="23" y="0"/>
                  </a:lnTo>
                  <a:lnTo>
                    <a:pt x="16" y="7"/>
                  </a:lnTo>
                  <a:lnTo>
                    <a:pt x="8" y="14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8" y="53"/>
                  </a:lnTo>
                  <a:lnTo>
                    <a:pt x="8" y="69"/>
                  </a:lnTo>
                  <a:lnTo>
                    <a:pt x="16" y="69"/>
                  </a:lnTo>
                  <a:lnTo>
                    <a:pt x="30" y="69"/>
                  </a:lnTo>
                  <a:lnTo>
                    <a:pt x="39" y="69"/>
                  </a:lnTo>
                  <a:lnTo>
                    <a:pt x="46" y="84"/>
                  </a:lnTo>
                  <a:lnTo>
                    <a:pt x="62" y="84"/>
                  </a:lnTo>
                  <a:lnTo>
                    <a:pt x="69" y="84"/>
                  </a:lnTo>
                  <a:lnTo>
                    <a:pt x="69" y="93"/>
                  </a:lnTo>
                  <a:lnTo>
                    <a:pt x="62" y="107"/>
                  </a:lnTo>
                  <a:lnTo>
                    <a:pt x="69" y="123"/>
                  </a:lnTo>
                  <a:lnTo>
                    <a:pt x="69" y="130"/>
                  </a:lnTo>
                  <a:lnTo>
                    <a:pt x="76" y="146"/>
                  </a:lnTo>
                  <a:lnTo>
                    <a:pt x="76" y="153"/>
                  </a:lnTo>
                  <a:lnTo>
                    <a:pt x="85" y="161"/>
                  </a:lnTo>
                  <a:lnTo>
                    <a:pt x="93" y="161"/>
                  </a:lnTo>
                  <a:lnTo>
                    <a:pt x="109" y="153"/>
                  </a:lnTo>
                  <a:lnTo>
                    <a:pt x="123" y="139"/>
                  </a:lnTo>
                  <a:lnTo>
                    <a:pt x="116" y="139"/>
                  </a:lnTo>
                  <a:lnTo>
                    <a:pt x="109" y="116"/>
                  </a:lnTo>
                  <a:lnTo>
                    <a:pt x="116" y="116"/>
                  </a:lnTo>
                  <a:lnTo>
                    <a:pt x="132" y="123"/>
                  </a:lnTo>
                  <a:lnTo>
                    <a:pt x="132" y="116"/>
                  </a:lnTo>
                  <a:lnTo>
                    <a:pt x="146" y="107"/>
                  </a:lnTo>
                  <a:lnTo>
                    <a:pt x="155" y="107"/>
                  </a:lnTo>
                  <a:lnTo>
                    <a:pt x="155" y="100"/>
                  </a:lnTo>
                  <a:lnTo>
                    <a:pt x="146" y="84"/>
                  </a:lnTo>
                  <a:lnTo>
                    <a:pt x="155" y="76"/>
                  </a:lnTo>
                  <a:lnTo>
                    <a:pt x="162" y="69"/>
                  </a:lnTo>
                  <a:lnTo>
                    <a:pt x="155" y="60"/>
                  </a:lnTo>
                  <a:lnTo>
                    <a:pt x="170" y="53"/>
                  </a:lnTo>
                  <a:lnTo>
                    <a:pt x="170" y="46"/>
                  </a:lnTo>
                  <a:lnTo>
                    <a:pt x="155" y="46"/>
                  </a:lnTo>
                  <a:lnTo>
                    <a:pt x="146" y="46"/>
                  </a:lnTo>
                  <a:lnTo>
                    <a:pt x="155" y="37"/>
                  </a:lnTo>
                  <a:lnTo>
                    <a:pt x="146" y="30"/>
                  </a:lnTo>
                  <a:lnTo>
                    <a:pt x="139" y="3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4" name="Line 52"/>
            <p:cNvSpPr>
              <a:spLocks noChangeShapeType="1"/>
            </p:cNvSpPr>
            <p:nvPr/>
          </p:nvSpPr>
          <p:spPr bwMode="auto">
            <a:xfrm flipH="1">
              <a:off x="2558153" y="2739907"/>
              <a:ext cx="23468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6" name="Freeform 53"/>
            <p:cNvSpPr>
              <a:spLocks/>
            </p:cNvSpPr>
            <p:nvPr/>
          </p:nvSpPr>
          <p:spPr bwMode="auto">
            <a:xfrm>
              <a:off x="2290625" y="2918601"/>
              <a:ext cx="1077936" cy="1180550"/>
            </a:xfrm>
            <a:custGeom>
              <a:avLst/>
              <a:gdLst>
                <a:gd name="T0" fmla="*/ 30439 w 494"/>
                <a:gd name="T1" fmla="*/ 19068 h 564"/>
                <a:gd name="T2" fmla="*/ 28534 w 494"/>
                <a:gd name="T3" fmla="*/ 16366 h 564"/>
                <a:gd name="T4" fmla="*/ 26625 w 494"/>
                <a:gd name="T5" fmla="*/ 14974 h 564"/>
                <a:gd name="T6" fmla="*/ 25457 w 494"/>
                <a:gd name="T7" fmla="*/ 17847 h 564"/>
                <a:gd name="T8" fmla="*/ 22760 w 494"/>
                <a:gd name="T9" fmla="*/ 16366 h 564"/>
                <a:gd name="T10" fmla="*/ 23510 w 494"/>
                <a:gd name="T11" fmla="*/ 13585 h 564"/>
                <a:gd name="T12" fmla="*/ 24105 w 494"/>
                <a:gd name="T13" fmla="*/ 6874 h 564"/>
                <a:gd name="T14" fmla="*/ 23510 w 494"/>
                <a:gd name="T15" fmla="*/ 2870 h 564"/>
                <a:gd name="T16" fmla="*/ 20262 w 494"/>
                <a:gd name="T17" fmla="*/ 6874 h 564"/>
                <a:gd name="T18" fmla="*/ 18401 w 494"/>
                <a:gd name="T19" fmla="*/ 8157 h 564"/>
                <a:gd name="T20" fmla="*/ 15274 w 494"/>
                <a:gd name="T21" fmla="*/ 9411 h 564"/>
                <a:gd name="T22" fmla="*/ 13967 w 494"/>
                <a:gd name="T23" fmla="*/ 1278 h 564"/>
                <a:gd name="T24" fmla="*/ 12627 w 494"/>
                <a:gd name="T25" fmla="*/ 1278 h 564"/>
                <a:gd name="T26" fmla="*/ 9544 w 494"/>
                <a:gd name="T27" fmla="*/ 2870 h 564"/>
                <a:gd name="T28" fmla="*/ 8232 w 494"/>
                <a:gd name="T29" fmla="*/ 10731 h 564"/>
                <a:gd name="T30" fmla="*/ 5657 w 494"/>
                <a:gd name="T31" fmla="*/ 8157 h 564"/>
                <a:gd name="T32" fmla="*/ 4322 w 494"/>
                <a:gd name="T33" fmla="*/ 10731 h 564"/>
                <a:gd name="T34" fmla="*/ 3826 w 494"/>
                <a:gd name="T35" fmla="*/ 20658 h 564"/>
                <a:gd name="T36" fmla="*/ 1904 w 494"/>
                <a:gd name="T37" fmla="*/ 24719 h 564"/>
                <a:gd name="T38" fmla="*/ 0 w 494"/>
                <a:gd name="T39" fmla="*/ 31419 h 564"/>
                <a:gd name="T40" fmla="*/ 1346 w 494"/>
                <a:gd name="T41" fmla="*/ 37223 h 564"/>
                <a:gd name="T42" fmla="*/ 3077 w 494"/>
                <a:gd name="T43" fmla="*/ 39665 h 564"/>
                <a:gd name="T44" fmla="*/ 6257 w 494"/>
                <a:gd name="T45" fmla="*/ 41388 h 564"/>
                <a:gd name="T46" fmla="*/ 8795 w 494"/>
                <a:gd name="T47" fmla="*/ 41388 h 564"/>
                <a:gd name="T48" fmla="*/ 11461 w 494"/>
                <a:gd name="T49" fmla="*/ 46699 h 564"/>
                <a:gd name="T50" fmla="*/ 14525 w 494"/>
                <a:gd name="T51" fmla="*/ 52199 h 564"/>
                <a:gd name="T52" fmla="*/ 15800 w 494"/>
                <a:gd name="T53" fmla="*/ 55013 h 564"/>
                <a:gd name="T54" fmla="*/ 17818 w 494"/>
                <a:gd name="T55" fmla="*/ 60353 h 564"/>
                <a:gd name="T56" fmla="*/ 17818 w 494"/>
                <a:gd name="T57" fmla="*/ 69984 h 564"/>
                <a:gd name="T58" fmla="*/ 20262 w 494"/>
                <a:gd name="T59" fmla="*/ 74046 h 564"/>
                <a:gd name="T60" fmla="*/ 21610 w 494"/>
                <a:gd name="T61" fmla="*/ 79462 h 564"/>
                <a:gd name="T62" fmla="*/ 21610 w 494"/>
                <a:gd name="T63" fmla="*/ 85151 h 564"/>
                <a:gd name="T64" fmla="*/ 19009 w 494"/>
                <a:gd name="T65" fmla="*/ 90714 h 564"/>
                <a:gd name="T66" fmla="*/ 22760 w 494"/>
                <a:gd name="T67" fmla="*/ 94707 h 564"/>
                <a:gd name="T68" fmla="*/ 24721 w 494"/>
                <a:gd name="T69" fmla="*/ 98896 h 564"/>
                <a:gd name="T70" fmla="*/ 25457 w 494"/>
                <a:gd name="T71" fmla="*/ 91861 h 564"/>
                <a:gd name="T72" fmla="*/ 26036 w 494"/>
                <a:gd name="T73" fmla="*/ 93583 h 564"/>
                <a:gd name="T74" fmla="*/ 26625 w 494"/>
                <a:gd name="T75" fmla="*/ 91861 h 564"/>
                <a:gd name="T76" fmla="*/ 27945 w 494"/>
                <a:gd name="T77" fmla="*/ 83722 h 564"/>
                <a:gd name="T78" fmla="*/ 27945 w 494"/>
                <a:gd name="T79" fmla="*/ 78143 h 564"/>
                <a:gd name="T80" fmla="*/ 29849 w 494"/>
                <a:gd name="T81" fmla="*/ 74046 h 564"/>
                <a:gd name="T82" fmla="*/ 33047 w 494"/>
                <a:gd name="T83" fmla="*/ 71576 h 564"/>
                <a:gd name="T84" fmla="*/ 35662 w 494"/>
                <a:gd name="T85" fmla="*/ 67360 h 564"/>
                <a:gd name="T86" fmla="*/ 36738 w 494"/>
                <a:gd name="T87" fmla="*/ 57505 h 564"/>
                <a:gd name="T88" fmla="*/ 36738 w 494"/>
                <a:gd name="T89" fmla="*/ 49326 h 564"/>
                <a:gd name="T90" fmla="*/ 37515 w 494"/>
                <a:gd name="T91" fmla="*/ 46699 h 564"/>
                <a:gd name="T92" fmla="*/ 39423 w 494"/>
                <a:gd name="T93" fmla="*/ 39665 h 564"/>
                <a:gd name="T94" fmla="*/ 40653 w 494"/>
                <a:gd name="T95" fmla="*/ 28867 h 564"/>
                <a:gd name="T96" fmla="*/ 36738 w 494"/>
                <a:gd name="T97" fmla="*/ 23144 h 564"/>
                <a:gd name="T98" fmla="*/ 32303 w 494"/>
                <a:gd name="T99" fmla="*/ 20658 h 5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94"/>
                <a:gd name="T151" fmla="*/ 0 h 564"/>
                <a:gd name="T152" fmla="*/ 494 w 494"/>
                <a:gd name="T153" fmla="*/ 564 h 5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94" h="564">
                  <a:moveTo>
                    <a:pt x="378" y="107"/>
                  </a:moveTo>
                  <a:lnTo>
                    <a:pt x="369" y="107"/>
                  </a:lnTo>
                  <a:lnTo>
                    <a:pt x="369" y="116"/>
                  </a:lnTo>
                  <a:lnTo>
                    <a:pt x="369" y="107"/>
                  </a:lnTo>
                  <a:lnTo>
                    <a:pt x="369" y="100"/>
                  </a:lnTo>
                  <a:lnTo>
                    <a:pt x="362" y="92"/>
                  </a:lnTo>
                  <a:lnTo>
                    <a:pt x="355" y="92"/>
                  </a:lnTo>
                  <a:lnTo>
                    <a:pt x="346" y="92"/>
                  </a:lnTo>
                  <a:lnTo>
                    <a:pt x="346" y="84"/>
                  </a:lnTo>
                  <a:lnTo>
                    <a:pt x="339" y="84"/>
                  </a:lnTo>
                  <a:lnTo>
                    <a:pt x="332" y="84"/>
                  </a:lnTo>
                  <a:lnTo>
                    <a:pt x="323" y="84"/>
                  </a:lnTo>
                  <a:lnTo>
                    <a:pt x="316" y="92"/>
                  </a:lnTo>
                  <a:lnTo>
                    <a:pt x="316" y="100"/>
                  </a:lnTo>
                  <a:lnTo>
                    <a:pt x="309" y="107"/>
                  </a:lnTo>
                  <a:lnTo>
                    <a:pt x="309" y="100"/>
                  </a:lnTo>
                  <a:lnTo>
                    <a:pt x="300" y="100"/>
                  </a:lnTo>
                  <a:lnTo>
                    <a:pt x="292" y="100"/>
                  </a:lnTo>
                  <a:lnTo>
                    <a:pt x="292" y="84"/>
                  </a:lnTo>
                  <a:lnTo>
                    <a:pt x="276" y="92"/>
                  </a:lnTo>
                  <a:lnTo>
                    <a:pt x="269" y="100"/>
                  </a:lnTo>
                  <a:lnTo>
                    <a:pt x="269" y="92"/>
                  </a:lnTo>
                  <a:lnTo>
                    <a:pt x="276" y="92"/>
                  </a:lnTo>
                  <a:lnTo>
                    <a:pt x="285" y="76"/>
                  </a:lnTo>
                  <a:lnTo>
                    <a:pt x="292" y="60"/>
                  </a:lnTo>
                  <a:lnTo>
                    <a:pt x="300" y="53"/>
                  </a:lnTo>
                  <a:lnTo>
                    <a:pt x="300" y="46"/>
                  </a:lnTo>
                  <a:lnTo>
                    <a:pt x="292" y="39"/>
                  </a:lnTo>
                  <a:lnTo>
                    <a:pt x="292" y="30"/>
                  </a:lnTo>
                  <a:lnTo>
                    <a:pt x="285" y="16"/>
                  </a:lnTo>
                  <a:lnTo>
                    <a:pt x="276" y="7"/>
                  </a:lnTo>
                  <a:lnTo>
                    <a:pt x="285" y="16"/>
                  </a:lnTo>
                  <a:lnTo>
                    <a:pt x="276" y="16"/>
                  </a:lnTo>
                  <a:lnTo>
                    <a:pt x="269" y="30"/>
                  </a:lnTo>
                  <a:lnTo>
                    <a:pt x="262" y="39"/>
                  </a:lnTo>
                  <a:lnTo>
                    <a:pt x="246" y="39"/>
                  </a:lnTo>
                  <a:lnTo>
                    <a:pt x="239" y="39"/>
                  </a:lnTo>
                  <a:lnTo>
                    <a:pt x="230" y="39"/>
                  </a:lnTo>
                  <a:lnTo>
                    <a:pt x="223" y="39"/>
                  </a:lnTo>
                  <a:lnTo>
                    <a:pt x="223" y="46"/>
                  </a:lnTo>
                  <a:lnTo>
                    <a:pt x="216" y="46"/>
                  </a:lnTo>
                  <a:lnTo>
                    <a:pt x="208" y="46"/>
                  </a:lnTo>
                  <a:lnTo>
                    <a:pt x="192" y="53"/>
                  </a:lnTo>
                  <a:lnTo>
                    <a:pt x="185" y="53"/>
                  </a:lnTo>
                  <a:lnTo>
                    <a:pt x="176" y="46"/>
                  </a:lnTo>
                  <a:lnTo>
                    <a:pt x="176" y="23"/>
                  </a:lnTo>
                  <a:lnTo>
                    <a:pt x="176" y="16"/>
                  </a:lnTo>
                  <a:lnTo>
                    <a:pt x="169" y="7"/>
                  </a:lnTo>
                  <a:lnTo>
                    <a:pt x="169" y="0"/>
                  </a:lnTo>
                  <a:lnTo>
                    <a:pt x="162" y="0"/>
                  </a:lnTo>
                  <a:lnTo>
                    <a:pt x="162" y="7"/>
                  </a:lnTo>
                  <a:lnTo>
                    <a:pt x="153" y="7"/>
                  </a:lnTo>
                  <a:lnTo>
                    <a:pt x="139" y="16"/>
                  </a:lnTo>
                  <a:lnTo>
                    <a:pt x="139" y="23"/>
                  </a:lnTo>
                  <a:lnTo>
                    <a:pt x="123" y="16"/>
                  </a:lnTo>
                  <a:lnTo>
                    <a:pt x="116" y="16"/>
                  </a:lnTo>
                  <a:lnTo>
                    <a:pt x="123" y="39"/>
                  </a:lnTo>
                  <a:lnTo>
                    <a:pt x="130" y="39"/>
                  </a:lnTo>
                  <a:lnTo>
                    <a:pt x="116" y="53"/>
                  </a:lnTo>
                  <a:lnTo>
                    <a:pt x="100" y="60"/>
                  </a:lnTo>
                  <a:lnTo>
                    <a:pt x="92" y="60"/>
                  </a:lnTo>
                  <a:lnTo>
                    <a:pt x="83" y="53"/>
                  </a:lnTo>
                  <a:lnTo>
                    <a:pt x="76" y="46"/>
                  </a:lnTo>
                  <a:lnTo>
                    <a:pt x="69" y="46"/>
                  </a:lnTo>
                  <a:lnTo>
                    <a:pt x="53" y="46"/>
                  </a:lnTo>
                  <a:lnTo>
                    <a:pt x="46" y="46"/>
                  </a:lnTo>
                  <a:lnTo>
                    <a:pt x="46" y="53"/>
                  </a:lnTo>
                  <a:lnTo>
                    <a:pt x="53" y="60"/>
                  </a:lnTo>
                  <a:lnTo>
                    <a:pt x="46" y="60"/>
                  </a:lnTo>
                  <a:lnTo>
                    <a:pt x="46" y="76"/>
                  </a:lnTo>
                  <a:lnTo>
                    <a:pt x="53" y="92"/>
                  </a:lnTo>
                  <a:lnTo>
                    <a:pt x="46" y="116"/>
                  </a:lnTo>
                  <a:lnTo>
                    <a:pt x="46" y="130"/>
                  </a:lnTo>
                  <a:lnTo>
                    <a:pt x="37" y="130"/>
                  </a:lnTo>
                  <a:lnTo>
                    <a:pt x="30" y="139"/>
                  </a:lnTo>
                  <a:lnTo>
                    <a:pt x="23" y="139"/>
                  </a:lnTo>
                  <a:lnTo>
                    <a:pt x="7" y="146"/>
                  </a:lnTo>
                  <a:lnTo>
                    <a:pt x="7" y="153"/>
                  </a:lnTo>
                  <a:lnTo>
                    <a:pt x="7" y="169"/>
                  </a:lnTo>
                  <a:lnTo>
                    <a:pt x="0" y="176"/>
                  </a:lnTo>
                  <a:lnTo>
                    <a:pt x="0" y="193"/>
                  </a:lnTo>
                  <a:lnTo>
                    <a:pt x="7" y="200"/>
                  </a:lnTo>
                  <a:lnTo>
                    <a:pt x="7" y="209"/>
                  </a:lnTo>
                  <a:lnTo>
                    <a:pt x="16" y="209"/>
                  </a:lnTo>
                  <a:lnTo>
                    <a:pt x="23" y="216"/>
                  </a:lnTo>
                  <a:lnTo>
                    <a:pt x="30" y="216"/>
                  </a:lnTo>
                  <a:lnTo>
                    <a:pt x="37" y="209"/>
                  </a:lnTo>
                  <a:lnTo>
                    <a:pt x="37" y="223"/>
                  </a:lnTo>
                  <a:lnTo>
                    <a:pt x="37" y="232"/>
                  </a:lnTo>
                  <a:lnTo>
                    <a:pt x="53" y="232"/>
                  </a:lnTo>
                  <a:lnTo>
                    <a:pt x="69" y="232"/>
                  </a:lnTo>
                  <a:lnTo>
                    <a:pt x="76" y="232"/>
                  </a:lnTo>
                  <a:lnTo>
                    <a:pt x="83" y="223"/>
                  </a:lnTo>
                  <a:lnTo>
                    <a:pt x="100" y="216"/>
                  </a:lnTo>
                  <a:lnTo>
                    <a:pt x="107" y="216"/>
                  </a:lnTo>
                  <a:lnTo>
                    <a:pt x="107" y="232"/>
                  </a:lnTo>
                  <a:lnTo>
                    <a:pt x="107" y="239"/>
                  </a:lnTo>
                  <a:lnTo>
                    <a:pt x="123" y="253"/>
                  </a:lnTo>
                  <a:lnTo>
                    <a:pt x="130" y="253"/>
                  </a:lnTo>
                  <a:lnTo>
                    <a:pt x="139" y="262"/>
                  </a:lnTo>
                  <a:lnTo>
                    <a:pt x="153" y="269"/>
                  </a:lnTo>
                  <a:lnTo>
                    <a:pt x="169" y="269"/>
                  </a:lnTo>
                  <a:lnTo>
                    <a:pt x="169" y="277"/>
                  </a:lnTo>
                  <a:lnTo>
                    <a:pt x="176" y="293"/>
                  </a:lnTo>
                  <a:lnTo>
                    <a:pt x="169" y="293"/>
                  </a:lnTo>
                  <a:lnTo>
                    <a:pt x="176" y="300"/>
                  </a:lnTo>
                  <a:lnTo>
                    <a:pt x="176" y="309"/>
                  </a:lnTo>
                  <a:lnTo>
                    <a:pt x="192" y="309"/>
                  </a:lnTo>
                  <a:lnTo>
                    <a:pt x="200" y="309"/>
                  </a:lnTo>
                  <a:lnTo>
                    <a:pt x="200" y="323"/>
                  </a:lnTo>
                  <a:lnTo>
                    <a:pt x="216" y="332"/>
                  </a:lnTo>
                  <a:lnTo>
                    <a:pt x="216" y="339"/>
                  </a:lnTo>
                  <a:lnTo>
                    <a:pt x="216" y="346"/>
                  </a:lnTo>
                  <a:lnTo>
                    <a:pt x="208" y="362"/>
                  </a:lnTo>
                  <a:lnTo>
                    <a:pt x="216" y="369"/>
                  </a:lnTo>
                  <a:lnTo>
                    <a:pt x="216" y="393"/>
                  </a:lnTo>
                  <a:lnTo>
                    <a:pt x="230" y="393"/>
                  </a:lnTo>
                  <a:lnTo>
                    <a:pt x="239" y="393"/>
                  </a:lnTo>
                  <a:lnTo>
                    <a:pt x="246" y="409"/>
                  </a:lnTo>
                  <a:lnTo>
                    <a:pt x="246" y="416"/>
                  </a:lnTo>
                  <a:lnTo>
                    <a:pt x="253" y="416"/>
                  </a:lnTo>
                  <a:lnTo>
                    <a:pt x="262" y="425"/>
                  </a:lnTo>
                  <a:lnTo>
                    <a:pt x="262" y="432"/>
                  </a:lnTo>
                  <a:lnTo>
                    <a:pt x="262" y="446"/>
                  </a:lnTo>
                  <a:lnTo>
                    <a:pt x="269" y="446"/>
                  </a:lnTo>
                  <a:lnTo>
                    <a:pt x="276" y="462"/>
                  </a:lnTo>
                  <a:lnTo>
                    <a:pt x="269" y="470"/>
                  </a:lnTo>
                  <a:lnTo>
                    <a:pt x="262" y="478"/>
                  </a:lnTo>
                  <a:lnTo>
                    <a:pt x="253" y="486"/>
                  </a:lnTo>
                  <a:lnTo>
                    <a:pt x="246" y="493"/>
                  </a:lnTo>
                  <a:lnTo>
                    <a:pt x="239" y="502"/>
                  </a:lnTo>
                  <a:lnTo>
                    <a:pt x="230" y="509"/>
                  </a:lnTo>
                  <a:lnTo>
                    <a:pt x="239" y="509"/>
                  </a:lnTo>
                  <a:lnTo>
                    <a:pt x="253" y="525"/>
                  </a:lnTo>
                  <a:lnTo>
                    <a:pt x="262" y="525"/>
                  </a:lnTo>
                  <a:lnTo>
                    <a:pt x="276" y="532"/>
                  </a:lnTo>
                  <a:lnTo>
                    <a:pt x="292" y="548"/>
                  </a:lnTo>
                  <a:lnTo>
                    <a:pt x="292" y="555"/>
                  </a:lnTo>
                  <a:lnTo>
                    <a:pt x="292" y="563"/>
                  </a:lnTo>
                  <a:lnTo>
                    <a:pt x="300" y="555"/>
                  </a:lnTo>
                  <a:lnTo>
                    <a:pt x="300" y="548"/>
                  </a:lnTo>
                  <a:lnTo>
                    <a:pt x="300" y="532"/>
                  </a:lnTo>
                  <a:lnTo>
                    <a:pt x="309" y="525"/>
                  </a:lnTo>
                  <a:lnTo>
                    <a:pt x="309" y="516"/>
                  </a:lnTo>
                  <a:lnTo>
                    <a:pt x="309" y="509"/>
                  </a:lnTo>
                  <a:lnTo>
                    <a:pt x="316" y="509"/>
                  </a:lnTo>
                  <a:lnTo>
                    <a:pt x="316" y="516"/>
                  </a:lnTo>
                  <a:lnTo>
                    <a:pt x="316" y="525"/>
                  </a:lnTo>
                  <a:lnTo>
                    <a:pt x="309" y="532"/>
                  </a:lnTo>
                  <a:lnTo>
                    <a:pt x="309" y="539"/>
                  </a:lnTo>
                  <a:lnTo>
                    <a:pt x="316" y="525"/>
                  </a:lnTo>
                  <a:lnTo>
                    <a:pt x="323" y="516"/>
                  </a:lnTo>
                  <a:lnTo>
                    <a:pt x="332" y="502"/>
                  </a:lnTo>
                  <a:lnTo>
                    <a:pt x="332" y="493"/>
                  </a:lnTo>
                  <a:lnTo>
                    <a:pt x="339" y="486"/>
                  </a:lnTo>
                  <a:lnTo>
                    <a:pt x="339" y="470"/>
                  </a:lnTo>
                  <a:lnTo>
                    <a:pt x="339" y="462"/>
                  </a:lnTo>
                  <a:lnTo>
                    <a:pt x="332" y="455"/>
                  </a:lnTo>
                  <a:lnTo>
                    <a:pt x="332" y="446"/>
                  </a:lnTo>
                  <a:lnTo>
                    <a:pt x="339" y="439"/>
                  </a:lnTo>
                  <a:lnTo>
                    <a:pt x="332" y="439"/>
                  </a:lnTo>
                  <a:lnTo>
                    <a:pt x="339" y="439"/>
                  </a:lnTo>
                  <a:lnTo>
                    <a:pt x="355" y="432"/>
                  </a:lnTo>
                  <a:lnTo>
                    <a:pt x="362" y="416"/>
                  </a:lnTo>
                  <a:lnTo>
                    <a:pt x="369" y="416"/>
                  </a:lnTo>
                  <a:lnTo>
                    <a:pt x="385" y="409"/>
                  </a:lnTo>
                  <a:lnTo>
                    <a:pt x="392" y="409"/>
                  </a:lnTo>
                  <a:lnTo>
                    <a:pt x="401" y="402"/>
                  </a:lnTo>
                  <a:lnTo>
                    <a:pt x="416" y="402"/>
                  </a:lnTo>
                  <a:lnTo>
                    <a:pt x="416" y="393"/>
                  </a:lnTo>
                  <a:lnTo>
                    <a:pt x="423" y="393"/>
                  </a:lnTo>
                  <a:lnTo>
                    <a:pt x="432" y="378"/>
                  </a:lnTo>
                  <a:lnTo>
                    <a:pt x="432" y="362"/>
                  </a:lnTo>
                  <a:lnTo>
                    <a:pt x="439" y="355"/>
                  </a:lnTo>
                  <a:lnTo>
                    <a:pt x="439" y="332"/>
                  </a:lnTo>
                  <a:lnTo>
                    <a:pt x="446" y="323"/>
                  </a:lnTo>
                  <a:lnTo>
                    <a:pt x="446" y="309"/>
                  </a:lnTo>
                  <a:lnTo>
                    <a:pt x="446" y="300"/>
                  </a:lnTo>
                  <a:lnTo>
                    <a:pt x="446" y="285"/>
                  </a:lnTo>
                  <a:lnTo>
                    <a:pt x="446" y="277"/>
                  </a:lnTo>
                  <a:lnTo>
                    <a:pt x="446" y="269"/>
                  </a:lnTo>
                  <a:lnTo>
                    <a:pt x="446" y="262"/>
                  </a:lnTo>
                  <a:lnTo>
                    <a:pt x="446" y="253"/>
                  </a:lnTo>
                  <a:lnTo>
                    <a:pt x="455" y="262"/>
                  </a:lnTo>
                  <a:lnTo>
                    <a:pt x="455" y="246"/>
                  </a:lnTo>
                  <a:lnTo>
                    <a:pt x="462" y="239"/>
                  </a:lnTo>
                  <a:lnTo>
                    <a:pt x="469" y="232"/>
                  </a:lnTo>
                  <a:lnTo>
                    <a:pt x="478" y="223"/>
                  </a:lnTo>
                  <a:lnTo>
                    <a:pt x="485" y="216"/>
                  </a:lnTo>
                  <a:lnTo>
                    <a:pt x="493" y="200"/>
                  </a:lnTo>
                  <a:lnTo>
                    <a:pt x="493" y="176"/>
                  </a:lnTo>
                  <a:lnTo>
                    <a:pt x="493" y="162"/>
                  </a:lnTo>
                  <a:lnTo>
                    <a:pt x="485" y="146"/>
                  </a:lnTo>
                  <a:lnTo>
                    <a:pt x="478" y="146"/>
                  </a:lnTo>
                  <a:lnTo>
                    <a:pt x="462" y="146"/>
                  </a:lnTo>
                  <a:lnTo>
                    <a:pt x="446" y="130"/>
                  </a:lnTo>
                  <a:lnTo>
                    <a:pt x="439" y="116"/>
                  </a:lnTo>
                  <a:lnTo>
                    <a:pt x="416" y="116"/>
                  </a:lnTo>
                  <a:lnTo>
                    <a:pt x="409" y="116"/>
                  </a:lnTo>
                  <a:lnTo>
                    <a:pt x="392" y="116"/>
                  </a:lnTo>
                  <a:lnTo>
                    <a:pt x="385" y="107"/>
                  </a:lnTo>
                  <a:lnTo>
                    <a:pt x="378" y="116"/>
                  </a:lnTo>
                  <a:lnTo>
                    <a:pt x="378" y="10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7" name="Freeform 54"/>
            <p:cNvSpPr>
              <a:spLocks/>
            </p:cNvSpPr>
            <p:nvPr/>
          </p:nvSpPr>
          <p:spPr bwMode="auto">
            <a:xfrm>
              <a:off x="2933631" y="3082647"/>
              <a:ext cx="71967" cy="60053"/>
            </a:xfrm>
            <a:custGeom>
              <a:avLst/>
              <a:gdLst>
                <a:gd name="T0" fmla="*/ 2181 w 31"/>
                <a:gd name="T1" fmla="*/ 4298 h 29"/>
                <a:gd name="T2" fmla="*/ 1069 w 31"/>
                <a:gd name="T3" fmla="*/ 4298 h 29"/>
                <a:gd name="T4" fmla="*/ 1069 w 31"/>
                <a:gd name="T5" fmla="*/ 2860 h 29"/>
                <a:gd name="T6" fmla="*/ 0 w 31"/>
                <a:gd name="T7" fmla="*/ 4298 h 29"/>
                <a:gd name="T8" fmla="*/ 0 w 31"/>
                <a:gd name="T9" fmla="*/ 2860 h 29"/>
                <a:gd name="T10" fmla="*/ 0 w 31"/>
                <a:gd name="T11" fmla="*/ 1230 h 29"/>
                <a:gd name="T12" fmla="*/ 0 w 31"/>
                <a:gd name="T13" fmla="*/ 0 h 29"/>
                <a:gd name="T14" fmla="*/ 2181 w 31"/>
                <a:gd name="T15" fmla="*/ 0 h 29"/>
                <a:gd name="T16" fmla="*/ 4337 w 31"/>
                <a:gd name="T17" fmla="*/ 0 h 29"/>
                <a:gd name="T18" fmla="*/ 3169 w 31"/>
                <a:gd name="T19" fmla="*/ 2860 h 29"/>
                <a:gd name="T20" fmla="*/ 2181 w 31"/>
                <a:gd name="T21" fmla="*/ 2860 h 29"/>
                <a:gd name="T22" fmla="*/ 2181 w 31"/>
                <a:gd name="T23" fmla="*/ 4298 h 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"/>
                <a:gd name="T37" fmla="*/ 0 h 29"/>
                <a:gd name="T38" fmla="*/ 31 w 31"/>
                <a:gd name="T39" fmla="*/ 29 h 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" h="29">
                  <a:moveTo>
                    <a:pt x="15" y="28"/>
                  </a:moveTo>
                  <a:lnTo>
                    <a:pt x="7" y="28"/>
                  </a:lnTo>
                  <a:lnTo>
                    <a:pt x="7" y="19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0" y="8"/>
                  </a:lnTo>
                  <a:lnTo>
                    <a:pt x="0" y="0"/>
                  </a:lnTo>
                  <a:lnTo>
                    <a:pt x="15" y="0"/>
                  </a:lnTo>
                  <a:lnTo>
                    <a:pt x="30" y="0"/>
                  </a:lnTo>
                  <a:lnTo>
                    <a:pt x="22" y="19"/>
                  </a:lnTo>
                  <a:lnTo>
                    <a:pt x="15" y="19"/>
                  </a:lnTo>
                  <a:lnTo>
                    <a:pt x="15" y="2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0" name="Freeform 55"/>
            <p:cNvSpPr>
              <a:spLocks/>
            </p:cNvSpPr>
            <p:nvPr/>
          </p:nvSpPr>
          <p:spPr bwMode="auto">
            <a:xfrm>
              <a:off x="2626990" y="3661205"/>
              <a:ext cx="242497" cy="240211"/>
            </a:xfrm>
            <a:custGeom>
              <a:avLst/>
              <a:gdLst>
                <a:gd name="T0" fmla="*/ 699 w 110"/>
                <a:gd name="T1" fmla="*/ 1173 h 116"/>
                <a:gd name="T2" fmla="*/ 699 w 110"/>
                <a:gd name="T3" fmla="*/ 3707 h 116"/>
                <a:gd name="T4" fmla="*/ 0 w 110"/>
                <a:gd name="T5" fmla="*/ 6048 h 116"/>
                <a:gd name="T6" fmla="*/ 1392 w 110"/>
                <a:gd name="T7" fmla="*/ 8567 h 116"/>
                <a:gd name="T8" fmla="*/ 2022 w 110"/>
                <a:gd name="T9" fmla="*/ 9880 h 116"/>
                <a:gd name="T10" fmla="*/ 3404 w 110"/>
                <a:gd name="T11" fmla="*/ 11317 h 116"/>
                <a:gd name="T12" fmla="*/ 4048 w 110"/>
                <a:gd name="T13" fmla="*/ 12502 h 116"/>
                <a:gd name="T14" fmla="*/ 5440 w 110"/>
                <a:gd name="T15" fmla="*/ 12502 h 116"/>
                <a:gd name="T16" fmla="*/ 6037 w 110"/>
                <a:gd name="T17" fmla="*/ 13711 h 116"/>
                <a:gd name="T18" fmla="*/ 6037 w 110"/>
                <a:gd name="T19" fmla="*/ 16209 h 116"/>
                <a:gd name="T20" fmla="*/ 5440 w 110"/>
                <a:gd name="T21" fmla="*/ 18666 h 116"/>
                <a:gd name="T22" fmla="*/ 6649 w 110"/>
                <a:gd name="T23" fmla="*/ 18666 h 116"/>
                <a:gd name="T24" fmla="*/ 8039 w 110"/>
                <a:gd name="T25" fmla="*/ 18666 h 116"/>
                <a:gd name="T26" fmla="*/ 8720 w 110"/>
                <a:gd name="T27" fmla="*/ 18666 h 116"/>
                <a:gd name="T28" fmla="*/ 9501 w 110"/>
                <a:gd name="T29" fmla="*/ 16209 h 116"/>
                <a:gd name="T30" fmla="*/ 9501 w 110"/>
                <a:gd name="T31" fmla="*/ 14733 h 116"/>
                <a:gd name="T32" fmla="*/ 9501 w 110"/>
                <a:gd name="T33" fmla="*/ 12502 h 116"/>
                <a:gd name="T34" fmla="*/ 9501 w 110"/>
                <a:gd name="T35" fmla="*/ 11317 h 116"/>
                <a:gd name="T36" fmla="*/ 8720 w 110"/>
                <a:gd name="T37" fmla="*/ 9880 h 116"/>
                <a:gd name="T38" fmla="*/ 8039 w 110"/>
                <a:gd name="T39" fmla="*/ 9880 h 116"/>
                <a:gd name="T40" fmla="*/ 8039 w 110"/>
                <a:gd name="T41" fmla="*/ 8567 h 116"/>
                <a:gd name="T42" fmla="*/ 7426 w 110"/>
                <a:gd name="T43" fmla="*/ 6048 h 116"/>
                <a:gd name="T44" fmla="*/ 6649 w 110"/>
                <a:gd name="T45" fmla="*/ 6048 h 116"/>
                <a:gd name="T46" fmla="*/ 5440 w 110"/>
                <a:gd name="T47" fmla="*/ 6048 h 116"/>
                <a:gd name="T48" fmla="*/ 5440 w 110"/>
                <a:gd name="T49" fmla="*/ 2228 h 116"/>
                <a:gd name="T50" fmla="*/ 4794 w 110"/>
                <a:gd name="T51" fmla="*/ 1173 h 116"/>
                <a:gd name="T52" fmla="*/ 4048 w 110"/>
                <a:gd name="T53" fmla="*/ 0 h 116"/>
                <a:gd name="T54" fmla="*/ 2022 w 110"/>
                <a:gd name="T55" fmla="*/ 0 h 116"/>
                <a:gd name="T56" fmla="*/ 699 w 110"/>
                <a:gd name="T57" fmla="*/ 0 h 116"/>
                <a:gd name="T58" fmla="*/ 699 w 110"/>
                <a:gd name="T59" fmla="*/ 1173 h 11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0"/>
                <a:gd name="T91" fmla="*/ 0 h 116"/>
                <a:gd name="T92" fmla="*/ 110 w 110"/>
                <a:gd name="T93" fmla="*/ 116 h 11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0" h="116">
                  <a:moveTo>
                    <a:pt x="8" y="7"/>
                  </a:moveTo>
                  <a:lnTo>
                    <a:pt x="8" y="23"/>
                  </a:lnTo>
                  <a:lnTo>
                    <a:pt x="0" y="37"/>
                  </a:lnTo>
                  <a:lnTo>
                    <a:pt x="16" y="53"/>
                  </a:lnTo>
                  <a:lnTo>
                    <a:pt x="23" y="61"/>
                  </a:lnTo>
                  <a:lnTo>
                    <a:pt x="39" y="70"/>
                  </a:lnTo>
                  <a:lnTo>
                    <a:pt x="46" y="77"/>
                  </a:lnTo>
                  <a:lnTo>
                    <a:pt x="62" y="77"/>
                  </a:lnTo>
                  <a:lnTo>
                    <a:pt x="69" y="84"/>
                  </a:lnTo>
                  <a:lnTo>
                    <a:pt x="69" y="100"/>
                  </a:lnTo>
                  <a:lnTo>
                    <a:pt x="62" y="115"/>
                  </a:lnTo>
                  <a:lnTo>
                    <a:pt x="76" y="115"/>
                  </a:lnTo>
                  <a:lnTo>
                    <a:pt x="92" y="115"/>
                  </a:lnTo>
                  <a:lnTo>
                    <a:pt x="100" y="115"/>
                  </a:lnTo>
                  <a:lnTo>
                    <a:pt x="109" y="100"/>
                  </a:lnTo>
                  <a:lnTo>
                    <a:pt x="109" y="91"/>
                  </a:lnTo>
                  <a:lnTo>
                    <a:pt x="109" y="77"/>
                  </a:lnTo>
                  <a:lnTo>
                    <a:pt x="109" y="70"/>
                  </a:lnTo>
                  <a:lnTo>
                    <a:pt x="100" y="61"/>
                  </a:lnTo>
                  <a:lnTo>
                    <a:pt x="92" y="61"/>
                  </a:lnTo>
                  <a:lnTo>
                    <a:pt x="92" y="53"/>
                  </a:lnTo>
                  <a:lnTo>
                    <a:pt x="85" y="37"/>
                  </a:lnTo>
                  <a:lnTo>
                    <a:pt x="76" y="37"/>
                  </a:lnTo>
                  <a:lnTo>
                    <a:pt x="62" y="37"/>
                  </a:lnTo>
                  <a:lnTo>
                    <a:pt x="62" y="14"/>
                  </a:lnTo>
                  <a:lnTo>
                    <a:pt x="55" y="7"/>
                  </a:lnTo>
                  <a:lnTo>
                    <a:pt x="46" y="0"/>
                  </a:lnTo>
                  <a:lnTo>
                    <a:pt x="23" y="0"/>
                  </a:lnTo>
                  <a:lnTo>
                    <a:pt x="8" y="0"/>
                  </a:lnTo>
                  <a:lnTo>
                    <a:pt x="8" y="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1" name="Freeform 56"/>
            <p:cNvSpPr>
              <a:spLocks/>
            </p:cNvSpPr>
            <p:nvPr/>
          </p:nvSpPr>
          <p:spPr bwMode="auto">
            <a:xfrm>
              <a:off x="2091934" y="3029918"/>
              <a:ext cx="151756" cy="197735"/>
            </a:xfrm>
            <a:custGeom>
              <a:avLst/>
              <a:gdLst>
                <a:gd name="T0" fmla="*/ 0 w 71"/>
                <a:gd name="T1" fmla="*/ 7490 h 94"/>
                <a:gd name="T2" fmla="*/ 0 w 71"/>
                <a:gd name="T3" fmla="*/ 10191 h 94"/>
                <a:gd name="T4" fmla="*/ 520 w 71"/>
                <a:gd name="T5" fmla="*/ 10191 h 94"/>
                <a:gd name="T6" fmla="*/ 520 w 71"/>
                <a:gd name="T7" fmla="*/ 13278 h 94"/>
                <a:gd name="T8" fmla="*/ 520 w 71"/>
                <a:gd name="T9" fmla="*/ 14611 h 94"/>
                <a:gd name="T10" fmla="*/ 520 w 71"/>
                <a:gd name="T11" fmla="*/ 16363 h 94"/>
                <a:gd name="T12" fmla="*/ 1661 w 71"/>
                <a:gd name="T13" fmla="*/ 17820 h 94"/>
                <a:gd name="T14" fmla="*/ 1661 w 71"/>
                <a:gd name="T15" fmla="*/ 16363 h 94"/>
                <a:gd name="T16" fmla="*/ 2183 w 71"/>
                <a:gd name="T17" fmla="*/ 14611 h 94"/>
                <a:gd name="T18" fmla="*/ 2183 w 71"/>
                <a:gd name="T19" fmla="*/ 13278 h 94"/>
                <a:gd name="T20" fmla="*/ 2832 w 71"/>
                <a:gd name="T21" fmla="*/ 13278 h 94"/>
                <a:gd name="T22" fmla="*/ 2832 w 71"/>
                <a:gd name="T23" fmla="*/ 11920 h 94"/>
                <a:gd name="T24" fmla="*/ 3351 w 71"/>
                <a:gd name="T25" fmla="*/ 11920 h 94"/>
                <a:gd name="T26" fmla="*/ 4504 w 71"/>
                <a:gd name="T27" fmla="*/ 10191 h 94"/>
                <a:gd name="T28" fmla="*/ 5065 w 71"/>
                <a:gd name="T29" fmla="*/ 5731 h 94"/>
                <a:gd name="T30" fmla="*/ 5065 w 71"/>
                <a:gd name="T31" fmla="*/ 4428 h 94"/>
                <a:gd name="T32" fmla="*/ 3821 w 71"/>
                <a:gd name="T33" fmla="*/ 3087 h 94"/>
                <a:gd name="T34" fmla="*/ 3351 w 71"/>
                <a:gd name="T35" fmla="*/ 3087 h 94"/>
                <a:gd name="T36" fmla="*/ 2832 w 71"/>
                <a:gd name="T37" fmla="*/ 1358 h 94"/>
                <a:gd name="T38" fmla="*/ 1661 w 71"/>
                <a:gd name="T39" fmla="*/ 0 h 94"/>
                <a:gd name="T40" fmla="*/ 520 w 71"/>
                <a:gd name="T41" fmla="*/ 1358 h 94"/>
                <a:gd name="T42" fmla="*/ 520 w 71"/>
                <a:gd name="T43" fmla="*/ 4428 h 94"/>
                <a:gd name="T44" fmla="*/ 520 w 71"/>
                <a:gd name="T45" fmla="*/ 5731 h 94"/>
                <a:gd name="T46" fmla="*/ 0 w 71"/>
                <a:gd name="T47" fmla="*/ 7490 h 9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1"/>
                <a:gd name="T73" fmla="*/ 0 h 94"/>
                <a:gd name="T74" fmla="*/ 71 w 71"/>
                <a:gd name="T75" fmla="*/ 94 h 9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1" h="94">
                  <a:moveTo>
                    <a:pt x="0" y="39"/>
                  </a:moveTo>
                  <a:lnTo>
                    <a:pt x="0" y="53"/>
                  </a:lnTo>
                  <a:lnTo>
                    <a:pt x="7" y="53"/>
                  </a:lnTo>
                  <a:lnTo>
                    <a:pt x="7" y="69"/>
                  </a:lnTo>
                  <a:lnTo>
                    <a:pt x="7" y="76"/>
                  </a:lnTo>
                  <a:lnTo>
                    <a:pt x="7" y="85"/>
                  </a:lnTo>
                  <a:lnTo>
                    <a:pt x="23" y="93"/>
                  </a:lnTo>
                  <a:lnTo>
                    <a:pt x="23" y="85"/>
                  </a:lnTo>
                  <a:lnTo>
                    <a:pt x="30" y="76"/>
                  </a:lnTo>
                  <a:lnTo>
                    <a:pt x="30" y="69"/>
                  </a:lnTo>
                  <a:lnTo>
                    <a:pt x="39" y="69"/>
                  </a:lnTo>
                  <a:lnTo>
                    <a:pt x="39" y="62"/>
                  </a:lnTo>
                  <a:lnTo>
                    <a:pt x="46" y="62"/>
                  </a:lnTo>
                  <a:lnTo>
                    <a:pt x="62" y="53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53" y="16"/>
                  </a:lnTo>
                  <a:lnTo>
                    <a:pt x="46" y="16"/>
                  </a:lnTo>
                  <a:lnTo>
                    <a:pt x="39" y="7"/>
                  </a:lnTo>
                  <a:lnTo>
                    <a:pt x="23" y="0"/>
                  </a:lnTo>
                  <a:lnTo>
                    <a:pt x="7" y="7"/>
                  </a:lnTo>
                  <a:lnTo>
                    <a:pt x="7" y="23"/>
                  </a:lnTo>
                  <a:lnTo>
                    <a:pt x="7" y="30"/>
                  </a:lnTo>
                  <a:lnTo>
                    <a:pt x="0" y="3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2" name="Freeform 57"/>
            <p:cNvSpPr>
              <a:spLocks/>
            </p:cNvSpPr>
            <p:nvPr/>
          </p:nvSpPr>
          <p:spPr bwMode="auto">
            <a:xfrm>
              <a:off x="2066902" y="3082647"/>
              <a:ext cx="381736" cy="553658"/>
            </a:xfrm>
            <a:custGeom>
              <a:avLst/>
              <a:gdLst>
                <a:gd name="T0" fmla="*/ 15822 w 172"/>
                <a:gd name="T1" fmla="*/ 36654 h 265"/>
                <a:gd name="T2" fmla="*/ 15822 w 172"/>
                <a:gd name="T3" fmla="*/ 40545 h 265"/>
                <a:gd name="T4" fmla="*/ 15822 w 172"/>
                <a:gd name="T5" fmla="*/ 43108 h 265"/>
                <a:gd name="T6" fmla="*/ 15093 w 172"/>
                <a:gd name="T7" fmla="*/ 46039 h 265"/>
                <a:gd name="T8" fmla="*/ 13502 w 172"/>
                <a:gd name="T9" fmla="*/ 43108 h 265"/>
                <a:gd name="T10" fmla="*/ 11454 w 172"/>
                <a:gd name="T11" fmla="*/ 41850 h 265"/>
                <a:gd name="T12" fmla="*/ 9068 w 172"/>
                <a:gd name="T13" fmla="*/ 39000 h 265"/>
                <a:gd name="T14" fmla="*/ 7537 w 172"/>
                <a:gd name="T15" fmla="*/ 35106 h 265"/>
                <a:gd name="T16" fmla="*/ 5940 w 172"/>
                <a:gd name="T17" fmla="*/ 30907 h 265"/>
                <a:gd name="T18" fmla="*/ 5239 w 172"/>
                <a:gd name="T19" fmla="*/ 27114 h 265"/>
                <a:gd name="T20" fmla="*/ 3626 w 172"/>
                <a:gd name="T21" fmla="*/ 22986 h 265"/>
                <a:gd name="T22" fmla="*/ 2896 w 172"/>
                <a:gd name="T23" fmla="*/ 19052 h 265"/>
                <a:gd name="T24" fmla="*/ 1365 w 172"/>
                <a:gd name="T25" fmla="*/ 16183 h 265"/>
                <a:gd name="T26" fmla="*/ 0 w 172"/>
                <a:gd name="T27" fmla="*/ 10813 h 265"/>
                <a:gd name="T28" fmla="*/ 1365 w 172"/>
                <a:gd name="T29" fmla="*/ 8014 h 265"/>
                <a:gd name="T30" fmla="*/ 1365 w 172"/>
                <a:gd name="T31" fmla="*/ 10813 h 265"/>
                <a:gd name="T32" fmla="*/ 2896 w 172"/>
                <a:gd name="T33" fmla="*/ 10813 h 265"/>
                <a:gd name="T34" fmla="*/ 3626 w 172"/>
                <a:gd name="T35" fmla="*/ 8014 h 265"/>
                <a:gd name="T36" fmla="*/ 4504 w 172"/>
                <a:gd name="T37" fmla="*/ 6787 h 265"/>
                <a:gd name="T38" fmla="*/ 6885 w 172"/>
                <a:gd name="T39" fmla="*/ 5216 h 265"/>
                <a:gd name="T40" fmla="*/ 7537 w 172"/>
                <a:gd name="T41" fmla="*/ 0 h 265"/>
                <a:gd name="T42" fmla="*/ 9068 w 172"/>
                <a:gd name="T43" fmla="*/ 1268 h 265"/>
                <a:gd name="T44" fmla="*/ 10551 w 172"/>
                <a:gd name="T45" fmla="*/ 5216 h 265"/>
                <a:gd name="T46" fmla="*/ 12797 w 172"/>
                <a:gd name="T47" fmla="*/ 5216 h 265"/>
                <a:gd name="T48" fmla="*/ 13502 w 172"/>
                <a:gd name="T49" fmla="*/ 9267 h 265"/>
                <a:gd name="T50" fmla="*/ 13502 w 172"/>
                <a:gd name="T51" fmla="*/ 9267 h 265"/>
                <a:gd name="T52" fmla="*/ 12126 w 172"/>
                <a:gd name="T53" fmla="*/ 10813 h 265"/>
                <a:gd name="T54" fmla="*/ 10551 w 172"/>
                <a:gd name="T55" fmla="*/ 13427 h 265"/>
                <a:gd name="T56" fmla="*/ 9768 w 172"/>
                <a:gd name="T57" fmla="*/ 17455 h 265"/>
                <a:gd name="T58" fmla="*/ 10551 w 172"/>
                <a:gd name="T59" fmla="*/ 21419 h 265"/>
                <a:gd name="T60" fmla="*/ 11454 w 172"/>
                <a:gd name="T61" fmla="*/ 22986 h 265"/>
                <a:gd name="T62" fmla="*/ 12797 w 172"/>
                <a:gd name="T63" fmla="*/ 24467 h 265"/>
                <a:gd name="T64" fmla="*/ 13502 w 172"/>
                <a:gd name="T65" fmla="*/ 25574 h 265"/>
                <a:gd name="T66" fmla="*/ 15093 w 172"/>
                <a:gd name="T67" fmla="*/ 27114 h 265"/>
                <a:gd name="T68" fmla="*/ 16685 w 172"/>
                <a:gd name="T69" fmla="*/ 30907 h 2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2"/>
                <a:gd name="T106" fmla="*/ 0 h 265"/>
                <a:gd name="T107" fmla="*/ 172 w 172"/>
                <a:gd name="T108" fmla="*/ 265 h 2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2" h="265">
                  <a:moveTo>
                    <a:pt x="171" y="201"/>
                  </a:moveTo>
                  <a:lnTo>
                    <a:pt x="162" y="210"/>
                  </a:lnTo>
                  <a:lnTo>
                    <a:pt x="162" y="217"/>
                  </a:lnTo>
                  <a:lnTo>
                    <a:pt x="162" y="233"/>
                  </a:lnTo>
                  <a:lnTo>
                    <a:pt x="171" y="233"/>
                  </a:lnTo>
                  <a:lnTo>
                    <a:pt x="162" y="247"/>
                  </a:lnTo>
                  <a:lnTo>
                    <a:pt x="162" y="256"/>
                  </a:lnTo>
                  <a:lnTo>
                    <a:pt x="154" y="264"/>
                  </a:lnTo>
                  <a:lnTo>
                    <a:pt x="147" y="256"/>
                  </a:lnTo>
                  <a:lnTo>
                    <a:pt x="138" y="247"/>
                  </a:lnTo>
                  <a:lnTo>
                    <a:pt x="131" y="240"/>
                  </a:lnTo>
                  <a:lnTo>
                    <a:pt x="117" y="240"/>
                  </a:lnTo>
                  <a:lnTo>
                    <a:pt x="108" y="233"/>
                  </a:lnTo>
                  <a:lnTo>
                    <a:pt x="93" y="224"/>
                  </a:lnTo>
                  <a:lnTo>
                    <a:pt x="84" y="210"/>
                  </a:lnTo>
                  <a:lnTo>
                    <a:pt x="77" y="201"/>
                  </a:lnTo>
                  <a:lnTo>
                    <a:pt x="77" y="193"/>
                  </a:lnTo>
                  <a:lnTo>
                    <a:pt x="61" y="177"/>
                  </a:lnTo>
                  <a:lnTo>
                    <a:pt x="54" y="163"/>
                  </a:lnTo>
                  <a:lnTo>
                    <a:pt x="54" y="156"/>
                  </a:lnTo>
                  <a:lnTo>
                    <a:pt x="46" y="140"/>
                  </a:lnTo>
                  <a:lnTo>
                    <a:pt x="37" y="132"/>
                  </a:lnTo>
                  <a:lnTo>
                    <a:pt x="30" y="123"/>
                  </a:lnTo>
                  <a:lnTo>
                    <a:pt x="30" y="109"/>
                  </a:lnTo>
                  <a:lnTo>
                    <a:pt x="23" y="100"/>
                  </a:lnTo>
                  <a:lnTo>
                    <a:pt x="14" y="93"/>
                  </a:lnTo>
                  <a:lnTo>
                    <a:pt x="7" y="86"/>
                  </a:lnTo>
                  <a:lnTo>
                    <a:pt x="0" y="62"/>
                  </a:lnTo>
                  <a:lnTo>
                    <a:pt x="7" y="53"/>
                  </a:lnTo>
                  <a:lnTo>
                    <a:pt x="14" y="46"/>
                  </a:lnTo>
                  <a:lnTo>
                    <a:pt x="14" y="53"/>
                  </a:lnTo>
                  <a:lnTo>
                    <a:pt x="14" y="62"/>
                  </a:lnTo>
                  <a:lnTo>
                    <a:pt x="30" y="70"/>
                  </a:lnTo>
                  <a:lnTo>
                    <a:pt x="30" y="62"/>
                  </a:lnTo>
                  <a:lnTo>
                    <a:pt x="37" y="53"/>
                  </a:lnTo>
                  <a:lnTo>
                    <a:pt x="37" y="46"/>
                  </a:lnTo>
                  <a:lnTo>
                    <a:pt x="46" y="46"/>
                  </a:lnTo>
                  <a:lnTo>
                    <a:pt x="46" y="39"/>
                  </a:lnTo>
                  <a:lnTo>
                    <a:pt x="54" y="39"/>
                  </a:lnTo>
                  <a:lnTo>
                    <a:pt x="70" y="30"/>
                  </a:lnTo>
                  <a:lnTo>
                    <a:pt x="77" y="7"/>
                  </a:lnTo>
                  <a:lnTo>
                    <a:pt x="77" y="0"/>
                  </a:lnTo>
                  <a:lnTo>
                    <a:pt x="84" y="7"/>
                  </a:lnTo>
                  <a:lnTo>
                    <a:pt x="93" y="7"/>
                  </a:lnTo>
                  <a:lnTo>
                    <a:pt x="100" y="23"/>
                  </a:lnTo>
                  <a:lnTo>
                    <a:pt x="108" y="30"/>
                  </a:lnTo>
                  <a:lnTo>
                    <a:pt x="124" y="30"/>
                  </a:lnTo>
                  <a:lnTo>
                    <a:pt x="131" y="30"/>
                  </a:lnTo>
                  <a:lnTo>
                    <a:pt x="147" y="30"/>
                  </a:lnTo>
                  <a:lnTo>
                    <a:pt x="138" y="53"/>
                  </a:lnTo>
                  <a:lnTo>
                    <a:pt x="147" y="53"/>
                  </a:lnTo>
                  <a:lnTo>
                    <a:pt x="138" y="53"/>
                  </a:lnTo>
                  <a:lnTo>
                    <a:pt x="131" y="62"/>
                  </a:lnTo>
                  <a:lnTo>
                    <a:pt x="124" y="62"/>
                  </a:lnTo>
                  <a:lnTo>
                    <a:pt x="108" y="70"/>
                  </a:lnTo>
                  <a:lnTo>
                    <a:pt x="108" y="77"/>
                  </a:lnTo>
                  <a:lnTo>
                    <a:pt x="108" y="93"/>
                  </a:lnTo>
                  <a:lnTo>
                    <a:pt x="100" y="100"/>
                  </a:lnTo>
                  <a:lnTo>
                    <a:pt x="100" y="116"/>
                  </a:lnTo>
                  <a:lnTo>
                    <a:pt x="108" y="123"/>
                  </a:lnTo>
                  <a:lnTo>
                    <a:pt x="108" y="132"/>
                  </a:lnTo>
                  <a:lnTo>
                    <a:pt x="117" y="132"/>
                  </a:lnTo>
                  <a:lnTo>
                    <a:pt x="124" y="140"/>
                  </a:lnTo>
                  <a:lnTo>
                    <a:pt x="131" y="140"/>
                  </a:lnTo>
                  <a:lnTo>
                    <a:pt x="138" y="132"/>
                  </a:lnTo>
                  <a:lnTo>
                    <a:pt x="138" y="147"/>
                  </a:lnTo>
                  <a:lnTo>
                    <a:pt x="138" y="156"/>
                  </a:lnTo>
                  <a:lnTo>
                    <a:pt x="154" y="156"/>
                  </a:lnTo>
                  <a:lnTo>
                    <a:pt x="162" y="170"/>
                  </a:lnTo>
                  <a:lnTo>
                    <a:pt x="171" y="177"/>
                  </a:lnTo>
                  <a:lnTo>
                    <a:pt x="171" y="201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" name="Freeform 58"/>
            <p:cNvSpPr>
              <a:spLocks/>
            </p:cNvSpPr>
            <p:nvPr/>
          </p:nvSpPr>
          <p:spPr bwMode="auto">
            <a:xfrm>
              <a:off x="2134175" y="2691572"/>
              <a:ext cx="342624" cy="500928"/>
            </a:xfrm>
            <a:custGeom>
              <a:avLst/>
              <a:gdLst>
                <a:gd name="T0" fmla="*/ 5554 w 156"/>
                <a:gd name="T1" fmla="*/ 3768 h 241"/>
                <a:gd name="T2" fmla="*/ 4051 w 156"/>
                <a:gd name="T3" fmla="*/ 5281 h 241"/>
                <a:gd name="T4" fmla="*/ 2651 w 156"/>
                <a:gd name="T5" fmla="*/ 10322 h 241"/>
                <a:gd name="T6" fmla="*/ 2024 w 156"/>
                <a:gd name="T7" fmla="*/ 10322 h 241"/>
                <a:gd name="T8" fmla="*/ 2024 w 156"/>
                <a:gd name="T9" fmla="*/ 11505 h 241"/>
                <a:gd name="T10" fmla="*/ 1392 w 156"/>
                <a:gd name="T11" fmla="*/ 13012 h 241"/>
                <a:gd name="T12" fmla="*/ 2024 w 156"/>
                <a:gd name="T13" fmla="*/ 15540 h 241"/>
                <a:gd name="T14" fmla="*/ 2024 w 156"/>
                <a:gd name="T15" fmla="*/ 19308 h 241"/>
                <a:gd name="T16" fmla="*/ 1392 w 156"/>
                <a:gd name="T17" fmla="*/ 23216 h 241"/>
                <a:gd name="T18" fmla="*/ 616 w 156"/>
                <a:gd name="T19" fmla="*/ 25921 h 241"/>
                <a:gd name="T20" fmla="*/ 0 w 156"/>
                <a:gd name="T21" fmla="*/ 26989 h 241"/>
                <a:gd name="T22" fmla="*/ 2024 w 156"/>
                <a:gd name="T23" fmla="*/ 29900 h 241"/>
                <a:gd name="T24" fmla="*/ 4051 w 156"/>
                <a:gd name="T25" fmla="*/ 30984 h 241"/>
                <a:gd name="T26" fmla="*/ 5554 w 156"/>
                <a:gd name="T27" fmla="*/ 32207 h 241"/>
                <a:gd name="T28" fmla="*/ 6735 w 156"/>
                <a:gd name="T29" fmla="*/ 35973 h 241"/>
                <a:gd name="T30" fmla="*/ 8743 w 156"/>
                <a:gd name="T31" fmla="*/ 35973 h 241"/>
                <a:gd name="T32" fmla="*/ 9455 w 156"/>
                <a:gd name="T33" fmla="*/ 40008 h 241"/>
                <a:gd name="T34" fmla="*/ 10235 w 156"/>
                <a:gd name="T35" fmla="*/ 37501 h 241"/>
                <a:gd name="T36" fmla="*/ 10235 w 156"/>
                <a:gd name="T37" fmla="*/ 30984 h 241"/>
                <a:gd name="T38" fmla="*/ 10852 w 156"/>
                <a:gd name="T39" fmla="*/ 28414 h 241"/>
                <a:gd name="T40" fmla="*/ 10235 w 156"/>
                <a:gd name="T41" fmla="*/ 25921 h 241"/>
                <a:gd name="T42" fmla="*/ 12277 w 156"/>
                <a:gd name="T43" fmla="*/ 25921 h 241"/>
                <a:gd name="T44" fmla="*/ 13587 w 156"/>
                <a:gd name="T45" fmla="*/ 26989 h 241"/>
                <a:gd name="T46" fmla="*/ 12901 w 156"/>
                <a:gd name="T47" fmla="*/ 23216 h 241"/>
                <a:gd name="T48" fmla="*/ 12277 w 156"/>
                <a:gd name="T49" fmla="*/ 19308 h 241"/>
                <a:gd name="T50" fmla="*/ 12901 w 156"/>
                <a:gd name="T51" fmla="*/ 15540 h 241"/>
                <a:gd name="T52" fmla="*/ 10852 w 156"/>
                <a:gd name="T53" fmla="*/ 15540 h 241"/>
                <a:gd name="T54" fmla="*/ 9455 w 156"/>
                <a:gd name="T55" fmla="*/ 13012 h 241"/>
                <a:gd name="T56" fmla="*/ 7555 w 156"/>
                <a:gd name="T57" fmla="*/ 13012 h 241"/>
                <a:gd name="T58" fmla="*/ 6735 w 156"/>
                <a:gd name="T59" fmla="*/ 7681 h 241"/>
                <a:gd name="T60" fmla="*/ 7555 w 156"/>
                <a:gd name="T61" fmla="*/ 3768 h 241"/>
                <a:gd name="T62" fmla="*/ 8743 w 156"/>
                <a:gd name="T63" fmla="*/ 1333 h 241"/>
                <a:gd name="T64" fmla="*/ 8127 w 156"/>
                <a:gd name="T65" fmla="*/ 0 h 241"/>
                <a:gd name="T66" fmla="*/ 6092 w 156"/>
                <a:gd name="T67" fmla="*/ 2702 h 24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6"/>
                <a:gd name="T103" fmla="*/ 0 h 241"/>
                <a:gd name="T104" fmla="*/ 156 w 156"/>
                <a:gd name="T105" fmla="*/ 241 h 24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6" h="241">
                  <a:moveTo>
                    <a:pt x="63" y="16"/>
                  </a:moveTo>
                  <a:lnTo>
                    <a:pt x="63" y="23"/>
                  </a:lnTo>
                  <a:lnTo>
                    <a:pt x="54" y="23"/>
                  </a:lnTo>
                  <a:lnTo>
                    <a:pt x="46" y="32"/>
                  </a:lnTo>
                  <a:lnTo>
                    <a:pt x="46" y="46"/>
                  </a:lnTo>
                  <a:lnTo>
                    <a:pt x="30" y="62"/>
                  </a:lnTo>
                  <a:lnTo>
                    <a:pt x="30" y="69"/>
                  </a:lnTo>
                  <a:lnTo>
                    <a:pt x="23" y="62"/>
                  </a:lnTo>
                  <a:lnTo>
                    <a:pt x="23" y="55"/>
                  </a:lnTo>
                  <a:lnTo>
                    <a:pt x="23" y="69"/>
                  </a:lnTo>
                  <a:lnTo>
                    <a:pt x="16" y="69"/>
                  </a:lnTo>
                  <a:lnTo>
                    <a:pt x="16" y="78"/>
                  </a:lnTo>
                  <a:lnTo>
                    <a:pt x="23" y="85"/>
                  </a:lnTo>
                  <a:lnTo>
                    <a:pt x="23" y="93"/>
                  </a:lnTo>
                  <a:lnTo>
                    <a:pt x="23" y="102"/>
                  </a:lnTo>
                  <a:lnTo>
                    <a:pt x="23" y="116"/>
                  </a:lnTo>
                  <a:lnTo>
                    <a:pt x="23" y="125"/>
                  </a:lnTo>
                  <a:lnTo>
                    <a:pt x="16" y="139"/>
                  </a:lnTo>
                  <a:lnTo>
                    <a:pt x="7" y="148"/>
                  </a:lnTo>
                  <a:lnTo>
                    <a:pt x="7" y="155"/>
                  </a:lnTo>
                  <a:lnTo>
                    <a:pt x="0" y="155"/>
                  </a:lnTo>
                  <a:lnTo>
                    <a:pt x="0" y="162"/>
                  </a:lnTo>
                  <a:lnTo>
                    <a:pt x="16" y="170"/>
                  </a:lnTo>
                  <a:lnTo>
                    <a:pt x="23" y="179"/>
                  </a:lnTo>
                  <a:lnTo>
                    <a:pt x="30" y="179"/>
                  </a:lnTo>
                  <a:lnTo>
                    <a:pt x="46" y="186"/>
                  </a:lnTo>
                  <a:lnTo>
                    <a:pt x="54" y="193"/>
                  </a:lnTo>
                  <a:lnTo>
                    <a:pt x="63" y="193"/>
                  </a:lnTo>
                  <a:lnTo>
                    <a:pt x="70" y="209"/>
                  </a:lnTo>
                  <a:lnTo>
                    <a:pt x="77" y="216"/>
                  </a:lnTo>
                  <a:lnTo>
                    <a:pt x="93" y="216"/>
                  </a:lnTo>
                  <a:lnTo>
                    <a:pt x="100" y="216"/>
                  </a:lnTo>
                  <a:lnTo>
                    <a:pt x="117" y="216"/>
                  </a:lnTo>
                  <a:lnTo>
                    <a:pt x="108" y="240"/>
                  </a:lnTo>
                  <a:lnTo>
                    <a:pt x="117" y="240"/>
                  </a:lnTo>
                  <a:lnTo>
                    <a:pt x="117" y="225"/>
                  </a:lnTo>
                  <a:lnTo>
                    <a:pt x="124" y="202"/>
                  </a:lnTo>
                  <a:lnTo>
                    <a:pt x="117" y="186"/>
                  </a:lnTo>
                  <a:lnTo>
                    <a:pt x="117" y="170"/>
                  </a:lnTo>
                  <a:lnTo>
                    <a:pt x="124" y="170"/>
                  </a:lnTo>
                  <a:lnTo>
                    <a:pt x="117" y="162"/>
                  </a:lnTo>
                  <a:lnTo>
                    <a:pt x="117" y="155"/>
                  </a:lnTo>
                  <a:lnTo>
                    <a:pt x="124" y="155"/>
                  </a:lnTo>
                  <a:lnTo>
                    <a:pt x="140" y="155"/>
                  </a:lnTo>
                  <a:lnTo>
                    <a:pt x="147" y="155"/>
                  </a:lnTo>
                  <a:lnTo>
                    <a:pt x="155" y="162"/>
                  </a:lnTo>
                  <a:lnTo>
                    <a:pt x="155" y="155"/>
                  </a:lnTo>
                  <a:lnTo>
                    <a:pt x="147" y="139"/>
                  </a:lnTo>
                  <a:lnTo>
                    <a:pt x="147" y="132"/>
                  </a:lnTo>
                  <a:lnTo>
                    <a:pt x="140" y="116"/>
                  </a:lnTo>
                  <a:lnTo>
                    <a:pt x="147" y="102"/>
                  </a:lnTo>
                  <a:lnTo>
                    <a:pt x="147" y="93"/>
                  </a:lnTo>
                  <a:lnTo>
                    <a:pt x="140" y="93"/>
                  </a:lnTo>
                  <a:lnTo>
                    <a:pt x="124" y="93"/>
                  </a:lnTo>
                  <a:lnTo>
                    <a:pt x="117" y="78"/>
                  </a:lnTo>
                  <a:lnTo>
                    <a:pt x="108" y="78"/>
                  </a:lnTo>
                  <a:lnTo>
                    <a:pt x="93" y="78"/>
                  </a:lnTo>
                  <a:lnTo>
                    <a:pt x="86" y="78"/>
                  </a:lnTo>
                  <a:lnTo>
                    <a:pt x="86" y="62"/>
                  </a:lnTo>
                  <a:lnTo>
                    <a:pt x="77" y="46"/>
                  </a:lnTo>
                  <a:lnTo>
                    <a:pt x="77" y="39"/>
                  </a:lnTo>
                  <a:lnTo>
                    <a:pt x="86" y="23"/>
                  </a:lnTo>
                  <a:lnTo>
                    <a:pt x="93" y="16"/>
                  </a:lnTo>
                  <a:lnTo>
                    <a:pt x="100" y="8"/>
                  </a:lnTo>
                  <a:lnTo>
                    <a:pt x="108" y="0"/>
                  </a:lnTo>
                  <a:lnTo>
                    <a:pt x="93" y="0"/>
                  </a:lnTo>
                  <a:lnTo>
                    <a:pt x="86" y="8"/>
                  </a:lnTo>
                  <a:lnTo>
                    <a:pt x="70" y="16"/>
                  </a:lnTo>
                  <a:lnTo>
                    <a:pt x="63" y="1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" name="Freeform 60"/>
            <p:cNvSpPr>
              <a:spLocks/>
            </p:cNvSpPr>
            <p:nvPr/>
          </p:nvSpPr>
          <p:spPr bwMode="auto">
            <a:xfrm>
              <a:off x="4801637" y="3741763"/>
              <a:ext cx="453703" cy="389611"/>
            </a:xfrm>
            <a:custGeom>
              <a:avLst/>
              <a:gdLst>
                <a:gd name="T0" fmla="*/ 3530 w 210"/>
                <a:gd name="T1" fmla="*/ 6710 h 187"/>
                <a:gd name="T2" fmla="*/ 3530 w 210"/>
                <a:gd name="T3" fmla="*/ 9167 h 187"/>
                <a:gd name="T4" fmla="*/ 3530 w 210"/>
                <a:gd name="T5" fmla="*/ 11812 h 187"/>
                <a:gd name="T6" fmla="*/ 3530 w 210"/>
                <a:gd name="T7" fmla="*/ 13148 h 187"/>
                <a:gd name="T8" fmla="*/ 3530 w 210"/>
                <a:gd name="T9" fmla="*/ 16084 h 187"/>
                <a:gd name="T10" fmla="*/ 2435 w 210"/>
                <a:gd name="T11" fmla="*/ 17260 h 187"/>
                <a:gd name="T12" fmla="*/ 1253 w 210"/>
                <a:gd name="T13" fmla="*/ 16084 h 187"/>
                <a:gd name="T14" fmla="*/ 602 w 210"/>
                <a:gd name="T15" fmla="*/ 14644 h 187"/>
                <a:gd name="T16" fmla="*/ 0 w 210"/>
                <a:gd name="T17" fmla="*/ 16084 h 187"/>
                <a:gd name="T18" fmla="*/ 602 w 210"/>
                <a:gd name="T19" fmla="*/ 18798 h 187"/>
                <a:gd name="T20" fmla="*/ 1253 w 210"/>
                <a:gd name="T21" fmla="*/ 21247 h 187"/>
                <a:gd name="T22" fmla="*/ 1253 w 210"/>
                <a:gd name="T23" fmla="*/ 22777 h 187"/>
                <a:gd name="T24" fmla="*/ 1723 w 210"/>
                <a:gd name="T25" fmla="*/ 25130 h 187"/>
                <a:gd name="T26" fmla="*/ 1253 w 210"/>
                <a:gd name="T27" fmla="*/ 26724 h 187"/>
                <a:gd name="T28" fmla="*/ 1253 w 210"/>
                <a:gd name="T29" fmla="*/ 27971 h 187"/>
                <a:gd name="T30" fmla="*/ 1723 w 210"/>
                <a:gd name="T31" fmla="*/ 30743 h 187"/>
                <a:gd name="T32" fmla="*/ 2435 w 210"/>
                <a:gd name="T33" fmla="*/ 30743 h 187"/>
                <a:gd name="T34" fmla="*/ 2982 w 210"/>
                <a:gd name="T35" fmla="*/ 32112 h 187"/>
                <a:gd name="T36" fmla="*/ 4073 w 210"/>
                <a:gd name="T37" fmla="*/ 30743 h 187"/>
                <a:gd name="T38" fmla="*/ 5263 w 210"/>
                <a:gd name="T39" fmla="*/ 30743 h 187"/>
                <a:gd name="T40" fmla="*/ 5797 w 210"/>
                <a:gd name="T41" fmla="*/ 30743 h 187"/>
                <a:gd name="T42" fmla="*/ 7025 w 210"/>
                <a:gd name="T43" fmla="*/ 30743 h 187"/>
                <a:gd name="T44" fmla="*/ 8279 w 210"/>
                <a:gd name="T45" fmla="*/ 29181 h 187"/>
                <a:gd name="T46" fmla="*/ 8862 w 210"/>
                <a:gd name="T47" fmla="*/ 29181 h 187"/>
                <a:gd name="T48" fmla="*/ 10115 w 210"/>
                <a:gd name="T49" fmla="*/ 27971 h 187"/>
                <a:gd name="T50" fmla="*/ 11129 w 210"/>
                <a:gd name="T51" fmla="*/ 26724 h 187"/>
                <a:gd name="T52" fmla="*/ 11848 w 210"/>
                <a:gd name="T53" fmla="*/ 25130 h 187"/>
                <a:gd name="T54" fmla="*/ 12401 w 210"/>
                <a:gd name="T55" fmla="*/ 24024 h 187"/>
                <a:gd name="T56" fmla="*/ 12948 w 210"/>
                <a:gd name="T57" fmla="*/ 22777 h 187"/>
                <a:gd name="T58" fmla="*/ 13611 w 210"/>
                <a:gd name="T59" fmla="*/ 20037 h 187"/>
                <a:gd name="T60" fmla="*/ 14134 w 210"/>
                <a:gd name="T61" fmla="*/ 18798 h 187"/>
                <a:gd name="T62" fmla="*/ 14676 w 210"/>
                <a:gd name="T63" fmla="*/ 17260 h 187"/>
                <a:gd name="T64" fmla="*/ 15333 w 210"/>
                <a:gd name="T65" fmla="*/ 14644 h 187"/>
                <a:gd name="T66" fmla="*/ 15958 w 210"/>
                <a:gd name="T67" fmla="*/ 11812 h 187"/>
                <a:gd name="T68" fmla="*/ 14676 w 210"/>
                <a:gd name="T69" fmla="*/ 11812 h 187"/>
                <a:gd name="T70" fmla="*/ 14676 w 210"/>
                <a:gd name="T71" fmla="*/ 13148 h 187"/>
                <a:gd name="T72" fmla="*/ 14134 w 210"/>
                <a:gd name="T73" fmla="*/ 11812 h 187"/>
                <a:gd name="T74" fmla="*/ 14134 w 210"/>
                <a:gd name="T75" fmla="*/ 10706 h 187"/>
                <a:gd name="T76" fmla="*/ 14134 w 210"/>
                <a:gd name="T77" fmla="*/ 9167 h 187"/>
                <a:gd name="T78" fmla="*/ 14676 w 210"/>
                <a:gd name="T79" fmla="*/ 9167 h 187"/>
                <a:gd name="T80" fmla="*/ 14676 w 210"/>
                <a:gd name="T81" fmla="*/ 6710 h 187"/>
                <a:gd name="T82" fmla="*/ 14676 w 210"/>
                <a:gd name="T83" fmla="*/ 3938 h 187"/>
                <a:gd name="T84" fmla="*/ 14676 w 210"/>
                <a:gd name="T85" fmla="*/ 2770 h 187"/>
                <a:gd name="T86" fmla="*/ 14676 w 210"/>
                <a:gd name="T87" fmla="*/ 1364 h 187"/>
                <a:gd name="T88" fmla="*/ 13611 w 210"/>
                <a:gd name="T89" fmla="*/ 0 h 187"/>
                <a:gd name="T90" fmla="*/ 12948 w 210"/>
                <a:gd name="T91" fmla="*/ 0 h 187"/>
                <a:gd name="T92" fmla="*/ 12401 w 210"/>
                <a:gd name="T93" fmla="*/ 0 h 187"/>
                <a:gd name="T94" fmla="*/ 11129 w 210"/>
                <a:gd name="T95" fmla="*/ 2770 h 187"/>
                <a:gd name="T96" fmla="*/ 10586 w 210"/>
                <a:gd name="T97" fmla="*/ 3938 h 187"/>
                <a:gd name="T98" fmla="*/ 10115 w 210"/>
                <a:gd name="T99" fmla="*/ 6710 h 187"/>
                <a:gd name="T100" fmla="*/ 9402 w 210"/>
                <a:gd name="T101" fmla="*/ 6710 h 187"/>
                <a:gd name="T102" fmla="*/ 8862 w 210"/>
                <a:gd name="T103" fmla="*/ 9167 h 187"/>
                <a:gd name="T104" fmla="*/ 7025 w 210"/>
                <a:gd name="T105" fmla="*/ 9167 h 187"/>
                <a:gd name="T106" fmla="*/ 6489 w 210"/>
                <a:gd name="T107" fmla="*/ 7957 h 187"/>
                <a:gd name="T108" fmla="*/ 5797 w 210"/>
                <a:gd name="T109" fmla="*/ 9167 h 187"/>
                <a:gd name="T110" fmla="*/ 5263 w 210"/>
                <a:gd name="T111" fmla="*/ 11812 h 187"/>
                <a:gd name="T112" fmla="*/ 4749 w 210"/>
                <a:gd name="T113" fmla="*/ 11812 h 187"/>
                <a:gd name="T114" fmla="*/ 4073 w 210"/>
                <a:gd name="T115" fmla="*/ 11812 h 187"/>
                <a:gd name="T116" fmla="*/ 4073 w 210"/>
                <a:gd name="T117" fmla="*/ 9167 h 187"/>
                <a:gd name="T118" fmla="*/ 3530 w 210"/>
                <a:gd name="T119" fmla="*/ 6710 h 18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0"/>
                <a:gd name="T181" fmla="*/ 0 h 187"/>
                <a:gd name="T182" fmla="*/ 210 w 210"/>
                <a:gd name="T183" fmla="*/ 187 h 18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0" h="187">
                  <a:moveTo>
                    <a:pt x="46" y="39"/>
                  </a:moveTo>
                  <a:lnTo>
                    <a:pt x="46" y="53"/>
                  </a:lnTo>
                  <a:lnTo>
                    <a:pt x="46" y="69"/>
                  </a:lnTo>
                  <a:lnTo>
                    <a:pt x="46" y="76"/>
                  </a:lnTo>
                  <a:lnTo>
                    <a:pt x="46" y="93"/>
                  </a:lnTo>
                  <a:lnTo>
                    <a:pt x="32" y="100"/>
                  </a:lnTo>
                  <a:lnTo>
                    <a:pt x="16" y="93"/>
                  </a:lnTo>
                  <a:lnTo>
                    <a:pt x="8" y="85"/>
                  </a:lnTo>
                  <a:lnTo>
                    <a:pt x="0" y="93"/>
                  </a:lnTo>
                  <a:lnTo>
                    <a:pt x="8" y="109"/>
                  </a:lnTo>
                  <a:lnTo>
                    <a:pt x="16" y="123"/>
                  </a:lnTo>
                  <a:lnTo>
                    <a:pt x="16" y="132"/>
                  </a:lnTo>
                  <a:lnTo>
                    <a:pt x="23" y="146"/>
                  </a:lnTo>
                  <a:lnTo>
                    <a:pt x="16" y="155"/>
                  </a:lnTo>
                  <a:lnTo>
                    <a:pt x="16" y="162"/>
                  </a:lnTo>
                  <a:lnTo>
                    <a:pt x="23" y="178"/>
                  </a:lnTo>
                  <a:lnTo>
                    <a:pt x="32" y="178"/>
                  </a:lnTo>
                  <a:lnTo>
                    <a:pt x="39" y="186"/>
                  </a:lnTo>
                  <a:lnTo>
                    <a:pt x="53" y="178"/>
                  </a:lnTo>
                  <a:lnTo>
                    <a:pt x="69" y="178"/>
                  </a:lnTo>
                  <a:lnTo>
                    <a:pt x="76" y="178"/>
                  </a:lnTo>
                  <a:lnTo>
                    <a:pt x="92" y="178"/>
                  </a:lnTo>
                  <a:lnTo>
                    <a:pt x="108" y="169"/>
                  </a:lnTo>
                  <a:lnTo>
                    <a:pt x="116" y="169"/>
                  </a:lnTo>
                  <a:lnTo>
                    <a:pt x="132" y="162"/>
                  </a:lnTo>
                  <a:lnTo>
                    <a:pt x="146" y="155"/>
                  </a:lnTo>
                  <a:lnTo>
                    <a:pt x="155" y="146"/>
                  </a:lnTo>
                  <a:lnTo>
                    <a:pt x="162" y="139"/>
                  </a:lnTo>
                  <a:lnTo>
                    <a:pt x="169" y="132"/>
                  </a:lnTo>
                  <a:lnTo>
                    <a:pt x="178" y="116"/>
                  </a:lnTo>
                  <a:lnTo>
                    <a:pt x="185" y="109"/>
                  </a:lnTo>
                  <a:lnTo>
                    <a:pt x="192" y="100"/>
                  </a:lnTo>
                  <a:lnTo>
                    <a:pt x="201" y="85"/>
                  </a:lnTo>
                  <a:lnTo>
                    <a:pt x="209" y="69"/>
                  </a:lnTo>
                  <a:lnTo>
                    <a:pt x="192" y="69"/>
                  </a:lnTo>
                  <a:lnTo>
                    <a:pt x="192" y="76"/>
                  </a:lnTo>
                  <a:lnTo>
                    <a:pt x="185" y="69"/>
                  </a:lnTo>
                  <a:lnTo>
                    <a:pt x="185" y="62"/>
                  </a:lnTo>
                  <a:lnTo>
                    <a:pt x="185" y="53"/>
                  </a:lnTo>
                  <a:lnTo>
                    <a:pt x="192" y="53"/>
                  </a:lnTo>
                  <a:lnTo>
                    <a:pt x="192" y="39"/>
                  </a:lnTo>
                  <a:lnTo>
                    <a:pt x="192" y="23"/>
                  </a:lnTo>
                  <a:lnTo>
                    <a:pt x="192" y="16"/>
                  </a:lnTo>
                  <a:lnTo>
                    <a:pt x="192" y="8"/>
                  </a:lnTo>
                  <a:lnTo>
                    <a:pt x="178" y="0"/>
                  </a:lnTo>
                  <a:lnTo>
                    <a:pt x="169" y="0"/>
                  </a:lnTo>
                  <a:lnTo>
                    <a:pt x="162" y="0"/>
                  </a:lnTo>
                  <a:lnTo>
                    <a:pt x="146" y="16"/>
                  </a:lnTo>
                  <a:lnTo>
                    <a:pt x="139" y="23"/>
                  </a:lnTo>
                  <a:lnTo>
                    <a:pt x="132" y="39"/>
                  </a:lnTo>
                  <a:lnTo>
                    <a:pt x="123" y="39"/>
                  </a:lnTo>
                  <a:lnTo>
                    <a:pt x="116" y="53"/>
                  </a:lnTo>
                  <a:lnTo>
                    <a:pt x="92" y="53"/>
                  </a:lnTo>
                  <a:lnTo>
                    <a:pt x="85" y="46"/>
                  </a:lnTo>
                  <a:lnTo>
                    <a:pt x="76" y="53"/>
                  </a:lnTo>
                  <a:lnTo>
                    <a:pt x="69" y="69"/>
                  </a:lnTo>
                  <a:lnTo>
                    <a:pt x="62" y="69"/>
                  </a:lnTo>
                  <a:lnTo>
                    <a:pt x="53" y="69"/>
                  </a:lnTo>
                  <a:lnTo>
                    <a:pt x="53" y="53"/>
                  </a:lnTo>
                  <a:lnTo>
                    <a:pt x="46" y="3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" name="Freeform 61"/>
            <p:cNvSpPr>
              <a:spLocks/>
            </p:cNvSpPr>
            <p:nvPr/>
          </p:nvSpPr>
          <p:spPr bwMode="auto">
            <a:xfrm>
              <a:off x="6898059" y="2211150"/>
              <a:ext cx="244061" cy="553658"/>
            </a:xfrm>
            <a:custGeom>
              <a:avLst/>
              <a:gdLst>
                <a:gd name="T0" fmla="*/ 7068 w 108"/>
                <a:gd name="T1" fmla="*/ 10806 h 265"/>
                <a:gd name="T2" fmla="*/ 7068 w 108"/>
                <a:gd name="T3" fmla="*/ 8158 h 265"/>
                <a:gd name="T4" fmla="*/ 7068 w 108"/>
                <a:gd name="T5" fmla="*/ 4101 h 265"/>
                <a:gd name="T6" fmla="*/ 6232 w 108"/>
                <a:gd name="T7" fmla="*/ 1278 h 265"/>
                <a:gd name="T8" fmla="*/ 4600 w 108"/>
                <a:gd name="T9" fmla="*/ 1278 h 265"/>
                <a:gd name="T10" fmla="*/ 5404 w 108"/>
                <a:gd name="T11" fmla="*/ 4101 h 265"/>
                <a:gd name="T12" fmla="*/ 2723 w 108"/>
                <a:gd name="T13" fmla="*/ 5313 h 265"/>
                <a:gd name="T14" fmla="*/ 2723 w 108"/>
                <a:gd name="T15" fmla="*/ 8158 h 265"/>
                <a:gd name="T16" fmla="*/ 823 w 108"/>
                <a:gd name="T17" fmla="*/ 12505 h 265"/>
                <a:gd name="T18" fmla="*/ 823 w 108"/>
                <a:gd name="T19" fmla="*/ 16572 h 265"/>
                <a:gd name="T20" fmla="*/ 0 w 108"/>
                <a:gd name="T21" fmla="*/ 17852 h 265"/>
                <a:gd name="T22" fmla="*/ 823 w 108"/>
                <a:gd name="T23" fmla="*/ 20665 h 265"/>
                <a:gd name="T24" fmla="*/ 823 w 108"/>
                <a:gd name="T25" fmla="*/ 20665 h 265"/>
                <a:gd name="T26" fmla="*/ 2723 w 108"/>
                <a:gd name="T27" fmla="*/ 23340 h 265"/>
                <a:gd name="T28" fmla="*/ 2723 w 108"/>
                <a:gd name="T29" fmla="*/ 23340 h 265"/>
                <a:gd name="T30" fmla="*/ 3496 w 108"/>
                <a:gd name="T31" fmla="*/ 27496 h 265"/>
                <a:gd name="T32" fmla="*/ 3496 w 108"/>
                <a:gd name="T33" fmla="*/ 31551 h 265"/>
                <a:gd name="T34" fmla="*/ 4600 w 108"/>
                <a:gd name="T35" fmla="*/ 31551 h 265"/>
                <a:gd name="T36" fmla="*/ 5404 w 108"/>
                <a:gd name="T37" fmla="*/ 33142 h 265"/>
                <a:gd name="T38" fmla="*/ 5404 w 108"/>
                <a:gd name="T39" fmla="*/ 33142 h 265"/>
                <a:gd name="T40" fmla="*/ 7068 w 108"/>
                <a:gd name="T41" fmla="*/ 30272 h 265"/>
                <a:gd name="T42" fmla="*/ 7068 w 108"/>
                <a:gd name="T43" fmla="*/ 29056 h 265"/>
                <a:gd name="T44" fmla="*/ 8932 w 108"/>
                <a:gd name="T45" fmla="*/ 31551 h 265"/>
                <a:gd name="T46" fmla="*/ 9812 w 108"/>
                <a:gd name="T47" fmla="*/ 38629 h 265"/>
                <a:gd name="T48" fmla="*/ 10785 w 108"/>
                <a:gd name="T49" fmla="*/ 39909 h 265"/>
                <a:gd name="T50" fmla="*/ 11710 w 108"/>
                <a:gd name="T51" fmla="*/ 42811 h 265"/>
                <a:gd name="T52" fmla="*/ 11710 w 108"/>
                <a:gd name="T53" fmla="*/ 47016 h 265"/>
                <a:gd name="T54" fmla="*/ 12571 w 108"/>
                <a:gd name="T55" fmla="*/ 44067 h 265"/>
                <a:gd name="T56" fmla="*/ 11710 w 108"/>
                <a:gd name="T57" fmla="*/ 38629 h 265"/>
                <a:gd name="T58" fmla="*/ 9812 w 108"/>
                <a:gd name="T59" fmla="*/ 35917 h 265"/>
                <a:gd name="T60" fmla="*/ 10785 w 108"/>
                <a:gd name="T61" fmla="*/ 33142 h 265"/>
                <a:gd name="T62" fmla="*/ 8932 w 108"/>
                <a:gd name="T63" fmla="*/ 29056 h 265"/>
                <a:gd name="T64" fmla="*/ 8932 w 108"/>
                <a:gd name="T65" fmla="*/ 23340 h 265"/>
                <a:gd name="T66" fmla="*/ 10785 w 108"/>
                <a:gd name="T67" fmla="*/ 20665 h 265"/>
                <a:gd name="T68" fmla="*/ 11710 w 108"/>
                <a:gd name="T69" fmla="*/ 19081 h 265"/>
                <a:gd name="T70" fmla="*/ 11710 w 108"/>
                <a:gd name="T71" fmla="*/ 17852 h 265"/>
                <a:gd name="T72" fmla="*/ 9812 w 108"/>
                <a:gd name="T73" fmla="*/ 16572 h 265"/>
                <a:gd name="T74" fmla="*/ 8932 w 108"/>
                <a:gd name="T75" fmla="*/ 13699 h 265"/>
                <a:gd name="T76" fmla="*/ 8117 w 108"/>
                <a:gd name="T77" fmla="*/ 10806 h 26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8"/>
                <a:gd name="T118" fmla="*/ 0 h 265"/>
                <a:gd name="T119" fmla="*/ 108 w 108"/>
                <a:gd name="T120" fmla="*/ 265 h 26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8" h="265">
                  <a:moveTo>
                    <a:pt x="69" y="61"/>
                  </a:moveTo>
                  <a:lnTo>
                    <a:pt x="60" y="61"/>
                  </a:lnTo>
                  <a:lnTo>
                    <a:pt x="60" y="53"/>
                  </a:lnTo>
                  <a:lnTo>
                    <a:pt x="60" y="46"/>
                  </a:lnTo>
                  <a:lnTo>
                    <a:pt x="69" y="37"/>
                  </a:lnTo>
                  <a:lnTo>
                    <a:pt x="60" y="23"/>
                  </a:lnTo>
                  <a:lnTo>
                    <a:pt x="60" y="14"/>
                  </a:lnTo>
                  <a:lnTo>
                    <a:pt x="53" y="7"/>
                  </a:lnTo>
                  <a:lnTo>
                    <a:pt x="46" y="0"/>
                  </a:lnTo>
                  <a:lnTo>
                    <a:pt x="39" y="7"/>
                  </a:lnTo>
                  <a:lnTo>
                    <a:pt x="39" y="14"/>
                  </a:lnTo>
                  <a:lnTo>
                    <a:pt x="46" y="23"/>
                  </a:lnTo>
                  <a:lnTo>
                    <a:pt x="30" y="14"/>
                  </a:lnTo>
                  <a:lnTo>
                    <a:pt x="23" y="30"/>
                  </a:lnTo>
                  <a:lnTo>
                    <a:pt x="23" y="37"/>
                  </a:lnTo>
                  <a:lnTo>
                    <a:pt x="23" y="46"/>
                  </a:lnTo>
                  <a:lnTo>
                    <a:pt x="16" y="70"/>
                  </a:lnTo>
                  <a:lnTo>
                    <a:pt x="7" y="70"/>
                  </a:lnTo>
                  <a:lnTo>
                    <a:pt x="7" y="77"/>
                  </a:lnTo>
                  <a:lnTo>
                    <a:pt x="7" y="93"/>
                  </a:lnTo>
                  <a:lnTo>
                    <a:pt x="0" y="93"/>
                  </a:lnTo>
                  <a:lnTo>
                    <a:pt x="0" y="100"/>
                  </a:lnTo>
                  <a:lnTo>
                    <a:pt x="0" y="107"/>
                  </a:lnTo>
                  <a:lnTo>
                    <a:pt x="7" y="116"/>
                  </a:lnTo>
                  <a:lnTo>
                    <a:pt x="7" y="123"/>
                  </a:lnTo>
                  <a:lnTo>
                    <a:pt x="7" y="116"/>
                  </a:lnTo>
                  <a:lnTo>
                    <a:pt x="16" y="123"/>
                  </a:lnTo>
                  <a:lnTo>
                    <a:pt x="23" y="131"/>
                  </a:lnTo>
                  <a:lnTo>
                    <a:pt x="23" y="140"/>
                  </a:lnTo>
                  <a:lnTo>
                    <a:pt x="23" y="131"/>
                  </a:lnTo>
                  <a:lnTo>
                    <a:pt x="30" y="147"/>
                  </a:lnTo>
                  <a:lnTo>
                    <a:pt x="30" y="154"/>
                  </a:lnTo>
                  <a:lnTo>
                    <a:pt x="30" y="170"/>
                  </a:lnTo>
                  <a:lnTo>
                    <a:pt x="30" y="177"/>
                  </a:lnTo>
                  <a:lnTo>
                    <a:pt x="39" y="170"/>
                  </a:lnTo>
                  <a:lnTo>
                    <a:pt x="39" y="177"/>
                  </a:lnTo>
                  <a:lnTo>
                    <a:pt x="39" y="186"/>
                  </a:lnTo>
                  <a:lnTo>
                    <a:pt x="46" y="186"/>
                  </a:lnTo>
                  <a:lnTo>
                    <a:pt x="46" y="177"/>
                  </a:lnTo>
                  <a:lnTo>
                    <a:pt x="46" y="186"/>
                  </a:lnTo>
                  <a:lnTo>
                    <a:pt x="53" y="177"/>
                  </a:lnTo>
                  <a:lnTo>
                    <a:pt x="60" y="170"/>
                  </a:lnTo>
                  <a:lnTo>
                    <a:pt x="60" y="177"/>
                  </a:lnTo>
                  <a:lnTo>
                    <a:pt x="60" y="163"/>
                  </a:lnTo>
                  <a:lnTo>
                    <a:pt x="69" y="170"/>
                  </a:lnTo>
                  <a:lnTo>
                    <a:pt x="76" y="177"/>
                  </a:lnTo>
                  <a:lnTo>
                    <a:pt x="83" y="193"/>
                  </a:lnTo>
                  <a:lnTo>
                    <a:pt x="83" y="217"/>
                  </a:lnTo>
                  <a:lnTo>
                    <a:pt x="83" y="208"/>
                  </a:lnTo>
                  <a:lnTo>
                    <a:pt x="92" y="224"/>
                  </a:lnTo>
                  <a:lnTo>
                    <a:pt x="92" y="231"/>
                  </a:lnTo>
                  <a:lnTo>
                    <a:pt x="99" y="240"/>
                  </a:lnTo>
                  <a:lnTo>
                    <a:pt x="99" y="255"/>
                  </a:lnTo>
                  <a:lnTo>
                    <a:pt x="99" y="264"/>
                  </a:lnTo>
                  <a:lnTo>
                    <a:pt x="99" y="255"/>
                  </a:lnTo>
                  <a:lnTo>
                    <a:pt x="107" y="247"/>
                  </a:lnTo>
                  <a:lnTo>
                    <a:pt x="107" y="231"/>
                  </a:lnTo>
                  <a:lnTo>
                    <a:pt x="99" y="217"/>
                  </a:lnTo>
                  <a:lnTo>
                    <a:pt x="92" y="208"/>
                  </a:lnTo>
                  <a:lnTo>
                    <a:pt x="83" y="201"/>
                  </a:lnTo>
                  <a:lnTo>
                    <a:pt x="83" y="193"/>
                  </a:lnTo>
                  <a:lnTo>
                    <a:pt x="92" y="186"/>
                  </a:lnTo>
                  <a:lnTo>
                    <a:pt x="92" y="177"/>
                  </a:lnTo>
                  <a:lnTo>
                    <a:pt x="76" y="163"/>
                  </a:lnTo>
                  <a:lnTo>
                    <a:pt x="69" y="147"/>
                  </a:lnTo>
                  <a:lnTo>
                    <a:pt x="76" y="131"/>
                  </a:lnTo>
                  <a:lnTo>
                    <a:pt x="83" y="123"/>
                  </a:lnTo>
                  <a:lnTo>
                    <a:pt x="92" y="116"/>
                  </a:lnTo>
                  <a:lnTo>
                    <a:pt x="99" y="116"/>
                  </a:lnTo>
                  <a:lnTo>
                    <a:pt x="99" y="107"/>
                  </a:lnTo>
                  <a:lnTo>
                    <a:pt x="107" y="100"/>
                  </a:lnTo>
                  <a:lnTo>
                    <a:pt x="99" y="100"/>
                  </a:lnTo>
                  <a:lnTo>
                    <a:pt x="92" y="93"/>
                  </a:lnTo>
                  <a:lnTo>
                    <a:pt x="83" y="93"/>
                  </a:lnTo>
                  <a:lnTo>
                    <a:pt x="83" y="77"/>
                  </a:lnTo>
                  <a:lnTo>
                    <a:pt x="76" y="77"/>
                  </a:lnTo>
                  <a:lnTo>
                    <a:pt x="76" y="61"/>
                  </a:lnTo>
                  <a:lnTo>
                    <a:pt x="69" y="61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" name="Freeform 62"/>
            <p:cNvSpPr>
              <a:spLocks/>
            </p:cNvSpPr>
            <p:nvPr/>
          </p:nvSpPr>
          <p:spPr bwMode="auto">
            <a:xfrm>
              <a:off x="7678741" y="2498231"/>
              <a:ext cx="134546" cy="199200"/>
            </a:xfrm>
            <a:custGeom>
              <a:avLst/>
              <a:gdLst>
                <a:gd name="T0" fmla="*/ 1132 w 62"/>
                <a:gd name="T1" fmla="*/ 14310 h 92"/>
                <a:gd name="T2" fmla="*/ 554 w 62"/>
                <a:gd name="T3" fmla="*/ 11009 h 92"/>
                <a:gd name="T4" fmla="*/ 0 w 62"/>
                <a:gd name="T5" fmla="*/ 8847 h 92"/>
                <a:gd name="T6" fmla="*/ 554 w 62"/>
                <a:gd name="T7" fmla="*/ 8847 h 92"/>
                <a:gd name="T8" fmla="*/ 554 w 62"/>
                <a:gd name="T9" fmla="*/ 5487 h 92"/>
                <a:gd name="T10" fmla="*/ 554 w 62"/>
                <a:gd name="T11" fmla="*/ 1652 h 92"/>
                <a:gd name="T12" fmla="*/ 554 w 62"/>
                <a:gd name="T13" fmla="*/ 0 h 92"/>
                <a:gd name="T14" fmla="*/ 1863 w 62"/>
                <a:gd name="T15" fmla="*/ 1652 h 92"/>
                <a:gd name="T16" fmla="*/ 2338 w 62"/>
                <a:gd name="T17" fmla="*/ 1652 h 92"/>
                <a:gd name="T18" fmla="*/ 2338 w 62"/>
                <a:gd name="T19" fmla="*/ 5487 h 92"/>
                <a:gd name="T20" fmla="*/ 2338 w 62"/>
                <a:gd name="T21" fmla="*/ 7202 h 92"/>
                <a:gd name="T22" fmla="*/ 2338 w 62"/>
                <a:gd name="T23" fmla="*/ 8847 h 92"/>
                <a:gd name="T24" fmla="*/ 1863 w 62"/>
                <a:gd name="T25" fmla="*/ 11009 h 92"/>
                <a:gd name="T26" fmla="*/ 1863 w 62"/>
                <a:gd name="T27" fmla="*/ 12658 h 92"/>
                <a:gd name="T28" fmla="*/ 2338 w 62"/>
                <a:gd name="T29" fmla="*/ 15941 h 92"/>
                <a:gd name="T30" fmla="*/ 2906 w 62"/>
                <a:gd name="T31" fmla="*/ 15941 h 92"/>
                <a:gd name="T32" fmla="*/ 3620 w 62"/>
                <a:gd name="T33" fmla="*/ 15941 h 92"/>
                <a:gd name="T34" fmla="*/ 4202 w 62"/>
                <a:gd name="T35" fmla="*/ 18010 h 92"/>
                <a:gd name="T36" fmla="*/ 4202 w 62"/>
                <a:gd name="T37" fmla="*/ 15941 h 92"/>
                <a:gd name="T38" fmla="*/ 4202 w 62"/>
                <a:gd name="T39" fmla="*/ 18010 h 92"/>
                <a:gd name="T40" fmla="*/ 4822 w 62"/>
                <a:gd name="T41" fmla="*/ 19662 h 92"/>
                <a:gd name="T42" fmla="*/ 4822 w 62"/>
                <a:gd name="T43" fmla="*/ 21550 h 92"/>
                <a:gd name="T44" fmla="*/ 4822 w 62"/>
                <a:gd name="T45" fmla="*/ 19662 h 92"/>
                <a:gd name="T46" fmla="*/ 4202 w 62"/>
                <a:gd name="T47" fmla="*/ 19662 h 92"/>
                <a:gd name="T48" fmla="*/ 3620 w 62"/>
                <a:gd name="T49" fmla="*/ 18010 h 92"/>
                <a:gd name="T50" fmla="*/ 2906 w 62"/>
                <a:gd name="T51" fmla="*/ 18010 h 92"/>
                <a:gd name="T52" fmla="*/ 3620 w 62"/>
                <a:gd name="T53" fmla="*/ 19662 h 92"/>
                <a:gd name="T54" fmla="*/ 2338 w 62"/>
                <a:gd name="T55" fmla="*/ 15941 h 92"/>
                <a:gd name="T56" fmla="*/ 1863 w 62"/>
                <a:gd name="T57" fmla="*/ 18010 h 92"/>
                <a:gd name="T58" fmla="*/ 1132 w 62"/>
                <a:gd name="T59" fmla="*/ 15941 h 92"/>
                <a:gd name="T60" fmla="*/ 1132 w 62"/>
                <a:gd name="T61" fmla="*/ 14310 h 9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2"/>
                <a:gd name="T94" fmla="*/ 0 h 92"/>
                <a:gd name="T95" fmla="*/ 62 w 62"/>
                <a:gd name="T96" fmla="*/ 92 h 9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2" h="92">
                  <a:moveTo>
                    <a:pt x="14" y="60"/>
                  </a:moveTo>
                  <a:lnTo>
                    <a:pt x="7" y="46"/>
                  </a:lnTo>
                  <a:lnTo>
                    <a:pt x="0" y="37"/>
                  </a:lnTo>
                  <a:lnTo>
                    <a:pt x="7" y="37"/>
                  </a:lnTo>
                  <a:lnTo>
                    <a:pt x="7" y="23"/>
                  </a:lnTo>
                  <a:lnTo>
                    <a:pt x="7" y="7"/>
                  </a:lnTo>
                  <a:lnTo>
                    <a:pt x="7" y="0"/>
                  </a:lnTo>
                  <a:lnTo>
                    <a:pt x="23" y="7"/>
                  </a:lnTo>
                  <a:lnTo>
                    <a:pt x="30" y="7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30" y="37"/>
                  </a:lnTo>
                  <a:lnTo>
                    <a:pt x="23" y="46"/>
                  </a:lnTo>
                  <a:lnTo>
                    <a:pt x="23" y="53"/>
                  </a:lnTo>
                  <a:lnTo>
                    <a:pt x="30" y="67"/>
                  </a:lnTo>
                  <a:lnTo>
                    <a:pt x="37" y="67"/>
                  </a:lnTo>
                  <a:lnTo>
                    <a:pt x="46" y="67"/>
                  </a:lnTo>
                  <a:lnTo>
                    <a:pt x="53" y="76"/>
                  </a:lnTo>
                  <a:lnTo>
                    <a:pt x="53" y="67"/>
                  </a:lnTo>
                  <a:lnTo>
                    <a:pt x="53" y="76"/>
                  </a:lnTo>
                  <a:lnTo>
                    <a:pt x="61" y="83"/>
                  </a:lnTo>
                  <a:lnTo>
                    <a:pt x="61" y="91"/>
                  </a:lnTo>
                  <a:lnTo>
                    <a:pt x="61" y="83"/>
                  </a:lnTo>
                  <a:lnTo>
                    <a:pt x="53" y="83"/>
                  </a:lnTo>
                  <a:lnTo>
                    <a:pt x="46" y="76"/>
                  </a:lnTo>
                  <a:lnTo>
                    <a:pt x="37" y="76"/>
                  </a:lnTo>
                  <a:lnTo>
                    <a:pt x="46" y="83"/>
                  </a:lnTo>
                  <a:lnTo>
                    <a:pt x="30" y="67"/>
                  </a:lnTo>
                  <a:lnTo>
                    <a:pt x="23" y="76"/>
                  </a:lnTo>
                  <a:lnTo>
                    <a:pt x="14" y="67"/>
                  </a:lnTo>
                  <a:lnTo>
                    <a:pt x="14" y="6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" name="Freeform 63"/>
            <p:cNvSpPr>
              <a:spLocks/>
            </p:cNvSpPr>
            <p:nvPr/>
          </p:nvSpPr>
          <p:spPr bwMode="auto">
            <a:xfrm>
              <a:off x="7778869" y="2773595"/>
              <a:ext cx="122031" cy="134753"/>
            </a:xfrm>
            <a:custGeom>
              <a:avLst/>
              <a:gdLst>
                <a:gd name="T0" fmla="*/ 4390 w 55"/>
                <a:gd name="T1" fmla="*/ 11784 h 64"/>
                <a:gd name="T2" fmla="*/ 3659 w 55"/>
                <a:gd name="T3" fmla="*/ 10135 h 64"/>
                <a:gd name="T4" fmla="*/ 2229 w 55"/>
                <a:gd name="T5" fmla="*/ 8679 h 64"/>
                <a:gd name="T6" fmla="*/ 2229 w 55"/>
                <a:gd name="T7" fmla="*/ 7290 h 64"/>
                <a:gd name="T8" fmla="*/ 1367 w 55"/>
                <a:gd name="T9" fmla="*/ 5650 h 64"/>
                <a:gd name="T10" fmla="*/ 675 w 55"/>
                <a:gd name="T11" fmla="*/ 5650 h 64"/>
                <a:gd name="T12" fmla="*/ 0 w 55"/>
                <a:gd name="T13" fmla="*/ 7290 h 64"/>
                <a:gd name="T14" fmla="*/ 0 w 55"/>
                <a:gd name="T15" fmla="*/ 5650 h 64"/>
                <a:gd name="T16" fmla="*/ 675 w 55"/>
                <a:gd name="T17" fmla="*/ 4320 h 64"/>
                <a:gd name="T18" fmla="*/ 1367 w 55"/>
                <a:gd name="T19" fmla="*/ 3048 h 64"/>
                <a:gd name="T20" fmla="*/ 2229 w 55"/>
                <a:gd name="T21" fmla="*/ 4320 h 64"/>
                <a:gd name="T22" fmla="*/ 2898 w 55"/>
                <a:gd name="T23" fmla="*/ 4320 h 64"/>
                <a:gd name="T24" fmla="*/ 2898 w 55"/>
                <a:gd name="T25" fmla="*/ 3048 h 64"/>
                <a:gd name="T26" fmla="*/ 3659 w 55"/>
                <a:gd name="T27" fmla="*/ 3048 h 64"/>
                <a:gd name="T28" fmla="*/ 3659 w 55"/>
                <a:gd name="T29" fmla="*/ 0 h 64"/>
                <a:gd name="T30" fmla="*/ 4390 w 55"/>
                <a:gd name="T31" fmla="*/ 1313 h 64"/>
                <a:gd name="T32" fmla="*/ 4390 w 55"/>
                <a:gd name="T33" fmla="*/ 4320 h 64"/>
                <a:gd name="T34" fmla="*/ 5247 w 55"/>
                <a:gd name="T35" fmla="*/ 7290 h 64"/>
                <a:gd name="T36" fmla="*/ 5247 w 55"/>
                <a:gd name="T37" fmla="*/ 8679 h 64"/>
                <a:gd name="T38" fmla="*/ 4390 w 55"/>
                <a:gd name="T39" fmla="*/ 7290 h 64"/>
                <a:gd name="T40" fmla="*/ 3659 w 55"/>
                <a:gd name="T41" fmla="*/ 7290 h 64"/>
                <a:gd name="T42" fmla="*/ 4390 w 55"/>
                <a:gd name="T43" fmla="*/ 10135 h 64"/>
                <a:gd name="T44" fmla="*/ 4390 w 55"/>
                <a:gd name="T45" fmla="*/ 11784 h 6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5"/>
                <a:gd name="T70" fmla="*/ 0 h 64"/>
                <a:gd name="T71" fmla="*/ 55 w 55"/>
                <a:gd name="T72" fmla="*/ 64 h 6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5" h="64">
                  <a:moveTo>
                    <a:pt x="45" y="63"/>
                  </a:moveTo>
                  <a:lnTo>
                    <a:pt x="37" y="54"/>
                  </a:lnTo>
                  <a:lnTo>
                    <a:pt x="23" y="46"/>
                  </a:lnTo>
                  <a:lnTo>
                    <a:pt x="23" y="39"/>
                  </a:lnTo>
                  <a:lnTo>
                    <a:pt x="14" y="30"/>
                  </a:lnTo>
                  <a:lnTo>
                    <a:pt x="7" y="30"/>
                  </a:lnTo>
                  <a:lnTo>
                    <a:pt x="0" y="39"/>
                  </a:lnTo>
                  <a:lnTo>
                    <a:pt x="0" y="30"/>
                  </a:lnTo>
                  <a:lnTo>
                    <a:pt x="7" y="23"/>
                  </a:lnTo>
                  <a:lnTo>
                    <a:pt x="14" y="16"/>
                  </a:lnTo>
                  <a:lnTo>
                    <a:pt x="23" y="23"/>
                  </a:lnTo>
                  <a:lnTo>
                    <a:pt x="30" y="23"/>
                  </a:lnTo>
                  <a:lnTo>
                    <a:pt x="30" y="16"/>
                  </a:lnTo>
                  <a:lnTo>
                    <a:pt x="37" y="16"/>
                  </a:lnTo>
                  <a:lnTo>
                    <a:pt x="37" y="0"/>
                  </a:lnTo>
                  <a:lnTo>
                    <a:pt x="45" y="7"/>
                  </a:lnTo>
                  <a:lnTo>
                    <a:pt x="45" y="23"/>
                  </a:lnTo>
                  <a:lnTo>
                    <a:pt x="54" y="39"/>
                  </a:lnTo>
                  <a:lnTo>
                    <a:pt x="54" y="46"/>
                  </a:lnTo>
                  <a:lnTo>
                    <a:pt x="45" y="39"/>
                  </a:lnTo>
                  <a:lnTo>
                    <a:pt x="37" y="39"/>
                  </a:lnTo>
                  <a:lnTo>
                    <a:pt x="45" y="54"/>
                  </a:lnTo>
                  <a:lnTo>
                    <a:pt x="45" y="6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" name="Freeform 64"/>
            <p:cNvSpPr>
              <a:spLocks/>
            </p:cNvSpPr>
            <p:nvPr/>
          </p:nvSpPr>
          <p:spPr bwMode="auto">
            <a:xfrm>
              <a:off x="7778869" y="2735513"/>
              <a:ext cx="67273" cy="62982"/>
            </a:xfrm>
            <a:custGeom>
              <a:avLst/>
              <a:gdLst>
                <a:gd name="T0" fmla="*/ 3166 w 30"/>
                <a:gd name="T1" fmla="*/ 0 h 31"/>
                <a:gd name="T2" fmla="*/ 1507 w 30"/>
                <a:gd name="T3" fmla="*/ 3524 h 31"/>
                <a:gd name="T4" fmla="*/ 0 w 30"/>
                <a:gd name="T5" fmla="*/ 2382 h 31"/>
                <a:gd name="T6" fmla="*/ 1507 w 30"/>
                <a:gd name="T7" fmla="*/ 0 h 31"/>
                <a:gd name="T8" fmla="*/ 3166 w 30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1"/>
                <a:gd name="T17" fmla="*/ 30 w 30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1">
                  <a:moveTo>
                    <a:pt x="29" y="0"/>
                  </a:moveTo>
                  <a:lnTo>
                    <a:pt x="14" y="30"/>
                  </a:lnTo>
                  <a:lnTo>
                    <a:pt x="0" y="20"/>
                  </a:lnTo>
                  <a:lnTo>
                    <a:pt x="14" y="0"/>
                  </a:lnTo>
                  <a:lnTo>
                    <a:pt x="2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9" name="Freeform 65"/>
            <p:cNvSpPr>
              <a:spLocks/>
            </p:cNvSpPr>
            <p:nvPr/>
          </p:nvSpPr>
          <p:spPr bwMode="auto">
            <a:xfrm>
              <a:off x="7830497" y="2690107"/>
              <a:ext cx="68838" cy="58588"/>
            </a:xfrm>
            <a:custGeom>
              <a:avLst/>
              <a:gdLst>
                <a:gd name="T0" fmla="*/ 3166 w 30"/>
                <a:gd name="T1" fmla="*/ 2050 h 30"/>
                <a:gd name="T2" fmla="*/ 1507 w 30"/>
                <a:gd name="T3" fmla="*/ 1464 h 30"/>
                <a:gd name="T4" fmla="*/ 0 w 30"/>
                <a:gd name="T5" fmla="*/ 0 h 30"/>
                <a:gd name="T6" fmla="*/ 1507 w 30"/>
                <a:gd name="T7" fmla="*/ 0 h 30"/>
                <a:gd name="T8" fmla="*/ 3166 w 30"/>
                <a:gd name="T9" fmla="*/ 797 h 30"/>
                <a:gd name="T10" fmla="*/ 3166 w 30"/>
                <a:gd name="T11" fmla="*/ 205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30"/>
                <a:gd name="T20" fmla="*/ 30 w 30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30">
                  <a:moveTo>
                    <a:pt x="29" y="29"/>
                  </a:moveTo>
                  <a:lnTo>
                    <a:pt x="14" y="20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9" y="11"/>
                  </a:lnTo>
                  <a:lnTo>
                    <a:pt x="29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0" name="Freeform 66"/>
            <p:cNvSpPr>
              <a:spLocks/>
            </p:cNvSpPr>
            <p:nvPr/>
          </p:nvSpPr>
          <p:spPr bwMode="auto">
            <a:xfrm>
              <a:off x="7758530" y="2706219"/>
              <a:ext cx="65709" cy="67376"/>
            </a:xfrm>
            <a:custGeom>
              <a:avLst/>
              <a:gdLst>
                <a:gd name="T0" fmla="*/ 2580 w 30"/>
                <a:gd name="T1" fmla="*/ 2373 h 31"/>
                <a:gd name="T2" fmla="*/ 0 w 30"/>
                <a:gd name="T3" fmla="*/ 0 h 31"/>
                <a:gd name="T4" fmla="*/ 0 w 30"/>
                <a:gd name="T5" fmla="*/ 7743 h 31"/>
                <a:gd name="T6" fmla="*/ 2580 w 30"/>
                <a:gd name="T7" fmla="*/ 2373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1"/>
                <a:gd name="T14" fmla="*/ 30 w 30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1">
                  <a:moveTo>
                    <a:pt x="29" y="9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29" y="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1" name="Freeform 67"/>
            <p:cNvSpPr>
              <a:spLocks/>
            </p:cNvSpPr>
            <p:nvPr/>
          </p:nvSpPr>
          <p:spPr bwMode="auto">
            <a:xfrm>
              <a:off x="7639629" y="2726725"/>
              <a:ext cx="68838" cy="99600"/>
            </a:xfrm>
            <a:custGeom>
              <a:avLst/>
              <a:gdLst>
                <a:gd name="T0" fmla="*/ 3166 w 30"/>
                <a:gd name="T1" fmla="*/ 3111 h 47"/>
                <a:gd name="T2" fmla="*/ 2205 w 30"/>
                <a:gd name="T3" fmla="*/ 4642 h 47"/>
                <a:gd name="T4" fmla="*/ 906 w 30"/>
                <a:gd name="T5" fmla="*/ 6131 h 47"/>
                <a:gd name="T6" fmla="*/ 0 w 30"/>
                <a:gd name="T7" fmla="*/ 9362 h 47"/>
                <a:gd name="T8" fmla="*/ 0 w 30"/>
                <a:gd name="T9" fmla="*/ 7831 h 47"/>
                <a:gd name="T10" fmla="*/ 906 w 30"/>
                <a:gd name="T11" fmla="*/ 6131 h 47"/>
                <a:gd name="T12" fmla="*/ 2205 w 30"/>
                <a:gd name="T13" fmla="*/ 3111 h 47"/>
                <a:gd name="T14" fmla="*/ 3166 w 30"/>
                <a:gd name="T15" fmla="*/ 1420 h 47"/>
                <a:gd name="T16" fmla="*/ 3166 w 30"/>
                <a:gd name="T17" fmla="*/ 0 h 47"/>
                <a:gd name="T18" fmla="*/ 3166 w 30"/>
                <a:gd name="T19" fmla="*/ 3111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47"/>
                <a:gd name="T32" fmla="*/ 30 w 30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47">
                  <a:moveTo>
                    <a:pt x="29" y="15"/>
                  </a:moveTo>
                  <a:lnTo>
                    <a:pt x="20" y="23"/>
                  </a:lnTo>
                  <a:lnTo>
                    <a:pt x="8" y="30"/>
                  </a:lnTo>
                  <a:lnTo>
                    <a:pt x="0" y="46"/>
                  </a:lnTo>
                  <a:lnTo>
                    <a:pt x="0" y="38"/>
                  </a:lnTo>
                  <a:lnTo>
                    <a:pt x="8" y="30"/>
                  </a:lnTo>
                  <a:lnTo>
                    <a:pt x="20" y="15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9" y="15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2" name="Freeform 68"/>
            <p:cNvSpPr>
              <a:spLocks/>
            </p:cNvSpPr>
            <p:nvPr/>
          </p:nvSpPr>
          <p:spPr bwMode="auto">
            <a:xfrm>
              <a:off x="7708466" y="2659349"/>
              <a:ext cx="68838" cy="62982"/>
            </a:xfrm>
            <a:custGeom>
              <a:avLst/>
              <a:gdLst>
                <a:gd name="T0" fmla="*/ 4758 w 30"/>
                <a:gd name="T1" fmla="*/ 6490 h 29"/>
                <a:gd name="T2" fmla="*/ 2675 w 30"/>
                <a:gd name="T3" fmla="*/ 3198 h 29"/>
                <a:gd name="T4" fmla="*/ 0 w 30"/>
                <a:gd name="T5" fmla="*/ 0 h 29"/>
                <a:gd name="T6" fmla="*/ 2675 w 30"/>
                <a:gd name="T7" fmla="*/ 0 h 29"/>
                <a:gd name="T8" fmla="*/ 4758 w 30"/>
                <a:gd name="T9" fmla="*/ 649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29"/>
                <a:gd name="T17" fmla="*/ 30 w 30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29">
                  <a:moveTo>
                    <a:pt x="29" y="28"/>
                  </a:moveTo>
                  <a:lnTo>
                    <a:pt x="16" y="14"/>
                  </a:lnTo>
                  <a:lnTo>
                    <a:pt x="0" y="0"/>
                  </a:lnTo>
                  <a:lnTo>
                    <a:pt x="16" y="0"/>
                  </a:lnTo>
                  <a:lnTo>
                    <a:pt x="29" y="2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3" name="Freeform 69"/>
            <p:cNvSpPr>
              <a:spLocks/>
            </p:cNvSpPr>
            <p:nvPr/>
          </p:nvSpPr>
          <p:spPr bwMode="auto">
            <a:xfrm>
              <a:off x="7830497" y="2722330"/>
              <a:ext cx="68838" cy="62983"/>
            </a:xfrm>
            <a:custGeom>
              <a:avLst/>
              <a:gdLst>
                <a:gd name="T0" fmla="*/ 1507 w 30"/>
                <a:gd name="T1" fmla="*/ 0 h 31"/>
                <a:gd name="T2" fmla="*/ 3166 w 30"/>
                <a:gd name="T3" fmla="*/ 2894 h 31"/>
                <a:gd name="T4" fmla="*/ 1507 w 30"/>
                <a:gd name="T5" fmla="*/ 2894 h 31"/>
                <a:gd name="T6" fmla="*/ 1507 w 30"/>
                <a:gd name="T7" fmla="*/ 4337 h 31"/>
                <a:gd name="T8" fmla="*/ 0 w 30"/>
                <a:gd name="T9" fmla="*/ 1326 h 31"/>
                <a:gd name="T10" fmla="*/ 0 w 30"/>
                <a:gd name="T11" fmla="*/ 0 h 31"/>
                <a:gd name="T12" fmla="*/ 1507 w 30"/>
                <a:gd name="T13" fmla="*/ 0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31"/>
                <a:gd name="T23" fmla="*/ 30 w 30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31">
                  <a:moveTo>
                    <a:pt x="14" y="0"/>
                  </a:moveTo>
                  <a:lnTo>
                    <a:pt x="29" y="20"/>
                  </a:lnTo>
                  <a:lnTo>
                    <a:pt x="14" y="20"/>
                  </a:lnTo>
                  <a:lnTo>
                    <a:pt x="14" y="3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4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4" name="Freeform 70"/>
            <p:cNvSpPr>
              <a:spLocks/>
            </p:cNvSpPr>
            <p:nvPr/>
          </p:nvSpPr>
          <p:spPr bwMode="auto">
            <a:xfrm>
              <a:off x="7792949" y="2690107"/>
              <a:ext cx="65709" cy="58588"/>
            </a:xfrm>
            <a:custGeom>
              <a:avLst/>
              <a:gdLst>
                <a:gd name="T0" fmla="*/ 2580 w 30"/>
                <a:gd name="T1" fmla="*/ 2050 h 30"/>
                <a:gd name="T2" fmla="*/ 0 w 30"/>
                <a:gd name="T3" fmla="*/ 2050 h 30"/>
                <a:gd name="T4" fmla="*/ 0 w 30"/>
                <a:gd name="T5" fmla="*/ 0 h 30"/>
                <a:gd name="T6" fmla="*/ 2580 w 30"/>
                <a:gd name="T7" fmla="*/ 205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0"/>
                <a:gd name="T14" fmla="*/ 30 w 30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0">
                  <a:moveTo>
                    <a:pt x="29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29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5" name="Freeform 71"/>
            <p:cNvSpPr>
              <a:spLocks/>
            </p:cNvSpPr>
            <p:nvPr/>
          </p:nvSpPr>
          <p:spPr bwMode="auto">
            <a:xfrm>
              <a:off x="7813288" y="2773595"/>
              <a:ext cx="59451" cy="0"/>
            </a:xfrm>
            <a:custGeom>
              <a:avLst/>
              <a:gdLst>
                <a:gd name="T0" fmla="*/ 1452 w 29"/>
                <a:gd name="T1" fmla="*/ 0 h 1"/>
                <a:gd name="T2" fmla="*/ 771 w 29"/>
                <a:gd name="T3" fmla="*/ 0 h 1"/>
                <a:gd name="T4" fmla="*/ 0 w 29"/>
                <a:gd name="T5" fmla="*/ 0 h 1"/>
                <a:gd name="T6" fmla="*/ 1452 w 2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1"/>
                <a:gd name="T14" fmla="*/ 29 w 29"/>
                <a:gd name="T15" fmla="*/ 0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1">
                  <a:moveTo>
                    <a:pt x="28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6" name="Freeform 72"/>
            <p:cNvSpPr>
              <a:spLocks/>
            </p:cNvSpPr>
            <p:nvPr/>
          </p:nvSpPr>
          <p:spPr bwMode="auto">
            <a:xfrm>
              <a:off x="7813288" y="2731119"/>
              <a:ext cx="0" cy="64447"/>
            </a:xfrm>
            <a:custGeom>
              <a:avLst/>
              <a:gdLst>
                <a:gd name="T0" fmla="*/ 0 w 1"/>
                <a:gd name="T1" fmla="*/ 0 h 31"/>
                <a:gd name="T2" fmla="*/ 0 w 1"/>
                <a:gd name="T3" fmla="*/ 1275 h 31"/>
                <a:gd name="T4" fmla="*/ 0 w 1"/>
                <a:gd name="T5" fmla="*/ 3880 h 31"/>
                <a:gd name="T6" fmla="*/ 0 w 1"/>
                <a:gd name="T7" fmla="*/ 5291 h 31"/>
                <a:gd name="T8" fmla="*/ 0 w 1"/>
                <a:gd name="T9" fmla="*/ 2605 h 31"/>
                <a:gd name="T10" fmla="*/ 0 w 1"/>
                <a:gd name="T11" fmla="*/ 0 h 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31"/>
                <a:gd name="T20" fmla="*/ 0 w 1"/>
                <a:gd name="T21" fmla="*/ 31 h 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31">
                  <a:moveTo>
                    <a:pt x="0" y="0"/>
                  </a:moveTo>
                  <a:lnTo>
                    <a:pt x="0" y="7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7" name="Freeform 73"/>
            <p:cNvSpPr>
              <a:spLocks/>
            </p:cNvSpPr>
            <p:nvPr/>
          </p:nvSpPr>
          <p:spPr bwMode="auto">
            <a:xfrm>
              <a:off x="7054508" y="2449896"/>
              <a:ext cx="234674" cy="458452"/>
            </a:xfrm>
            <a:custGeom>
              <a:avLst/>
              <a:gdLst>
                <a:gd name="T0" fmla="*/ 3088 w 108"/>
                <a:gd name="T1" fmla="*/ 29437 h 218"/>
                <a:gd name="T2" fmla="*/ 3088 w 108"/>
                <a:gd name="T3" fmla="*/ 28138 h 218"/>
                <a:gd name="T4" fmla="*/ 3088 w 108"/>
                <a:gd name="T5" fmla="*/ 25220 h 218"/>
                <a:gd name="T6" fmla="*/ 3088 w 108"/>
                <a:gd name="T7" fmla="*/ 22471 h 218"/>
                <a:gd name="T8" fmla="*/ 3088 w 108"/>
                <a:gd name="T9" fmla="*/ 20850 h 218"/>
                <a:gd name="T10" fmla="*/ 3088 w 108"/>
                <a:gd name="T11" fmla="*/ 18227 h 218"/>
                <a:gd name="T12" fmla="*/ 4391 w 108"/>
                <a:gd name="T13" fmla="*/ 18227 h 218"/>
                <a:gd name="T14" fmla="*/ 4391 w 108"/>
                <a:gd name="T15" fmla="*/ 20850 h 218"/>
                <a:gd name="T16" fmla="*/ 4987 w 108"/>
                <a:gd name="T17" fmla="*/ 20850 h 218"/>
                <a:gd name="T18" fmla="*/ 6302 w 108"/>
                <a:gd name="T19" fmla="*/ 22471 h 218"/>
                <a:gd name="T20" fmla="*/ 6302 w 108"/>
                <a:gd name="T21" fmla="*/ 23784 h 218"/>
                <a:gd name="T22" fmla="*/ 6302 w 108"/>
                <a:gd name="T23" fmla="*/ 20850 h 218"/>
                <a:gd name="T24" fmla="*/ 5684 w 108"/>
                <a:gd name="T25" fmla="*/ 19552 h 218"/>
                <a:gd name="T26" fmla="*/ 6302 w 108"/>
                <a:gd name="T27" fmla="*/ 16641 h 218"/>
                <a:gd name="T28" fmla="*/ 7608 w 108"/>
                <a:gd name="T29" fmla="*/ 16641 h 218"/>
                <a:gd name="T30" fmla="*/ 8842 w 108"/>
                <a:gd name="T31" fmla="*/ 16641 h 218"/>
                <a:gd name="T32" fmla="*/ 8842 w 108"/>
                <a:gd name="T33" fmla="*/ 15293 h 218"/>
                <a:gd name="T34" fmla="*/ 8842 w 108"/>
                <a:gd name="T35" fmla="*/ 12564 h 218"/>
                <a:gd name="T36" fmla="*/ 7608 w 108"/>
                <a:gd name="T37" fmla="*/ 9695 h 218"/>
                <a:gd name="T38" fmla="*/ 7608 w 108"/>
                <a:gd name="T39" fmla="*/ 8392 h 218"/>
                <a:gd name="T40" fmla="*/ 6302 w 108"/>
                <a:gd name="T41" fmla="*/ 5557 h 218"/>
                <a:gd name="T42" fmla="*/ 5684 w 108"/>
                <a:gd name="T43" fmla="*/ 5557 h 218"/>
                <a:gd name="T44" fmla="*/ 5684 w 108"/>
                <a:gd name="T45" fmla="*/ 6722 h 218"/>
                <a:gd name="T46" fmla="*/ 4987 w 108"/>
                <a:gd name="T47" fmla="*/ 5557 h 218"/>
                <a:gd name="T48" fmla="*/ 3841 w 108"/>
                <a:gd name="T49" fmla="*/ 8392 h 218"/>
                <a:gd name="T50" fmla="*/ 3841 w 108"/>
                <a:gd name="T51" fmla="*/ 5557 h 218"/>
                <a:gd name="T52" fmla="*/ 3841 w 108"/>
                <a:gd name="T53" fmla="*/ 2571 h 218"/>
                <a:gd name="T54" fmla="*/ 3088 w 108"/>
                <a:gd name="T55" fmla="*/ 2571 h 218"/>
                <a:gd name="T56" fmla="*/ 2508 w 108"/>
                <a:gd name="T57" fmla="*/ 0 h 218"/>
                <a:gd name="T58" fmla="*/ 1916 w 108"/>
                <a:gd name="T59" fmla="*/ 0 h 218"/>
                <a:gd name="T60" fmla="*/ 1167 w 108"/>
                <a:gd name="T61" fmla="*/ 1303 h 218"/>
                <a:gd name="T62" fmla="*/ 562 w 108"/>
                <a:gd name="T63" fmla="*/ 2571 h 218"/>
                <a:gd name="T64" fmla="*/ 0 w 108"/>
                <a:gd name="T65" fmla="*/ 5557 h 218"/>
                <a:gd name="T66" fmla="*/ 562 w 108"/>
                <a:gd name="T67" fmla="*/ 8392 h 218"/>
                <a:gd name="T68" fmla="*/ 1916 w 108"/>
                <a:gd name="T69" fmla="*/ 10954 h 218"/>
                <a:gd name="T70" fmla="*/ 1916 w 108"/>
                <a:gd name="T71" fmla="*/ 12564 h 218"/>
                <a:gd name="T72" fmla="*/ 1167 w 108"/>
                <a:gd name="T73" fmla="*/ 14128 h 218"/>
                <a:gd name="T74" fmla="*/ 1167 w 108"/>
                <a:gd name="T75" fmla="*/ 15293 h 218"/>
                <a:gd name="T76" fmla="*/ 1916 w 108"/>
                <a:gd name="T77" fmla="*/ 16641 h 218"/>
                <a:gd name="T78" fmla="*/ 2508 w 108"/>
                <a:gd name="T79" fmla="*/ 18227 h 218"/>
                <a:gd name="T80" fmla="*/ 3088 w 108"/>
                <a:gd name="T81" fmla="*/ 20850 h 218"/>
                <a:gd name="T82" fmla="*/ 3088 w 108"/>
                <a:gd name="T83" fmla="*/ 23784 h 218"/>
                <a:gd name="T84" fmla="*/ 2508 w 108"/>
                <a:gd name="T85" fmla="*/ 25220 h 218"/>
                <a:gd name="T86" fmla="*/ 2508 w 108"/>
                <a:gd name="T87" fmla="*/ 26811 h 218"/>
                <a:gd name="T88" fmla="*/ 2508 w 108"/>
                <a:gd name="T89" fmla="*/ 29437 h 218"/>
                <a:gd name="T90" fmla="*/ 1916 w 108"/>
                <a:gd name="T91" fmla="*/ 32402 h 218"/>
                <a:gd name="T92" fmla="*/ 2508 w 108"/>
                <a:gd name="T93" fmla="*/ 32402 h 218"/>
                <a:gd name="T94" fmla="*/ 3088 w 108"/>
                <a:gd name="T95" fmla="*/ 33695 h 218"/>
                <a:gd name="T96" fmla="*/ 3088 w 108"/>
                <a:gd name="T97" fmla="*/ 35279 h 218"/>
                <a:gd name="T98" fmla="*/ 3841 w 108"/>
                <a:gd name="T99" fmla="*/ 35279 h 218"/>
                <a:gd name="T100" fmla="*/ 4391 w 108"/>
                <a:gd name="T101" fmla="*/ 36606 h 218"/>
                <a:gd name="T102" fmla="*/ 4987 w 108"/>
                <a:gd name="T103" fmla="*/ 38008 h 218"/>
                <a:gd name="T104" fmla="*/ 4987 w 108"/>
                <a:gd name="T105" fmla="*/ 39629 h 218"/>
                <a:gd name="T106" fmla="*/ 5684 w 108"/>
                <a:gd name="T107" fmla="*/ 39629 h 218"/>
                <a:gd name="T108" fmla="*/ 6302 w 108"/>
                <a:gd name="T109" fmla="*/ 38008 h 218"/>
                <a:gd name="T110" fmla="*/ 5684 w 108"/>
                <a:gd name="T111" fmla="*/ 36606 h 218"/>
                <a:gd name="T112" fmla="*/ 4987 w 108"/>
                <a:gd name="T113" fmla="*/ 35279 h 218"/>
                <a:gd name="T114" fmla="*/ 4391 w 108"/>
                <a:gd name="T115" fmla="*/ 33695 h 218"/>
                <a:gd name="T116" fmla="*/ 3841 w 108"/>
                <a:gd name="T117" fmla="*/ 32402 h 218"/>
                <a:gd name="T118" fmla="*/ 3841 w 108"/>
                <a:gd name="T119" fmla="*/ 29437 h 218"/>
                <a:gd name="T120" fmla="*/ 3088 w 108"/>
                <a:gd name="T121" fmla="*/ 29437 h 21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8"/>
                <a:gd name="T184" fmla="*/ 0 h 218"/>
                <a:gd name="T185" fmla="*/ 108 w 108"/>
                <a:gd name="T186" fmla="*/ 218 h 21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8" h="218">
                  <a:moveTo>
                    <a:pt x="37" y="161"/>
                  </a:moveTo>
                  <a:lnTo>
                    <a:pt x="37" y="154"/>
                  </a:lnTo>
                  <a:lnTo>
                    <a:pt x="37" y="138"/>
                  </a:lnTo>
                  <a:lnTo>
                    <a:pt x="37" y="123"/>
                  </a:lnTo>
                  <a:lnTo>
                    <a:pt x="37" y="114"/>
                  </a:lnTo>
                  <a:lnTo>
                    <a:pt x="37" y="100"/>
                  </a:lnTo>
                  <a:lnTo>
                    <a:pt x="53" y="100"/>
                  </a:lnTo>
                  <a:lnTo>
                    <a:pt x="53" y="114"/>
                  </a:lnTo>
                  <a:lnTo>
                    <a:pt x="60" y="114"/>
                  </a:lnTo>
                  <a:lnTo>
                    <a:pt x="76" y="123"/>
                  </a:lnTo>
                  <a:lnTo>
                    <a:pt x="76" y="130"/>
                  </a:lnTo>
                  <a:lnTo>
                    <a:pt x="76" y="114"/>
                  </a:lnTo>
                  <a:lnTo>
                    <a:pt x="69" y="107"/>
                  </a:lnTo>
                  <a:lnTo>
                    <a:pt x="76" y="91"/>
                  </a:lnTo>
                  <a:lnTo>
                    <a:pt x="92" y="91"/>
                  </a:lnTo>
                  <a:lnTo>
                    <a:pt x="107" y="91"/>
                  </a:lnTo>
                  <a:lnTo>
                    <a:pt x="107" y="84"/>
                  </a:lnTo>
                  <a:lnTo>
                    <a:pt x="107" y="69"/>
                  </a:lnTo>
                  <a:lnTo>
                    <a:pt x="92" y="53"/>
                  </a:lnTo>
                  <a:lnTo>
                    <a:pt x="92" y="46"/>
                  </a:lnTo>
                  <a:lnTo>
                    <a:pt x="76" y="30"/>
                  </a:lnTo>
                  <a:lnTo>
                    <a:pt x="69" y="30"/>
                  </a:lnTo>
                  <a:lnTo>
                    <a:pt x="69" y="37"/>
                  </a:lnTo>
                  <a:lnTo>
                    <a:pt x="60" y="30"/>
                  </a:lnTo>
                  <a:lnTo>
                    <a:pt x="46" y="46"/>
                  </a:lnTo>
                  <a:lnTo>
                    <a:pt x="46" y="30"/>
                  </a:lnTo>
                  <a:lnTo>
                    <a:pt x="46" y="14"/>
                  </a:lnTo>
                  <a:lnTo>
                    <a:pt x="37" y="14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14" y="7"/>
                  </a:lnTo>
                  <a:lnTo>
                    <a:pt x="7" y="14"/>
                  </a:lnTo>
                  <a:lnTo>
                    <a:pt x="0" y="30"/>
                  </a:lnTo>
                  <a:lnTo>
                    <a:pt x="7" y="46"/>
                  </a:lnTo>
                  <a:lnTo>
                    <a:pt x="23" y="60"/>
                  </a:lnTo>
                  <a:lnTo>
                    <a:pt x="23" y="69"/>
                  </a:lnTo>
                  <a:lnTo>
                    <a:pt x="14" y="77"/>
                  </a:lnTo>
                  <a:lnTo>
                    <a:pt x="14" y="84"/>
                  </a:lnTo>
                  <a:lnTo>
                    <a:pt x="23" y="91"/>
                  </a:lnTo>
                  <a:lnTo>
                    <a:pt x="30" y="100"/>
                  </a:lnTo>
                  <a:lnTo>
                    <a:pt x="37" y="114"/>
                  </a:lnTo>
                  <a:lnTo>
                    <a:pt x="37" y="130"/>
                  </a:lnTo>
                  <a:lnTo>
                    <a:pt x="30" y="138"/>
                  </a:lnTo>
                  <a:lnTo>
                    <a:pt x="30" y="147"/>
                  </a:lnTo>
                  <a:lnTo>
                    <a:pt x="30" y="161"/>
                  </a:lnTo>
                  <a:lnTo>
                    <a:pt x="23" y="177"/>
                  </a:lnTo>
                  <a:lnTo>
                    <a:pt x="30" y="177"/>
                  </a:lnTo>
                  <a:lnTo>
                    <a:pt x="37" y="184"/>
                  </a:lnTo>
                  <a:lnTo>
                    <a:pt x="37" y="193"/>
                  </a:lnTo>
                  <a:lnTo>
                    <a:pt x="46" y="193"/>
                  </a:lnTo>
                  <a:lnTo>
                    <a:pt x="53" y="200"/>
                  </a:lnTo>
                  <a:lnTo>
                    <a:pt x="60" y="208"/>
                  </a:lnTo>
                  <a:lnTo>
                    <a:pt x="60" y="217"/>
                  </a:lnTo>
                  <a:lnTo>
                    <a:pt x="69" y="217"/>
                  </a:lnTo>
                  <a:lnTo>
                    <a:pt x="76" y="208"/>
                  </a:lnTo>
                  <a:lnTo>
                    <a:pt x="69" y="200"/>
                  </a:lnTo>
                  <a:lnTo>
                    <a:pt x="60" y="193"/>
                  </a:lnTo>
                  <a:lnTo>
                    <a:pt x="53" y="184"/>
                  </a:lnTo>
                  <a:lnTo>
                    <a:pt x="46" y="177"/>
                  </a:lnTo>
                  <a:lnTo>
                    <a:pt x="46" y="161"/>
                  </a:lnTo>
                  <a:lnTo>
                    <a:pt x="37" y="161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8" name="Freeform 74"/>
            <p:cNvSpPr>
              <a:spLocks/>
            </p:cNvSpPr>
            <p:nvPr/>
          </p:nvSpPr>
          <p:spPr bwMode="auto">
            <a:xfrm>
              <a:off x="7167151" y="2372267"/>
              <a:ext cx="242497" cy="440875"/>
            </a:xfrm>
            <a:custGeom>
              <a:avLst/>
              <a:gdLst>
                <a:gd name="T0" fmla="*/ 3839 w 109"/>
                <a:gd name="T1" fmla="*/ 6672 h 211"/>
                <a:gd name="T2" fmla="*/ 3071 w 109"/>
                <a:gd name="T3" fmla="*/ 6672 h 211"/>
                <a:gd name="T4" fmla="*/ 2378 w 109"/>
                <a:gd name="T5" fmla="*/ 5178 h 211"/>
                <a:gd name="T6" fmla="*/ 1524 w 109"/>
                <a:gd name="T7" fmla="*/ 6672 h 211"/>
                <a:gd name="T8" fmla="*/ 682 w 109"/>
                <a:gd name="T9" fmla="*/ 3916 h 211"/>
                <a:gd name="T10" fmla="*/ 0 w 109"/>
                <a:gd name="T11" fmla="*/ 1210 h 211"/>
                <a:gd name="T12" fmla="*/ 682 w 109"/>
                <a:gd name="T13" fmla="*/ 1210 h 211"/>
                <a:gd name="T14" fmla="*/ 1524 w 109"/>
                <a:gd name="T15" fmla="*/ 1210 h 211"/>
                <a:gd name="T16" fmla="*/ 2378 w 109"/>
                <a:gd name="T17" fmla="*/ 1210 h 211"/>
                <a:gd name="T18" fmla="*/ 3071 w 109"/>
                <a:gd name="T19" fmla="*/ 0 h 211"/>
                <a:gd name="T20" fmla="*/ 3839 w 109"/>
                <a:gd name="T21" fmla="*/ 0 h 211"/>
                <a:gd name="T22" fmla="*/ 5358 w 109"/>
                <a:gd name="T23" fmla="*/ 1210 h 211"/>
                <a:gd name="T24" fmla="*/ 5358 w 109"/>
                <a:gd name="T25" fmla="*/ 2744 h 211"/>
                <a:gd name="T26" fmla="*/ 6184 w 109"/>
                <a:gd name="T27" fmla="*/ 2744 h 211"/>
                <a:gd name="T28" fmla="*/ 7049 w 109"/>
                <a:gd name="T29" fmla="*/ 3916 h 211"/>
                <a:gd name="T30" fmla="*/ 6184 w 109"/>
                <a:gd name="T31" fmla="*/ 5178 h 211"/>
                <a:gd name="T32" fmla="*/ 5358 w 109"/>
                <a:gd name="T33" fmla="*/ 7913 h 211"/>
                <a:gd name="T34" fmla="*/ 4665 w 109"/>
                <a:gd name="T35" fmla="*/ 10675 h 211"/>
                <a:gd name="T36" fmla="*/ 5358 w 109"/>
                <a:gd name="T37" fmla="*/ 12035 h 211"/>
                <a:gd name="T38" fmla="*/ 6184 w 109"/>
                <a:gd name="T39" fmla="*/ 13238 h 211"/>
                <a:gd name="T40" fmla="*/ 7049 w 109"/>
                <a:gd name="T41" fmla="*/ 14784 h 211"/>
                <a:gd name="T42" fmla="*/ 7736 w 109"/>
                <a:gd name="T43" fmla="*/ 16029 h 211"/>
                <a:gd name="T44" fmla="*/ 8504 w 109"/>
                <a:gd name="T45" fmla="*/ 17131 h 211"/>
                <a:gd name="T46" fmla="*/ 9336 w 109"/>
                <a:gd name="T47" fmla="*/ 19942 h 211"/>
                <a:gd name="T48" fmla="*/ 10018 w 109"/>
                <a:gd name="T49" fmla="*/ 22453 h 211"/>
                <a:gd name="T50" fmla="*/ 10894 w 109"/>
                <a:gd name="T51" fmla="*/ 26525 h 211"/>
                <a:gd name="T52" fmla="*/ 10894 w 109"/>
                <a:gd name="T53" fmla="*/ 28061 h 211"/>
                <a:gd name="T54" fmla="*/ 10894 w 109"/>
                <a:gd name="T55" fmla="*/ 29158 h 211"/>
                <a:gd name="T56" fmla="*/ 9336 w 109"/>
                <a:gd name="T57" fmla="*/ 30363 h 211"/>
                <a:gd name="T58" fmla="*/ 8504 w 109"/>
                <a:gd name="T59" fmla="*/ 31895 h 211"/>
                <a:gd name="T60" fmla="*/ 7736 w 109"/>
                <a:gd name="T61" fmla="*/ 31895 h 211"/>
                <a:gd name="T62" fmla="*/ 7736 w 109"/>
                <a:gd name="T63" fmla="*/ 33127 h 211"/>
                <a:gd name="T64" fmla="*/ 7049 w 109"/>
                <a:gd name="T65" fmla="*/ 34490 h 211"/>
                <a:gd name="T66" fmla="*/ 6184 w 109"/>
                <a:gd name="T67" fmla="*/ 36028 h 211"/>
                <a:gd name="T68" fmla="*/ 5358 w 109"/>
                <a:gd name="T69" fmla="*/ 36028 h 211"/>
                <a:gd name="T70" fmla="*/ 5358 w 109"/>
                <a:gd name="T71" fmla="*/ 33127 h 211"/>
                <a:gd name="T72" fmla="*/ 4665 w 109"/>
                <a:gd name="T73" fmla="*/ 31895 h 211"/>
                <a:gd name="T74" fmla="*/ 5358 w 109"/>
                <a:gd name="T75" fmla="*/ 30363 h 211"/>
                <a:gd name="T76" fmla="*/ 6184 w 109"/>
                <a:gd name="T77" fmla="*/ 30363 h 211"/>
                <a:gd name="T78" fmla="*/ 7049 w 109"/>
                <a:gd name="T79" fmla="*/ 30363 h 211"/>
                <a:gd name="T80" fmla="*/ 6184 w 109"/>
                <a:gd name="T81" fmla="*/ 29158 h 211"/>
                <a:gd name="T82" fmla="*/ 7049 w 109"/>
                <a:gd name="T83" fmla="*/ 28061 h 211"/>
                <a:gd name="T84" fmla="*/ 8504 w 109"/>
                <a:gd name="T85" fmla="*/ 26525 h 211"/>
                <a:gd name="T86" fmla="*/ 8504 w 109"/>
                <a:gd name="T87" fmla="*/ 25279 h 211"/>
                <a:gd name="T88" fmla="*/ 8504 w 109"/>
                <a:gd name="T89" fmla="*/ 23989 h 211"/>
                <a:gd name="T90" fmla="*/ 8504 w 109"/>
                <a:gd name="T91" fmla="*/ 21152 h 211"/>
                <a:gd name="T92" fmla="*/ 7736 w 109"/>
                <a:gd name="T93" fmla="*/ 18674 h 211"/>
                <a:gd name="T94" fmla="*/ 7736 w 109"/>
                <a:gd name="T95" fmla="*/ 17131 h 211"/>
                <a:gd name="T96" fmla="*/ 6184 w 109"/>
                <a:gd name="T97" fmla="*/ 16029 h 211"/>
                <a:gd name="T98" fmla="*/ 6184 w 109"/>
                <a:gd name="T99" fmla="*/ 14784 h 211"/>
                <a:gd name="T100" fmla="*/ 5358 w 109"/>
                <a:gd name="T101" fmla="*/ 13238 h 211"/>
                <a:gd name="T102" fmla="*/ 4665 w 109"/>
                <a:gd name="T103" fmla="*/ 12035 h 211"/>
                <a:gd name="T104" fmla="*/ 2378 w 109"/>
                <a:gd name="T105" fmla="*/ 9150 h 211"/>
                <a:gd name="T106" fmla="*/ 3071 w 109"/>
                <a:gd name="T107" fmla="*/ 7913 h 211"/>
                <a:gd name="T108" fmla="*/ 3839 w 109"/>
                <a:gd name="T109" fmla="*/ 7913 h 211"/>
                <a:gd name="T110" fmla="*/ 3839 w 109"/>
                <a:gd name="T111" fmla="*/ 6672 h 2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9"/>
                <a:gd name="T169" fmla="*/ 0 h 211"/>
                <a:gd name="T170" fmla="*/ 109 w 109"/>
                <a:gd name="T171" fmla="*/ 211 h 21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9" h="211">
                  <a:moveTo>
                    <a:pt x="38" y="39"/>
                  </a:moveTo>
                  <a:lnTo>
                    <a:pt x="30" y="39"/>
                  </a:lnTo>
                  <a:lnTo>
                    <a:pt x="23" y="30"/>
                  </a:lnTo>
                  <a:lnTo>
                    <a:pt x="15" y="39"/>
                  </a:lnTo>
                  <a:lnTo>
                    <a:pt x="7" y="23"/>
                  </a:lnTo>
                  <a:lnTo>
                    <a:pt x="0" y="7"/>
                  </a:lnTo>
                  <a:lnTo>
                    <a:pt x="7" y="7"/>
                  </a:lnTo>
                  <a:lnTo>
                    <a:pt x="15" y="7"/>
                  </a:lnTo>
                  <a:lnTo>
                    <a:pt x="23" y="7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53" y="7"/>
                  </a:lnTo>
                  <a:lnTo>
                    <a:pt x="53" y="16"/>
                  </a:lnTo>
                  <a:lnTo>
                    <a:pt x="61" y="16"/>
                  </a:lnTo>
                  <a:lnTo>
                    <a:pt x="69" y="23"/>
                  </a:lnTo>
                  <a:lnTo>
                    <a:pt x="61" y="30"/>
                  </a:lnTo>
                  <a:lnTo>
                    <a:pt x="53" y="46"/>
                  </a:lnTo>
                  <a:lnTo>
                    <a:pt x="46" y="62"/>
                  </a:lnTo>
                  <a:lnTo>
                    <a:pt x="53" y="70"/>
                  </a:lnTo>
                  <a:lnTo>
                    <a:pt x="61" y="77"/>
                  </a:lnTo>
                  <a:lnTo>
                    <a:pt x="69" y="86"/>
                  </a:lnTo>
                  <a:lnTo>
                    <a:pt x="76" y="93"/>
                  </a:lnTo>
                  <a:lnTo>
                    <a:pt x="84" y="100"/>
                  </a:lnTo>
                  <a:lnTo>
                    <a:pt x="92" y="116"/>
                  </a:lnTo>
                  <a:lnTo>
                    <a:pt x="99" y="131"/>
                  </a:lnTo>
                  <a:lnTo>
                    <a:pt x="108" y="154"/>
                  </a:lnTo>
                  <a:lnTo>
                    <a:pt x="108" y="163"/>
                  </a:lnTo>
                  <a:lnTo>
                    <a:pt x="108" y="170"/>
                  </a:lnTo>
                  <a:lnTo>
                    <a:pt x="92" y="177"/>
                  </a:lnTo>
                  <a:lnTo>
                    <a:pt x="84" y="186"/>
                  </a:lnTo>
                  <a:lnTo>
                    <a:pt x="76" y="186"/>
                  </a:lnTo>
                  <a:lnTo>
                    <a:pt x="76" y="193"/>
                  </a:lnTo>
                  <a:lnTo>
                    <a:pt x="69" y="201"/>
                  </a:lnTo>
                  <a:lnTo>
                    <a:pt x="61" y="210"/>
                  </a:lnTo>
                  <a:lnTo>
                    <a:pt x="53" y="210"/>
                  </a:lnTo>
                  <a:lnTo>
                    <a:pt x="53" y="193"/>
                  </a:lnTo>
                  <a:lnTo>
                    <a:pt x="46" y="186"/>
                  </a:lnTo>
                  <a:lnTo>
                    <a:pt x="53" y="177"/>
                  </a:lnTo>
                  <a:lnTo>
                    <a:pt x="61" y="177"/>
                  </a:lnTo>
                  <a:lnTo>
                    <a:pt x="69" y="177"/>
                  </a:lnTo>
                  <a:lnTo>
                    <a:pt x="61" y="170"/>
                  </a:lnTo>
                  <a:lnTo>
                    <a:pt x="69" y="163"/>
                  </a:lnTo>
                  <a:lnTo>
                    <a:pt x="84" y="154"/>
                  </a:lnTo>
                  <a:lnTo>
                    <a:pt x="84" y="147"/>
                  </a:lnTo>
                  <a:lnTo>
                    <a:pt x="84" y="140"/>
                  </a:lnTo>
                  <a:lnTo>
                    <a:pt x="84" y="123"/>
                  </a:lnTo>
                  <a:lnTo>
                    <a:pt x="76" y="109"/>
                  </a:lnTo>
                  <a:lnTo>
                    <a:pt x="76" y="100"/>
                  </a:lnTo>
                  <a:lnTo>
                    <a:pt x="61" y="93"/>
                  </a:lnTo>
                  <a:lnTo>
                    <a:pt x="61" y="86"/>
                  </a:lnTo>
                  <a:lnTo>
                    <a:pt x="53" y="77"/>
                  </a:lnTo>
                  <a:lnTo>
                    <a:pt x="46" y="70"/>
                  </a:lnTo>
                  <a:lnTo>
                    <a:pt x="23" y="53"/>
                  </a:lnTo>
                  <a:lnTo>
                    <a:pt x="30" y="46"/>
                  </a:lnTo>
                  <a:lnTo>
                    <a:pt x="38" y="46"/>
                  </a:lnTo>
                  <a:lnTo>
                    <a:pt x="38" y="3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9" name="Freeform 75"/>
            <p:cNvSpPr>
              <a:spLocks/>
            </p:cNvSpPr>
            <p:nvPr/>
          </p:nvSpPr>
          <p:spPr bwMode="auto">
            <a:xfrm>
              <a:off x="7406519" y="2940572"/>
              <a:ext cx="292560" cy="259252"/>
            </a:xfrm>
            <a:custGeom>
              <a:avLst/>
              <a:gdLst>
                <a:gd name="T0" fmla="*/ 12948 w 132"/>
                <a:gd name="T1" fmla="*/ 8570 h 125"/>
                <a:gd name="T2" fmla="*/ 12193 w 132"/>
                <a:gd name="T3" fmla="*/ 8570 h 125"/>
                <a:gd name="T4" fmla="*/ 11246 w 132"/>
                <a:gd name="T5" fmla="*/ 8570 h 125"/>
                <a:gd name="T6" fmla="*/ 11246 w 132"/>
                <a:gd name="T7" fmla="*/ 11338 h 125"/>
                <a:gd name="T8" fmla="*/ 11246 w 132"/>
                <a:gd name="T9" fmla="*/ 12505 h 125"/>
                <a:gd name="T10" fmla="*/ 10567 w 132"/>
                <a:gd name="T11" fmla="*/ 13994 h 125"/>
                <a:gd name="T12" fmla="*/ 9880 w 132"/>
                <a:gd name="T13" fmla="*/ 15159 h 125"/>
                <a:gd name="T14" fmla="*/ 9880 w 132"/>
                <a:gd name="T15" fmla="*/ 16214 h 125"/>
                <a:gd name="T16" fmla="*/ 9009 w 132"/>
                <a:gd name="T17" fmla="*/ 17710 h 125"/>
                <a:gd name="T18" fmla="*/ 9009 w 132"/>
                <a:gd name="T19" fmla="*/ 18866 h 125"/>
                <a:gd name="T20" fmla="*/ 7625 w 132"/>
                <a:gd name="T21" fmla="*/ 20171 h 125"/>
                <a:gd name="T22" fmla="*/ 7625 w 132"/>
                <a:gd name="T23" fmla="*/ 18866 h 125"/>
                <a:gd name="T24" fmla="*/ 6756 w 132"/>
                <a:gd name="T25" fmla="*/ 18866 h 125"/>
                <a:gd name="T26" fmla="*/ 6077 w 132"/>
                <a:gd name="T27" fmla="*/ 18866 h 125"/>
                <a:gd name="T28" fmla="*/ 5268 w 132"/>
                <a:gd name="T29" fmla="*/ 17710 h 125"/>
                <a:gd name="T30" fmla="*/ 4397 w 132"/>
                <a:gd name="T31" fmla="*/ 18866 h 125"/>
                <a:gd name="T32" fmla="*/ 3673 w 132"/>
                <a:gd name="T33" fmla="*/ 18866 h 125"/>
                <a:gd name="T34" fmla="*/ 3673 w 132"/>
                <a:gd name="T35" fmla="*/ 17710 h 125"/>
                <a:gd name="T36" fmla="*/ 2049 w 132"/>
                <a:gd name="T37" fmla="*/ 17710 h 125"/>
                <a:gd name="T38" fmla="*/ 2918 w 132"/>
                <a:gd name="T39" fmla="*/ 17710 h 125"/>
                <a:gd name="T40" fmla="*/ 2049 w 132"/>
                <a:gd name="T41" fmla="*/ 17710 h 125"/>
                <a:gd name="T42" fmla="*/ 1368 w 132"/>
                <a:gd name="T43" fmla="*/ 15159 h 125"/>
                <a:gd name="T44" fmla="*/ 1368 w 132"/>
                <a:gd name="T45" fmla="*/ 13994 h 125"/>
                <a:gd name="T46" fmla="*/ 679 w 132"/>
                <a:gd name="T47" fmla="*/ 12505 h 125"/>
                <a:gd name="T48" fmla="*/ 679 w 132"/>
                <a:gd name="T49" fmla="*/ 11338 h 125"/>
                <a:gd name="T50" fmla="*/ 679 w 132"/>
                <a:gd name="T51" fmla="*/ 10067 h 125"/>
                <a:gd name="T52" fmla="*/ 0 w 132"/>
                <a:gd name="T53" fmla="*/ 8570 h 125"/>
                <a:gd name="T54" fmla="*/ 679 w 132"/>
                <a:gd name="T55" fmla="*/ 7515 h 125"/>
                <a:gd name="T56" fmla="*/ 1368 w 132"/>
                <a:gd name="T57" fmla="*/ 6363 h 125"/>
                <a:gd name="T58" fmla="*/ 1368 w 132"/>
                <a:gd name="T59" fmla="*/ 7515 h 125"/>
                <a:gd name="T60" fmla="*/ 2918 w 132"/>
                <a:gd name="T61" fmla="*/ 8570 h 125"/>
                <a:gd name="T62" fmla="*/ 4397 w 132"/>
                <a:gd name="T63" fmla="*/ 7515 h 125"/>
                <a:gd name="T64" fmla="*/ 6756 w 132"/>
                <a:gd name="T65" fmla="*/ 7515 h 125"/>
                <a:gd name="T66" fmla="*/ 7625 w 132"/>
                <a:gd name="T67" fmla="*/ 7515 h 125"/>
                <a:gd name="T68" fmla="*/ 8341 w 132"/>
                <a:gd name="T69" fmla="*/ 5150 h 125"/>
                <a:gd name="T70" fmla="*/ 8341 w 132"/>
                <a:gd name="T71" fmla="*/ 3711 h 125"/>
                <a:gd name="T72" fmla="*/ 8341 w 132"/>
                <a:gd name="T73" fmla="*/ 2652 h 125"/>
                <a:gd name="T74" fmla="*/ 9009 w 132"/>
                <a:gd name="T75" fmla="*/ 0 h 125"/>
                <a:gd name="T76" fmla="*/ 9880 w 132"/>
                <a:gd name="T77" fmla="*/ 0 h 125"/>
                <a:gd name="T78" fmla="*/ 11246 w 132"/>
                <a:gd name="T79" fmla="*/ 1313 h 125"/>
                <a:gd name="T80" fmla="*/ 10567 w 132"/>
                <a:gd name="T81" fmla="*/ 1313 h 125"/>
                <a:gd name="T82" fmla="*/ 11246 w 132"/>
                <a:gd name="T83" fmla="*/ 1313 h 125"/>
                <a:gd name="T84" fmla="*/ 11246 w 132"/>
                <a:gd name="T85" fmla="*/ 2652 h 125"/>
                <a:gd name="T86" fmla="*/ 10567 w 132"/>
                <a:gd name="T87" fmla="*/ 2652 h 125"/>
                <a:gd name="T88" fmla="*/ 12193 w 132"/>
                <a:gd name="T89" fmla="*/ 5150 h 125"/>
                <a:gd name="T90" fmla="*/ 11246 w 132"/>
                <a:gd name="T91" fmla="*/ 6363 h 125"/>
                <a:gd name="T92" fmla="*/ 12193 w 132"/>
                <a:gd name="T93" fmla="*/ 7515 h 125"/>
                <a:gd name="T94" fmla="*/ 12948 w 132"/>
                <a:gd name="T95" fmla="*/ 8570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2"/>
                <a:gd name="T145" fmla="*/ 0 h 125"/>
                <a:gd name="T146" fmla="*/ 132 w 132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2" h="125">
                  <a:moveTo>
                    <a:pt x="131" y="53"/>
                  </a:moveTo>
                  <a:lnTo>
                    <a:pt x="123" y="53"/>
                  </a:lnTo>
                  <a:lnTo>
                    <a:pt x="114" y="53"/>
                  </a:lnTo>
                  <a:lnTo>
                    <a:pt x="114" y="70"/>
                  </a:lnTo>
                  <a:lnTo>
                    <a:pt x="114" y="77"/>
                  </a:lnTo>
                  <a:lnTo>
                    <a:pt x="107" y="86"/>
                  </a:lnTo>
                  <a:lnTo>
                    <a:pt x="100" y="93"/>
                  </a:lnTo>
                  <a:lnTo>
                    <a:pt x="100" y="100"/>
                  </a:lnTo>
                  <a:lnTo>
                    <a:pt x="91" y="109"/>
                  </a:lnTo>
                  <a:lnTo>
                    <a:pt x="91" y="116"/>
                  </a:lnTo>
                  <a:lnTo>
                    <a:pt x="77" y="124"/>
                  </a:lnTo>
                  <a:lnTo>
                    <a:pt x="77" y="116"/>
                  </a:lnTo>
                  <a:lnTo>
                    <a:pt x="68" y="116"/>
                  </a:lnTo>
                  <a:lnTo>
                    <a:pt x="61" y="116"/>
                  </a:lnTo>
                  <a:lnTo>
                    <a:pt x="53" y="109"/>
                  </a:lnTo>
                  <a:lnTo>
                    <a:pt x="44" y="116"/>
                  </a:lnTo>
                  <a:lnTo>
                    <a:pt x="37" y="116"/>
                  </a:lnTo>
                  <a:lnTo>
                    <a:pt x="37" y="109"/>
                  </a:lnTo>
                  <a:lnTo>
                    <a:pt x="21" y="109"/>
                  </a:lnTo>
                  <a:lnTo>
                    <a:pt x="30" y="109"/>
                  </a:lnTo>
                  <a:lnTo>
                    <a:pt x="21" y="109"/>
                  </a:lnTo>
                  <a:lnTo>
                    <a:pt x="14" y="93"/>
                  </a:lnTo>
                  <a:lnTo>
                    <a:pt x="14" y="86"/>
                  </a:lnTo>
                  <a:lnTo>
                    <a:pt x="7" y="77"/>
                  </a:lnTo>
                  <a:lnTo>
                    <a:pt x="7" y="70"/>
                  </a:lnTo>
                  <a:lnTo>
                    <a:pt x="7" y="62"/>
                  </a:lnTo>
                  <a:lnTo>
                    <a:pt x="0" y="53"/>
                  </a:lnTo>
                  <a:lnTo>
                    <a:pt x="7" y="46"/>
                  </a:lnTo>
                  <a:lnTo>
                    <a:pt x="14" y="39"/>
                  </a:lnTo>
                  <a:lnTo>
                    <a:pt x="14" y="46"/>
                  </a:lnTo>
                  <a:lnTo>
                    <a:pt x="30" y="53"/>
                  </a:lnTo>
                  <a:lnTo>
                    <a:pt x="44" y="46"/>
                  </a:lnTo>
                  <a:lnTo>
                    <a:pt x="68" y="46"/>
                  </a:lnTo>
                  <a:lnTo>
                    <a:pt x="77" y="46"/>
                  </a:lnTo>
                  <a:lnTo>
                    <a:pt x="84" y="32"/>
                  </a:lnTo>
                  <a:lnTo>
                    <a:pt x="84" y="23"/>
                  </a:lnTo>
                  <a:lnTo>
                    <a:pt x="84" y="16"/>
                  </a:lnTo>
                  <a:lnTo>
                    <a:pt x="91" y="0"/>
                  </a:lnTo>
                  <a:lnTo>
                    <a:pt x="100" y="0"/>
                  </a:lnTo>
                  <a:lnTo>
                    <a:pt x="114" y="8"/>
                  </a:lnTo>
                  <a:lnTo>
                    <a:pt x="107" y="8"/>
                  </a:lnTo>
                  <a:lnTo>
                    <a:pt x="114" y="8"/>
                  </a:lnTo>
                  <a:lnTo>
                    <a:pt x="114" y="16"/>
                  </a:lnTo>
                  <a:lnTo>
                    <a:pt x="107" y="16"/>
                  </a:lnTo>
                  <a:lnTo>
                    <a:pt x="123" y="32"/>
                  </a:lnTo>
                  <a:lnTo>
                    <a:pt x="114" y="39"/>
                  </a:lnTo>
                  <a:lnTo>
                    <a:pt x="123" y="46"/>
                  </a:lnTo>
                  <a:lnTo>
                    <a:pt x="131" y="5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0" name="Freeform 76"/>
            <p:cNvSpPr>
              <a:spLocks/>
            </p:cNvSpPr>
            <p:nvPr/>
          </p:nvSpPr>
          <p:spPr bwMode="auto">
            <a:xfrm>
              <a:off x="7032605" y="2905419"/>
              <a:ext cx="308206" cy="333952"/>
            </a:xfrm>
            <a:custGeom>
              <a:avLst/>
              <a:gdLst>
                <a:gd name="T0" fmla="*/ 11931 w 141"/>
                <a:gd name="T1" fmla="*/ 21097 h 161"/>
                <a:gd name="T2" fmla="*/ 11286 w 141"/>
                <a:gd name="T3" fmla="*/ 23657 h 161"/>
                <a:gd name="T4" fmla="*/ 11286 w 141"/>
                <a:gd name="T5" fmla="*/ 26096 h 161"/>
                <a:gd name="T6" fmla="*/ 10683 w 141"/>
                <a:gd name="T7" fmla="*/ 26096 h 161"/>
                <a:gd name="T8" fmla="*/ 9912 w 141"/>
                <a:gd name="T9" fmla="*/ 26096 h 161"/>
                <a:gd name="T10" fmla="*/ 9295 w 141"/>
                <a:gd name="T11" fmla="*/ 24829 h 161"/>
                <a:gd name="T12" fmla="*/ 8713 w 141"/>
                <a:gd name="T13" fmla="*/ 23657 h 161"/>
                <a:gd name="T14" fmla="*/ 7953 w 141"/>
                <a:gd name="T15" fmla="*/ 22172 h 161"/>
                <a:gd name="T16" fmla="*/ 7343 w 141"/>
                <a:gd name="T17" fmla="*/ 21097 h 161"/>
                <a:gd name="T18" fmla="*/ 6666 w 141"/>
                <a:gd name="T19" fmla="*/ 19939 h 161"/>
                <a:gd name="T20" fmla="*/ 5957 w 141"/>
                <a:gd name="T21" fmla="*/ 18440 h 161"/>
                <a:gd name="T22" fmla="*/ 5957 w 141"/>
                <a:gd name="T23" fmla="*/ 16207 h 161"/>
                <a:gd name="T24" fmla="*/ 5310 w 141"/>
                <a:gd name="T25" fmla="*/ 16207 h 161"/>
                <a:gd name="T26" fmla="*/ 5310 w 141"/>
                <a:gd name="T27" fmla="*/ 13575 h 161"/>
                <a:gd name="T28" fmla="*/ 4706 w 141"/>
                <a:gd name="T29" fmla="*/ 12421 h 161"/>
                <a:gd name="T30" fmla="*/ 3944 w 141"/>
                <a:gd name="T31" fmla="*/ 10978 h 161"/>
                <a:gd name="T32" fmla="*/ 3944 w 141"/>
                <a:gd name="T33" fmla="*/ 9765 h 161"/>
                <a:gd name="T34" fmla="*/ 2738 w 141"/>
                <a:gd name="T35" fmla="*/ 7556 h 161"/>
                <a:gd name="T36" fmla="*/ 1960 w 141"/>
                <a:gd name="T37" fmla="*/ 6057 h 161"/>
                <a:gd name="T38" fmla="*/ 1368 w 141"/>
                <a:gd name="T39" fmla="*/ 3719 h 161"/>
                <a:gd name="T40" fmla="*/ 677 w 141"/>
                <a:gd name="T41" fmla="*/ 2234 h 161"/>
                <a:gd name="T42" fmla="*/ 0 w 141"/>
                <a:gd name="T43" fmla="*/ 0 h 161"/>
                <a:gd name="T44" fmla="*/ 677 w 141"/>
                <a:gd name="T45" fmla="*/ 0 h 161"/>
                <a:gd name="T46" fmla="*/ 1368 w 141"/>
                <a:gd name="T47" fmla="*/ 0 h 161"/>
                <a:gd name="T48" fmla="*/ 1960 w 141"/>
                <a:gd name="T49" fmla="*/ 1175 h 161"/>
                <a:gd name="T50" fmla="*/ 3330 w 141"/>
                <a:gd name="T51" fmla="*/ 2234 h 161"/>
                <a:gd name="T52" fmla="*/ 3330 w 141"/>
                <a:gd name="T53" fmla="*/ 3719 h 161"/>
                <a:gd name="T54" fmla="*/ 3944 w 141"/>
                <a:gd name="T55" fmla="*/ 4899 h 161"/>
                <a:gd name="T56" fmla="*/ 5310 w 141"/>
                <a:gd name="T57" fmla="*/ 7556 h 161"/>
                <a:gd name="T58" fmla="*/ 5957 w 141"/>
                <a:gd name="T59" fmla="*/ 8593 h 161"/>
                <a:gd name="T60" fmla="*/ 5957 w 141"/>
                <a:gd name="T61" fmla="*/ 7556 h 161"/>
                <a:gd name="T62" fmla="*/ 6666 w 141"/>
                <a:gd name="T63" fmla="*/ 8593 h 161"/>
                <a:gd name="T64" fmla="*/ 7343 w 141"/>
                <a:gd name="T65" fmla="*/ 9765 h 161"/>
                <a:gd name="T66" fmla="*/ 8713 w 141"/>
                <a:gd name="T67" fmla="*/ 12421 h 161"/>
                <a:gd name="T68" fmla="*/ 9295 w 141"/>
                <a:gd name="T69" fmla="*/ 12421 h 161"/>
                <a:gd name="T70" fmla="*/ 8713 w 141"/>
                <a:gd name="T71" fmla="*/ 13575 h 161"/>
                <a:gd name="T72" fmla="*/ 9295 w 141"/>
                <a:gd name="T73" fmla="*/ 13575 h 161"/>
                <a:gd name="T74" fmla="*/ 8713 w 141"/>
                <a:gd name="T75" fmla="*/ 13575 h 161"/>
                <a:gd name="T76" fmla="*/ 9295 w 141"/>
                <a:gd name="T77" fmla="*/ 14727 h 161"/>
                <a:gd name="T78" fmla="*/ 9912 w 141"/>
                <a:gd name="T79" fmla="*/ 14727 h 161"/>
                <a:gd name="T80" fmla="*/ 9912 w 141"/>
                <a:gd name="T81" fmla="*/ 17282 h 161"/>
                <a:gd name="T82" fmla="*/ 10683 w 141"/>
                <a:gd name="T83" fmla="*/ 17282 h 161"/>
                <a:gd name="T84" fmla="*/ 10683 w 141"/>
                <a:gd name="T85" fmla="*/ 18440 h 161"/>
                <a:gd name="T86" fmla="*/ 11286 w 141"/>
                <a:gd name="T87" fmla="*/ 18440 h 161"/>
                <a:gd name="T88" fmla="*/ 11931 w 141"/>
                <a:gd name="T89" fmla="*/ 21097 h 1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1"/>
                <a:gd name="T136" fmla="*/ 0 h 161"/>
                <a:gd name="T137" fmla="*/ 141 w 141"/>
                <a:gd name="T138" fmla="*/ 161 h 16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1" h="161">
                  <a:moveTo>
                    <a:pt x="140" y="129"/>
                  </a:moveTo>
                  <a:lnTo>
                    <a:pt x="132" y="145"/>
                  </a:lnTo>
                  <a:lnTo>
                    <a:pt x="132" y="160"/>
                  </a:lnTo>
                  <a:lnTo>
                    <a:pt x="125" y="160"/>
                  </a:lnTo>
                  <a:lnTo>
                    <a:pt x="116" y="160"/>
                  </a:lnTo>
                  <a:lnTo>
                    <a:pt x="109" y="152"/>
                  </a:lnTo>
                  <a:lnTo>
                    <a:pt x="102" y="145"/>
                  </a:lnTo>
                  <a:lnTo>
                    <a:pt x="93" y="136"/>
                  </a:lnTo>
                  <a:lnTo>
                    <a:pt x="86" y="129"/>
                  </a:lnTo>
                  <a:lnTo>
                    <a:pt x="78" y="122"/>
                  </a:lnTo>
                  <a:lnTo>
                    <a:pt x="70" y="113"/>
                  </a:lnTo>
                  <a:lnTo>
                    <a:pt x="70" y="99"/>
                  </a:lnTo>
                  <a:lnTo>
                    <a:pt x="62" y="99"/>
                  </a:lnTo>
                  <a:lnTo>
                    <a:pt x="62" y="83"/>
                  </a:lnTo>
                  <a:lnTo>
                    <a:pt x="55" y="76"/>
                  </a:lnTo>
                  <a:lnTo>
                    <a:pt x="46" y="67"/>
                  </a:lnTo>
                  <a:lnTo>
                    <a:pt x="46" y="60"/>
                  </a:lnTo>
                  <a:lnTo>
                    <a:pt x="32" y="46"/>
                  </a:lnTo>
                  <a:lnTo>
                    <a:pt x="23" y="37"/>
                  </a:lnTo>
                  <a:lnTo>
                    <a:pt x="16" y="23"/>
                  </a:lnTo>
                  <a:lnTo>
                    <a:pt x="8" y="14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3" y="7"/>
                  </a:lnTo>
                  <a:lnTo>
                    <a:pt x="39" y="14"/>
                  </a:lnTo>
                  <a:lnTo>
                    <a:pt x="39" y="23"/>
                  </a:lnTo>
                  <a:lnTo>
                    <a:pt x="46" y="30"/>
                  </a:lnTo>
                  <a:lnTo>
                    <a:pt x="62" y="46"/>
                  </a:lnTo>
                  <a:lnTo>
                    <a:pt x="70" y="53"/>
                  </a:lnTo>
                  <a:lnTo>
                    <a:pt x="70" y="46"/>
                  </a:lnTo>
                  <a:lnTo>
                    <a:pt x="78" y="53"/>
                  </a:lnTo>
                  <a:lnTo>
                    <a:pt x="86" y="60"/>
                  </a:lnTo>
                  <a:lnTo>
                    <a:pt x="102" y="76"/>
                  </a:lnTo>
                  <a:lnTo>
                    <a:pt x="109" y="76"/>
                  </a:lnTo>
                  <a:lnTo>
                    <a:pt x="102" y="83"/>
                  </a:lnTo>
                  <a:lnTo>
                    <a:pt x="109" y="83"/>
                  </a:lnTo>
                  <a:lnTo>
                    <a:pt x="102" y="83"/>
                  </a:lnTo>
                  <a:lnTo>
                    <a:pt x="109" y="90"/>
                  </a:lnTo>
                  <a:lnTo>
                    <a:pt x="116" y="90"/>
                  </a:lnTo>
                  <a:lnTo>
                    <a:pt x="116" y="106"/>
                  </a:lnTo>
                  <a:lnTo>
                    <a:pt x="125" y="106"/>
                  </a:lnTo>
                  <a:lnTo>
                    <a:pt x="125" y="113"/>
                  </a:lnTo>
                  <a:lnTo>
                    <a:pt x="132" y="113"/>
                  </a:lnTo>
                  <a:lnTo>
                    <a:pt x="140" y="1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1" name="Freeform 77"/>
            <p:cNvSpPr>
              <a:spLocks/>
            </p:cNvSpPr>
            <p:nvPr/>
          </p:nvSpPr>
          <p:spPr bwMode="auto">
            <a:xfrm>
              <a:off x="8030752" y="3082647"/>
              <a:ext cx="290996" cy="275364"/>
            </a:xfrm>
            <a:custGeom>
              <a:avLst/>
              <a:gdLst>
                <a:gd name="T0" fmla="*/ 8839 w 133"/>
                <a:gd name="T1" fmla="*/ 17273 h 133"/>
                <a:gd name="T2" fmla="*/ 8839 w 133"/>
                <a:gd name="T3" fmla="*/ 18444 h 133"/>
                <a:gd name="T4" fmla="*/ 9451 w 133"/>
                <a:gd name="T5" fmla="*/ 17273 h 133"/>
                <a:gd name="T6" fmla="*/ 10092 w 133"/>
                <a:gd name="T7" fmla="*/ 19701 h 133"/>
                <a:gd name="T8" fmla="*/ 10722 w 133"/>
                <a:gd name="T9" fmla="*/ 21156 h 133"/>
                <a:gd name="T10" fmla="*/ 10722 w 133"/>
                <a:gd name="T11" fmla="*/ 18444 h 133"/>
                <a:gd name="T12" fmla="*/ 10722 w 133"/>
                <a:gd name="T13" fmla="*/ 17273 h 133"/>
                <a:gd name="T14" fmla="*/ 10722 w 133"/>
                <a:gd name="T15" fmla="*/ 14760 h 133"/>
                <a:gd name="T16" fmla="*/ 10722 w 133"/>
                <a:gd name="T17" fmla="*/ 13592 h 133"/>
                <a:gd name="T18" fmla="*/ 10722 w 133"/>
                <a:gd name="T19" fmla="*/ 11100 h 133"/>
                <a:gd name="T20" fmla="*/ 10722 w 133"/>
                <a:gd name="T21" fmla="*/ 8501 h 133"/>
                <a:gd name="T22" fmla="*/ 11529 w 133"/>
                <a:gd name="T23" fmla="*/ 7315 h 133"/>
                <a:gd name="T24" fmla="*/ 11529 w 133"/>
                <a:gd name="T25" fmla="*/ 4827 h 133"/>
                <a:gd name="T26" fmla="*/ 10092 w 133"/>
                <a:gd name="T27" fmla="*/ 4827 h 133"/>
                <a:gd name="T28" fmla="*/ 8839 w 133"/>
                <a:gd name="T29" fmla="*/ 3661 h 133"/>
                <a:gd name="T30" fmla="*/ 7429 w 133"/>
                <a:gd name="T31" fmla="*/ 2637 h 133"/>
                <a:gd name="T32" fmla="*/ 6851 w 133"/>
                <a:gd name="T33" fmla="*/ 3661 h 133"/>
                <a:gd name="T34" fmla="*/ 6043 w 133"/>
                <a:gd name="T35" fmla="*/ 4827 h 133"/>
                <a:gd name="T36" fmla="*/ 4797 w 133"/>
                <a:gd name="T37" fmla="*/ 7315 h 133"/>
                <a:gd name="T38" fmla="*/ 4051 w 133"/>
                <a:gd name="T39" fmla="*/ 6256 h 133"/>
                <a:gd name="T40" fmla="*/ 4051 w 133"/>
                <a:gd name="T41" fmla="*/ 4827 h 133"/>
                <a:gd name="T42" fmla="*/ 4051 w 133"/>
                <a:gd name="T43" fmla="*/ 6256 h 133"/>
                <a:gd name="T44" fmla="*/ 3405 w 133"/>
                <a:gd name="T45" fmla="*/ 3661 h 133"/>
                <a:gd name="T46" fmla="*/ 3405 w 133"/>
                <a:gd name="T47" fmla="*/ 2637 h 133"/>
                <a:gd name="T48" fmla="*/ 3405 w 133"/>
                <a:gd name="T49" fmla="*/ 1152 h 133"/>
                <a:gd name="T50" fmla="*/ 2801 w 133"/>
                <a:gd name="T51" fmla="*/ 1152 h 133"/>
                <a:gd name="T52" fmla="*/ 1392 w 133"/>
                <a:gd name="T53" fmla="*/ 0 h 133"/>
                <a:gd name="T54" fmla="*/ 699 w 133"/>
                <a:gd name="T55" fmla="*/ 1152 h 133"/>
                <a:gd name="T56" fmla="*/ 0 w 133"/>
                <a:gd name="T57" fmla="*/ 2637 h 133"/>
                <a:gd name="T58" fmla="*/ 1392 w 133"/>
                <a:gd name="T59" fmla="*/ 3661 h 133"/>
                <a:gd name="T60" fmla="*/ 1392 w 133"/>
                <a:gd name="T61" fmla="*/ 4827 h 133"/>
                <a:gd name="T62" fmla="*/ 2801 w 133"/>
                <a:gd name="T63" fmla="*/ 4827 h 133"/>
                <a:gd name="T64" fmla="*/ 3405 w 133"/>
                <a:gd name="T65" fmla="*/ 4827 h 133"/>
                <a:gd name="T66" fmla="*/ 2801 w 133"/>
                <a:gd name="T67" fmla="*/ 4827 h 133"/>
                <a:gd name="T68" fmla="*/ 1392 w 133"/>
                <a:gd name="T69" fmla="*/ 6256 h 133"/>
                <a:gd name="T70" fmla="*/ 2022 w 133"/>
                <a:gd name="T71" fmla="*/ 7315 h 133"/>
                <a:gd name="T72" fmla="*/ 2022 w 133"/>
                <a:gd name="T73" fmla="*/ 8501 h 133"/>
                <a:gd name="T74" fmla="*/ 2801 w 133"/>
                <a:gd name="T75" fmla="*/ 8501 h 133"/>
                <a:gd name="T76" fmla="*/ 3405 w 133"/>
                <a:gd name="T77" fmla="*/ 6256 h 133"/>
                <a:gd name="T78" fmla="*/ 2801 w 133"/>
                <a:gd name="T79" fmla="*/ 7315 h 133"/>
                <a:gd name="T80" fmla="*/ 4051 w 133"/>
                <a:gd name="T81" fmla="*/ 8501 h 133"/>
                <a:gd name="T82" fmla="*/ 4797 w 133"/>
                <a:gd name="T83" fmla="*/ 9932 h 133"/>
                <a:gd name="T84" fmla="*/ 6043 w 133"/>
                <a:gd name="T85" fmla="*/ 9932 h 133"/>
                <a:gd name="T86" fmla="*/ 6851 w 133"/>
                <a:gd name="T87" fmla="*/ 11100 h 133"/>
                <a:gd name="T88" fmla="*/ 7429 w 133"/>
                <a:gd name="T89" fmla="*/ 11100 h 133"/>
                <a:gd name="T90" fmla="*/ 8045 w 133"/>
                <a:gd name="T91" fmla="*/ 12155 h 133"/>
                <a:gd name="T92" fmla="*/ 8839 w 133"/>
                <a:gd name="T93" fmla="*/ 14760 h 133"/>
                <a:gd name="T94" fmla="*/ 8839 w 133"/>
                <a:gd name="T95" fmla="*/ 15912 h 133"/>
                <a:gd name="T96" fmla="*/ 8045 w 133"/>
                <a:gd name="T97" fmla="*/ 15912 h 133"/>
                <a:gd name="T98" fmla="*/ 8839 w 133"/>
                <a:gd name="T99" fmla="*/ 15912 h 133"/>
                <a:gd name="T100" fmla="*/ 8045 w 133"/>
                <a:gd name="T101" fmla="*/ 15912 h 133"/>
                <a:gd name="T102" fmla="*/ 8839 w 133"/>
                <a:gd name="T103" fmla="*/ 17273 h 133"/>
                <a:gd name="T104" fmla="*/ 7429 w 133"/>
                <a:gd name="T105" fmla="*/ 17273 h 133"/>
                <a:gd name="T106" fmla="*/ 6851 w 133"/>
                <a:gd name="T107" fmla="*/ 18444 h 133"/>
                <a:gd name="T108" fmla="*/ 8045 w 133"/>
                <a:gd name="T109" fmla="*/ 18444 h 133"/>
                <a:gd name="T110" fmla="*/ 8839 w 133"/>
                <a:gd name="T111" fmla="*/ 17273 h 1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3"/>
                <a:gd name="T169" fmla="*/ 0 h 133"/>
                <a:gd name="T170" fmla="*/ 133 w 133"/>
                <a:gd name="T171" fmla="*/ 133 h 13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3" h="133">
                  <a:moveTo>
                    <a:pt x="101" y="108"/>
                  </a:moveTo>
                  <a:lnTo>
                    <a:pt x="101" y="115"/>
                  </a:lnTo>
                  <a:lnTo>
                    <a:pt x="108" y="108"/>
                  </a:lnTo>
                  <a:lnTo>
                    <a:pt x="115" y="123"/>
                  </a:lnTo>
                  <a:lnTo>
                    <a:pt x="123" y="132"/>
                  </a:lnTo>
                  <a:lnTo>
                    <a:pt x="123" y="115"/>
                  </a:lnTo>
                  <a:lnTo>
                    <a:pt x="123" y="108"/>
                  </a:lnTo>
                  <a:lnTo>
                    <a:pt x="123" y="92"/>
                  </a:lnTo>
                  <a:lnTo>
                    <a:pt x="123" y="85"/>
                  </a:lnTo>
                  <a:lnTo>
                    <a:pt x="123" y="69"/>
                  </a:lnTo>
                  <a:lnTo>
                    <a:pt x="123" y="53"/>
                  </a:lnTo>
                  <a:lnTo>
                    <a:pt x="132" y="46"/>
                  </a:lnTo>
                  <a:lnTo>
                    <a:pt x="132" y="30"/>
                  </a:lnTo>
                  <a:lnTo>
                    <a:pt x="115" y="30"/>
                  </a:lnTo>
                  <a:lnTo>
                    <a:pt x="101" y="23"/>
                  </a:lnTo>
                  <a:lnTo>
                    <a:pt x="85" y="16"/>
                  </a:lnTo>
                  <a:lnTo>
                    <a:pt x="78" y="23"/>
                  </a:lnTo>
                  <a:lnTo>
                    <a:pt x="69" y="30"/>
                  </a:lnTo>
                  <a:lnTo>
                    <a:pt x="55" y="46"/>
                  </a:lnTo>
                  <a:lnTo>
                    <a:pt x="46" y="39"/>
                  </a:lnTo>
                  <a:lnTo>
                    <a:pt x="46" y="30"/>
                  </a:lnTo>
                  <a:lnTo>
                    <a:pt x="46" y="39"/>
                  </a:lnTo>
                  <a:lnTo>
                    <a:pt x="39" y="23"/>
                  </a:lnTo>
                  <a:lnTo>
                    <a:pt x="39" y="16"/>
                  </a:lnTo>
                  <a:lnTo>
                    <a:pt x="39" y="7"/>
                  </a:lnTo>
                  <a:lnTo>
                    <a:pt x="32" y="7"/>
                  </a:lnTo>
                  <a:lnTo>
                    <a:pt x="16" y="0"/>
                  </a:lnTo>
                  <a:lnTo>
                    <a:pt x="8" y="7"/>
                  </a:lnTo>
                  <a:lnTo>
                    <a:pt x="0" y="16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32" y="30"/>
                  </a:lnTo>
                  <a:lnTo>
                    <a:pt x="39" y="30"/>
                  </a:lnTo>
                  <a:lnTo>
                    <a:pt x="32" y="30"/>
                  </a:lnTo>
                  <a:lnTo>
                    <a:pt x="16" y="39"/>
                  </a:lnTo>
                  <a:lnTo>
                    <a:pt x="23" y="46"/>
                  </a:lnTo>
                  <a:lnTo>
                    <a:pt x="23" y="53"/>
                  </a:lnTo>
                  <a:lnTo>
                    <a:pt x="32" y="53"/>
                  </a:lnTo>
                  <a:lnTo>
                    <a:pt x="39" y="39"/>
                  </a:lnTo>
                  <a:lnTo>
                    <a:pt x="32" y="46"/>
                  </a:lnTo>
                  <a:lnTo>
                    <a:pt x="46" y="53"/>
                  </a:lnTo>
                  <a:lnTo>
                    <a:pt x="55" y="62"/>
                  </a:lnTo>
                  <a:lnTo>
                    <a:pt x="69" y="62"/>
                  </a:lnTo>
                  <a:lnTo>
                    <a:pt x="78" y="69"/>
                  </a:lnTo>
                  <a:lnTo>
                    <a:pt x="85" y="69"/>
                  </a:lnTo>
                  <a:lnTo>
                    <a:pt x="92" y="76"/>
                  </a:lnTo>
                  <a:lnTo>
                    <a:pt x="101" y="92"/>
                  </a:lnTo>
                  <a:lnTo>
                    <a:pt x="101" y="99"/>
                  </a:lnTo>
                  <a:lnTo>
                    <a:pt x="92" y="99"/>
                  </a:lnTo>
                  <a:lnTo>
                    <a:pt x="101" y="99"/>
                  </a:lnTo>
                  <a:lnTo>
                    <a:pt x="92" y="99"/>
                  </a:lnTo>
                  <a:lnTo>
                    <a:pt x="101" y="108"/>
                  </a:lnTo>
                  <a:lnTo>
                    <a:pt x="85" y="108"/>
                  </a:lnTo>
                  <a:lnTo>
                    <a:pt x="78" y="115"/>
                  </a:lnTo>
                  <a:lnTo>
                    <a:pt x="92" y="115"/>
                  </a:lnTo>
                  <a:lnTo>
                    <a:pt x="101" y="10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2" name="Freeform 78"/>
            <p:cNvSpPr>
              <a:spLocks/>
            </p:cNvSpPr>
            <p:nvPr/>
          </p:nvSpPr>
          <p:spPr bwMode="auto">
            <a:xfrm>
              <a:off x="7694386" y="3015271"/>
              <a:ext cx="187739" cy="224100"/>
            </a:xfrm>
            <a:custGeom>
              <a:avLst/>
              <a:gdLst>
                <a:gd name="T0" fmla="*/ 7360 w 85"/>
                <a:gd name="T1" fmla="*/ 1180 h 108"/>
                <a:gd name="T2" fmla="*/ 6677 w 85"/>
                <a:gd name="T3" fmla="*/ 0 h 108"/>
                <a:gd name="T4" fmla="*/ 5459 w 85"/>
                <a:gd name="T5" fmla="*/ 2255 h 108"/>
                <a:gd name="T6" fmla="*/ 4064 w 85"/>
                <a:gd name="T7" fmla="*/ 2255 h 108"/>
                <a:gd name="T8" fmla="*/ 2674 w 85"/>
                <a:gd name="T9" fmla="*/ 1180 h 108"/>
                <a:gd name="T10" fmla="*/ 2028 w 85"/>
                <a:gd name="T11" fmla="*/ 1180 h 108"/>
                <a:gd name="T12" fmla="*/ 2028 w 85"/>
                <a:gd name="T13" fmla="*/ 2255 h 108"/>
                <a:gd name="T14" fmla="*/ 1397 w 85"/>
                <a:gd name="T15" fmla="*/ 2255 h 108"/>
                <a:gd name="T16" fmla="*/ 616 w 85"/>
                <a:gd name="T17" fmla="*/ 3758 h 108"/>
                <a:gd name="T18" fmla="*/ 1397 w 85"/>
                <a:gd name="T19" fmla="*/ 6147 h 108"/>
                <a:gd name="T20" fmla="*/ 616 w 85"/>
                <a:gd name="T21" fmla="*/ 6147 h 108"/>
                <a:gd name="T22" fmla="*/ 616 w 85"/>
                <a:gd name="T23" fmla="*/ 8742 h 108"/>
                <a:gd name="T24" fmla="*/ 0 w 85"/>
                <a:gd name="T25" fmla="*/ 11422 h 108"/>
                <a:gd name="T26" fmla="*/ 0 w 85"/>
                <a:gd name="T27" fmla="*/ 12603 h 108"/>
                <a:gd name="T28" fmla="*/ 616 w 85"/>
                <a:gd name="T29" fmla="*/ 12603 h 108"/>
                <a:gd name="T30" fmla="*/ 616 w 85"/>
                <a:gd name="T31" fmla="*/ 15175 h 108"/>
                <a:gd name="T32" fmla="*/ 616 w 85"/>
                <a:gd name="T33" fmla="*/ 16355 h 108"/>
                <a:gd name="T34" fmla="*/ 616 w 85"/>
                <a:gd name="T35" fmla="*/ 17687 h 108"/>
                <a:gd name="T36" fmla="*/ 1397 w 85"/>
                <a:gd name="T37" fmla="*/ 17687 h 108"/>
                <a:gd name="T38" fmla="*/ 1397 w 85"/>
                <a:gd name="T39" fmla="*/ 15175 h 108"/>
                <a:gd name="T40" fmla="*/ 1397 w 85"/>
                <a:gd name="T41" fmla="*/ 11422 h 108"/>
                <a:gd name="T42" fmla="*/ 2028 w 85"/>
                <a:gd name="T43" fmla="*/ 9930 h 108"/>
                <a:gd name="T44" fmla="*/ 2028 w 85"/>
                <a:gd name="T45" fmla="*/ 12603 h 108"/>
                <a:gd name="T46" fmla="*/ 2674 w 85"/>
                <a:gd name="T47" fmla="*/ 12603 h 108"/>
                <a:gd name="T48" fmla="*/ 2674 w 85"/>
                <a:gd name="T49" fmla="*/ 13672 h 108"/>
                <a:gd name="T50" fmla="*/ 2674 w 85"/>
                <a:gd name="T51" fmla="*/ 16355 h 108"/>
                <a:gd name="T52" fmla="*/ 3420 w 85"/>
                <a:gd name="T53" fmla="*/ 15175 h 108"/>
                <a:gd name="T54" fmla="*/ 4064 w 85"/>
                <a:gd name="T55" fmla="*/ 15175 h 108"/>
                <a:gd name="T56" fmla="*/ 4064 w 85"/>
                <a:gd name="T57" fmla="*/ 13672 h 108"/>
                <a:gd name="T58" fmla="*/ 3420 w 85"/>
                <a:gd name="T59" fmla="*/ 12603 h 108"/>
                <a:gd name="T60" fmla="*/ 4064 w 85"/>
                <a:gd name="T61" fmla="*/ 11422 h 108"/>
                <a:gd name="T62" fmla="*/ 3420 w 85"/>
                <a:gd name="T63" fmla="*/ 9930 h 108"/>
                <a:gd name="T64" fmla="*/ 2674 w 85"/>
                <a:gd name="T65" fmla="*/ 8742 h 108"/>
                <a:gd name="T66" fmla="*/ 3420 w 85"/>
                <a:gd name="T67" fmla="*/ 8742 h 108"/>
                <a:gd name="T68" fmla="*/ 4064 w 85"/>
                <a:gd name="T69" fmla="*/ 7617 h 108"/>
                <a:gd name="T70" fmla="*/ 4669 w 85"/>
                <a:gd name="T71" fmla="*/ 6147 h 108"/>
                <a:gd name="T72" fmla="*/ 5459 w 85"/>
                <a:gd name="T73" fmla="*/ 6147 h 108"/>
                <a:gd name="T74" fmla="*/ 4669 w 85"/>
                <a:gd name="T75" fmla="*/ 6147 h 108"/>
                <a:gd name="T76" fmla="*/ 3420 w 85"/>
                <a:gd name="T77" fmla="*/ 6147 h 108"/>
                <a:gd name="T78" fmla="*/ 2028 w 85"/>
                <a:gd name="T79" fmla="*/ 7617 h 108"/>
                <a:gd name="T80" fmla="*/ 1397 w 85"/>
                <a:gd name="T81" fmla="*/ 4922 h 108"/>
                <a:gd name="T82" fmla="*/ 2028 w 85"/>
                <a:gd name="T83" fmla="*/ 3758 h 108"/>
                <a:gd name="T84" fmla="*/ 3420 w 85"/>
                <a:gd name="T85" fmla="*/ 3758 h 108"/>
                <a:gd name="T86" fmla="*/ 4669 w 85"/>
                <a:gd name="T87" fmla="*/ 3758 h 108"/>
                <a:gd name="T88" fmla="*/ 6060 w 85"/>
                <a:gd name="T89" fmla="*/ 2255 h 108"/>
                <a:gd name="T90" fmla="*/ 7360 w 85"/>
                <a:gd name="T91" fmla="*/ 1180 h 1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5"/>
                <a:gd name="T139" fmla="*/ 0 h 108"/>
                <a:gd name="T140" fmla="*/ 85 w 85"/>
                <a:gd name="T141" fmla="*/ 108 h 10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5" h="108">
                  <a:moveTo>
                    <a:pt x="84" y="7"/>
                  </a:moveTo>
                  <a:lnTo>
                    <a:pt x="76" y="0"/>
                  </a:lnTo>
                  <a:lnTo>
                    <a:pt x="62" y="14"/>
                  </a:lnTo>
                  <a:lnTo>
                    <a:pt x="46" y="14"/>
                  </a:lnTo>
                  <a:lnTo>
                    <a:pt x="30" y="7"/>
                  </a:lnTo>
                  <a:lnTo>
                    <a:pt x="23" y="7"/>
                  </a:lnTo>
                  <a:lnTo>
                    <a:pt x="23" y="14"/>
                  </a:lnTo>
                  <a:lnTo>
                    <a:pt x="16" y="14"/>
                  </a:lnTo>
                  <a:lnTo>
                    <a:pt x="7" y="23"/>
                  </a:lnTo>
                  <a:lnTo>
                    <a:pt x="16" y="37"/>
                  </a:lnTo>
                  <a:lnTo>
                    <a:pt x="7" y="37"/>
                  </a:lnTo>
                  <a:lnTo>
                    <a:pt x="7" y="53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7" y="76"/>
                  </a:lnTo>
                  <a:lnTo>
                    <a:pt x="7" y="92"/>
                  </a:lnTo>
                  <a:lnTo>
                    <a:pt x="7" y="99"/>
                  </a:lnTo>
                  <a:lnTo>
                    <a:pt x="7" y="107"/>
                  </a:lnTo>
                  <a:lnTo>
                    <a:pt x="16" y="107"/>
                  </a:lnTo>
                  <a:lnTo>
                    <a:pt x="16" y="92"/>
                  </a:lnTo>
                  <a:lnTo>
                    <a:pt x="16" y="69"/>
                  </a:lnTo>
                  <a:lnTo>
                    <a:pt x="23" y="60"/>
                  </a:lnTo>
                  <a:lnTo>
                    <a:pt x="23" y="76"/>
                  </a:lnTo>
                  <a:lnTo>
                    <a:pt x="30" y="76"/>
                  </a:lnTo>
                  <a:lnTo>
                    <a:pt x="30" y="83"/>
                  </a:lnTo>
                  <a:lnTo>
                    <a:pt x="30" y="99"/>
                  </a:lnTo>
                  <a:lnTo>
                    <a:pt x="39" y="92"/>
                  </a:lnTo>
                  <a:lnTo>
                    <a:pt x="46" y="92"/>
                  </a:lnTo>
                  <a:lnTo>
                    <a:pt x="46" y="83"/>
                  </a:lnTo>
                  <a:lnTo>
                    <a:pt x="39" y="76"/>
                  </a:lnTo>
                  <a:lnTo>
                    <a:pt x="46" y="69"/>
                  </a:lnTo>
                  <a:lnTo>
                    <a:pt x="39" y="60"/>
                  </a:lnTo>
                  <a:lnTo>
                    <a:pt x="30" y="53"/>
                  </a:lnTo>
                  <a:lnTo>
                    <a:pt x="39" y="53"/>
                  </a:lnTo>
                  <a:lnTo>
                    <a:pt x="46" y="46"/>
                  </a:lnTo>
                  <a:lnTo>
                    <a:pt x="53" y="37"/>
                  </a:lnTo>
                  <a:lnTo>
                    <a:pt x="62" y="37"/>
                  </a:lnTo>
                  <a:lnTo>
                    <a:pt x="53" y="37"/>
                  </a:lnTo>
                  <a:lnTo>
                    <a:pt x="39" y="37"/>
                  </a:lnTo>
                  <a:lnTo>
                    <a:pt x="23" y="46"/>
                  </a:lnTo>
                  <a:lnTo>
                    <a:pt x="16" y="30"/>
                  </a:lnTo>
                  <a:lnTo>
                    <a:pt x="23" y="23"/>
                  </a:lnTo>
                  <a:lnTo>
                    <a:pt x="39" y="23"/>
                  </a:lnTo>
                  <a:lnTo>
                    <a:pt x="53" y="23"/>
                  </a:lnTo>
                  <a:lnTo>
                    <a:pt x="69" y="14"/>
                  </a:lnTo>
                  <a:lnTo>
                    <a:pt x="84" y="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3" name="Freeform 79"/>
            <p:cNvSpPr>
              <a:spLocks/>
            </p:cNvSpPr>
            <p:nvPr/>
          </p:nvSpPr>
          <p:spPr bwMode="auto">
            <a:xfrm>
              <a:off x="7304827" y="3262806"/>
              <a:ext cx="256577" cy="76165"/>
            </a:xfrm>
            <a:custGeom>
              <a:avLst/>
              <a:gdLst>
                <a:gd name="T0" fmla="*/ 10963 w 116"/>
                <a:gd name="T1" fmla="*/ 4177 h 38"/>
                <a:gd name="T2" fmla="*/ 10963 w 116"/>
                <a:gd name="T3" fmla="*/ 2466 h 38"/>
                <a:gd name="T4" fmla="*/ 10239 w 116"/>
                <a:gd name="T5" fmla="*/ 2466 h 38"/>
                <a:gd name="T6" fmla="*/ 9557 w 116"/>
                <a:gd name="T7" fmla="*/ 2466 h 38"/>
                <a:gd name="T8" fmla="*/ 8708 w 116"/>
                <a:gd name="T9" fmla="*/ 1536 h 38"/>
                <a:gd name="T10" fmla="*/ 7322 w 116"/>
                <a:gd name="T11" fmla="*/ 799 h 38"/>
                <a:gd name="T12" fmla="*/ 6490 w 116"/>
                <a:gd name="T13" fmla="*/ 799 h 38"/>
                <a:gd name="T14" fmla="*/ 5105 w 116"/>
                <a:gd name="T15" fmla="*/ 799 h 38"/>
                <a:gd name="T16" fmla="*/ 4405 w 116"/>
                <a:gd name="T17" fmla="*/ 799 h 38"/>
                <a:gd name="T18" fmla="*/ 2854 w 116"/>
                <a:gd name="T19" fmla="*/ 0 h 38"/>
                <a:gd name="T20" fmla="*/ 1339 w 116"/>
                <a:gd name="T21" fmla="*/ 0 h 38"/>
                <a:gd name="T22" fmla="*/ 664 w 116"/>
                <a:gd name="T23" fmla="*/ 799 h 38"/>
                <a:gd name="T24" fmla="*/ 0 w 116"/>
                <a:gd name="T25" fmla="*/ 799 h 38"/>
                <a:gd name="T26" fmla="*/ 1339 w 116"/>
                <a:gd name="T27" fmla="*/ 1536 h 38"/>
                <a:gd name="T28" fmla="*/ 2854 w 116"/>
                <a:gd name="T29" fmla="*/ 2466 h 38"/>
                <a:gd name="T30" fmla="*/ 3529 w 116"/>
                <a:gd name="T31" fmla="*/ 2466 h 38"/>
                <a:gd name="T32" fmla="*/ 5105 w 116"/>
                <a:gd name="T33" fmla="*/ 2466 h 38"/>
                <a:gd name="T34" fmla="*/ 5783 w 116"/>
                <a:gd name="T35" fmla="*/ 3307 h 38"/>
                <a:gd name="T36" fmla="*/ 7322 w 116"/>
                <a:gd name="T37" fmla="*/ 3307 h 38"/>
                <a:gd name="T38" fmla="*/ 9557 w 116"/>
                <a:gd name="T39" fmla="*/ 3307 h 38"/>
                <a:gd name="T40" fmla="*/ 10239 w 116"/>
                <a:gd name="T41" fmla="*/ 4177 h 38"/>
                <a:gd name="T42" fmla="*/ 10963 w 116"/>
                <a:gd name="T43" fmla="*/ 4177 h 3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6"/>
                <a:gd name="T67" fmla="*/ 0 h 38"/>
                <a:gd name="T68" fmla="*/ 116 w 116"/>
                <a:gd name="T69" fmla="*/ 38 h 3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6" h="38">
                  <a:moveTo>
                    <a:pt x="115" y="37"/>
                  </a:moveTo>
                  <a:lnTo>
                    <a:pt x="115" y="22"/>
                  </a:lnTo>
                  <a:lnTo>
                    <a:pt x="107" y="22"/>
                  </a:lnTo>
                  <a:lnTo>
                    <a:pt x="100" y="22"/>
                  </a:lnTo>
                  <a:lnTo>
                    <a:pt x="91" y="14"/>
                  </a:lnTo>
                  <a:lnTo>
                    <a:pt x="77" y="7"/>
                  </a:lnTo>
                  <a:lnTo>
                    <a:pt x="68" y="7"/>
                  </a:lnTo>
                  <a:lnTo>
                    <a:pt x="53" y="7"/>
                  </a:lnTo>
                  <a:lnTo>
                    <a:pt x="46" y="7"/>
                  </a:lnTo>
                  <a:lnTo>
                    <a:pt x="30" y="0"/>
                  </a:lnTo>
                  <a:lnTo>
                    <a:pt x="14" y="0"/>
                  </a:lnTo>
                  <a:lnTo>
                    <a:pt x="7" y="7"/>
                  </a:lnTo>
                  <a:lnTo>
                    <a:pt x="0" y="7"/>
                  </a:lnTo>
                  <a:lnTo>
                    <a:pt x="14" y="14"/>
                  </a:lnTo>
                  <a:lnTo>
                    <a:pt x="30" y="22"/>
                  </a:lnTo>
                  <a:lnTo>
                    <a:pt x="37" y="22"/>
                  </a:lnTo>
                  <a:lnTo>
                    <a:pt x="53" y="22"/>
                  </a:lnTo>
                  <a:lnTo>
                    <a:pt x="61" y="29"/>
                  </a:lnTo>
                  <a:lnTo>
                    <a:pt x="77" y="29"/>
                  </a:lnTo>
                  <a:lnTo>
                    <a:pt x="100" y="29"/>
                  </a:lnTo>
                  <a:lnTo>
                    <a:pt x="107" y="37"/>
                  </a:lnTo>
                  <a:lnTo>
                    <a:pt x="115" y="3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4" name="Freeform 80"/>
            <p:cNvSpPr>
              <a:spLocks/>
            </p:cNvSpPr>
            <p:nvPr/>
          </p:nvSpPr>
          <p:spPr bwMode="auto">
            <a:xfrm>
              <a:off x="7813288" y="3324324"/>
              <a:ext cx="103257" cy="67376"/>
            </a:xfrm>
            <a:custGeom>
              <a:avLst/>
              <a:gdLst>
                <a:gd name="T0" fmla="*/ 4267 w 47"/>
                <a:gd name="T1" fmla="*/ 0 h 32"/>
                <a:gd name="T2" fmla="*/ 2810 w 47"/>
                <a:gd name="T3" fmla="*/ 0 h 32"/>
                <a:gd name="T4" fmla="*/ 1433 w 47"/>
                <a:gd name="T5" fmla="*/ 1313 h 32"/>
                <a:gd name="T6" fmla="*/ 746 w 47"/>
                <a:gd name="T7" fmla="*/ 3048 h 32"/>
                <a:gd name="T8" fmla="*/ 0 w 47"/>
                <a:gd name="T9" fmla="*/ 4320 h 32"/>
                <a:gd name="T10" fmla="*/ 0 w 47"/>
                <a:gd name="T11" fmla="*/ 5773 h 32"/>
                <a:gd name="T12" fmla="*/ 1433 w 47"/>
                <a:gd name="T13" fmla="*/ 4320 h 32"/>
                <a:gd name="T14" fmla="*/ 2810 w 47"/>
                <a:gd name="T15" fmla="*/ 3048 h 32"/>
                <a:gd name="T16" fmla="*/ 4267 w 47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7"/>
                <a:gd name="T28" fmla="*/ 0 h 32"/>
                <a:gd name="T29" fmla="*/ 47 w 47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7" h="32">
                  <a:moveTo>
                    <a:pt x="46" y="0"/>
                  </a:moveTo>
                  <a:lnTo>
                    <a:pt x="30" y="0"/>
                  </a:lnTo>
                  <a:lnTo>
                    <a:pt x="15" y="7"/>
                  </a:lnTo>
                  <a:lnTo>
                    <a:pt x="8" y="16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15" y="23"/>
                  </a:lnTo>
                  <a:lnTo>
                    <a:pt x="30" y="16"/>
                  </a:lnTo>
                  <a:lnTo>
                    <a:pt x="46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5" name="Freeform 81"/>
            <p:cNvSpPr>
              <a:spLocks/>
            </p:cNvSpPr>
            <p:nvPr/>
          </p:nvSpPr>
          <p:spPr bwMode="auto">
            <a:xfrm>
              <a:off x="7929060" y="3002089"/>
              <a:ext cx="62580" cy="98135"/>
            </a:xfrm>
            <a:custGeom>
              <a:avLst/>
              <a:gdLst>
                <a:gd name="T0" fmla="*/ 1341 w 30"/>
                <a:gd name="T1" fmla="*/ 7103 h 45"/>
                <a:gd name="T2" fmla="*/ 914 w 30"/>
                <a:gd name="T3" fmla="*/ 5020 h 45"/>
                <a:gd name="T4" fmla="*/ 914 w 30"/>
                <a:gd name="T5" fmla="*/ 3437 h 45"/>
                <a:gd name="T6" fmla="*/ 494 w 30"/>
                <a:gd name="T7" fmla="*/ 3437 h 45"/>
                <a:gd name="T8" fmla="*/ 494 w 30"/>
                <a:gd name="T9" fmla="*/ 5020 h 45"/>
                <a:gd name="T10" fmla="*/ 494 w 30"/>
                <a:gd name="T11" fmla="*/ 3437 h 45"/>
                <a:gd name="T12" fmla="*/ 494 w 30"/>
                <a:gd name="T13" fmla="*/ 1671 h 45"/>
                <a:gd name="T14" fmla="*/ 494 w 30"/>
                <a:gd name="T15" fmla="*/ 0 h 45"/>
                <a:gd name="T16" fmla="*/ 0 w 30"/>
                <a:gd name="T17" fmla="*/ 3437 h 45"/>
                <a:gd name="T18" fmla="*/ 0 w 30"/>
                <a:gd name="T19" fmla="*/ 5020 h 45"/>
                <a:gd name="T20" fmla="*/ 494 w 30"/>
                <a:gd name="T21" fmla="*/ 8701 h 45"/>
                <a:gd name="T22" fmla="*/ 914 w 30"/>
                <a:gd name="T23" fmla="*/ 10771 h 45"/>
                <a:gd name="T24" fmla="*/ 494 w 30"/>
                <a:gd name="T25" fmla="*/ 7103 h 45"/>
                <a:gd name="T26" fmla="*/ 1341 w 30"/>
                <a:gd name="T27" fmla="*/ 7103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"/>
                <a:gd name="T43" fmla="*/ 0 h 45"/>
                <a:gd name="T44" fmla="*/ 30 w 30"/>
                <a:gd name="T45" fmla="*/ 45 h 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" h="45">
                  <a:moveTo>
                    <a:pt x="29" y="29"/>
                  </a:moveTo>
                  <a:lnTo>
                    <a:pt x="20" y="21"/>
                  </a:lnTo>
                  <a:lnTo>
                    <a:pt x="20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1" y="14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11" y="36"/>
                  </a:lnTo>
                  <a:lnTo>
                    <a:pt x="20" y="44"/>
                  </a:lnTo>
                  <a:lnTo>
                    <a:pt x="11" y="29"/>
                  </a:lnTo>
                  <a:lnTo>
                    <a:pt x="29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6" name="Freeform 82"/>
            <p:cNvSpPr>
              <a:spLocks/>
            </p:cNvSpPr>
            <p:nvPr/>
          </p:nvSpPr>
          <p:spPr bwMode="auto">
            <a:xfrm>
              <a:off x="7954092" y="3163206"/>
              <a:ext cx="81354" cy="61518"/>
            </a:xfrm>
            <a:custGeom>
              <a:avLst/>
              <a:gdLst>
                <a:gd name="T0" fmla="*/ 2987 w 38"/>
                <a:gd name="T1" fmla="*/ 2729 h 29"/>
                <a:gd name="T2" fmla="*/ 2365 w 38"/>
                <a:gd name="T3" fmla="*/ 5233 h 29"/>
                <a:gd name="T4" fmla="*/ 1144 w 38"/>
                <a:gd name="T5" fmla="*/ 2729 h 29"/>
                <a:gd name="T6" fmla="*/ 557 w 38"/>
                <a:gd name="T7" fmla="*/ 2729 h 29"/>
                <a:gd name="T8" fmla="*/ 0 w 38"/>
                <a:gd name="T9" fmla="*/ 2729 h 29"/>
                <a:gd name="T10" fmla="*/ 0 w 38"/>
                <a:gd name="T11" fmla="*/ 0 h 29"/>
                <a:gd name="T12" fmla="*/ 557 w 38"/>
                <a:gd name="T13" fmla="*/ 0 h 29"/>
                <a:gd name="T14" fmla="*/ 1144 w 38"/>
                <a:gd name="T15" fmla="*/ 0 h 29"/>
                <a:gd name="T16" fmla="*/ 2365 w 38"/>
                <a:gd name="T17" fmla="*/ 0 h 29"/>
                <a:gd name="T18" fmla="*/ 2987 w 38"/>
                <a:gd name="T19" fmla="*/ 2729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29"/>
                <a:gd name="T32" fmla="*/ 38 w 38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29">
                  <a:moveTo>
                    <a:pt x="37" y="14"/>
                  </a:moveTo>
                  <a:lnTo>
                    <a:pt x="29" y="28"/>
                  </a:lnTo>
                  <a:lnTo>
                    <a:pt x="14" y="14"/>
                  </a:lnTo>
                  <a:lnTo>
                    <a:pt x="7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9" y="0"/>
                  </a:lnTo>
                  <a:lnTo>
                    <a:pt x="37" y="1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7" name="Freeform 83"/>
            <p:cNvSpPr>
              <a:spLocks/>
            </p:cNvSpPr>
            <p:nvPr/>
          </p:nvSpPr>
          <p:spPr bwMode="auto">
            <a:xfrm>
              <a:off x="7708466" y="3319929"/>
              <a:ext cx="87612" cy="64447"/>
            </a:xfrm>
            <a:custGeom>
              <a:avLst/>
              <a:gdLst>
                <a:gd name="T0" fmla="*/ 3637 w 40"/>
                <a:gd name="T1" fmla="*/ 0 h 30"/>
                <a:gd name="T2" fmla="*/ 2920 w 40"/>
                <a:gd name="T3" fmla="*/ 0 h 30"/>
                <a:gd name="T4" fmla="*/ 2173 w 40"/>
                <a:gd name="T5" fmla="*/ 0 h 30"/>
                <a:gd name="T6" fmla="*/ 1433 w 40"/>
                <a:gd name="T7" fmla="*/ 0 h 30"/>
                <a:gd name="T8" fmla="*/ 762 w 40"/>
                <a:gd name="T9" fmla="*/ 0 h 30"/>
                <a:gd name="T10" fmla="*/ 0 w 40"/>
                <a:gd name="T11" fmla="*/ 7103 h 30"/>
                <a:gd name="T12" fmla="*/ 762 w 40"/>
                <a:gd name="T13" fmla="*/ 7103 h 30"/>
                <a:gd name="T14" fmla="*/ 1433 w 40"/>
                <a:gd name="T15" fmla="*/ 7103 h 30"/>
                <a:gd name="T16" fmla="*/ 2920 w 40"/>
                <a:gd name="T17" fmla="*/ 7103 h 30"/>
                <a:gd name="T18" fmla="*/ 3637 w 40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0"/>
                <a:gd name="T32" fmla="*/ 40 w 4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0">
                  <a:moveTo>
                    <a:pt x="39" y="0"/>
                  </a:moveTo>
                  <a:lnTo>
                    <a:pt x="31" y="0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0" y="29"/>
                  </a:lnTo>
                  <a:lnTo>
                    <a:pt x="8" y="29"/>
                  </a:lnTo>
                  <a:lnTo>
                    <a:pt x="15" y="29"/>
                  </a:lnTo>
                  <a:lnTo>
                    <a:pt x="31" y="29"/>
                  </a:lnTo>
                  <a:lnTo>
                    <a:pt x="3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8" name="Freeform 84"/>
            <p:cNvSpPr>
              <a:spLocks/>
            </p:cNvSpPr>
            <p:nvPr/>
          </p:nvSpPr>
          <p:spPr bwMode="auto">
            <a:xfrm>
              <a:off x="7304827" y="3113406"/>
              <a:ext cx="65709" cy="61518"/>
            </a:xfrm>
            <a:custGeom>
              <a:avLst/>
              <a:gdLst>
                <a:gd name="T0" fmla="*/ 2580 w 30"/>
                <a:gd name="T1" fmla="*/ 3261 h 29"/>
                <a:gd name="T2" fmla="*/ 2580 w 30"/>
                <a:gd name="T3" fmla="*/ 5233 h 29"/>
                <a:gd name="T4" fmla="*/ 732 w 30"/>
                <a:gd name="T5" fmla="*/ 3261 h 29"/>
                <a:gd name="T6" fmla="*/ 732 w 30"/>
                <a:gd name="T7" fmla="*/ 1615 h 29"/>
                <a:gd name="T8" fmla="*/ 0 w 30"/>
                <a:gd name="T9" fmla="*/ 1615 h 29"/>
                <a:gd name="T10" fmla="*/ 732 w 30"/>
                <a:gd name="T11" fmla="*/ 1615 h 29"/>
                <a:gd name="T12" fmla="*/ 732 w 30"/>
                <a:gd name="T13" fmla="*/ 0 h 29"/>
                <a:gd name="T14" fmla="*/ 1520 w 30"/>
                <a:gd name="T15" fmla="*/ 3261 h 29"/>
                <a:gd name="T16" fmla="*/ 2580 w 30"/>
                <a:gd name="T17" fmla="*/ 3261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9"/>
                <a:gd name="T29" fmla="*/ 30 w 30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9">
                  <a:moveTo>
                    <a:pt x="29" y="17"/>
                  </a:moveTo>
                  <a:lnTo>
                    <a:pt x="29" y="28"/>
                  </a:lnTo>
                  <a:lnTo>
                    <a:pt x="8" y="17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17" y="17"/>
                  </a:lnTo>
                  <a:lnTo>
                    <a:pt x="29" y="1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29" name="Freeform 85"/>
            <p:cNvSpPr>
              <a:spLocks/>
            </p:cNvSpPr>
            <p:nvPr/>
          </p:nvSpPr>
          <p:spPr bwMode="auto">
            <a:xfrm>
              <a:off x="7630242" y="3319929"/>
              <a:ext cx="68838" cy="64447"/>
            </a:xfrm>
            <a:custGeom>
              <a:avLst/>
              <a:gdLst>
                <a:gd name="T0" fmla="*/ 2164 w 32"/>
                <a:gd name="T1" fmla="*/ 7103 h 30"/>
                <a:gd name="T2" fmla="*/ 2164 w 32"/>
                <a:gd name="T3" fmla="*/ 0 h 30"/>
                <a:gd name="T4" fmla="*/ 1634 w 32"/>
                <a:gd name="T5" fmla="*/ 0 h 30"/>
                <a:gd name="T6" fmla="*/ 966 w 32"/>
                <a:gd name="T7" fmla="*/ 0 h 30"/>
                <a:gd name="T8" fmla="*/ 966 w 32"/>
                <a:gd name="T9" fmla="*/ 7103 h 30"/>
                <a:gd name="T10" fmla="*/ 508 w 32"/>
                <a:gd name="T11" fmla="*/ 7103 h 30"/>
                <a:gd name="T12" fmla="*/ 0 w 32"/>
                <a:gd name="T13" fmla="*/ 0 h 30"/>
                <a:gd name="T14" fmla="*/ 0 w 32"/>
                <a:gd name="T15" fmla="*/ 7103 h 30"/>
                <a:gd name="T16" fmla="*/ 508 w 32"/>
                <a:gd name="T17" fmla="*/ 7103 h 30"/>
                <a:gd name="T18" fmla="*/ 1634 w 32"/>
                <a:gd name="T19" fmla="*/ 7103 h 30"/>
                <a:gd name="T20" fmla="*/ 2164 w 32"/>
                <a:gd name="T21" fmla="*/ 7103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"/>
                <a:gd name="T34" fmla="*/ 0 h 30"/>
                <a:gd name="T35" fmla="*/ 32 w 32"/>
                <a:gd name="T36" fmla="*/ 30 h 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" h="30">
                  <a:moveTo>
                    <a:pt x="31" y="29"/>
                  </a:moveTo>
                  <a:lnTo>
                    <a:pt x="31" y="0"/>
                  </a:lnTo>
                  <a:lnTo>
                    <a:pt x="23" y="0"/>
                  </a:lnTo>
                  <a:lnTo>
                    <a:pt x="14" y="0"/>
                  </a:lnTo>
                  <a:lnTo>
                    <a:pt x="14" y="29"/>
                  </a:lnTo>
                  <a:lnTo>
                    <a:pt x="7" y="29"/>
                  </a:lnTo>
                  <a:lnTo>
                    <a:pt x="0" y="0"/>
                  </a:lnTo>
                  <a:lnTo>
                    <a:pt x="0" y="29"/>
                  </a:lnTo>
                  <a:lnTo>
                    <a:pt x="7" y="29"/>
                  </a:lnTo>
                  <a:lnTo>
                    <a:pt x="23" y="29"/>
                  </a:lnTo>
                  <a:lnTo>
                    <a:pt x="31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0" name="Freeform 86"/>
            <p:cNvSpPr>
              <a:spLocks/>
            </p:cNvSpPr>
            <p:nvPr/>
          </p:nvSpPr>
          <p:spPr bwMode="auto">
            <a:xfrm>
              <a:off x="7678741" y="3355082"/>
              <a:ext cx="65709" cy="62983"/>
            </a:xfrm>
            <a:custGeom>
              <a:avLst/>
              <a:gdLst>
                <a:gd name="T0" fmla="*/ 2580 w 30"/>
                <a:gd name="T1" fmla="*/ 2255 h 30"/>
                <a:gd name="T2" fmla="*/ 1520 w 30"/>
                <a:gd name="T3" fmla="*/ 4758 h 30"/>
                <a:gd name="T4" fmla="*/ 732 w 30"/>
                <a:gd name="T5" fmla="*/ 2255 h 30"/>
                <a:gd name="T6" fmla="*/ 0 w 30"/>
                <a:gd name="T7" fmla="*/ 0 h 30"/>
                <a:gd name="T8" fmla="*/ 1520 w 30"/>
                <a:gd name="T9" fmla="*/ 0 h 30"/>
                <a:gd name="T10" fmla="*/ 2580 w 30"/>
                <a:gd name="T11" fmla="*/ 2255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30"/>
                <a:gd name="T20" fmla="*/ 30 w 30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30">
                  <a:moveTo>
                    <a:pt x="29" y="14"/>
                  </a:moveTo>
                  <a:lnTo>
                    <a:pt x="17" y="29"/>
                  </a:lnTo>
                  <a:lnTo>
                    <a:pt x="8" y="14"/>
                  </a:lnTo>
                  <a:lnTo>
                    <a:pt x="0" y="0"/>
                  </a:lnTo>
                  <a:lnTo>
                    <a:pt x="17" y="0"/>
                  </a:lnTo>
                  <a:lnTo>
                    <a:pt x="29" y="1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1" name="Freeform 87"/>
            <p:cNvSpPr>
              <a:spLocks/>
            </p:cNvSpPr>
            <p:nvPr/>
          </p:nvSpPr>
          <p:spPr bwMode="auto">
            <a:xfrm>
              <a:off x="7899335" y="3163206"/>
              <a:ext cx="61016" cy="61518"/>
            </a:xfrm>
            <a:custGeom>
              <a:avLst/>
              <a:gdLst>
                <a:gd name="T0" fmla="*/ 1341 w 30"/>
                <a:gd name="T1" fmla="*/ 2729 h 29"/>
                <a:gd name="T2" fmla="*/ 656 w 30"/>
                <a:gd name="T3" fmla="*/ 5233 h 29"/>
                <a:gd name="T4" fmla="*/ 0 w 30"/>
                <a:gd name="T5" fmla="*/ 2729 h 29"/>
                <a:gd name="T6" fmla="*/ 0 w 30"/>
                <a:gd name="T7" fmla="*/ 0 h 29"/>
                <a:gd name="T8" fmla="*/ 1341 w 30"/>
                <a:gd name="T9" fmla="*/ 2729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29"/>
                <a:gd name="T17" fmla="*/ 30 w 30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29">
                  <a:moveTo>
                    <a:pt x="29" y="14"/>
                  </a:moveTo>
                  <a:lnTo>
                    <a:pt x="14" y="28"/>
                  </a:lnTo>
                  <a:lnTo>
                    <a:pt x="0" y="14"/>
                  </a:lnTo>
                  <a:lnTo>
                    <a:pt x="0" y="0"/>
                  </a:lnTo>
                  <a:lnTo>
                    <a:pt x="29" y="1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2" name="Freeform 88"/>
            <p:cNvSpPr>
              <a:spLocks/>
            </p:cNvSpPr>
            <p:nvPr/>
          </p:nvSpPr>
          <p:spPr bwMode="auto">
            <a:xfrm>
              <a:off x="7556711" y="3319929"/>
              <a:ext cx="67273" cy="64447"/>
            </a:xfrm>
            <a:custGeom>
              <a:avLst/>
              <a:gdLst>
                <a:gd name="T0" fmla="*/ 4298 w 29"/>
                <a:gd name="T1" fmla="*/ 0 h 30"/>
                <a:gd name="T2" fmla="*/ 0 w 29"/>
                <a:gd name="T3" fmla="*/ 0 h 30"/>
                <a:gd name="T4" fmla="*/ 2326 w 29"/>
                <a:gd name="T5" fmla="*/ 7103 h 30"/>
                <a:gd name="T6" fmla="*/ 4298 w 29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30"/>
                <a:gd name="T14" fmla="*/ 29 w 29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30">
                  <a:moveTo>
                    <a:pt x="28" y="0"/>
                  </a:moveTo>
                  <a:lnTo>
                    <a:pt x="0" y="0"/>
                  </a:lnTo>
                  <a:lnTo>
                    <a:pt x="15" y="29"/>
                  </a:lnTo>
                  <a:lnTo>
                    <a:pt x="2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3" name="Line 89"/>
            <p:cNvSpPr>
              <a:spLocks noChangeShapeType="1"/>
            </p:cNvSpPr>
            <p:nvPr/>
          </p:nvSpPr>
          <p:spPr bwMode="auto">
            <a:xfrm flipH="1" flipV="1">
              <a:off x="7081105" y="3029918"/>
              <a:ext cx="25032" cy="14647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4" name="Freeform 90"/>
            <p:cNvSpPr>
              <a:spLocks/>
            </p:cNvSpPr>
            <p:nvPr/>
          </p:nvSpPr>
          <p:spPr bwMode="auto">
            <a:xfrm>
              <a:off x="7606775" y="3319929"/>
              <a:ext cx="68838" cy="64447"/>
            </a:xfrm>
            <a:custGeom>
              <a:avLst/>
              <a:gdLst>
                <a:gd name="T0" fmla="*/ 3909 w 30"/>
                <a:gd name="T1" fmla="*/ 0 h 30"/>
                <a:gd name="T2" fmla="*/ 0 w 30"/>
                <a:gd name="T3" fmla="*/ 0 h 30"/>
                <a:gd name="T4" fmla="*/ 0 w 30"/>
                <a:gd name="T5" fmla="*/ 7103 h 30"/>
                <a:gd name="T6" fmla="*/ 3909 w 30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0"/>
                <a:gd name="T14" fmla="*/ 30 w 30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0">
                  <a:moveTo>
                    <a:pt x="29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2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5" name="Freeform 91"/>
            <p:cNvSpPr>
              <a:spLocks/>
            </p:cNvSpPr>
            <p:nvPr/>
          </p:nvSpPr>
          <p:spPr bwMode="auto">
            <a:xfrm>
              <a:off x="7370536" y="3142701"/>
              <a:ext cx="65709" cy="61518"/>
            </a:xfrm>
            <a:custGeom>
              <a:avLst/>
              <a:gdLst>
                <a:gd name="T0" fmla="*/ 2806 w 29"/>
                <a:gd name="T1" fmla="*/ 3517 h 29"/>
                <a:gd name="T2" fmla="*/ 0 w 29"/>
                <a:gd name="T3" fmla="*/ 6490 h 29"/>
                <a:gd name="T4" fmla="*/ 0 w 29"/>
                <a:gd name="T5" fmla="*/ 0 h 29"/>
                <a:gd name="T6" fmla="*/ 2806 w 29"/>
                <a:gd name="T7" fmla="*/ 3517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29"/>
                <a:gd name="T14" fmla="*/ 29 w 29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29">
                  <a:moveTo>
                    <a:pt x="28" y="15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28" y="15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6" name="Freeform 92"/>
            <p:cNvSpPr>
              <a:spLocks/>
            </p:cNvSpPr>
            <p:nvPr/>
          </p:nvSpPr>
          <p:spPr bwMode="auto">
            <a:xfrm>
              <a:off x="7792949" y="3210077"/>
              <a:ext cx="65709" cy="65911"/>
            </a:xfrm>
            <a:custGeom>
              <a:avLst/>
              <a:gdLst>
                <a:gd name="T0" fmla="*/ 2580 w 30"/>
                <a:gd name="T1" fmla="*/ 4194 h 30"/>
                <a:gd name="T2" fmla="*/ 2580 w 30"/>
                <a:gd name="T3" fmla="*/ 0 h 30"/>
                <a:gd name="T4" fmla="*/ 0 w 30"/>
                <a:gd name="T5" fmla="*/ 8537 h 30"/>
                <a:gd name="T6" fmla="*/ 2580 w 30"/>
                <a:gd name="T7" fmla="*/ 4194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0"/>
                <a:gd name="T14" fmla="*/ 30 w 30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0">
                  <a:moveTo>
                    <a:pt x="29" y="14"/>
                  </a:moveTo>
                  <a:lnTo>
                    <a:pt x="29" y="0"/>
                  </a:lnTo>
                  <a:lnTo>
                    <a:pt x="0" y="29"/>
                  </a:lnTo>
                  <a:lnTo>
                    <a:pt x="29" y="1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7" name="Freeform 93"/>
            <p:cNvSpPr>
              <a:spLocks/>
            </p:cNvSpPr>
            <p:nvPr/>
          </p:nvSpPr>
          <p:spPr bwMode="auto">
            <a:xfrm>
              <a:off x="7135862" y="3092901"/>
              <a:ext cx="65709" cy="64447"/>
            </a:xfrm>
            <a:custGeom>
              <a:avLst/>
              <a:gdLst>
                <a:gd name="T0" fmla="*/ 2580 w 30"/>
                <a:gd name="T1" fmla="*/ 7872 h 29"/>
                <a:gd name="T2" fmla="*/ 0 w 30"/>
                <a:gd name="T3" fmla="*/ 7872 h 29"/>
                <a:gd name="T4" fmla="*/ 0 w 30"/>
                <a:gd name="T5" fmla="*/ 0 h 29"/>
                <a:gd name="T6" fmla="*/ 2580 w 30"/>
                <a:gd name="T7" fmla="*/ 7872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29"/>
                <a:gd name="T14" fmla="*/ 30 w 30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29">
                  <a:moveTo>
                    <a:pt x="29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29" y="2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8" name="Freeform 94"/>
            <p:cNvSpPr>
              <a:spLocks/>
            </p:cNvSpPr>
            <p:nvPr/>
          </p:nvSpPr>
          <p:spPr bwMode="auto">
            <a:xfrm>
              <a:off x="7792949" y="3210077"/>
              <a:ext cx="3129" cy="65911"/>
            </a:xfrm>
            <a:custGeom>
              <a:avLst/>
              <a:gdLst>
                <a:gd name="T0" fmla="*/ 0 w 1"/>
                <a:gd name="T1" fmla="*/ 4194 h 30"/>
                <a:gd name="T2" fmla="*/ 0 w 1"/>
                <a:gd name="T3" fmla="*/ 0 h 30"/>
                <a:gd name="T4" fmla="*/ 0 w 1"/>
                <a:gd name="T5" fmla="*/ 8537 h 30"/>
                <a:gd name="T6" fmla="*/ 0 w 1"/>
                <a:gd name="T7" fmla="*/ 4194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0"/>
                <a:gd name="T14" fmla="*/ 1 w 1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0">
                  <a:moveTo>
                    <a:pt x="0" y="14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0" y="1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9" name="Freeform 95"/>
            <p:cNvSpPr>
              <a:spLocks/>
            </p:cNvSpPr>
            <p:nvPr/>
          </p:nvSpPr>
          <p:spPr bwMode="auto">
            <a:xfrm>
              <a:off x="7846142" y="3130983"/>
              <a:ext cx="67274" cy="0"/>
            </a:xfrm>
            <a:custGeom>
              <a:avLst/>
              <a:gdLst>
                <a:gd name="T0" fmla="*/ 4298 w 29"/>
                <a:gd name="T1" fmla="*/ 0 h 1"/>
                <a:gd name="T2" fmla="*/ 2140 w 29"/>
                <a:gd name="T3" fmla="*/ 0 h 1"/>
                <a:gd name="T4" fmla="*/ 0 w 29"/>
                <a:gd name="T5" fmla="*/ 0 h 1"/>
                <a:gd name="T6" fmla="*/ 4298 w 2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1"/>
                <a:gd name="T14" fmla="*/ 29 w 29"/>
                <a:gd name="T15" fmla="*/ 0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1">
                  <a:moveTo>
                    <a:pt x="28" y="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0" name="Freeform 96"/>
            <p:cNvSpPr>
              <a:spLocks/>
            </p:cNvSpPr>
            <p:nvPr/>
          </p:nvSpPr>
          <p:spPr bwMode="auto">
            <a:xfrm>
              <a:off x="7501953" y="3290635"/>
              <a:ext cx="68838" cy="0"/>
            </a:xfrm>
            <a:custGeom>
              <a:avLst/>
              <a:gdLst>
                <a:gd name="T0" fmla="*/ 3909 w 30"/>
                <a:gd name="T1" fmla="*/ 0 h 1"/>
                <a:gd name="T2" fmla="*/ 1465 w 30"/>
                <a:gd name="T3" fmla="*/ 0 h 1"/>
                <a:gd name="T4" fmla="*/ 0 w 30"/>
                <a:gd name="T5" fmla="*/ 0 h 1"/>
                <a:gd name="T6" fmla="*/ 3909 w 30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1"/>
                <a:gd name="T14" fmla="*/ 30 w 30"/>
                <a:gd name="T15" fmla="*/ 0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1">
                  <a:moveTo>
                    <a:pt x="29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1" name="Freeform 97"/>
            <p:cNvSpPr>
              <a:spLocks/>
            </p:cNvSpPr>
            <p:nvPr/>
          </p:nvSpPr>
          <p:spPr bwMode="auto">
            <a:xfrm>
              <a:off x="7556711" y="2917136"/>
              <a:ext cx="67273" cy="61518"/>
            </a:xfrm>
            <a:custGeom>
              <a:avLst/>
              <a:gdLst>
                <a:gd name="T0" fmla="*/ 4298 w 29"/>
                <a:gd name="T1" fmla="*/ 5233 h 29"/>
                <a:gd name="T2" fmla="*/ 0 w 29"/>
                <a:gd name="T3" fmla="*/ 2232 h 29"/>
                <a:gd name="T4" fmla="*/ 4298 w 29"/>
                <a:gd name="T5" fmla="*/ 0 h 29"/>
                <a:gd name="T6" fmla="*/ 4298 w 29"/>
                <a:gd name="T7" fmla="*/ 2232 h 29"/>
                <a:gd name="T8" fmla="*/ 4298 w 29"/>
                <a:gd name="T9" fmla="*/ 5233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29"/>
                <a:gd name="T17" fmla="*/ 29 w 29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29">
                  <a:moveTo>
                    <a:pt x="28" y="28"/>
                  </a:moveTo>
                  <a:lnTo>
                    <a:pt x="0" y="12"/>
                  </a:lnTo>
                  <a:lnTo>
                    <a:pt x="28" y="0"/>
                  </a:lnTo>
                  <a:lnTo>
                    <a:pt x="28" y="12"/>
                  </a:lnTo>
                  <a:lnTo>
                    <a:pt x="28" y="2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2" name="Freeform 98"/>
            <p:cNvSpPr>
              <a:spLocks/>
            </p:cNvSpPr>
            <p:nvPr/>
          </p:nvSpPr>
          <p:spPr bwMode="auto">
            <a:xfrm>
              <a:off x="7439373" y="2870266"/>
              <a:ext cx="259706" cy="175764"/>
            </a:xfrm>
            <a:custGeom>
              <a:avLst/>
              <a:gdLst>
                <a:gd name="T0" fmla="*/ 8284 w 117"/>
                <a:gd name="T1" fmla="*/ 0 h 85"/>
                <a:gd name="T2" fmla="*/ 8935 w 117"/>
                <a:gd name="T3" fmla="*/ 0 h 85"/>
                <a:gd name="T4" fmla="*/ 8935 w 117"/>
                <a:gd name="T5" fmla="*/ 1141 h 85"/>
                <a:gd name="T6" fmla="*/ 9691 w 117"/>
                <a:gd name="T7" fmla="*/ 1141 h 85"/>
                <a:gd name="T8" fmla="*/ 9691 w 117"/>
                <a:gd name="T9" fmla="*/ 2589 h 85"/>
                <a:gd name="T10" fmla="*/ 11293 w 117"/>
                <a:gd name="T11" fmla="*/ 3630 h 85"/>
                <a:gd name="T12" fmla="*/ 10543 w 117"/>
                <a:gd name="T13" fmla="*/ 3630 h 85"/>
                <a:gd name="T14" fmla="*/ 10543 w 117"/>
                <a:gd name="T15" fmla="*/ 4769 h 85"/>
                <a:gd name="T16" fmla="*/ 9691 w 117"/>
                <a:gd name="T17" fmla="*/ 4769 h 85"/>
                <a:gd name="T18" fmla="*/ 9691 w 117"/>
                <a:gd name="T19" fmla="*/ 6194 h 85"/>
                <a:gd name="T20" fmla="*/ 8284 w 117"/>
                <a:gd name="T21" fmla="*/ 4769 h 85"/>
                <a:gd name="T22" fmla="*/ 7400 w 117"/>
                <a:gd name="T23" fmla="*/ 4769 h 85"/>
                <a:gd name="T24" fmla="*/ 6720 w 117"/>
                <a:gd name="T25" fmla="*/ 7231 h 85"/>
                <a:gd name="T26" fmla="*/ 6720 w 117"/>
                <a:gd name="T27" fmla="*/ 8354 h 85"/>
                <a:gd name="T28" fmla="*/ 6720 w 117"/>
                <a:gd name="T29" fmla="*/ 9812 h 85"/>
                <a:gd name="T30" fmla="*/ 6053 w 117"/>
                <a:gd name="T31" fmla="*/ 11995 h 85"/>
                <a:gd name="T32" fmla="*/ 5188 w 117"/>
                <a:gd name="T33" fmla="*/ 11995 h 85"/>
                <a:gd name="T34" fmla="*/ 2892 w 117"/>
                <a:gd name="T35" fmla="*/ 11995 h 85"/>
                <a:gd name="T36" fmla="*/ 1562 w 117"/>
                <a:gd name="T37" fmla="*/ 13227 h 85"/>
                <a:gd name="T38" fmla="*/ 0 w 117"/>
                <a:gd name="T39" fmla="*/ 11995 h 85"/>
                <a:gd name="T40" fmla="*/ 0 w 117"/>
                <a:gd name="T41" fmla="*/ 10850 h 85"/>
                <a:gd name="T42" fmla="*/ 675 w 117"/>
                <a:gd name="T43" fmla="*/ 10850 h 85"/>
                <a:gd name="T44" fmla="*/ 1562 w 117"/>
                <a:gd name="T45" fmla="*/ 11995 h 85"/>
                <a:gd name="T46" fmla="*/ 1562 w 117"/>
                <a:gd name="T47" fmla="*/ 10850 h 85"/>
                <a:gd name="T48" fmla="*/ 1562 w 117"/>
                <a:gd name="T49" fmla="*/ 9812 h 85"/>
                <a:gd name="T50" fmla="*/ 2225 w 117"/>
                <a:gd name="T51" fmla="*/ 8354 h 85"/>
                <a:gd name="T52" fmla="*/ 2892 w 117"/>
                <a:gd name="T53" fmla="*/ 8354 h 85"/>
                <a:gd name="T54" fmla="*/ 3828 w 117"/>
                <a:gd name="T55" fmla="*/ 8354 h 85"/>
                <a:gd name="T56" fmla="*/ 4495 w 117"/>
                <a:gd name="T57" fmla="*/ 6194 h 85"/>
                <a:gd name="T58" fmla="*/ 5188 w 117"/>
                <a:gd name="T59" fmla="*/ 4769 h 85"/>
                <a:gd name="T60" fmla="*/ 6053 w 117"/>
                <a:gd name="T61" fmla="*/ 6194 h 85"/>
                <a:gd name="T62" fmla="*/ 6053 w 117"/>
                <a:gd name="T63" fmla="*/ 4769 h 85"/>
                <a:gd name="T64" fmla="*/ 6053 w 117"/>
                <a:gd name="T65" fmla="*/ 3630 h 85"/>
                <a:gd name="T66" fmla="*/ 6720 w 117"/>
                <a:gd name="T67" fmla="*/ 4769 h 85"/>
                <a:gd name="T68" fmla="*/ 6720 w 117"/>
                <a:gd name="T69" fmla="*/ 3630 h 85"/>
                <a:gd name="T70" fmla="*/ 6720 w 117"/>
                <a:gd name="T71" fmla="*/ 2589 h 85"/>
                <a:gd name="T72" fmla="*/ 7400 w 117"/>
                <a:gd name="T73" fmla="*/ 1141 h 85"/>
                <a:gd name="T74" fmla="*/ 8284 w 117"/>
                <a:gd name="T75" fmla="*/ 0 h 8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7"/>
                <a:gd name="T115" fmla="*/ 0 h 85"/>
                <a:gd name="T116" fmla="*/ 117 w 117"/>
                <a:gd name="T117" fmla="*/ 85 h 8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7" h="85">
                  <a:moveTo>
                    <a:pt x="85" y="0"/>
                  </a:moveTo>
                  <a:lnTo>
                    <a:pt x="92" y="0"/>
                  </a:lnTo>
                  <a:lnTo>
                    <a:pt x="92" y="7"/>
                  </a:lnTo>
                  <a:lnTo>
                    <a:pt x="99" y="7"/>
                  </a:lnTo>
                  <a:lnTo>
                    <a:pt x="99" y="16"/>
                  </a:lnTo>
                  <a:lnTo>
                    <a:pt x="116" y="23"/>
                  </a:lnTo>
                  <a:lnTo>
                    <a:pt x="108" y="23"/>
                  </a:lnTo>
                  <a:lnTo>
                    <a:pt x="108" y="30"/>
                  </a:lnTo>
                  <a:lnTo>
                    <a:pt x="99" y="30"/>
                  </a:lnTo>
                  <a:lnTo>
                    <a:pt x="99" y="39"/>
                  </a:lnTo>
                  <a:lnTo>
                    <a:pt x="85" y="30"/>
                  </a:lnTo>
                  <a:lnTo>
                    <a:pt x="76" y="30"/>
                  </a:lnTo>
                  <a:lnTo>
                    <a:pt x="69" y="46"/>
                  </a:lnTo>
                  <a:lnTo>
                    <a:pt x="69" y="53"/>
                  </a:lnTo>
                  <a:lnTo>
                    <a:pt x="69" y="62"/>
                  </a:lnTo>
                  <a:lnTo>
                    <a:pt x="62" y="76"/>
                  </a:lnTo>
                  <a:lnTo>
                    <a:pt x="53" y="76"/>
                  </a:lnTo>
                  <a:lnTo>
                    <a:pt x="30" y="76"/>
                  </a:lnTo>
                  <a:lnTo>
                    <a:pt x="16" y="84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7" y="69"/>
                  </a:lnTo>
                  <a:lnTo>
                    <a:pt x="16" y="76"/>
                  </a:lnTo>
                  <a:lnTo>
                    <a:pt x="16" y="69"/>
                  </a:lnTo>
                  <a:lnTo>
                    <a:pt x="16" y="62"/>
                  </a:lnTo>
                  <a:lnTo>
                    <a:pt x="23" y="53"/>
                  </a:lnTo>
                  <a:lnTo>
                    <a:pt x="30" y="53"/>
                  </a:lnTo>
                  <a:lnTo>
                    <a:pt x="39" y="53"/>
                  </a:lnTo>
                  <a:lnTo>
                    <a:pt x="46" y="39"/>
                  </a:lnTo>
                  <a:lnTo>
                    <a:pt x="53" y="30"/>
                  </a:lnTo>
                  <a:lnTo>
                    <a:pt x="62" y="39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69" y="30"/>
                  </a:lnTo>
                  <a:lnTo>
                    <a:pt x="69" y="23"/>
                  </a:lnTo>
                  <a:lnTo>
                    <a:pt x="69" y="16"/>
                  </a:lnTo>
                  <a:lnTo>
                    <a:pt x="76" y="7"/>
                  </a:lnTo>
                  <a:lnTo>
                    <a:pt x="85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3" name="Freeform 99"/>
            <p:cNvSpPr>
              <a:spLocks/>
            </p:cNvSpPr>
            <p:nvPr/>
          </p:nvSpPr>
          <p:spPr bwMode="auto">
            <a:xfrm>
              <a:off x="7167151" y="2870266"/>
              <a:ext cx="122031" cy="166976"/>
            </a:xfrm>
            <a:custGeom>
              <a:avLst/>
              <a:gdLst>
                <a:gd name="T0" fmla="*/ 5351 w 54"/>
                <a:gd name="T1" fmla="*/ 15364 h 79"/>
                <a:gd name="T2" fmla="*/ 3496 w 54"/>
                <a:gd name="T3" fmla="*/ 12409 h 79"/>
                <a:gd name="T4" fmla="*/ 1772 w 54"/>
                <a:gd name="T5" fmla="*/ 10703 h 79"/>
                <a:gd name="T6" fmla="*/ 823 w 54"/>
                <a:gd name="T7" fmla="*/ 7667 h 79"/>
                <a:gd name="T8" fmla="*/ 0 w 54"/>
                <a:gd name="T9" fmla="*/ 4520 h 79"/>
                <a:gd name="T10" fmla="*/ 0 w 54"/>
                <a:gd name="T11" fmla="*/ 0 h 79"/>
                <a:gd name="T12" fmla="*/ 823 w 54"/>
                <a:gd name="T13" fmla="*/ 1376 h 79"/>
                <a:gd name="T14" fmla="*/ 823 w 54"/>
                <a:gd name="T15" fmla="*/ 3148 h 79"/>
                <a:gd name="T16" fmla="*/ 1772 w 54"/>
                <a:gd name="T17" fmla="*/ 3148 h 79"/>
                <a:gd name="T18" fmla="*/ 2539 w 54"/>
                <a:gd name="T19" fmla="*/ 1376 h 79"/>
                <a:gd name="T20" fmla="*/ 3496 w 54"/>
                <a:gd name="T21" fmla="*/ 3148 h 79"/>
                <a:gd name="T22" fmla="*/ 4463 w 54"/>
                <a:gd name="T23" fmla="*/ 4520 h 79"/>
                <a:gd name="T24" fmla="*/ 4463 w 54"/>
                <a:gd name="T25" fmla="*/ 7667 h 79"/>
                <a:gd name="T26" fmla="*/ 4463 w 54"/>
                <a:gd name="T27" fmla="*/ 10703 h 79"/>
                <a:gd name="T28" fmla="*/ 5351 w 54"/>
                <a:gd name="T29" fmla="*/ 12409 h 79"/>
                <a:gd name="T30" fmla="*/ 6232 w 54"/>
                <a:gd name="T31" fmla="*/ 15364 h 79"/>
                <a:gd name="T32" fmla="*/ 5351 w 54"/>
                <a:gd name="T33" fmla="*/ 13856 h 79"/>
                <a:gd name="T34" fmla="*/ 5351 w 54"/>
                <a:gd name="T35" fmla="*/ 15364 h 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79"/>
                <a:gd name="T56" fmla="*/ 54 w 54"/>
                <a:gd name="T57" fmla="*/ 79 h 7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79">
                  <a:moveTo>
                    <a:pt x="45" y="78"/>
                  </a:moveTo>
                  <a:lnTo>
                    <a:pt x="30" y="63"/>
                  </a:lnTo>
                  <a:lnTo>
                    <a:pt x="15" y="54"/>
                  </a:lnTo>
                  <a:lnTo>
                    <a:pt x="7" y="39"/>
                  </a:lnTo>
                  <a:lnTo>
                    <a:pt x="0" y="23"/>
                  </a:lnTo>
                  <a:lnTo>
                    <a:pt x="0" y="0"/>
                  </a:lnTo>
                  <a:lnTo>
                    <a:pt x="7" y="7"/>
                  </a:lnTo>
                  <a:lnTo>
                    <a:pt x="7" y="16"/>
                  </a:lnTo>
                  <a:lnTo>
                    <a:pt x="15" y="16"/>
                  </a:lnTo>
                  <a:lnTo>
                    <a:pt x="22" y="7"/>
                  </a:lnTo>
                  <a:lnTo>
                    <a:pt x="30" y="16"/>
                  </a:lnTo>
                  <a:lnTo>
                    <a:pt x="38" y="23"/>
                  </a:lnTo>
                  <a:lnTo>
                    <a:pt x="38" y="39"/>
                  </a:lnTo>
                  <a:lnTo>
                    <a:pt x="38" y="54"/>
                  </a:lnTo>
                  <a:lnTo>
                    <a:pt x="45" y="63"/>
                  </a:lnTo>
                  <a:lnTo>
                    <a:pt x="53" y="78"/>
                  </a:lnTo>
                  <a:lnTo>
                    <a:pt x="45" y="70"/>
                  </a:lnTo>
                  <a:lnTo>
                    <a:pt x="45" y="7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4" name="Freeform 100"/>
            <p:cNvSpPr>
              <a:spLocks/>
            </p:cNvSpPr>
            <p:nvPr/>
          </p:nvSpPr>
          <p:spPr bwMode="auto">
            <a:xfrm>
              <a:off x="5191196" y="3384376"/>
              <a:ext cx="305076" cy="503858"/>
            </a:xfrm>
            <a:custGeom>
              <a:avLst/>
              <a:gdLst>
                <a:gd name="T0" fmla="*/ 4591 w 139"/>
                <a:gd name="T1" fmla="*/ 24369 h 241"/>
                <a:gd name="T2" fmla="*/ 6605 w 139"/>
                <a:gd name="T3" fmla="*/ 21494 h 241"/>
                <a:gd name="T4" fmla="*/ 8613 w 139"/>
                <a:gd name="T5" fmla="*/ 17595 h 241"/>
                <a:gd name="T6" fmla="*/ 10577 w 139"/>
                <a:gd name="T7" fmla="*/ 14837 h 241"/>
                <a:gd name="T8" fmla="*/ 11866 w 139"/>
                <a:gd name="T9" fmla="*/ 10858 h 241"/>
                <a:gd name="T10" fmla="*/ 11866 w 139"/>
                <a:gd name="T11" fmla="*/ 5244 h 241"/>
                <a:gd name="T12" fmla="*/ 11866 w 139"/>
                <a:gd name="T13" fmla="*/ 0 h 241"/>
                <a:gd name="T14" fmla="*/ 9189 w 139"/>
                <a:gd name="T15" fmla="*/ 2793 h 241"/>
                <a:gd name="T16" fmla="*/ 7845 w 139"/>
                <a:gd name="T17" fmla="*/ 2793 h 241"/>
                <a:gd name="T18" fmla="*/ 5832 w 139"/>
                <a:gd name="T19" fmla="*/ 2793 h 241"/>
                <a:gd name="T20" fmla="*/ 5186 w 139"/>
                <a:gd name="T21" fmla="*/ 4067 h 241"/>
                <a:gd name="T22" fmla="*/ 5186 w 139"/>
                <a:gd name="T23" fmla="*/ 8043 h 241"/>
                <a:gd name="T24" fmla="*/ 6605 w 139"/>
                <a:gd name="T25" fmla="*/ 10858 h 241"/>
                <a:gd name="T26" fmla="*/ 5832 w 139"/>
                <a:gd name="T27" fmla="*/ 14837 h 241"/>
                <a:gd name="T28" fmla="*/ 5832 w 139"/>
                <a:gd name="T29" fmla="*/ 17595 h 241"/>
                <a:gd name="T30" fmla="*/ 4591 w 139"/>
                <a:gd name="T31" fmla="*/ 13483 h 241"/>
                <a:gd name="T32" fmla="*/ 4591 w 139"/>
                <a:gd name="T33" fmla="*/ 10858 h 241"/>
                <a:gd name="T34" fmla="*/ 3219 w 139"/>
                <a:gd name="T35" fmla="*/ 9294 h 241"/>
                <a:gd name="T36" fmla="*/ 1967 w 139"/>
                <a:gd name="T37" fmla="*/ 10858 h 241"/>
                <a:gd name="T38" fmla="*/ 0 w 139"/>
                <a:gd name="T39" fmla="*/ 12098 h 241"/>
                <a:gd name="T40" fmla="*/ 612 w 139"/>
                <a:gd name="T41" fmla="*/ 14837 h 241"/>
                <a:gd name="T42" fmla="*/ 1967 w 139"/>
                <a:gd name="T43" fmla="*/ 14837 h 241"/>
                <a:gd name="T44" fmla="*/ 3219 w 139"/>
                <a:gd name="T45" fmla="*/ 19159 h 241"/>
                <a:gd name="T46" fmla="*/ 3219 w 139"/>
                <a:gd name="T47" fmla="*/ 23060 h 241"/>
                <a:gd name="T48" fmla="*/ 2579 w 139"/>
                <a:gd name="T49" fmla="*/ 28419 h 241"/>
                <a:gd name="T50" fmla="*/ 1207 w 139"/>
                <a:gd name="T51" fmla="*/ 31358 h 241"/>
                <a:gd name="T52" fmla="*/ 1207 w 139"/>
                <a:gd name="T53" fmla="*/ 33837 h 241"/>
                <a:gd name="T54" fmla="*/ 1207 w 139"/>
                <a:gd name="T55" fmla="*/ 39103 h 241"/>
                <a:gd name="T56" fmla="*/ 2579 w 139"/>
                <a:gd name="T57" fmla="*/ 42028 h 241"/>
                <a:gd name="T58" fmla="*/ 1967 w 139"/>
                <a:gd name="T59" fmla="*/ 39103 h 241"/>
                <a:gd name="T60" fmla="*/ 4591 w 139"/>
                <a:gd name="T61" fmla="*/ 36616 h 241"/>
                <a:gd name="T62" fmla="*/ 5186 w 139"/>
                <a:gd name="T63" fmla="*/ 33837 h 241"/>
                <a:gd name="T64" fmla="*/ 5186 w 139"/>
                <a:gd name="T65" fmla="*/ 29795 h 241"/>
                <a:gd name="T66" fmla="*/ 5186 w 139"/>
                <a:gd name="T67" fmla="*/ 28419 h 24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9"/>
                <a:gd name="T103" fmla="*/ 0 h 241"/>
                <a:gd name="T104" fmla="*/ 139 w 139"/>
                <a:gd name="T105" fmla="*/ 241 h 24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9" h="241">
                  <a:moveTo>
                    <a:pt x="60" y="146"/>
                  </a:moveTo>
                  <a:lnTo>
                    <a:pt x="53" y="139"/>
                  </a:lnTo>
                  <a:lnTo>
                    <a:pt x="60" y="139"/>
                  </a:lnTo>
                  <a:lnTo>
                    <a:pt x="77" y="123"/>
                  </a:lnTo>
                  <a:lnTo>
                    <a:pt x="84" y="109"/>
                  </a:lnTo>
                  <a:lnTo>
                    <a:pt x="100" y="100"/>
                  </a:lnTo>
                  <a:lnTo>
                    <a:pt x="107" y="100"/>
                  </a:lnTo>
                  <a:lnTo>
                    <a:pt x="123" y="85"/>
                  </a:lnTo>
                  <a:lnTo>
                    <a:pt x="138" y="69"/>
                  </a:lnTo>
                  <a:lnTo>
                    <a:pt x="138" y="62"/>
                  </a:lnTo>
                  <a:lnTo>
                    <a:pt x="130" y="39"/>
                  </a:lnTo>
                  <a:lnTo>
                    <a:pt x="138" y="30"/>
                  </a:lnTo>
                  <a:lnTo>
                    <a:pt x="138" y="8"/>
                  </a:lnTo>
                  <a:lnTo>
                    <a:pt x="138" y="0"/>
                  </a:lnTo>
                  <a:lnTo>
                    <a:pt x="123" y="8"/>
                  </a:lnTo>
                  <a:lnTo>
                    <a:pt x="107" y="16"/>
                  </a:lnTo>
                  <a:lnTo>
                    <a:pt x="100" y="16"/>
                  </a:lnTo>
                  <a:lnTo>
                    <a:pt x="91" y="16"/>
                  </a:lnTo>
                  <a:lnTo>
                    <a:pt x="77" y="16"/>
                  </a:lnTo>
                  <a:lnTo>
                    <a:pt x="68" y="16"/>
                  </a:lnTo>
                  <a:lnTo>
                    <a:pt x="60" y="16"/>
                  </a:lnTo>
                  <a:lnTo>
                    <a:pt x="60" y="23"/>
                  </a:lnTo>
                  <a:lnTo>
                    <a:pt x="60" y="30"/>
                  </a:lnTo>
                  <a:lnTo>
                    <a:pt x="60" y="46"/>
                  </a:lnTo>
                  <a:lnTo>
                    <a:pt x="68" y="53"/>
                  </a:lnTo>
                  <a:lnTo>
                    <a:pt x="77" y="62"/>
                  </a:lnTo>
                  <a:lnTo>
                    <a:pt x="77" y="69"/>
                  </a:lnTo>
                  <a:lnTo>
                    <a:pt x="68" y="85"/>
                  </a:lnTo>
                  <a:lnTo>
                    <a:pt x="60" y="93"/>
                  </a:lnTo>
                  <a:lnTo>
                    <a:pt x="68" y="100"/>
                  </a:lnTo>
                  <a:lnTo>
                    <a:pt x="60" y="85"/>
                  </a:lnTo>
                  <a:lnTo>
                    <a:pt x="53" y="77"/>
                  </a:lnTo>
                  <a:lnTo>
                    <a:pt x="60" y="62"/>
                  </a:lnTo>
                  <a:lnTo>
                    <a:pt x="53" y="62"/>
                  </a:lnTo>
                  <a:lnTo>
                    <a:pt x="46" y="62"/>
                  </a:lnTo>
                  <a:lnTo>
                    <a:pt x="37" y="53"/>
                  </a:lnTo>
                  <a:lnTo>
                    <a:pt x="30" y="53"/>
                  </a:lnTo>
                  <a:lnTo>
                    <a:pt x="23" y="62"/>
                  </a:lnTo>
                  <a:lnTo>
                    <a:pt x="14" y="62"/>
                  </a:lnTo>
                  <a:lnTo>
                    <a:pt x="0" y="69"/>
                  </a:lnTo>
                  <a:lnTo>
                    <a:pt x="7" y="77"/>
                  </a:lnTo>
                  <a:lnTo>
                    <a:pt x="7" y="85"/>
                  </a:lnTo>
                  <a:lnTo>
                    <a:pt x="14" y="85"/>
                  </a:lnTo>
                  <a:lnTo>
                    <a:pt x="23" y="85"/>
                  </a:lnTo>
                  <a:lnTo>
                    <a:pt x="37" y="93"/>
                  </a:lnTo>
                  <a:lnTo>
                    <a:pt x="37" y="109"/>
                  </a:lnTo>
                  <a:lnTo>
                    <a:pt x="30" y="123"/>
                  </a:lnTo>
                  <a:lnTo>
                    <a:pt x="37" y="132"/>
                  </a:lnTo>
                  <a:lnTo>
                    <a:pt x="30" y="146"/>
                  </a:lnTo>
                  <a:lnTo>
                    <a:pt x="30" y="162"/>
                  </a:lnTo>
                  <a:lnTo>
                    <a:pt x="23" y="170"/>
                  </a:lnTo>
                  <a:lnTo>
                    <a:pt x="14" y="179"/>
                  </a:lnTo>
                  <a:lnTo>
                    <a:pt x="14" y="186"/>
                  </a:lnTo>
                  <a:lnTo>
                    <a:pt x="14" y="193"/>
                  </a:lnTo>
                  <a:lnTo>
                    <a:pt x="14" y="209"/>
                  </a:lnTo>
                  <a:lnTo>
                    <a:pt x="14" y="223"/>
                  </a:lnTo>
                  <a:lnTo>
                    <a:pt x="14" y="240"/>
                  </a:lnTo>
                  <a:lnTo>
                    <a:pt x="30" y="240"/>
                  </a:lnTo>
                  <a:lnTo>
                    <a:pt x="30" y="232"/>
                  </a:lnTo>
                  <a:lnTo>
                    <a:pt x="23" y="223"/>
                  </a:lnTo>
                  <a:lnTo>
                    <a:pt x="37" y="216"/>
                  </a:lnTo>
                  <a:lnTo>
                    <a:pt x="53" y="209"/>
                  </a:lnTo>
                  <a:lnTo>
                    <a:pt x="60" y="202"/>
                  </a:lnTo>
                  <a:lnTo>
                    <a:pt x="60" y="193"/>
                  </a:lnTo>
                  <a:lnTo>
                    <a:pt x="60" y="186"/>
                  </a:lnTo>
                  <a:lnTo>
                    <a:pt x="60" y="170"/>
                  </a:lnTo>
                  <a:lnTo>
                    <a:pt x="60" y="179"/>
                  </a:lnTo>
                  <a:lnTo>
                    <a:pt x="60" y="162"/>
                  </a:lnTo>
                  <a:lnTo>
                    <a:pt x="60" y="14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5" name="Freeform 101"/>
            <p:cNvSpPr>
              <a:spLocks/>
            </p:cNvSpPr>
            <p:nvPr/>
          </p:nvSpPr>
          <p:spPr bwMode="auto">
            <a:xfrm>
              <a:off x="4743751" y="3760805"/>
              <a:ext cx="62580" cy="60052"/>
            </a:xfrm>
            <a:custGeom>
              <a:avLst/>
              <a:gdLst>
                <a:gd name="T0" fmla="*/ 2248 w 29"/>
                <a:gd name="T1" fmla="*/ 3909 h 30"/>
                <a:gd name="T2" fmla="*/ 0 w 29"/>
                <a:gd name="T3" fmla="*/ 3909 h 30"/>
                <a:gd name="T4" fmla="*/ 0 w 29"/>
                <a:gd name="T5" fmla="*/ 0 h 30"/>
                <a:gd name="T6" fmla="*/ 2248 w 29"/>
                <a:gd name="T7" fmla="*/ 3909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30"/>
                <a:gd name="T14" fmla="*/ 29 w 29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30">
                  <a:moveTo>
                    <a:pt x="28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28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6" name="Freeform 102"/>
            <p:cNvSpPr>
              <a:spLocks/>
            </p:cNvSpPr>
            <p:nvPr/>
          </p:nvSpPr>
          <p:spPr bwMode="auto">
            <a:xfrm>
              <a:off x="5934330" y="3681711"/>
              <a:ext cx="62580" cy="60052"/>
            </a:xfrm>
            <a:custGeom>
              <a:avLst/>
              <a:gdLst>
                <a:gd name="T0" fmla="*/ 2248 w 29"/>
                <a:gd name="T1" fmla="*/ 0 h 30"/>
                <a:gd name="T2" fmla="*/ 0 w 29"/>
                <a:gd name="T3" fmla="*/ 3166 h 30"/>
                <a:gd name="T4" fmla="*/ 2248 w 29"/>
                <a:gd name="T5" fmla="*/ 3166 h 30"/>
                <a:gd name="T6" fmla="*/ 2248 w 29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30"/>
                <a:gd name="T14" fmla="*/ 29 w 29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30">
                  <a:moveTo>
                    <a:pt x="28" y="0"/>
                  </a:moveTo>
                  <a:lnTo>
                    <a:pt x="0" y="29"/>
                  </a:lnTo>
                  <a:lnTo>
                    <a:pt x="28" y="29"/>
                  </a:lnTo>
                  <a:lnTo>
                    <a:pt x="2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7" name="Freeform 103"/>
            <p:cNvSpPr>
              <a:spLocks/>
            </p:cNvSpPr>
            <p:nvPr/>
          </p:nvSpPr>
          <p:spPr bwMode="auto">
            <a:xfrm>
              <a:off x="7406519" y="3401952"/>
              <a:ext cx="1126436" cy="853922"/>
            </a:xfrm>
            <a:custGeom>
              <a:avLst/>
              <a:gdLst>
                <a:gd name="T0" fmla="*/ 26879 w 511"/>
                <a:gd name="T1" fmla="*/ 1278 h 408"/>
                <a:gd name="T2" fmla="*/ 25432 w 511"/>
                <a:gd name="T3" fmla="*/ 3720 h 408"/>
                <a:gd name="T4" fmla="*/ 23314 w 511"/>
                <a:gd name="T5" fmla="*/ 6588 h 408"/>
                <a:gd name="T6" fmla="*/ 21866 w 511"/>
                <a:gd name="T7" fmla="*/ 9409 h 408"/>
                <a:gd name="T8" fmla="*/ 21079 w 511"/>
                <a:gd name="T9" fmla="*/ 9409 h 408"/>
                <a:gd name="T10" fmla="*/ 19002 w 511"/>
                <a:gd name="T11" fmla="*/ 9409 h 408"/>
                <a:gd name="T12" fmla="*/ 17691 w 511"/>
                <a:gd name="T13" fmla="*/ 10708 h 408"/>
                <a:gd name="T14" fmla="*/ 16868 w 511"/>
                <a:gd name="T15" fmla="*/ 13564 h 408"/>
                <a:gd name="T16" fmla="*/ 15614 w 511"/>
                <a:gd name="T17" fmla="*/ 16222 h 408"/>
                <a:gd name="T18" fmla="*/ 14789 w 511"/>
                <a:gd name="T19" fmla="*/ 14686 h 408"/>
                <a:gd name="T20" fmla="*/ 11930 w 511"/>
                <a:gd name="T21" fmla="*/ 21944 h 408"/>
                <a:gd name="T22" fmla="*/ 7695 w 511"/>
                <a:gd name="T23" fmla="*/ 24368 h 408"/>
                <a:gd name="T24" fmla="*/ 3391 w 511"/>
                <a:gd name="T25" fmla="*/ 30122 h 408"/>
                <a:gd name="T26" fmla="*/ 1944 w 511"/>
                <a:gd name="T27" fmla="*/ 35427 h 408"/>
                <a:gd name="T28" fmla="*/ 1944 w 511"/>
                <a:gd name="T29" fmla="*/ 38044 h 408"/>
                <a:gd name="T30" fmla="*/ 1944 w 511"/>
                <a:gd name="T31" fmla="*/ 43739 h 408"/>
                <a:gd name="T32" fmla="*/ 1944 w 511"/>
                <a:gd name="T33" fmla="*/ 51953 h 408"/>
                <a:gd name="T34" fmla="*/ 0 w 511"/>
                <a:gd name="T35" fmla="*/ 58693 h 408"/>
                <a:gd name="T36" fmla="*/ 3391 w 511"/>
                <a:gd name="T37" fmla="*/ 61556 h 408"/>
                <a:gd name="T38" fmla="*/ 7695 w 511"/>
                <a:gd name="T39" fmla="*/ 58693 h 408"/>
                <a:gd name="T40" fmla="*/ 13384 w 511"/>
                <a:gd name="T41" fmla="*/ 54602 h 408"/>
                <a:gd name="T42" fmla="*/ 19002 w 511"/>
                <a:gd name="T43" fmla="*/ 53213 h 408"/>
                <a:gd name="T44" fmla="*/ 22605 w 511"/>
                <a:gd name="T45" fmla="*/ 57438 h 408"/>
                <a:gd name="T46" fmla="*/ 23314 w 511"/>
                <a:gd name="T47" fmla="*/ 61556 h 408"/>
                <a:gd name="T48" fmla="*/ 26081 w 511"/>
                <a:gd name="T49" fmla="*/ 57438 h 408"/>
                <a:gd name="T50" fmla="*/ 24767 w 511"/>
                <a:gd name="T51" fmla="*/ 62871 h 408"/>
                <a:gd name="T52" fmla="*/ 25432 w 511"/>
                <a:gd name="T53" fmla="*/ 62871 h 408"/>
                <a:gd name="T54" fmla="*/ 25432 w 511"/>
                <a:gd name="T55" fmla="*/ 69739 h 408"/>
                <a:gd name="T56" fmla="*/ 30384 w 511"/>
                <a:gd name="T57" fmla="*/ 69739 h 408"/>
                <a:gd name="T58" fmla="*/ 31179 w 511"/>
                <a:gd name="T59" fmla="*/ 72440 h 408"/>
                <a:gd name="T60" fmla="*/ 36105 w 511"/>
                <a:gd name="T61" fmla="*/ 68513 h 408"/>
                <a:gd name="T62" fmla="*/ 40392 w 511"/>
                <a:gd name="T63" fmla="*/ 58693 h 408"/>
                <a:gd name="T64" fmla="*/ 44641 w 511"/>
                <a:gd name="T65" fmla="*/ 50300 h 408"/>
                <a:gd name="T66" fmla="*/ 46002 w 511"/>
                <a:gd name="T67" fmla="*/ 42191 h 408"/>
                <a:gd name="T68" fmla="*/ 46802 w 511"/>
                <a:gd name="T69" fmla="*/ 35427 h 408"/>
                <a:gd name="T70" fmla="*/ 45296 w 511"/>
                <a:gd name="T71" fmla="*/ 30122 h 408"/>
                <a:gd name="T72" fmla="*/ 43849 w 511"/>
                <a:gd name="T73" fmla="*/ 27235 h 408"/>
                <a:gd name="T74" fmla="*/ 41654 w 511"/>
                <a:gd name="T75" fmla="*/ 20258 h 408"/>
                <a:gd name="T76" fmla="*/ 41002 w 511"/>
                <a:gd name="T77" fmla="*/ 10708 h 408"/>
                <a:gd name="T78" fmla="*/ 39558 w 511"/>
                <a:gd name="T79" fmla="*/ 6588 h 408"/>
                <a:gd name="T80" fmla="*/ 38920 w 511"/>
                <a:gd name="T81" fmla="*/ 0 h 408"/>
                <a:gd name="T82" fmla="*/ 37444 w 511"/>
                <a:gd name="T83" fmla="*/ 5310 h 408"/>
                <a:gd name="T84" fmla="*/ 36105 w 511"/>
                <a:gd name="T85" fmla="*/ 13564 h 408"/>
                <a:gd name="T86" fmla="*/ 32494 w 511"/>
                <a:gd name="T87" fmla="*/ 14686 h 408"/>
                <a:gd name="T88" fmla="*/ 30384 w 511"/>
                <a:gd name="T89" fmla="*/ 6588 h 408"/>
                <a:gd name="T90" fmla="*/ 31831 w 511"/>
                <a:gd name="T91" fmla="*/ 2515 h 408"/>
                <a:gd name="T92" fmla="*/ 31179 w 511"/>
                <a:gd name="T93" fmla="*/ 2515 h 408"/>
                <a:gd name="T94" fmla="*/ 27531 w 511"/>
                <a:gd name="T95" fmla="*/ 1278 h 40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11"/>
                <a:gd name="T145" fmla="*/ 0 h 408"/>
                <a:gd name="T146" fmla="*/ 511 w 511"/>
                <a:gd name="T147" fmla="*/ 408 h 40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11" h="408">
                  <a:moveTo>
                    <a:pt x="300" y="7"/>
                  </a:moveTo>
                  <a:lnTo>
                    <a:pt x="293" y="7"/>
                  </a:lnTo>
                  <a:lnTo>
                    <a:pt x="284" y="7"/>
                  </a:lnTo>
                  <a:lnTo>
                    <a:pt x="293" y="7"/>
                  </a:lnTo>
                  <a:lnTo>
                    <a:pt x="293" y="14"/>
                  </a:lnTo>
                  <a:lnTo>
                    <a:pt x="293" y="21"/>
                  </a:lnTo>
                  <a:lnTo>
                    <a:pt x="277" y="14"/>
                  </a:lnTo>
                  <a:lnTo>
                    <a:pt x="277" y="21"/>
                  </a:lnTo>
                  <a:lnTo>
                    <a:pt x="270" y="21"/>
                  </a:lnTo>
                  <a:lnTo>
                    <a:pt x="261" y="30"/>
                  </a:lnTo>
                  <a:lnTo>
                    <a:pt x="261" y="37"/>
                  </a:lnTo>
                  <a:lnTo>
                    <a:pt x="254" y="37"/>
                  </a:lnTo>
                  <a:lnTo>
                    <a:pt x="254" y="53"/>
                  </a:lnTo>
                  <a:lnTo>
                    <a:pt x="254" y="60"/>
                  </a:lnTo>
                  <a:lnTo>
                    <a:pt x="246" y="60"/>
                  </a:lnTo>
                  <a:lnTo>
                    <a:pt x="238" y="53"/>
                  </a:lnTo>
                  <a:lnTo>
                    <a:pt x="230" y="60"/>
                  </a:lnTo>
                  <a:lnTo>
                    <a:pt x="230" y="67"/>
                  </a:lnTo>
                  <a:lnTo>
                    <a:pt x="230" y="60"/>
                  </a:lnTo>
                  <a:lnTo>
                    <a:pt x="230" y="53"/>
                  </a:lnTo>
                  <a:lnTo>
                    <a:pt x="223" y="37"/>
                  </a:lnTo>
                  <a:lnTo>
                    <a:pt x="214" y="44"/>
                  </a:lnTo>
                  <a:lnTo>
                    <a:pt x="207" y="44"/>
                  </a:lnTo>
                  <a:lnTo>
                    <a:pt x="207" y="53"/>
                  </a:lnTo>
                  <a:lnTo>
                    <a:pt x="200" y="44"/>
                  </a:lnTo>
                  <a:lnTo>
                    <a:pt x="200" y="53"/>
                  </a:lnTo>
                  <a:lnTo>
                    <a:pt x="200" y="60"/>
                  </a:lnTo>
                  <a:lnTo>
                    <a:pt x="193" y="60"/>
                  </a:lnTo>
                  <a:lnTo>
                    <a:pt x="193" y="67"/>
                  </a:lnTo>
                  <a:lnTo>
                    <a:pt x="184" y="60"/>
                  </a:lnTo>
                  <a:lnTo>
                    <a:pt x="184" y="67"/>
                  </a:lnTo>
                  <a:lnTo>
                    <a:pt x="184" y="76"/>
                  </a:lnTo>
                  <a:lnTo>
                    <a:pt x="177" y="76"/>
                  </a:lnTo>
                  <a:lnTo>
                    <a:pt x="170" y="76"/>
                  </a:lnTo>
                  <a:lnTo>
                    <a:pt x="177" y="83"/>
                  </a:lnTo>
                  <a:lnTo>
                    <a:pt x="170" y="91"/>
                  </a:lnTo>
                  <a:lnTo>
                    <a:pt x="170" y="99"/>
                  </a:lnTo>
                  <a:lnTo>
                    <a:pt x="170" y="91"/>
                  </a:lnTo>
                  <a:lnTo>
                    <a:pt x="161" y="76"/>
                  </a:lnTo>
                  <a:lnTo>
                    <a:pt x="161" y="83"/>
                  </a:lnTo>
                  <a:lnTo>
                    <a:pt x="153" y="91"/>
                  </a:lnTo>
                  <a:lnTo>
                    <a:pt x="153" y="107"/>
                  </a:lnTo>
                  <a:lnTo>
                    <a:pt x="137" y="114"/>
                  </a:lnTo>
                  <a:lnTo>
                    <a:pt x="130" y="123"/>
                  </a:lnTo>
                  <a:lnTo>
                    <a:pt x="114" y="130"/>
                  </a:lnTo>
                  <a:lnTo>
                    <a:pt x="107" y="130"/>
                  </a:lnTo>
                  <a:lnTo>
                    <a:pt x="91" y="137"/>
                  </a:lnTo>
                  <a:lnTo>
                    <a:pt x="84" y="137"/>
                  </a:lnTo>
                  <a:lnTo>
                    <a:pt x="76" y="137"/>
                  </a:lnTo>
                  <a:lnTo>
                    <a:pt x="60" y="153"/>
                  </a:lnTo>
                  <a:lnTo>
                    <a:pt x="44" y="160"/>
                  </a:lnTo>
                  <a:lnTo>
                    <a:pt x="37" y="169"/>
                  </a:lnTo>
                  <a:lnTo>
                    <a:pt x="37" y="153"/>
                  </a:lnTo>
                  <a:lnTo>
                    <a:pt x="30" y="169"/>
                  </a:lnTo>
                  <a:lnTo>
                    <a:pt x="21" y="183"/>
                  </a:lnTo>
                  <a:lnTo>
                    <a:pt x="21" y="199"/>
                  </a:lnTo>
                  <a:lnTo>
                    <a:pt x="21" y="207"/>
                  </a:lnTo>
                  <a:lnTo>
                    <a:pt x="30" y="223"/>
                  </a:lnTo>
                  <a:lnTo>
                    <a:pt x="21" y="223"/>
                  </a:lnTo>
                  <a:lnTo>
                    <a:pt x="21" y="214"/>
                  </a:lnTo>
                  <a:lnTo>
                    <a:pt x="21" y="223"/>
                  </a:lnTo>
                  <a:lnTo>
                    <a:pt x="14" y="223"/>
                  </a:lnTo>
                  <a:lnTo>
                    <a:pt x="14" y="230"/>
                  </a:lnTo>
                  <a:lnTo>
                    <a:pt x="21" y="246"/>
                  </a:lnTo>
                  <a:lnTo>
                    <a:pt x="21" y="260"/>
                  </a:lnTo>
                  <a:lnTo>
                    <a:pt x="21" y="269"/>
                  </a:lnTo>
                  <a:lnTo>
                    <a:pt x="21" y="283"/>
                  </a:lnTo>
                  <a:lnTo>
                    <a:pt x="21" y="292"/>
                  </a:lnTo>
                  <a:lnTo>
                    <a:pt x="21" y="299"/>
                  </a:lnTo>
                  <a:lnTo>
                    <a:pt x="14" y="315"/>
                  </a:lnTo>
                  <a:lnTo>
                    <a:pt x="7" y="330"/>
                  </a:lnTo>
                  <a:lnTo>
                    <a:pt x="0" y="330"/>
                  </a:lnTo>
                  <a:lnTo>
                    <a:pt x="0" y="339"/>
                  </a:lnTo>
                  <a:lnTo>
                    <a:pt x="14" y="346"/>
                  </a:lnTo>
                  <a:lnTo>
                    <a:pt x="21" y="346"/>
                  </a:lnTo>
                  <a:lnTo>
                    <a:pt x="37" y="346"/>
                  </a:lnTo>
                  <a:lnTo>
                    <a:pt x="53" y="339"/>
                  </a:lnTo>
                  <a:lnTo>
                    <a:pt x="60" y="330"/>
                  </a:lnTo>
                  <a:lnTo>
                    <a:pt x="76" y="330"/>
                  </a:lnTo>
                  <a:lnTo>
                    <a:pt x="84" y="330"/>
                  </a:lnTo>
                  <a:lnTo>
                    <a:pt x="107" y="330"/>
                  </a:lnTo>
                  <a:lnTo>
                    <a:pt x="114" y="323"/>
                  </a:lnTo>
                  <a:lnTo>
                    <a:pt x="130" y="315"/>
                  </a:lnTo>
                  <a:lnTo>
                    <a:pt x="146" y="307"/>
                  </a:lnTo>
                  <a:lnTo>
                    <a:pt x="161" y="307"/>
                  </a:lnTo>
                  <a:lnTo>
                    <a:pt x="177" y="299"/>
                  </a:lnTo>
                  <a:lnTo>
                    <a:pt x="193" y="299"/>
                  </a:lnTo>
                  <a:lnTo>
                    <a:pt x="207" y="299"/>
                  </a:lnTo>
                  <a:lnTo>
                    <a:pt x="214" y="299"/>
                  </a:lnTo>
                  <a:lnTo>
                    <a:pt x="238" y="307"/>
                  </a:lnTo>
                  <a:lnTo>
                    <a:pt x="238" y="315"/>
                  </a:lnTo>
                  <a:lnTo>
                    <a:pt x="246" y="323"/>
                  </a:lnTo>
                  <a:lnTo>
                    <a:pt x="246" y="330"/>
                  </a:lnTo>
                  <a:lnTo>
                    <a:pt x="246" y="339"/>
                  </a:lnTo>
                  <a:lnTo>
                    <a:pt x="246" y="346"/>
                  </a:lnTo>
                  <a:lnTo>
                    <a:pt x="254" y="346"/>
                  </a:lnTo>
                  <a:lnTo>
                    <a:pt x="270" y="330"/>
                  </a:lnTo>
                  <a:lnTo>
                    <a:pt x="277" y="323"/>
                  </a:lnTo>
                  <a:lnTo>
                    <a:pt x="284" y="315"/>
                  </a:lnTo>
                  <a:lnTo>
                    <a:pt x="284" y="323"/>
                  </a:lnTo>
                  <a:lnTo>
                    <a:pt x="277" y="339"/>
                  </a:lnTo>
                  <a:lnTo>
                    <a:pt x="270" y="346"/>
                  </a:lnTo>
                  <a:lnTo>
                    <a:pt x="261" y="353"/>
                  </a:lnTo>
                  <a:lnTo>
                    <a:pt x="270" y="353"/>
                  </a:lnTo>
                  <a:lnTo>
                    <a:pt x="277" y="339"/>
                  </a:lnTo>
                  <a:lnTo>
                    <a:pt x="284" y="346"/>
                  </a:lnTo>
                  <a:lnTo>
                    <a:pt x="270" y="353"/>
                  </a:lnTo>
                  <a:lnTo>
                    <a:pt x="277" y="353"/>
                  </a:lnTo>
                  <a:lnTo>
                    <a:pt x="284" y="353"/>
                  </a:lnTo>
                  <a:lnTo>
                    <a:pt x="284" y="362"/>
                  </a:lnTo>
                  <a:lnTo>
                    <a:pt x="277" y="376"/>
                  </a:lnTo>
                  <a:lnTo>
                    <a:pt x="277" y="392"/>
                  </a:lnTo>
                  <a:lnTo>
                    <a:pt x="293" y="392"/>
                  </a:lnTo>
                  <a:lnTo>
                    <a:pt x="300" y="399"/>
                  </a:lnTo>
                  <a:lnTo>
                    <a:pt x="307" y="399"/>
                  </a:lnTo>
                  <a:lnTo>
                    <a:pt x="331" y="392"/>
                  </a:lnTo>
                  <a:lnTo>
                    <a:pt x="340" y="392"/>
                  </a:lnTo>
                  <a:lnTo>
                    <a:pt x="331" y="399"/>
                  </a:lnTo>
                  <a:lnTo>
                    <a:pt x="340" y="399"/>
                  </a:lnTo>
                  <a:lnTo>
                    <a:pt x="340" y="407"/>
                  </a:lnTo>
                  <a:lnTo>
                    <a:pt x="347" y="399"/>
                  </a:lnTo>
                  <a:lnTo>
                    <a:pt x="370" y="392"/>
                  </a:lnTo>
                  <a:lnTo>
                    <a:pt x="377" y="392"/>
                  </a:lnTo>
                  <a:lnTo>
                    <a:pt x="393" y="385"/>
                  </a:lnTo>
                  <a:lnTo>
                    <a:pt x="400" y="376"/>
                  </a:lnTo>
                  <a:lnTo>
                    <a:pt x="416" y="362"/>
                  </a:lnTo>
                  <a:lnTo>
                    <a:pt x="431" y="346"/>
                  </a:lnTo>
                  <a:lnTo>
                    <a:pt x="440" y="330"/>
                  </a:lnTo>
                  <a:lnTo>
                    <a:pt x="447" y="330"/>
                  </a:lnTo>
                  <a:lnTo>
                    <a:pt x="463" y="315"/>
                  </a:lnTo>
                  <a:lnTo>
                    <a:pt x="477" y="299"/>
                  </a:lnTo>
                  <a:lnTo>
                    <a:pt x="486" y="283"/>
                  </a:lnTo>
                  <a:lnTo>
                    <a:pt x="493" y="269"/>
                  </a:lnTo>
                  <a:lnTo>
                    <a:pt x="501" y="260"/>
                  </a:lnTo>
                  <a:lnTo>
                    <a:pt x="501" y="246"/>
                  </a:lnTo>
                  <a:lnTo>
                    <a:pt x="501" y="237"/>
                  </a:lnTo>
                  <a:lnTo>
                    <a:pt x="510" y="223"/>
                  </a:lnTo>
                  <a:lnTo>
                    <a:pt x="510" y="214"/>
                  </a:lnTo>
                  <a:lnTo>
                    <a:pt x="510" y="207"/>
                  </a:lnTo>
                  <a:lnTo>
                    <a:pt x="510" y="199"/>
                  </a:lnTo>
                  <a:lnTo>
                    <a:pt x="501" y="192"/>
                  </a:lnTo>
                  <a:lnTo>
                    <a:pt x="493" y="183"/>
                  </a:lnTo>
                  <a:lnTo>
                    <a:pt x="493" y="160"/>
                  </a:lnTo>
                  <a:lnTo>
                    <a:pt x="493" y="169"/>
                  </a:lnTo>
                  <a:lnTo>
                    <a:pt x="486" y="160"/>
                  </a:lnTo>
                  <a:lnTo>
                    <a:pt x="486" y="169"/>
                  </a:lnTo>
                  <a:lnTo>
                    <a:pt x="477" y="160"/>
                  </a:lnTo>
                  <a:lnTo>
                    <a:pt x="477" y="153"/>
                  </a:lnTo>
                  <a:lnTo>
                    <a:pt x="477" y="137"/>
                  </a:lnTo>
                  <a:lnTo>
                    <a:pt x="477" y="130"/>
                  </a:lnTo>
                  <a:lnTo>
                    <a:pt x="463" y="123"/>
                  </a:lnTo>
                  <a:lnTo>
                    <a:pt x="454" y="114"/>
                  </a:lnTo>
                  <a:lnTo>
                    <a:pt x="454" y="99"/>
                  </a:lnTo>
                  <a:lnTo>
                    <a:pt x="454" y="83"/>
                  </a:lnTo>
                  <a:lnTo>
                    <a:pt x="447" y="76"/>
                  </a:lnTo>
                  <a:lnTo>
                    <a:pt x="447" y="60"/>
                  </a:lnTo>
                  <a:lnTo>
                    <a:pt x="447" y="53"/>
                  </a:lnTo>
                  <a:lnTo>
                    <a:pt x="440" y="44"/>
                  </a:lnTo>
                  <a:lnTo>
                    <a:pt x="431" y="53"/>
                  </a:lnTo>
                  <a:lnTo>
                    <a:pt x="431" y="37"/>
                  </a:lnTo>
                  <a:lnTo>
                    <a:pt x="431" y="30"/>
                  </a:lnTo>
                  <a:lnTo>
                    <a:pt x="431" y="14"/>
                  </a:lnTo>
                  <a:lnTo>
                    <a:pt x="424" y="7"/>
                  </a:lnTo>
                  <a:lnTo>
                    <a:pt x="424" y="0"/>
                  </a:lnTo>
                  <a:lnTo>
                    <a:pt x="416" y="7"/>
                  </a:lnTo>
                  <a:lnTo>
                    <a:pt x="416" y="14"/>
                  </a:lnTo>
                  <a:lnTo>
                    <a:pt x="408" y="21"/>
                  </a:lnTo>
                  <a:lnTo>
                    <a:pt x="408" y="30"/>
                  </a:lnTo>
                  <a:lnTo>
                    <a:pt x="408" y="37"/>
                  </a:lnTo>
                  <a:lnTo>
                    <a:pt x="400" y="53"/>
                  </a:lnTo>
                  <a:lnTo>
                    <a:pt x="400" y="60"/>
                  </a:lnTo>
                  <a:lnTo>
                    <a:pt x="393" y="76"/>
                  </a:lnTo>
                  <a:lnTo>
                    <a:pt x="386" y="91"/>
                  </a:lnTo>
                  <a:lnTo>
                    <a:pt x="377" y="99"/>
                  </a:lnTo>
                  <a:lnTo>
                    <a:pt x="370" y="91"/>
                  </a:lnTo>
                  <a:lnTo>
                    <a:pt x="354" y="83"/>
                  </a:lnTo>
                  <a:lnTo>
                    <a:pt x="340" y="67"/>
                  </a:lnTo>
                  <a:lnTo>
                    <a:pt x="331" y="60"/>
                  </a:lnTo>
                  <a:lnTo>
                    <a:pt x="323" y="53"/>
                  </a:lnTo>
                  <a:lnTo>
                    <a:pt x="331" y="37"/>
                  </a:lnTo>
                  <a:lnTo>
                    <a:pt x="340" y="30"/>
                  </a:lnTo>
                  <a:lnTo>
                    <a:pt x="347" y="30"/>
                  </a:lnTo>
                  <a:lnTo>
                    <a:pt x="347" y="21"/>
                  </a:lnTo>
                  <a:lnTo>
                    <a:pt x="347" y="14"/>
                  </a:lnTo>
                  <a:lnTo>
                    <a:pt x="340" y="21"/>
                  </a:lnTo>
                  <a:lnTo>
                    <a:pt x="340" y="14"/>
                  </a:lnTo>
                  <a:lnTo>
                    <a:pt x="331" y="14"/>
                  </a:lnTo>
                  <a:lnTo>
                    <a:pt x="340" y="14"/>
                  </a:lnTo>
                  <a:lnTo>
                    <a:pt x="323" y="14"/>
                  </a:lnTo>
                  <a:lnTo>
                    <a:pt x="316" y="14"/>
                  </a:lnTo>
                  <a:lnTo>
                    <a:pt x="307" y="14"/>
                  </a:lnTo>
                  <a:lnTo>
                    <a:pt x="300" y="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8" name="Line 104"/>
            <p:cNvSpPr>
              <a:spLocks noChangeShapeType="1"/>
            </p:cNvSpPr>
            <p:nvPr/>
          </p:nvSpPr>
          <p:spPr bwMode="auto">
            <a:xfrm>
              <a:off x="5884267" y="3711005"/>
              <a:ext cx="14081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49" name="Freeform 105"/>
            <p:cNvSpPr>
              <a:spLocks/>
            </p:cNvSpPr>
            <p:nvPr/>
          </p:nvSpPr>
          <p:spPr bwMode="auto">
            <a:xfrm>
              <a:off x="5507224" y="1872803"/>
              <a:ext cx="560089" cy="436481"/>
            </a:xfrm>
            <a:custGeom>
              <a:avLst/>
              <a:gdLst>
                <a:gd name="T0" fmla="*/ 2113 w 254"/>
                <a:gd name="T1" fmla="*/ 14105 h 210"/>
                <a:gd name="T2" fmla="*/ 2732 w 254"/>
                <a:gd name="T3" fmla="*/ 10245 h 210"/>
                <a:gd name="T4" fmla="*/ 2113 w 254"/>
                <a:gd name="T5" fmla="*/ 8742 h 210"/>
                <a:gd name="T6" fmla="*/ 0 w 254"/>
                <a:gd name="T7" fmla="*/ 3758 h 210"/>
                <a:gd name="T8" fmla="*/ 0 w 254"/>
                <a:gd name="T9" fmla="*/ 0 h 210"/>
                <a:gd name="T10" fmla="*/ 2113 w 254"/>
                <a:gd name="T11" fmla="*/ 1180 h 210"/>
                <a:gd name="T12" fmla="*/ 3381 w 254"/>
                <a:gd name="T13" fmla="*/ 0 h 210"/>
                <a:gd name="T14" fmla="*/ 4810 w 254"/>
                <a:gd name="T15" fmla="*/ 2675 h 210"/>
                <a:gd name="T16" fmla="*/ 6942 w 254"/>
                <a:gd name="T17" fmla="*/ 6425 h 210"/>
                <a:gd name="T18" fmla="*/ 9086 w 254"/>
                <a:gd name="T19" fmla="*/ 7617 h 210"/>
                <a:gd name="T20" fmla="*/ 10418 w 254"/>
                <a:gd name="T21" fmla="*/ 6425 h 210"/>
                <a:gd name="T22" fmla="*/ 10418 w 254"/>
                <a:gd name="T23" fmla="*/ 4922 h 210"/>
                <a:gd name="T24" fmla="*/ 11869 w 254"/>
                <a:gd name="T25" fmla="*/ 3758 h 210"/>
                <a:gd name="T26" fmla="*/ 13974 w 254"/>
                <a:gd name="T27" fmla="*/ 3758 h 210"/>
                <a:gd name="T28" fmla="*/ 16706 w 254"/>
                <a:gd name="T29" fmla="*/ 6425 h 210"/>
                <a:gd name="T30" fmla="*/ 18890 w 254"/>
                <a:gd name="T31" fmla="*/ 7617 h 210"/>
                <a:gd name="T32" fmla="*/ 18890 w 254"/>
                <a:gd name="T33" fmla="*/ 12603 h 210"/>
                <a:gd name="T34" fmla="*/ 19686 w 254"/>
                <a:gd name="T35" fmla="*/ 14105 h 210"/>
                <a:gd name="T36" fmla="*/ 19686 w 254"/>
                <a:gd name="T37" fmla="*/ 16550 h 210"/>
                <a:gd name="T38" fmla="*/ 20995 w 254"/>
                <a:gd name="T39" fmla="*/ 20355 h 210"/>
                <a:gd name="T40" fmla="*/ 20995 w 254"/>
                <a:gd name="T41" fmla="*/ 25617 h 210"/>
                <a:gd name="T42" fmla="*/ 22421 w 254"/>
                <a:gd name="T43" fmla="*/ 26792 h 210"/>
                <a:gd name="T44" fmla="*/ 23126 w 254"/>
                <a:gd name="T45" fmla="*/ 30542 h 210"/>
                <a:gd name="T46" fmla="*/ 21802 w 254"/>
                <a:gd name="T47" fmla="*/ 33047 h 210"/>
                <a:gd name="T48" fmla="*/ 20329 w 254"/>
                <a:gd name="T49" fmla="*/ 34550 h 210"/>
                <a:gd name="T50" fmla="*/ 18241 w 254"/>
                <a:gd name="T51" fmla="*/ 33047 h 210"/>
                <a:gd name="T52" fmla="*/ 16706 w 254"/>
                <a:gd name="T53" fmla="*/ 31728 h 210"/>
                <a:gd name="T54" fmla="*/ 15415 w 254"/>
                <a:gd name="T55" fmla="*/ 30542 h 210"/>
                <a:gd name="T56" fmla="*/ 12532 w 254"/>
                <a:gd name="T57" fmla="*/ 30542 h 210"/>
                <a:gd name="T58" fmla="*/ 10418 w 254"/>
                <a:gd name="T59" fmla="*/ 27972 h 210"/>
                <a:gd name="T60" fmla="*/ 9086 w 254"/>
                <a:gd name="T61" fmla="*/ 25617 h 210"/>
                <a:gd name="T62" fmla="*/ 6942 w 254"/>
                <a:gd name="T63" fmla="*/ 21862 h 210"/>
                <a:gd name="T64" fmla="*/ 5473 w 254"/>
                <a:gd name="T65" fmla="*/ 20355 h 210"/>
                <a:gd name="T66" fmla="*/ 4810 w 254"/>
                <a:gd name="T67" fmla="*/ 17847 h 210"/>
                <a:gd name="T68" fmla="*/ 2732 w 254"/>
                <a:gd name="T69" fmla="*/ 15175 h 2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54"/>
                <a:gd name="T106" fmla="*/ 0 h 210"/>
                <a:gd name="T107" fmla="*/ 254 w 254"/>
                <a:gd name="T108" fmla="*/ 210 h 2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54" h="210">
                  <a:moveTo>
                    <a:pt x="30" y="92"/>
                  </a:moveTo>
                  <a:lnTo>
                    <a:pt x="23" y="85"/>
                  </a:lnTo>
                  <a:lnTo>
                    <a:pt x="23" y="76"/>
                  </a:lnTo>
                  <a:lnTo>
                    <a:pt x="30" y="62"/>
                  </a:lnTo>
                  <a:lnTo>
                    <a:pt x="30" y="53"/>
                  </a:lnTo>
                  <a:lnTo>
                    <a:pt x="23" y="53"/>
                  </a:lnTo>
                  <a:lnTo>
                    <a:pt x="7" y="39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23" y="7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46" y="7"/>
                  </a:lnTo>
                  <a:lnTo>
                    <a:pt x="53" y="16"/>
                  </a:lnTo>
                  <a:lnTo>
                    <a:pt x="60" y="30"/>
                  </a:lnTo>
                  <a:lnTo>
                    <a:pt x="76" y="39"/>
                  </a:lnTo>
                  <a:lnTo>
                    <a:pt x="83" y="39"/>
                  </a:lnTo>
                  <a:lnTo>
                    <a:pt x="99" y="46"/>
                  </a:lnTo>
                  <a:lnTo>
                    <a:pt x="106" y="39"/>
                  </a:lnTo>
                  <a:lnTo>
                    <a:pt x="114" y="39"/>
                  </a:lnTo>
                  <a:lnTo>
                    <a:pt x="122" y="39"/>
                  </a:lnTo>
                  <a:lnTo>
                    <a:pt x="114" y="30"/>
                  </a:lnTo>
                  <a:lnTo>
                    <a:pt x="122" y="30"/>
                  </a:lnTo>
                  <a:lnTo>
                    <a:pt x="130" y="23"/>
                  </a:lnTo>
                  <a:lnTo>
                    <a:pt x="146" y="23"/>
                  </a:lnTo>
                  <a:lnTo>
                    <a:pt x="153" y="23"/>
                  </a:lnTo>
                  <a:lnTo>
                    <a:pt x="176" y="30"/>
                  </a:lnTo>
                  <a:lnTo>
                    <a:pt x="183" y="39"/>
                  </a:lnTo>
                  <a:lnTo>
                    <a:pt x="192" y="39"/>
                  </a:lnTo>
                  <a:lnTo>
                    <a:pt x="206" y="46"/>
                  </a:lnTo>
                  <a:lnTo>
                    <a:pt x="206" y="62"/>
                  </a:lnTo>
                  <a:lnTo>
                    <a:pt x="206" y="76"/>
                  </a:lnTo>
                  <a:lnTo>
                    <a:pt x="206" y="85"/>
                  </a:lnTo>
                  <a:lnTo>
                    <a:pt x="215" y="85"/>
                  </a:lnTo>
                  <a:lnTo>
                    <a:pt x="206" y="92"/>
                  </a:lnTo>
                  <a:lnTo>
                    <a:pt x="215" y="100"/>
                  </a:lnTo>
                  <a:lnTo>
                    <a:pt x="215" y="116"/>
                  </a:lnTo>
                  <a:lnTo>
                    <a:pt x="229" y="123"/>
                  </a:lnTo>
                  <a:lnTo>
                    <a:pt x="222" y="139"/>
                  </a:lnTo>
                  <a:lnTo>
                    <a:pt x="229" y="155"/>
                  </a:lnTo>
                  <a:lnTo>
                    <a:pt x="238" y="162"/>
                  </a:lnTo>
                  <a:lnTo>
                    <a:pt x="245" y="162"/>
                  </a:lnTo>
                  <a:lnTo>
                    <a:pt x="253" y="176"/>
                  </a:lnTo>
                  <a:lnTo>
                    <a:pt x="253" y="185"/>
                  </a:lnTo>
                  <a:lnTo>
                    <a:pt x="245" y="192"/>
                  </a:lnTo>
                  <a:lnTo>
                    <a:pt x="238" y="200"/>
                  </a:lnTo>
                  <a:lnTo>
                    <a:pt x="238" y="209"/>
                  </a:lnTo>
                  <a:lnTo>
                    <a:pt x="222" y="209"/>
                  </a:lnTo>
                  <a:lnTo>
                    <a:pt x="215" y="209"/>
                  </a:lnTo>
                  <a:lnTo>
                    <a:pt x="199" y="200"/>
                  </a:lnTo>
                  <a:lnTo>
                    <a:pt x="183" y="200"/>
                  </a:lnTo>
                  <a:lnTo>
                    <a:pt x="183" y="192"/>
                  </a:lnTo>
                  <a:lnTo>
                    <a:pt x="176" y="176"/>
                  </a:lnTo>
                  <a:lnTo>
                    <a:pt x="169" y="185"/>
                  </a:lnTo>
                  <a:lnTo>
                    <a:pt x="153" y="192"/>
                  </a:lnTo>
                  <a:lnTo>
                    <a:pt x="137" y="185"/>
                  </a:lnTo>
                  <a:lnTo>
                    <a:pt x="122" y="176"/>
                  </a:lnTo>
                  <a:lnTo>
                    <a:pt x="114" y="169"/>
                  </a:lnTo>
                  <a:lnTo>
                    <a:pt x="106" y="162"/>
                  </a:lnTo>
                  <a:lnTo>
                    <a:pt x="99" y="155"/>
                  </a:lnTo>
                  <a:lnTo>
                    <a:pt x="83" y="139"/>
                  </a:lnTo>
                  <a:lnTo>
                    <a:pt x="76" y="132"/>
                  </a:lnTo>
                  <a:lnTo>
                    <a:pt x="69" y="139"/>
                  </a:lnTo>
                  <a:lnTo>
                    <a:pt x="60" y="123"/>
                  </a:lnTo>
                  <a:lnTo>
                    <a:pt x="60" y="116"/>
                  </a:lnTo>
                  <a:lnTo>
                    <a:pt x="53" y="108"/>
                  </a:lnTo>
                  <a:lnTo>
                    <a:pt x="46" y="100"/>
                  </a:lnTo>
                  <a:lnTo>
                    <a:pt x="30" y="92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0" name="Freeform 106"/>
            <p:cNvSpPr>
              <a:spLocks/>
            </p:cNvSpPr>
            <p:nvPr/>
          </p:nvSpPr>
          <p:spPr bwMode="auto">
            <a:xfrm>
              <a:off x="5391451" y="1929927"/>
              <a:ext cx="272222" cy="269505"/>
            </a:xfrm>
            <a:custGeom>
              <a:avLst/>
              <a:gdLst>
                <a:gd name="T0" fmla="*/ 6568 w 125"/>
                <a:gd name="T1" fmla="*/ 12777 h 125"/>
                <a:gd name="T2" fmla="*/ 6568 w 125"/>
                <a:gd name="T3" fmla="*/ 10902 h 125"/>
                <a:gd name="T4" fmla="*/ 7262 w 125"/>
                <a:gd name="T5" fmla="*/ 7394 h 125"/>
                <a:gd name="T6" fmla="*/ 7262 w 125"/>
                <a:gd name="T7" fmla="*/ 5485 h 125"/>
                <a:gd name="T8" fmla="*/ 6568 w 125"/>
                <a:gd name="T9" fmla="*/ 5485 h 125"/>
                <a:gd name="T10" fmla="*/ 5301 w 125"/>
                <a:gd name="T11" fmla="*/ 1899 h 125"/>
                <a:gd name="T12" fmla="*/ 4582 w 125"/>
                <a:gd name="T13" fmla="*/ 1899 h 125"/>
                <a:gd name="T14" fmla="*/ 4582 w 125"/>
                <a:gd name="T15" fmla="*/ 0 h 125"/>
                <a:gd name="T16" fmla="*/ 3246 w 125"/>
                <a:gd name="T17" fmla="*/ 1899 h 125"/>
                <a:gd name="T18" fmla="*/ 2635 w 125"/>
                <a:gd name="T19" fmla="*/ 1899 h 125"/>
                <a:gd name="T20" fmla="*/ 1959 w 125"/>
                <a:gd name="T21" fmla="*/ 3593 h 125"/>
                <a:gd name="T22" fmla="*/ 1959 w 125"/>
                <a:gd name="T23" fmla="*/ 7394 h 125"/>
                <a:gd name="T24" fmla="*/ 1959 w 125"/>
                <a:gd name="T25" fmla="*/ 10902 h 125"/>
                <a:gd name="T26" fmla="*/ 1256 w 125"/>
                <a:gd name="T27" fmla="*/ 12777 h 125"/>
                <a:gd name="T28" fmla="*/ 0 w 125"/>
                <a:gd name="T29" fmla="*/ 14729 h 125"/>
                <a:gd name="T30" fmla="*/ 677 w 125"/>
                <a:gd name="T31" fmla="*/ 18260 h 125"/>
                <a:gd name="T32" fmla="*/ 1256 w 125"/>
                <a:gd name="T33" fmla="*/ 20212 h 125"/>
                <a:gd name="T34" fmla="*/ 2635 w 125"/>
                <a:gd name="T35" fmla="*/ 20212 h 125"/>
                <a:gd name="T36" fmla="*/ 3937 w 125"/>
                <a:gd name="T37" fmla="*/ 21863 h 125"/>
                <a:gd name="T38" fmla="*/ 4582 w 125"/>
                <a:gd name="T39" fmla="*/ 23772 h 125"/>
                <a:gd name="T40" fmla="*/ 5892 w 125"/>
                <a:gd name="T41" fmla="*/ 25671 h 125"/>
                <a:gd name="T42" fmla="*/ 6568 w 125"/>
                <a:gd name="T43" fmla="*/ 29393 h 125"/>
                <a:gd name="T44" fmla="*/ 8514 w 125"/>
                <a:gd name="T45" fmla="*/ 29393 h 125"/>
                <a:gd name="T46" fmla="*/ 9192 w 125"/>
                <a:gd name="T47" fmla="*/ 25671 h 125"/>
                <a:gd name="T48" fmla="*/ 9783 w 125"/>
                <a:gd name="T49" fmla="*/ 25671 h 125"/>
                <a:gd name="T50" fmla="*/ 10557 w 125"/>
                <a:gd name="T51" fmla="*/ 25671 h 125"/>
                <a:gd name="T52" fmla="*/ 9783 w 125"/>
                <a:gd name="T53" fmla="*/ 21863 h 125"/>
                <a:gd name="T54" fmla="*/ 9783 w 125"/>
                <a:gd name="T55" fmla="*/ 20212 h 125"/>
                <a:gd name="T56" fmla="*/ 9192 w 125"/>
                <a:gd name="T57" fmla="*/ 18260 h 125"/>
                <a:gd name="T58" fmla="*/ 8514 w 125"/>
                <a:gd name="T59" fmla="*/ 16378 h 125"/>
                <a:gd name="T60" fmla="*/ 7262 w 125"/>
                <a:gd name="T61" fmla="*/ 14729 h 125"/>
                <a:gd name="T62" fmla="*/ 6568 w 125"/>
                <a:gd name="T63" fmla="*/ 12777 h 1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5"/>
                <a:gd name="T97" fmla="*/ 0 h 125"/>
                <a:gd name="T98" fmla="*/ 125 w 125"/>
                <a:gd name="T99" fmla="*/ 125 h 1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5" h="125">
                  <a:moveTo>
                    <a:pt x="77" y="54"/>
                  </a:moveTo>
                  <a:lnTo>
                    <a:pt x="77" y="46"/>
                  </a:lnTo>
                  <a:lnTo>
                    <a:pt x="85" y="31"/>
                  </a:lnTo>
                  <a:lnTo>
                    <a:pt x="85" y="23"/>
                  </a:lnTo>
                  <a:lnTo>
                    <a:pt x="77" y="23"/>
                  </a:lnTo>
                  <a:lnTo>
                    <a:pt x="62" y="8"/>
                  </a:lnTo>
                  <a:lnTo>
                    <a:pt x="54" y="8"/>
                  </a:lnTo>
                  <a:lnTo>
                    <a:pt x="54" y="0"/>
                  </a:lnTo>
                  <a:lnTo>
                    <a:pt x="38" y="8"/>
                  </a:lnTo>
                  <a:lnTo>
                    <a:pt x="31" y="8"/>
                  </a:lnTo>
                  <a:lnTo>
                    <a:pt x="23" y="15"/>
                  </a:lnTo>
                  <a:lnTo>
                    <a:pt x="23" y="31"/>
                  </a:lnTo>
                  <a:lnTo>
                    <a:pt x="23" y="46"/>
                  </a:lnTo>
                  <a:lnTo>
                    <a:pt x="15" y="54"/>
                  </a:lnTo>
                  <a:lnTo>
                    <a:pt x="0" y="62"/>
                  </a:lnTo>
                  <a:lnTo>
                    <a:pt x="8" y="77"/>
                  </a:lnTo>
                  <a:lnTo>
                    <a:pt x="15" y="85"/>
                  </a:lnTo>
                  <a:lnTo>
                    <a:pt x="31" y="85"/>
                  </a:lnTo>
                  <a:lnTo>
                    <a:pt x="46" y="92"/>
                  </a:lnTo>
                  <a:lnTo>
                    <a:pt x="54" y="100"/>
                  </a:lnTo>
                  <a:lnTo>
                    <a:pt x="69" y="108"/>
                  </a:lnTo>
                  <a:lnTo>
                    <a:pt x="77" y="124"/>
                  </a:lnTo>
                  <a:lnTo>
                    <a:pt x="100" y="124"/>
                  </a:lnTo>
                  <a:lnTo>
                    <a:pt x="108" y="108"/>
                  </a:lnTo>
                  <a:lnTo>
                    <a:pt x="115" y="108"/>
                  </a:lnTo>
                  <a:lnTo>
                    <a:pt x="124" y="108"/>
                  </a:lnTo>
                  <a:lnTo>
                    <a:pt x="115" y="92"/>
                  </a:lnTo>
                  <a:lnTo>
                    <a:pt x="115" y="85"/>
                  </a:lnTo>
                  <a:lnTo>
                    <a:pt x="108" y="77"/>
                  </a:lnTo>
                  <a:lnTo>
                    <a:pt x="100" y="69"/>
                  </a:lnTo>
                  <a:lnTo>
                    <a:pt x="85" y="62"/>
                  </a:lnTo>
                  <a:lnTo>
                    <a:pt x="77" y="5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1" name="Freeform 107"/>
            <p:cNvSpPr>
              <a:spLocks/>
            </p:cNvSpPr>
            <p:nvPr/>
          </p:nvSpPr>
          <p:spPr bwMode="auto">
            <a:xfrm>
              <a:off x="5612045" y="2159885"/>
              <a:ext cx="64145" cy="61518"/>
            </a:xfrm>
            <a:custGeom>
              <a:avLst/>
              <a:gdLst>
                <a:gd name="T0" fmla="*/ 1701 w 30"/>
                <a:gd name="T1" fmla="*/ 1328 h 30"/>
                <a:gd name="T2" fmla="*/ 1020 w 30"/>
                <a:gd name="T3" fmla="*/ 1328 h 30"/>
                <a:gd name="T4" fmla="*/ 1701 w 30"/>
                <a:gd name="T5" fmla="*/ 4758 h 30"/>
                <a:gd name="T6" fmla="*/ 1020 w 30"/>
                <a:gd name="T7" fmla="*/ 4758 h 30"/>
                <a:gd name="T8" fmla="*/ 1020 w 30"/>
                <a:gd name="T9" fmla="*/ 3278 h 30"/>
                <a:gd name="T10" fmla="*/ 0 w 30"/>
                <a:gd name="T11" fmla="*/ 3278 h 30"/>
                <a:gd name="T12" fmla="*/ 473 w 30"/>
                <a:gd name="T13" fmla="*/ 0 h 30"/>
                <a:gd name="T14" fmla="*/ 1020 w 30"/>
                <a:gd name="T15" fmla="*/ 0 h 30"/>
                <a:gd name="T16" fmla="*/ 1701 w 30"/>
                <a:gd name="T17" fmla="*/ 1328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0"/>
                <a:gd name="T29" fmla="*/ 30 w 3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0">
                  <a:moveTo>
                    <a:pt x="29" y="8"/>
                  </a:moveTo>
                  <a:lnTo>
                    <a:pt x="17" y="8"/>
                  </a:lnTo>
                  <a:lnTo>
                    <a:pt x="29" y="29"/>
                  </a:lnTo>
                  <a:lnTo>
                    <a:pt x="17" y="29"/>
                  </a:lnTo>
                  <a:lnTo>
                    <a:pt x="17" y="20"/>
                  </a:lnTo>
                  <a:lnTo>
                    <a:pt x="0" y="20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9" y="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2" name="Freeform 108"/>
            <p:cNvSpPr>
              <a:spLocks/>
            </p:cNvSpPr>
            <p:nvPr/>
          </p:nvSpPr>
          <p:spPr bwMode="auto">
            <a:xfrm>
              <a:off x="6525709" y="2148167"/>
              <a:ext cx="234674" cy="123035"/>
            </a:xfrm>
            <a:custGeom>
              <a:avLst/>
              <a:gdLst>
                <a:gd name="T0" fmla="*/ 4710 w 108"/>
                <a:gd name="T1" fmla="*/ 4320 h 62"/>
                <a:gd name="T2" fmla="*/ 3598 w 108"/>
                <a:gd name="T3" fmla="*/ 4320 h 62"/>
                <a:gd name="T4" fmla="*/ 2327 w 108"/>
                <a:gd name="T5" fmla="*/ 4320 h 62"/>
                <a:gd name="T6" fmla="*/ 1274 w 108"/>
                <a:gd name="T7" fmla="*/ 2883 h 62"/>
                <a:gd name="T8" fmla="*/ 0 w 108"/>
                <a:gd name="T9" fmla="*/ 2211 h 62"/>
                <a:gd name="T10" fmla="*/ 0 w 108"/>
                <a:gd name="T11" fmla="*/ 1361 h 62"/>
                <a:gd name="T12" fmla="*/ 547 w 108"/>
                <a:gd name="T13" fmla="*/ 667 h 62"/>
                <a:gd name="T14" fmla="*/ 1274 w 108"/>
                <a:gd name="T15" fmla="*/ 0 h 62"/>
                <a:gd name="T16" fmla="*/ 1846 w 108"/>
                <a:gd name="T17" fmla="*/ 667 h 62"/>
                <a:gd name="T18" fmla="*/ 2876 w 108"/>
                <a:gd name="T19" fmla="*/ 2211 h 62"/>
                <a:gd name="T20" fmla="*/ 3598 w 108"/>
                <a:gd name="T21" fmla="*/ 1361 h 62"/>
                <a:gd name="T22" fmla="*/ 3598 w 108"/>
                <a:gd name="T23" fmla="*/ 2211 h 62"/>
                <a:gd name="T24" fmla="*/ 4710 w 108"/>
                <a:gd name="T25" fmla="*/ 2883 h 62"/>
                <a:gd name="T26" fmla="*/ 5953 w 108"/>
                <a:gd name="T27" fmla="*/ 3571 h 62"/>
                <a:gd name="T28" fmla="*/ 6459 w 108"/>
                <a:gd name="T29" fmla="*/ 3571 h 62"/>
                <a:gd name="T30" fmla="*/ 7735 w 108"/>
                <a:gd name="T31" fmla="*/ 3571 h 62"/>
                <a:gd name="T32" fmla="*/ 8330 w 108"/>
                <a:gd name="T33" fmla="*/ 5912 h 62"/>
                <a:gd name="T34" fmla="*/ 7187 w 108"/>
                <a:gd name="T35" fmla="*/ 5912 h 62"/>
                <a:gd name="T36" fmla="*/ 5953 w 108"/>
                <a:gd name="T37" fmla="*/ 5181 h 62"/>
                <a:gd name="T38" fmla="*/ 4710 w 108"/>
                <a:gd name="T39" fmla="*/ 5181 h 62"/>
                <a:gd name="T40" fmla="*/ 4710 w 108"/>
                <a:gd name="T41" fmla="*/ 4320 h 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8"/>
                <a:gd name="T64" fmla="*/ 0 h 62"/>
                <a:gd name="T65" fmla="*/ 108 w 108"/>
                <a:gd name="T66" fmla="*/ 62 h 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8" h="62">
                  <a:moveTo>
                    <a:pt x="60" y="44"/>
                  </a:moveTo>
                  <a:lnTo>
                    <a:pt x="46" y="44"/>
                  </a:lnTo>
                  <a:lnTo>
                    <a:pt x="30" y="44"/>
                  </a:lnTo>
                  <a:lnTo>
                    <a:pt x="16" y="30"/>
                  </a:lnTo>
                  <a:lnTo>
                    <a:pt x="0" y="23"/>
                  </a:lnTo>
                  <a:lnTo>
                    <a:pt x="0" y="14"/>
                  </a:lnTo>
                  <a:lnTo>
                    <a:pt x="7" y="7"/>
                  </a:lnTo>
                  <a:lnTo>
                    <a:pt x="16" y="0"/>
                  </a:lnTo>
                  <a:lnTo>
                    <a:pt x="23" y="7"/>
                  </a:lnTo>
                  <a:lnTo>
                    <a:pt x="37" y="23"/>
                  </a:lnTo>
                  <a:lnTo>
                    <a:pt x="46" y="14"/>
                  </a:lnTo>
                  <a:lnTo>
                    <a:pt x="46" y="23"/>
                  </a:lnTo>
                  <a:lnTo>
                    <a:pt x="60" y="30"/>
                  </a:lnTo>
                  <a:lnTo>
                    <a:pt x="76" y="37"/>
                  </a:lnTo>
                  <a:lnTo>
                    <a:pt x="83" y="37"/>
                  </a:lnTo>
                  <a:lnTo>
                    <a:pt x="99" y="37"/>
                  </a:lnTo>
                  <a:lnTo>
                    <a:pt x="107" y="61"/>
                  </a:lnTo>
                  <a:lnTo>
                    <a:pt x="92" y="61"/>
                  </a:lnTo>
                  <a:lnTo>
                    <a:pt x="76" y="53"/>
                  </a:lnTo>
                  <a:lnTo>
                    <a:pt x="60" y="53"/>
                  </a:lnTo>
                  <a:lnTo>
                    <a:pt x="60" y="4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3" name="Freeform 109"/>
            <p:cNvSpPr>
              <a:spLocks/>
            </p:cNvSpPr>
            <p:nvPr/>
          </p:nvSpPr>
          <p:spPr bwMode="auto">
            <a:xfrm>
              <a:off x="6001604" y="1950433"/>
              <a:ext cx="406768" cy="404258"/>
            </a:xfrm>
            <a:custGeom>
              <a:avLst/>
              <a:gdLst>
                <a:gd name="T0" fmla="*/ 6743 w 187"/>
                <a:gd name="T1" fmla="*/ 30664 h 194"/>
                <a:gd name="T2" fmla="*/ 8030 w 187"/>
                <a:gd name="T3" fmla="*/ 33554 h 194"/>
                <a:gd name="T4" fmla="*/ 9336 w 187"/>
                <a:gd name="T5" fmla="*/ 31986 h 194"/>
                <a:gd name="T6" fmla="*/ 11214 w 187"/>
                <a:gd name="T7" fmla="*/ 31986 h 194"/>
                <a:gd name="T8" fmla="*/ 9902 w 187"/>
                <a:gd name="T9" fmla="*/ 27851 h 194"/>
                <a:gd name="T10" fmla="*/ 9336 w 187"/>
                <a:gd name="T11" fmla="*/ 25440 h 194"/>
                <a:gd name="T12" fmla="*/ 9902 w 187"/>
                <a:gd name="T13" fmla="*/ 22629 h 194"/>
                <a:gd name="T14" fmla="*/ 11712 w 187"/>
                <a:gd name="T15" fmla="*/ 21403 h 194"/>
                <a:gd name="T16" fmla="*/ 12326 w 187"/>
                <a:gd name="T17" fmla="*/ 17448 h 194"/>
                <a:gd name="T18" fmla="*/ 13008 w 187"/>
                <a:gd name="T19" fmla="*/ 13226 h 194"/>
                <a:gd name="T20" fmla="*/ 13008 w 187"/>
                <a:gd name="T21" fmla="*/ 12017 h 194"/>
                <a:gd name="T22" fmla="*/ 12326 w 187"/>
                <a:gd name="T23" fmla="*/ 9261 h 194"/>
                <a:gd name="T24" fmla="*/ 11712 w 187"/>
                <a:gd name="T25" fmla="*/ 6441 h 194"/>
                <a:gd name="T26" fmla="*/ 13008 w 187"/>
                <a:gd name="T27" fmla="*/ 6441 h 194"/>
                <a:gd name="T28" fmla="*/ 14951 w 187"/>
                <a:gd name="T29" fmla="*/ 4047 h 194"/>
                <a:gd name="T30" fmla="*/ 13008 w 187"/>
                <a:gd name="T31" fmla="*/ 2416 h 194"/>
                <a:gd name="T32" fmla="*/ 11214 w 187"/>
                <a:gd name="T33" fmla="*/ 0 h 194"/>
                <a:gd name="T34" fmla="*/ 9336 w 187"/>
                <a:gd name="T35" fmla="*/ 1251 h 194"/>
                <a:gd name="T36" fmla="*/ 9336 w 187"/>
                <a:gd name="T37" fmla="*/ 5215 h 194"/>
                <a:gd name="T38" fmla="*/ 8612 w 187"/>
                <a:gd name="T39" fmla="*/ 7993 h 194"/>
                <a:gd name="T40" fmla="*/ 8612 w 187"/>
                <a:gd name="T41" fmla="*/ 9261 h 194"/>
                <a:gd name="T42" fmla="*/ 7475 w 187"/>
                <a:gd name="T43" fmla="*/ 13226 h 194"/>
                <a:gd name="T44" fmla="*/ 6121 w 187"/>
                <a:gd name="T45" fmla="*/ 13226 h 194"/>
                <a:gd name="T46" fmla="*/ 4978 w 187"/>
                <a:gd name="T47" fmla="*/ 17448 h 194"/>
                <a:gd name="T48" fmla="*/ 3108 w 187"/>
                <a:gd name="T49" fmla="*/ 18627 h 194"/>
                <a:gd name="T50" fmla="*/ 555 w 187"/>
                <a:gd name="T51" fmla="*/ 18627 h 194"/>
                <a:gd name="T52" fmla="*/ 555 w 187"/>
                <a:gd name="T53" fmla="*/ 20132 h 194"/>
                <a:gd name="T54" fmla="*/ 1873 w 187"/>
                <a:gd name="T55" fmla="*/ 21403 h 194"/>
                <a:gd name="T56" fmla="*/ 2429 w 187"/>
                <a:gd name="T57" fmla="*/ 25440 h 194"/>
                <a:gd name="T58" fmla="*/ 1292 w 187"/>
                <a:gd name="T59" fmla="*/ 27851 h 194"/>
                <a:gd name="T60" fmla="*/ 2429 w 187"/>
                <a:gd name="T61" fmla="*/ 29396 h 194"/>
                <a:gd name="T62" fmla="*/ 4265 w 187"/>
                <a:gd name="T63" fmla="*/ 29396 h 194"/>
                <a:gd name="T64" fmla="*/ 6121 w 187"/>
                <a:gd name="T65" fmla="*/ 29396 h 1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7"/>
                <a:gd name="T100" fmla="*/ 0 h 194"/>
                <a:gd name="T101" fmla="*/ 187 w 187"/>
                <a:gd name="T102" fmla="*/ 194 h 19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7" h="194">
                  <a:moveTo>
                    <a:pt x="76" y="169"/>
                  </a:moveTo>
                  <a:lnTo>
                    <a:pt x="84" y="176"/>
                  </a:lnTo>
                  <a:lnTo>
                    <a:pt x="93" y="184"/>
                  </a:lnTo>
                  <a:lnTo>
                    <a:pt x="100" y="193"/>
                  </a:lnTo>
                  <a:lnTo>
                    <a:pt x="107" y="184"/>
                  </a:lnTo>
                  <a:lnTo>
                    <a:pt x="116" y="184"/>
                  </a:lnTo>
                  <a:lnTo>
                    <a:pt x="130" y="184"/>
                  </a:lnTo>
                  <a:lnTo>
                    <a:pt x="139" y="184"/>
                  </a:lnTo>
                  <a:lnTo>
                    <a:pt x="130" y="160"/>
                  </a:lnTo>
                  <a:lnTo>
                    <a:pt x="123" y="160"/>
                  </a:lnTo>
                  <a:lnTo>
                    <a:pt x="123" y="153"/>
                  </a:lnTo>
                  <a:lnTo>
                    <a:pt x="116" y="146"/>
                  </a:lnTo>
                  <a:lnTo>
                    <a:pt x="116" y="130"/>
                  </a:lnTo>
                  <a:lnTo>
                    <a:pt x="123" y="130"/>
                  </a:lnTo>
                  <a:lnTo>
                    <a:pt x="139" y="130"/>
                  </a:lnTo>
                  <a:lnTo>
                    <a:pt x="146" y="123"/>
                  </a:lnTo>
                  <a:lnTo>
                    <a:pt x="153" y="107"/>
                  </a:lnTo>
                  <a:lnTo>
                    <a:pt x="153" y="100"/>
                  </a:lnTo>
                  <a:lnTo>
                    <a:pt x="162" y="83"/>
                  </a:lnTo>
                  <a:lnTo>
                    <a:pt x="162" y="76"/>
                  </a:lnTo>
                  <a:lnTo>
                    <a:pt x="169" y="69"/>
                  </a:lnTo>
                  <a:lnTo>
                    <a:pt x="162" y="69"/>
                  </a:lnTo>
                  <a:lnTo>
                    <a:pt x="162" y="60"/>
                  </a:lnTo>
                  <a:lnTo>
                    <a:pt x="153" y="53"/>
                  </a:lnTo>
                  <a:lnTo>
                    <a:pt x="146" y="46"/>
                  </a:lnTo>
                  <a:lnTo>
                    <a:pt x="146" y="37"/>
                  </a:lnTo>
                  <a:lnTo>
                    <a:pt x="146" y="30"/>
                  </a:lnTo>
                  <a:lnTo>
                    <a:pt x="162" y="37"/>
                  </a:lnTo>
                  <a:lnTo>
                    <a:pt x="177" y="30"/>
                  </a:lnTo>
                  <a:lnTo>
                    <a:pt x="186" y="23"/>
                  </a:lnTo>
                  <a:lnTo>
                    <a:pt x="169" y="14"/>
                  </a:lnTo>
                  <a:lnTo>
                    <a:pt x="162" y="14"/>
                  </a:lnTo>
                  <a:lnTo>
                    <a:pt x="153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16" y="7"/>
                  </a:lnTo>
                  <a:lnTo>
                    <a:pt x="107" y="14"/>
                  </a:lnTo>
                  <a:lnTo>
                    <a:pt x="116" y="30"/>
                  </a:lnTo>
                  <a:lnTo>
                    <a:pt x="107" y="37"/>
                  </a:lnTo>
                  <a:lnTo>
                    <a:pt x="107" y="46"/>
                  </a:lnTo>
                  <a:lnTo>
                    <a:pt x="100" y="46"/>
                  </a:lnTo>
                  <a:lnTo>
                    <a:pt x="107" y="53"/>
                  </a:lnTo>
                  <a:lnTo>
                    <a:pt x="93" y="60"/>
                  </a:lnTo>
                  <a:lnTo>
                    <a:pt x="93" y="76"/>
                  </a:lnTo>
                  <a:lnTo>
                    <a:pt x="84" y="76"/>
                  </a:lnTo>
                  <a:lnTo>
                    <a:pt x="76" y="76"/>
                  </a:lnTo>
                  <a:lnTo>
                    <a:pt x="69" y="83"/>
                  </a:lnTo>
                  <a:lnTo>
                    <a:pt x="62" y="100"/>
                  </a:lnTo>
                  <a:lnTo>
                    <a:pt x="53" y="107"/>
                  </a:lnTo>
                  <a:lnTo>
                    <a:pt x="39" y="107"/>
                  </a:lnTo>
                  <a:lnTo>
                    <a:pt x="23" y="107"/>
                  </a:lnTo>
                  <a:lnTo>
                    <a:pt x="7" y="107"/>
                  </a:lnTo>
                  <a:lnTo>
                    <a:pt x="0" y="100"/>
                  </a:lnTo>
                  <a:lnTo>
                    <a:pt x="7" y="116"/>
                  </a:lnTo>
                  <a:lnTo>
                    <a:pt x="16" y="123"/>
                  </a:lnTo>
                  <a:lnTo>
                    <a:pt x="23" y="123"/>
                  </a:lnTo>
                  <a:lnTo>
                    <a:pt x="30" y="137"/>
                  </a:lnTo>
                  <a:lnTo>
                    <a:pt x="30" y="146"/>
                  </a:lnTo>
                  <a:lnTo>
                    <a:pt x="23" y="153"/>
                  </a:lnTo>
                  <a:lnTo>
                    <a:pt x="16" y="160"/>
                  </a:lnTo>
                  <a:lnTo>
                    <a:pt x="16" y="169"/>
                  </a:lnTo>
                  <a:lnTo>
                    <a:pt x="30" y="169"/>
                  </a:lnTo>
                  <a:lnTo>
                    <a:pt x="39" y="169"/>
                  </a:lnTo>
                  <a:lnTo>
                    <a:pt x="53" y="169"/>
                  </a:lnTo>
                  <a:lnTo>
                    <a:pt x="62" y="169"/>
                  </a:lnTo>
                  <a:lnTo>
                    <a:pt x="76" y="16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4" name="Freeform 110"/>
            <p:cNvSpPr>
              <a:spLocks/>
            </p:cNvSpPr>
            <p:nvPr/>
          </p:nvSpPr>
          <p:spPr bwMode="auto">
            <a:xfrm>
              <a:off x="6760383" y="2271202"/>
              <a:ext cx="142369" cy="165512"/>
            </a:xfrm>
            <a:custGeom>
              <a:avLst/>
              <a:gdLst>
                <a:gd name="T0" fmla="*/ 2583 w 63"/>
                <a:gd name="T1" fmla="*/ 12959 h 78"/>
                <a:gd name="T2" fmla="*/ 2583 w 63"/>
                <a:gd name="T3" fmla="*/ 14386 h 78"/>
                <a:gd name="T4" fmla="*/ 1666 w 63"/>
                <a:gd name="T5" fmla="*/ 12959 h 78"/>
                <a:gd name="T6" fmla="*/ 1666 w 63"/>
                <a:gd name="T7" fmla="*/ 10938 h 78"/>
                <a:gd name="T8" fmla="*/ 1666 w 63"/>
                <a:gd name="T9" fmla="*/ 8130 h 78"/>
                <a:gd name="T10" fmla="*/ 930 w 63"/>
                <a:gd name="T11" fmla="*/ 6196 h 78"/>
                <a:gd name="T12" fmla="*/ 0 w 63"/>
                <a:gd name="T13" fmla="*/ 4768 h 78"/>
                <a:gd name="T14" fmla="*/ 930 w 63"/>
                <a:gd name="T15" fmla="*/ 4768 h 78"/>
                <a:gd name="T16" fmla="*/ 930 w 63"/>
                <a:gd name="T17" fmla="*/ 3270 h 78"/>
                <a:gd name="T18" fmla="*/ 0 w 63"/>
                <a:gd name="T19" fmla="*/ 1427 h 78"/>
                <a:gd name="T20" fmla="*/ 0 w 63"/>
                <a:gd name="T21" fmla="*/ 0 h 78"/>
                <a:gd name="T22" fmla="*/ 930 w 63"/>
                <a:gd name="T23" fmla="*/ 0 h 78"/>
                <a:gd name="T24" fmla="*/ 1666 w 63"/>
                <a:gd name="T25" fmla="*/ 1427 h 78"/>
                <a:gd name="T26" fmla="*/ 1666 w 63"/>
                <a:gd name="T27" fmla="*/ 0 h 78"/>
                <a:gd name="T28" fmla="*/ 2583 w 63"/>
                <a:gd name="T29" fmla="*/ 3270 h 78"/>
                <a:gd name="T30" fmla="*/ 3482 w 63"/>
                <a:gd name="T31" fmla="*/ 3270 h 78"/>
                <a:gd name="T32" fmla="*/ 5199 w 63"/>
                <a:gd name="T33" fmla="*/ 3270 h 78"/>
                <a:gd name="T34" fmla="*/ 6079 w 63"/>
                <a:gd name="T35" fmla="*/ 4768 h 78"/>
                <a:gd name="T36" fmla="*/ 6079 w 63"/>
                <a:gd name="T37" fmla="*/ 6196 h 78"/>
                <a:gd name="T38" fmla="*/ 5199 w 63"/>
                <a:gd name="T39" fmla="*/ 6196 h 78"/>
                <a:gd name="T40" fmla="*/ 5199 w 63"/>
                <a:gd name="T41" fmla="*/ 9508 h 78"/>
                <a:gd name="T42" fmla="*/ 6079 w 63"/>
                <a:gd name="T43" fmla="*/ 8130 h 78"/>
                <a:gd name="T44" fmla="*/ 6953 w 63"/>
                <a:gd name="T45" fmla="*/ 10938 h 78"/>
                <a:gd name="T46" fmla="*/ 6953 w 63"/>
                <a:gd name="T47" fmla="*/ 12959 h 78"/>
                <a:gd name="T48" fmla="*/ 6953 w 63"/>
                <a:gd name="T49" fmla="*/ 14386 h 78"/>
                <a:gd name="T50" fmla="*/ 6953 w 63"/>
                <a:gd name="T51" fmla="*/ 15924 h 78"/>
                <a:gd name="T52" fmla="*/ 6079 w 63"/>
                <a:gd name="T53" fmla="*/ 12959 h 78"/>
                <a:gd name="T54" fmla="*/ 5199 w 63"/>
                <a:gd name="T55" fmla="*/ 10938 h 78"/>
                <a:gd name="T56" fmla="*/ 4282 w 63"/>
                <a:gd name="T57" fmla="*/ 10938 h 78"/>
                <a:gd name="T58" fmla="*/ 3482 w 63"/>
                <a:gd name="T59" fmla="*/ 8130 h 78"/>
                <a:gd name="T60" fmla="*/ 2583 w 63"/>
                <a:gd name="T61" fmla="*/ 6196 h 78"/>
                <a:gd name="T62" fmla="*/ 1666 w 63"/>
                <a:gd name="T63" fmla="*/ 8130 h 78"/>
                <a:gd name="T64" fmla="*/ 3482 w 63"/>
                <a:gd name="T65" fmla="*/ 9508 h 78"/>
                <a:gd name="T66" fmla="*/ 4282 w 63"/>
                <a:gd name="T67" fmla="*/ 10938 h 78"/>
                <a:gd name="T68" fmla="*/ 3482 w 63"/>
                <a:gd name="T69" fmla="*/ 14386 h 78"/>
                <a:gd name="T70" fmla="*/ 3482 w 63"/>
                <a:gd name="T71" fmla="*/ 12959 h 78"/>
                <a:gd name="T72" fmla="*/ 2583 w 63"/>
                <a:gd name="T73" fmla="*/ 12959 h 7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3"/>
                <a:gd name="T112" fmla="*/ 0 h 78"/>
                <a:gd name="T113" fmla="*/ 63 w 63"/>
                <a:gd name="T114" fmla="*/ 78 h 7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3" h="78">
                  <a:moveTo>
                    <a:pt x="23" y="62"/>
                  </a:moveTo>
                  <a:lnTo>
                    <a:pt x="23" y="69"/>
                  </a:lnTo>
                  <a:lnTo>
                    <a:pt x="15" y="62"/>
                  </a:lnTo>
                  <a:lnTo>
                    <a:pt x="15" y="53"/>
                  </a:lnTo>
                  <a:lnTo>
                    <a:pt x="15" y="39"/>
                  </a:lnTo>
                  <a:lnTo>
                    <a:pt x="8" y="30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8" y="16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23" y="16"/>
                  </a:lnTo>
                  <a:lnTo>
                    <a:pt x="31" y="16"/>
                  </a:lnTo>
                  <a:lnTo>
                    <a:pt x="46" y="16"/>
                  </a:lnTo>
                  <a:lnTo>
                    <a:pt x="54" y="23"/>
                  </a:lnTo>
                  <a:lnTo>
                    <a:pt x="54" y="30"/>
                  </a:lnTo>
                  <a:lnTo>
                    <a:pt x="46" y="30"/>
                  </a:lnTo>
                  <a:lnTo>
                    <a:pt x="46" y="46"/>
                  </a:lnTo>
                  <a:lnTo>
                    <a:pt x="54" y="39"/>
                  </a:lnTo>
                  <a:lnTo>
                    <a:pt x="62" y="53"/>
                  </a:lnTo>
                  <a:lnTo>
                    <a:pt x="62" y="62"/>
                  </a:lnTo>
                  <a:lnTo>
                    <a:pt x="62" y="69"/>
                  </a:lnTo>
                  <a:lnTo>
                    <a:pt x="62" y="77"/>
                  </a:lnTo>
                  <a:lnTo>
                    <a:pt x="54" y="62"/>
                  </a:lnTo>
                  <a:lnTo>
                    <a:pt x="46" y="53"/>
                  </a:lnTo>
                  <a:lnTo>
                    <a:pt x="38" y="53"/>
                  </a:lnTo>
                  <a:lnTo>
                    <a:pt x="31" y="39"/>
                  </a:lnTo>
                  <a:lnTo>
                    <a:pt x="23" y="30"/>
                  </a:lnTo>
                  <a:lnTo>
                    <a:pt x="15" y="39"/>
                  </a:lnTo>
                  <a:lnTo>
                    <a:pt x="31" y="46"/>
                  </a:lnTo>
                  <a:lnTo>
                    <a:pt x="38" y="53"/>
                  </a:lnTo>
                  <a:lnTo>
                    <a:pt x="31" y="69"/>
                  </a:lnTo>
                  <a:lnTo>
                    <a:pt x="31" y="62"/>
                  </a:lnTo>
                  <a:lnTo>
                    <a:pt x="23" y="62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5" name="Freeform 111"/>
            <p:cNvSpPr>
              <a:spLocks/>
            </p:cNvSpPr>
            <p:nvPr/>
          </p:nvSpPr>
          <p:spPr bwMode="auto">
            <a:xfrm>
              <a:off x="6760383" y="2228726"/>
              <a:ext cx="106386" cy="60052"/>
            </a:xfrm>
            <a:custGeom>
              <a:avLst/>
              <a:gdLst>
                <a:gd name="T0" fmla="*/ 3192 w 48"/>
                <a:gd name="T1" fmla="*/ 0 h 30"/>
                <a:gd name="T2" fmla="*/ 1572 w 48"/>
                <a:gd name="T3" fmla="*/ 0 h 30"/>
                <a:gd name="T4" fmla="*/ 0 w 48"/>
                <a:gd name="T5" fmla="*/ 1290 h 30"/>
                <a:gd name="T6" fmla="*/ 869 w 48"/>
                <a:gd name="T7" fmla="*/ 3166 h 30"/>
                <a:gd name="T8" fmla="*/ 2252 w 48"/>
                <a:gd name="T9" fmla="*/ 3166 h 30"/>
                <a:gd name="T10" fmla="*/ 3192 w 48"/>
                <a:gd name="T11" fmla="*/ 3166 h 30"/>
                <a:gd name="T12" fmla="*/ 4620 w 48"/>
                <a:gd name="T13" fmla="*/ 3166 h 30"/>
                <a:gd name="T14" fmla="*/ 3859 w 48"/>
                <a:gd name="T15" fmla="*/ 1290 h 30"/>
                <a:gd name="T16" fmla="*/ 3859 w 48"/>
                <a:gd name="T17" fmla="*/ 0 h 30"/>
                <a:gd name="T18" fmla="*/ 3192 w 48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30"/>
                <a:gd name="T32" fmla="*/ 48 w 48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30">
                  <a:moveTo>
                    <a:pt x="32" y="0"/>
                  </a:moveTo>
                  <a:lnTo>
                    <a:pt x="16" y="0"/>
                  </a:lnTo>
                  <a:lnTo>
                    <a:pt x="0" y="12"/>
                  </a:lnTo>
                  <a:lnTo>
                    <a:pt x="9" y="29"/>
                  </a:lnTo>
                  <a:lnTo>
                    <a:pt x="23" y="29"/>
                  </a:lnTo>
                  <a:lnTo>
                    <a:pt x="32" y="29"/>
                  </a:lnTo>
                  <a:lnTo>
                    <a:pt x="47" y="29"/>
                  </a:lnTo>
                  <a:lnTo>
                    <a:pt x="39" y="12"/>
                  </a:lnTo>
                  <a:lnTo>
                    <a:pt x="39" y="0"/>
                  </a:lnTo>
                  <a:lnTo>
                    <a:pt x="32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6" name="Freeform 112"/>
            <p:cNvSpPr>
              <a:spLocks/>
            </p:cNvSpPr>
            <p:nvPr/>
          </p:nvSpPr>
          <p:spPr bwMode="auto">
            <a:xfrm>
              <a:off x="7204699" y="2630055"/>
              <a:ext cx="154885" cy="134753"/>
            </a:xfrm>
            <a:custGeom>
              <a:avLst/>
              <a:gdLst>
                <a:gd name="T0" fmla="*/ 4641 w 70"/>
                <a:gd name="T1" fmla="*/ 9442 h 64"/>
                <a:gd name="T2" fmla="*/ 5323 w 70"/>
                <a:gd name="T3" fmla="*/ 11106 h 64"/>
                <a:gd name="T4" fmla="*/ 4641 w 70"/>
                <a:gd name="T5" fmla="*/ 11106 h 64"/>
                <a:gd name="T6" fmla="*/ 3749 w 70"/>
                <a:gd name="T7" fmla="*/ 11106 h 64"/>
                <a:gd name="T8" fmla="*/ 3045 w 70"/>
                <a:gd name="T9" fmla="*/ 12879 h 64"/>
                <a:gd name="T10" fmla="*/ 2275 w 70"/>
                <a:gd name="T11" fmla="*/ 12879 h 64"/>
                <a:gd name="T12" fmla="*/ 2275 w 70"/>
                <a:gd name="T13" fmla="*/ 11106 h 64"/>
                <a:gd name="T14" fmla="*/ 1416 w 70"/>
                <a:gd name="T15" fmla="*/ 11106 h 64"/>
                <a:gd name="T16" fmla="*/ 1416 w 70"/>
                <a:gd name="T17" fmla="*/ 9442 h 64"/>
                <a:gd name="T18" fmla="*/ 682 w 70"/>
                <a:gd name="T19" fmla="*/ 9442 h 64"/>
                <a:gd name="T20" fmla="*/ 682 w 70"/>
                <a:gd name="T21" fmla="*/ 6150 h 64"/>
                <a:gd name="T22" fmla="*/ 0 w 70"/>
                <a:gd name="T23" fmla="*/ 4665 h 64"/>
                <a:gd name="T24" fmla="*/ 682 w 70"/>
                <a:gd name="T25" fmla="*/ 1422 h 64"/>
                <a:gd name="T26" fmla="*/ 2275 w 70"/>
                <a:gd name="T27" fmla="*/ 1422 h 64"/>
                <a:gd name="T28" fmla="*/ 3749 w 70"/>
                <a:gd name="T29" fmla="*/ 1422 h 64"/>
                <a:gd name="T30" fmla="*/ 4641 w 70"/>
                <a:gd name="T31" fmla="*/ 1422 h 64"/>
                <a:gd name="T32" fmla="*/ 5323 w 70"/>
                <a:gd name="T33" fmla="*/ 0 h 64"/>
                <a:gd name="T34" fmla="*/ 5323 w 70"/>
                <a:gd name="T35" fmla="*/ 1422 h 64"/>
                <a:gd name="T36" fmla="*/ 6898 w 70"/>
                <a:gd name="T37" fmla="*/ 0 h 64"/>
                <a:gd name="T38" fmla="*/ 6898 w 70"/>
                <a:gd name="T39" fmla="*/ 3255 h 64"/>
                <a:gd name="T40" fmla="*/ 6898 w 70"/>
                <a:gd name="T41" fmla="*/ 4665 h 64"/>
                <a:gd name="T42" fmla="*/ 6898 w 70"/>
                <a:gd name="T43" fmla="*/ 6150 h 64"/>
                <a:gd name="T44" fmla="*/ 5323 w 70"/>
                <a:gd name="T45" fmla="*/ 7945 h 64"/>
                <a:gd name="T46" fmla="*/ 4641 w 70"/>
                <a:gd name="T47" fmla="*/ 9442 h 6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0"/>
                <a:gd name="T73" fmla="*/ 0 h 64"/>
                <a:gd name="T74" fmla="*/ 70 w 70"/>
                <a:gd name="T75" fmla="*/ 64 h 6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0" h="64">
                  <a:moveTo>
                    <a:pt x="46" y="46"/>
                  </a:moveTo>
                  <a:lnTo>
                    <a:pt x="53" y="54"/>
                  </a:lnTo>
                  <a:lnTo>
                    <a:pt x="46" y="54"/>
                  </a:lnTo>
                  <a:lnTo>
                    <a:pt x="37" y="54"/>
                  </a:lnTo>
                  <a:lnTo>
                    <a:pt x="30" y="63"/>
                  </a:lnTo>
                  <a:lnTo>
                    <a:pt x="23" y="63"/>
                  </a:lnTo>
                  <a:lnTo>
                    <a:pt x="23" y="54"/>
                  </a:lnTo>
                  <a:lnTo>
                    <a:pt x="14" y="54"/>
                  </a:lnTo>
                  <a:lnTo>
                    <a:pt x="14" y="46"/>
                  </a:lnTo>
                  <a:lnTo>
                    <a:pt x="7" y="46"/>
                  </a:lnTo>
                  <a:lnTo>
                    <a:pt x="7" y="30"/>
                  </a:lnTo>
                  <a:lnTo>
                    <a:pt x="0" y="23"/>
                  </a:lnTo>
                  <a:lnTo>
                    <a:pt x="7" y="7"/>
                  </a:lnTo>
                  <a:lnTo>
                    <a:pt x="23" y="7"/>
                  </a:lnTo>
                  <a:lnTo>
                    <a:pt x="37" y="7"/>
                  </a:lnTo>
                  <a:lnTo>
                    <a:pt x="46" y="7"/>
                  </a:lnTo>
                  <a:lnTo>
                    <a:pt x="53" y="0"/>
                  </a:lnTo>
                  <a:lnTo>
                    <a:pt x="53" y="7"/>
                  </a:lnTo>
                  <a:lnTo>
                    <a:pt x="69" y="0"/>
                  </a:lnTo>
                  <a:lnTo>
                    <a:pt x="69" y="16"/>
                  </a:lnTo>
                  <a:lnTo>
                    <a:pt x="69" y="23"/>
                  </a:lnTo>
                  <a:lnTo>
                    <a:pt x="69" y="30"/>
                  </a:lnTo>
                  <a:lnTo>
                    <a:pt x="53" y="39"/>
                  </a:lnTo>
                  <a:lnTo>
                    <a:pt x="46" y="4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7" name="Freeform 113"/>
            <p:cNvSpPr>
              <a:spLocks/>
            </p:cNvSpPr>
            <p:nvPr/>
          </p:nvSpPr>
          <p:spPr bwMode="auto">
            <a:xfrm>
              <a:off x="7123346" y="2386914"/>
              <a:ext cx="236239" cy="260717"/>
            </a:xfrm>
            <a:custGeom>
              <a:avLst/>
              <a:gdLst>
                <a:gd name="T0" fmla="*/ 4286 w 110"/>
                <a:gd name="T1" fmla="*/ 5488 h 125"/>
                <a:gd name="T2" fmla="*/ 3667 w 110"/>
                <a:gd name="T3" fmla="*/ 5488 h 125"/>
                <a:gd name="T4" fmla="*/ 3155 w 110"/>
                <a:gd name="T5" fmla="*/ 3907 h 125"/>
                <a:gd name="T6" fmla="*/ 2725 w 110"/>
                <a:gd name="T7" fmla="*/ 5488 h 125"/>
                <a:gd name="T8" fmla="*/ 2066 w 110"/>
                <a:gd name="T9" fmla="*/ 2729 h 125"/>
                <a:gd name="T10" fmla="*/ 1572 w 110"/>
                <a:gd name="T11" fmla="*/ 0 h 125"/>
                <a:gd name="T12" fmla="*/ 1103 w 110"/>
                <a:gd name="T13" fmla="*/ 0 h 125"/>
                <a:gd name="T14" fmla="*/ 1103 w 110"/>
                <a:gd name="T15" fmla="*/ 3907 h 125"/>
                <a:gd name="T16" fmla="*/ 506 w 110"/>
                <a:gd name="T17" fmla="*/ 2729 h 125"/>
                <a:gd name="T18" fmla="*/ 0 w 110"/>
                <a:gd name="T19" fmla="*/ 3907 h 125"/>
                <a:gd name="T20" fmla="*/ 0 w 110"/>
                <a:gd name="T21" fmla="*/ 5488 h 125"/>
                <a:gd name="T22" fmla="*/ 506 w 110"/>
                <a:gd name="T23" fmla="*/ 7895 h 125"/>
                <a:gd name="T24" fmla="*/ 1103 w 110"/>
                <a:gd name="T25" fmla="*/ 7895 h 125"/>
                <a:gd name="T26" fmla="*/ 1103 w 110"/>
                <a:gd name="T27" fmla="*/ 10637 h 125"/>
                <a:gd name="T28" fmla="*/ 1103 w 110"/>
                <a:gd name="T29" fmla="*/ 13528 h 125"/>
                <a:gd name="T30" fmla="*/ 2066 w 110"/>
                <a:gd name="T31" fmla="*/ 10637 h 125"/>
                <a:gd name="T32" fmla="*/ 2725 w 110"/>
                <a:gd name="T33" fmla="*/ 11977 h 125"/>
                <a:gd name="T34" fmla="*/ 2725 w 110"/>
                <a:gd name="T35" fmla="*/ 10637 h 125"/>
                <a:gd name="T36" fmla="*/ 3155 w 110"/>
                <a:gd name="T37" fmla="*/ 10637 h 125"/>
                <a:gd name="T38" fmla="*/ 4286 w 110"/>
                <a:gd name="T39" fmla="*/ 13528 h 125"/>
                <a:gd name="T40" fmla="*/ 4286 w 110"/>
                <a:gd name="T41" fmla="*/ 14724 h 125"/>
                <a:gd name="T42" fmla="*/ 5229 w 110"/>
                <a:gd name="T43" fmla="*/ 17459 h 125"/>
                <a:gd name="T44" fmla="*/ 5229 w 110"/>
                <a:gd name="T45" fmla="*/ 19795 h 125"/>
                <a:gd name="T46" fmla="*/ 5229 w 110"/>
                <a:gd name="T47" fmla="*/ 21141 h 125"/>
                <a:gd name="T48" fmla="*/ 5892 w 110"/>
                <a:gd name="T49" fmla="*/ 21141 h 125"/>
                <a:gd name="T50" fmla="*/ 6357 w 110"/>
                <a:gd name="T51" fmla="*/ 19795 h 125"/>
                <a:gd name="T52" fmla="*/ 6357 w 110"/>
                <a:gd name="T53" fmla="*/ 21141 h 125"/>
                <a:gd name="T54" fmla="*/ 7533 w 110"/>
                <a:gd name="T55" fmla="*/ 19795 h 125"/>
                <a:gd name="T56" fmla="*/ 6914 w 110"/>
                <a:gd name="T57" fmla="*/ 17459 h 125"/>
                <a:gd name="T58" fmla="*/ 6914 w 110"/>
                <a:gd name="T59" fmla="*/ 15825 h 125"/>
                <a:gd name="T60" fmla="*/ 5892 w 110"/>
                <a:gd name="T61" fmla="*/ 14724 h 125"/>
                <a:gd name="T62" fmla="*/ 5892 w 110"/>
                <a:gd name="T63" fmla="*/ 13528 h 125"/>
                <a:gd name="T64" fmla="*/ 5229 w 110"/>
                <a:gd name="T65" fmla="*/ 11977 h 125"/>
                <a:gd name="T66" fmla="*/ 4738 w 110"/>
                <a:gd name="T67" fmla="*/ 10637 h 125"/>
                <a:gd name="T68" fmla="*/ 3155 w 110"/>
                <a:gd name="T69" fmla="*/ 7895 h 125"/>
                <a:gd name="T70" fmla="*/ 3667 w 110"/>
                <a:gd name="T71" fmla="*/ 6636 h 125"/>
                <a:gd name="T72" fmla="*/ 4286 w 110"/>
                <a:gd name="T73" fmla="*/ 6636 h 125"/>
                <a:gd name="T74" fmla="*/ 4286 w 110"/>
                <a:gd name="T75" fmla="*/ 5488 h 12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0"/>
                <a:gd name="T115" fmla="*/ 0 h 125"/>
                <a:gd name="T116" fmla="*/ 110 w 110"/>
                <a:gd name="T117" fmla="*/ 125 h 12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0" h="125">
                  <a:moveTo>
                    <a:pt x="62" y="32"/>
                  </a:moveTo>
                  <a:lnTo>
                    <a:pt x="53" y="32"/>
                  </a:lnTo>
                  <a:lnTo>
                    <a:pt x="46" y="23"/>
                  </a:lnTo>
                  <a:lnTo>
                    <a:pt x="39" y="32"/>
                  </a:lnTo>
                  <a:lnTo>
                    <a:pt x="30" y="16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6" y="23"/>
                  </a:lnTo>
                  <a:lnTo>
                    <a:pt x="7" y="16"/>
                  </a:lnTo>
                  <a:lnTo>
                    <a:pt x="0" y="23"/>
                  </a:lnTo>
                  <a:lnTo>
                    <a:pt x="0" y="32"/>
                  </a:lnTo>
                  <a:lnTo>
                    <a:pt x="7" y="46"/>
                  </a:lnTo>
                  <a:lnTo>
                    <a:pt x="16" y="46"/>
                  </a:lnTo>
                  <a:lnTo>
                    <a:pt x="16" y="62"/>
                  </a:lnTo>
                  <a:lnTo>
                    <a:pt x="16" y="79"/>
                  </a:lnTo>
                  <a:lnTo>
                    <a:pt x="30" y="62"/>
                  </a:lnTo>
                  <a:lnTo>
                    <a:pt x="39" y="70"/>
                  </a:lnTo>
                  <a:lnTo>
                    <a:pt x="39" y="62"/>
                  </a:lnTo>
                  <a:lnTo>
                    <a:pt x="46" y="62"/>
                  </a:lnTo>
                  <a:lnTo>
                    <a:pt x="62" y="79"/>
                  </a:lnTo>
                  <a:lnTo>
                    <a:pt x="62" y="86"/>
                  </a:lnTo>
                  <a:lnTo>
                    <a:pt x="76" y="102"/>
                  </a:lnTo>
                  <a:lnTo>
                    <a:pt x="76" y="116"/>
                  </a:lnTo>
                  <a:lnTo>
                    <a:pt x="76" y="124"/>
                  </a:lnTo>
                  <a:lnTo>
                    <a:pt x="85" y="124"/>
                  </a:lnTo>
                  <a:lnTo>
                    <a:pt x="92" y="116"/>
                  </a:lnTo>
                  <a:lnTo>
                    <a:pt x="92" y="124"/>
                  </a:lnTo>
                  <a:lnTo>
                    <a:pt x="109" y="116"/>
                  </a:lnTo>
                  <a:lnTo>
                    <a:pt x="100" y="102"/>
                  </a:lnTo>
                  <a:lnTo>
                    <a:pt x="100" y="93"/>
                  </a:lnTo>
                  <a:lnTo>
                    <a:pt x="85" y="86"/>
                  </a:lnTo>
                  <a:lnTo>
                    <a:pt x="85" y="79"/>
                  </a:lnTo>
                  <a:lnTo>
                    <a:pt x="76" y="70"/>
                  </a:lnTo>
                  <a:lnTo>
                    <a:pt x="69" y="62"/>
                  </a:lnTo>
                  <a:lnTo>
                    <a:pt x="46" y="46"/>
                  </a:lnTo>
                  <a:lnTo>
                    <a:pt x="53" y="39"/>
                  </a:lnTo>
                  <a:lnTo>
                    <a:pt x="62" y="39"/>
                  </a:lnTo>
                  <a:lnTo>
                    <a:pt x="62" y="32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8" name="Freeform 114"/>
            <p:cNvSpPr>
              <a:spLocks/>
            </p:cNvSpPr>
            <p:nvPr/>
          </p:nvSpPr>
          <p:spPr bwMode="auto">
            <a:xfrm>
              <a:off x="5507224" y="1407027"/>
              <a:ext cx="987195" cy="420370"/>
            </a:xfrm>
            <a:custGeom>
              <a:avLst/>
              <a:gdLst>
                <a:gd name="T0" fmla="*/ 4780 w 448"/>
                <a:gd name="T1" fmla="*/ 20990 h 201"/>
                <a:gd name="T2" fmla="*/ 2724 w 448"/>
                <a:gd name="T3" fmla="*/ 22254 h 201"/>
                <a:gd name="T4" fmla="*/ 1288 w 448"/>
                <a:gd name="T5" fmla="*/ 18089 h 201"/>
                <a:gd name="T6" fmla="*/ 0 w 448"/>
                <a:gd name="T7" fmla="*/ 13771 h 201"/>
                <a:gd name="T8" fmla="*/ 1288 w 448"/>
                <a:gd name="T9" fmla="*/ 12482 h 201"/>
                <a:gd name="T10" fmla="*/ 2068 w 448"/>
                <a:gd name="T11" fmla="*/ 9587 h 201"/>
                <a:gd name="T12" fmla="*/ 4780 w 448"/>
                <a:gd name="T13" fmla="*/ 8252 h 201"/>
                <a:gd name="T14" fmla="*/ 6870 w 448"/>
                <a:gd name="T15" fmla="*/ 10875 h 201"/>
                <a:gd name="T16" fmla="*/ 10332 w 448"/>
                <a:gd name="T17" fmla="*/ 10875 h 201"/>
                <a:gd name="T18" fmla="*/ 13189 w 448"/>
                <a:gd name="T19" fmla="*/ 10875 h 201"/>
                <a:gd name="T20" fmla="*/ 12389 w 448"/>
                <a:gd name="T21" fmla="*/ 5364 h 201"/>
                <a:gd name="T22" fmla="*/ 11771 w 448"/>
                <a:gd name="T23" fmla="*/ 4222 h 201"/>
                <a:gd name="T24" fmla="*/ 14479 w 448"/>
                <a:gd name="T25" fmla="*/ 2559 h 201"/>
                <a:gd name="T26" fmla="*/ 17448 w 448"/>
                <a:gd name="T27" fmla="*/ 1290 h 201"/>
                <a:gd name="T28" fmla="*/ 19558 w 448"/>
                <a:gd name="T29" fmla="*/ 0 h 201"/>
                <a:gd name="T30" fmla="*/ 20795 w 448"/>
                <a:gd name="T31" fmla="*/ 1290 h 201"/>
                <a:gd name="T32" fmla="*/ 23711 w 448"/>
                <a:gd name="T33" fmla="*/ 4222 h 201"/>
                <a:gd name="T34" fmla="*/ 25917 w 448"/>
                <a:gd name="T35" fmla="*/ 2559 h 201"/>
                <a:gd name="T36" fmla="*/ 27175 w 448"/>
                <a:gd name="T37" fmla="*/ 4222 h 201"/>
                <a:gd name="T38" fmla="*/ 29890 w 448"/>
                <a:gd name="T39" fmla="*/ 8252 h 201"/>
                <a:gd name="T40" fmla="*/ 32760 w 448"/>
                <a:gd name="T41" fmla="*/ 10875 h 201"/>
                <a:gd name="T42" fmla="*/ 34949 w 448"/>
                <a:gd name="T43" fmla="*/ 10875 h 201"/>
                <a:gd name="T44" fmla="*/ 37667 w 448"/>
                <a:gd name="T45" fmla="*/ 13771 h 201"/>
                <a:gd name="T46" fmla="*/ 40430 w 448"/>
                <a:gd name="T47" fmla="*/ 16686 h 201"/>
                <a:gd name="T48" fmla="*/ 39734 w 448"/>
                <a:gd name="T49" fmla="*/ 20990 h 201"/>
                <a:gd name="T50" fmla="*/ 37667 w 448"/>
                <a:gd name="T51" fmla="*/ 20990 h 201"/>
                <a:gd name="T52" fmla="*/ 37667 w 448"/>
                <a:gd name="T53" fmla="*/ 25150 h 201"/>
                <a:gd name="T54" fmla="*/ 36222 w 448"/>
                <a:gd name="T55" fmla="*/ 26453 h 201"/>
                <a:gd name="T56" fmla="*/ 36222 w 448"/>
                <a:gd name="T57" fmla="*/ 27605 h 201"/>
                <a:gd name="T58" fmla="*/ 37009 w 448"/>
                <a:gd name="T59" fmla="*/ 31817 h 201"/>
                <a:gd name="T60" fmla="*/ 34154 w 448"/>
                <a:gd name="T61" fmla="*/ 30576 h 201"/>
                <a:gd name="T62" fmla="*/ 31321 w 448"/>
                <a:gd name="T63" fmla="*/ 31817 h 201"/>
                <a:gd name="T64" fmla="*/ 29270 w 448"/>
                <a:gd name="T65" fmla="*/ 31817 h 201"/>
                <a:gd name="T66" fmla="*/ 27175 w 448"/>
                <a:gd name="T67" fmla="*/ 31817 h 201"/>
                <a:gd name="T68" fmla="*/ 25917 w 448"/>
                <a:gd name="T69" fmla="*/ 34701 h 201"/>
                <a:gd name="T70" fmla="*/ 23711 w 448"/>
                <a:gd name="T71" fmla="*/ 34701 h 201"/>
                <a:gd name="T72" fmla="*/ 22272 w 448"/>
                <a:gd name="T73" fmla="*/ 31817 h 201"/>
                <a:gd name="T74" fmla="*/ 20174 w 448"/>
                <a:gd name="T75" fmla="*/ 30576 h 201"/>
                <a:gd name="T76" fmla="*/ 18140 w 448"/>
                <a:gd name="T77" fmla="*/ 29191 h 201"/>
                <a:gd name="T78" fmla="*/ 16023 w 448"/>
                <a:gd name="T79" fmla="*/ 26453 h 201"/>
                <a:gd name="T80" fmla="*/ 13189 w 448"/>
                <a:gd name="T81" fmla="*/ 23544 h 201"/>
                <a:gd name="T82" fmla="*/ 10332 w 448"/>
                <a:gd name="T83" fmla="*/ 26453 h 201"/>
                <a:gd name="T84" fmla="*/ 11119 w 448"/>
                <a:gd name="T85" fmla="*/ 30576 h 201"/>
                <a:gd name="T86" fmla="*/ 11771 w 448"/>
                <a:gd name="T87" fmla="*/ 36124 h 201"/>
                <a:gd name="T88" fmla="*/ 9045 w 448"/>
                <a:gd name="T89" fmla="*/ 33415 h 201"/>
                <a:gd name="T90" fmla="*/ 7609 w 448"/>
                <a:gd name="T91" fmla="*/ 31817 h 201"/>
                <a:gd name="T92" fmla="*/ 6212 w 448"/>
                <a:gd name="T93" fmla="*/ 30576 h 201"/>
                <a:gd name="T94" fmla="*/ 4780 w 448"/>
                <a:gd name="T95" fmla="*/ 27605 h 201"/>
                <a:gd name="T96" fmla="*/ 5433 w 448"/>
                <a:gd name="T97" fmla="*/ 26453 h 201"/>
                <a:gd name="T98" fmla="*/ 7609 w 448"/>
                <a:gd name="T99" fmla="*/ 25150 h 201"/>
                <a:gd name="T100" fmla="*/ 6870 w 448"/>
                <a:gd name="T101" fmla="*/ 22254 h 20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8"/>
                <a:gd name="T154" fmla="*/ 0 h 201"/>
                <a:gd name="T155" fmla="*/ 448 w 448"/>
                <a:gd name="T156" fmla="*/ 201 h 20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8" h="201">
                  <a:moveTo>
                    <a:pt x="60" y="123"/>
                  </a:moveTo>
                  <a:lnTo>
                    <a:pt x="53" y="116"/>
                  </a:lnTo>
                  <a:lnTo>
                    <a:pt x="37" y="123"/>
                  </a:lnTo>
                  <a:lnTo>
                    <a:pt x="30" y="123"/>
                  </a:lnTo>
                  <a:lnTo>
                    <a:pt x="23" y="116"/>
                  </a:lnTo>
                  <a:lnTo>
                    <a:pt x="14" y="100"/>
                  </a:lnTo>
                  <a:lnTo>
                    <a:pt x="0" y="92"/>
                  </a:lnTo>
                  <a:lnTo>
                    <a:pt x="0" y="76"/>
                  </a:lnTo>
                  <a:lnTo>
                    <a:pt x="0" y="60"/>
                  </a:lnTo>
                  <a:lnTo>
                    <a:pt x="14" y="69"/>
                  </a:lnTo>
                  <a:lnTo>
                    <a:pt x="14" y="60"/>
                  </a:lnTo>
                  <a:lnTo>
                    <a:pt x="23" y="53"/>
                  </a:lnTo>
                  <a:lnTo>
                    <a:pt x="30" y="46"/>
                  </a:lnTo>
                  <a:lnTo>
                    <a:pt x="53" y="46"/>
                  </a:lnTo>
                  <a:lnTo>
                    <a:pt x="69" y="53"/>
                  </a:lnTo>
                  <a:lnTo>
                    <a:pt x="76" y="60"/>
                  </a:lnTo>
                  <a:lnTo>
                    <a:pt x="100" y="60"/>
                  </a:lnTo>
                  <a:lnTo>
                    <a:pt x="114" y="60"/>
                  </a:lnTo>
                  <a:lnTo>
                    <a:pt x="137" y="60"/>
                  </a:lnTo>
                  <a:lnTo>
                    <a:pt x="146" y="60"/>
                  </a:lnTo>
                  <a:lnTo>
                    <a:pt x="130" y="46"/>
                  </a:lnTo>
                  <a:lnTo>
                    <a:pt x="137" y="30"/>
                  </a:lnTo>
                  <a:lnTo>
                    <a:pt x="146" y="30"/>
                  </a:lnTo>
                  <a:lnTo>
                    <a:pt x="130" y="23"/>
                  </a:lnTo>
                  <a:lnTo>
                    <a:pt x="146" y="23"/>
                  </a:lnTo>
                  <a:lnTo>
                    <a:pt x="160" y="14"/>
                  </a:lnTo>
                  <a:lnTo>
                    <a:pt x="177" y="14"/>
                  </a:lnTo>
                  <a:lnTo>
                    <a:pt x="193" y="7"/>
                  </a:lnTo>
                  <a:lnTo>
                    <a:pt x="200" y="7"/>
                  </a:lnTo>
                  <a:lnTo>
                    <a:pt x="216" y="0"/>
                  </a:lnTo>
                  <a:lnTo>
                    <a:pt x="223" y="0"/>
                  </a:lnTo>
                  <a:lnTo>
                    <a:pt x="230" y="7"/>
                  </a:lnTo>
                  <a:lnTo>
                    <a:pt x="253" y="14"/>
                  </a:lnTo>
                  <a:lnTo>
                    <a:pt x="262" y="23"/>
                  </a:lnTo>
                  <a:lnTo>
                    <a:pt x="269" y="23"/>
                  </a:lnTo>
                  <a:lnTo>
                    <a:pt x="286" y="14"/>
                  </a:lnTo>
                  <a:lnTo>
                    <a:pt x="300" y="14"/>
                  </a:lnTo>
                  <a:lnTo>
                    <a:pt x="300" y="23"/>
                  </a:lnTo>
                  <a:lnTo>
                    <a:pt x="316" y="30"/>
                  </a:lnTo>
                  <a:lnTo>
                    <a:pt x="330" y="46"/>
                  </a:lnTo>
                  <a:lnTo>
                    <a:pt x="346" y="53"/>
                  </a:lnTo>
                  <a:lnTo>
                    <a:pt x="362" y="60"/>
                  </a:lnTo>
                  <a:lnTo>
                    <a:pt x="370" y="60"/>
                  </a:lnTo>
                  <a:lnTo>
                    <a:pt x="386" y="60"/>
                  </a:lnTo>
                  <a:lnTo>
                    <a:pt x="400" y="69"/>
                  </a:lnTo>
                  <a:lnTo>
                    <a:pt x="416" y="76"/>
                  </a:lnTo>
                  <a:lnTo>
                    <a:pt x="432" y="76"/>
                  </a:lnTo>
                  <a:lnTo>
                    <a:pt x="447" y="92"/>
                  </a:lnTo>
                  <a:lnTo>
                    <a:pt x="439" y="100"/>
                  </a:lnTo>
                  <a:lnTo>
                    <a:pt x="439" y="116"/>
                  </a:lnTo>
                  <a:lnTo>
                    <a:pt x="432" y="116"/>
                  </a:lnTo>
                  <a:lnTo>
                    <a:pt x="416" y="116"/>
                  </a:lnTo>
                  <a:lnTo>
                    <a:pt x="416" y="130"/>
                  </a:lnTo>
                  <a:lnTo>
                    <a:pt x="416" y="139"/>
                  </a:lnTo>
                  <a:lnTo>
                    <a:pt x="423" y="146"/>
                  </a:lnTo>
                  <a:lnTo>
                    <a:pt x="400" y="146"/>
                  </a:lnTo>
                  <a:lnTo>
                    <a:pt x="393" y="146"/>
                  </a:lnTo>
                  <a:lnTo>
                    <a:pt x="400" y="153"/>
                  </a:lnTo>
                  <a:lnTo>
                    <a:pt x="400" y="162"/>
                  </a:lnTo>
                  <a:lnTo>
                    <a:pt x="409" y="176"/>
                  </a:lnTo>
                  <a:lnTo>
                    <a:pt x="393" y="169"/>
                  </a:lnTo>
                  <a:lnTo>
                    <a:pt x="377" y="169"/>
                  </a:lnTo>
                  <a:lnTo>
                    <a:pt x="362" y="176"/>
                  </a:lnTo>
                  <a:lnTo>
                    <a:pt x="346" y="176"/>
                  </a:lnTo>
                  <a:lnTo>
                    <a:pt x="330" y="169"/>
                  </a:lnTo>
                  <a:lnTo>
                    <a:pt x="323" y="176"/>
                  </a:lnTo>
                  <a:lnTo>
                    <a:pt x="316" y="176"/>
                  </a:lnTo>
                  <a:lnTo>
                    <a:pt x="300" y="176"/>
                  </a:lnTo>
                  <a:lnTo>
                    <a:pt x="293" y="185"/>
                  </a:lnTo>
                  <a:lnTo>
                    <a:pt x="286" y="192"/>
                  </a:lnTo>
                  <a:lnTo>
                    <a:pt x="269" y="200"/>
                  </a:lnTo>
                  <a:lnTo>
                    <a:pt x="262" y="192"/>
                  </a:lnTo>
                  <a:lnTo>
                    <a:pt x="246" y="185"/>
                  </a:lnTo>
                  <a:lnTo>
                    <a:pt x="246" y="176"/>
                  </a:lnTo>
                  <a:lnTo>
                    <a:pt x="239" y="169"/>
                  </a:lnTo>
                  <a:lnTo>
                    <a:pt x="223" y="169"/>
                  </a:lnTo>
                  <a:lnTo>
                    <a:pt x="216" y="169"/>
                  </a:lnTo>
                  <a:lnTo>
                    <a:pt x="200" y="162"/>
                  </a:lnTo>
                  <a:lnTo>
                    <a:pt x="184" y="162"/>
                  </a:lnTo>
                  <a:lnTo>
                    <a:pt x="177" y="146"/>
                  </a:lnTo>
                  <a:lnTo>
                    <a:pt x="160" y="139"/>
                  </a:lnTo>
                  <a:lnTo>
                    <a:pt x="146" y="130"/>
                  </a:lnTo>
                  <a:lnTo>
                    <a:pt x="130" y="139"/>
                  </a:lnTo>
                  <a:lnTo>
                    <a:pt x="114" y="146"/>
                  </a:lnTo>
                  <a:lnTo>
                    <a:pt x="123" y="153"/>
                  </a:lnTo>
                  <a:lnTo>
                    <a:pt x="123" y="169"/>
                  </a:lnTo>
                  <a:lnTo>
                    <a:pt x="123" y="185"/>
                  </a:lnTo>
                  <a:lnTo>
                    <a:pt x="130" y="200"/>
                  </a:lnTo>
                  <a:lnTo>
                    <a:pt x="114" y="192"/>
                  </a:lnTo>
                  <a:lnTo>
                    <a:pt x="100" y="185"/>
                  </a:lnTo>
                  <a:lnTo>
                    <a:pt x="100" y="176"/>
                  </a:lnTo>
                  <a:lnTo>
                    <a:pt x="84" y="176"/>
                  </a:lnTo>
                  <a:lnTo>
                    <a:pt x="76" y="176"/>
                  </a:lnTo>
                  <a:lnTo>
                    <a:pt x="69" y="169"/>
                  </a:lnTo>
                  <a:lnTo>
                    <a:pt x="60" y="153"/>
                  </a:lnTo>
                  <a:lnTo>
                    <a:pt x="53" y="153"/>
                  </a:lnTo>
                  <a:lnTo>
                    <a:pt x="60" y="153"/>
                  </a:lnTo>
                  <a:lnTo>
                    <a:pt x="60" y="146"/>
                  </a:lnTo>
                  <a:lnTo>
                    <a:pt x="69" y="139"/>
                  </a:lnTo>
                  <a:lnTo>
                    <a:pt x="84" y="139"/>
                  </a:lnTo>
                  <a:lnTo>
                    <a:pt x="76" y="139"/>
                  </a:lnTo>
                  <a:lnTo>
                    <a:pt x="76" y="123"/>
                  </a:lnTo>
                  <a:lnTo>
                    <a:pt x="60" y="12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9" name="Freeform 115"/>
            <p:cNvSpPr>
              <a:spLocks/>
            </p:cNvSpPr>
            <p:nvPr/>
          </p:nvSpPr>
          <p:spPr bwMode="auto">
            <a:xfrm>
              <a:off x="5357033" y="1743909"/>
              <a:ext cx="208077" cy="83489"/>
            </a:xfrm>
            <a:custGeom>
              <a:avLst/>
              <a:gdLst>
                <a:gd name="T0" fmla="*/ 1326 w 94"/>
                <a:gd name="T1" fmla="*/ 3084 h 39"/>
                <a:gd name="T2" fmla="*/ 0 w 94"/>
                <a:gd name="T3" fmla="*/ 0 h 39"/>
                <a:gd name="T4" fmla="*/ 1326 w 94"/>
                <a:gd name="T5" fmla="*/ 0 h 39"/>
                <a:gd name="T6" fmla="*/ 2170 w 94"/>
                <a:gd name="T7" fmla="*/ 0 h 39"/>
                <a:gd name="T8" fmla="*/ 3423 w 94"/>
                <a:gd name="T9" fmla="*/ 1603 h 39"/>
                <a:gd name="T10" fmla="*/ 5593 w 94"/>
                <a:gd name="T11" fmla="*/ 3084 h 39"/>
                <a:gd name="T12" fmla="*/ 7142 w 94"/>
                <a:gd name="T13" fmla="*/ 5233 h 39"/>
                <a:gd name="T14" fmla="*/ 8677 w 94"/>
                <a:gd name="T15" fmla="*/ 6767 h 39"/>
                <a:gd name="T16" fmla="*/ 8677 w 94"/>
                <a:gd name="T17" fmla="*/ 8482 h 39"/>
                <a:gd name="T18" fmla="*/ 7142 w 94"/>
                <a:gd name="T19" fmla="*/ 6767 h 39"/>
                <a:gd name="T20" fmla="*/ 5593 w 94"/>
                <a:gd name="T21" fmla="*/ 6767 h 39"/>
                <a:gd name="T22" fmla="*/ 4267 w 94"/>
                <a:gd name="T23" fmla="*/ 6767 h 39"/>
                <a:gd name="T24" fmla="*/ 2810 w 94"/>
                <a:gd name="T25" fmla="*/ 8482 h 39"/>
                <a:gd name="T26" fmla="*/ 2810 w 94"/>
                <a:gd name="T27" fmla="*/ 5233 h 39"/>
                <a:gd name="T28" fmla="*/ 1326 w 94"/>
                <a:gd name="T29" fmla="*/ 3084 h 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4"/>
                <a:gd name="T46" fmla="*/ 0 h 39"/>
                <a:gd name="T47" fmla="*/ 94 w 94"/>
                <a:gd name="T48" fmla="*/ 39 h 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4" h="39">
                  <a:moveTo>
                    <a:pt x="14" y="14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23" y="0"/>
                  </a:lnTo>
                  <a:lnTo>
                    <a:pt x="37" y="7"/>
                  </a:lnTo>
                  <a:lnTo>
                    <a:pt x="60" y="14"/>
                  </a:lnTo>
                  <a:lnTo>
                    <a:pt x="76" y="23"/>
                  </a:lnTo>
                  <a:lnTo>
                    <a:pt x="93" y="30"/>
                  </a:lnTo>
                  <a:lnTo>
                    <a:pt x="93" y="38"/>
                  </a:lnTo>
                  <a:lnTo>
                    <a:pt x="76" y="30"/>
                  </a:lnTo>
                  <a:lnTo>
                    <a:pt x="60" y="30"/>
                  </a:lnTo>
                  <a:lnTo>
                    <a:pt x="46" y="30"/>
                  </a:lnTo>
                  <a:lnTo>
                    <a:pt x="30" y="38"/>
                  </a:lnTo>
                  <a:lnTo>
                    <a:pt x="30" y="23"/>
                  </a:lnTo>
                  <a:lnTo>
                    <a:pt x="14" y="1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0" name="Freeform 116"/>
            <p:cNvSpPr>
              <a:spLocks/>
            </p:cNvSpPr>
            <p:nvPr/>
          </p:nvSpPr>
          <p:spPr bwMode="auto">
            <a:xfrm>
              <a:off x="6153359" y="1757092"/>
              <a:ext cx="255013" cy="128894"/>
            </a:xfrm>
            <a:custGeom>
              <a:avLst/>
              <a:gdLst>
                <a:gd name="T0" fmla="*/ 2829 w 118"/>
                <a:gd name="T1" fmla="*/ 6194 h 61"/>
                <a:gd name="T2" fmla="*/ 1720 w 118"/>
                <a:gd name="T3" fmla="*/ 4639 h 61"/>
                <a:gd name="T4" fmla="*/ 543 w 118"/>
                <a:gd name="T5" fmla="*/ 4639 h 61"/>
                <a:gd name="T6" fmla="*/ 0 w 118"/>
                <a:gd name="T7" fmla="*/ 3142 h 61"/>
                <a:gd name="T8" fmla="*/ 543 w 118"/>
                <a:gd name="T9" fmla="*/ 1427 h 61"/>
                <a:gd name="T10" fmla="*/ 1720 w 118"/>
                <a:gd name="T11" fmla="*/ 1427 h 61"/>
                <a:gd name="T12" fmla="*/ 2286 w 118"/>
                <a:gd name="T13" fmla="*/ 1427 h 61"/>
                <a:gd name="T14" fmla="*/ 2829 w 118"/>
                <a:gd name="T15" fmla="*/ 0 h 61"/>
                <a:gd name="T16" fmla="*/ 4092 w 118"/>
                <a:gd name="T17" fmla="*/ 1427 h 61"/>
                <a:gd name="T18" fmla="*/ 5360 w 118"/>
                <a:gd name="T19" fmla="*/ 1427 h 61"/>
                <a:gd name="T20" fmla="*/ 6435 w 118"/>
                <a:gd name="T21" fmla="*/ 0 h 61"/>
                <a:gd name="T22" fmla="*/ 7618 w 118"/>
                <a:gd name="T23" fmla="*/ 0 h 61"/>
                <a:gd name="T24" fmla="*/ 8912 w 118"/>
                <a:gd name="T25" fmla="*/ 1427 h 61"/>
                <a:gd name="T26" fmla="*/ 8912 w 118"/>
                <a:gd name="T27" fmla="*/ 3142 h 61"/>
                <a:gd name="T28" fmla="*/ 8267 w 118"/>
                <a:gd name="T29" fmla="*/ 4639 h 61"/>
                <a:gd name="T30" fmla="*/ 7618 w 118"/>
                <a:gd name="T31" fmla="*/ 6194 h 61"/>
                <a:gd name="T32" fmla="*/ 6435 w 118"/>
                <a:gd name="T33" fmla="*/ 6194 h 61"/>
                <a:gd name="T34" fmla="*/ 5904 w 118"/>
                <a:gd name="T35" fmla="*/ 9336 h 61"/>
                <a:gd name="T36" fmla="*/ 5360 w 118"/>
                <a:gd name="T37" fmla="*/ 7621 h 61"/>
                <a:gd name="T38" fmla="*/ 4646 w 118"/>
                <a:gd name="T39" fmla="*/ 9336 h 61"/>
                <a:gd name="T40" fmla="*/ 4092 w 118"/>
                <a:gd name="T41" fmla="*/ 9336 h 61"/>
                <a:gd name="T42" fmla="*/ 4092 w 118"/>
                <a:gd name="T43" fmla="*/ 12429 h 61"/>
                <a:gd name="T44" fmla="*/ 2286 w 118"/>
                <a:gd name="T45" fmla="*/ 10869 h 61"/>
                <a:gd name="T46" fmla="*/ 543 w 118"/>
                <a:gd name="T47" fmla="*/ 10869 h 61"/>
                <a:gd name="T48" fmla="*/ 543 w 118"/>
                <a:gd name="T49" fmla="*/ 9336 h 61"/>
                <a:gd name="T50" fmla="*/ 1720 w 118"/>
                <a:gd name="T51" fmla="*/ 7621 h 61"/>
                <a:gd name="T52" fmla="*/ 2829 w 118"/>
                <a:gd name="T53" fmla="*/ 6194 h 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8"/>
                <a:gd name="T82" fmla="*/ 0 h 61"/>
                <a:gd name="T83" fmla="*/ 118 w 118"/>
                <a:gd name="T84" fmla="*/ 61 h 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8" h="61">
                  <a:moveTo>
                    <a:pt x="37" y="30"/>
                  </a:moveTo>
                  <a:lnTo>
                    <a:pt x="23" y="22"/>
                  </a:lnTo>
                  <a:lnTo>
                    <a:pt x="7" y="22"/>
                  </a:lnTo>
                  <a:lnTo>
                    <a:pt x="0" y="15"/>
                  </a:lnTo>
                  <a:lnTo>
                    <a:pt x="7" y="7"/>
                  </a:lnTo>
                  <a:lnTo>
                    <a:pt x="23" y="7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54" y="7"/>
                  </a:lnTo>
                  <a:lnTo>
                    <a:pt x="70" y="7"/>
                  </a:lnTo>
                  <a:lnTo>
                    <a:pt x="84" y="0"/>
                  </a:lnTo>
                  <a:lnTo>
                    <a:pt x="100" y="0"/>
                  </a:lnTo>
                  <a:lnTo>
                    <a:pt x="117" y="7"/>
                  </a:lnTo>
                  <a:lnTo>
                    <a:pt x="117" y="15"/>
                  </a:lnTo>
                  <a:lnTo>
                    <a:pt x="108" y="22"/>
                  </a:lnTo>
                  <a:lnTo>
                    <a:pt x="100" y="30"/>
                  </a:lnTo>
                  <a:lnTo>
                    <a:pt x="84" y="30"/>
                  </a:lnTo>
                  <a:lnTo>
                    <a:pt x="77" y="45"/>
                  </a:lnTo>
                  <a:lnTo>
                    <a:pt x="70" y="37"/>
                  </a:lnTo>
                  <a:lnTo>
                    <a:pt x="61" y="45"/>
                  </a:lnTo>
                  <a:lnTo>
                    <a:pt x="54" y="45"/>
                  </a:lnTo>
                  <a:lnTo>
                    <a:pt x="54" y="60"/>
                  </a:lnTo>
                  <a:lnTo>
                    <a:pt x="30" y="52"/>
                  </a:lnTo>
                  <a:lnTo>
                    <a:pt x="7" y="52"/>
                  </a:lnTo>
                  <a:lnTo>
                    <a:pt x="7" y="45"/>
                  </a:lnTo>
                  <a:lnTo>
                    <a:pt x="23" y="37"/>
                  </a:lnTo>
                  <a:lnTo>
                    <a:pt x="37" y="3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1" name="Freeform 117"/>
            <p:cNvSpPr>
              <a:spLocks/>
            </p:cNvSpPr>
            <p:nvPr/>
          </p:nvSpPr>
          <p:spPr bwMode="auto">
            <a:xfrm>
              <a:off x="6276955" y="1467081"/>
              <a:ext cx="1422124" cy="982815"/>
            </a:xfrm>
            <a:custGeom>
              <a:avLst/>
              <a:gdLst>
                <a:gd name="T0" fmla="*/ 22370 w 650"/>
                <a:gd name="T1" fmla="*/ 60841 h 472"/>
                <a:gd name="T2" fmla="*/ 19038 w 650"/>
                <a:gd name="T3" fmla="*/ 60841 h 472"/>
                <a:gd name="T4" fmla="*/ 15110 w 650"/>
                <a:gd name="T5" fmla="*/ 59761 h 472"/>
                <a:gd name="T6" fmla="*/ 11890 w 650"/>
                <a:gd name="T7" fmla="*/ 55716 h 472"/>
                <a:gd name="T8" fmla="*/ 7900 w 650"/>
                <a:gd name="T9" fmla="*/ 52981 h 472"/>
                <a:gd name="T10" fmla="*/ 7262 w 650"/>
                <a:gd name="T11" fmla="*/ 46764 h 472"/>
                <a:gd name="T12" fmla="*/ 5892 w 650"/>
                <a:gd name="T13" fmla="*/ 42911 h 472"/>
                <a:gd name="T14" fmla="*/ 2569 w 650"/>
                <a:gd name="T15" fmla="*/ 38864 h 472"/>
                <a:gd name="T16" fmla="*/ 1368 w 650"/>
                <a:gd name="T17" fmla="*/ 34951 h 472"/>
                <a:gd name="T18" fmla="*/ 612 w 650"/>
                <a:gd name="T19" fmla="*/ 31111 h 472"/>
                <a:gd name="T20" fmla="*/ 3937 w 650"/>
                <a:gd name="T21" fmla="*/ 28405 h 472"/>
                <a:gd name="T22" fmla="*/ 4527 w 650"/>
                <a:gd name="T23" fmla="*/ 22149 h 472"/>
                <a:gd name="T24" fmla="*/ 6515 w 650"/>
                <a:gd name="T25" fmla="*/ 19376 h 472"/>
                <a:gd name="T26" fmla="*/ 7262 w 650"/>
                <a:gd name="T27" fmla="*/ 14318 h 472"/>
                <a:gd name="T28" fmla="*/ 9287 w 650"/>
                <a:gd name="T29" fmla="*/ 8855 h 472"/>
                <a:gd name="T30" fmla="*/ 11890 w 650"/>
                <a:gd name="T31" fmla="*/ 12802 h 472"/>
                <a:gd name="T32" fmla="*/ 15110 w 650"/>
                <a:gd name="T33" fmla="*/ 19376 h 472"/>
                <a:gd name="T34" fmla="*/ 20411 w 650"/>
                <a:gd name="T35" fmla="*/ 23346 h 472"/>
                <a:gd name="T36" fmla="*/ 25010 w 650"/>
                <a:gd name="T37" fmla="*/ 26071 h 472"/>
                <a:gd name="T38" fmla="*/ 29546 w 650"/>
                <a:gd name="T39" fmla="*/ 27223 h 472"/>
                <a:gd name="T40" fmla="*/ 32933 w 650"/>
                <a:gd name="T41" fmla="*/ 26071 h 472"/>
                <a:gd name="T42" fmla="*/ 34897 w 650"/>
                <a:gd name="T43" fmla="*/ 22149 h 472"/>
                <a:gd name="T44" fmla="*/ 38222 w 650"/>
                <a:gd name="T45" fmla="*/ 18184 h 472"/>
                <a:gd name="T46" fmla="*/ 41463 w 650"/>
                <a:gd name="T47" fmla="*/ 14318 h 472"/>
                <a:gd name="T48" fmla="*/ 36264 w 650"/>
                <a:gd name="T49" fmla="*/ 11606 h 472"/>
                <a:gd name="T50" fmla="*/ 37502 w 650"/>
                <a:gd name="T51" fmla="*/ 8855 h 472"/>
                <a:gd name="T52" fmla="*/ 37502 w 650"/>
                <a:gd name="T53" fmla="*/ 1195 h 472"/>
                <a:gd name="T54" fmla="*/ 40271 w 650"/>
                <a:gd name="T55" fmla="*/ 0 h 472"/>
                <a:gd name="T56" fmla="*/ 45421 w 650"/>
                <a:gd name="T57" fmla="*/ 6589 h 472"/>
                <a:gd name="T58" fmla="*/ 50025 w 650"/>
                <a:gd name="T59" fmla="*/ 10479 h 472"/>
                <a:gd name="T60" fmla="*/ 55382 w 650"/>
                <a:gd name="T61" fmla="*/ 14318 h 472"/>
                <a:gd name="T62" fmla="*/ 53935 w 650"/>
                <a:gd name="T63" fmla="*/ 20633 h 472"/>
                <a:gd name="T64" fmla="*/ 55382 w 650"/>
                <a:gd name="T65" fmla="*/ 26071 h 472"/>
                <a:gd name="T66" fmla="*/ 53354 w 650"/>
                <a:gd name="T67" fmla="*/ 28405 h 472"/>
                <a:gd name="T68" fmla="*/ 50784 w 650"/>
                <a:gd name="T69" fmla="*/ 31111 h 472"/>
                <a:gd name="T70" fmla="*/ 48054 w 650"/>
                <a:gd name="T71" fmla="*/ 34951 h 472"/>
                <a:gd name="T72" fmla="*/ 47463 w 650"/>
                <a:gd name="T73" fmla="*/ 29645 h 472"/>
                <a:gd name="T74" fmla="*/ 44839 w 650"/>
                <a:gd name="T75" fmla="*/ 33433 h 472"/>
                <a:gd name="T76" fmla="*/ 47463 w 650"/>
                <a:gd name="T77" fmla="*/ 37482 h 472"/>
                <a:gd name="T78" fmla="*/ 50784 w 650"/>
                <a:gd name="T79" fmla="*/ 38864 h 472"/>
                <a:gd name="T80" fmla="*/ 48054 w 650"/>
                <a:gd name="T81" fmla="*/ 44058 h 472"/>
                <a:gd name="T82" fmla="*/ 52756 w 650"/>
                <a:gd name="T83" fmla="*/ 51774 h 472"/>
                <a:gd name="T84" fmla="*/ 51989 w 650"/>
                <a:gd name="T85" fmla="*/ 54526 h 472"/>
                <a:gd name="T86" fmla="*/ 53354 w 650"/>
                <a:gd name="T87" fmla="*/ 55716 h 472"/>
                <a:gd name="T88" fmla="*/ 52756 w 650"/>
                <a:gd name="T89" fmla="*/ 60841 h 472"/>
                <a:gd name="T90" fmla="*/ 51989 w 650"/>
                <a:gd name="T91" fmla="*/ 65883 h 472"/>
                <a:gd name="T92" fmla="*/ 51989 w 650"/>
                <a:gd name="T93" fmla="*/ 67431 h 472"/>
                <a:gd name="T94" fmla="*/ 50784 w 650"/>
                <a:gd name="T95" fmla="*/ 71324 h 472"/>
                <a:gd name="T96" fmla="*/ 48054 w 650"/>
                <a:gd name="T97" fmla="*/ 73638 h 472"/>
                <a:gd name="T98" fmla="*/ 46786 w 650"/>
                <a:gd name="T99" fmla="*/ 75161 h 472"/>
                <a:gd name="T100" fmla="*/ 46017 w 650"/>
                <a:gd name="T101" fmla="*/ 76349 h 472"/>
                <a:gd name="T102" fmla="*/ 44209 w 650"/>
                <a:gd name="T103" fmla="*/ 76349 h 472"/>
                <a:gd name="T104" fmla="*/ 43454 w 650"/>
                <a:gd name="T105" fmla="*/ 79171 h 472"/>
                <a:gd name="T106" fmla="*/ 40866 w 650"/>
                <a:gd name="T107" fmla="*/ 76349 h 472"/>
                <a:gd name="T108" fmla="*/ 38222 w 650"/>
                <a:gd name="T109" fmla="*/ 72548 h 472"/>
                <a:gd name="T110" fmla="*/ 35501 w 650"/>
                <a:gd name="T111" fmla="*/ 73638 h 472"/>
                <a:gd name="T112" fmla="*/ 33526 w 650"/>
                <a:gd name="T113" fmla="*/ 76349 h 472"/>
                <a:gd name="T114" fmla="*/ 31559 w 650"/>
                <a:gd name="T115" fmla="*/ 72548 h 472"/>
                <a:gd name="T116" fmla="*/ 29546 w 650"/>
                <a:gd name="T117" fmla="*/ 69830 h 472"/>
                <a:gd name="T118" fmla="*/ 29546 w 650"/>
                <a:gd name="T119" fmla="*/ 63554 h 472"/>
                <a:gd name="T120" fmla="*/ 26977 w 650"/>
                <a:gd name="T121" fmla="*/ 59761 h 472"/>
                <a:gd name="T122" fmla="*/ 25787 w 650"/>
                <a:gd name="T123" fmla="*/ 58350 h 4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0"/>
                <a:gd name="T187" fmla="*/ 0 h 472"/>
                <a:gd name="T188" fmla="*/ 650 w 650"/>
                <a:gd name="T189" fmla="*/ 472 h 4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0" h="472">
                  <a:moveTo>
                    <a:pt x="293" y="347"/>
                  </a:moveTo>
                  <a:lnTo>
                    <a:pt x="278" y="355"/>
                  </a:lnTo>
                  <a:lnTo>
                    <a:pt x="269" y="362"/>
                  </a:lnTo>
                  <a:lnTo>
                    <a:pt x="262" y="362"/>
                  </a:lnTo>
                  <a:lnTo>
                    <a:pt x="255" y="362"/>
                  </a:lnTo>
                  <a:lnTo>
                    <a:pt x="239" y="362"/>
                  </a:lnTo>
                  <a:lnTo>
                    <a:pt x="223" y="369"/>
                  </a:lnTo>
                  <a:lnTo>
                    <a:pt x="223" y="362"/>
                  </a:lnTo>
                  <a:lnTo>
                    <a:pt x="216" y="362"/>
                  </a:lnTo>
                  <a:lnTo>
                    <a:pt x="200" y="362"/>
                  </a:lnTo>
                  <a:lnTo>
                    <a:pt x="193" y="362"/>
                  </a:lnTo>
                  <a:lnTo>
                    <a:pt x="177" y="355"/>
                  </a:lnTo>
                  <a:lnTo>
                    <a:pt x="162" y="347"/>
                  </a:lnTo>
                  <a:lnTo>
                    <a:pt x="162" y="338"/>
                  </a:lnTo>
                  <a:lnTo>
                    <a:pt x="153" y="347"/>
                  </a:lnTo>
                  <a:lnTo>
                    <a:pt x="139" y="331"/>
                  </a:lnTo>
                  <a:lnTo>
                    <a:pt x="132" y="324"/>
                  </a:lnTo>
                  <a:lnTo>
                    <a:pt x="123" y="331"/>
                  </a:lnTo>
                  <a:lnTo>
                    <a:pt x="109" y="324"/>
                  </a:lnTo>
                  <a:lnTo>
                    <a:pt x="92" y="315"/>
                  </a:lnTo>
                  <a:lnTo>
                    <a:pt x="92" y="308"/>
                  </a:lnTo>
                  <a:lnTo>
                    <a:pt x="85" y="292"/>
                  </a:lnTo>
                  <a:lnTo>
                    <a:pt x="92" y="292"/>
                  </a:lnTo>
                  <a:lnTo>
                    <a:pt x="85" y="278"/>
                  </a:lnTo>
                  <a:lnTo>
                    <a:pt x="85" y="269"/>
                  </a:lnTo>
                  <a:lnTo>
                    <a:pt x="76" y="262"/>
                  </a:lnTo>
                  <a:lnTo>
                    <a:pt x="76" y="255"/>
                  </a:lnTo>
                  <a:lnTo>
                    <a:pt x="69" y="255"/>
                  </a:lnTo>
                  <a:lnTo>
                    <a:pt x="62" y="255"/>
                  </a:lnTo>
                  <a:lnTo>
                    <a:pt x="46" y="246"/>
                  </a:lnTo>
                  <a:lnTo>
                    <a:pt x="39" y="246"/>
                  </a:lnTo>
                  <a:lnTo>
                    <a:pt x="30" y="231"/>
                  </a:lnTo>
                  <a:lnTo>
                    <a:pt x="16" y="231"/>
                  </a:lnTo>
                  <a:lnTo>
                    <a:pt x="23" y="231"/>
                  </a:lnTo>
                  <a:lnTo>
                    <a:pt x="23" y="223"/>
                  </a:lnTo>
                  <a:lnTo>
                    <a:pt x="16" y="208"/>
                  </a:lnTo>
                  <a:lnTo>
                    <a:pt x="7" y="208"/>
                  </a:lnTo>
                  <a:lnTo>
                    <a:pt x="0" y="199"/>
                  </a:lnTo>
                  <a:lnTo>
                    <a:pt x="0" y="185"/>
                  </a:lnTo>
                  <a:lnTo>
                    <a:pt x="7" y="185"/>
                  </a:lnTo>
                  <a:lnTo>
                    <a:pt x="16" y="176"/>
                  </a:lnTo>
                  <a:lnTo>
                    <a:pt x="23" y="185"/>
                  </a:lnTo>
                  <a:lnTo>
                    <a:pt x="30" y="169"/>
                  </a:lnTo>
                  <a:lnTo>
                    <a:pt x="46" y="169"/>
                  </a:lnTo>
                  <a:lnTo>
                    <a:pt x="53" y="162"/>
                  </a:lnTo>
                  <a:lnTo>
                    <a:pt x="62" y="155"/>
                  </a:lnTo>
                  <a:lnTo>
                    <a:pt x="62" y="146"/>
                  </a:lnTo>
                  <a:lnTo>
                    <a:pt x="53" y="132"/>
                  </a:lnTo>
                  <a:lnTo>
                    <a:pt x="53" y="123"/>
                  </a:lnTo>
                  <a:lnTo>
                    <a:pt x="46" y="115"/>
                  </a:lnTo>
                  <a:lnTo>
                    <a:pt x="53" y="115"/>
                  </a:lnTo>
                  <a:lnTo>
                    <a:pt x="76" y="115"/>
                  </a:lnTo>
                  <a:lnTo>
                    <a:pt x="69" y="108"/>
                  </a:lnTo>
                  <a:lnTo>
                    <a:pt x="69" y="99"/>
                  </a:lnTo>
                  <a:lnTo>
                    <a:pt x="69" y="85"/>
                  </a:lnTo>
                  <a:lnTo>
                    <a:pt x="85" y="85"/>
                  </a:lnTo>
                  <a:lnTo>
                    <a:pt x="92" y="85"/>
                  </a:lnTo>
                  <a:lnTo>
                    <a:pt x="92" y="69"/>
                  </a:lnTo>
                  <a:lnTo>
                    <a:pt x="100" y="62"/>
                  </a:lnTo>
                  <a:lnTo>
                    <a:pt x="109" y="53"/>
                  </a:lnTo>
                  <a:lnTo>
                    <a:pt x="109" y="62"/>
                  </a:lnTo>
                  <a:lnTo>
                    <a:pt x="116" y="62"/>
                  </a:lnTo>
                  <a:lnTo>
                    <a:pt x="132" y="76"/>
                  </a:lnTo>
                  <a:lnTo>
                    <a:pt x="139" y="76"/>
                  </a:lnTo>
                  <a:lnTo>
                    <a:pt x="153" y="92"/>
                  </a:lnTo>
                  <a:lnTo>
                    <a:pt x="162" y="99"/>
                  </a:lnTo>
                  <a:lnTo>
                    <a:pt x="162" y="115"/>
                  </a:lnTo>
                  <a:lnTo>
                    <a:pt x="177" y="115"/>
                  </a:lnTo>
                  <a:lnTo>
                    <a:pt x="193" y="115"/>
                  </a:lnTo>
                  <a:lnTo>
                    <a:pt x="209" y="123"/>
                  </a:lnTo>
                  <a:lnTo>
                    <a:pt x="223" y="123"/>
                  </a:lnTo>
                  <a:lnTo>
                    <a:pt x="239" y="139"/>
                  </a:lnTo>
                  <a:lnTo>
                    <a:pt x="246" y="146"/>
                  </a:lnTo>
                  <a:lnTo>
                    <a:pt x="262" y="146"/>
                  </a:lnTo>
                  <a:lnTo>
                    <a:pt x="278" y="155"/>
                  </a:lnTo>
                  <a:lnTo>
                    <a:pt x="293" y="155"/>
                  </a:lnTo>
                  <a:lnTo>
                    <a:pt x="309" y="155"/>
                  </a:lnTo>
                  <a:lnTo>
                    <a:pt x="316" y="155"/>
                  </a:lnTo>
                  <a:lnTo>
                    <a:pt x="332" y="162"/>
                  </a:lnTo>
                  <a:lnTo>
                    <a:pt x="346" y="162"/>
                  </a:lnTo>
                  <a:lnTo>
                    <a:pt x="355" y="169"/>
                  </a:lnTo>
                  <a:lnTo>
                    <a:pt x="362" y="162"/>
                  </a:lnTo>
                  <a:lnTo>
                    <a:pt x="370" y="155"/>
                  </a:lnTo>
                  <a:lnTo>
                    <a:pt x="386" y="155"/>
                  </a:lnTo>
                  <a:lnTo>
                    <a:pt x="402" y="155"/>
                  </a:lnTo>
                  <a:lnTo>
                    <a:pt x="409" y="146"/>
                  </a:lnTo>
                  <a:lnTo>
                    <a:pt x="425" y="139"/>
                  </a:lnTo>
                  <a:lnTo>
                    <a:pt x="409" y="132"/>
                  </a:lnTo>
                  <a:lnTo>
                    <a:pt x="409" y="115"/>
                  </a:lnTo>
                  <a:lnTo>
                    <a:pt x="425" y="123"/>
                  </a:lnTo>
                  <a:lnTo>
                    <a:pt x="439" y="115"/>
                  </a:lnTo>
                  <a:lnTo>
                    <a:pt x="448" y="108"/>
                  </a:lnTo>
                  <a:lnTo>
                    <a:pt x="455" y="99"/>
                  </a:lnTo>
                  <a:lnTo>
                    <a:pt x="463" y="92"/>
                  </a:lnTo>
                  <a:lnTo>
                    <a:pt x="486" y="92"/>
                  </a:lnTo>
                  <a:lnTo>
                    <a:pt x="486" y="85"/>
                  </a:lnTo>
                  <a:lnTo>
                    <a:pt x="455" y="76"/>
                  </a:lnTo>
                  <a:lnTo>
                    <a:pt x="448" y="76"/>
                  </a:lnTo>
                  <a:lnTo>
                    <a:pt x="432" y="76"/>
                  </a:lnTo>
                  <a:lnTo>
                    <a:pt x="425" y="69"/>
                  </a:lnTo>
                  <a:lnTo>
                    <a:pt x="432" y="69"/>
                  </a:lnTo>
                  <a:lnTo>
                    <a:pt x="425" y="62"/>
                  </a:lnTo>
                  <a:lnTo>
                    <a:pt x="425" y="46"/>
                  </a:lnTo>
                  <a:lnTo>
                    <a:pt x="439" y="53"/>
                  </a:lnTo>
                  <a:lnTo>
                    <a:pt x="448" y="39"/>
                  </a:lnTo>
                  <a:lnTo>
                    <a:pt x="448" y="30"/>
                  </a:lnTo>
                  <a:lnTo>
                    <a:pt x="448" y="16"/>
                  </a:lnTo>
                  <a:lnTo>
                    <a:pt x="439" y="7"/>
                  </a:lnTo>
                  <a:lnTo>
                    <a:pt x="432" y="7"/>
                  </a:lnTo>
                  <a:lnTo>
                    <a:pt x="439" y="0"/>
                  </a:lnTo>
                  <a:lnTo>
                    <a:pt x="455" y="0"/>
                  </a:lnTo>
                  <a:lnTo>
                    <a:pt x="472" y="0"/>
                  </a:lnTo>
                  <a:lnTo>
                    <a:pt x="502" y="7"/>
                  </a:lnTo>
                  <a:lnTo>
                    <a:pt x="509" y="16"/>
                  </a:lnTo>
                  <a:lnTo>
                    <a:pt x="525" y="30"/>
                  </a:lnTo>
                  <a:lnTo>
                    <a:pt x="532" y="39"/>
                  </a:lnTo>
                  <a:lnTo>
                    <a:pt x="548" y="46"/>
                  </a:lnTo>
                  <a:lnTo>
                    <a:pt x="556" y="53"/>
                  </a:lnTo>
                  <a:lnTo>
                    <a:pt x="579" y="53"/>
                  </a:lnTo>
                  <a:lnTo>
                    <a:pt x="586" y="62"/>
                  </a:lnTo>
                  <a:lnTo>
                    <a:pt x="602" y="76"/>
                  </a:lnTo>
                  <a:lnTo>
                    <a:pt x="625" y="76"/>
                  </a:lnTo>
                  <a:lnTo>
                    <a:pt x="641" y="69"/>
                  </a:lnTo>
                  <a:lnTo>
                    <a:pt x="649" y="85"/>
                  </a:lnTo>
                  <a:lnTo>
                    <a:pt x="649" y="99"/>
                  </a:lnTo>
                  <a:lnTo>
                    <a:pt x="649" y="115"/>
                  </a:lnTo>
                  <a:lnTo>
                    <a:pt x="632" y="115"/>
                  </a:lnTo>
                  <a:lnTo>
                    <a:pt x="632" y="123"/>
                  </a:lnTo>
                  <a:lnTo>
                    <a:pt x="641" y="132"/>
                  </a:lnTo>
                  <a:lnTo>
                    <a:pt x="649" y="146"/>
                  </a:lnTo>
                  <a:lnTo>
                    <a:pt x="641" y="146"/>
                  </a:lnTo>
                  <a:lnTo>
                    <a:pt x="649" y="155"/>
                  </a:lnTo>
                  <a:lnTo>
                    <a:pt x="632" y="146"/>
                  </a:lnTo>
                  <a:lnTo>
                    <a:pt x="632" y="155"/>
                  </a:lnTo>
                  <a:lnTo>
                    <a:pt x="625" y="162"/>
                  </a:lnTo>
                  <a:lnTo>
                    <a:pt x="625" y="169"/>
                  </a:lnTo>
                  <a:lnTo>
                    <a:pt x="609" y="162"/>
                  </a:lnTo>
                  <a:lnTo>
                    <a:pt x="609" y="169"/>
                  </a:lnTo>
                  <a:lnTo>
                    <a:pt x="602" y="176"/>
                  </a:lnTo>
                  <a:lnTo>
                    <a:pt x="595" y="185"/>
                  </a:lnTo>
                  <a:lnTo>
                    <a:pt x="586" y="192"/>
                  </a:lnTo>
                  <a:lnTo>
                    <a:pt x="579" y="192"/>
                  </a:lnTo>
                  <a:lnTo>
                    <a:pt x="572" y="199"/>
                  </a:lnTo>
                  <a:lnTo>
                    <a:pt x="563" y="208"/>
                  </a:lnTo>
                  <a:lnTo>
                    <a:pt x="572" y="199"/>
                  </a:lnTo>
                  <a:lnTo>
                    <a:pt x="563" y="192"/>
                  </a:lnTo>
                  <a:lnTo>
                    <a:pt x="563" y="176"/>
                  </a:lnTo>
                  <a:lnTo>
                    <a:pt x="556" y="176"/>
                  </a:lnTo>
                  <a:lnTo>
                    <a:pt x="548" y="176"/>
                  </a:lnTo>
                  <a:lnTo>
                    <a:pt x="539" y="185"/>
                  </a:lnTo>
                  <a:lnTo>
                    <a:pt x="539" y="192"/>
                  </a:lnTo>
                  <a:lnTo>
                    <a:pt x="525" y="199"/>
                  </a:lnTo>
                  <a:lnTo>
                    <a:pt x="525" y="208"/>
                  </a:lnTo>
                  <a:lnTo>
                    <a:pt x="539" y="215"/>
                  </a:lnTo>
                  <a:lnTo>
                    <a:pt x="548" y="231"/>
                  </a:lnTo>
                  <a:lnTo>
                    <a:pt x="556" y="223"/>
                  </a:lnTo>
                  <a:lnTo>
                    <a:pt x="572" y="215"/>
                  </a:lnTo>
                  <a:lnTo>
                    <a:pt x="586" y="223"/>
                  </a:lnTo>
                  <a:lnTo>
                    <a:pt x="595" y="223"/>
                  </a:lnTo>
                  <a:lnTo>
                    <a:pt x="595" y="231"/>
                  </a:lnTo>
                  <a:lnTo>
                    <a:pt x="586" y="231"/>
                  </a:lnTo>
                  <a:lnTo>
                    <a:pt x="579" y="239"/>
                  </a:lnTo>
                  <a:lnTo>
                    <a:pt x="572" y="246"/>
                  </a:lnTo>
                  <a:lnTo>
                    <a:pt x="563" y="262"/>
                  </a:lnTo>
                  <a:lnTo>
                    <a:pt x="586" y="278"/>
                  </a:lnTo>
                  <a:lnTo>
                    <a:pt x="595" y="285"/>
                  </a:lnTo>
                  <a:lnTo>
                    <a:pt x="602" y="292"/>
                  </a:lnTo>
                  <a:lnTo>
                    <a:pt x="618" y="308"/>
                  </a:lnTo>
                  <a:lnTo>
                    <a:pt x="595" y="301"/>
                  </a:lnTo>
                  <a:lnTo>
                    <a:pt x="609" y="308"/>
                  </a:lnTo>
                  <a:lnTo>
                    <a:pt x="618" y="315"/>
                  </a:lnTo>
                  <a:lnTo>
                    <a:pt x="609" y="324"/>
                  </a:lnTo>
                  <a:lnTo>
                    <a:pt x="602" y="331"/>
                  </a:lnTo>
                  <a:lnTo>
                    <a:pt x="609" y="331"/>
                  </a:lnTo>
                  <a:lnTo>
                    <a:pt x="618" y="331"/>
                  </a:lnTo>
                  <a:lnTo>
                    <a:pt x="625" y="331"/>
                  </a:lnTo>
                  <a:lnTo>
                    <a:pt x="625" y="338"/>
                  </a:lnTo>
                  <a:lnTo>
                    <a:pt x="625" y="347"/>
                  </a:lnTo>
                  <a:lnTo>
                    <a:pt x="625" y="355"/>
                  </a:lnTo>
                  <a:lnTo>
                    <a:pt x="618" y="362"/>
                  </a:lnTo>
                  <a:lnTo>
                    <a:pt x="618" y="369"/>
                  </a:lnTo>
                  <a:lnTo>
                    <a:pt x="609" y="385"/>
                  </a:lnTo>
                  <a:lnTo>
                    <a:pt x="618" y="385"/>
                  </a:lnTo>
                  <a:lnTo>
                    <a:pt x="609" y="392"/>
                  </a:lnTo>
                  <a:lnTo>
                    <a:pt x="609" y="385"/>
                  </a:lnTo>
                  <a:lnTo>
                    <a:pt x="609" y="392"/>
                  </a:lnTo>
                  <a:lnTo>
                    <a:pt x="618" y="401"/>
                  </a:lnTo>
                  <a:lnTo>
                    <a:pt x="609" y="401"/>
                  </a:lnTo>
                  <a:lnTo>
                    <a:pt x="609" y="408"/>
                  </a:lnTo>
                  <a:lnTo>
                    <a:pt x="602" y="408"/>
                  </a:lnTo>
                  <a:lnTo>
                    <a:pt x="595" y="415"/>
                  </a:lnTo>
                  <a:lnTo>
                    <a:pt x="595" y="424"/>
                  </a:lnTo>
                  <a:lnTo>
                    <a:pt x="586" y="431"/>
                  </a:lnTo>
                  <a:lnTo>
                    <a:pt x="579" y="431"/>
                  </a:lnTo>
                  <a:lnTo>
                    <a:pt x="572" y="438"/>
                  </a:lnTo>
                  <a:lnTo>
                    <a:pt x="563" y="438"/>
                  </a:lnTo>
                  <a:lnTo>
                    <a:pt x="556" y="438"/>
                  </a:lnTo>
                  <a:lnTo>
                    <a:pt x="548" y="431"/>
                  </a:lnTo>
                  <a:lnTo>
                    <a:pt x="548" y="438"/>
                  </a:lnTo>
                  <a:lnTo>
                    <a:pt x="548" y="447"/>
                  </a:lnTo>
                  <a:lnTo>
                    <a:pt x="548" y="438"/>
                  </a:lnTo>
                  <a:lnTo>
                    <a:pt x="548" y="447"/>
                  </a:lnTo>
                  <a:lnTo>
                    <a:pt x="539" y="447"/>
                  </a:lnTo>
                  <a:lnTo>
                    <a:pt x="539" y="454"/>
                  </a:lnTo>
                  <a:lnTo>
                    <a:pt x="532" y="447"/>
                  </a:lnTo>
                  <a:lnTo>
                    <a:pt x="532" y="454"/>
                  </a:lnTo>
                  <a:lnTo>
                    <a:pt x="525" y="454"/>
                  </a:lnTo>
                  <a:lnTo>
                    <a:pt x="518" y="454"/>
                  </a:lnTo>
                  <a:lnTo>
                    <a:pt x="509" y="454"/>
                  </a:lnTo>
                  <a:lnTo>
                    <a:pt x="509" y="462"/>
                  </a:lnTo>
                  <a:lnTo>
                    <a:pt x="518" y="471"/>
                  </a:lnTo>
                  <a:lnTo>
                    <a:pt x="509" y="471"/>
                  </a:lnTo>
                  <a:lnTo>
                    <a:pt x="502" y="454"/>
                  </a:lnTo>
                  <a:lnTo>
                    <a:pt x="495" y="454"/>
                  </a:lnTo>
                  <a:lnTo>
                    <a:pt x="486" y="454"/>
                  </a:lnTo>
                  <a:lnTo>
                    <a:pt x="479" y="454"/>
                  </a:lnTo>
                  <a:lnTo>
                    <a:pt x="472" y="447"/>
                  </a:lnTo>
                  <a:lnTo>
                    <a:pt x="463" y="447"/>
                  </a:lnTo>
                  <a:lnTo>
                    <a:pt x="463" y="438"/>
                  </a:lnTo>
                  <a:lnTo>
                    <a:pt x="448" y="431"/>
                  </a:lnTo>
                  <a:lnTo>
                    <a:pt x="439" y="431"/>
                  </a:lnTo>
                  <a:lnTo>
                    <a:pt x="432" y="438"/>
                  </a:lnTo>
                  <a:lnTo>
                    <a:pt x="425" y="438"/>
                  </a:lnTo>
                  <a:lnTo>
                    <a:pt x="416" y="438"/>
                  </a:lnTo>
                  <a:lnTo>
                    <a:pt x="409" y="438"/>
                  </a:lnTo>
                  <a:lnTo>
                    <a:pt x="402" y="438"/>
                  </a:lnTo>
                  <a:lnTo>
                    <a:pt x="402" y="462"/>
                  </a:lnTo>
                  <a:lnTo>
                    <a:pt x="393" y="454"/>
                  </a:lnTo>
                  <a:lnTo>
                    <a:pt x="386" y="454"/>
                  </a:lnTo>
                  <a:lnTo>
                    <a:pt x="379" y="447"/>
                  </a:lnTo>
                  <a:lnTo>
                    <a:pt x="370" y="447"/>
                  </a:lnTo>
                  <a:lnTo>
                    <a:pt x="370" y="431"/>
                  </a:lnTo>
                  <a:lnTo>
                    <a:pt x="362" y="431"/>
                  </a:lnTo>
                  <a:lnTo>
                    <a:pt x="362" y="415"/>
                  </a:lnTo>
                  <a:lnTo>
                    <a:pt x="355" y="415"/>
                  </a:lnTo>
                  <a:lnTo>
                    <a:pt x="346" y="415"/>
                  </a:lnTo>
                  <a:lnTo>
                    <a:pt x="346" y="408"/>
                  </a:lnTo>
                  <a:lnTo>
                    <a:pt x="346" y="401"/>
                  </a:lnTo>
                  <a:lnTo>
                    <a:pt x="355" y="392"/>
                  </a:lnTo>
                  <a:lnTo>
                    <a:pt x="346" y="378"/>
                  </a:lnTo>
                  <a:lnTo>
                    <a:pt x="346" y="369"/>
                  </a:lnTo>
                  <a:lnTo>
                    <a:pt x="339" y="362"/>
                  </a:lnTo>
                  <a:lnTo>
                    <a:pt x="332" y="355"/>
                  </a:lnTo>
                  <a:lnTo>
                    <a:pt x="316" y="355"/>
                  </a:lnTo>
                  <a:lnTo>
                    <a:pt x="316" y="347"/>
                  </a:lnTo>
                  <a:lnTo>
                    <a:pt x="309" y="347"/>
                  </a:lnTo>
                  <a:lnTo>
                    <a:pt x="309" y="338"/>
                  </a:lnTo>
                  <a:lnTo>
                    <a:pt x="302" y="347"/>
                  </a:lnTo>
                  <a:lnTo>
                    <a:pt x="293" y="34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2" name="Freeform 118"/>
            <p:cNvSpPr>
              <a:spLocks/>
            </p:cNvSpPr>
            <p:nvPr/>
          </p:nvSpPr>
          <p:spPr bwMode="auto">
            <a:xfrm>
              <a:off x="7359585" y="2466008"/>
              <a:ext cx="67273" cy="64447"/>
            </a:xfrm>
            <a:custGeom>
              <a:avLst/>
              <a:gdLst>
                <a:gd name="T0" fmla="*/ 1296 w 32"/>
                <a:gd name="T1" fmla="*/ 0 h 30"/>
                <a:gd name="T2" fmla="*/ 366 w 32"/>
                <a:gd name="T3" fmla="*/ 0 h 30"/>
                <a:gd name="T4" fmla="*/ 0 w 32"/>
                <a:gd name="T5" fmla="*/ 1983 h 30"/>
                <a:gd name="T6" fmla="*/ 0 w 32"/>
                <a:gd name="T7" fmla="*/ 7103 h 30"/>
                <a:gd name="T8" fmla="*/ 778 w 32"/>
                <a:gd name="T9" fmla="*/ 7103 h 30"/>
                <a:gd name="T10" fmla="*/ 1296 w 32"/>
                <a:gd name="T11" fmla="*/ 4994 h 30"/>
                <a:gd name="T12" fmla="*/ 1750 w 32"/>
                <a:gd name="T13" fmla="*/ 1983 h 30"/>
                <a:gd name="T14" fmla="*/ 1750 w 32"/>
                <a:gd name="T15" fmla="*/ 0 h 30"/>
                <a:gd name="T16" fmla="*/ 1296 w 32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30"/>
                <a:gd name="T29" fmla="*/ 32 w 3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30">
                  <a:moveTo>
                    <a:pt x="23" y="0"/>
                  </a:moveTo>
                  <a:lnTo>
                    <a:pt x="7" y="0"/>
                  </a:lnTo>
                  <a:lnTo>
                    <a:pt x="0" y="8"/>
                  </a:lnTo>
                  <a:lnTo>
                    <a:pt x="0" y="29"/>
                  </a:lnTo>
                  <a:lnTo>
                    <a:pt x="14" y="29"/>
                  </a:lnTo>
                  <a:lnTo>
                    <a:pt x="23" y="20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23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3" name="Freeform 119"/>
            <p:cNvSpPr>
              <a:spLocks/>
            </p:cNvSpPr>
            <p:nvPr/>
          </p:nvSpPr>
          <p:spPr bwMode="auto">
            <a:xfrm>
              <a:off x="7830497" y="1827398"/>
              <a:ext cx="239368" cy="243141"/>
            </a:xfrm>
            <a:custGeom>
              <a:avLst/>
              <a:gdLst>
                <a:gd name="T0" fmla="*/ 8509 w 109"/>
                <a:gd name="T1" fmla="*/ 13368 h 117"/>
                <a:gd name="T2" fmla="*/ 7747 w 109"/>
                <a:gd name="T3" fmla="*/ 14497 h 117"/>
                <a:gd name="T4" fmla="*/ 7140 w 109"/>
                <a:gd name="T5" fmla="*/ 15542 h 117"/>
                <a:gd name="T6" fmla="*/ 6550 w 109"/>
                <a:gd name="T7" fmla="*/ 14497 h 117"/>
                <a:gd name="T8" fmla="*/ 5769 w 109"/>
                <a:gd name="T9" fmla="*/ 14497 h 117"/>
                <a:gd name="T10" fmla="*/ 5769 w 109"/>
                <a:gd name="T11" fmla="*/ 15542 h 117"/>
                <a:gd name="T12" fmla="*/ 5769 w 109"/>
                <a:gd name="T13" fmla="*/ 16956 h 117"/>
                <a:gd name="T14" fmla="*/ 5178 w 109"/>
                <a:gd name="T15" fmla="*/ 18163 h 117"/>
                <a:gd name="T16" fmla="*/ 4578 w 109"/>
                <a:gd name="T17" fmla="*/ 16956 h 117"/>
                <a:gd name="T18" fmla="*/ 4578 w 109"/>
                <a:gd name="T19" fmla="*/ 14497 h 117"/>
                <a:gd name="T20" fmla="*/ 3138 w 109"/>
                <a:gd name="T21" fmla="*/ 15542 h 117"/>
                <a:gd name="T22" fmla="*/ 1798 w 109"/>
                <a:gd name="T23" fmla="*/ 15542 h 117"/>
                <a:gd name="T24" fmla="*/ 1187 w 109"/>
                <a:gd name="T25" fmla="*/ 16956 h 117"/>
                <a:gd name="T26" fmla="*/ 0 w 109"/>
                <a:gd name="T27" fmla="*/ 15542 h 117"/>
                <a:gd name="T28" fmla="*/ 610 w 109"/>
                <a:gd name="T29" fmla="*/ 15542 h 117"/>
                <a:gd name="T30" fmla="*/ 1187 w 109"/>
                <a:gd name="T31" fmla="*/ 14497 h 117"/>
                <a:gd name="T32" fmla="*/ 1798 w 109"/>
                <a:gd name="T33" fmla="*/ 13368 h 117"/>
                <a:gd name="T34" fmla="*/ 2569 w 109"/>
                <a:gd name="T35" fmla="*/ 13368 h 117"/>
                <a:gd name="T36" fmla="*/ 3809 w 109"/>
                <a:gd name="T37" fmla="*/ 13368 h 117"/>
                <a:gd name="T38" fmla="*/ 4578 w 109"/>
                <a:gd name="T39" fmla="*/ 11943 h 117"/>
                <a:gd name="T40" fmla="*/ 4578 w 109"/>
                <a:gd name="T41" fmla="*/ 10794 h 117"/>
                <a:gd name="T42" fmla="*/ 4578 w 109"/>
                <a:gd name="T43" fmla="*/ 9788 h 117"/>
                <a:gd name="T44" fmla="*/ 4578 w 109"/>
                <a:gd name="T45" fmla="*/ 8339 h 117"/>
                <a:gd name="T46" fmla="*/ 4578 w 109"/>
                <a:gd name="T47" fmla="*/ 9788 h 117"/>
                <a:gd name="T48" fmla="*/ 5178 w 109"/>
                <a:gd name="T49" fmla="*/ 9788 h 117"/>
                <a:gd name="T50" fmla="*/ 5769 w 109"/>
                <a:gd name="T51" fmla="*/ 9788 h 117"/>
                <a:gd name="T52" fmla="*/ 5769 w 109"/>
                <a:gd name="T53" fmla="*/ 8339 h 117"/>
                <a:gd name="T54" fmla="*/ 5769 w 109"/>
                <a:gd name="T55" fmla="*/ 7203 h 117"/>
                <a:gd name="T56" fmla="*/ 6550 w 109"/>
                <a:gd name="T57" fmla="*/ 4765 h 117"/>
                <a:gd name="T58" fmla="*/ 5769 w 109"/>
                <a:gd name="T59" fmla="*/ 3575 h 117"/>
                <a:gd name="T60" fmla="*/ 5178 w 109"/>
                <a:gd name="T61" fmla="*/ 1141 h 117"/>
                <a:gd name="T62" fmla="*/ 5178 w 109"/>
                <a:gd name="T63" fmla="*/ 0 h 117"/>
                <a:gd name="T64" fmla="*/ 5769 w 109"/>
                <a:gd name="T65" fmla="*/ 1141 h 117"/>
                <a:gd name="T66" fmla="*/ 6550 w 109"/>
                <a:gd name="T67" fmla="*/ 0 h 117"/>
                <a:gd name="T68" fmla="*/ 5769 w 109"/>
                <a:gd name="T69" fmla="*/ 0 h 117"/>
                <a:gd name="T70" fmla="*/ 6550 w 109"/>
                <a:gd name="T71" fmla="*/ 0 h 117"/>
                <a:gd name="T72" fmla="*/ 7140 w 109"/>
                <a:gd name="T73" fmla="*/ 2585 h 117"/>
                <a:gd name="T74" fmla="*/ 7747 w 109"/>
                <a:gd name="T75" fmla="*/ 3575 h 117"/>
                <a:gd name="T76" fmla="*/ 8509 w 109"/>
                <a:gd name="T77" fmla="*/ 6167 h 117"/>
                <a:gd name="T78" fmla="*/ 7747 w 109"/>
                <a:gd name="T79" fmla="*/ 7203 h 117"/>
                <a:gd name="T80" fmla="*/ 8509 w 109"/>
                <a:gd name="T81" fmla="*/ 9788 h 117"/>
                <a:gd name="T82" fmla="*/ 9185 w 109"/>
                <a:gd name="T83" fmla="*/ 11943 h 117"/>
                <a:gd name="T84" fmla="*/ 9185 w 109"/>
                <a:gd name="T85" fmla="*/ 14497 h 117"/>
                <a:gd name="T86" fmla="*/ 8509 w 109"/>
                <a:gd name="T87" fmla="*/ 13368 h 1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9"/>
                <a:gd name="T133" fmla="*/ 0 h 117"/>
                <a:gd name="T134" fmla="*/ 109 w 109"/>
                <a:gd name="T135" fmla="*/ 117 h 1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9" h="117">
                  <a:moveTo>
                    <a:pt x="100" y="85"/>
                  </a:moveTo>
                  <a:lnTo>
                    <a:pt x="91" y="92"/>
                  </a:lnTo>
                  <a:lnTo>
                    <a:pt x="84" y="99"/>
                  </a:lnTo>
                  <a:lnTo>
                    <a:pt x="77" y="92"/>
                  </a:lnTo>
                  <a:lnTo>
                    <a:pt x="68" y="92"/>
                  </a:lnTo>
                  <a:lnTo>
                    <a:pt x="68" y="99"/>
                  </a:lnTo>
                  <a:lnTo>
                    <a:pt x="68" y="108"/>
                  </a:lnTo>
                  <a:lnTo>
                    <a:pt x="61" y="116"/>
                  </a:lnTo>
                  <a:lnTo>
                    <a:pt x="54" y="108"/>
                  </a:lnTo>
                  <a:lnTo>
                    <a:pt x="54" y="92"/>
                  </a:lnTo>
                  <a:lnTo>
                    <a:pt x="37" y="99"/>
                  </a:lnTo>
                  <a:lnTo>
                    <a:pt x="21" y="99"/>
                  </a:lnTo>
                  <a:lnTo>
                    <a:pt x="14" y="108"/>
                  </a:lnTo>
                  <a:lnTo>
                    <a:pt x="0" y="99"/>
                  </a:lnTo>
                  <a:lnTo>
                    <a:pt x="7" y="99"/>
                  </a:lnTo>
                  <a:lnTo>
                    <a:pt x="14" y="92"/>
                  </a:lnTo>
                  <a:lnTo>
                    <a:pt x="21" y="85"/>
                  </a:lnTo>
                  <a:lnTo>
                    <a:pt x="30" y="85"/>
                  </a:lnTo>
                  <a:lnTo>
                    <a:pt x="45" y="85"/>
                  </a:lnTo>
                  <a:lnTo>
                    <a:pt x="54" y="76"/>
                  </a:lnTo>
                  <a:lnTo>
                    <a:pt x="54" y="69"/>
                  </a:lnTo>
                  <a:lnTo>
                    <a:pt x="54" y="62"/>
                  </a:lnTo>
                  <a:lnTo>
                    <a:pt x="54" y="53"/>
                  </a:lnTo>
                  <a:lnTo>
                    <a:pt x="54" y="62"/>
                  </a:lnTo>
                  <a:lnTo>
                    <a:pt x="61" y="62"/>
                  </a:lnTo>
                  <a:lnTo>
                    <a:pt x="68" y="62"/>
                  </a:lnTo>
                  <a:lnTo>
                    <a:pt x="68" y="53"/>
                  </a:lnTo>
                  <a:lnTo>
                    <a:pt x="68" y="46"/>
                  </a:lnTo>
                  <a:lnTo>
                    <a:pt x="77" y="30"/>
                  </a:lnTo>
                  <a:lnTo>
                    <a:pt x="68" y="23"/>
                  </a:lnTo>
                  <a:lnTo>
                    <a:pt x="61" y="7"/>
                  </a:lnTo>
                  <a:lnTo>
                    <a:pt x="61" y="0"/>
                  </a:lnTo>
                  <a:lnTo>
                    <a:pt x="68" y="7"/>
                  </a:lnTo>
                  <a:lnTo>
                    <a:pt x="77" y="0"/>
                  </a:lnTo>
                  <a:lnTo>
                    <a:pt x="68" y="0"/>
                  </a:lnTo>
                  <a:lnTo>
                    <a:pt x="77" y="0"/>
                  </a:lnTo>
                  <a:lnTo>
                    <a:pt x="84" y="16"/>
                  </a:lnTo>
                  <a:lnTo>
                    <a:pt x="91" y="23"/>
                  </a:lnTo>
                  <a:lnTo>
                    <a:pt x="100" y="39"/>
                  </a:lnTo>
                  <a:lnTo>
                    <a:pt x="91" y="46"/>
                  </a:lnTo>
                  <a:lnTo>
                    <a:pt x="100" y="62"/>
                  </a:lnTo>
                  <a:lnTo>
                    <a:pt x="108" y="76"/>
                  </a:lnTo>
                  <a:lnTo>
                    <a:pt x="108" y="92"/>
                  </a:lnTo>
                  <a:lnTo>
                    <a:pt x="100" y="85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4" name="Freeform 120"/>
            <p:cNvSpPr>
              <a:spLocks/>
            </p:cNvSpPr>
            <p:nvPr/>
          </p:nvSpPr>
          <p:spPr bwMode="auto">
            <a:xfrm>
              <a:off x="7916544" y="1691180"/>
              <a:ext cx="136110" cy="128894"/>
            </a:xfrm>
            <a:custGeom>
              <a:avLst/>
              <a:gdLst>
                <a:gd name="T0" fmla="*/ 3449 w 63"/>
                <a:gd name="T1" fmla="*/ 4078 h 62"/>
                <a:gd name="T2" fmla="*/ 2882 w 63"/>
                <a:gd name="T3" fmla="*/ 4078 h 62"/>
                <a:gd name="T4" fmla="*/ 1704 w 63"/>
                <a:gd name="T5" fmla="*/ 1275 h 62"/>
                <a:gd name="T6" fmla="*/ 0 w 63"/>
                <a:gd name="T7" fmla="*/ 0 h 62"/>
                <a:gd name="T8" fmla="*/ 533 w 63"/>
                <a:gd name="T9" fmla="*/ 1275 h 62"/>
                <a:gd name="T10" fmla="*/ 533 w 63"/>
                <a:gd name="T11" fmla="*/ 4078 h 62"/>
                <a:gd name="T12" fmla="*/ 1107 w 63"/>
                <a:gd name="T13" fmla="*/ 5291 h 62"/>
                <a:gd name="T14" fmla="*/ 533 w 63"/>
                <a:gd name="T15" fmla="*/ 5291 h 62"/>
                <a:gd name="T16" fmla="*/ 533 w 63"/>
                <a:gd name="T17" fmla="*/ 6508 h 62"/>
                <a:gd name="T18" fmla="*/ 533 w 63"/>
                <a:gd name="T19" fmla="*/ 8062 h 62"/>
                <a:gd name="T20" fmla="*/ 1107 w 63"/>
                <a:gd name="T21" fmla="*/ 10717 h 62"/>
                <a:gd name="T22" fmla="*/ 1704 w 63"/>
                <a:gd name="T23" fmla="*/ 9337 h 62"/>
                <a:gd name="T24" fmla="*/ 1107 w 63"/>
                <a:gd name="T25" fmla="*/ 8062 h 62"/>
                <a:gd name="T26" fmla="*/ 1704 w 63"/>
                <a:gd name="T27" fmla="*/ 8062 h 62"/>
                <a:gd name="T28" fmla="*/ 3449 w 63"/>
                <a:gd name="T29" fmla="*/ 9337 h 62"/>
                <a:gd name="T30" fmla="*/ 3449 w 63"/>
                <a:gd name="T31" fmla="*/ 8062 h 62"/>
                <a:gd name="T32" fmla="*/ 3979 w 63"/>
                <a:gd name="T33" fmla="*/ 6508 h 62"/>
                <a:gd name="T34" fmla="*/ 4613 w 63"/>
                <a:gd name="T35" fmla="*/ 5291 h 62"/>
                <a:gd name="T36" fmla="*/ 3979 w 63"/>
                <a:gd name="T37" fmla="*/ 5291 h 62"/>
                <a:gd name="T38" fmla="*/ 3979 w 63"/>
                <a:gd name="T39" fmla="*/ 2431 h 62"/>
                <a:gd name="T40" fmla="*/ 3449 w 63"/>
                <a:gd name="T41" fmla="*/ 4078 h 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3"/>
                <a:gd name="T64" fmla="*/ 0 h 62"/>
                <a:gd name="T65" fmla="*/ 63 w 63"/>
                <a:gd name="T66" fmla="*/ 62 h 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3" h="62">
                  <a:moveTo>
                    <a:pt x="46" y="23"/>
                  </a:moveTo>
                  <a:lnTo>
                    <a:pt x="38" y="23"/>
                  </a:lnTo>
                  <a:lnTo>
                    <a:pt x="23" y="7"/>
                  </a:lnTo>
                  <a:lnTo>
                    <a:pt x="0" y="0"/>
                  </a:lnTo>
                  <a:lnTo>
                    <a:pt x="7" y="7"/>
                  </a:lnTo>
                  <a:lnTo>
                    <a:pt x="7" y="23"/>
                  </a:lnTo>
                  <a:lnTo>
                    <a:pt x="15" y="30"/>
                  </a:lnTo>
                  <a:lnTo>
                    <a:pt x="7" y="30"/>
                  </a:lnTo>
                  <a:lnTo>
                    <a:pt x="7" y="37"/>
                  </a:lnTo>
                  <a:lnTo>
                    <a:pt x="7" y="46"/>
                  </a:lnTo>
                  <a:lnTo>
                    <a:pt x="15" y="61"/>
                  </a:lnTo>
                  <a:lnTo>
                    <a:pt x="23" y="53"/>
                  </a:lnTo>
                  <a:lnTo>
                    <a:pt x="15" y="46"/>
                  </a:lnTo>
                  <a:lnTo>
                    <a:pt x="23" y="46"/>
                  </a:lnTo>
                  <a:lnTo>
                    <a:pt x="46" y="53"/>
                  </a:lnTo>
                  <a:lnTo>
                    <a:pt x="46" y="46"/>
                  </a:lnTo>
                  <a:lnTo>
                    <a:pt x="53" y="37"/>
                  </a:lnTo>
                  <a:lnTo>
                    <a:pt x="62" y="30"/>
                  </a:lnTo>
                  <a:lnTo>
                    <a:pt x="53" y="30"/>
                  </a:lnTo>
                  <a:lnTo>
                    <a:pt x="53" y="14"/>
                  </a:lnTo>
                  <a:lnTo>
                    <a:pt x="46" y="2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5" name="Freeform 121"/>
            <p:cNvSpPr>
              <a:spLocks/>
            </p:cNvSpPr>
            <p:nvPr/>
          </p:nvSpPr>
          <p:spPr bwMode="auto">
            <a:xfrm>
              <a:off x="7813288" y="2054426"/>
              <a:ext cx="68838" cy="77630"/>
            </a:xfrm>
            <a:custGeom>
              <a:avLst/>
              <a:gdLst>
                <a:gd name="T0" fmla="*/ 2164 w 32"/>
                <a:gd name="T1" fmla="*/ 2155 h 38"/>
                <a:gd name="T2" fmla="*/ 2164 w 32"/>
                <a:gd name="T3" fmla="*/ 3409 h 38"/>
                <a:gd name="T4" fmla="*/ 2164 w 32"/>
                <a:gd name="T5" fmla="*/ 4584 h 38"/>
                <a:gd name="T6" fmla="*/ 1634 w 32"/>
                <a:gd name="T7" fmla="*/ 5750 h 38"/>
                <a:gd name="T8" fmla="*/ 1634 w 32"/>
                <a:gd name="T9" fmla="*/ 4584 h 38"/>
                <a:gd name="T10" fmla="*/ 1634 w 32"/>
                <a:gd name="T11" fmla="*/ 5750 h 38"/>
                <a:gd name="T12" fmla="*/ 1142 w 32"/>
                <a:gd name="T13" fmla="*/ 4584 h 38"/>
                <a:gd name="T14" fmla="*/ 1142 w 32"/>
                <a:gd name="T15" fmla="*/ 3409 h 38"/>
                <a:gd name="T16" fmla="*/ 1142 w 32"/>
                <a:gd name="T17" fmla="*/ 2155 h 38"/>
                <a:gd name="T18" fmla="*/ 631 w 32"/>
                <a:gd name="T19" fmla="*/ 1137 h 38"/>
                <a:gd name="T20" fmla="*/ 631 w 32"/>
                <a:gd name="T21" fmla="*/ 2155 h 38"/>
                <a:gd name="T22" fmla="*/ 0 w 32"/>
                <a:gd name="T23" fmla="*/ 2155 h 38"/>
                <a:gd name="T24" fmla="*/ 631 w 32"/>
                <a:gd name="T25" fmla="*/ 2155 h 38"/>
                <a:gd name="T26" fmla="*/ 0 w 32"/>
                <a:gd name="T27" fmla="*/ 1137 h 38"/>
                <a:gd name="T28" fmla="*/ 1142 w 32"/>
                <a:gd name="T29" fmla="*/ 0 h 38"/>
                <a:gd name="T30" fmla="*/ 1634 w 32"/>
                <a:gd name="T31" fmla="*/ 1137 h 38"/>
                <a:gd name="T32" fmla="*/ 2164 w 32"/>
                <a:gd name="T33" fmla="*/ 2155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8"/>
                <a:gd name="T53" fmla="*/ 32 w 32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8">
                  <a:moveTo>
                    <a:pt x="31" y="14"/>
                  </a:moveTo>
                  <a:lnTo>
                    <a:pt x="31" y="22"/>
                  </a:lnTo>
                  <a:lnTo>
                    <a:pt x="31" y="29"/>
                  </a:lnTo>
                  <a:lnTo>
                    <a:pt x="23" y="37"/>
                  </a:lnTo>
                  <a:lnTo>
                    <a:pt x="23" y="29"/>
                  </a:lnTo>
                  <a:lnTo>
                    <a:pt x="23" y="37"/>
                  </a:lnTo>
                  <a:lnTo>
                    <a:pt x="16" y="29"/>
                  </a:lnTo>
                  <a:lnTo>
                    <a:pt x="16" y="22"/>
                  </a:lnTo>
                  <a:lnTo>
                    <a:pt x="16" y="14"/>
                  </a:lnTo>
                  <a:lnTo>
                    <a:pt x="9" y="7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0" y="7"/>
                  </a:lnTo>
                  <a:lnTo>
                    <a:pt x="16" y="0"/>
                  </a:lnTo>
                  <a:lnTo>
                    <a:pt x="23" y="7"/>
                  </a:lnTo>
                  <a:lnTo>
                    <a:pt x="31" y="1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6" name="Freeform 122"/>
            <p:cNvSpPr>
              <a:spLocks/>
            </p:cNvSpPr>
            <p:nvPr/>
          </p:nvSpPr>
          <p:spPr bwMode="auto">
            <a:xfrm>
              <a:off x="7882126" y="2028061"/>
              <a:ext cx="64144" cy="61518"/>
            </a:xfrm>
            <a:custGeom>
              <a:avLst/>
              <a:gdLst>
                <a:gd name="T0" fmla="*/ 2050 w 30"/>
                <a:gd name="T1" fmla="*/ 3278 h 30"/>
                <a:gd name="T2" fmla="*/ 1464 w 30"/>
                <a:gd name="T3" fmla="*/ 3278 h 30"/>
                <a:gd name="T4" fmla="*/ 797 w 30"/>
                <a:gd name="T5" fmla="*/ 4758 h 30"/>
                <a:gd name="T6" fmla="*/ 0 w 30"/>
                <a:gd name="T7" fmla="*/ 3278 h 30"/>
                <a:gd name="T8" fmla="*/ 797 w 30"/>
                <a:gd name="T9" fmla="*/ 1772 h 30"/>
                <a:gd name="T10" fmla="*/ 1464 w 30"/>
                <a:gd name="T11" fmla="*/ 0 h 30"/>
                <a:gd name="T12" fmla="*/ 2050 w 30"/>
                <a:gd name="T13" fmla="*/ 1772 h 30"/>
                <a:gd name="T14" fmla="*/ 2050 w 30"/>
                <a:gd name="T15" fmla="*/ 3278 h 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30"/>
                <a:gd name="T26" fmla="*/ 30 w 30"/>
                <a:gd name="T27" fmla="*/ 30 h 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30">
                  <a:moveTo>
                    <a:pt x="29" y="20"/>
                  </a:moveTo>
                  <a:lnTo>
                    <a:pt x="20" y="20"/>
                  </a:lnTo>
                  <a:lnTo>
                    <a:pt x="11" y="29"/>
                  </a:lnTo>
                  <a:lnTo>
                    <a:pt x="0" y="20"/>
                  </a:lnTo>
                  <a:lnTo>
                    <a:pt x="11" y="11"/>
                  </a:lnTo>
                  <a:lnTo>
                    <a:pt x="20" y="0"/>
                  </a:lnTo>
                  <a:lnTo>
                    <a:pt x="29" y="11"/>
                  </a:lnTo>
                  <a:lnTo>
                    <a:pt x="29" y="2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7" name="Line 123"/>
            <p:cNvSpPr>
              <a:spLocks noChangeShapeType="1"/>
            </p:cNvSpPr>
            <p:nvPr/>
          </p:nvSpPr>
          <p:spPr bwMode="auto">
            <a:xfrm flipV="1">
              <a:off x="7830497" y="2258020"/>
              <a:ext cx="15645" cy="13182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8" name="Line 124"/>
            <p:cNvSpPr>
              <a:spLocks noChangeShapeType="1"/>
            </p:cNvSpPr>
            <p:nvPr/>
          </p:nvSpPr>
          <p:spPr bwMode="auto">
            <a:xfrm flipH="1">
              <a:off x="7960350" y="1921139"/>
              <a:ext cx="18774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9" name="Line 125"/>
            <p:cNvSpPr>
              <a:spLocks noChangeShapeType="1"/>
            </p:cNvSpPr>
            <p:nvPr/>
          </p:nvSpPr>
          <p:spPr bwMode="auto">
            <a:xfrm>
              <a:off x="7830497" y="2080791"/>
              <a:ext cx="0" cy="19042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0" name="Freeform 126"/>
            <p:cNvSpPr>
              <a:spLocks/>
            </p:cNvSpPr>
            <p:nvPr/>
          </p:nvSpPr>
          <p:spPr bwMode="auto">
            <a:xfrm>
              <a:off x="7577049" y="1777598"/>
              <a:ext cx="117338" cy="146470"/>
            </a:xfrm>
            <a:custGeom>
              <a:avLst/>
              <a:gdLst>
                <a:gd name="T0" fmla="*/ 959 w 55"/>
                <a:gd name="T1" fmla="*/ 7867 h 70"/>
                <a:gd name="T2" fmla="*/ 506 w 55"/>
                <a:gd name="T3" fmla="*/ 7867 h 70"/>
                <a:gd name="T4" fmla="*/ 0 w 55"/>
                <a:gd name="T5" fmla="*/ 6524 h 70"/>
                <a:gd name="T6" fmla="*/ 506 w 55"/>
                <a:gd name="T7" fmla="*/ 5105 h 70"/>
                <a:gd name="T8" fmla="*/ 959 w 55"/>
                <a:gd name="T9" fmla="*/ 3903 h 70"/>
                <a:gd name="T10" fmla="*/ 959 w 55"/>
                <a:gd name="T11" fmla="*/ 2559 h 70"/>
                <a:gd name="T12" fmla="*/ 2066 w 55"/>
                <a:gd name="T13" fmla="*/ 3903 h 70"/>
                <a:gd name="T14" fmla="*/ 2066 w 55"/>
                <a:gd name="T15" fmla="*/ 2559 h 70"/>
                <a:gd name="T16" fmla="*/ 2573 w 55"/>
                <a:gd name="T17" fmla="*/ 1357 h 70"/>
                <a:gd name="T18" fmla="*/ 2573 w 55"/>
                <a:gd name="T19" fmla="*/ 0 h 70"/>
                <a:gd name="T20" fmla="*/ 3704 w 55"/>
                <a:gd name="T21" fmla="*/ 1357 h 70"/>
                <a:gd name="T22" fmla="*/ 3155 w 55"/>
                <a:gd name="T23" fmla="*/ 2559 h 70"/>
                <a:gd name="T24" fmla="*/ 3704 w 55"/>
                <a:gd name="T25" fmla="*/ 5105 h 70"/>
                <a:gd name="T26" fmla="*/ 3155 w 55"/>
                <a:gd name="T27" fmla="*/ 6524 h 70"/>
                <a:gd name="T28" fmla="*/ 2573 w 55"/>
                <a:gd name="T29" fmla="*/ 7867 h 70"/>
                <a:gd name="T30" fmla="*/ 3155 w 55"/>
                <a:gd name="T31" fmla="*/ 9067 h 70"/>
                <a:gd name="T32" fmla="*/ 3704 w 55"/>
                <a:gd name="T33" fmla="*/ 10356 h 70"/>
                <a:gd name="T34" fmla="*/ 3704 w 55"/>
                <a:gd name="T35" fmla="*/ 11717 h 70"/>
                <a:gd name="T36" fmla="*/ 2573 w 55"/>
                <a:gd name="T37" fmla="*/ 11717 h 70"/>
                <a:gd name="T38" fmla="*/ 2066 w 55"/>
                <a:gd name="T39" fmla="*/ 11717 h 70"/>
                <a:gd name="T40" fmla="*/ 1572 w 55"/>
                <a:gd name="T41" fmla="*/ 11717 h 70"/>
                <a:gd name="T42" fmla="*/ 959 w 55"/>
                <a:gd name="T43" fmla="*/ 11717 h 70"/>
                <a:gd name="T44" fmla="*/ 1572 w 55"/>
                <a:gd name="T45" fmla="*/ 10356 h 70"/>
                <a:gd name="T46" fmla="*/ 959 w 55"/>
                <a:gd name="T47" fmla="*/ 9067 h 70"/>
                <a:gd name="T48" fmla="*/ 959 w 55"/>
                <a:gd name="T49" fmla="*/ 7867 h 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5"/>
                <a:gd name="T76" fmla="*/ 0 h 70"/>
                <a:gd name="T77" fmla="*/ 55 w 55"/>
                <a:gd name="T78" fmla="*/ 70 h 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5" h="70">
                  <a:moveTo>
                    <a:pt x="14" y="46"/>
                  </a:moveTo>
                  <a:lnTo>
                    <a:pt x="7" y="46"/>
                  </a:lnTo>
                  <a:lnTo>
                    <a:pt x="0" y="38"/>
                  </a:lnTo>
                  <a:lnTo>
                    <a:pt x="7" y="30"/>
                  </a:lnTo>
                  <a:lnTo>
                    <a:pt x="14" y="23"/>
                  </a:lnTo>
                  <a:lnTo>
                    <a:pt x="14" y="15"/>
                  </a:lnTo>
                  <a:lnTo>
                    <a:pt x="30" y="23"/>
                  </a:lnTo>
                  <a:lnTo>
                    <a:pt x="30" y="15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54" y="8"/>
                  </a:lnTo>
                  <a:lnTo>
                    <a:pt x="46" y="15"/>
                  </a:lnTo>
                  <a:lnTo>
                    <a:pt x="54" y="30"/>
                  </a:lnTo>
                  <a:lnTo>
                    <a:pt x="46" y="38"/>
                  </a:lnTo>
                  <a:lnTo>
                    <a:pt x="37" y="46"/>
                  </a:lnTo>
                  <a:lnTo>
                    <a:pt x="46" y="53"/>
                  </a:lnTo>
                  <a:lnTo>
                    <a:pt x="54" y="61"/>
                  </a:lnTo>
                  <a:lnTo>
                    <a:pt x="54" y="69"/>
                  </a:lnTo>
                  <a:lnTo>
                    <a:pt x="37" y="69"/>
                  </a:lnTo>
                  <a:lnTo>
                    <a:pt x="30" y="69"/>
                  </a:lnTo>
                  <a:lnTo>
                    <a:pt x="23" y="69"/>
                  </a:lnTo>
                  <a:lnTo>
                    <a:pt x="14" y="69"/>
                  </a:lnTo>
                  <a:lnTo>
                    <a:pt x="23" y="61"/>
                  </a:lnTo>
                  <a:lnTo>
                    <a:pt x="14" y="53"/>
                  </a:lnTo>
                  <a:lnTo>
                    <a:pt x="14" y="4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1" name="Freeform 127"/>
            <p:cNvSpPr>
              <a:spLocks/>
            </p:cNvSpPr>
            <p:nvPr/>
          </p:nvSpPr>
          <p:spPr bwMode="auto">
            <a:xfrm>
              <a:off x="7659967" y="1899168"/>
              <a:ext cx="122031" cy="134753"/>
            </a:xfrm>
            <a:custGeom>
              <a:avLst/>
              <a:gdLst>
                <a:gd name="T0" fmla="*/ 2565 w 56"/>
                <a:gd name="T1" fmla="*/ 15672 h 62"/>
                <a:gd name="T2" fmla="*/ 2565 w 56"/>
                <a:gd name="T3" fmla="*/ 13578 h 62"/>
                <a:gd name="T4" fmla="*/ 1897 w 56"/>
                <a:gd name="T5" fmla="*/ 15672 h 62"/>
                <a:gd name="T6" fmla="*/ 1897 w 56"/>
                <a:gd name="T7" fmla="*/ 13578 h 62"/>
                <a:gd name="T8" fmla="*/ 1221 w 56"/>
                <a:gd name="T9" fmla="*/ 13578 h 62"/>
                <a:gd name="T10" fmla="*/ 1221 w 56"/>
                <a:gd name="T11" fmla="*/ 11788 h 62"/>
                <a:gd name="T12" fmla="*/ 1221 w 56"/>
                <a:gd name="T13" fmla="*/ 9382 h 62"/>
                <a:gd name="T14" fmla="*/ 659 w 56"/>
                <a:gd name="T15" fmla="*/ 7743 h 62"/>
                <a:gd name="T16" fmla="*/ 659 w 56"/>
                <a:gd name="T17" fmla="*/ 5947 h 62"/>
                <a:gd name="T18" fmla="*/ 1221 w 56"/>
                <a:gd name="T19" fmla="*/ 5947 h 62"/>
                <a:gd name="T20" fmla="*/ 659 w 56"/>
                <a:gd name="T21" fmla="*/ 3547 h 62"/>
                <a:gd name="T22" fmla="*/ 0 w 56"/>
                <a:gd name="T23" fmla="*/ 1775 h 62"/>
                <a:gd name="T24" fmla="*/ 1221 w 56"/>
                <a:gd name="T25" fmla="*/ 1775 h 62"/>
                <a:gd name="T26" fmla="*/ 1221 w 56"/>
                <a:gd name="T27" fmla="*/ 0 h 62"/>
                <a:gd name="T28" fmla="*/ 2565 w 56"/>
                <a:gd name="T29" fmla="*/ 3547 h 62"/>
                <a:gd name="T30" fmla="*/ 3738 w 56"/>
                <a:gd name="T31" fmla="*/ 7743 h 62"/>
                <a:gd name="T32" fmla="*/ 4470 w 56"/>
                <a:gd name="T33" fmla="*/ 11788 h 62"/>
                <a:gd name="T34" fmla="*/ 3738 w 56"/>
                <a:gd name="T35" fmla="*/ 13578 h 62"/>
                <a:gd name="T36" fmla="*/ 3231 w 56"/>
                <a:gd name="T37" fmla="*/ 13578 h 62"/>
                <a:gd name="T38" fmla="*/ 2565 w 56"/>
                <a:gd name="T39" fmla="*/ 13578 h 62"/>
                <a:gd name="T40" fmla="*/ 2565 w 56"/>
                <a:gd name="T41" fmla="*/ 15672 h 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62"/>
                <a:gd name="T65" fmla="*/ 56 w 56"/>
                <a:gd name="T66" fmla="*/ 62 h 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62">
                  <a:moveTo>
                    <a:pt x="31" y="61"/>
                  </a:moveTo>
                  <a:lnTo>
                    <a:pt x="31" y="53"/>
                  </a:lnTo>
                  <a:lnTo>
                    <a:pt x="23" y="61"/>
                  </a:lnTo>
                  <a:lnTo>
                    <a:pt x="23" y="53"/>
                  </a:lnTo>
                  <a:lnTo>
                    <a:pt x="15" y="53"/>
                  </a:lnTo>
                  <a:lnTo>
                    <a:pt x="15" y="46"/>
                  </a:lnTo>
                  <a:lnTo>
                    <a:pt x="15" y="37"/>
                  </a:lnTo>
                  <a:lnTo>
                    <a:pt x="8" y="30"/>
                  </a:lnTo>
                  <a:lnTo>
                    <a:pt x="8" y="23"/>
                  </a:lnTo>
                  <a:lnTo>
                    <a:pt x="15" y="23"/>
                  </a:lnTo>
                  <a:lnTo>
                    <a:pt x="8" y="14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31" y="14"/>
                  </a:lnTo>
                  <a:lnTo>
                    <a:pt x="46" y="30"/>
                  </a:lnTo>
                  <a:lnTo>
                    <a:pt x="55" y="46"/>
                  </a:lnTo>
                  <a:lnTo>
                    <a:pt x="46" y="53"/>
                  </a:lnTo>
                  <a:lnTo>
                    <a:pt x="39" y="53"/>
                  </a:lnTo>
                  <a:lnTo>
                    <a:pt x="31" y="53"/>
                  </a:lnTo>
                  <a:lnTo>
                    <a:pt x="31" y="61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2" name="Freeform 128"/>
            <p:cNvSpPr>
              <a:spLocks/>
            </p:cNvSpPr>
            <p:nvPr/>
          </p:nvSpPr>
          <p:spPr bwMode="auto">
            <a:xfrm>
              <a:off x="7639629" y="2307820"/>
              <a:ext cx="68838" cy="98135"/>
            </a:xfrm>
            <a:custGeom>
              <a:avLst/>
              <a:gdLst>
                <a:gd name="T0" fmla="*/ 2205 w 30"/>
                <a:gd name="T1" fmla="*/ 7254 h 47"/>
                <a:gd name="T2" fmla="*/ 906 w 30"/>
                <a:gd name="T3" fmla="*/ 5828 h 47"/>
                <a:gd name="T4" fmla="*/ 0 w 30"/>
                <a:gd name="T5" fmla="*/ 3644 h 47"/>
                <a:gd name="T6" fmla="*/ 906 w 30"/>
                <a:gd name="T7" fmla="*/ 1148 h 47"/>
                <a:gd name="T8" fmla="*/ 2205 w 30"/>
                <a:gd name="T9" fmla="*/ 0 h 47"/>
                <a:gd name="T10" fmla="*/ 3166 w 30"/>
                <a:gd name="T11" fmla="*/ 1148 h 47"/>
                <a:gd name="T12" fmla="*/ 3166 w 30"/>
                <a:gd name="T13" fmla="*/ 2196 h 47"/>
                <a:gd name="T14" fmla="*/ 2205 w 30"/>
                <a:gd name="T15" fmla="*/ 3644 h 47"/>
                <a:gd name="T16" fmla="*/ 2205 w 30"/>
                <a:gd name="T17" fmla="*/ 5828 h 47"/>
                <a:gd name="T18" fmla="*/ 2205 w 30"/>
                <a:gd name="T19" fmla="*/ 7254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47"/>
                <a:gd name="T32" fmla="*/ 30 w 30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47">
                  <a:moveTo>
                    <a:pt x="20" y="46"/>
                  </a:moveTo>
                  <a:lnTo>
                    <a:pt x="8" y="37"/>
                  </a:lnTo>
                  <a:lnTo>
                    <a:pt x="0" y="23"/>
                  </a:lnTo>
                  <a:lnTo>
                    <a:pt x="8" y="7"/>
                  </a:lnTo>
                  <a:lnTo>
                    <a:pt x="20" y="0"/>
                  </a:lnTo>
                  <a:lnTo>
                    <a:pt x="29" y="7"/>
                  </a:lnTo>
                  <a:lnTo>
                    <a:pt x="29" y="14"/>
                  </a:lnTo>
                  <a:lnTo>
                    <a:pt x="20" y="23"/>
                  </a:lnTo>
                  <a:lnTo>
                    <a:pt x="20" y="37"/>
                  </a:lnTo>
                  <a:lnTo>
                    <a:pt x="20" y="4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3" name="Freeform 129"/>
            <p:cNvSpPr>
              <a:spLocks/>
            </p:cNvSpPr>
            <p:nvPr/>
          </p:nvSpPr>
          <p:spPr bwMode="auto">
            <a:xfrm>
              <a:off x="5267856" y="2630055"/>
              <a:ext cx="425542" cy="342740"/>
            </a:xfrm>
            <a:custGeom>
              <a:avLst/>
              <a:gdLst>
                <a:gd name="T0" fmla="*/ 5759 w 195"/>
                <a:gd name="T1" fmla="*/ 25787 h 165"/>
                <a:gd name="T2" fmla="*/ 4303 w 195"/>
                <a:gd name="T3" fmla="*/ 24283 h 165"/>
                <a:gd name="T4" fmla="*/ 3234 w 195"/>
                <a:gd name="T5" fmla="*/ 24283 h 165"/>
                <a:gd name="T6" fmla="*/ 3234 w 195"/>
                <a:gd name="T7" fmla="*/ 22028 h 165"/>
                <a:gd name="T8" fmla="*/ 2472 w 195"/>
                <a:gd name="T9" fmla="*/ 22028 h 165"/>
                <a:gd name="T10" fmla="*/ 1902 w 195"/>
                <a:gd name="T11" fmla="*/ 20542 h 165"/>
                <a:gd name="T12" fmla="*/ 1902 w 195"/>
                <a:gd name="T13" fmla="*/ 18042 h 165"/>
                <a:gd name="T14" fmla="*/ 659 w 195"/>
                <a:gd name="T15" fmla="*/ 16550 h 165"/>
                <a:gd name="T16" fmla="*/ 0 w 195"/>
                <a:gd name="T17" fmla="*/ 15370 h 165"/>
                <a:gd name="T18" fmla="*/ 659 w 195"/>
                <a:gd name="T19" fmla="*/ 15370 h 165"/>
                <a:gd name="T20" fmla="*/ 1339 w 195"/>
                <a:gd name="T21" fmla="*/ 14180 h 165"/>
                <a:gd name="T22" fmla="*/ 1339 w 195"/>
                <a:gd name="T23" fmla="*/ 11612 h 165"/>
                <a:gd name="T24" fmla="*/ 1902 w 195"/>
                <a:gd name="T25" fmla="*/ 8937 h 165"/>
                <a:gd name="T26" fmla="*/ 2472 w 195"/>
                <a:gd name="T27" fmla="*/ 8937 h 165"/>
                <a:gd name="T28" fmla="*/ 2472 w 195"/>
                <a:gd name="T29" fmla="*/ 6425 h 165"/>
                <a:gd name="T30" fmla="*/ 3745 w 195"/>
                <a:gd name="T31" fmla="*/ 2675 h 165"/>
                <a:gd name="T32" fmla="*/ 4303 w 195"/>
                <a:gd name="T33" fmla="*/ 1180 h 165"/>
                <a:gd name="T34" fmla="*/ 5066 w 195"/>
                <a:gd name="T35" fmla="*/ 2675 h 165"/>
                <a:gd name="T36" fmla="*/ 5066 w 195"/>
                <a:gd name="T37" fmla="*/ 0 h 165"/>
                <a:gd name="T38" fmla="*/ 5759 w 195"/>
                <a:gd name="T39" fmla="*/ 1180 h 165"/>
                <a:gd name="T40" fmla="*/ 6326 w 195"/>
                <a:gd name="T41" fmla="*/ 1180 h 165"/>
                <a:gd name="T42" fmla="*/ 7065 w 195"/>
                <a:gd name="T43" fmla="*/ 1180 h 165"/>
                <a:gd name="T44" fmla="*/ 7654 w 195"/>
                <a:gd name="T45" fmla="*/ 2675 h 165"/>
                <a:gd name="T46" fmla="*/ 8178 w 195"/>
                <a:gd name="T47" fmla="*/ 2675 h 165"/>
                <a:gd name="T48" fmla="*/ 8949 w 195"/>
                <a:gd name="T49" fmla="*/ 4922 h 165"/>
                <a:gd name="T50" fmla="*/ 9516 w 195"/>
                <a:gd name="T51" fmla="*/ 4922 h 165"/>
                <a:gd name="T52" fmla="*/ 10080 w 195"/>
                <a:gd name="T53" fmla="*/ 4922 h 165"/>
                <a:gd name="T54" fmla="*/ 9516 w 195"/>
                <a:gd name="T55" fmla="*/ 8937 h 165"/>
                <a:gd name="T56" fmla="*/ 10854 w 195"/>
                <a:gd name="T57" fmla="*/ 8937 h 165"/>
                <a:gd name="T58" fmla="*/ 10080 w 195"/>
                <a:gd name="T59" fmla="*/ 10438 h 165"/>
                <a:gd name="T60" fmla="*/ 11534 w 195"/>
                <a:gd name="T61" fmla="*/ 11612 h 165"/>
                <a:gd name="T62" fmla="*/ 12038 w 195"/>
                <a:gd name="T63" fmla="*/ 14180 h 165"/>
                <a:gd name="T64" fmla="*/ 12760 w 195"/>
                <a:gd name="T65" fmla="*/ 14180 h 165"/>
                <a:gd name="T66" fmla="*/ 13358 w 195"/>
                <a:gd name="T67" fmla="*/ 15370 h 165"/>
                <a:gd name="T68" fmla="*/ 13933 w 195"/>
                <a:gd name="T69" fmla="*/ 15370 h 165"/>
                <a:gd name="T70" fmla="*/ 15274 w 195"/>
                <a:gd name="T71" fmla="*/ 15370 h 165"/>
                <a:gd name="T72" fmla="*/ 15907 w 195"/>
                <a:gd name="T73" fmla="*/ 15370 h 165"/>
                <a:gd name="T74" fmla="*/ 15274 w 195"/>
                <a:gd name="T75" fmla="*/ 18042 h 165"/>
                <a:gd name="T76" fmla="*/ 14684 w 195"/>
                <a:gd name="T77" fmla="*/ 19353 h 165"/>
                <a:gd name="T78" fmla="*/ 13933 w 195"/>
                <a:gd name="T79" fmla="*/ 22028 h 165"/>
                <a:gd name="T80" fmla="*/ 12760 w 195"/>
                <a:gd name="T81" fmla="*/ 23112 h 165"/>
                <a:gd name="T82" fmla="*/ 12038 w 195"/>
                <a:gd name="T83" fmla="*/ 23112 h 165"/>
                <a:gd name="T84" fmla="*/ 11534 w 195"/>
                <a:gd name="T85" fmla="*/ 24283 h 165"/>
                <a:gd name="T86" fmla="*/ 10080 w 195"/>
                <a:gd name="T87" fmla="*/ 25787 h 165"/>
                <a:gd name="T88" fmla="*/ 9516 w 195"/>
                <a:gd name="T89" fmla="*/ 25787 h 165"/>
                <a:gd name="T90" fmla="*/ 8949 w 195"/>
                <a:gd name="T91" fmla="*/ 25787 h 165"/>
                <a:gd name="T92" fmla="*/ 7654 w 195"/>
                <a:gd name="T93" fmla="*/ 25787 h 165"/>
                <a:gd name="T94" fmla="*/ 7065 w 195"/>
                <a:gd name="T95" fmla="*/ 27070 h 165"/>
                <a:gd name="T96" fmla="*/ 5759 w 195"/>
                <a:gd name="T97" fmla="*/ 25787 h 16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5"/>
                <a:gd name="T148" fmla="*/ 0 h 165"/>
                <a:gd name="T149" fmla="*/ 195 w 195"/>
                <a:gd name="T150" fmla="*/ 165 h 16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5" h="165">
                  <a:moveTo>
                    <a:pt x="70" y="156"/>
                  </a:moveTo>
                  <a:lnTo>
                    <a:pt x="53" y="147"/>
                  </a:lnTo>
                  <a:lnTo>
                    <a:pt x="39" y="147"/>
                  </a:lnTo>
                  <a:lnTo>
                    <a:pt x="39" y="133"/>
                  </a:lnTo>
                  <a:lnTo>
                    <a:pt x="30" y="133"/>
                  </a:lnTo>
                  <a:lnTo>
                    <a:pt x="23" y="124"/>
                  </a:lnTo>
                  <a:lnTo>
                    <a:pt x="23" y="109"/>
                  </a:lnTo>
                  <a:lnTo>
                    <a:pt x="8" y="100"/>
                  </a:lnTo>
                  <a:lnTo>
                    <a:pt x="0" y="93"/>
                  </a:lnTo>
                  <a:lnTo>
                    <a:pt x="8" y="93"/>
                  </a:lnTo>
                  <a:lnTo>
                    <a:pt x="16" y="86"/>
                  </a:lnTo>
                  <a:lnTo>
                    <a:pt x="16" y="70"/>
                  </a:lnTo>
                  <a:lnTo>
                    <a:pt x="23" y="54"/>
                  </a:lnTo>
                  <a:lnTo>
                    <a:pt x="30" y="54"/>
                  </a:lnTo>
                  <a:lnTo>
                    <a:pt x="30" y="39"/>
                  </a:lnTo>
                  <a:lnTo>
                    <a:pt x="46" y="16"/>
                  </a:lnTo>
                  <a:lnTo>
                    <a:pt x="53" y="7"/>
                  </a:lnTo>
                  <a:lnTo>
                    <a:pt x="62" y="16"/>
                  </a:lnTo>
                  <a:lnTo>
                    <a:pt x="62" y="0"/>
                  </a:lnTo>
                  <a:lnTo>
                    <a:pt x="70" y="7"/>
                  </a:lnTo>
                  <a:lnTo>
                    <a:pt x="77" y="7"/>
                  </a:lnTo>
                  <a:lnTo>
                    <a:pt x="86" y="7"/>
                  </a:lnTo>
                  <a:lnTo>
                    <a:pt x="93" y="16"/>
                  </a:lnTo>
                  <a:lnTo>
                    <a:pt x="100" y="16"/>
                  </a:lnTo>
                  <a:lnTo>
                    <a:pt x="109" y="30"/>
                  </a:lnTo>
                  <a:lnTo>
                    <a:pt x="116" y="30"/>
                  </a:lnTo>
                  <a:lnTo>
                    <a:pt x="123" y="30"/>
                  </a:lnTo>
                  <a:lnTo>
                    <a:pt x="116" y="54"/>
                  </a:lnTo>
                  <a:lnTo>
                    <a:pt x="132" y="54"/>
                  </a:lnTo>
                  <a:lnTo>
                    <a:pt x="123" y="63"/>
                  </a:lnTo>
                  <a:lnTo>
                    <a:pt x="140" y="70"/>
                  </a:lnTo>
                  <a:lnTo>
                    <a:pt x="147" y="86"/>
                  </a:lnTo>
                  <a:lnTo>
                    <a:pt x="156" y="86"/>
                  </a:lnTo>
                  <a:lnTo>
                    <a:pt x="163" y="93"/>
                  </a:lnTo>
                  <a:lnTo>
                    <a:pt x="170" y="93"/>
                  </a:lnTo>
                  <a:lnTo>
                    <a:pt x="186" y="93"/>
                  </a:lnTo>
                  <a:lnTo>
                    <a:pt x="194" y="93"/>
                  </a:lnTo>
                  <a:lnTo>
                    <a:pt x="186" y="109"/>
                  </a:lnTo>
                  <a:lnTo>
                    <a:pt x="179" y="117"/>
                  </a:lnTo>
                  <a:lnTo>
                    <a:pt x="170" y="133"/>
                  </a:lnTo>
                  <a:lnTo>
                    <a:pt x="156" y="140"/>
                  </a:lnTo>
                  <a:lnTo>
                    <a:pt x="147" y="140"/>
                  </a:lnTo>
                  <a:lnTo>
                    <a:pt x="140" y="147"/>
                  </a:lnTo>
                  <a:lnTo>
                    <a:pt x="123" y="156"/>
                  </a:lnTo>
                  <a:lnTo>
                    <a:pt x="116" y="156"/>
                  </a:lnTo>
                  <a:lnTo>
                    <a:pt x="109" y="156"/>
                  </a:lnTo>
                  <a:lnTo>
                    <a:pt x="93" y="156"/>
                  </a:lnTo>
                  <a:lnTo>
                    <a:pt x="86" y="164"/>
                  </a:lnTo>
                  <a:lnTo>
                    <a:pt x="70" y="15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4" name="Freeform 130"/>
            <p:cNvSpPr>
              <a:spLocks/>
            </p:cNvSpPr>
            <p:nvPr/>
          </p:nvSpPr>
          <p:spPr bwMode="auto">
            <a:xfrm>
              <a:off x="5513482" y="2707683"/>
              <a:ext cx="272222" cy="423300"/>
            </a:xfrm>
            <a:custGeom>
              <a:avLst/>
              <a:gdLst>
                <a:gd name="T0" fmla="*/ 10761 w 124"/>
                <a:gd name="T1" fmla="*/ 5298 h 202"/>
                <a:gd name="T2" fmla="*/ 9980 w 124"/>
                <a:gd name="T3" fmla="*/ 8092 h 202"/>
                <a:gd name="T4" fmla="*/ 9348 w 124"/>
                <a:gd name="T5" fmla="*/ 10772 h 202"/>
                <a:gd name="T6" fmla="*/ 8732 w 124"/>
                <a:gd name="T7" fmla="*/ 13580 h 202"/>
                <a:gd name="T8" fmla="*/ 8085 w 124"/>
                <a:gd name="T9" fmla="*/ 16490 h 202"/>
                <a:gd name="T10" fmla="*/ 7305 w 124"/>
                <a:gd name="T11" fmla="*/ 20585 h 202"/>
                <a:gd name="T12" fmla="*/ 6674 w 124"/>
                <a:gd name="T13" fmla="*/ 21780 h 202"/>
                <a:gd name="T14" fmla="*/ 6058 w 124"/>
                <a:gd name="T15" fmla="*/ 23216 h 202"/>
                <a:gd name="T16" fmla="*/ 5277 w 124"/>
                <a:gd name="T17" fmla="*/ 24596 h 202"/>
                <a:gd name="T18" fmla="*/ 4669 w 124"/>
                <a:gd name="T19" fmla="*/ 26091 h 202"/>
                <a:gd name="T20" fmla="*/ 4055 w 124"/>
                <a:gd name="T21" fmla="*/ 27249 h 202"/>
                <a:gd name="T22" fmla="*/ 3256 w 124"/>
                <a:gd name="T23" fmla="*/ 28483 h 202"/>
                <a:gd name="T24" fmla="*/ 2026 w 124"/>
                <a:gd name="T25" fmla="*/ 30070 h 202"/>
                <a:gd name="T26" fmla="*/ 1219 w 124"/>
                <a:gd name="T27" fmla="*/ 31347 h 202"/>
                <a:gd name="T28" fmla="*/ 1219 w 124"/>
                <a:gd name="T29" fmla="*/ 32665 h 202"/>
                <a:gd name="T30" fmla="*/ 616 w 124"/>
                <a:gd name="T31" fmla="*/ 35610 h 202"/>
                <a:gd name="T32" fmla="*/ 0 w 124"/>
                <a:gd name="T33" fmla="*/ 32665 h 202"/>
                <a:gd name="T34" fmla="*/ 0 w 124"/>
                <a:gd name="T35" fmla="*/ 30070 h 202"/>
                <a:gd name="T36" fmla="*/ 0 w 124"/>
                <a:gd name="T37" fmla="*/ 28483 h 202"/>
                <a:gd name="T38" fmla="*/ 0 w 124"/>
                <a:gd name="T39" fmla="*/ 26091 h 202"/>
                <a:gd name="T40" fmla="*/ 0 w 124"/>
                <a:gd name="T41" fmla="*/ 23216 h 202"/>
                <a:gd name="T42" fmla="*/ 616 w 124"/>
                <a:gd name="T43" fmla="*/ 21780 h 202"/>
                <a:gd name="T44" fmla="*/ 616 w 124"/>
                <a:gd name="T45" fmla="*/ 20585 h 202"/>
                <a:gd name="T46" fmla="*/ 1219 w 124"/>
                <a:gd name="T47" fmla="*/ 20585 h 202"/>
                <a:gd name="T48" fmla="*/ 2653 w 124"/>
                <a:gd name="T49" fmla="*/ 19006 h 202"/>
                <a:gd name="T50" fmla="*/ 3256 w 124"/>
                <a:gd name="T51" fmla="*/ 17744 h 202"/>
                <a:gd name="T52" fmla="*/ 4055 w 124"/>
                <a:gd name="T53" fmla="*/ 17744 h 202"/>
                <a:gd name="T54" fmla="*/ 5277 w 124"/>
                <a:gd name="T55" fmla="*/ 16490 h 202"/>
                <a:gd name="T56" fmla="*/ 6058 w 124"/>
                <a:gd name="T57" fmla="*/ 13580 h 202"/>
                <a:gd name="T58" fmla="*/ 6674 w 124"/>
                <a:gd name="T59" fmla="*/ 12266 h 202"/>
                <a:gd name="T60" fmla="*/ 7305 w 124"/>
                <a:gd name="T61" fmla="*/ 9381 h 202"/>
                <a:gd name="T62" fmla="*/ 6674 w 124"/>
                <a:gd name="T63" fmla="*/ 9381 h 202"/>
                <a:gd name="T64" fmla="*/ 5277 w 124"/>
                <a:gd name="T65" fmla="*/ 9381 h 202"/>
                <a:gd name="T66" fmla="*/ 4669 w 124"/>
                <a:gd name="T67" fmla="*/ 9381 h 202"/>
                <a:gd name="T68" fmla="*/ 4055 w 124"/>
                <a:gd name="T69" fmla="*/ 8092 h 202"/>
                <a:gd name="T70" fmla="*/ 3256 w 124"/>
                <a:gd name="T71" fmla="*/ 8092 h 202"/>
                <a:gd name="T72" fmla="*/ 2653 w 124"/>
                <a:gd name="T73" fmla="*/ 5298 h 202"/>
                <a:gd name="T74" fmla="*/ 1219 w 124"/>
                <a:gd name="T75" fmla="*/ 4083 h 202"/>
                <a:gd name="T76" fmla="*/ 2026 w 124"/>
                <a:gd name="T77" fmla="*/ 2433 h 202"/>
                <a:gd name="T78" fmla="*/ 2026 w 124"/>
                <a:gd name="T79" fmla="*/ 1275 h 202"/>
                <a:gd name="T80" fmla="*/ 2653 w 124"/>
                <a:gd name="T81" fmla="*/ 2433 h 202"/>
                <a:gd name="T82" fmla="*/ 3256 w 124"/>
                <a:gd name="T83" fmla="*/ 4083 h 202"/>
                <a:gd name="T84" fmla="*/ 4669 w 124"/>
                <a:gd name="T85" fmla="*/ 2433 h 202"/>
                <a:gd name="T86" fmla="*/ 6058 w 124"/>
                <a:gd name="T87" fmla="*/ 2433 h 202"/>
                <a:gd name="T88" fmla="*/ 6674 w 124"/>
                <a:gd name="T89" fmla="*/ 2433 h 202"/>
                <a:gd name="T90" fmla="*/ 8732 w 124"/>
                <a:gd name="T91" fmla="*/ 1275 h 202"/>
                <a:gd name="T92" fmla="*/ 9980 w 124"/>
                <a:gd name="T93" fmla="*/ 1275 h 202"/>
                <a:gd name="T94" fmla="*/ 10761 w 124"/>
                <a:gd name="T95" fmla="*/ 0 h 202"/>
                <a:gd name="T96" fmla="*/ 10761 w 124"/>
                <a:gd name="T97" fmla="*/ 1275 h 202"/>
                <a:gd name="T98" fmla="*/ 10761 w 124"/>
                <a:gd name="T99" fmla="*/ 4083 h 202"/>
                <a:gd name="T100" fmla="*/ 10761 w 124"/>
                <a:gd name="T101" fmla="*/ 5298 h 2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"/>
                <a:gd name="T154" fmla="*/ 0 h 202"/>
                <a:gd name="T155" fmla="*/ 124 w 124"/>
                <a:gd name="T156" fmla="*/ 202 h 20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" h="202">
                  <a:moveTo>
                    <a:pt x="123" y="30"/>
                  </a:moveTo>
                  <a:lnTo>
                    <a:pt x="114" y="46"/>
                  </a:lnTo>
                  <a:lnTo>
                    <a:pt x="106" y="61"/>
                  </a:lnTo>
                  <a:lnTo>
                    <a:pt x="99" y="77"/>
                  </a:lnTo>
                  <a:lnTo>
                    <a:pt x="92" y="93"/>
                  </a:lnTo>
                  <a:lnTo>
                    <a:pt x="83" y="116"/>
                  </a:lnTo>
                  <a:lnTo>
                    <a:pt x="76" y="123"/>
                  </a:lnTo>
                  <a:lnTo>
                    <a:pt x="69" y="131"/>
                  </a:lnTo>
                  <a:lnTo>
                    <a:pt x="60" y="139"/>
                  </a:lnTo>
                  <a:lnTo>
                    <a:pt x="53" y="147"/>
                  </a:lnTo>
                  <a:lnTo>
                    <a:pt x="46" y="154"/>
                  </a:lnTo>
                  <a:lnTo>
                    <a:pt x="37" y="161"/>
                  </a:lnTo>
                  <a:lnTo>
                    <a:pt x="23" y="170"/>
                  </a:lnTo>
                  <a:lnTo>
                    <a:pt x="14" y="177"/>
                  </a:lnTo>
                  <a:lnTo>
                    <a:pt x="14" y="184"/>
                  </a:lnTo>
                  <a:lnTo>
                    <a:pt x="7" y="201"/>
                  </a:lnTo>
                  <a:lnTo>
                    <a:pt x="0" y="184"/>
                  </a:lnTo>
                  <a:lnTo>
                    <a:pt x="0" y="170"/>
                  </a:lnTo>
                  <a:lnTo>
                    <a:pt x="0" y="161"/>
                  </a:lnTo>
                  <a:lnTo>
                    <a:pt x="0" y="147"/>
                  </a:lnTo>
                  <a:lnTo>
                    <a:pt x="0" y="131"/>
                  </a:lnTo>
                  <a:lnTo>
                    <a:pt x="7" y="123"/>
                  </a:lnTo>
                  <a:lnTo>
                    <a:pt x="7" y="116"/>
                  </a:lnTo>
                  <a:lnTo>
                    <a:pt x="14" y="116"/>
                  </a:lnTo>
                  <a:lnTo>
                    <a:pt x="30" y="107"/>
                  </a:lnTo>
                  <a:lnTo>
                    <a:pt x="37" y="100"/>
                  </a:lnTo>
                  <a:lnTo>
                    <a:pt x="46" y="100"/>
                  </a:lnTo>
                  <a:lnTo>
                    <a:pt x="60" y="93"/>
                  </a:lnTo>
                  <a:lnTo>
                    <a:pt x="69" y="77"/>
                  </a:lnTo>
                  <a:lnTo>
                    <a:pt x="76" y="69"/>
                  </a:lnTo>
                  <a:lnTo>
                    <a:pt x="83" y="53"/>
                  </a:lnTo>
                  <a:lnTo>
                    <a:pt x="76" y="53"/>
                  </a:lnTo>
                  <a:lnTo>
                    <a:pt x="60" y="53"/>
                  </a:lnTo>
                  <a:lnTo>
                    <a:pt x="53" y="53"/>
                  </a:lnTo>
                  <a:lnTo>
                    <a:pt x="46" y="46"/>
                  </a:lnTo>
                  <a:lnTo>
                    <a:pt x="37" y="46"/>
                  </a:lnTo>
                  <a:lnTo>
                    <a:pt x="30" y="30"/>
                  </a:lnTo>
                  <a:lnTo>
                    <a:pt x="14" y="23"/>
                  </a:lnTo>
                  <a:lnTo>
                    <a:pt x="23" y="14"/>
                  </a:lnTo>
                  <a:lnTo>
                    <a:pt x="23" y="7"/>
                  </a:lnTo>
                  <a:lnTo>
                    <a:pt x="30" y="14"/>
                  </a:lnTo>
                  <a:lnTo>
                    <a:pt x="37" y="23"/>
                  </a:lnTo>
                  <a:lnTo>
                    <a:pt x="53" y="14"/>
                  </a:lnTo>
                  <a:lnTo>
                    <a:pt x="69" y="14"/>
                  </a:lnTo>
                  <a:lnTo>
                    <a:pt x="76" y="14"/>
                  </a:lnTo>
                  <a:lnTo>
                    <a:pt x="99" y="7"/>
                  </a:lnTo>
                  <a:lnTo>
                    <a:pt x="114" y="7"/>
                  </a:lnTo>
                  <a:lnTo>
                    <a:pt x="123" y="0"/>
                  </a:lnTo>
                  <a:lnTo>
                    <a:pt x="123" y="7"/>
                  </a:lnTo>
                  <a:lnTo>
                    <a:pt x="123" y="23"/>
                  </a:lnTo>
                  <a:lnTo>
                    <a:pt x="123" y="3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5" name="Freeform 131"/>
            <p:cNvSpPr>
              <a:spLocks/>
            </p:cNvSpPr>
            <p:nvPr/>
          </p:nvSpPr>
          <p:spPr bwMode="auto">
            <a:xfrm>
              <a:off x="4969038" y="2363479"/>
              <a:ext cx="458396" cy="609316"/>
            </a:xfrm>
            <a:custGeom>
              <a:avLst/>
              <a:gdLst>
                <a:gd name="T0" fmla="*/ 2026 w 209"/>
                <a:gd name="T1" fmla="*/ 8749 h 289"/>
                <a:gd name="T2" fmla="*/ 3420 w 209"/>
                <a:gd name="T3" fmla="*/ 5682 h 289"/>
                <a:gd name="T4" fmla="*/ 4057 w 209"/>
                <a:gd name="T5" fmla="*/ 3068 h 289"/>
                <a:gd name="T6" fmla="*/ 5459 w 209"/>
                <a:gd name="T7" fmla="*/ 3068 h 289"/>
                <a:gd name="T8" fmla="*/ 7454 w 209"/>
                <a:gd name="T9" fmla="*/ 3068 h 289"/>
                <a:gd name="T10" fmla="*/ 8862 w 209"/>
                <a:gd name="T11" fmla="*/ 3068 h 289"/>
                <a:gd name="T12" fmla="*/ 11512 w 209"/>
                <a:gd name="T13" fmla="*/ 3068 h 289"/>
                <a:gd name="T14" fmla="*/ 12917 w 209"/>
                <a:gd name="T15" fmla="*/ 3068 h 289"/>
                <a:gd name="T16" fmla="*/ 14138 w 209"/>
                <a:gd name="T17" fmla="*/ 1320 h 289"/>
                <a:gd name="T18" fmla="*/ 15540 w 209"/>
                <a:gd name="T19" fmla="*/ 1320 h 289"/>
                <a:gd name="T20" fmla="*/ 16208 w 209"/>
                <a:gd name="T21" fmla="*/ 5682 h 289"/>
                <a:gd name="T22" fmla="*/ 16841 w 209"/>
                <a:gd name="T23" fmla="*/ 11818 h 289"/>
                <a:gd name="T24" fmla="*/ 17606 w 209"/>
                <a:gd name="T25" fmla="*/ 16202 h 289"/>
                <a:gd name="T26" fmla="*/ 16208 w 209"/>
                <a:gd name="T27" fmla="*/ 20558 h 289"/>
                <a:gd name="T28" fmla="*/ 16208 w 209"/>
                <a:gd name="T29" fmla="*/ 26381 h 289"/>
                <a:gd name="T30" fmla="*/ 14760 w 209"/>
                <a:gd name="T31" fmla="*/ 33591 h 289"/>
                <a:gd name="T32" fmla="*/ 13535 w 209"/>
                <a:gd name="T33" fmla="*/ 36602 h 289"/>
                <a:gd name="T34" fmla="*/ 12917 w 209"/>
                <a:gd name="T35" fmla="*/ 40867 h 289"/>
                <a:gd name="T36" fmla="*/ 12917 w 209"/>
                <a:gd name="T37" fmla="*/ 42422 h 289"/>
                <a:gd name="T38" fmla="*/ 14138 w 209"/>
                <a:gd name="T39" fmla="*/ 46828 h 289"/>
                <a:gd name="T40" fmla="*/ 15540 w 209"/>
                <a:gd name="T41" fmla="*/ 48447 h 289"/>
                <a:gd name="T42" fmla="*/ 14760 w 209"/>
                <a:gd name="T43" fmla="*/ 51098 h 289"/>
                <a:gd name="T44" fmla="*/ 13535 w 209"/>
                <a:gd name="T45" fmla="*/ 52812 h 289"/>
                <a:gd name="T46" fmla="*/ 12141 w 209"/>
                <a:gd name="T47" fmla="*/ 52812 h 289"/>
                <a:gd name="T48" fmla="*/ 10930 w 209"/>
                <a:gd name="T49" fmla="*/ 54244 h 289"/>
                <a:gd name="T50" fmla="*/ 9478 w 209"/>
                <a:gd name="T51" fmla="*/ 52812 h 289"/>
                <a:gd name="T52" fmla="*/ 8086 w 209"/>
                <a:gd name="T53" fmla="*/ 51098 h 289"/>
                <a:gd name="T54" fmla="*/ 6859 w 209"/>
                <a:gd name="T55" fmla="*/ 51098 h 289"/>
                <a:gd name="T56" fmla="*/ 6058 w 209"/>
                <a:gd name="T57" fmla="*/ 48447 h 289"/>
                <a:gd name="T58" fmla="*/ 5459 w 209"/>
                <a:gd name="T59" fmla="*/ 45413 h 289"/>
                <a:gd name="T60" fmla="*/ 4057 w 209"/>
                <a:gd name="T61" fmla="*/ 42422 h 289"/>
                <a:gd name="T62" fmla="*/ 2802 w 209"/>
                <a:gd name="T63" fmla="*/ 39562 h 289"/>
                <a:gd name="T64" fmla="*/ 2026 w 209"/>
                <a:gd name="T65" fmla="*/ 36602 h 289"/>
                <a:gd name="T66" fmla="*/ 1397 w 209"/>
                <a:gd name="T67" fmla="*/ 33591 h 289"/>
                <a:gd name="T68" fmla="*/ 720 w 209"/>
                <a:gd name="T69" fmla="*/ 30697 h 289"/>
                <a:gd name="T70" fmla="*/ 0 w 209"/>
                <a:gd name="T71" fmla="*/ 27732 h 289"/>
                <a:gd name="T72" fmla="*/ 720 w 209"/>
                <a:gd name="T73" fmla="*/ 24667 h 289"/>
                <a:gd name="T74" fmla="*/ 1397 w 209"/>
                <a:gd name="T75" fmla="*/ 22070 h 289"/>
                <a:gd name="T76" fmla="*/ 2026 w 209"/>
                <a:gd name="T77" fmla="*/ 20558 h 289"/>
                <a:gd name="T78" fmla="*/ 2026 w 209"/>
                <a:gd name="T79" fmla="*/ 14510 h 289"/>
                <a:gd name="T80" fmla="*/ 2026 w 209"/>
                <a:gd name="T81" fmla="*/ 10167 h 28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9"/>
                <a:gd name="T124" fmla="*/ 0 h 289"/>
                <a:gd name="T125" fmla="*/ 209 w 209"/>
                <a:gd name="T126" fmla="*/ 289 h 28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9" h="289">
                  <a:moveTo>
                    <a:pt x="23" y="54"/>
                  </a:moveTo>
                  <a:lnTo>
                    <a:pt x="23" y="46"/>
                  </a:lnTo>
                  <a:lnTo>
                    <a:pt x="39" y="46"/>
                  </a:lnTo>
                  <a:lnTo>
                    <a:pt x="39" y="30"/>
                  </a:lnTo>
                  <a:lnTo>
                    <a:pt x="32" y="16"/>
                  </a:lnTo>
                  <a:lnTo>
                    <a:pt x="46" y="16"/>
                  </a:lnTo>
                  <a:lnTo>
                    <a:pt x="55" y="16"/>
                  </a:lnTo>
                  <a:lnTo>
                    <a:pt x="62" y="16"/>
                  </a:lnTo>
                  <a:lnTo>
                    <a:pt x="78" y="16"/>
                  </a:lnTo>
                  <a:lnTo>
                    <a:pt x="85" y="16"/>
                  </a:lnTo>
                  <a:lnTo>
                    <a:pt x="92" y="16"/>
                  </a:lnTo>
                  <a:lnTo>
                    <a:pt x="101" y="16"/>
                  </a:lnTo>
                  <a:lnTo>
                    <a:pt x="115" y="16"/>
                  </a:lnTo>
                  <a:lnTo>
                    <a:pt x="131" y="16"/>
                  </a:lnTo>
                  <a:lnTo>
                    <a:pt x="147" y="23"/>
                  </a:lnTo>
                  <a:lnTo>
                    <a:pt x="147" y="16"/>
                  </a:lnTo>
                  <a:lnTo>
                    <a:pt x="154" y="16"/>
                  </a:lnTo>
                  <a:lnTo>
                    <a:pt x="161" y="7"/>
                  </a:lnTo>
                  <a:lnTo>
                    <a:pt x="168" y="0"/>
                  </a:lnTo>
                  <a:lnTo>
                    <a:pt x="177" y="7"/>
                  </a:lnTo>
                  <a:lnTo>
                    <a:pt x="184" y="16"/>
                  </a:lnTo>
                  <a:lnTo>
                    <a:pt x="184" y="30"/>
                  </a:lnTo>
                  <a:lnTo>
                    <a:pt x="192" y="46"/>
                  </a:lnTo>
                  <a:lnTo>
                    <a:pt x="192" y="63"/>
                  </a:lnTo>
                  <a:lnTo>
                    <a:pt x="208" y="77"/>
                  </a:lnTo>
                  <a:lnTo>
                    <a:pt x="200" y="86"/>
                  </a:lnTo>
                  <a:lnTo>
                    <a:pt x="192" y="93"/>
                  </a:lnTo>
                  <a:lnTo>
                    <a:pt x="184" y="109"/>
                  </a:lnTo>
                  <a:lnTo>
                    <a:pt x="184" y="131"/>
                  </a:lnTo>
                  <a:lnTo>
                    <a:pt x="184" y="140"/>
                  </a:lnTo>
                  <a:lnTo>
                    <a:pt x="168" y="163"/>
                  </a:lnTo>
                  <a:lnTo>
                    <a:pt x="168" y="178"/>
                  </a:lnTo>
                  <a:lnTo>
                    <a:pt x="161" y="178"/>
                  </a:lnTo>
                  <a:lnTo>
                    <a:pt x="154" y="194"/>
                  </a:lnTo>
                  <a:lnTo>
                    <a:pt x="154" y="210"/>
                  </a:lnTo>
                  <a:lnTo>
                    <a:pt x="147" y="217"/>
                  </a:lnTo>
                  <a:lnTo>
                    <a:pt x="138" y="217"/>
                  </a:lnTo>
                  <a:lnTo>
                    <a:pt x="147" y="225"/>
                  </a:lnTo>
                  <a:lnTo>
                    <a:pt x="161" y="234"/>
                  </a:lnTo>
                  <a:lnTo>
                    <a:pt x="161" y="248"/>
                  </a:lnTo>
                  <a:lnTo>
                    <a:pt x="168" y="257"/>
                  </a:lnTo>
                  <a:lnTo>
                    <a:pt x="177" y="257"/>
                  </a:lnTo>
                  <a:lnTo>
                    <a:pt x="177" y="271"/>
                  </a:lnTo>
                  <a:lnTo>
                    <a:pt x="168" y="271"/>
                  </a:lnTo>
                  <a:lnTo>
                    <a:pt x="161" y="271"/>
                  </a:lnTo>
                  <a:lnTo>
                    <a:pt x="154" y="280"/>
                  </a:lnTo>
                  <a:lnTo>
                    <a:pt x="147" y="280"/>
                  </a:lnTo>
                  <a:lnTo>
                    <a:pt x="138" y="280"/>
                  </a:lnTo>
                  <a:lnTo>
                    <a:pt x="131" y="288"/>
                  </a:lnTo>
                  <a:lnTo>
                    <a:pt x="124" y="288"/>
                  </a:lnTo>
                  <a:lnTo>
                    <a:pt x="115" y="288"/>
                  </a:lnTo>
                  <a:lnTo>
                    <a:pt x="108" y="280"/>
                  </a:lnTo>
                  <a:lnTo>
                    <a:pt x="101" y="271"/>
                  </a:lnTo>
                  <a:lnTo>
                    <a:pt x="92" y="271"/>
                  </a:lnTo>
                  <a:lnTo>
                    <a:pt x="85" y="271"/>
                  </a:lnTo>
                  <a:lnTo>
                    <a:pt x="78" y="271"/>
                  </a:lnTo>
                  <a:lnTo>
                    <a:pt x="69" y="264"/>
                  </a:lnTo>
                  <a:lnTo>
                    <a:pt x="69" y="257"/>
                  </a:lnTo>
                  <a:lnTo>
                    <a:pt x="62" y="248"/>
                  </a:lnTo>
                  <a:lnTo>
                    <a:pt x="62" y="241"/>
                  </a:lnTo>
                  <a:lnTo>
                    <a:pt x="46" y="234"/>
                  </a:lnTo>
                  <a:lnTo>
                    <a:pt x="46" y="225"/>
                  </a:lnTo>
                  <a:lnTo>
                    <a:pt x="32" y="217"/>
                  </a:lnTo>
                  <a:lnTo>
                    <a:pt x="32" y="210"/>
                  </a:lnTo>
                  <a:lnTo>
                    <a:pt x="23" y="210"/>
                  </a:lnTo>
                  <a:lnTo>
                    <a:pt x="23" y="194"/>
                  </a:lnTo>
                  <a:lnTo>
                    <a:pt x="16" y="187"/>
                  </a:lnTo>
                  <a:lnTo>
                    <a:pt x="16" y="178"/>
                  </a:lnTo>
                  <a:lnTo>
                    <a:pt x="8" y="171"/>
                  </a:lnTo>
                  <a:lnTo>
                    <a:pt x="8" y="163"/>
                  </a:lnTo>
                  <a:lnTo>
                    <a:pt x="0" y="154"/>
                  </a:lnTo>
                  <a:lnTo>
                    <a:pt x="0" y="147"/>
                  </a:lnTo>
                  <a:lnTo>
                    <a:pt x="0" y="140"/>
                  </a:lnTo>
                  <a:lnTo>
                    <a:pt x="8" y="131"/>
                  </a:lnTo>
                  <a:lnTo>
                    <a:pt x="8" y="124"/>
                  </a:lnTo>
                  <a:lnTo>
                    <a:pt x="16" y="117"/>
                  </a:lnTo>
                  <a:lnTo>
                    <a:pt x="16" y="109"/>
                  </a:lnTo>
                  <a:lnTo>
                    <a:pt x="23" y="109"/>
                  </a:lnTo>
                  <a:lnTo>
                    <a:pt x="23" y="93"/>
                  </a:lnTo>
                  <a:lnTo>
                    <a:pt x="23" y="77"/>
                  </a:lnTo>
                  <a:lnTo>
                    <a:pt x="23" y="70"/>
                  </a:lnTo>
                  <a:lnTo>
                    <a:pt x="23" y="5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6" name="Freeform 132"/>
            <p:cNvSpPr>
              <a:spLocks/>
            </p:cNvSpPr>
            <p:nvPr/>
          </p:nvSpPr>
          <p:spPr bwMode="auto">
            <a:xfrm>
              <a:off x="5012844" y="2111550"/>
              <a:ext cx="330108" cy="310517"/>
            </a:xfrm>
            <a:custGeom>
              <a:avLst/>
              <a:gdLst>
                <a:gd name="T0" fmla="*/ 11809 w 148"/>
                <a:gd name="T1" fmla="*/ 9615 h 148"/>
                <a:gd name="T2" fmla="*/ 11126 w 148"/>
                <a:gd name="T3" fmla="*/ 7147 h 148"/>
                <a:gd name="T4" fmla="*/ 10388 w 148"/>
                <a:gd name="T5" fmla="*/ 4248 h 148"/>
                <a:gd name="T6" fmla="*/ 10388 w 148"/>
                <a:gd name="T7" fmla="*/ 5375 h 148"/>
                <a:gd name="T8" fmla="*/ 10388 w 148"/>
                <a:gd name="T9" fmla="*/ 7147 h 148"/>
                <a:gd name="T10" fmla="*/ 11126 w 148"/>
                <a:gd name="T11" fmla="*/ 8338 h 148"/>
                <a:gd name="T12" fmla="*/ 11809 w 148"/>
                <a:gd name="T13" fmla="*/ 10906 h 148"/>
                <a:gd name="T14" fmla="*/ 11809 w 148"/>
                <a:gd name="T15" fmla="*/ 12526 h 148"/>
                <a:gd name="T16" fmla="*/ 12695 w 148"/>
                <a:gd name="T17" fmla="*/ 14028 h 148"/>
                <a:gd name="T18" fmla="*/ 13463 w 148"/>
                <a:gd name="T19" fmla="*/ 16824 h 148"/>
                <a:gd name="T20" fmla="*/ 14167 w 148"/>
                <a:gd name="T21" fmla="*/ 18172 h 148"/>
                <a:gd name="T22" fmla="*/ 14935 w 148"/>
                <a:gd name="T23" fmla="*/ 19462 h 148"/>
                <a:gd name="T24" fmla="*/ 14167 w 148"/>
                <a:gd name="T25" fmla="*/ 21074 h 148"/>
                <a:gd name="T26" fmla="*/ 14935 w 148"/>
                <a:gd name="T27" fmla="*/ 22323 h 148"/>
                <a:gd name="T28" fmla="*/ 14167 w 148"/>
                <a:gd name="T29" fmla="*/ 23601 h 148"/>
                <a:gd name="T30" fmla="*/ 13463 w 148"/>
                <a:gd name="T31" fmla="*/ 25289 h 148"/>
                <a:gd name="T32" fmla="*/ 12695 w 148"/>
                <a:gd name="T33" fmla="*/ 25289 h 148"/>
                <a:gd name="T34" fmla="*/ 12695 w 148"/>
                <a:gd name="T35" fmla="*/ 26720 h 148"/>
                <a:gd name="T36" fmla="*/ 11126 w 148"/>
                <a:gd name="T37" fmla="*/ 25289 h 148"/>
                <a:gd name="T38" fmla="*/ 9492 w 148"/>
                <a:gd name="T39" fmla="*/ 25289 h 148"/>
                <a:gd name="T40" fmla="*/ 7968 w 148"/>
                <a:gd name="T41" fmla="*/ 25289 h 148"/>
                <a:gd name="T42" fmla="*/ 7063 w 148"/>
                <a:gd name="T43" fmla="*/ 25289 h 148"/>
                <a:gd name="T44" fmla="*/ 6318 w 148"/>
                <a:gd name="T45" fmla="*/ 25289 h 148"/>
                <a:gd name="T46" fmla="*/ 5580 w 148"/>
                <a:gd name="T47" fmla="*/ 25289 h 148"/>
                <a:gd name="T48" fmla="*/ 3979 w 148"/>
                <a:gd name="T49" fmla="*/ 25289 h 148"/>
                <a:gd name="T50" fmla="*/ 3295 w 148"/>
                <a:gd name="T51" fmla="*/ 25289 h 148"/>
                <a:gd name="T52" fmla="*/ 2390 w 148"/>
                <a:gd name="T53" fmla="*/ 25289 h 148"/>
                <a:gd name="T54" fmla="*/ 840 w 148"/>
                <a:gd name="T55" fmla="*/ 25289 h 148"/>
                <a:gd name="T56" fmla="*/ 840 w 148"/>
                <a:gd name="T57" fmla="*/ 22323 h 148"/>
                <a:gd name="T58" fmla="*/ 840 w 148"/>
                <a:gd name="T59" fmla="*/ 21074 h 148"/>
                <a:gd name="T60" fmla="*/ 840 w 148"/>
                <a:gd name="T61" fmla="*/ 18172 h 148"/>
                <a:gd name="T62" fmla="*/ 840 w 148"/>
                <a:gd name="T63" fmla="*/ 15214 h 148"/>
                <a:gd name="T64" fmla="*/ 840 w 148"/>
                <a:gd name="T65" fmla="*/ 12526 h 148"/>
                <a:gd name="T66" fmla="*/ 840 w 148"/>
                <a:gd name="T67" fmla="*/ 10906 h 148"/>
                <a:gd name="T68" fmla="*/ 840 w 148"/>
                <a:gd name="T69" fmla="*/ 8338 h 148"/>
                <a:gd name="T70" fmla="*/ 840 w 148"/>
                <a:gd name="T71" fmla="*/ 5375 h 148"/>
                <a:gd name="T72" fmla="*/ 0 w 148"/>
                <a:gd name="T73" fmla="*/ 4248 h 148"/>
                <a:gd name="T74" fmla="*/ 0 w 148"/>
                <a:gd name="T75" fmla="*/ 1299 h 148"/>
                <a:gd name="T76" fmla="*/ 840 w 148"/>
                <a:gd name="T77" fmla="*/ 0 h 148"/>
                <a:gd name="T78" fmla="*/ 1634 w 148"/>
                <a:gd name="T79" fmla="*/ 0 h 148"/>
                <a:gd name="T80" fmla="*/ 3295 w 148"/>
                <a:gd name="T81" fmla="*/ 1299 h 148"/>
                <a:gd name="T82" fmla="*/ 5580 w 148"/>
                <a:gd name="T83" fmla="*/ 1299 h 148"/>
                <a:gd name="T84" fmla="*/ 7063 w 148"/>
                <a:gd name="T85" fmla="*/ 1299 h 148"/>
                <a:gd name="T86" fmla="*/ 7968 w 148"/>
                <a:gd name="T87" fmla="*/ 0 h 148"/>
                <a:gd name="T88" fmla="*/ 7063 w 148"/>
                <a:gd name="T89" fmla="*/ 0 h 148"/>
                <a:gd name="T90" fmla="*/ 7968 w 148"/>
                <a:gd name="T91" fmla="*/ 0 h 148"/>
                <a:gd name="T92" fmla="*/ 9492 w 148"/>
                <a:gd name="T93" fmla="*/ 1299 h 148"/>
                <a:gd name="T94" fmla="*/ 10388 w 148"/>
                <a:gd name="T95" fmla="*/ 1299 h 148"/>
                <a:gd name="T96" fmla="*/ 11809 w 148"/>
                <a:gd name="T97" fmla="*/ 1299 h 148"/>
                <a:gd name="T98" fmla="*/ 12695 w 148"/>
                <a:gd name="T99" fmla="*/ 2901 h 148"/>
                <a:gd name="T100" fmla="*/ 13463 w 148"/>
                <a:gd name="T101" fmla="*/ 5375 h 148"/>
                <a:gd name="T102" fmla="*/ 12695 w 148"/>
                <a:gd name="T103" fmla="*/ 8338 h 148"/>
                <a:gd name="T104" fmla="*/ 12695 w 148"/>
                <a:gd name="T105" fmla="*/ 9615 h 148"/>
                <a:gd name="T106" fmla="*/ 11809 w 148"/>
                <a:gd name="T107" fmla="*/ 9615 h 1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48"/>
                <a:gd name="T163" fmla="*/ 0 h 148"/>
                <a:gd name="T164" fmla="*/ 148 w 148"/>
                <a:gd name="T165" fmla="*/ 148 h 1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48" h="148">
                  <a:moveTo>
                    <a:pt x="116" y="53"/>
                  </a:moveTo>
                  <a:lnTo>
                    <a:pt x="109" y="39"/>
                  </a:lnTo>
                  <a:lnTo>
                    <a:pt x="102" y="23"/>
                  </a:lnTo>
                  <a:lnTo>
                    <a:pt x="102" y="30"/>
                  </a:lnTo>
                  <a:lnTo>
                    <a:pt x="102" y="39"/>
                  </a:lnTo>
                  <a:lnTo>
                    <a:pt x="109" y="46"/>
                  </a:lnTo>
                  <a:lnTo>
                    <a:pt x="116" y="60"/>
                  </a:lnTo>
                  <a:lnTo>
                    <a:pt x="116" y="69"/>
                  </a:lnTo>
                  <a:lnTo>
                    <a:pt x="125" y="77"/>
                  </a:lnTo>
                  <a:lnTo>
                    <a:pt x="132" y="93"/>
                  </a:lnTo>
                  <a:lnTo>
                    <a:pt x="139" y="100"/>
                  </a:lnTo>
                  <a:lnTo>
                    <a:pt x="147" y="107"/>
                  </a:lnTo>
                  <a:lnTo>
                    <a:pt x="139" y="116"/>
                  </a:lnTo>
                  <a:lnTo>
                    <a:pt x="147" y="123"/>
                  </a:lnTo>
                  <a:lnTo>
                    <a:pt x="139" y="130"/>
                  </a:lnTo>
                  <a:lnTo>
                    <a:pt x="132" y="139"/>
                  </a:lnTo>
                  <a:lnTo>
                    <a:pt x="125" y="139"/>
                  </a:lnTo>
                  <a:lnTo>
                    <a:pt x="125" y="147"/>
                  </a:lnTo>
                  <a:lnTo>
                    <a:pt x="109" y="139"/>
                  </a:lnTo>
                  <a:lnTo>
                    <a:pt x="93" y="139"/>
                  </a:lnTo>
                  <a:lnTo>
                    <a:pt x="78" y="139"/>
                  </a:lnTo>
                  <a:lnTo>
                    <a:pt x="69" y="139"/>
                  </a:lnTo>
                  <a:lnTo>
                    <a:pt x="62" y="139"/>
                  </a:lnTo>
                  <a:lnTo>
                    <a:pt x="55" y="139"/>
                  </a:lnTo>
                  <a:lnTo>
                    <a:pt x="39" y="139"/>
                  </a:lnTo>
                  <a:lnTo>
                    <a:pt x="32" y="139"/>
                  </a:lnTo>
                  <a:lnTo>
                    <a:pt x="23" y="139"/>
                  </a:lnTo>
                  <a:lnTo>
                    <a:pt x="8" y="139"/>
                  </a:lnTo>
                  <a:lnTo>
                    <a:pt x="8" y="123"/>
                  </a:lnTo>
                  <a:lnTo>
                    <a:pt x="8" y="116"/>
                  </a:lnTo>
                  <a:lnTo>
                    <a:pt x="8" y="100"/>
                  </a:lnTo>
                  <a:lnTo>
                    <a:pt x="8" y="84"/>
                  </a:lnTo>
                  <a:lnTo>
                    <a:pt x="8" y="69"/>
                  </a:lnTo>
                  <a:lnTo>
                    <a:pt x="8" y="60"/>
                  </a:lnTo>
                  <a:lnTo>
                    <a:pt x="8" y="46"/>
                  </a:lnTo>
                  <a:lnTo>
                    <a:pt x="8" y="30"/>
                  </a:lnTo>
                  <a:lnTo>
                    <a:pt x="0" y="23"/>
                  </a:lnTo>
                  <a:lnTo>
                    <a:pt x="0" y="7"/>
                  </a:lnTo>
                  <a:lnTo>
                    <a:pt x="8" y="0"/>
                  </a:lnTo>
                  <a:lnTo>
                    <a:pt x="16" y="0"/>
                  </a:lnTo>
                  <a:lnTo>
                    <a:pt x="32" y="7"/>
                  </a:lnTo>
                  <a:lnTo>
                    <a:pt x="55" y="7"/>
                  </a:lnTo>
                  <a:lnTo>
                    <a:pt x="69" y="7"/>
                  </a:lnTo>
                  <a:lnTo>
                    <a:pt x="78" y="0"/>
                  </a:lnTo>
                  <a:lnTo>
                    <a:pt x="69" y="0"/>
                  </a:lnTo>
                  <a:lnTo>
                    <a:pt x="78" y="0"/>
                  </a:lnTo>
                  <a:lnTo>
                    <a:pt x="93" y="7"/>
                  </a:lnTo>
                  <a:lnTo>
                    <a:pt x="102" y="7"/>
                  </a:lnTo>
                  <a:lnTo>
                    <a:pt x="116" y="7"/>
                  </a:lnTo>
                  <a:lnTo>
                    <a:pt x="125" y="16"/>
                  </a:lnTo>
                  <a:lnTo>
                    <a:pt x="132" y="30"/>
                  </a:lnTo>
                  <a:lnTo>
                    <a:pt x="125" y="46"/>
                  </a:lnTo>
                  <a:lnTo>
                    <a:pt x="125" y="53"/>
                  </a:lnTo>
                  <a:lnTo>
                    <a:pt x="116" y="5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7" name="Freeform 133"/>
            <p:cNvSpPr>
              <a:spLocks/>
            </p:cNvSpPr>
            <p:nvPr/>
          </p:nvSpPr>
          <p:spPr bwMode="auto">
            <a:xfrm>
              <a:off x="6222197" y="1997303"/>
              <a:ext cx="782247" cy="823163"/>
            </a:xfrm>
            <a:custGeom>
              <a:avLst/>
              <a:gdLst>
                <a:gd name="T0" fmla="*/ 5309 w 357"/>
                <a:gd name="T1" fmla="*/ 2416 h 394"/>
                <a:gd name="T2" fmla="*/ 3944 w 357"/>
                <a:gd name="T3" fmla="*/ 4047 h 394"/>
                <a:gd name="T4" fmla="*/ 5309 w 357"/>
                <a:gd name="T5" fmla="*/ 7992 h 394"/>
                <a:gd name="T6" fmla="*/ 5309 w 357"/>
                <a:gd name="T7" fmla="*/ 10473 h 394"/>
                <a:gd name="T8" fmla="*/ 3944 w 357"/>
                <a:gd name="T9" fmla="*/ 17440 h 394"/>
                <a:gd name="T10" fmla="*/ 1368 w 357"/>
                <a:gd name="T11" fmla="*/ 18624 h 394"/>
                <a:gd name="T12" fmla="*/ 1960 w 357"/>
                <a:gd name="T13" fmla="*/ 23792 h 394"/>
                <a:gd name="T14" fmla="*/ 2571 w 357"/>
                <a:gd name="T15" fmla="*/ 27842 h 394"/>
                <a:gd name="T16" fmla="*/ 0 w 357"/>
                <a:gd name="T17" fmla="*/ 29388 h 394"/>
                <a:gd name="T18" fmla="*/ 2571 w 357"/>
                <a:gd name="T19" fmla="*/ 30636 h 394"/>
                <a:gd name="T20" fmla="*/ 1368 w 357"/>
                <a:gd name="T21" fmla="*/ 31866 h 394"/>
                <a:gd name="T22" fmla="*/ 4536 w 357"/>
                <a:gd name="T23" fmla="*/ 36005 h 394"/>
                <a:gd name="T24" fmla="*/ 5309 w 357"/>
                <a:gd name="T25" fmla="*/ 33425 h 394"/>
                <a:gd name="T26" fmla="*/ 5309 w 357"/>
                <a:gd name="T27" fmla="*/ 34792 h 394"/>
                <a:gd name="T28" fmla="*/ 5944 w 357"/>
                <a:gd name="T29" fmla="*/ 39970 h 394"/>
                <a:gd name="T30" fmla="*/ 6517 w 357"/>
                <a:gd name="T31" fmla="*/ 46828 h 394"/>
                <a:gd name="T32" fmla="*/ 7952 w 357"/>
                <a:gd name="T33" fmla="*/ 53380 h 394"/>
                <a:gd name="T34" fmla="*/ 9290 w 357"/>
                <a:gd name="T35" fmla="*/ 60251 h 394"/>
                <a:gd name="T36" fmla="*/ 10533 w 357"/>
                <a:gd name="T37" fmla="*/ 65392 h 394"/>
                <a:gd name="T38" fmla="*/ 12493 w 357"/>
                <a:gd name="T39" fmla="*/ 66955 h 394"/>
                <a:gd name="T40" fmla="*/ 13287 w 357"/>
                <a:gd name="T41" fmla="*/ 64181 h 394"/>
                <a:gd name="T42" fmla="*/ 14470 w 357"/>
                <a:gd name="T43" fmla="*/ 61360 h 394"/>
                <a:gd name="T44" fmla="*/ 14470 w 357"/>
                <a:gd name="T45" fmla="*/ 54921 h 394"/>
                <a:gd name="T46" fmla="*/ 14470 w 357"/>
                <a:gd name="T47" fmla="*/ 49510 h 394"/>
                <a:gd name="T48" fmla="*/ 16502 w 357"/>
                <a:gd name="T49" fmla="*/ 46828 h 394"/>
                <a:gd name="T50" fmla="*/ 18481 w 357"/>
                <a:gd name="T51" fmla="*/ 41518 h 394"/>
                <a:gd name="T52" fmla="*/ 20445 w 357"/>
                <a:gd name="T53" fmla="*/ 37568 h 394"/>
                <a:gd name="T54" fmla="*/ 21812 w 357"/>
                <a:gd name="T55" fmla="*/ 34792 h 394"/>
                <a:gd name="T56" fmla="*/ 22381 w 357"/>
                <a:gd name="T57" fmla="*/ 33425 h 394"/>
                <a:gd name="T58" fmla="*/ 21812 w 357"/>
                <a:gd name="T59" fmla="*/ 27842 h 394"/>
                <a:gd name="T60" fmla="*/ 21812 w 357"/>
                <a:gd name="T61" fmla="*/ 25433 h 394"/>
                <a:gd name="T62" fmla="*/ 21812 w 357"/>
                <a:gd name="T63" fmla="*/ 22623 h 394"/>
                <a:gd name="T64" fmla="*/ 23069 w 357"/>
                <a:gd name="T65" fmla="*/ 25433 h 394"/>
                <a:gd name="T66" fmla="*/ 25823 w 357"/>
                <a:gd name="T67" fmla="*/ 26604 h 394"/>
                <a:gd name="T68" fmla="*/ 25029 w 357"/>
                <a:gd name="T69" fmla="*/ 30636 h 394"/>
                <a:gd name="T70" fmla="*/ 26393 w 357"/>
                <a:gd name="T71" fmla="*/ 33425 h 394"/>
                <a:gd name="T72" fmla="*/ 27004 w 357"/>
                <a:gd name="T73" fmla="*/ 29388 h 394"/>
                <a:gd name="T74" fmla="*/ 28371 w 357"/>
                <a:gd name="T75" fmla="*/ 23792 h 394"/>
                <a:gd name="T76" fmla="*/ 30412 w 357"/>
                <a:gd name="T77" fmla="*/ 21393 h 394"/>
                <a:gd name="T78" fmla="*/ 30412 w 357"/>
                <a:gd name="T79" fmla="*/ 17440 h 394"/>
                <a:gd name="T80" fmla="*/ 28371 w 357"/>
                <a:gd name="T81" fmla="*/ 16001 h 394"/>
                <a:gd name="T82" fmla="*/ 27004 w 357"/>
                <a:gd name="T83" fmla="*/ 16001 h 394"/>
                <a:gd name="T84" fmla="*/ 24436 w 357"/>
                <a:gd name="T85" fmla="*/ 18624 h 394"/>
                <a:gd name="T86" fmla="*/ 23829 w 357"/>
                <a:gd name="T87" fmla="*/ 21393 h 394"/>
                <a:gd name="T88" fmla="*/ 21043 w 357"/>
                <a:gd name="T89" fmla="*/ 19835 h 394"/>
                <a:gd name="T90" fmla="*/ 21043 w 357"/>
                <a:gd name="T91" fmla="*/ 22623 h 394"/>
                <a:gd name="T92" fmla="*/ 17103 w 357"/>
                <a:gd name="T93" fmla="*/ 21393 h 394"/>
                <a:gd name="T94" fmla="*/ 14470 w 357"/>
                <a:gd name="T95" fmla="*/ 19835 h 394"/>
                <a:gd name="T96" fmla="*/ 11898 w 357"/>
                <a:gd name="T97" fmla="*/ 14435 h 394"/>
                <a:gd name="T98" fmla="*/ 9890 w 357"/>
                <a:gd name="T99" fmla="*/ 10473 h 394"/>
                <a:gd name="T100" fmla="*/ 9890 w 357"/>
                <a:gd name="T101" fmla="*/ 6426 h 394"/>
                <a:gd name="T102" fmla="*/ 8527 w 357"/>
                <a:gd name="T103" fmla="*/ 1251 h 394"/>
                <a:gd name="T104" fmla="*/ 7310 w 357"/>
                <a:gd name="T105" fmla="*/ 0 h 39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57"/>
                <a:gd name="T160" fmla="*/ 0 h 394"/>
                <a:gd name="T161" fmla="*/ 357 w 357"/>
                <a:gd name="T162" fmla="*/ 394 h 39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57" h="394">
                  <a:moveTo>
                    <a:pt x="85" y="0"/>
                  </a:moveTo>
                  <a:lnTo>
                    <a:pt x="76" y="7"/>
                  </a:lnTo>
                  <a:lnTo>
                    <a:pt x="62" y="14"/>
                  </a:lnTo>
                  <a:lnTo>
                    <a:pt x="46" y="7"/>
                  </a:lnTo>
                  <a:lnTo>
                    <a:pt x="46" y="14"/>
                  </a:lnTo>
                  <a:lnTo>
                    <a:pt x="46" y="23"/>
                  </a:lnTo>
                  <a:lnTo>
                    <a:pt x="53" y="30"/>
                  </a:lnTo>
                  <a:lnTo>
                    <a:pt x="62" y="37"/>
                  </a:lnTo>
                  <a:lnTo>
                    <a:pt x="62" y="46"/>
                  </a:lnTo>
                  <a:lnTo>
                    <a:pt x="69" y="46"/>
                  </a:lnTo>
                  <a:lnTo>
                    <a:pt x="62" y="53"/>
                  </a:lnTo>
                  <a:lnTo>
                    <a:pt x="62" y="60"/>
                  </a:lnTo>
                  <a:lnTo>
                    <a:pt x="53" y="76"/>
                  </a:lnTo>
                  <a:lnTo>
                    <a:pt x="53" y="83"/>
                  </a:lnTo>
                  <a:lnTo>
                    <a:pt x="46" y="100"/>
                  </a:lnTo>
                  <a:lnTo>
                    <a:pt x="39" y="107"/>
                  </a:lnTo>
                  <a:lnTo>
                    <a:pt x="23" y="107"/>
                  </a:lnTo>
                  <a:lnTo>
                    <a:pt x="16" y="107"/>
                  </a:lnTo>
                  <a:lnTo>
                    <a:pt x="16" y="123"/>
                  </a:lnTo>
                  <a:lnTo>
                    <a:pt x="23" y="130"/>
                  </a:lnTo>
                  <a:lnTo>
                    <a:pt x="23" y="137"/>
                  </a:lnTo>
                  <a:lnTo>
                    <a:pt x="30" y="137"/>
                  </a:lnTo>
                  <a:lnTo>
                    <a:pt x="39" y="160"/>
                  </a:lnTo>
                  <a:lnTo>
                    <a:pt x="30" y="160"/>
                  </a:lnTo>
                  <a:lnTo>
                    <a:pt x="16" y="160"/>
                  </a:lnTo>
                  <a:lnTo>
                    <a:pt x="7" y="160"/>
                  </a:lnTo>
                  <a:lnTo>
                    <a:pt x="0" y="169"/>
                  </a:lnTo>
                  <a:lnTo>
                    <a:pt x="7" y="169"/>
                  </a:lnTo>
                  <a:lnTo>
                    <a:pt x="16" y="183"/>
                  </a:lnTo>
                  <a:lnTo>
                    <a:pt x="30" y="176"/>
                  </a:lnTo>
                  <a:lnTo>
                    <a:pt x="30" y="183"/>
                  </a:lnTo>
                  <a:lnTo>
                    <a:pt x="23" y="183"/>
                  </a:lnTo>
                  <a:lnTo>
                    <a:pt x="16" y="183"/>
                  </a:lnTo>
                  <a:lnTo>
                    <a:pt x="23" y="200"/>
                  </a:lnTo>
                  <a:lnTo>
                    <a:pt x="39" y="207"/>
                  </a:lnTo>
                  <a:lnTo>
                    <a:pt x="53" y="207"/>
                  </a:lnTo>
                  <a:lnTo>
                    <a:pt x="53" y="200"/>
                  </a:lnTo>
                  <a:lnTo>
                    <a:pt x="53" y="192"/>
                  </a:lnTo>
                  <a:lnTo>
                    <a:pt x="62" y="192"/>
                  </a:lnTo>
                  <a:lnTo>
                    <a:pt x="62" y="200"/>
                  </a:lnTo>
                  <a:lnTo>
                    <a:pt x="69" y="200"/>
                  </a:lnTo>
                  <a:lnTo>
                    <a:pt x="62" y="200"/>
                  </a:lnTo>
                  <a:lnTo>
                    <a:pt x="62" y="207"/>
                  </a:lnTo>
                  <a:lnTo>
                    <a:pt x="62" y="216"/>
                  </a:lnTo>
                  <a:lnTo>
                    <a:pt x="69" y="230"/>
                  </a:lnTo>
                  <a:lnTo>
                    <a:pt x="69" y="239"/>
                  </a:lnTo>
                  <a:lnTo>
                    <a:pt x="76" y="253"/>
                  </a:lnTo>
                  <a:lnTo>
                    <a:pt x="76" y="269"/>
                  </a:lnTo>
                  <a:lnTo>
                    <a:pt x="85" y="285"/>
                  </a:lnTo>
                  <a:lnTo>
                    <a:pt x="85" y="292"/>
                  </a:lnTo>
                  <a:lnTo>
                    <a:pt x="93" y="307"/>
                  </a:lnTo>
                  <a:lnTo>
                    <a:pt x="100" y="323"/>
                  </a:lnTo>
                  <a:lnTo>
                    <a:pt x="109" y="330"/>
                  </a:lnTo>
                  <a:lnTo>
                    <a:pt x="109" y="346"/>
                  </a:lnTo>
                  <a:lnTo>
                    <a:pt x="116" y="362"/>
                  </a:lnTo>
                  <a:lnTo>
                    <a:pt x="123" y="369"/>
                  </a:lnTo>
                  <a:lnTo>
                    <a:pt x="123" y="376"/>
                  </a:lnTo>
                  <a:lnTo>
                    <a:pt x="132" y="393"/>
                  </a:lnTo>
                  <a:lnTo>
                    <a:pt x="139" y="393"/>
                  </a:lnTo>
                  <a:lnTo>
                    <a:pt x="146" y="385"/>
                  </a:lnTo>
                  <a:lnTo>
                    <a:pt x="155" y="376"/>
                  </a:lnTo>
                  <a:lnTo>
                    <a:pt x="162" y="376"/>
                  </a:lnTo>
                  <a:lnTo>
                    <a:pt x="155" y="369"/>
                  </a:lnTo>
                  <a:lnTo>
                    <a:pt x="162" y="362"/>
                  </a:lnTo>
                  <a:lnTo>
                    <a:pt x="169" y="362"/>
                  </a:lnTo>
                  <a:lnTo>
                    <a:pt x="169" y="353"/>
                  </a:lnTo>
                  <a:lnTo>
                    <a:pt x="162" y="339"/>
                  </a:lnTo>
                  <a:lnTo>
                    <a:pt x="169" y="330"/>
                  </a:lnTo>
                  <a:lnTo>
                    <a:pt x="169" y="316"/>
                  </a:lnTo>
                  <a:lnTo>
                    <a:pt x="169" y="307"/>
                  </a:lnTo>
                  <a:lnTo>
                    <a:pt x="162" y="285"/>
                  </a:lnTo>
                  <a:lnTo>
                    <a:pt x="169" y="285"/>
                  </a:lnTo>
                  <a:lnTo>
                    <a:pt x="177" y="285"/>
                  </a:lnTo>
                  <a:lnTo>
                    <a:pt x="177" y="276"/>
                  </a:lnTo>
                  <a:lnTo>
                    <a:pt x="193" y="269"/>
                  </a:lnTo>
                  <a:lnTo>
                    <a:pt x="193" y="262"/>
                  </a:lnTo>
                  <a:lnTo>
                    <a:pt x="209" y="246"/>
                  </a:lnTo>
                  <a:lnTo>
                    <a:pt x="216" y="239"/>
                  </a:lnTo>
                  <a:lnTo>
                    <a:pt x="223" y="230"/>
                  </a:lnTo>
                  <a:lnTo>
                    <a:pt x="232" y="223"/>
                  </a:lnTo>
                  <a:lnTo>
                    <a:pt x="239" y="216"/>
                  </a:lnTo>
                  <a:lnTo>
                    <a:pt x="239" y="200"/>
                  </a:lnTo>
                  <a:lnTo>
                    <a:pt x="255" y="192"/>
                  </a:lnTo>
                  <a:lnTo>
                    <a:pt x="255" y="200"/>
                  </a:lnTo>
                  <a:lnTo>
                    <a:pt x="262" y="200"/>
                  </a:lnTo>
                  <a:lnTo>
                    <a:pt x="270" y="200"/>
                  </a:lnTo>
                  <a:lnTo>
                    <a:pt x="262" y="192"/>
                  </a:lnTo>
                  <a:lnTo>
                    <a:pt x="262" y="183"/>
                  </a:lnTo>
                  <a:lnTo>
                    <a:pt x="262" y="169"/>
                  </a:lnTo>
                  <a:lnTo>
                    <a:pt x="255" y="160"/>
                  </a:lnTo>
                  <a:lnTo>
                    <a:pt x="246" y="153"/>
                  </a:lnTo>
                  <a:lnTo>
                    <a:pt x="255" y="153"/>
                  </a:lnTo>
                  <a:lnTo>
                    <a:pt x="255" y="146"/>
                  </a:lnTo>
                  <a:lnTo>
                    <a:pt x="246" y="137"/>
                  </a:lnTo>
                  <a:lnTo>
                    <a:pt x="246" y="130"/>
                  </a:lnTo>
                  <a:lnTo>
                    <a:pt x="255" y="130"/>
                  </a:lnTo>
                  <a:lnTo>
                    <a:pt x="262" y="137"/>
                  </a:lnTo>
                  <a:lnTo>
                    <a:pt x="262" y="130"/>
                  </a:lnTo>
                  <a:lnTo>
                    <a:pt x="270" y="146"/>
                  </a:lnTo>
                  <a:lnTo>
                    <a:pt x="279" y="146"/>
                  </a:lnTo>
                  <a:lnTo>
                    <a:pt x="293" y="146"/>
                  </a:lnTo>
                  <a:lnTo>
                    <a:pt x="302" y="153"/>
                  </a:lnTo>
                  <a:lnTo>
                    <a:pt x="302" y="160"/>
                  </a:lnTo>
                  <a:lnTo>
                    <a:pt x="293" y="160"/>
                  </a:lnTo>
                  <a:lnTo>
                    <a:pt x="293" y="176"/>
                  </a:lnTo>
                  <a:lnTo>
                    <a:pt x="302" y="169"/>
                  </a:lnTo>
                  <a:lnTo>
                    <a:pt x="309" y="183"/>
                  </a:lnTo>
                  <a:lnTo>
                    <a:pt x="309" y="192"/>
                  </a:lnTo>
                  <a:lnTo>
                    <a:pt x="316" y="192"/>
                  </a:lnTo>
                  <a:lnTo>
                    <a:pt x="316" y="176"/>
                  </a:lnTo>
                  <a:lnTo>
                    <a:pt x="316" y="169"/>
                  </a:lnTo>
                  <a:lnTo>
                    <a:pt x="325" y="169"/>
                  </a:lnTo>
                  <a:lnTo>
                    <a:pt x="332" y="146"/>
                  </a:lnTo>
                  <a:lnTo>
                    <a:pt x="332" y="137"/>
                  </a:lnTo>
                  <a:lnTo>
                    <a:pt x="332" y="130"/>
                  </a:lnTo>
                  <a:lnTo>
                    <a:pt x="339" y="114"/>
                  </a:lnTo>
                  <a:lnTo>
                    <a:pt x="356" y="123"/>
                  </a:lnTo>
                  <a:lnTo>
                    <a:pt x="348" y="114"/>
                  </a:lnTo>
                  <a:lnTo>
                    <a:pt x="348" y="107"/>
                  </a:lnTo>
                  <a:lnTo>
                    <a:pt x="356" y="100"/>
                  </a:lnTo>
                  <a:lnTo>
                    <a:pt x="339" y="100"/>
                  </a:lnTo>
                  <a:lnTo>
                    <a:pt x="339" y="92"/>
                  </a:lnTo>
                  <a:lnTo>
                    <a:pt x="332" y="92"/>
                  </a:lnTo>
                  <a:lnTo>
                    <a:pt x="332" y="83"/>
                  </a:lnTo>
                  <a:lnTo>
                    <a:pt x="325" y="92"/>
                  </a:lnTo>
                  <a:lnTo>
                    <a:pt x="316" y="92"/>
                  </a:lnTo>
                  <a:lnTo>
                    <a:pt x="302" y="100"/>
                  </a:lnTo>
                  <a:lnTo>
                    <a:pt x="293" y="107"/>
                  </a:lnTo>
                  <a:lnTo>
                    <a:pt x="286" y="107"/>
                  </a:lnTo>
                  <a:lnTo>
                    <a:pt x="286" y="114"/>
                  </a:lnTo>
                  <a:lnTo>
                    <a:pt x="293" y="123"/>
                  </a:lnTo>
                  <a:lnTo>
                    <a:pt x="279" y="123"/>
                  </a:lnTo>
                  <a:lnTo>
                    <a:pt x="270" y="123"/>
                  </a:lnTo>
                  <a:lnTo>
                    <a:pt x="255" y="123"/>
                  </a:lnTo>
                  <a:lnTo>
                    <a:pt x="246" y="114"/>
                  </a:lnTo>
                  <a:lnTo>
                    <a:pt x="246" y="107"/>
                  </a:lnTo>
                  <a:lnTo>
                    <a:pt x="239" y="107"/>
                  </a:lnTo>
                  <a:lnTo>
                    <a:pt x="246" y="130"/>
                  </a:lnTo>
                  <a:lnTo>
                    <a:pt x="232" y="130"/>
                  </a:lnTo>
                  <a:lnTo>
                    <a:pt x="216" y="123"/>
                  </a:lnTo>
                  <a:lnTo>
                    <a:pt x="200" y="123"/>
                  </a:lnTo>
                  <a:lnTo>
                    <a:pt x="200" y="114"/>
                  </a:lnTo>
                  <a:lnTo>
                    <a:pt x="186" y="114"/>
                  </a:lnTo>
                  <a:lnTo>
                    <a:pt x="169" y="114"/>
                  </a:lnTo>
                  <a:lnTo>
                    <a:pt x="155" y="100"/>
                  </a:lnTo>
                  <a:lnTo>
                    <a:pt x="139" y="92"/>
                  </a:lnTo>
                  <a:lnTo>
                    <a:pt x="139" y="83"/>
                  </a:lnTo>
                  <a:lnTo>
                    <a:pt x="146" y="76"/>
                  </a:lnTo>
                  <a:lnTo>
                    <a:pt x="132" y="69"/>
                  </a:lnTo>
                  <a:lnTo>
                    <a:pt x="116" y="60"/>
                  </a:lnTo>
                  <a:lnTo>
                    <a:pt x="116" y="53"/>
                  </a:lnTo>
                  <a:lnTo>
                    <a:pt x="109" y="37"/>
                  </a:lnTo>
                  <a:lnTo>
                    <a:pt x="116" y="37"/>
                  </a:lnTo>
                  <a:lnTo>
                    <a:pt x="109" y="23"/>
                  </a:lnTo>
                  <a:lnTo>
                    <a:pt x="109" y="14"/>
                  </a:lnTo>
                  <a:lnTo>
                    <a:pt x="100" y="7"/>
                  </a:lnTo>
                  <a:lnTo>
                    <a:pt x="100" y="0"/>
                  </a:lnTo>
                  <a:lnTo>
                    <a:pt x="93" y="0"/>
                  </a:lnTo>
                  <a:lnTo>
                    <a:pt x="85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8" name="Freeform 134"/>
            <p:cNvSpPr>
              <a:spLocks/>
            </p:cNvSpPr>
            <p:nvPr/>
          </p:nvSpPr>
          <p:spPr bwMode="auto">
            <a:xfrm>
              <a:off x="5267856" y="2060285"/>
              <a:ext cx="70403" cy="115712"/>
            </a:xfrm>
            <a:custGeom>
              <a:avLst/>
              <a:gdLst>
                <a:gd name="T0" fmla="*/ 4758 w 30"/>
                <a:gd name="T1" fmla="*/ 10284 h 55"/>
                <a:gd name="T2" fmla="*/ 2675 w 30"/>
                <a:gd name="T3" fmla="*/ 7479 h 55"/>
                <a:gd name="T4" fmla="*/ 0 w 30"/>
                <a:gd name="T5" fmla="*/ 5724 h 55"/>
                <a:gd name="T6" fmla="*/ 2675 w 30"/>
                <a:gd name="T7" fmla="*/ 3079 h 55"/>
                <a:gd name="T8" fmla="*/ 2675 w 30"/>
                <a:gd name="T9" fmla="*/ 0 h 55"/>
                <a:gd name="T10" fmla="*/ 4758 w 30"/>
                <a:gd name="T11" fmla="*/ 0 h 55"/>
                <a:gd name="T12" fmla="*/ 4758 w 30"/>
                <a:gd name="T13" fmla="*/ 1324 h 55"/>
                <a:gd name="T14" fmla="*/ 4758 w 30"/>
                <a:gd name="T15" fmla="*/ 3079 h 55"/>
                <a:gd name="T16" fmla="*/ 4758 w 30"/>
                <a:gd name="T17" fmla="*/ 5724 h 55"/>
                <a:gd name="T18" fmla="*/ 4758 w 30"/>
                <a:gd name="T19" fmla="*/ 7479 h 55"/>
                <a:gd name="T20" fmla="*/ 4758 w 30"/>
                <a:gd name="T21" fmla="*/ 10284 h 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"/>
                <a:gd name="T34" fmla="*/ 0 h 55"/>
                <a:gd name="T35" fmla="*/ 30 w 30"/>
                <a:gd name="T36" fmla="*/ 55 h 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" h="55">
                  <a:moveTo>
                    <a:pt x="29" y="54"/>
                  </a:moveTo>
                  <a:lnTo>
                    <a:pt x="16" y="39"/>
                  </a:lnTo>
                  <a:lnTo>
                    <a:pt x="0" y="30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29" y="16"/>
                  </a:lnTo>
                  <a:lnTo>
                    <a:pt x="29" y="30"/>
                  </a:lnTo>
                  <a:lnTo>
                    <a:pt x="29" y="39"/>
                  </a:lnTo>
                  <a:lnTo>
                    <a:pt x="29" y="5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9" name="Freeform 135"/>
            <p:cNvSpPr>
              <a:spLocks/>
            </p:cNvSpPr>
            <p:nvPr/>
          </p:nvSpPr>
          <p:spPr bwMode="auto">
            <a:xfrm>
              <a:off x="5308533" y="2064679"/>
              <a:ext cx="98564" cy="134753"/>
            </a:xfrm>
            <a:custGeom>
              <a:avLst/>
              <a:gdLst>
                <a:gd name="T0" fmla="*/ 866 w 47"/>
                <a:gd name="T1" fmla="*/ 3341 h 63"/>
                <a:gd name="T2" fmla="*/ 0 w 47"/>
                <a:gd name="T3" fmla="*/ 1572 h 63"/>
                <a:gd name="T4" fmla="*/ 0 w 47"/>
                <a:gd name="T5" fmla="*/ 3341 h 63"/>
                <a:gd name="T6" fmla="*/ 0 w 47"/>
                <a:gd name="T7" fmla="*/ 6468 h 63"/>
                <a:gd name="T8" fmla="*/ 0 w 47"/>
                <a:gd name="T9" fmla="*/ 8273 h 63"/>
                <a:gd name="T10" fmla="*/ 0 w 47"/>
                <a:gd name="T11" fmla="*/ 11623 h 63"/>
                <a:gd name="T12" fmla="*/ 461 w 47"/>
                <a:gd name="T13" fmla="*/ 13577 h 63"/>
                <a:gd name="T14" fmla="*/ 866 w 47"/>
                <a:gd name="T15" fmla="*/ 10051 h 63"/>
                <a:gd name="T16" fmla="*/ 1858 w 47"/>
                <a:gd name="T17" fmla="*/ 10051 h 63"/>
                <a:gd name="T18" fmla="*/ 1858 w 47"/>
                <a:gd name="T19" fmla="*/ 8273 h 63"/>
                <a:gd name="T20" fmla="*/ 866 w 47"/>
                <a:gd name="T21" fmla="*/ 5002 h 63"/>
                <a:gd name="T22" fmla="*/ 1858 w 47"/>
                <a:gd name="T23" fmla="*/ 5002 h 63"/>
                <a:gd name="T24" fmla="*/ 2816 w 47"/>
                <a:gd name="T25" fmla="*/ 3341 h 63"/>
                <a:gd name="T26" fmla="*/ 2296 w 47"/>
                <a:gd name="T27" fmla="*/ 0 h 63"/>
                <a:gd name="T28" fmla="*/ 1438 w 47"/>
                <a:gd name="T29" fmla="*/ 1572 h 63"/>
                <a:gd name="T30" fmla="*/ 866 w 47"/>
                <a:gd name="T31" fmla="*/ 3341 h 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7"/>
                <a:gd name="T49" fmla="*/ 0 h 63"/>
                <a:gd name="T50" fmla="*/ 47 w 47"/>
                <a:gd name="T51" fmla="*/ 63 h 6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7" h="63">
                  <a:moveTo>
                    <a:pt x="14" y="15"/>
                  </a:moveTo>
                  <a:lnTo>
                    <a:pt x="0" y="7"/>
                  </a:lnTo>
                  <a:lnTo>
                    <a:pt x="0" y="15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53"/>
                  </a:lnTo>
                  <a:lnTo>
                    <a:pt x="7" y="62"/>
                  </a:lnTo>
                  <a:lnTo>
                    <a:pt x="14" y="46"/>
                  </a:lnTo>
                  <a:lnTo>
                    <a:pt x="30" y="46"/>
                  </a:lnTo>
                  <a:lnTo>
                    <a:pt x="30" y="38"/>
                  </a:lnTo>
                  <a:lnTo>
                    <a:pt x="14" y="23"/>
                  </a:lnTo>
                  <a:lnTo>
                    <a:pt x="30" y="23"/>
                  </a:lnTo>
                  <a:lnTo>
                    <a:pt x="46" y="15"/>
                  </a:lnTo>
                  <a:lnTo>
                    <a:pt x="37" y="0"/>
                  </a:lnTo>
                  <a:lnTo>
                    <a:pt x="23" y="7"/>
                  </a:lnTo>
                  <a:lnTo>
                    <a:pt x="14" y="15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0" name="Freeform 136"/>
            <p:cNvSpPr>
              <a:spLocks/>
            </p:cNvSpPr>
            <p:nvPr/>
          </p:nvSpPr>
          <p:spPr bwMode="auto">
            <a:xfrm>
              <a:off x="5796655" y="2325396"/>
              <a:ext cx="208078" cy="243141"/>
            </a:xfrm>
            <a:custGeom>
              <a:avLst/>
              <a:gdLst>
                <a:gd name="T0" fmla="*/ 8677 w 94"/>
                <a:gd name="T1" fmla="*/ 4922 h 117"/>
                <a:gd name="T2" fmla="*/ 7965 w 94"/>
                <a:gd name="T3" fmla="*/ 3758 h 117"/>
                <a:gd name="T4" fmla="*/ 6503 w 94"/>
                <a:gd name="T5" fmla="*/ 2675 h 117"/>
                <a:gd name="T6" fmla="*/ 5808 w 94"/>
                <a:gd name="T7" fmla="*/ 2675 h 117"/>
                <a:gd name="T8" fmla="*/ 4933 w 94"/>
                <a:gd name="T9" fmla="*/ 1180 h 117"/>
                <a:gd name="T10" fmla="*/ 4267 w 94"/>
                <a:gd name="T11" fmla="*/ 0 h 117"/>
                <a:gd name="T12" fmla="*/ 3626 w 94"/>
                <a:gd name="T13" fmla="*/ 0 h 117"/>
                <a:gd name="T14" fmla="*/ 3626 w 94"/>
                <a:gd name="T15" fmla="*/ 1180 h 117"/>
                <a:gd name="T16" fmla="*/ 3626 w 94"/>
                <a:gd name="T17" fmla="*/ 2675 h 117"/>
                <a:gd name="T18" fmla="*/ 2810 w 94"/>
                <a:gd name="T19" fmla="*/ 4922 h 117"/>
                <a:gd name="T20" fmla="*/ 3626 w 94"/>
                <a:gd name="T21" fmla="*/ 6425 h 117"/>
                <a:gd name="T22" fmla="*/ 3626 w 94"/>
                <a:gd name="T23" fmla="*/ 8742 h 117"/>
                <a:gd name="T24" fmla="*/ 2810 w 94"/>
                <a:gd name="T25" fmla="*/ 11422 h 117"/>
                <a:gd name="T26" fmla="*/ 2170 w 94"/>
                <a:gd name="T27" fmla="*/ 11422 h 117"/>
                <a:gd name="T28" fmla="*/ 1463 w 94"/>
                <a:gd name="T29" fmla="*/ 12603 h 117"/>
                <a:gd name="T30" fmla="*/ 657 w 94"/>
                <a:gd name="T31" fmla="*/ 12603 h 117"/>
                <a:gd name="T32" fmla="*/ 0 w 94"/>
                <a:gd name="T33" fmla="*/ 14105 h 117"/>
                <a:gd name="T34" fmla="*/ 0 w 94"/>
                <a:gd name="T35" fmla="*/ 15175 h 117"/>
                <a:gd name="T36" fmla="*/ 657 w 94"/>
                <a:gd name="T37" fmla="*/ 16355 h 117"/>
                <a:gd name="T38" fmla="*/ 1463 w 94"/>
                <a:gd name="T39" fmla="*/ 19188 h 117"/>
                <a:gd name="T40" fmla="*/ 2170 w 94"/>
                <a:gd name="T41" fmla="*/ 19188 h 117"/>
                <a:gd name="T42" fmla="*/ 2810 w 94"/>
                <a:gd name="T43" fmla="*/ 19188 h 117"/>
                <a:gd name="T44" fmla="*/ 3626 w 94"/>
                <a:gd name="T45" fmla="*/ 17847 h 117"/>
                <a:gd name="T46" fmla="*/ 4267 w 94"/>
                <a:gd name="T47" fmla="*/ 16355 h 117"/>
                <a:gd name="T48" fmla="*/ 4933 w 94"/>
                <a:gd name="T49" fmla="*/ 15175 h 117"/>
                <a:gd name="T50" fmla="*/ 5808 w 94"/>
                <a:gd name="T51" fmla="*/ 14105 h 117"/>
                <a:gd name="T52" fmla="*/ 6503 w 94"/>
                <a:gd name="T53" fmla="*/ 14105 h 117"/>
                <a:gd name="T54" fmla="*/ 6503 w 94"/>
                <a:gd name="T55" fmla="*/ 10245 h 117"/>
                <a:gd name="T56" fmla="*/ 7142 w 94"/>
                <a:gd name="T57" fmla="*/ 10245 h 117"/>
                <a:gd name="T58" fmla="*/ 7965 w 94"/>
                <a:gd name="T59" fmla="*/ 7617 h 117"/>
                <a:gd name="T60" fmla="*/ 8677 w 94"/>
                <a:gd name="T61" fmla="*/ 4922 h 11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4"/>
                <a:gd name="T94" fmla="*/ 0 h 117"/>
                <a:gd name="T95" fmla="*/ 94 w 94"/>
                <a:gd name="T96" fmla="*/ 117 h 11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4" h="117">
                  <a:moveTo>
                    <a:pt x="93" y="30"/>
                  </a:moveTo>
                  <a:lnTo>
                    <a:pt x="85" y="23"/>
                  </a:lnTo>
                  <a:lnTo>
                    <a:pt x="69" y="16"/>
                  </a:lnTo>
                  <a:lnTo>
                    <a:pt x="62" y="16"/>
                  </a:lnTo>
                  <a:lnTo>
                    <a:pt x="53" y="7"/>
                  </a:lnTo>
                  <a:lnTo>
                    <a:pt x="46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39" y="16"/>
                  </a:lnTo>
                  <a:lnTo>
                    <a:pt x="30" y="30"/>
                  </a:lnTo>
                  <a:lnTo>
                    <a:pt x="39" y="39"/>
                  </a:lnTo>
                  <a:lnTo>
                    <a:pt x="39" y="53"/>
                  </a:lnTo>
                  <a:lnTo>
                    <a:pt x="30" y="69"/>
                  </a:lnTo>
                  <a:lnTo>
                    <a:pt x="23" y="69"/>
                  </a:lnTo>
                  <a:lnTo>
                    <a:pt x="16" y="76"/>
                  </a:lnTo>
                  <a:lnTo>
                    <a:pt x="7" y="76"/>
                  </a:lnTo>
                  <a:lnTo>
                    <a:pt x="0" y="85"/>
                  </a:lnTo>
                  <a:lnTo>
                    <a:pt x="0" y="92"/>
                  </a:lnTo>
                  <a:lnTo>
                    <a:pt x="7" y="99"/>
                  </a:lnTo>
                  <a:lnTo>
                    <a:pt x="16" y="116"/>
                  </a:lnTo>
                  <a:lnTo>
                    <a:pt x="23" y="116"/>
                  </a:lnTo>
                  <a:lnTo>
                    <a:pt x="30" y="116"/>
                  </a:lnTo>
                  <a:lnTo>
                    <a:pt x="39" y="108"/>
                  </a:lnTo>
                  <a:lnTo>
                    <a:pt x="46" y="99"/>
                  </a:lnTo>
                  <a:lnTo>
                    <a:pt x="53" y="92"/>
                  </a:lnTo>
                  <a:lnTo>
                    <a:pt x="62" y="85"/>
                  </a:lnTo>
                  <a:lnTo>
                    <a:pt x="69" y="85"/>
                  </a:lnTo>
                  <a:lnTo>
                    <a:pt x="69" y="62"/>
                  </a:lnTo>
                  <a:lnTo>
                    <a:pt x="76" y="62"/>
                  </a:lnTo>
                  <a:lnTo>
                    <a:pt x="85" y="46"/>
                  </a:lnTo>
                  <a:lnTo>
                    <a:pt x="93" y="3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1" name="Freeform 137"/>
            <p:cNvSpPr>
              <a:spLocks/>
            </p:cNvSpPr>
            <p:nvPr/>
          </p:nvSpPr>
          <p:spPr bwMode="auto">
            <a:xfrm>
              <a:off x="5884267" y="2271202"/>
              <a:ext cx="62580" cy="62983"/>
            </a:xfrm>
            <a:custGeom>
              <a:avLst/>
              <a:gdLst>
                <a:gd name="T0" fmla="*/ 1341 w 30"/>
                <a:gd name="T1" fmla="*/ 0 h 30"/>
                <a:gd name="T2" fmla="*/ 0 w 30"/>
                <a:gd name="T3" fmla="*/ 5797 h 30"/>
                <a:gd name="T4" fmla="*/ 1341 w 30"/>
                <a:gd name="T5" fmla="*/ 5797 h 30"/>
                <a:gd name="T6" fmla="*/ 1341 w 30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0"/>
                <a:gd name="T14" fmla="*/ 30 w 30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0">
                  <a:moveTo>
                    <a:pt x="29" y="0"/>
                  </a:moveTo>
                  <a:lnTo>
                    <a:pt x="0" y="29"/>
                  </a:lnTo>
                  <a:lnTo>
                    <a:pt x="29" y="29"/>
                  </a:lnTo>
                  <a:lnTo>
                    <a:pt x="2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2" name="Freeform 138"/>
            <p:cNvSpPr>
              <a:spLocks/>
            </p:cNvSpPr>
            <p:nvPr/>
          </p:nvSpPr>
          <p:spPr bwMode="auto">
            <a:xfrm>
              <a:off x="5291324" y="2095438"/>
              <a:ext cx="594508" cy="511182"/>
            </a:xfrm>
            <a:custGeom>
              <a:avLst/>
              <a:gdLst>
                <a:gd name="T0" fmla="*/ 5460 w 270"/>
                <a:gd name="T1" fmla="*/ 28959 h 241"/>
                <a:gd name="T2" fmla="*/ 4807 w 270"/>
                <a:gd name="T3" fmla="*/ 24414 h 241"/>
                <a:gd name="T4" fmla="*/ 3368 w 270"/>
                <a:gd name="T5" fmla="*/ 21244 h 241"/>
                <a:gd name="T6" fmla="*/ 1289 w 270"/>
                <a:gd name="T7" fmla="*/ 15291 h 241"/>
                <a:gd name="T8" fmla="*/ 0 w 270"/>
                <a:gd name="T9" fmla="*/ 11920 h 241"/>
                <a:gd name="T10" fmla="*/ 1289 w 270"/>
                <a:gd name="T11" fmla="*/ 9081 h 241"/>
                <a:gd name="T12" fmla="*/ 3368 w 270"/>
                <a:gd name="T13" fmla="*/ 5996 h 241"/>
                <a:gd name="T14" fmla="*/ 1941 w 270"/>
                <a:gd name="T15" fmla="*/ 1380 h 241"/>
                <a:gd name="T16" fmla="*/ 4807 w 270"/>
                <a:gd name="T17" fmla="*/ 0 h 241"/>
                <a:gd name="T18" fmla="*/ 6932 w 270"/>
                <a:gd name="T19" fmla="*/ 1380 h 241"/>
                <a:gd name="T20" fmla="*/ 8997 w 270"/>
                <a:gd name="T21" fmla="*/ 4531 h 241"/>
                <a:gd name="T22" fmla="*/ 11154 w 270"/>
                <a:gd name="T23" fmla="*/ 9081 h 241"/>
                <a:gd name="T24" fmla="*/ 14571 w 270"/>
                <a:gd name="T25" fmla="*/ 9081 h 241"/>
                <a:gd name="T26" fmla="*/ 15374 w 270"/>
                <a:gd name="T27" fmla="*/ 10530 h 241"/>
                <a:gd name="T28" fmla="*/ 16676 w 270"/>
                <a:gd name="T29" fmla="*/ 13433 h 241"/>
                <a:gd name="T30" fmla="*/ 17516 w 270"/>
                <a:gd name="T31" fmla="*/ 16696 h 241"/>
                <a:gd name="T32" fmla="*/ 18747 w 270"/>
                <a:gd name="T33" fmla="*/ 21244 h 241"/>
                <a:gd name="T34" fmla="*/ 19405 w 270"/>
                <a:gd name="T35" fmla="*/ 22578 h 241"/>
                <a:gd name="T36" fmla="*/ 20277 w 270"/>
                <a:gd name="T37" fmla="*/ 25774 h 241"/>
                <a:gd name="T38" fmla="*/ 23711 w 270"/>
                <a:gd name="T39" fmla="*/ 27165 h 241"/>
                <a:gd name="T40" fmla="*/ 24524 w 270"/>
                <a:gd name="T41" fmla="*/ 31868 h 241"/>
                <a:gd name="T42" fmla="*/ 23009 w 270"/>
                <a:gd name="T43" fmla="*/ 35023 h 241"/>
                <a:gd name="T44" fmla="*/ 21566 w 270"/>
                <a:gd name="T45" fmla="*/ 36411 h 241"/>
                <a:gd name="T46" fmla="*/ 19405 w 270"/>
                <a:gd name="T47" fmla="*/ 38317 h 241"/>
                <a:gd name="T48" fmla="*/ 18202 w 270"/>
                <a:gd name="T49" fmla="*/ 39559 h 241"/>
                <a:gd name="T50" fmla="*/ 16676 w 270"/>
                <a:gd name="T51" fmla="*/ 40995 h 241"/>
                <a:gd name="T52" fmla="*/ 15374 w 270"/>
                <a:gd name="T53" fmla="*/ 45779 h 241"/>
                <a:gd name="T54" fmla="*/ 14571 w 270"/>
                <a:gd name="T55" fmla="*/ 44208 h 241"/>
                <a:gd name="T56" fmla="*/ 12508 w 270"/>
                <a:gd name="T57" fmla="*/ 42870 h 241"/>
                <a:gd name="T58" fmla="*/ 11154 w 270"/>
                <a:gd name="T59" fmla="*/ 44208 h 241"/>
                <a:gd name="T60" fmla="*/ 9659 w 270"/>
                <a:gd name="T61" fmla="*/ 42870 h 241"/>
                <a:gd name="T62" fmla="*/ 8175 w 270"/>
                <a:gd name="T63" fmla="*/ 38317 h 241"/>
                <a:gd name="T64" fmla="*/ 6099 w 270"/>
                <a:gd name="T65" fmla="*/ 31868 h 2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0"/>
                <a:gd name="T100" fmla="*/ 0 h 241"/>
                <a:gd name="T101" fmla="*/ 270 w 270"/>
                <a:gd name="T102" fmla="*/ 241 h 2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0" h="241">
                  <a:moveTo>
                    <a:pt x="67" y="161"/>
                  </a:moveTo>
                  <a:lnTo>
                    <a:pt x="60" y="146"/>
                  </a:lnTo>
                  <a:lnTo>
                    <a:pt x="60" y="130"/>
                  </a:lnTo>
                  <a:lnTo>
                    <a:pt x="53" y="123"/>
                  </a:lnTo>
                  <a:lnTo>
                    <a:pt x="44" y="114"/>
                  </a:lnTo>
                  <a:lnTo>
                    <a:pt x="37" y="107"/>
                  </a:lnTo>
                  <a:lnTo>
                    <a:pt x="30" y="91"/>
                  </a:lnTo>
                  <a:lnTo>
                    <a:pt x="14" y="77"/>
                  </a:lnTo>
                  <a:lnTo>
                    <a:pt x="7" y="60"/>
                  </a:lnTo>
                  <a:lnTo>
                    <a:pt x="0" y="60"/>
                  </a:lnTo>
                  <a:lnTo>
                    <a:pt x="7" y="37"/>
                  </a:lnTo>
                  <a:lnTo>
                    <a:pt x="14" y="46"/>
                  </a:lnTo>
                  <a:lnTo>
                    <a:pt x="21" y="30"/>
                  </a:lnTo>
                  <a:lnTo>
                    <a:pt x="37" y="30"/>
                  </a:lnTo>
                  <a:lnTo>
                    <a:pt x="37" y="23"/>
                  </a:lnTo>
                  <a:lnTo>
                    <a:pt x="21" y="7"/>
                  </a:lnTo>
                  <a:lnTo>
                    <a:pt x="37" y="7"/>
                  </a:lnTo>
                  <a:lnTo>
                    <a:pt x="53" y="0"/>
                  </a:lnTo>
                  <a:lnTo>
                    <a:pt x="60" y="7"/>
                  </a:lnTo>
                  <a:lnTo>
                    <a:pt x="76" y="7"/>
                  </a:lnTo>
                  <a:lnTo>
                    <a:pt x="90" y="14"/>
                  </a:lnTo>
                  <a:lnTo>
                    <a:pt x="99" y="23"/>
                  </a:lnTo>
                  <a:lnTo>
                    <a:pt x="114" y="30"/>
                  </a:lnTo>
                  <a:lnTo>
                    <a:pt x="122" y="46"/>
                  </a:lnTo>
                  <a:lnTo>
                    <a:pt x="146" y="46"/>
                  </a:lnTo>
                  <a:lnTo>
                    <a:pt x="160" y="46"/>
                  </a:lnTo>
                  <a:lnTo>
                    <a:pt x="160" y="53"/>
                  </a:lnTo>
                  <a:lnTo>
                    <a:pt x="169" y="53"/>
                  </a:lnTo>
                  <a:lnTo>
                    <a:pt x="176" y="60"/>
                  </a:lnTo>
                  <a:lnTo>
                    <a:pt x="183" y="68"/>
                  </a:lnTo>
                  <a:lnTo>
                    <a:pt x="192" y="77"/>
                  </a:lnTo>
                  <a:lnTo>
                    <a:pt x="192" y="84"/>
                  </a:lnTo>
                  <a:lnTo>
                    <a:pt x="199" y="100"/>
                  </a:lnTo>
                  <a:lnTo>
                    <a:pt x="206" y="107"/>
                  </a:lnTo>
                  <a:lnTo>
                    <a:pt x="213" y="107"/>
                  </a:lnTo>
                  <a:lnTo>
                    <a:pt x="213" y="114"/>
                  </a:lnTo>
                  <a:lnTo>
                    <a:pt x="222" y="123"/>
                  </a:lnTo>
                  <a:lnTo>
                    <a:pt x="222" y="130"/>
                  </a:lnTo>
                  <a:lnTo>
                    <a:pt x="245" y="137"/>
                  </a:lnTo>
                  <a:lnTo>
                    <a:pt x="260" y="137"/>
                  </a:lnTo>
                  <a:lnTo>
                    <a:pt x="269" y="146"/>
                  </a:lnTo>
                  <a:lnTo>
                    <a:pt x="269" y="161"/>
                  </a:lnTo>
                  <a:lnTo>
                    <a:pt x="260" y="177"/>
                  </a:lnTo>
                  <a:lnTo>
                    <a:pt x="252" y="177"/>
                  </a:lnTo>
                  <a:lnTo>
                    <a:pt x="245" y="184"/>
                  </a:lnTo>
                  <a:lnTo>
                    <a:pt x="236" y="184"/>
                  </a:lnTo>
                  <a:lnTo>
                    <a:pt x="229" y="193"/>
                  </a:lnTo>
                  <a:lnTo>
                    <a:pt x="213" y="193"/>
                  </a:lnTo>
                  <a:lnTo>
                    <a:pt x="206" y="193"/>
                  </a:lnTo>
                  <a:lnTo>
                    <a:pt x="199" y="200"/>
                  </a:lnTo>
                  <a:lnTo>
                    <a:pt x="192" y="200"/>
                  </a:lnTo>
                  <a:lnTo>
                    <a:pt x="183" y="207"/>
                  </a:lnTo>
                  <a:lnTo>
                    <a:pt x="176" y="223"/>
                  </a:lnTo>
                  <a:lnTo>
                    <a:pt x="169" y="231"/>
                  </a:lnTo>
                  <a:lnTo>
                    <a:pt x="160" y="240"/>
                  </a:lnTo>
                  <a:lnTo>
                    <a:pt x="160" y="223"/>
                  </a:lnTo>
                  <a:lnTo>
                    <a:pt x="146" y="223"/>
                  </a:lnTo>
                  <a:lnTo>
                    <a:pt x="137" y="216"/>
                  </a:lnTo>
                  <a:lnTo>
                    <a:pt x="122" y="216"/>
                  </a:lnTo>
                  <a:lnTo>
                    <a:pt x="122" y="223"/>
                  </a:lnTo>
                  <a:lnTo>
                    <a:pt x="114" y="231"/>
                  </a:lnTo>
                  <a:lnTo>
                    <a:pt x="106" y="216"/>
                  </a:lnTo>
                  <a:lnTo>
                    <a:pt x="99" y="207"/>
                  </a:lnTo>
                  <a:lnTo>
                    <a:pt x="90" y="193"/>
                  </a:lnTo>
                  <a:lnTo>
                    <a:pt x="83" y="177"/>
                  </a:lnTo>
                  <a:lnTo>
                    <a:pt x="67" y="161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3" name="Freeform 139"/>
            <p:cNvSpPr>
              <a:spLocks/>
            </p:cNvSpPr>
            <p:nvPr/>
          </p:nvSpPr>
          <p:spPr bwMode="auto">
            <a:xfrm>
              <a:off x="5759107" y="2285849"/>
              <a:ext cx="140804" cy="101065"/>
            </a:xfrm>
            <a:custGeom>
              <a:avLst/>
              <a:gdLst>
                <a:gd name="T0" fmla="*/ 0 w 63"/>
                <a:gd name="T1" fmla="*/ 4320 h 48"/>
                <a:gd name="T2" fmla="*/ 930 w 63"/>
                <a:gd name="T3" fmla="*/ 6006 h 48"/>
                <a:gd name="T4" fmla="*/ 930 w 63"/>
                <a:gd name="T5" fmla="*/ 7290 h 48"/>
                <a:gd name="T6" fmla="*/ 3482 w 63"/>
                <a:gd name="T7" fmla="*/ 8731 h 48"/>
                <a:gd name="T8" fmla="*/ 5199 w 63"/>
                <a:gd name="T9" fmla="*/ 8731 h 48"/>
                <a:gd name="T10" fmla="*/ 6079 w 63"/>
                <a:gd name="T11" fmla="*/ 6006 h 48"/>
                <a:gd name="T12" fmla="*/ 6079 w 63"/>
                <a:gd name="T13" fmla="*/ 4320 h 48"/>
                <a:gd name="T14" fmla="*/ 6079 w 63"/>
                <a:gd name="T15" fmla="*/ 3053 h 48"/>
                <a:gd name="T16" fmla="*/ 6953 w 63"/>
                <a:gd name="T17" fmla="*/ 3053 h 48"/>
                <a:gd name="T18" fmla="*/ 6953 w 63"/>
                <a:gd name="T19" fmla="*/ 0 h 48"/>
                <a:gd name="T20" fmla="*/ 6079 w 63"/>
                <a:gd name="T21" fmla="*/ 0 h 48"/>
                <a:gd name="T22" fmla="*/ 5199 w 63"/>
                <a:gd name="T23" fmla="*/ 3053 h 48"/>
                <a:gd name="T24" fmla="*/ 3482 w 63"/>
                <a:gd name="T25" fmla="*/ 4320 h 48"/>
                <a:gd name="T26" fmla="*/ 1666 w 63"/>
                <a:gd name="T27" fmla="*/ 4320 h 48"/>
                <a:gd name="T28" fmla="*/ 930 w 63"/>
                <a:gd name="T29" fmla="*/ 4320 h 48"/>
                <a:gd name="T30" fmla="*/ 0 w 63"/>
                <a:gd name="T31" fmla="*/ 4320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3"/>
                <a:gd name="T49" fmla="*/ 0 h 48"/>
                <a:gd name="T50" fmla="*/ 63 w 63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3" h="48">
                  <a:moveTo>
                    <a:pt x="0" y="23"/>
                  </a:moveTo>
                  <a:lnTo>
                    <a:pt x="8" y="32"/>
                  </a:lnTo>
                  <a:lnTo>
                    <a:pt x="8" y="39"/>
                  </a:lnTo>
                  <a:lnTo>
                    <a:pt x="31" y="47"/>
                  </a:lnTo>
                  <a:lnTo>
                    <a:pt x="46" y="47"/>
                  </a:lnTo>
                  <a:lnTo>
                    <a:pt x="54" y="32"/>
                  </a:lnTo>
                  <a:lnTo>
                    <a:pt x="54" y="23"/>
                  </a:lnTo>
                  <a:lnTo>
                    <a:pt x="54" y="16"/>
                  </a:lnTo>
                  <a:lnTo>
                    <a:pt x="62" y="16"/>
                  </a:lnTo>
                  <a:lnTo>
                    <a:pt x="62" y="0"/>
                  </a:lnTo>
                  <a:lnTo>
                    <a:pt x="54" y="0"/>
                  </a:lnTo>
                  <a:lnTo>
                    <a:pt x="46" y="16"/>
                  </a:lnTo>
                  <a:lnTo>
                    <a:pt x="31" y="23"/>
                  </a:lnTo>
                  <a:lnTo>
                    <a:pt x="15" y="23"/>
                  </a:lnTo>
                  <a:lnTo>
                    <a:pt x="8" y="23"/>
                  </a:lnTo>
                  <a:lnTo>
                    <a:pt x="0" y="2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4" name="Freeform 140"/>
            <p:cNvSpPr>
              <a:spLocks/>
            </p:cNvSpPr>
            <p:nvPr/>
          </p:nvSpPr>
          <p:spPr bwMode="auto">
            <a:xfrm>
              <a:off x="5538514" y="2498231"/>
              <a:ext cx="294125" cy="199200"/>
            </a:xfrm>
            <a:custGeom>
              <a:avLst/>
              <a:gdLst>
                <a:gd name="T0" fmla="*/ 802 w 133"/>
                <a:gd name="T1" fmla="*/ 7202 h 92"/>
                <a:gd name="T2" fmla="*/ 0 w 133"/>
                <a:gd name="T3" fmla="*/ 8847 h 92"/>
                <a:gd name="T4" fmla="*/ 0 w 133"/>
                <a:gd name="T5" fmla="*/ 12658 h 92"/>
                <a:gd name="T6" fmla="*/ 802 w 133"/>
                <a:gd name="T7" fmla="*/ 15941 h 92"/>
                <a:gd name="T8" fmla="*/ 802 w 133"/>
                <a:gd name="T9" fmla="*/ 21550 h 92"/>
                <a:gd name="T10" fmla="*/ 3134 w 133"/>
                <a:gd name="T11" fmla="*/ 21550 h 92"/>
                <a:gd name="T12" fmla="*/ 4445 w 133"/>
                <a:gd name="T13" fmla="*/ 18010 h 92"/>
                <a:gd name="T14" fmla="*/ 5278 w 133"/>
                <a:gd name="T15" fmla="*/ 18010 h 92"/>
                <a:gd name="T16" fmla="*/ 6644 w 133"/>
                <a:gd name="T17" fmla="*/ 15941 h 92"/>
                <a:gd name="T18" fmla="*/ 7492 w 133"/>
                <a:gd name="T19" fmla="*/ 15941 h 92"/>
                <a:gd name="T20" fmla="*/ 8866 w 133"/>
                <a:gd name="T21" fmla="*/ 14310 h 92"/>
                <a:gd name="T22" fmla="*/ 9499 w 133"/>
                <a:gd name="T23" fmla="*/ 12658 h 92"/>
                <a:gd name="T24" fmla="*/ 10429 w 133"/>
                <a:gd name="T25" fmla="*/ 12658 h 92"/>
                <a:gd name="T26" fmla="*/ 11081 w 133"/>
                <a:gd name="T27" fmla="*/ 11009 h 92"/>
                <a:gd name="T28" fmla="*/ 11081 w 133"/>
                <a:gd name="T29" fmla="*/ 8847 h 92"/>
                <a:gd name="T30" fmla="*/ 12681 w 133"/>
                <a:gd name="T31" fmla="*/ 7202 h 92"/>
                <a:gd name="T32" fmla="*/ 11829 w 133"/>
                <a:gd name="T33" fmla="*/ 3282 h 92"/>
                <a:gd name="T34" fmla="*/ 11081 w 133"/>
                <a:gd name="T35" fmla="*/ 1652 h 92"/>
                <a:gd name="T36" fmla="*/ 11081 w 133"/>
                <a:gd name="T37" fmla="*/ 0 h 92"/>
                <a:gd name="T38" fmla="*/ 9499 w 133"/>
                <a:gd name="T39" fmla="*/ 0 h 92"/>
                <a:gd name="T40" fmla="*/ 8866 w 133"/>
                <a:gd name="T41" fmla="*/ 0 h 92"/>
                <a:gd name="T42" fmla="*/ 8192 w 133"/>
                <a:gd name="T43" fmla="*/ 1652 h 92"/>
                <a:gd name="T44" fmla="*/ 7492 w 133"/>
                <a:gd name="T45" fmla="*/ 1652 h 92"/>
                <a:gd name="T46" fmla="*/ 6644 w 133"/>
                <a:gd name="T47" fmla="*/ 3282 h 92"/>
                <a:gd name="T48" fmla="*/ 5998 w 133"/>
                <a:gd name="T49" fmla="*/ 7202 h 92"/>
                <a:gd name="T50" fmla="*/ 5278 w 133"/>
                <a:gd name="T51" fmla="*/ 8847 h 92"/>
                <a:gd name="T52" fmla="*/ 4445 w 133"/>
                <a:gd name="T53" fmla="*/ 11009 h 92"/>
                <a:gd name="T54" fmla="*/ 4445 w 133"/>
                <a:gd name="T55" fmla="*/ 7202 h 92"/>
                <a:gd name="T56" fmla="*/ 3134 w 133"/>
                <a:gd name="T57" fmla="*/ 7202 h 92"/>
                <a:gd name="T58" fmla="*/ 2201 w 133"/>
                <a:gd name="T59" fmla="*/ 5487 h 92"/>
                <a:gd name="T60" fmla="*/ 802 w 133"/>
                <a:gd name="T61" fmla="*/ 5487 h 92"/>
                <a:gd name="T62" fmla="*/ 802 w 133"/>
                <a:gd name="T63" fmla="*/ 7202 h 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3"/>
                <a:gd name="T97" fmla="*/ 0 h 92"/>
                <a:gd name="T98" fmla="*/ 133 w 133"/>
                <a:gd name="T99" fmla="*/ 92 h 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3" h="92">
                  <a:moveTo>
                    <a:pt x="8" y="30"/>
                  </a:moveTo>
                  <a:lnTo>
                    <a:pt x="0" y="37"/>
                  </a:lnTo>
                  <a:lnTo>
                    <a:pt x="0" y="53"/>
                  </a:lnTo>
                  <a:lnTo>
                    <a:pt x="8" y="67"/>
                  </a:lnTo>
                  <a:lnTo>
                    <a:pt x="8" y="91"/>
                  </a:lnTo>
                  <a:lnTo>
                    <a:pt x="32" y="91"/>
                  </a:lnTo>
                  <a:lnTo>
                    <a:pt x="46" y="76"/>
                  </a:lnTo>
                  <a:lnTo>
                    <a:pt x="55" y="76"/>
                  </a:lnTo>
                  <a:lnTo>
                    <a:pt x="69" y="67"/>
                  </a:lnTo>
                  <a:lnTo>
                    <a:pt x="78" y="67"/>
                  </a:lnTo>
                  <a:lnTo>
                    <a:pt x="92" y="60"/>
                  </a:lnTo>
                  <a:lnTo>
                    <a:pt x="99" y="53"/>
                  </a:lnTo>
                  <a:lnTo>
                    <a:pt x="108" y="53"/>
                  </a:lnTo>
                  <a:lnTo>
                    <a:pt x="115" y="46"/>
                  </a:lnTo>
                  <a:lnTo>
                    <a:pt x="115" y="37"/>
                  </a:lnTo>
                  <a:lnTo>
                    <a:pt x="132" y="30"/>
                  </a:lnTo>
                  <a:lnTo>
                    <a:pt x="123" y="14"/>
                  </a:lnTo>
                  <a:lnTo>
                    <a:pt x="115" y="7"/>
                  </a:lnTo>
                  <a:lnTo>
                    <a:pt x="11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5" y="7"/>
                  </a:lnTo>
                  <a:lnTo>
                    <a:pt x="78" y="7"/>
                  </a:lnTo>
                  <a:lnTo>
                    <a:pt x="69" y="14"/>
                  </a:lnTo>
                  <a:lnTo>
                    <a:pt x="62" y="30"/>
                  </a:lnTo>
                  <a:lnTo>
                    <a:pt x="55" y="37"/>
                  </a:lnTo>
                  <a:lnTo>
                    <a:pt x="46" y="46"/>
                  </a:lnTo>
                  <a:lnTo>
                    <a:pt x="46" y="30"/>
                  </a:lnTo>
                  <a:lnTo>
                    <a:pt x="32" y="30"/>
                  </a:lnTo>
                  <a:lnTo>
                    <a:pt x="23" y="23"/>
                  </a:lnTo>
                  <a:lnTo>
                    <a:pt x="8" y="23"/>
                  </a:lnTo>
                  <a:lnTo>
                    <a:pt x="8" y="3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5" name="Freeform 141"/>
            <p:cNvSpPr>
              <a:spLocks/>
            </p:cNvSpPr>
            <p:nvPr/>
          </p:nvSpPr>
          <p:spPr bwMode="auto">
            <a:xfrm>
              <a:off x="5745027" y="2271202"/>
              <a:ext cx="64144" cy="62983"/>
            </a:xfrm>
            <a:custGeom>
              <a:avLst/>
              <a:gdLst>
                <a:gd name="T0" fmla="*/ 2050 w 30"/>
                <a:gd name="T1" fmla="*/ 5797 h 30"/>
                <a:gd name="T2" fmla="*/ 0 w 30"/>
                <a:gd name="T3" fmla="*/ 5797 h 30"/>
                <a:gd name="T4" fmla="*/ 0 w 30"/>
                <a:gd name="T5" fmla="*/ 1685 h 30"/>
                <a:gd name="T6" fmla="*/ 0 w 30"/>
                <a:gd name="T7" fmla="*/ 0 h 30"/>
                <a:gd name="T8" fmla="*/ 2050 w 30"/>
                <a:gd name="T9" fmla="*/ 4058 h 30"/>
                <a:gd name="T10" fmla="*/ 2050 w 30"/>
                <a:gd name="T11" fmla="*/ 5797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30"/>
                <a:gd name="T20" fmla="*/ 30 w 30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30">
                  <a:moveTo>
                    <a:pt x="29" y="29"/>
                  </a:moveTo>
                  <a:lnTo>
                    <a:pt x="0" y="29"/>
                  </a:lnTo>
                  <a:lnTo>
                    <a:pt x="0" y="8"/>
                  </a:lnTo>
                  <a:lnTo>
                    <a:pt x="0" y="0"/>
                  </a:lnTo>
                  <a:lnTo>
                    <a:pt x="29" y="20"/>
                  </a:lnTo>
                  <a:lnTo>
                    <a:pt x="29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6" name="Freeform 142"/>
            <p:cNvSpPr>
              <a:spLocks/>
            </p:cNvSpPr>
            <p:nvPr/>
          </p:nvSpPr>
          <p:spPr bwMode="auto">
            <a:xfrm>
              <a:off x="5693398" y="1777598"/>
              <a:ext cx="378607" cy="225564"/>
            </a:xfrm>
            <a:custGeom>
              <a:avLst/>
              <a:gdLst>
                <a:gd name="T0" fmla="*/ 15857 w 170"/>
                <a:gd name="T1" fmla="*/ 13374 h 109"/>
                <a:gd name="T2" fmla="*/ 15857 w 170"/>
                <a:gd name="T3" fmla="*/ 15747 h 109"/>
                <a:gd name="T4" fmla="*/ 14240 w 170"/>
                <a:gd name="T5" fmla="*/ 15747 h 109"/>
                <a:gd name="T6" fmla="*/ 14240 w 170"/>
                <a:gd name="T7" fmla="*/ 17170 h 109"/>
                <a:gd name="T8" fmla="*/ 13561 w 170"/>
                <a:gd name="T9" fmla="*/ 17170 h 109"/>
                <a:gd name="T10" fmla="*/ 11993 w 170"/>
                <a:gd name="T11" fmla="*/ 17170 h 109"/>
                <a:gd name="T12" fmla="*/ 11993 w 170"/>
                <a:gd name="T13" fmla="*/ 14698 h 109"/>
                <a:gd name="T14" fmla="*/ 10649 w 170"/>
                <a:gd name="T15" fmla="*/ 13374 h 109"/>
                <a:gd name="T16" fmla="*/ 9730 w 170"/>
                <a:gd name="T17" fmla="*/ 13374 h 109"/>
                <a:gd name="T18" fmla="*/ 9084 w 170"/>
                <a:gd name="T19" fmla="*/ 12067 h 109"/>
                <a:gd name="T20" fmla="*/ 6747 w 170"/>
                <a:gd name="T21" fmla="*/ 11028 h 109"/>
                <a:gd name="T22" fmla="*/ 6094 w 170"/>
                <a:gd name="T23" fmla="*/ 11028 h 109"/>
                <a:gd name="T24" fmla="*/ 4565 w 170"/>
                <a:gd name="T25" fmla="*/ 11028 h 109"/>
                <a:gd name="T26" fmla="*/ 3851 w 170"/>
                <a:gd name="T27" fmla="*/ 12067 h 109"/>
                <a:gd name="T28" fmla="*/ 2907 w 170"/>
                <a:gd name="T29" fmla="*/ 12067 h 109"/>
                <a:gd name="T30" fmla="*/ 2907 w 170"/>
                <a:gd name="T31" fmla="*/ 11028 h 109"/>
                <a:gd name="T32" fmla="*/ 2231 w 170"/>
                <a:gd name="T33" fmla="*/ 8436 h 109"/>
                <a:gd name="T34" fmla="*/ 1570 w 170"/>
                <a:gd name="T35" fmla="*/ 8436 h 109"/>
                <a:gd name="T36" fmla="*/ 2231 w 170"/>
                <a:gd name="T37" fmla="*/ 7267 h 109"/>
                <a:gd name="T38" fmla="*/ 1570 w 170"/>
                <a:gd name="T39" fmla="*/ 6058 h 109"/>
                <a:gd name="T40" fmla="*/ 1570 w 170"/>
                <a:gd name="T41" fmla="*/ 7267 h 109"/>
                <a:gd name="T42" fmla="*/ 816 w 170"/>
                <a:gd name="T43" fmla="*/ 4797 h 109"/>
                <a:gd name="T44" fmla="*/ 1570 w 170"/>
                <a:gd name="T45" fmla="*/ 4797 h 109"/>
                <a:gd name="T46" fmla="*/ 2231 w 170"/>
                <a:gd name="T47" fmla="*/ 4797 h 109"/>
                <a:gd name="T48" fmla="*/ 2907 w 170"/>
                <a:gd name="T49" fmla="*/ 4797 h 109"/>
                <a:gd name="T50" fmla="*/ 2907 w 170"/>
                <a:gd name="T51" fmla="*/ 3648 h 109"/>
                <a:gd name="T52" fmla="*/ 1570 w 170"/>
                <a:gd name="T53" fmla="*/ 2433 h 109"/>
                <a:gd name="T54" fmla="*/ 816 w 170"/>
                <a:gd name="T55" fmla="*/ 2433 h 109"/>
                <a:gd name="T56" fmla="*/ 816 w 170"/>
                <a:gd name="T57" fmla="*/ 3648 h 109"/>
                <a:gd name="T58" fmla="*/ 0 w 170"/>
                <a:gd name="T59" fmla="*/ 1277 h 109"/>
                <a:gd name="T60" fmla="*/ 0 w 170"/>
                <a:gd name="T61" fmla="*/ 0 h 109"/>
                <a:gd name="T62" fmla="*/ 1570 w 170"/>
                <a:gd name="T63" fmla="*/ 0 h 109"/>
                <a:gd name="T64" fmla="*/ 1570 w 170"/>
                <a:gd name="T65" fmla="*/ 1277 h 109"/>
                <a:gd name="T66" fmla="*/ 2907 w 170"/>
                <a:gd name="T67" fmla="*/ 2433 h 109"/>
                <a:gd name="T68" fmla="*/ 4565 w 170"/>
                <a:gd name="T69" fmla="*/ 3648 h 109"/>
                <a:gd name="T70" fmla="*/ 6094 w 170"/>
                <a:gd name="T71" fmla="*/ 3648 h 109"/>
                <a:gd name="T72" fmla="*/ 6094 w 170"/>
                <a:gd name="T73" fmla="*/ 2433 h 109"/>
                <a:gd name="T74" fmla="*/ 7472 w 170"/>
                <a:gd name="T75" fmla="*/ 0 h 109"/>
                <a:gd name="T76" fmla="*/ 9084 w 170"/>
                <a:gd name="T77" fmla="*/ 2433 h 109"/>
                <a:gd name="T78" fmla="*/ 9730 w 170"/>
                <a:gd name="T79" fmla="*/ 3648 h 109"/>
                <a:gd name="T80" fmla="*/ 11328 w 170"/>
                <a:gd name="T81" fmla="*/ 4797 h 109"/>
                <a:gd name="T82" fmla="*/ 11993 w 170"/>
                <a:gd name="T83" fmla="*/ 6058 h 109"/>
                <a:gd name="T84" fmla="*/ 14240 w 170"/>
                <a:gd name="T85" fmla="*/ 8436 h 109"/>
                <a:gd name="T86" fmla="*/ 15857 w 170"/>
                <a:gd name="T87" fmla="*/ 9711 h 109"/>
                <a:gd name="T88" fmla="*/ 16593 w 170"/>
                <a:gd name="T89" fmla="*/ 12067 h 109"/>
                <a:gd name="T90" fmla="*/ 16593 w 170"/>
                <a:gd name="T91" fmla="*/ 13374 h 109"/>
                <a:gd name="T92" fmla="*/ 15857 w 170"/>
                <a:gd name="T93" fmla="*/ 13374 h 10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0"/>
                <a:gd name="T142" fmla="*/ 0 h 109"/>
                <a:gd name="T143" fmla="*/ 170 w 170"/>
                <a:gd name="T144" fmla="*/ 109 h 10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0" h="109">
                  <a:moveTo>
                    <a:pt x="161" y="84"/>
                  </a:moveTo>
                  <a:lnTo>
                    <a:pt x="161" y="99"/>
                  </a:lnTo>
                  <a:lnTo>
                    <a:pt x="145" y="99"/>
                  </a:lnTo>
                  <a:lnTo>
                    <a:pt x="145" y="108"/>
                  </a:lnTo>
                  <a:lnTo>
                    <a:pt x="138" y="108"/>
                  </a:lnTo>
                  <a:lnTo>
                    <a:pt x="122" y="108"/>
                  </a:lnTo>
                  <a:lnTo>
                    <a:pt x="122" y="92"/>
                  </a:lnTo>
                  <a:lnTo>
                    <a:pt x="108" y="84"/>
                  </a:lnTo>
                  <a:lnTo>
                    <a:pt x="99" y="84"/>
                  </a:lnTo>
                  <a:lnTo>
                    <a:pt x="92" y="76"/>
                  </a:lnTo>
                  <a:lnTo>
                    <a:pt x="69" y="69"/>
                  </a:lnTo>
                  <a:lnTo>
                    <a:pt x="62" y="69"/>
                  </a:lnTo>
                  <a:lnTo>
                    <a:pt x="46" y="69"/>
                  </a:lnTo>
                  <a:lnTo>
                    <a:pt x="39" y="76"/>
                  </a:lnTo>
                  <a:lnTo>
                    <a:pt x="30" y="76"/>
                  </a:lnTo>
                  <a:lnTo>
                    <a:pt x="30" y="69"/>
                  </a:lnTo>
                  <a:lnTo>
                    <a:pt x="23" y="53"/>
                  </a:lnTo>
                  <a:lnTo>
                    <a:pt x="16" y="53"/>
                  </a:lnTo>
                  <a:lnTo>
                    <a:pt x="23" y="46"/>
                  </a:lnTo>
                  <a:lnTo>
                    <a:pt x="16" y="38"/>
                  </a:lnTo>
                  <a:lnTo>
                    <a:pt x="16" y="46"/>
                  </a:lnTo>
                  <a:lnTo>
                    <a:pt x="8" y="30"/>
                  </a:lnTo>
                  <a:lnTo>
                    <a:pt x="16" y="30"/>
                  </a:lnTo>
                  <a:lnTo>
                    <a:pt x="23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16" y="15"/>
                  </a:lnTo>
                  <a:lnTo>
                    <a:pt x="8" y="15"/>
                  </a:lnTo>
                  <a:lnTo>
                    <a:pt x="8" y="23"/>
                  </a:lnTo>
                  <a:lnTo>
                    <a:pt x="0" y="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30" y="15"/>
                  </a:lnTo>
                  <a:lnTo>
                    <a:pt x="46" y="23"/>
                  </a:lnTo>
                  <a:lnTo>
                    <a:pt x="62" y="23"/>
                  </a:lnTo>
                  <a:lnTo>
                    <a:pt x="62" y="15"/>
                  </a:lnTo>
                  <a:lnTo>
                    <a:pt x="76" y="0"/>
                  </a:lnTo>
                  <a:lnTo>
                    <a:pt x="92" y="15"/>
                  </a:lnTo>
                  <a:lnTo>
                    <a:pt x="99" y="23"/>
                  </a:lnTo>
                  <a:lnTo>
                    <a:pt x="115" y="30"/>
                  </a:lnTo>
                  <a:lnTo>
                    <a:pt x="122" y="38"/>
                  </a:lnTo>
                  <a:lnTo>
                    <a:pt x="145" y="53"/>
                  </a:lnTo>
                  <a:lnTo>
                    <a:pt x="161" y="61"/>
                  </a:lnTo>
                  <a:lnTo>
                    <a:pt x="169" y="76"/>
                  </a:lnTo>
                  <a:lnTo>
                    <a:pt x="169" y="84"/>
                  </a:lnTo>
                  <a:lnTo>
                    <a:pt x="161" y="8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7" name="Freeform 143"/>
            <p:cNvSpPr>
              <a:spLocks/>
            </p:cNvSpPr>
            <p:nvPr/>
          </p:nvSpPr>
          <p:spPr bwMode="auto">
            <a:xfrm>
              <a:off x="5964056" y="1909421"/>
              <a:ext cx="362963" cy="266576"/>
            </a:xfrm>
            <a:custGeom>
              <a:avLst/>
              <a:gdLst>
                <a:gd name="T0" fmla="*/ 0 w 164"/>
                <a:gd name="T1" fmla="*/ 8096 h 131"/>
                <a:gd name="T2" fmla="*/ 0 w 164"/>
                <a:gd name="T3" fmla="*/ 9364 h 131"/>
                <a:gd name="T4" fmla="*/ 739 w 164"/>
                <a:gd name="T5" fmla="*/ 9364 h 131"/>
                <a:gd name="T6" fmla="*/ 0 w 164"/>
                <a:gd name="T7" fmla="*/ 10298 h 131"/>
                <a:gd name="T8" fmla="*/ 739 w 164"/>
                <a:gd name="T9" fmla="*/ 11272 h 131"/>
                <a:gd name="T10" fmla="*/ 739 w 164"/>
                <a:gd name="T11" fmla="*/ 13440 h 131"/>
                <a:gd name="T12" fmla="*/ 2149 w 164"/>
                <a:gd name="T13" fmla="*/ 14345 h 131"/>
                <a:gd name="T14" fmla="*/ 1455 w 164"/>
                <a:gd name="T15" fmla="*/ 16471 h 131"/>
                <a:gd name="T16" fmla="*/ 2149 w 164"/>
                <a:gd name="T17" fmla="*/ 17543 h 131"/>
                <a:gd name="T18" fmla="*/ 3601 w 164"/>
                <a:gd name="T19" fmla="*/ 17543 h 131"/>
                <a:gd name="T20" fmla="*/ 5157 w 164"/>
                <a:gd name="T21" fmla="*/ 17543 h 131"/>
                <a:gd name="T22" fmla="*/ 6408 w 164"/>
                <a:gd name="T23" fmla="*/ 17543 h 131"/>
                <a:gd name="T24" fmla="*/ 7246 w 164"/>
                <a:gd name="T25" fmla="*/ 16471 h 131"/>
                <a:gd name="T26" fmla="*/ 7915 w 164"/>
                <a:gd name="T27" fmla="*/ 14345 h 131"/>
                <a:gd name="T28" fmla="*/ 8624 w 164"/>
                <a:gd name="T29" fmla="*/ 13440 h 131"/>
                <a:gd name="T30" fmla="*/ 9279 w 164"/>
                <a:gd name="T31" fmla="*/ 13440 h 131"/>
                <a:gd name="T32" fmla="*/ 10081 w 164"/>
                <a:gd name="T33" fmla="*/ 13440 h 131"/>
                <a:gd name="T34" fmla="*/ 10081 w 164"/>
                <a:gd name="T35" fmla="*/ 11272 h 131"/>
                <a:gd name="T36" fmla="*/ 11399 w 164"/>
                <a:gd name="T37" fmla="*/ 10298 h 131"/>
                <a:gd name="T38" fmla="*/ 10738 w 164"/>
                <a:gd name="T39" fmla="*/ 9364 h 131"/>
                <a:gd name="T40" fmla="*/ 11399 w 164"/>
                <a:gd name="T41" fmla="*/ 9364 h 131"/>
                <a:gd name="T42" fmla="*/ 11399 w 164"/>
                <a:gd name="T43" fmla="*/ 8096 h 131"/>
                <a:gd name="T44" fmla="*/ 12268 w 164"/>
                <a:gd name="T45" fmla="*/ 7202 h 131"/>
                <a:gd name="T46" fmla="*/ 11399 w 164"/>
                <a:gd name="T47" fmla="*/ 4956 h 131"/>
                <a:gd name="T48" fmla="*/ 12268 w 164"/>
                <a:gd name="T49" fmla="*/ 4073 h 131"/>
                <a:gd name="T50" fmla="*/ 13567 w 164"/>
                <a:gd name="T51" fmla="*/ 3138 h 131"/>
                <a:gd name="T52" fmla="*/ 14406 w 164"/>
                <a:gd name="T53" fmla="*/ 3138 h 131"/>
                <a:gd name="T54" fmla="*/ 15109 w 164"/>
                <a:gd name="T55" fmla="*/ 3138 h 131"/>
                <a:gd name="T56" fmla="*/ 13567 w 164"/>
                <a:gd name="T57" fmla="*/ 1921 h 131"/>
                <a:gd name="T58" fmla="*/ 12941 w 164"/>
                <a:gd name="T59" fmla="*/ 1921 h 131"/>
                <a:gd name="T60" fmla="*/ 11399 w 164"/>
                <a:gd name="T61" fmla="*/ 3138 h 131"/>
                <a:gd name="T62" fmla="*/ 10738 w 164"/>
                <a:gd name="T63" fmla="*/ 900 h 131"/>
                <a:gd name="T64" fmla="*/ 10081 w 164"/>
                <a:gd name="T65" fmla="*/ 0 h 131"/>
                <a:gd name="T66" fmla="*/ 10081 w 164"/>
                <a:gd name="T67" fmla="*/ 900 h 131"/>
                <a:gd name="T68" fmla="*/ 9279 w 164"/>
                <a:gd name="T69" fmla="*/ 1921 h 131"/>
                <a:gd name="T70" fmla="*/ 8624 w 164"/>
                <a:gd name="T71" fmla="*/ 1921 h 131"/>
                <a:gd name="T72" fmla="*/ 8624 w 164"/>
                <a:gd name="T73" fmla="*/ 3138 h 131"/>
                <a:gd name="T74" fmla="*/ 7915 w 164"/>
                <a:gd name="T75" fmla="*/ 3138 h 131"/>
                <a:gd name="T76" fmla="*/ 7246 w 164"/>
                <a:gd name="T77" fmla="*/ 3138 h 131"/>
                <a:gd name="T78" fmla="*/ 5769 w 164"/>
                <a:gd name="T79" fmla="*/ 1921 h 131"/>
                <a:gd name="T80" fmla="*/ 4240 w 164"/>
                <a:gd name="T81" fmla="*/ 1921 h 131"/>
                <a:gd name="T82" fmla="*/ 4240 w 164"/>
                <a:gd name="T83" fmla="*/ 3138 h 131"/>
                <a:gd name="T84" fmla="*/ 3601 w 164"/>
                <a:gd name="T85" fmla="*/ 3138 h 131"/>
                <a:gd name="T86" fmla="*/ 3601 w 164"/>
                <a:gd name="T87" fmla="*/ 4956 h 131"/>
                <a:gd name="T88" fmla="*/ 2149 w 164"/>
                <a:gd name="T89" fmla="*/ 4956 h 131"/>
                <a:gd name="T90" fmla="*/ 2149 w 164"/>
                <a:gd name="T91" fmla="*/ 6239 h 131"/>
                <a:gd name="T92" fmla="*/ 1455 w 164"/>
                <a:gd name="T93" fmla="*/ 6239 h 131"/>
                <a:gd name="T94" fmla="*/ 0 w 164"/>
                <a:gd name="T95" fmla="*/ 6239 h 131"/>
                <a:gd name="T96" fmla="*/ 0 w 164"/>
                <a:gd name="T97" fmla="*/ 8096 h 1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4"/>
                <a:gd name="T148" fmla="*/ 0 h 131"/>
                <a:gd name="T149" fmla="*/ 164 w 164"/>
                <a:gd name="T150" fmla="*/ 131 h 1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4" h="131">
                  <a:moveTo>
                    <a:pt x="0" y="60"/>
                  </a:moveTo>
                  <a:lnTo>
                    <a:pt x="0" y="69"/>
                  </a:lnTo>
                  <a:lnTo>
                    <a:pt x="8" y="69"/>
                  </a:lnTo>
                  <a:lnTo>
                    <a:pt x="0" y="76"/>
                  </a:lnTo>
                  <a:lnTo>
                    <a:pt x="8" y="83"/>
                  </a:lnTo>
                  <a:lnTo>
                    <a:pt x="8" y="99"/>
                  </a:lnTo>
                  <a:lnTo>
                    <a:pt x="23" y="106"/>
                  </a:lnTo>
                  <a:lnTo>
                    <a:pt x="16" y="122"/>
                  </a:lnTo>
                  <a:lnTo>
                    <a:pt x="23" y="130"/>
                  </a:lnTo>
                  <a:lnTo>
                    <a:pt x="39" y="130"/>
                  </a:lnTo>
                  <a:lnTo>
                    <a:pt x="55" y="130"/>
                  </a:lnTo>
                  <a:lnTo>
                    <a:pt x="69" y="130"/>
                  </a:lnTo>
                  <a:lnTo>
                    <a:pt x="78" y="122"/>
                  </a:lnTo>
                  <a:lnTo>
                    <a:pt x="85" y="106"/>
                  </a:lnTo>
                  <a:lnTo>
                    <a:pt x="93" y="99"/>
                  </a:lnTo>
                  <a:lnTo>
                    <a:pt x="100" y="99"/>
                  </a:lnTo>
                  <a:lnTo>
                    <a:pt x="109" y="99"/>
                  </a:lnTo>
                  <a:lnTo>
                    <a:pt x="109" y="83"/>
                  </a:lnTo>
                  <a:lnTo>
                    <a:pt x="123" y="76"/>
                  </a:lnTo>
                  <a:lnTo>
                    <a:pt x="116" y="69"/>
                  </a:lnTo>
                  <a:lnTo>
                    <a:pt x="123" y="69"/>
                  </a:lnTo>
                  <a:lnTo>
                    <a:pt x="123" y="60"/>
                  </a:lnTo>
                  <a:lnTo>
                    <a:pt x="132" y="53"/>
                  </a:lnTo>
                  <a:lnTo>
                    <a:pt x="123" y="37"/>
                  </a:lnTo>
                  <a:lnTo>
                    <a:pt x="132" y="30"/>
                  </a:lnTo>
                  <a:lnTo>
                    <a:pt x="146" y="23"/>
                  </a:lnTo>
                  <a:lnTo>
                    <a:pt x="155" y="23"/>
                  </a:lnTo>
                  <a:lnTo>
                    <a:pt x="163" y="23"/>
                  </a:lnTo>
                  <a:lnTo>
                    <a:pt x="146" y="14"/>
                  </a:lnTo>
                  <a:lnTo>
                    <a:pt x="139" y="14"/>
                  </a:lnTo>
                  <a:lnTo>
                    <a:pt x="123" y="23"/>
                  </a:lnTo>
                  <a:lnTo>
                    <a:pt x="116" y="7"/>
                  </a:lnTo>
                  <a:lnTo>
                    <a:pt x="109" y="0"/>
                  </a:lnTo>
                  <a:lnTo>
                    <a:pt x="109" y="7"/>
                  </a:lnTo>
                  <a:lnTo>
                    <a:pt x="100" y="14"/>
                  </a:lnTo>
                  <a:lnTo>
                    <a:pt x="93" y="14"/>
                  </a:lnTo>
                  <a:lnTo>
                    <a:pt x="93" y="23"/>
                  </a:lnTo>
                  <a:lnTo>
                    <a:pt x="85" y="23"/>
                  </a:lnTo>
                  <a:lnTo>
                    <a:pt x="78" y="23"/>
                  </a:lnTo>
                  <a:lnTo>
                    <a:pt x="62" y="14"/>
                  </a:lnTo>
                  <a:lnTo>
                    <a:pt x="46" y="14"/>
                  </a:lnTo>
                  <a:lnTo>
                    <a:pt x="46" y="23"/>
                  </a:lnTo>
                  <a:lnTo>
                    <a:pt x="39" y="23"/>
                  </a:lnTo>
                  <a:lnTo>
                    <a:pt x="39" y="37"/>
                  </a:lnTo>
                  <a:lnTo>
                    <a:pt x="23" y="37"/>
                  </a:lnTo>
                  <a:lnTo>
                    <a:pt x="23" y="46"/>
                  </a:lnTo>
                  <a:lnTo>
                    <a:pt x="16" y="46"/>
                  </a:lnTo>
                  <a:lnTo>
                    <a:pt x="0" y="46"/>
                  </a:lnTo>
                  <a:lnTo>
                    <a:pt x="0" y="6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8" name="Freeform 144"/>
            <p:cNvSpPr>
              <a:spLocks/>
            </p:cNvSpPr>
            <p:nvPr/>
          </p:nvSpPr>
          <p:spPr bwMode="auto">
            <a:xfrm>
              <a:off x="5214663" y="2001697"/>
              <a:ext cx="68838" cy="58588"/>
            </a:xfrm>
            <a:custGeom>
              <a:avLst/>
              <a:gdLst>
                <a:gd name="T0" fmla="*/ 3909 w 30"/>
                <a:gd name="T1" fmla="*/ 0 h 29"/>
                <a:gd name="T2" fmla="*/ 1465 w 30"/>
                <a:gd name="T3" fmla="*/ 0 h 29"/>
                <a:gd name="T4" fmla="*/ 0 w 30"/>
                <a:gd name="T5" fmla="*/ 3465 h 29"/>
                <a:gd name="T6" fmla="*/ 2733 w 30"/>
                <a:gd name="T7" fmla="*/ 3465 h 29"/>
                <a:gd name="T8" fmla="*/ 2733 w 30"/>
                <a:gd name="T9" fmla="*/ 0 h 29"/>
                <a:gd name="T10" fmla="*/ 3909 w 30"/>
                <a:gd name="T11" fmla="*/ 0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9"/>
                <a:gd name="T20" fmla="*/ 30 w 30"/>
                <a:gd name="T21" fmla="*/ 29 h 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9">
                  <a:moveTo>
                    <a:pt x="29" y="0"/>
                  </a:moveTo>
                  <a:lnTo>
                    <a:pt x="11" y="0"/>
                  </a:lnTo>
                  <a:lnTo>
                    <a:pt x="0" y="28"/>
                  </a:lnTo>
                  <a:lnTo>
                    <a:pt x="20" y="28"/>
                  </a:lnTo>
                  <a:lnTo>
                    <a:pt x="20" y="0"/>
                  </a:lnTo>
                  <a:lnTo>
                    <a:pt x="2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9" name="Line 145"/>
            <p:cNvSpPr>
              <a:spLocks noChangeShapeType="1"/>
            </p:cNvSpPr>
            <p:nvPr/>
          </p:nvSpPr>
          <p:spPr bwMode="auto">
            <a:xfrm>
              <a:off x="6311374" y="1950433"/>
              <a:ext cx="0" cy="27829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0" name="Line 146"/>
            <p:cNvSpPr>
              <a:spLocks noChangeShapeType="1"/>
            </p:cNvSpPr>
            <p:nvPr/>
          </p:nvSpPr>
          <p:spPr bwMode="auto">
            <a:xfrm flipH="1">
              <a:off x="6276955" y="1970938"/>
              <a:ext cx="34419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1" name="Line 147"/>
            <p:cNvSpPr>
              <a:spLocks noChangeShapeType="1"/>
            </p:cNvSpPr>
            <p:nvPr/>
          </p:nvSpPr>
          <p:spPr bwMode="auto">
            <a:xfrm>
              <a:off x="6286342" y="1970938"/>
              <a:ext cx="0" cy="30758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2" name="Line 148"/>
            <p:cNvSpPr>
              <a:spLocks noChangeShapeType="1"/>
            </p:cNvSpPr>
            <p:nvPr/>
          </p:nvSpPr>
          <p:spPr bwMode="auto">
            <a:xfrm>
              <a:off x="6286342" y="1985585"/>
              <a:ext cx="0" cy="35153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3" name="Line 149"/>
            <p:cNvSpPr>
              <a:spLocks noChangeShapeType="1"/>
            </p:cNvSpPr>
            <p:nvPr/>
          </p:nvSpPr>
          <p:spPr bwMode="auto">
            <a:xfrm>
              <a:off x="6286342" y="2001697"/>
              <a:ext cx="0" cy="32223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4" name="Line 150"/>
            <p:cNvSpPr>
              <a:spLocks noChangeShapeType="1"/>
            </p:cNvSpPr>
            <p:nvPr/>
          </p:nvSpPr>
          <p:spPr bwMode="auto">
            <a:xfrm>
              <a:off x="6286342" y="2020738"/>
              <a:ext cx="37548" cy="33688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5" name="Line 151"/>
            <p:cNvSpPr>
              <a:spLocks noChangeShapeType="1"/>
            </p:cNvSpPr>
            <p:nvPr/>
          </p:nvSpPr>
          <p:spPr bwMode="auto">
            <a:xfrm>
              <a:off x="6311374" y="2033920"/>
              <a:ext cx="0" cy="30759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6" name="Line 152"/>
            <p:cNvSpPr>
              <a:spLocks noChangeShapeType="1"/>
            </p:cNvSpPr>
            <p:nvPr/>
          </p:nvSpPr>
          <p:spPr bwMode="auto">
            <a:xfrm>
              <a:off x="6311374" y="2052962"/>
              <a:ext cx="28161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7" name="Line 153"/>
            <p:cNvSpPr>
              <a:spLocks noChangeShapeType="1"/>
            </p:cNvSpPr>
            <p:nvPr/>
          </p:nvSpPr>
          <p:spPr bwMode="auto">
            <a:xfrm>
              <a:off x="6323890" y="2052962"/>
              <a:ext cx="0" cy="27829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8" name="Line 154"/>
            <p:cNvSpPr>
              <a:spLocks noChangeShapeType="1"/>
            </p:cNvSpPr>
            <p:nvPr/>
          </p:nvSpPr>
          <p:spPr bwMode="auto">
            <a:xfrm>
              <a:off x="6323890" y="2064679"/>
              <a:ext cx="32854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9" name="Line 155"/>
            <p:cNvSpPr>
              <a:spLocks noChangeShapeType="1"/>
            </p:cNvSpPr>
            <p:nvPr/>
          </p:nvSpPr>
          <p:spPr bwMode="auto">
            <a:xfrm flipV="1">
              <a:off x="6458436" y="2020738"/>
              <a:ext cx="35983" cy="33688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0" name="Line 156"/>
            <p:cNvSpPr>
              <a:spLocks noChangeShapeType="1"/>
            </p:cNvSpPr>
            <p:nvPr/>
          </p:nvSpPr>
          <p:spPr bwMode="auto">
            <a:xfrm flipV="1">
              <a:off x="6477210" y="2001697"/>
              <a:ext cx="0" cy="32223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1" name="Line 157"/>
            <p:cNvSpPr>
              <a:spLocks noChangeShapeType="1"/>
            </p:cNvSpPr>
            <p:nvPr/>
          </p:nvSpPr>
          <p:spPr bwMode="auto">
            <a:xfrm flipV="1">
              <a:off x="6477210" y="1985585"/>
              <a:ext cx="0" cy="35153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2" name="Line 158"/>
            <p:cNvSpPr>
              <a:spLocks noChangeShapeType="1"/>
            </p:cNvSpPr>
            <p:nvPr/>
          </p:nvSpPr>
          <p:spPr bwMode="auto">
            <a:xfrm flipH="1" flipV="1">
              <a:off x="6442791" y="1970938"/>
              <a:ext cx="35983" cy="30758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3" name="Line 159"/>
            <p:cNvSpPr>
              <a:spLocks noChangeShapeType="1"/>
            </p:cNvSpPr>
            <p:nvPr/>
          </p:nvSpPr>
          <p:spPr bwMode="auto">
            <a:xfrm flipH="1">
              <a:off x="6425581" y="1984120"/>
              <a:ext cx="32855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4" name="Line 160"/>
            <p:cNvSpPr>
              <a:spLocks noChangeShapeType="1"/>
            </p:cNvSpPr>
            <p:nvPr/>
          </p:nvSpPr>
          <p:spPr bwMode="auto">
            <a:xfrm flipH="1">
              <a:off x="6389599" y="1985585"/>
              <a:ext cx="53193" cy="35153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5" name="Freeform 161"/>
            <p:cNvSpPr>
              <a:spLocks/>
            </p:cNvSpPr>
            <p:nvPr/>
          </p:nvSpPr>
          <p:spPr bwMode="auto">
            <a:xfrm>
              <a:off x="5291324" y="2011950"/>
              <a:ext cx="65709" cy="62982"/>
            </a:xfrm>
            <a:custGeom>
              <a:avLst/>
              <a:gdLst>
                <a:gd name="T0" fmla="*/ 2580 w 30"/>
                <a:gd name="T1" fmla="*/ 3278 h 30"/>
                <a:gd name="T2" fmla="*/ 1230 w 30"/>
                <a:gd name="T3" fmla="*/ 4758 h 30"/>
                <a:gd name="T4" fmla="*/ 0 w 30"/>
                <a:gd name="T5" fmla="*/ 4758 h 30"/>
                <a:gd name="T6" fmla="*/ 1230 w 30"/>
                <a:gd name="T7" fmla="*/ 3278 h 30"/>
                <a:gd name="T8" fmla="*/ 1230 w 30"/>
                <a:gd name="T9" fmla="*/ 0 h 30"/>
                <a:gd name="T10" fmla="*/ 2580 w 30"/>
                <a:gd name="T11" fmla="*/ 1328 h 30"/>
                <a:gd name="T12" fmla="*/ 2580 w 30"/>
                <a:gd name="T13" fmla="*/ 3278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30"/>
                <a:gd name="T23" fmla="*/ 30 w 30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30">
                  <a:moveTo>
                    <a:pt x="29" y="20"/>
                  </a:moveTo>
                  <a:lnTo>
                    <a:pt x="14" y="29"/>
                  </a:lnTo>
                  <a:lnTo>
                    <a:pt x="0" y="29"/>
                  </a:lnTo>
                  <a:lnTo>
                    <a:pt x="14" y="20"/>
                  </a:lnTo>
                  <a:lnTo>
                    <a:pt x="14" y="0"/>
                  </a:lnTo>
                  <a:lnTo>
                    <a:pt x="29" y="8"/>
                  </a:lnTo>
                  <a:lnTo>
                    <a:pt x="29" y="2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6" name="Freeform 162"/>
            <p:cNvSpPr>
              <a:spLocks/>
            </p:cNvSpPr>
            <p:nvPr/>
          </p:nvSpPr>
          <p:spPr bwMode="auto">
            <a:xfrm>
              <a:off x="5310098" y="1959221"/>
              <a:ext cx="151755" cy="142076"/>
            </a:xfrm>
            <a:custGeom>
              <a:avLst/>
              <a:gdLst>
                <a:gd name="T0" fmla="*/ 3863 w 70"/>
                <a:gd name="T1" fmla="*/ 0 h 71"/>
                <a:gd name="T2" fmla="*/ 2533 w 70"/>
                <a:gd name="T3" fmla="*/ 0 h 71"/>
                <a:gd name="T4" fmla="*/ 570 w 70"/>
                <a:gd name="T5" fmla="*/ 0 h 71"/>
                <a:gd name="T6" fmla="*/ 570 w 70"/>
                <a:gd name="T7" fmla="*/ 800 h 71"/>
                <a:gd name="T8" fmla="*/ 570 w 70"/>
                <a:gd name="T9" fmla="*/ 1549 h 71"/>
                <a:gd name="T10" fmla="*/ 0 w 70"/>
                <a:gd name="T11" fmla="*/ 1549 h 71"/>
                <a:gd name="T12" fmla="*/ 0 w 70"/>
                <a:gd name="T13" fmla="*/ 3415 h 71"/>
                <a:gd name="T14" fmla="*/ 570 w 70"/>
                <a:gd name="T15" fmla="*/ 4215 h 71"/>
                <a:gd name="T16" fmla="*/ 570 w 70"/>
                <a:gd name="T17" fmla="*/ 5265 h 71"/>
                <a:gd name="T18" fmla="*/ 0 w 70"/>
                <a:gd name="T19" fmla="*/ 5994 h 71"/>
                <a:gd name="T20" fmla="*/ 0 w 70"/>
                <a:gd name="T21" fmla="*/ 6938 h 71"/>
                <a:gd name="T22" fmla="*/ 1180 w 70"/>
                <a:gd name="T23" fmla="*/ 7948 h 71"/>
                <a:gd name="T24" fmla="*/ 1923 w 70"/>
                <a:gd name="T25" fmla="*/ 6938 h 71"/>
                <a:gd name="T26" fmla="*/ 3103 w 70"/>
                <a:gd name="T27" fmla="*/ 5994 h 71"/>
                <a:gd name="T28" fmla="*/ 4453 w 70"/>
                <a:gd name="T29" fmla="*/ 5265 h 71"/>
                <a:gd name="T30" fmla="*/ 5014 w 70"/>
                <a:gd name="T31" fmla="*/ 4215 h 71"/>
                <a:gd name="T32" fmla="*/ 5014 w 70"/>
                <a:gd name="T33" fmla="*/ 2625 h 71"/>
                <a:gd name="T34" fmla="*/ 5014 w 70"/>
                <a:gd name="T35" fmla="*/ 800 h 71"/>
                <a:gd name="T36" fmla="*/ 5780 w 70"/>
                <a:gd name="T37" fmla="*/ 0 h 71"/>
                <a:gd name="T38" fmla="*/ 4453 w 70"/>
                <a:gd name="T39" fmla="*/ 0 h 71"/>
                <a:gd name="T40" fmla="*/ 3863 w 70"/>
                <a:gd name="T41" fmla="*/ 0 h 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71"/>
                <a:gd name="T65" fmla="*/ 70 w 70"/>
                <a:gd name="T66" fmla="*/ 71 h 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71">
                  <a:moveTo>
                    <a:pt x="46" y="0"/>
                  </a:moveTo>
                  <a:lnTo>
                    <a:pt x="30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7" y="14"/>
                  </a:lnTo>
                  <a:lnTo>
                    <a:pt x="0" y="14"/>
                  </a:lnTo>
                  <a:lnTo>
                    <a:pt x="0" y="30"/>
                  </a:lnTo>
                  <a:lnTo>
                    <a:pt x="7" y="37"/>
                  </a:lnTo>
                  <a:lnTo>
                    <a:pt x="7" y="46"/>
                  </a:lnTo>
                  <a:lnTo>
                    <a:pt x="0" y="53"/>
                  </a:lnTo>
                  <a:lnTo>
                    <a:pt x="0" y="61"/>
                  </a:lnTo>
                  <a:lnTo>
                    <a:pt x="14" y="70"/>
                  </a:lnTo>
                  <a:lnTo>
                    <a:pt x="23" y="61"/>
                  </a:lnTo>
                  <a:lnTo>
                    <a:pt x="37" y="53"/>
                  </a:lnTo>
                  <a:lnTo>
                    <a:pt x="53" y="46"/>
                  </a:lnTo>
                  <a:lnTo>
                    <a:pt x="60" y="37"/>
                  </a:lnTo>
                  <a:lnTo>
                    <a:pt x="60" y="23"/>
                  </a:lnTo>
                  <a:lnTo>
                    <a:pt x="60" y="7"/>
                  </a:lnTo>
                  <a:lnTo>
                    <a:pt x="69" y="0"/>
                  </a:lnTo>
                  <a:lnTo>
                    <a:pt x="53" y="0"/>
                  </a:lnTo>
                  <a:lnTo>
                    <a:pt x="46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7" name="Freeform 163"/>
            <p:cNvSpPr>
              <a:spLocks/>
            </p:cNvSpPr>
            <p:nvPr/>
          </p:nvSpPr>
          <p:spPr bwMode="auto">
            <a:xfrm>
              <a:off x="6100167" y="1809821"/>
              <a:ext cx="223723" cy="149400"/>
            </a:xfrm>
            <a:custGeom>
              <a:avLst/>
              <a:gdLst>
                <a:gd name="T0" fmla="*/ 7113 w 102"/>
                <a:gd name="T1" fmla="*/ 13181 h 70"/>
                <a:gd name="T2" fmla="*/ 6527 w 102"/>
                <a:gd name="T3" fmla="*/ 13181 h 70"/>
                <a:gd name="T4" fmla="*/ 5166 w 102"/>
                <a:gd name="T5" fmla="*/ 15053 h 70"/>
                <a:gd name="T6" fmla="*/ 4563 w 102"/>
                <a:gd name="T7" fmla="*/ 11623 h 70"/>
                <a:gd name="T8" fmla="*/ 3919 w 102"/>
                <a:gd name="T9" fmla="*/ 10051 h 70"/>
                <a:gd name="T10" fmla="*/ 3919 w 102"/>
                <a:gd name="T11" fmla="*/ 11623 h 70"/>
                <a:gd name="T12" fmla="*/ 3130 w 102"/>
                <a:gd name="T13" fmla="*/ 13181 h 70"/>
                <a:gd name="T14" fmla="*/ 2549 w 102"/>
                <a:gd name="T15" fmla="*/ 13181 h 70"/>
                <a:gd name="T16" fmla="*/ 2549 w 102"/>
                <a:gd name="T17" fmla="*/ 15053 h 70"/>
                <a:gd name="T18" fmla="*/ 1947 w 102"/>
                <a:gd name="T19" fmla="*/ 15053 h 70"/>
                <a:gd name="T20" fmla="*/ 1364 w 102"/>
                <a:gd name="T21" fmla="*/ 15053 h 70"/>
                <a:gd name="T22" fmla="*/ 1364 w 102"/>
                <a:gd name="T23" fmla="*/ 11623 h 70"/>
                <a:gd name="T24" fmla="*/ 1364 w 102"/>
                <a:gd name="T25" fmla="*/ 10051 h 70"/>
                <a:gd name="T26" fmla="*/ 1364 w 102"/>
                <a:gd name="T27" fmla="*/ 8040 h 70"/>
                <a:gd name="T28" fmla="*/ 595 w 102"/>
                <a:gd name="T29" fmla="*/ 8040 h 70"/>
                <a:gd name="T30" fmla="*/ 0 w 102"/>
                <a:gd name="T31" fmla="*/ 6468 h 70"/>
                <a:gd name="T32" fmla="*/ 1364 w 102"/>
                <a:gd name="T33" fmla="*/ 5002 h 70"/>
                <a:gd name="T34" fmla="*/ 1947 w 102"/>
                <a:gd name="T35" fmla="*/ 1572 h 70"/>
                <a:gd name="T36" fmla="*/ 2549 w 102"/>
                <a:gd name="T37" fmla="*/ 0 h 70"/>
                <a:gd name="T38" fmla="*/ 3919 w 102"/>
                <a:gd name="T39" fmla="*/ 0 h 70"/>
                <a:gd name="T40" fmla="*/ 5166 w 102"/>
                <a:gd name="T41" fmla="*/ 1572 h 70"/>
                <a:gd name="T42" fmla="*/ 3919 w 102"/>
                <a:gd name="T43" fmla="*/ 3048 h 70"/>
                <a:gd name="T44" fmla="*/ 2549 w 102"/>
                <a:gd name="T45" fmla="*/ 5002 h 70"/>
                <a:gd name="T46" fmla="*/ 2549 w 102"/>
                <a:gd name="T47" fmla="*/ 6468 h 70"/>
                <a:gd name="T48" fmla="*/ 4563 w 102"/>
                <a:gd name="T49" fmla="*/ 6468 h 70"/>
                <a:gd name="T50" fmla="*/ 6527 w 102"/>
                <a:gd name="T51" fmla="*/ 8040 h 70"/>
                <a:gd name="T52" fmla="*/ 7113 w 102"/>
                <a:gd name="T53" fmla="*/ 10051 h 70"/>
                <a:gd name="T54" fmla="*/ 7875 w 102"/>
                <a:gd name="T55" fmla="*/ 10051 h 70"/>
                <a:gd name="T56" fmla="*/ 8545 w 102"/>
                <a:gd name="T57" fmla="*/ 13181 h 70"/>
                <a:gd name="T58" fmla="*/ 8545 w 102"/>
                <a:gd name="T59" fmla="*/ 15053 h 70"/>
                <a:gd name="T60" fmla="*/ 7113 w 102"/>
                <a:gd name="T61" fmla="*/ 13181 h 7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2"/>
                <a:gd name="T94" fmla="*/ 0 h 70"/>
                <a:gd name="T95" fmla="*/ 102 w 102"/>
                <a:gd name="T96" fmla="*/ 70 h 7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2" h="70">
                  <a:moveTo>
                    <a:pt x="84" y="60"/>
                  </a:moveTo>
                  <a:lnTo>
                    <a:pt x="77" y="60"/>
                  </a:lnTo>
                  <a:lnTo>
                    <a:pt x="61" y="69"/>
                  </a:lnTo>
                  <a:lnTo>
                    <a:pt x="54" y="53"/>
                  </a:lnTo>
                  <a:lnTo>
                    <a:pt x="46" y="46"/>
                  </a:lnTo>
                  <a:lnTo>
                    <a:pt x="46" y="53"/>
                  </a:lnTo>
                  <a:lnTo>
                    <a:pt x="37" y="60"/>
                  </a:lnTo>
                  <a:lnTo>
                    <a:pt x="30" y="60"/>
                  </a:lnTo>
                  <a:lnTo>
                    <a:pt x="30" y="69"/>
                  </a:lnTo>
                  <a:lnTo>
                    <a:pt x="23" y="69"/>
                  </a:lnTo>
                  <a:lnTo>
                    <a:pt x="16" y="69"/>
                  </a:lnTo>
                  <a:lnTo>
                    <a:pt x="16" y="53"/>
                  </a:lnTo>
                  <a:lnTo>
                    <a:pt x="16" y="46"/>
                  </a:lnTo>
                  <a:lnTo>
                    <a:pt x="16" y="37"/>
                  </a:lnTo>
                  <a:lnTo>
                    <a:pt x="7" y="37"/>
                  </a:lnTo>
                  <a:lnTo>
                    <a:pt x="0" y="30"/>
                  </a:lnTo>
                  <a:lnTo>
                    <a:pt x="16" y="23"/>
                  </a:lnTo>
                  <a:lnTo>
                    <a:pt x="23" y="7"/>
                  </a:lnTo>
                  <a:lnTo>
                    <a:pt x="30" y="0"/>
                  </a:lnTo>
                  <a:lnTo>
                    <a:pt x="46" y="0"/>
                  </a:lnTo>
                  <a:lnTo>
                    <a:pt x="61" y="7"/>
                  </a:lnTo>
                  <a:lnTo>
                    <a:pt x="46" y="14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54" y="30"/>
                  </a:lnTo>
                  <a:lnTo>
                    <a:pt x="77" y="37"/>
                  </a:lnTo>
                  <a:lnTo>
                    <a:pt x="84" y="46"/>
                  </a:lnTo>
                  <a:lnTo>
                    <a:pt x="93" y="46"/>
                  </a:lnTo>
                  <a:lnTo>
                    <a:pt x="101" y="60"/>
                  </a:lnTo>
                  <a:lnTo>
                    <a:pt x="101" y="69"/>
                  </a:lnTo>
                  <a:lnTo>
                    <a:pt x="84" y="6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8" name="Freeform 164"/>
            <p:cNvSpPr>
              <a:spLocks/>
            </p:cNvSpPr>
            <p:nvPr/>
          </p:nvSpPr>
          <p:spPr bwMode="auto">
            <a:xfrm>
              <a:off x="5759107" y="1676533"/>
              <a:ext cx="409897" cy="282688"/>
            </a:xfrm>
            <a:custGeom>
              <a:avLst/>
              <a:gdLst>
                <a:gd name="T0" fmla="*/ 11780 w 187"/>
                <a:gd name="T1" fmla="*/ 21761 h 133"/>
                <a:gd name="T2" fmla="*/ 10360 w 187"/>
                <a:gd name="T3" fmla="*/ 19793 h 133"/>
                <a:gd name="T4" fmla="*/ 8317 w 187"/>
                <a:gd name="T5" fmla="*/ 17016 h 133"/>
                <a:gd name="T6" fmla="*/ 7562 w 187"/>
                <a:gd name="T7" fmla="*/ 15213 h 133"/>
                <a:gd name="T8" fmla="*/ 6136 w 187"/>
                <a:gd name="T9" fmla="*/ 13817 h 133"/>
                <a:gd name="T10" fmla="*/ 5517 w 187"/>
                <a:gd name="T11" fmla="*/ 12355 h 133"/>
                <a:gd name="T12" fmla="*/ 4097 w 187"/>
                <a:gd name="T13" fmla="*/ 9254 h 133"/>
                <a:gd name="T14" fmla="*/ 2819 w 187"/>
                <a:gd name="T15" fmla="*/ 12355 h 133"/>
                <a:gd name="T16" fmla="*/ 2819 w 187"/>
                <a:gd name="T17" fmla="*/ 13817 h 133"/>
                <a:gd name="T18" fmla="*/ 1416 w 187"/>
                <a:gd name="T19" fmla="*/ 13817 h 133"/>
                <a:gd name="T20" fmla="*/ 732 w 187"/>
                <a:gd name="T21" fmla="*/ 10955 h 133"/>
                <a:gd name="T22" fmla="*/ 732 w 187"/>
                <a:gd name="T23" fmla="*/ 7776 h 133"/>
                <a:gd name="T24" fmla="*/ 732 w 187"/>
                <a:gd name="T25" fmla="*/ 4576 h 133"/>
                <a:gd name="T26" fmla="*/ 0 w 187"/>
                <a:gd name="T27" fmla="*/ 3205 h 133"/>
                <a:gd name="T28" fmla="*/ 1416 w 187"/>
                <a:gd name="T29" fmla="*/ 1684 h 133"/>
                <a:gd name="T30" fmla="*/ 2819 w 187"/>
                <a:gd name="T31" fmla="*/ 0 h 133"/>
                <a:gd name="T32" fmla="*/ 4097 w 187"/>
                <a:gd name="T33" fmla="*/ 1684 h 133"/>
                <a:gd name="T34" fmla="*/ 5517 w 187"/>
                <a:gd name="T35" fmla="*/ 3205 h 133"/>
                <a:gd name="T36" fmla="*/ 6136 w 187"/>
                <a:gd name="T37" fmla="*/ 6379 h 133"/>
                <a:gd name="T38" fmla="*/ 7562 w 187"/>
                <a:gd name="T39" fmla="*/ 6379 h 133"/>
                <a:gd name="T40" fmla="*/ 9027 w 187"/>
                <a:gd name="T41" fmla="*/ 7776 h 133"/>
                <a:gd name="T42" fmla="*/ 9732 w 187"/>
                <a:gd name="T43" fmla="*/ 7776 h 133"/>
                <a:gd name="T44" fmla="*/ 11151 w 187"/>
                <a:gd name="T45" fmla="*/ 7776 h 133"/>
                <a:gd name="T46" fmla="*/ 11780 w 187"/>
                <a:gd name="T47" fmla="*/ 9254 h 133"/>
                <a:gd name="T48" fmla="*/ 11780 w 187"/>
                <a:gd name="T49" fmla="*/ 10955 h 133"/>
                <a:gd name="T50" fmla="*/ 13213 w 187"/>
                <a:gd name="T51" fmla="*/ 12355 h 133"/>
                <a:gd name="T52" fmla="*/ 13832 w 187"/>
                <a:gd name="T53" fmla="*/ 13817 h 133"/>
                <a:gd name="T54" fmla="*/ 15249 w 187"/>
                <a:gd name="T55" fmla="*/ 12355 h 133"/>
                <a:gd name="T56" fmla="*/ 15874 w 187"/>
                <a:gd name="T57" fmla="*/ 10955 h 133"/>
                <a:gd name="T58" fmla="*/ 16557 w 187"/>
                <a:gd name="T59" fmla="*/ 12355 h 133"/>
                <a:gd name="T60" fmla="*/ 15874 w 187"/>
                <a:gd name="T61" fmla="*/ 13817 h 133"/>
                <a:gd name="T62" fmla="*/ 15249 w 187"/>
                <a:gd name="T63" fmla="*/ 17016 h 133"/>
                <a:gd name="T64" fmla="*/ 13832 w 187"/>
                <a:gd name="T65" fmla="*/ 18420 h 133"/>
                <a:gd name="T66" fmla="*/ 14462 w 187"/>
                <a:gd name="T67" fmla="*/ 19793 h 133"/>
                <a:gd name="T68" fmla="*/ 15249 w 187"/>
                <a:gd name="T69" fmla="*/ 19793 h 133"/>
                <a:gd name="T70" fmla="*/ 15249 w 187"/>
                <a:gd name="T71" fmla="*/ 21761 h 133"/>
                <a:gd name="T72" fmla="*/ 15249 w 187"/>
                <a:gd name="T73" fmla="*/ 22996 h 133"/>
                <a:gd name="T74" fmla="*/ 15249 w 187"/>
                <a:gd name="T75" fmla="*/ 26445 h 133"/>
                <a:gd name="T76" fmla="*/ 13832 w 187"/>
                <a:gd name="T77" fmla="*/ 24678 h 133"/>
                <a:gd name="T78" fmla="*/ 12427 w 187"/>
                <a:gd name="T79" fmla="*/ 24678 h 133"/>
                <a:gd name="T80" fmla="*/ 11780 w 187"/>
                <a:gd name="T81" fmla="*/ 21761 h 1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"/>
                <a:gd name="T124" fmla="*/ 0 h 133"/>
                <a:gd name="T125" fmla="*/ 187 w 187"/>
                <a:gd name="T126" fmla="*/ 133 h 13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" h="133">
                  <a:moveTo>
                    <a:pt x="132" y="108"/>
                  </a:moveTo>
                  <a:lnTo>
                    <a:pt x="116" y="99"/>
                  </a:lnTo>
                  <a:lnTo>
                    <a:pt x="93" y="85"/>
                  </a:lnTo>
                  <a:lnTo>
                    <a:pt x="85" y="76"/>
                  </a:lnTo>
                  <a:lnTo>
                    <a:pt x="69" y="69"/>
                  </a:lnTo>
                  <a:lnTo>
                    <a:pt x="62" y="62"/>
                  </a:lnTo>
                  <a:lnTo>
                    <a:pt x="46" y="46"/>
                  </a:lnTo>
                  <a:lnTo>
                    <a:pt x="32" y="62"/>
                  </a:lnTo>
                  <a:lnTo>
                    <a:pt x="32" y="69"/>
                  </a:lnTo>
                  <a:lnTo>
                    <a:pt x="16" y="69"/>
                  </a:lnTo>
                  <a:lnTo>
                    <a:pt x="8" y="55"/>
                  </a:lnTo>
                  <a:lnTo>
                    <a:pt x="8" y="39"/>
                  </a:lnTo>
                  <a:lnTo>
                    <a:pt x="8" y="23"/>
                  </a:lnTo>
                  <a:lnTo>
                    <a:pt x="0" y="16"/>
                  </a:lnTo>
                  <a:lnTo>
                    <a:pt x="16" y="8"/>
                  </a:lnTo>
                  <a:lnTo>
                    <a:pt x="32" y="0"/>
                  </a:lnTo>
                  <a:lnTo>
                    <a:pt x="46" y="8"/>
                  </a:lnTo>
                  <a:lnTo>
                    <a:pt x="62" y="16"/>
                  </a:lnTo>
                  <a:lnTo>
                    <a:pt x="69" y="32"/>
                  </a:lnTo>
                  <a:lnTo>
                    <a:pt x="85" y="32"/>
                  </a:lnTo>
                  <a:lnTo>
                    <a:pt x="101" y="39"/>
                  </a:lnTo>
                  <a:lnTo>
                    <a:pt x="109" y="39"/>
                  </a:lnTo>
                  <a:lnTo>
                    <a:pt x="125" y="39"/>
                  </a:lnTo>
                  <a:lnTo>
                    <a:pt x="132" y="46"/>
                  </a:lnTo>
                  <a:lnTo>
                    <a:pt x="132" y="55"/>
                  </a:lnTo>
                  <a:lnTo>
                    <a:pt x="148" y="62"/>
                  </a:lnTo>
                  <a:lnTo>
                    <a:pt x="155" y="69"/>
                  </a:lnTo>
                  <a:lnTo>
                    <a:pt x="171" y="62"/>
                  </a:lnTo>
                  <a:lnTo>
                    <a:pt x="178" y="55"/>
                  </a:lnTo>
                  <a:lnTo>
                    <a:pt x="186" y="62"/>
                  </a:lnTo>
                  <a:lnTo>
                    <a:pt x="178" y="69"/>
                  </a:lnTo>
                  <a:lnTo>
                    <a:pt x="171" y="85"/>
                  </a:lnTo>
                  <a:lnTo>
                    <a:pt x="155" y="92"/>
                  </a:lnTo>
                  <a:lnTo>
                    <a:pt x="162" y="99"/>
                  </a:lnTo>
                  <a:lnTo>
                    <a:pt x="171" y="99"/>
                  </a:lnTo>
                  <a:lnTo>
                    <a:pt x="171" y="108"/>
                  </a:lnTo>
                  <a:lnTo>
                    <a:pt x="171" y="115"/>
                  </a:lnTo>
                  <a:lnTo>
                    <a:pt x="171" y="132"/>
                  </a:lnTo>
                  <a:lnTo>
                    <a:pt x="155" y="123"/>
                  </a:lnTo>
                  <a:lnTo>
                    <a:pt x="139" y="123"/>
                  </a:lnTo>
                  <a:lnTo>
                    <a:pt x="132" y="10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9" name="Freeform 165"/>
            <p:cNvSpPr>
              <a:spLocks/>
            </p:cNvSpPr>
            <p:nvPr/>
          </p:nvSpPr>
          <p:spPr bwMode="auto">
            <a:xfrm>
              <a:off x="4886119" y="1793709"/>
              <a:ext cx="70403" cy="58588"/>
            </a:xfrm>
            <a:custGeom>
              <a:avLst/>
              <a:gdLst>
                <a:gd name="T0" fmla="*/ 1069 w 31"/>
                <a:gd name="T1" fmla="*/ 3465 h 29"/>
                <a:gd name="T2" fmla="*/ 0 w 31"/>
                <a:gd name="T3" fmla="*/ 1138 h 29"/>
                <a:gd name="T4" fmla="*/ 1069 w 31"/>
                <a:gd name="T5" fmla="*/ 0 h 29"/>
                <a:gd name="T6" fmla="*/ 2056 w 31"/>
                <a:gd name="T7" fmla="*/ 0 h 29"/>
                <a:gd name="T8" fmla="*/ 3169 w 31"/>
                <a:gd name="T9" fmla="*/ 0 h 29"/>
                <a:gd name="T10" fmla="*/ 3169 w 31"/>
                <a:gd name="T11" fmla="*/ 1138 h 29"/>
                <a:gd name="T12" fmla="*/ 4337 w 31"/>
                <a:gd name="T13" fmla="*/ 2227 h 29"/>
                <a:gd name="T14" fmla="*/ 1069 w 31"/>
                <a:gd name="T15" fmla="*/ 3465 h 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29"/>
                <a:gd name="T26" fmla="*/ 31 w 31"/>
                <a:gd name="T27" fmla="*/ 29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29">
                  <a:moveTo>
                    <a:pt x="7" y="28"/>
                  </a:moveTo>
                  <a:lnTo>
                    <a:pt x="0" y="9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22" y="9"/>
                  </a:lnTo>
                  <a:lnTo>
                    <a:pt x="30" y="18"/>
                  </a:lnTo>
                  <a:lnTo>
                    <a:pt x="7" y="2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0" name="Freeform 166"/>
            <p:cNvSpPr>
              <a:spLocks/>
            </p:cNvSpPr>
            <p:nvPr/>
          </p:nvSpPr>
          <p:spPr bwMode="auto">
            <a:xfrm>
              <a:off x="4936183" y="1743909"/>
              <a:ext cx="153320" cy="83489"/>
            </a:xfrm>
            <a:custGeom>
              <a:avLst/>
              <a:gdLst>
                <a:gd name="T0" fmla="*/ 0 w 71"/>
                <a:gd name="T1" fmla="*/ 0 h 39"/>
                <a:gd name="T2" fmla="*/ 0 w 71"/>
                <a:gd name="T3" fmla="*/ 1603 h 39"/>
                <a:gd name="T4" fmla="*/ 0 w 71"/>
                <a:gd name="T5" fmla="*/ 3084 h 39"/>
                <a:gd name="T6" fmla="*/ 0 w 71"/>
                <a:gd name="T7" fmla="*/ 5233 h 39"/>
                <a:gd name="T8" fmla="*/ 0 w 71"/>
                <a:gd name="T9" fmla="*/ 6767 h 39"/>
                <a:gd name="T10" fmla="*/ 520 w 71"/>
                <a:gd name="T11" fmla="*/ 8482 h 39"/>
                <a:gd name="T12" fmla="*/ 986 w 71"/>
                <a:gd name="T13" fmla="*/ 8482 h 39"/>
                <a:gd name="T14" fmla="*/ 2710 w 71"/>
                <a:gd name="T15" fmla="*/ 8482 h 39"/>
                <a:gd name="T16" fmla="*/ 3351 w 71"/>
                <a:gd name="T17" fmla="*/ 6767 h 39"/>
                <a:gd name="T18" fmla="*/ 4434 w 71"/>
                <a:gd name="T19" fmla="*/ 6767 h 39"/>
                <a:gd name="T20" fmla="*/ 4434 w 71"/>
                <a:gd name="T21" fmla="*/ 5233 h 39"/>
                <a:gd name="T22" fmla="*/ 4434 w 71"/>
                <a:gd name="T23" fmla="*/ 3084 h 39"/>
                <a:gd name="T24" fmla="*/ 4434 w 71"/>
                <a:gd name="T25" fmla="*/ 1603 h 39"/>
                <a:gd name="T26" fmla="*/ 5065 w 71"/>
                <a:gd name="T27" fmla="*/ 0 h 39"/>
                <a:gd name="T28" fmla="*/ 3351 w 71"/>
                <a:gd name="T29" fmla="*/ 0 h 39"/>
                <a:gd name="T30" fmla="*/ 1661 w 71"/>
                <a:gd name="T31" fmla="*/ 1603 h 39"/>
                <a:gd name="T32" fmla="*/ 986 w 71"/>
                <a:gd name="T33" fmla="*/ 0 h 39"/>
                <a:gd name="T34" fmla="*/ 0 w 71"/>
                <a:gd name="T35" fmla="*/ 0 h 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39"/>
                <a:gd name="T56" fmla="*/ 71 w 71"/>
                <a:gd name="T57" fmla="*/ 39 h 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39">
                  <a:moveTo>
                    <a:pt x="0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7" y="38"/>
                  </a:lnTo>
                  <a:lnTo>
                    <a:pt x="14" y="38"/>
                  </a:lnTo>
                  <a:lnTo>
                    <a:pt x="37" y="38"/>
                  </a:lnTo>
                  <a:lnTo>
                    <a:pt x="46" y="30"/>
                  </a:lnTo>
                  <a:lnTo>
                    <a:pt x="61" y="30"/>
                  </a:lnTo>
                  <a:lnTo>
                    <a:pt x="61" y="23"/>
                  </a:lnTo>
                  <a:lnTo>
                    <a:pt x="61" y="14"/>
                  </a:lnTo>
                  <a:lnTo>
                    <a:pt x="61" y="7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23" y="7"/>
                  </a:ln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1" name="Freeform 167"/>
            <p:cNvSpPr>
              <a:spLocks/>
            </p:cNvSpPr>
            <p:nvPr/>
          </p:nvSpPr>
          <p:spPr bwMode="auto">
            <a:xfrm>
              <a:off x="4843879" y="1793709"/>
              <a:ext cx="65709" cy="80559"/>
            </a:xfrm>
            <a:custGeom>
              <a:avLst/>
              <a:gdLst>
                <a:gd name="T0" fmla="*/ 0 w 29"/>
                <a:gd name="T1" fmla="*/ 1180 h 39"/>
                <a:gd name="T2" fmla="*/ 1227 w 29"/>
                <a:gd name="T3" fmla="*/ 3472 h 39"/>
                <a:gd name="T4" fmla="*/ 2374 w 29"/>
                <a:gd name="T5" fmla="*/ 6263 h 39"/>
                <a:gd name="T6" fmla="*/ 2374 w 29"/>
                <a:gd name="T7" fmla="*/ 4922 h 39"/>
                <a:gd name="T8" fmla="*/ 3465 w 29"/>
                <a:gd name="T9" fmla="*/ 3472 h 39"/>
                <a:gd name="T10" fmla="*/ 2374 w 29"/>
                <a:gd name="T11" fmla="*/ 1180 h 39"/>
                <a:gd name="T12" fmla="*/ 1227 w 29"/>
                <a:gd name="T13" fmla="*/ 0 h 39"/>
                <a:gd name="T14" fmla="*/ 0 w 29"/>
                <a:gd name="T15" fmla="*/ 0 h 39"/>
                <a:gd name="T16" fmla="*/ 0 w 29"/>
                <a:gd name="T17" fmla="*/ 118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39"/>
                <a:gd name="T29" fmla="*/ 29 w 29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39">
                  <a:moveTo>
                    <a:pt x="0" y="7"/>
                  </a:moveTo>
                  <a:lnTo>
                    <a:pt x="10" y="21"/>
                  </a:lnTo>
                  <a:lnTo>
                    <a:pt x="19" y="38"/>
                  </a:lnTo>
                  <a:lnTo>
                    <a:pt x="19" y="30"/>
                  </a:lnTo>
                  <a:lnTo>
                    <a:pt x="28" y="21"/>
                  </a:lnTo>
                  <a:lnTo>
                    <a:pt x="19" y="7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2" name="Freeform 168"/>
            <p:cNvSpPr>
              <a:spLocks/>
            </p:cNvSpPr>
            <p:nvPr/>
          </p:nvSpPr>
          <p:spPr bwMode="auto">
            <a:xfrm>
              <a:off x="5461853" y="1809821"/>
              <a:ext cx="117338" cy="77629"/>
            </a:xfrm>
            <a:custGeom>
              <a:avLst/>
              <a:gdLst>
                <a:gd name="T0" fmla="*/ 523 w 54"/>
                <a:gd name="T1" fmla="*/ 1137 h 38"/>
                <a:gd name="T2" fmla="*/ 0 w 54"/>
                <a:gd name="T3" fmla="*/ 0 h 38"/>
                <a:gd name="T4" fmla="*/ 1056 w 54"/>
                <a:gd name="T5" fmla="*/ 0 h 38"/>
                <a:gd name="T6" fmla="*/ 2216 w 54"/>
                <a:gd name="T7" fmla="*/ 0 h 38"/>
                <a:gd name="T8" fmla="*/ 3308 w 54"/>
                <a:gd name="T9" fmla="*/ 1137 h 38"/>
                <a:gd name="T10" fmla="*/ 3308 w 54"/>
                <a:gd name="T11" fmla="*/ 2155 h 38"/>
                <a:gd name="T12" fmla="*/ 3308 w 54"/>
                <a:gd name="T13" fmla="*/ 3409 h 38"/>
                <a:gd name="T14" fmla="*/ 3886 w 54"/>
                <a:gd name="T15" fmla="*/ 5750 h 38"/>
                <a:gd name="T16" fmla="*/ 3308 w 54"/>
                <a:gd name="T17" fmla="*/ 5750 h 38"/>
                <a:gd name="T18" fmla="*/ 2745 w 54"/>
                <a:gd name="T19" fmla="*/ 4584 h 38"/>
                <a:gd name="T20" fmla="*/ 2216 w 54"/>
                <a:gd name="T21" fmla="*/ 4584 h 38"/>
                <a:gd name="T22" fmla="*/ 1623 w 54"/>
                <a:gd name="T23" fmla="*/ 4584 h 38"/>
                <a:gd name="T24" fmla="*/ 1056 w 54"/>
                <a:gd name="T25" fmla="*/ 3409 h 38"/>
                <a:gd name="T26" fmla="*/ 523 w 54"/>
                <a:gd name="T27" fmla="*/ 2155 h 38"/>
                <a:gd name="T28" fmla="*/ 523 w 54"/>
                <a:gd name="T29" fmla="*/ 1137 h 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4"/>
                <a:gd name="T46" fmla="*/ 0 h 38"/>
                <a:gd name="T47" fmla="*/ 54 w 54"/>
                <a:gd name="T48" fmla="*/ 38 h 3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4" h="38">
                  <a:moveTo>
                    <a:pt x="7" y="7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30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2"/>
                  </a:lnTo>
                  <a:lnTo>
                    <a:pt x="53" y="37"/>
                  </a:lnTo>
                  <a:lnTo>
                    <a:pt x="45" y="37"/>
                  </a:lnTo>
                  <a:lnTo>
                    <a:pt x="37" y="29"/>
                  </a:lnTo>
                  <a:lnTo>
                    <a:pt x="30" y="29"/>
                  </a:lnTo>
                  <a:lnTo>
                    <a:pt x="22" y="29"/>
                  </a:lnTo>
                  <a:lnTo>
                    <a:pt x="14" y="22"/>
                  </a:lnTo>
                  <a:lnTo>
                    <a:pt x="7" y="14"/>
                  </a:lnTo>
                  <a:lnTo>
                    <a:pt x="7" y="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3" name="Freeform 169"/>
            <p:cNvSpPr>
              <a:spLocks/>
            </p:cNvSpPr>
            <p:nvPr/>
          </p:nvSpPr>
          <p:spPr bwMode="auto">
            <a:xfrm>
              <a:off x="5561981" y="1806892"/>
              <a:ext cx="101693" cy="102529"/>
            </a:xfrm>
            <a:custGeom>
              <a:avLst/>
              <a:gdLst>
                <a:gd name="T0" fmla="*/ 558 w 47"/>
                <a:gd name="T1" fmla="*/ 9704 h 47"/>
                <a:gd name="T2" fmla="*/ 0 w 47"/>
                <a:gd name="T3" fmla="*/ 6012 h 47"/>
                <a:gd name="T4" fmla="*/ 0 w 47"/>
                <a:gd name="T5" fmla="*/ 3585 h 47"/>
                <a:gd name="T6" fmla="*/ 0 w 47"/>
                <a:gd name="T7" fmla="*/ 1827 h 47"/>
                <a:gd name="T8" fmla="*/ 0 w 47"/>
                <a:gd name="T9" fmla="*/ 0 h 47"/>
                <a:gd name="T10" fmla="*/ 1896 w 47"/>
                <a:gd name="T11" fmla="*/ 0 h 47"/>
                <a:gd name="T12" fmla="*/ 2470 w 47"/>
                <a:gd name="T13" fmla="*/ 1827 h 47"/>
                <a:gd name="T14" fmla="*/ 3732 w 47"/>
                <a:gd name="T15" fmla="*/ 6012 h 47"/>
                <a:gd name="T16" fmla="*/ 3001 w 47"/>
                <a:gd name="T17" fmla="*/ 6012 h 47"/>
                <a:gd name="T18" fmla="*/ 2470 w 47"/>
                <a:gd name="T19" fmla="*/ 9704 h 47"/>
                <a:gd name="T20" fmla="*/ 2470 w 47"/>
                <a:gd name="T21" fmla="*/ 12009 h 47"/>
                <a:gd name="T22" fmla="*/ 1896 w 47"/>
                <a:gd name="T23" fmla="*/ 9704 h 47"/>
                <a:gd name="T24" fmla="*/ 1146 w 47"/>
                <a:gd name="T25" fmla="*/ 7811 h 47"/>
                <a:gd name="T26" fmla="*/ 558 w 47"/>
                <a:gd name="T27" fmla="*/ 9704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"/>
                <a:gd name="T43" fmla="*/ 0 h 47"/>
                <a:gd name="T44" fmla="*/ 47 w 47"/>
                <a:gd name="T45" fmla="*/ 47 h 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" h="47">
                  <a:moveTo>
                    <a:pt x="7" y="37"/>
                  </a:moveTo>
                  <a:lnTo>
                    <a:pt x="0" y="23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23" y="0"/>
                  </a:lnTo>
                  <a:lnTo>
                    <a:pt x="30" y="7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0" y="37"/>
                  </a:lnTo>
                  <a:lnTo>
                    <a:pt x="30" y="46"/>
                  </a:lnTo>
                  <a:lnTo>
                    <a:pt x="23" y="37"/>
                  </a:lnTo>
                  <a:lnTo>
                    <a:pt x="14" y="30"/>
                  </a:lnTo>
                  <a:lnTo>
                    <a:pt x="7" y="3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4" name="Freeform 170"/>
            <p:cNvSpPr>
              <a:spLocks/>
            </p:cNvSpPr>
            <p:nvPr/>
          </p:nvSpPr>
          <p:spPr bwMode="auto">
            <a:xfrm>
              <a:off x="5507224" y="1868409"/>
              <a:ext cx="70402" cy="61518"/>
            </a:xfrm>
            <a:custGeom>
              <a:avLst/>
              <a:gdLst>
                <a:gd name="T0" fmla="*/ 4758 w 30"/>
                <a:gd name="T1" fmla="*/ 4758 h 30"/>
                <a:gd name="T2" fmla="*/ 1328 w 30"/>
                <a:gd name="T3" fmla="*/ 0 h 30"/>
                <a:gd name="T4" fmla="*/ 0 w 30"/>
                <a:gd name="T5" fmla="*/ 0 h 30"/>
                <a:gd name="T6" fmla="*/ 1328 w 30"/>
                <a:gd name="T7" fmla="*/ 0 h 30"/>
                <a:gd name="T8" fmla="*/ 2792 w 30"/>
                <a:gd name="T9" fmla="*/ 0 h 30"/>
                <a:gd name="T10" fmla="*/ 4758 w 30"/>
                <a:gd name="T11" fmla="*/ 4758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30"/>
                <a:gd name="T20" fmla="*/ 30 w 30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30">
                  <a:moveTo>
                    <a:pt x="29" y="29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9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5" name="Freeform 171"/>
            <p:cNvSpPr>
              <a:spLocks/>
            </p:cNvSpPr>
            <p:nvPr/>
          </p:nvSpPr>
          <p:spPr bwMode="auto">
            <a:xfrm>
              <a:off x="4886119" y="1809821"/>
              <a:ext cx="156449" cy="162582"/>
            </a:xfrm>
            <a:custGeom>
              <a:avLst/>
              <a:gdLst>
                <a:gd name="T0" fmla="*/ 664 w 71"/>
                <a:gd name="T1" fmla="*/ 7515 h 77"/>
                <a:gd name="T2" fmla="*/ 0 w 71"/>
                <a:gd name="T3" fmla="*/ 7515 h 77"/>
                <a:gd name="T4" fmla="*/ 0 w 71"/>
                <a:gd name="T5" fmla="*/ 6116 h 77"/>
                <a:gd name="T6" fmla="*/ 0 w 71"/>
                <a:gd name="T7" fmla="*/ 4417 h 77"/>
                <a:gd name="T8" fmla="*/ 664 w 71"/>
                <a:gd name="T9" fmla="*/ 2880 h 77"/>
                <a:gd name="T10" fmla="*/ 2854 w 71"/>
                <a:gd name="T11" fmla="*/ 1410 h 77"/>
                <a:gd name="T12" fmla="*/ 3499 w 71"/>
                <a:gd name="T13" fmla="*/ 1410 h 77"/>
                <a:gd name="T14" fmla="*/ 5783 w 71"/>
                <a:gd name="T15" fmla="*/ 1410 h 77"/>
                <a:gd name="T16" fmla="*/ 6649 w 71"/>
                <a:gd name="T17" fmla="*/ 0 h 77"/>
                <a:gd name="T18" fmla="*/ 6649 w 71"/>
                <a:gd name="T19" fmla="*/ 1410 h 77"/>
                <a:gd name="T20" fmla="*/ 6649 w 71"/>
                <a:gd name="T21" fmla="*/ 2880 h 77"/>
                <a:gd name="T22" fmla="*/ 5097 w 71"/>
                <a:gd name="T23" fmla="*/ 2880 h 77"/>
                <a:gd name="T24" fmla="*/ 3499 w 71"/>
                <a:gd name="T25" fmla="*/ 2880 h 77"/>
                <a:gd name="T26" fmla="*/ 4404 w 71"/>
                <a:gd name="T27" fmla="*/ 4417 h 77"/>
                <a:gd name="T28" fmla="*/ 3499 w 71"/>
                <a:gd name="T29" fmla="*/ 4417 h 77"/>
                <a:gd name="T30" fmla="*/ 3499 w 71"/>
                <a:gd name="T31" fmla="*/ 6116 h 77"/>
                <a:gd name="T32" fmla="*/ 2854 w 71"/>
                <a:gd name="T33" fmla="*/ 2880 h 77"/>
                <a:gd name="T34" fmla="*/ 2188 w 71"/>
                <a:gd name="T35" fmla="*/ 4417 h 77"/>
                <a:gd name="T36" fmla="*/ 2854 w 71"/>
                <a:gd name="T37" fmla="*/ 6116 h 77"/>
                <a:gd name="T38" fmla="*/ 2854 w 71"/>
                <a:gd name="T39" fmla="*/ 7515 h 77"/>
                <a:gd name="T40" fmla="*/ 2854 w 71"/>
                <a:gd name="T41" fmla="*/ 9190 h 77"/>
                <a:gd name="T42" fmla="*/ 4404 w 71"/>
                <a:gd name="T43" fmla="*/ 10715 h 77"/>
                <a:gd name="T44" fmla="*/ 4404 w 71"/>
                <a:gd name="T45" fmla="*/ 12212 h 77"/>
                <a:gd name="T46" fmla="*/ 3499 w 71"/>
                <a:gd name="T47" fmla="*/ 10715 h 77"/>
                <a:gd name="T48" fmla="*/ 3499 w 71"/>
                <a:gd name="T49" fmla="*/ 12212 h 77"/>
                <a:gd name="T50" fmla="*/ 2854 w 71"/>
                <a:gd name="T51" fmla="*/ 12212 h 77"/>
                <a:gd name="T52" fmla="*/ 3499 w 71"/>
                <a:gd name="T53" fmla="*/ 15390 h 77"/>
                <a:gd name="T54" fmla="*/ 2854 w 71"/>
                <a:gd name="T55" fmla="*/ 15390 h 77"/>
                <a:gd name="T56" fmla="*/ 2188 w 71"/>
                <a:gd name="T57" fmla="*/ 13823 h 77"/>
                <a:gd name="T58" fmla="*/ 1339 w 71"/>
                <a:gd name="T59" fmla="*/ 12212 h 77"/>
                <a:gd name="T60" fmla="*/ 1339 w 71"/>
                <a:gd name="T61" fmla="*/ 10715 h 77"/>
                <a:gd name="T62" fmla="*/ 2188 w 71"/>
                <a:gd name="T63" fmla="*/ 10715 h 77"/>
                <a:gd name="T64" fmla="*/ 2854 w 71"/>
                <a:gd name="T65" fmla="*/ 10715 h 77"/>
                <a:gd name="T66" fmla="*/ 2188 w 71"/>
                <a:gd name="T67" fmla="*/ 9190 h 77"/>
                <a:gd name="T68" fmla="*/ 1339 w 71"/>
                <a:gd name="T69" fmla="*/ 9190 h 77"/>
                <a:gd name="T70" fmla="*/ 664 w 71"/>
                <a:gd name="T71" fmla="*/ 9190 h 77"/>
                <a:gd name="T72" fmla="*/ 664 w 71"/>
                <a:gd name="T73" fmla="*/ 7515 h 7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1"/>
                <a:gd name="T112" fmla="*/ 0 h 77"/>
                <a:gd name="T113" fmla="*/ 71 w 71"/>
                <a:gd name="T114" fmla="*/ 77 h 7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1" h="77">
                  <a:moveTo>
                    <a:pt x="7" y="37"/>
                  </a:moveTo>
                  <a:lnTo>
                    <a:pt x="0" y="37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7" y="14"/>
                  </a:lnTo>
                  <a:lnTo>
                    <a:pt x="30" y="7"/>
                  </a:lnTo>
                  <a:lnTo>
                    <a:pt x="37" y="7"/>
                  </a:lnTo>
                  <a:lnTo>
                    <a:pt x="61" y="7"/>
                  </a:lnTo>
                  <a:lnTo>
                    <a:pt x="70" y="0"/>
                  </a:lnTo>
                  <a:lnTo>
                    <a:pt x="70" y="7"/>
                  </a:lnTo>
                  <a:lnTo>
                    <a:pt x="70" y="14"/>
                  </a:lnTo>
                  <a:lnTo>
                    <a:pt x="53" y="14"/>
                  </a:lnTo>
                  <a:lnTo>
                    <a:pt x="37" y="14"/>
                  </a:lnTo>
                  <a:lnTo>
                    <a:pt x="46" y="22"/>
                  </a:lnTo>
                  <a:lnTo>
                    <a:pt x="37" y="22"/>
                  </a:lnTo>
                  <a:lnTo>
                    <a:pt x="37" y="30"/>
                  </a:lnTo>
                  <a:lnTo>
                    <a:pt x="30" y="14"/>
                  </a:lnTo>
                  <a:lnTo>
                    <a:pt x="23" y="22"/>
                  </a:lnTo>
                  <a:lnTo>
                    <a:pt x="30" y="30"/>
                  </a:lnTo>
                  <a:lnTo>
                    <a:pt x="30" y="37"/>
                  </a:lnTo>
                  <a:lnTo>
                    <a:pt x="30" y="45"/>
                  </a:lnTo>
                  <a:lnTo>
                    <a:pt x="46" y="53"/>
                  </a:lnTo>
                  <a:lnTo>
                    <a:pt x="46" y="60"/>
                  </a:lnTo>
                  <a:lnTo>
                    <a:pt x="37" y="53"/>
                  </a:lnTo>
                  <a:lnTo>
                    <a:pt x="37" y="60"/>
                  </a:lnTo>
                  <a:lnTo>
                    <a:pt x="30" y="60"/>
                  </a:lnTo>
                  <a:lnTo>
                    <a:pt x="37" y="76"/>
                  </a:lnTo>
                  <a:lnTo>
                    <a:pt x="30" y="76"/>
                  </a:lnTo>
                  <a:lnTo>
                    <a:pt x="23" y="68"/>
                  </a:lnTo>
                  <a:lnTo>
                    <a:pt x="14" y="60"/>
                  </a:lnTo>
                  <a:lnTo>
                    <a:pt x="14" y="53"/>
                  </a:lnTo>
                  <a:lnTo>
                    <a:pt x="23" y="53"/>
                  </a:lnTo>
                  <a:lnTo>
                    <a:pt x="30" y="53"/>
                  </a:lnTo>
                  <a:lnTo>
                    <a:pt x="23" y="45"/>
                  </a:lnTo>
                  <a:lnTo>
                    <a:pt x="14" y="45"/>
                  </a:lnTo>
                  <a:lnTo>
                    <a:pt x="7" y="45"/>
                  </a:lnTo>
                  <a:lnTo>
                    <a:pt x="7" y="3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6" name="Freeform 172"/>
            <p:cNvSpPr>
              <a:spLocks/>
            </p:cNvSpPr>
            <p:nvPr/>
          </p:nvSpPr>
          <p:spPr bwMode="auto">
            <a:xfrm>
              <a:off x="4984683" y="2001697"/>
              <a:ext cx="68838" cy="58588"/>
            </a:xfrm>
            <a:custGeom>
              <a:avLst/>
              <a:gdLst>
                <a:gd name="T0" fmla="*/ 1634 w 32"/>
                <a:gd name="T1" fmla="*/ 0 h 29"/>
                <a:gd name="T2" fmla="*/ 508 w 32"/>
                <a:gd name="T3" fmla="*/ 0 h 29"/>
                <a:gd name="T4" fmla="*/ 0 w 32"/>
                <a:gd name="T5" fmla="*/ 0 h 29"/>
                <a:gd name="T6" fmla="*/ 508 w 32"/>
                <a:gd name="T7" fmla="*/ 3465 h 29"/>
                <a:gd name="T8" fmla="*/ 1634 w 32"/>
                <a:gd name="T9" fmla="*/ 3465 h 29"/>
                <a:gd name="T10" fmla="*/ 2164 w 32"/>
                <a:gd name="T11" fmla="*/ 0 h 29"/>
                <a:gd name="T12" fmla="*/ 1634 w 32"/>
                <a:gd name="T13" fmla="*/ 0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29"/>
                <a:gd name="T23" fmla="*/ 32 w 32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29">
                  <a:moveTo>
                    <a:pt x="23" y="0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7" y="28"/>
                  </a:lnTo>
                  <a:lnTo>
                    <a:pt x="23" y="28"/>
                  </a:lnTo>
                  <a:lnTo>
                    <a:pt x="31" y="0"/>
                  </a:lnTo>
                  <a:lnTo>
                    <a:pt x="23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7" name="Freeform 173"/>
            <p:cNvSpPr>
              <a:spLocks/>
            </p:cNvSpPr>
            <p:nvPr/>
          </p:nvSpPr>
          <p:spPr bwMode="auto">
            <a:xfrm>
              <a:off x="4953393" y="1883056"/>
              <a:ext cx="59451" cy="62982"/>
            </a:xfrm>
            <a:custGeom>
              <a:avLst/>
              <a:gdLst>
                <a:gd name="T0" fmla="*/ 1452 w 29"/>
                <a:gd name="T1" fmla="*/ 5797 h 30"/>
                <a:gd name="T2" fmla="*/ 420 w 29"/>
                <a:gd name="T3" fmla="*/ 3208 h 30"/>
                <a:gd name="T4" fmla="*/ 0 w 29"/>
                <a:gd name="T5" fmla="*/ 0 h 30"/>
                <a:gd name="T6" fmla="*/ 420 w 29"/>
                <a:gd name="T7" fmla="*/ 3208 h 30"/>
                <a:gd name="T8" fmla="*/ 1452 w 29"/>
                <a:gd name="T9" fmla="*/ 5797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0"/>
                <a:gd name="T17" fmla="*/ 29 w 2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0">
                  <a:moveTo>
                    <a:pt x="28" y="29"/>
                  </a:moveTo>
                  <a:lnTo>
                    <a:pt x="8" y="16"/>
                  </a:lnTo>
                  <a:lnTo>
                    <a:pt x="0" y="0"/>
                  </a:lnTo>
                  <a:lnTo>
                    <a:pt x="8" y="16"/>
                  </a:lnTo>
                  <a:lnTo>
                    <a:pt x="28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8" name="Line 174"/>
            <p:cNvSpPr>
              <a:spLocks noChangeShapeType="1"/>
            </p:cNvSpPr>
            <p:nvPr/>
          </p:nvSpPr>
          <p:spPr bwMode="auto">
            <a:xfrm flipH="1">
              <a:off x="5036311" y="1885986"/>
              <a:ext cx="17210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19" name="Freeform 175"/>
            <p:cNvSpPr>
              <a:spLocks/>
            </p:cNvSpPr>
            <p:nvPr/>
          </p:nvSpPr>
          <p:spPr bwMode="auto">
            <a:xfrm>
              <a:off x="4884555" y="1899168"/>
              <a:ext cx="62580" cy="65912"/>
            </a:xfrm>
            <a:custGeom>
              <a:avLst/>
              <a:gdLst>
                <a:gd name="T0" fmla="*/ 0 w 30"/>
                <a:gd name="T1" fmla="*/ 0 h 30"/>
                <a:gd name="T2" fmla="*/ 1701 w 30"/>
                <a:gd name="T3" fmla="*/ 8537 h 30"/>
                <a:gd name="T4" fmla="*/ 0 w 30"/>
                <a:gd name="T5" fmla="*/ 8537 h 30"/>
                <a:gd name="T6" fmla="*/ 0 w 30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0"/>
                <a:gd name="T14" fmla="*/ 30 w 30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0">
                  <a:moveTo>
                    <a:pt x="0" y="0"/>
                  </a:moveTo>
                  <a:lnTo>
                    <a:pt x="29" y="29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0" name="Line 176"/>
            <p:cNvSpPr>
              <a:spLocks noChangeShapeType="1"/>
            </p:cNvSpPr>
            <p:nvPr/>
          </p:nvSpPr>
          <p:spPr bwMode="auto">
            <a:xfrm>
              <a:off x="5036311" y="1899168"/>
              <a:ext cx="0" cy="21971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1" name="Freeform 177"/>
            <p:cNvSpPr>
              <a:spLocks/>
            </p:cNvSpPr>
            <p:nvPr/>
          </p:nvSpPr>
          <p:spPr bwMode="auto">
            <a:xfrm>
              <a:off x="4526286" y="1663351"/>
              <a:ext cx="309770" cy="260717"/>
            </a:xfrm>
            <a:custGeom>
              <a:avLst/>
              <a:gdLst>
                <a:gd name="T0" fmla="*/ 7274 w 140"/>
                <a:gd name="T1" fmla="*/ 0 h 124"/>
                <a:gd name="T2" fmla="*/ 5991 w 140"/>
                <a:gd name="T3" fmla="*/ 0 h 124"/>
                <a:gd name="T4" fmla="*/ 4441 w 140"/>
                <a:gd name="T5" fmla="*/ 0 h 124"/>
                <a:gd name="T6" fmla="*/ 3795 w 140"/>
                <a:gd name="T7" fmla="*/ 0 h 124"/>
                <a:gd name="T8" fmla="*/ 3795 w 140"/>
                <a:gd name="T9" fmla="*/ 1306 h 124"/>
                <a:gd name="T10" fmla="*/ 2864 w 140"/>
                <a:gd name="T11" fmla="*/ 1306 h 124"/>
                <a:gd name="T12" fmla="*/ 2197 w 140"/>
                <a:gd name="T13" fmla="*/ 1306 h 124"/>
                <a:gd name="T14" fmla="*/ 1523 w 140"/>
                <a:gd name="T15" fmla="*/ 1306 h 124"/>
                <a:gd name="T16" fmla="*/ 665 w 140"/>
                <a:gd name="T17" fmla="*/ 1306 h 124"/>
                <a:gd name="T18" fmla="*/ 0 w 140"/>
                <a:gd name="T19" fmla="*/ 1306 h 124"/>
                <a:gd name="T20" fmla="*/ 0 w 140"/>
                <a:gd name="T21" fmla="*/ 3004 h 124"/>
                <a:gd name="T22" fmla="*/ 0 w 140"/>
                <a:gd name="T23" fmla="*/ 4286 h 124"/>
                <a:gd name="T24" fmla="*/ 0 w 140"/>
                <a:gd name="T25" fmla="*/ 5594 h 124"/>
                <a:gd name="T26" fmla="*/ 665 w 140"/>
                <a:gd name="T27" fmla="*/ 7224 h 124"/>
                <a:gd name="T28" fmla="*/ 2197 w 140"/>
                <a:gd name="T29" fmla="*/ 5594 h 124"/>
                <a:gd name="T30" fmla="*/ 3795 w 140"/>
                <a:gd name="T31" fmla="*/ 7224 h 124"/>
                <a:gd name="T32" fmla="*/ 4441 w 140"/>
                <a:gd name="T33" fmla="*/ 9764 h 124"/>
                <a:gd name="T34" fmla="*/ 5129 w 140"/>
                <a:gd name="T35" fmla="*/ 11512 h 124"/>
                <a:gd name="T36" fmla="*/ 5991 w 140"/>
                <a:gd name="T37" fmla="*/ 12741 h 124"/>
                <a:gd name="T38" fmla="*/ 6636 w 140"/>
                <a:gd name="T39" fmla="*/ 12741 h 124"/>
                <a:gd name="T40" fmla="*/ 7274 w 140"/>
                <a:gd name="T41" fmla="*/ 14074 h 124"/>
                <a:gd name="T42" fmla="*/ 8824 w 140"/>
                <a:gd name="T43" fmla="*/ 15383 h 124"/>
                <a:gd name="T44" fmla="*/ 9470 w 140"/>
                <a:gd name="T45" fmla="*/ 17022 h 124"/>
                <a:gd name="T46" fmla="*/ 10333 w 140"/>
                <a:gd name="T47" fmla="*/ 17022 h 124"/>
                <a:gd name="T48" fmla="*/ 11066 w 140"/>
                <a:gd name="T49" fmla="*/ 19670 h 124"/>
                <a:gd name="T50" fmla="*/ 10333 w 140"/>
                <a:gd name="T51" fmla="*/ 22720 h 124"/>
                <a:gd name="T52" fmla="*/ 11066 w 140"/>
                <a:gd name="T53" fmla="*/ 22720 h 124"/>
                <a:gd name="T54" fmla="*/ 11066 w 140"/>
                <a:gd name="T55" fmla="*/ 21298 h 124"/>
                <a:gd name="T56" fmla="*/ 11741 w 140"/>
                <a:gd name="T57" fmla="*/ 19670 h 124"/>
                <a:gd name="T58" fmla="*/ 11066 w 140"/>
                <a:gd name="T59" fmla="*/ 18321 h 124"/>
                <a:gd name="T60" fmla="*/ 11741 w 140"/>
                <a:gd name="T61" fmla="*/ 17022 h 124"/>
                <a:gd name="T62" fmla="*/ 12619 w 140"/>
                <a:gd name="T63" fmla="*/ 17022 h 124"/>
                <a:gd name="T64" fmla="*/ 13339 w 140"/>
                <a:gd name="T65" fmla="*/ 18321 h 124"/>
                <a:gd name="T66" fmla="*/ 13339 w 140"/>
                <a:gd name="T67" fmla="*/ 17022 h 124"/>
                <a:gd name="T68" fmla="*/ 11741 w 140"/>
                <a:gd name="T69" fmla="*/ 15383 h 124"/>
                <a:gd name="T70" fmla="*/ 10333 w 140"/>
                <a:gd name="T71" fmla="*/ 14074 h 124"/>
                <a:gd name="T72" fmla="*/ 10333 w 140"/>
                <a:gd name="T73" fmla="*/ 12741 h 124"/>
                <a:gd name="T74" fmla="*/ 8824 w 140"/>
                <a:gd name="T75" fmla="*/ 11512 h 124"/>
                <a:gd name="T76" fmla="*/ 8186 w 140"/>
                <a:gd name="T77" fmla="*/ 9764 h 124"/>
                <a:gd name="T78" fmla="*/ 7274 w 140"/>
                <a:gd name="T79" fmla="*/ 8534 h 124"/>
                <a:gd name="T80" fmla="*/ 6636 w 140"/>
                <a:gd name="T81" fmla="*/ 7224 h 124"/>
                <a:gd name="T82" fmla="*/ 5991 w 140"/>
                <a:gd name="T83" fmla="*/ 4286 h 124"/>
                <a:gd name="T84" fmla="*/ 6636 w 140"/>
                <a:gd name="T85" fmla="*/ 3004 h 124"/>
                <a:gd name="T86" fmla="*/ 7274 w 140"/>
                <a:gd name="T87" fmla="*/ 3004 h 124"/>
                <a:gd name="T88" fmla="*/ 7274 w 140"/>
                <a:gd name="T89" fmla="*/ 1306 h 124"/>
                <a:gd name="T90" fmla="*/ 7274 w 140"/>
                <a:gd name="T91" fmla="*/ 0 h 124"/>
                <a:gd name="T92" fmla="*/ 6636 w 140"/>
                <a:gd name="T93" fmla="*/ 7224 h 124"/>
                <a:gd name="T94" fmla="*/ 5991 w 140"/>
                <a:gd name="T95" fmla="*/ 7224 h 124"/>
                <a:gd name="T96" fmla="*/ 6636 w 140"/>
                <a:gd name="T97" fmla="*/ 7224 h 124"/>
                <a:gd name="T98" fmla="*/ 7274 w 140"/>
                <a:gd name="T99" fmla="*/ 0 h 124"/>
                <a:gd name="T100" fmla="*/ 6636 w 140"/>
                <a:gd name="T101" fmla="*/ 12741 h 124"/>
                <a:gd name="T102" fmla="*/ 7274 w 140"/>
                <a:gd name="T103" fmla="*/ 0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0"/>
                <a:gd name="T157" fmla="*/ 0 h 124"/>
                <a:gd name="T158" fmla="*/ 140 w 140"/>
                <a:gd name="T159" fmla="*/ 124 h 12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0" h="124">
                  <a:moveTo>
                    <a:pt x="76" y="0"/>
                  </a:moveTo>
                  <a:lnTo>
                    <a:pt x="62" y="0"/>
                  </a:lnTo>
                  <a:lnTo>
                    <a:pt x="46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30" y="7"/>
                  </a:lnTo>
                  <a:lnTo>
                    <a:pt x="23" y="7"/>
                  </a:lnTo>
                  <a:lnTo>
                    <a:pt x="16" y="7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7" y="39"/>
                  </a:lnTo>
                  <a:lnTo>
                    <a:pt x="23" y="30"/>
                  </a:lnTo>
                  <a:lnTo>
                    <a:pt x="39" y="39"/>
                  </a:lnTo>
                  <a:lnTo>
                    <a:pt x="46" y="53"/>
                  </a:lnTo>
                  <a:lnTo>
                    <a:pt x="53" y="62"/>
                  </a:lnTo>
                  <a:lnTo>
                    <a:pt x="62" y="69"/>
                  </a:lnTo>
                  <a:lnTo>
                    <a:pt x="69" y="69"/>
                  </a:lnTo>
                  <a:lnTo>
                    <a:pt x="76" y="76"/>
                  </a:lnTo>
                  <a:lnTo>
                    <a:pt x="92" y="83"/>
                  </a:lnTo>
                  <a:lnTo>
                    <a:pt x="99" y="92"/>
                  </a:lnTo>
                  <a:lnTo>
                    <a:pt x="108" y="92"/>
                  </a:lnTo>
                  <a:lnTo>
                    <a:pt x="115" y="106"/>
                  </a:lnTo>
                  <a:lnTo>
                    <a:pt x="108" y="123"/>
                  </a:lnTo>
                  <a:lnTo>
                    <a:pt x="115" y="123"/>
                  </a:lnTo>
                  <a:lnTo>
                    <a:pt x="115" y="115"/>
                  </a:lnTo>
                  <a:lnTo>
                    <a:pt x="122" y="106"/>
                  </a:lnTo>
                  <a:lnTo>
                    <a:pt x="115" y="99"/>
                  </a:lnTo>
                  <a:lnTo>
                    <a:pt x="122" y="92"/>
                  </a:lnTo>
                  <a:lnTo>
                    <a:pt x="131" y="92"/>
                  </a:lnTo>
                  <a:lnTo>
                    <a:pt x="139" y="99"/>
                  </a:lnTo>
                  <a:lnTo>
                    <a:pt x="139" y="92"/>
                  </a:lnTo>
                  <a:lnTo>
                    <a:pt x="122" y="83"/>
                  </a:lnTo>
                  <a:lnTo>
                    <a:pt x="108" y="76"/>
                  </a:lnTo>
                  <a:lnTo>
                    <a:pt x="108" y="69"/>
                  </a:lnTo>
                  <a:lnTo>
                    <a:pt x="92" y="62"/>
                  </a:lnTo>
                  <a:lnTo>
                    <a:pt x="85" y="53"/>
                  </a:lnTo>
                  <a:lnTo>
                    <a:pt x="76" y="46"/>
                  </a:lnTo>
                  <a:lnTo>
                    <a:pt x="69" y="39"/>
                  </a:lnTo>
                  <a:lnTo>
                    <a:pt x="62" y="23"/>
                  </a:lnTo>
                  <a:lnTo>
                    <a:pt x="69" y="16"/>
                  </a:lnTo>
                  <a:lnTo>
                    <a:pt x="76" y="16"/>
                  </a:lnTo>
                  <a:lnTo>
                    <a:pt x="76" y="7"/>
                  </a:lnTo>
                  <a:lnTo>
                    <a:pt x="76" y="0"/>
                  </a:lnTo>
                  <a:lnTo>
                    <a:pt x="69" y="39"/>
                  </a:lnTo>
                  <a:lnTo>
                    <a:pt x="62" y="39"/>
                  </a:lnTo>
                  <a:lnTo>
                    <a:pt x="69" y="39"/>
                  </a:lnTo>
                  <a:lnTo>
                    <a:pt x="76" y="0"/>
                  </a:lnTo>
                  <a:lnTo>
                    <a:pt x="69" y="69"/>
                  </a:lnTo>
                  <a:lnTo>
                    <a:pt x="76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2" name="Freeform 178"/>
            <p:cNvSpPr>
              <a:spLocks/>
            </p:cNvSpPr>
            <p:nvPr/>
          </p:nvSpPr>
          <p:spPr bwMode="auto">
            <a:xfrm>
              <a:off x="4526286" y="1663351"/>
              <a:ext cx="309770" cy="260717"/>
            </a:xfrm>
            <a:custGeom>
              <a:avLst/>
              <a:gdLst>
                <a:gd name="T0" fmla="*/ 7274 w 140"/>
                <a:gd name="T1" fmla="*/ 0 h 124"/>
                <a:gd name="T2" fmla="*/ 5991 w 140"/>
                <a:gd name="T3" fmla="*/ 0 h 124"/>
                <a:gd name="T4" fmla="*/ 4441 w 140"/>
                <a:gd name="T5" fmla="*/ 0 h 124"/>
                <a:gd name="T6" fmla="*/ 3795 w 140"/>
                <a:gd name="T7" fmla="*/ 0 h 124"/>
                <a:gd name="T8" fmla="*/ 3795 w 140"/>
                <a:gd name="T9" fmla="*/ 1306 h 124"/>
                <a:gd name="T10" fmla="*/ 2864 w 140"/>
                <a:gd name="T11" fmla="*/ 1306 h 124"/>
                <a:gd name="T12" fmla="*/ 2197 w 140"/>
                <a:gd name="T13" fmla="*/ 1306 h 124"/>
                <a:gd name="T14" fmla="*/ 1523 w 140"/>
                <a:gd name="T15" fmla="*/ 1306 h 124"/>
                <a:gd name="T16" fmla="*/ 665 w 140"/>
                <a:gd name="T17" fmla="*/ 1306 h 124"/>
                <a:gd name="T18" fmla="*/ 0 w 140"/>
                <a:gd name="T19" fmla="*/ 1306 h 124"/>
                <a:gd name="T20" fmla="*/ 0 w 140"/>
                <a:gd name="T21" fmla="*/ 3004 h 124"/>
                <a:gd name="T22" fmla="*/ 0 w 140"/>
                <a:gd name="T23" fmla="*/ 4286 h 124"/>
                <a:gd name="T24" fmla="*/ 0 w 140"/>
                <a:gd name="T25" fmla="*/ 5594 h 124"/>
                <a:gd name="T26" fmla="*/ 665 w 140"/>
                <a:gd name="T27" fmla="*/ 7224 h 124"/>
                <a:gd name="T28" fmla="*/ 2197 w 140"/>
                <a:gd name="T29" fmla="*/ 5594 h 124"/>
                <a:gd name="T30" fmla="*/ 3795 w 140"/>
                <a:gd name="T31" fmla="*/ 7224 h 124"/>
                <a:gd name="T32" fmla="*/ 4441 w 140"/>
                <a:gd name="T33" fmla="*/ 9764 h 124"/>
                <a:gd name="T34" fmla="*/ 5129 w 140"/>
                <a:gd name="T35" fmla="*/ 11512 h 124"/>
                <a:gd name="T36" fmla="*/ 5991 w 140"/>
                <a:gd name="T37" fmla="*/ 12741 h 124"/>
                <a:gd name="T38" fmla="*/ 6636 w 140"/>
                <a:gd name="T39" fmla="*/ 12741 h 124"/>
                <a:gd name="T40" fmla="*/ 7274 w 140"/>
                <a:gd name="T41" fmla="*/ 14074 h 124"/>
                <a:gd name="T42" fmla="*/ 8824 w 140"/>
                <a:gd name="T43" fmla="*/ 15383 h 124"/>
                <a:gd name="T44" fmla="*/ 9470 w 140"/>
                <a:gd name="T45" fmla="*/ 17022 h 124"/>
                <a:gd name="T46" fmla="*/ 10333 w 140"/>
                <a:gd name="T47" fmla="*/ 17022 h 124"/>
                <a:gd name="T48" fmla="*/ 11066 w 140"/>
                <a:gd name="T49" fmla="*/ 19670 h 124"/>
                <a:gd name="T50" fmla="*/ 10333 w 140"/>
                <a:gd name="T51" fmla="*/ 22720 h 124"/>
                <a:gd name="T52" fmla="*/ 11066 w 140"/>
                <a:gd name="T53" fmla="*/ 22720 h 124"/>
                <a:gd name="T54" fmla="*/ 11066 w 140"/>
                <a:gd name="T55" fmla="*/ 21298 h 124"/>
                <a:gd name="T56" fmla="*/ 11741 w 140"/>
                <a:gd name="T57" fmla="*/ 19670 h 124"/>
                <a:gd name="T58" fmla="*/ 11066 w 140"/>
                <a:gd name="T59" fmla="*/ 18321 h 124"/>
                <a:gd name="T60" fmla="*/ 11741 w 140"/>
                <a:gd name="T61" fmla="*/ 17022 h 124"/>
                <a:gd name="T62" fmla="*/ 12619 w 140"/>
                <a:gd name="T63" fmla="*/ 17022 h 124"/>
                <a:gd name="T64" fmla="*/ 13339 w 140"/>
                <a:gd name="T65" fmla="*/ 18321 h 124"/>
                <a:gd name="T66" fmla="*/ 13339 w 140"/>
                <a:gd name="T67" fmla="*/ 17022 h 124"/>
                <a:gd name="T68" fmla="*/ 11741 w 140"/>
                <a:gd name="T69" fmla="*/ 15383 h 124"/>
                <a:gd name="T70" fmla="*/ 10333 w 140"/>
                <a:gd name="T71" fmla="*/ 14074 h 124"/>
                <a:gd name="T72" fmla="*/ 10333 w 140"/>
                <a:gd name="T73" fmla="*/ 12741 h 124"/>
                <a:gd name="T74" fmla="*/ 8824 w 140"/>
                <a:gd name="T75" fmla="*/ 11512 h 124"/>
                <a:gd name="T76" fmla="*/ 8186 w 140"/>
                <a:gd name="T77" fmla="*/ 9764 h 124"/>
                <a:gd name="T78" fmla="*/ 7274 w 140"/>
                <a:gd name="T79" fmla="*/ 8534 h 124"/>
                <a:gd name="T80" fmla="*/ 6636 w 140"/>
                <a:gd name="T81" fmla="*/ 7224 h 124"/>
                <a:gd name="T82" fmla="*/ 5991 w 140"/>
                <a:gd name="T83" fmla="*/ 4286 h 124"/>
                <a:gd name="T84" fmla="*/ 6636 w 140"/>
                <a:gd name="T85" fmla="*/ 3004 h 124"/>
                <a:gd name="T86" fmla="*/ 7274 w 140"/>
                <a:gd name="T87" fmla="*/ 3004 h 124"/>
                <a:gd name="T88" fmla="*/ 7274 w 140"/>
                <a:gd name="T89" fmla="*/ 1306 h 124"/>
                <a:gd name="T90" fmla="*/ 7274 w 140"/>
                <a:gd name="T91" fmla="*/ 0 h 12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0"/>
                <a:gd name="T139" fmla="*/ 0 h 124"/>
                <a:gd name="T140" fmla="*/ 140 w 140"/>
                <a:gd name="T141" fmla="*/ 124 h 12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0" h="124">
                  <a:moveTo>
                    <a:pt x="76" y="0"/>
                  </a:moveTo>
                  <a:lnTo>
                    <a:pt x="62" y="0"/>
                  </a:lnTo>
                  <a:lnTo>
                    <a:pt x="46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30" y="7"/>
                  </a:lnTo>
                  <a:lnTo>
                    <a:pt x="23" y="7"/>
                  </a:lnTo>
                  <a:lnTo>
                    <a:pt x="16" y="7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7" y="39"/>
                  </a:lnTo>
                  <a:lnTo>
                    <a:pt x="23" y="30"/>
                  </a:lnTo>
                  <a:lnTo>
                    <a:pt x="39" y="39"/>
                  </a:lnTo>
                  <a:lnTo>
                    <a:pt x="46" y="53"/>
                  </a:lnTo>
                  <a:lnTo>
                    <a:pt x="53" y="62"/>
                  </a:lnTo>
                  <a:lnTo>
                    <a:pt x="62" y="69"/>
                  </a:lnTo>
                  <a:lnTo>
                    <a:pt x="69" y="69"/>
                  </a:lnTo>
                  <a:lnTo>
                    <a:pt x="76" y="76"/>
                  </a:lnTo>
                  <a:lnTo>
                    <a:pt x="92" y="83"/>
                  </a:lnTo>
                  <a:lnTo>
                    <a:pt x="99" y="92"/>
                  </a:lnTo>
                  <a:lnTo>
                    <a:pt x="108" y="92"/>
                  </a:lnTo>
                  <a:lnTo>
                    <a:pt x="115" y="106"/>
                  </a:lnTo>
                  <a:lnTo>
                    <a:pt x="108" y="123"/>
                  </a:lnTo>
                  <a:lnTo>
                    <a:pt x="115" y="123"/>
                  </a:lnTo>
                  <a:lnTo>
                    <a:pt x="115" y="115"/>
                  </a:lnTo>
                  <a:lnTo>
                    <a:pt x="122" y="106"/>
                  </a:lnTo>
                  <a:lnTo>
                    <a:pt x="115" y="99"/>
                  </a:lnTo>
                  <a:lnTo>
                    <a:pt x="122" y="92"/>
                  </a:lnTo>
                  <a:lnTo>
                    <a:pt x="131" y="92"/>
                  </a:lnTo>
                  <a:lnTo>
                    <a:pt x="139" y="99"/>
                  </a:lnTo>
                  <a:lnTo>
                    <a:pt x="139" y="92"/>
                  </a:lnTo>
                  <a:lnTo>
                    <a:pt x="122" y="83"/>
                  </a:lnTo>
                  <a:lnTo>
                    <a:pt x="108" y="76"/>
                  </a:lnTo>
                  <a:lnTo>
                    <a:pt x="108" y="69"/>
                  </a:lnTo>
                  <a:lnTo>
                    <a:pt x="92" y="62"/>
                  </a:lnTo>
                  <a:lnTo>
                    <a:pt x="85" y="53"/>
                  </a:lnTo>
                  <a:lnTo>
                    <a:pt x="76" y="46"/>
                  </a:lnTo>
                  <a:lnTo>
                    <a:pt x="69" y="39"/>
                  </a:lnTo>
                  <a:lnTo>
                    <a:pt x="62" y="23"/>
                  </a:lnTo>
                  <a:lnTo>
                    <a:pt x="69" y="16"/>
                  </a:lnTo>
                  <a:lnTo>
                    <a:pt x="76" y="16"/>
                  </a:lnTo>
                  <a:lnTo>
                    <a:pt x="76" y="7"/>
                  </a:lnTo>
                  <a:lnTo>
                    <a:pt x="76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3" name="Line 179"/>
            <p:cNvSpPr>
              <a:spLocks noChangeShapeType="1"/>
            </p:cNvSpPr>
            <p:nvPr/>
          </p:nvSpPr>
          <p:spPr bwMode="auto">
            <a:xfrm flipH="1">
              <a:off x="4662397" y="1743909"/>
              <a:ext cx="15645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4" name="Freeform 180"/>
            <p:cNvSpPr>
              <a:spLocks/>
            </p:cNvSpPr>
            <p:nvPr/>
          </p:nvSpPr>
          <p:spPr bwMode="auto">
            <a:xfrm>
              <a:off x="4678042" y="1916744"/>
              <a:ext cx="87612" cy="61518"/>
            </a:xfrm>
            <a:custGeom>
              <a:avLst/>
              <a:gdLst>
                <a:gd name="T0" fmla="*/ 2813 w 40"/>
                <a:gd name="T1" fmla="*/ 1058 h 30"/>
                <a:gd name="T2" fmla="*/ 2813 w 40"/>
                <a:gd name="T3" fmla="*/ 3909 h 30"/>
                <a:gd name="T4" fmla="*/ 1433 w 40"/>
                <a:gd name="T5" fmla="*/ 2733 h 30"/>
                <a:gd name="T6" fmla="*/ 660 w 40"/>
                <a:gd name="T7" fmla="*/ 1058 h 30"/>
                <a:gd name="T8" fmla="*/ 0 w 40"/>
                <a:gd name="T9" fmla="*/ 0 h 30"/>
                <a:gd name="T10" fmla="*/ 1433 w 40"/>
                <a:gd name="T11" fmla="*/ 0 h 30"/>
                <a:gd name="T12" fmla="*/ 2173 w 40"/>
                <a:gd name="T13" fmla="*/ 0 h 30"/>
                <a:gd name="T14" fmla="*/ 3637 w 40"/>
                <a:gd name="T15" fmla="*/ 0 h 30"/>
                <a:gd name="T16" fmla="*/ 2813 w 40"/>
                <a:gd name="T17" fmla="*/ 1058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30"/>
                <a:gd name="T29" fmla="*/ 40 w 4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30">
                  <a:moveTo>
                    <a:pt x="30" y="8"/>
                  </a:moveTo>
                  <a:lnTo>
                    <a:pt x="30" y="29"/>
                  </a:lnTo>
                  <a:lnTo>
                    <a:pt x="15" y="20"/>
                  </a:lnTo>
                  <a:lnTo>
                    <a:pt x="7" y="8"/>
                  </a:lnTo>
                  <a:lnTo>
                    <a:pt x="0" y="0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39" y="0"/>
                  </a:lnTo>
                  <a:lnTo>
                    <a:pt x="30" y="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5" name="Freeform 181"/>
            <p:cNvSpPr>
              <a:spLocks/>
            </p:cNvSpPr>
            <p:nvPr/>
          </p:nvSpPr>
          <p:spPr bwMode="auto">
            <a:xfrm>
              <a:off x="4559141" y="1827398"/>
              <a:ext cx="68838" cy="60052"/>
            </a:xfrm>
            <a:custGeom>
              <a:avLst/>
              <a:gdLst>
                <a:gd name="T0" fmla="*/ 2597 w 29"/>
                <a:gd name="T1" fmla="*/ 2338 h 31"/>
                <a:gd name="T2" fmla="*/ 1230 w 29"/>
                <a:gd name="T3" fmla="*/ 2338 h 31"/>
                <a:gd name="T4" fmla="*/ 1230 w 29"/>
                <a:gd name="T5" fmla="*/ 1753 h 31"/>
                <a:gd name="T6" fmla="*/ 1230 w 29"/>
                <a:gd name="T7" fmla="*/ 1203 h 31"/>
                <a:gd name="T8" fmla="*/ 0 w 29"/>
                <a:gd name="T9" fmla="*/ 554 h 31"/>
                <a:gd name="T10" fmla="*/ 2597 w 29"/>
                <a:gd name="T11" fmla="*/ 0 h 31"/>
                <a:gd name="T12" fmla="*/ 4298 w 29"/>
                <a:gd name="T13" fmla="*/ 554 h 31"/>
                <a:gd name="T14" fmla="*/ 4298 w 29"/>
                <a:gd name="T15" fmla="*/ 2338 h 31"/>
                <a:gd name="T16" fmla="*/ 2597 w 29"/>
                <a:gd name="T17" fmla="*/ 2338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31"/>
                <a:gd name="T29" fmla="*/ 29 w 29"/>
                <a:gd name="T30" fmla="*/ 31 h 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31">
                  <a:moveTo>
                    <a:pt x="17" y="30"/>
                  </a:moveTo>
                  <a:lnTo>
                    <a:pt x="8" y="30"/>
                  </a:lnTo>
                  <a:lnTo>
                    <a:pt x="8" y="22"/>
                  </a:lnTo>
                  <a:lnTo>
                    <a:pt x="8" y="15"/>
                  </a:lnTo>
                  <a:lnTo>
                    <a:pt x="0" y="7"/>
                  </a:lnTo>
                  <a:lnTo>
                    <a:pt x="17" y="0"/>
                  </a:lnTo>
                  <a:lnTo>
                    <a:pt x="28" y="7"/>
                  </a:lnTo>
                  <a:lnTo>
                    <a:pt x="28" y="30"/>
                  </a:lnTo>
                  <a:lnTo>
                    <a:pt x="17" y="3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6" name="Freeform 182"/>
            <p:cNvSpPr>
              <a:spLocks/>
            </p:cNvSpPr>
            <p:nvPr/>
          </p:nvSpPr>
          <p:spPr bwMode="auto">
            <a:xfrm>
              <a:off x="5039440" y="1809821"/>
              <a:ext cx="491251" cy="178694"/>
            </a:xfrm>
            <a:custGeom>
              <a:avLst/>
              <a:gdLst>
                <a:gd name="T0" fmla="*/ 14669 w 224"/>
                <a:gd name="T1" fmla="*/ 13422 h 85"/>
                <a:gd name="T2" fmla="*/ 13250 w 224"/>
                <a:gd name="T3" fmla="*/ 13422 h 85"/>
                <a:gd name="T4" fmla="*/ 11253 w 224"/>
                <a:gd name="T5" fmla="*/ 13422 h 85"/>
                <a:gd name="T6" fmla="*/ 11253 w 224"/>
                <a:gd name="T7" fmla="*/ 14878 h 85"/>
                <a:gd name="T8" fmla="*/ 11253 w 224"/>
                <a:gd name="T9" fmla="*/ 16341 h 85"/>
                <a:gd name="T10" fmla="*/ 10661 w 224"/>
                <a:gd name="T11" fmla="*/ 16341 h 85"/>
                <a:gd name="T12" fmla="*/ 10661 w 224"/>
                <a:gd name="T13" fmla="*/ 13422 h 85"/>
                <a:gd name="T14" fmla="*/ 9983 w 224"/>
                <a:gd name="T15" fmla="*/ 14878 h 85"/>
                <a:gd name="T16" fmla="*/ 9284 w 224"/>
                <a:gd name="T17" fmla="*/ 14878 h 85"/>
                <a:gd name="T18" fmla="*/ 8594 w 224"/>
                <a:gd name="T19" fmla="*/ 14878 h 85"/>
                <a:gd name="T20" fmla="*/ 7202 w 224"/>
                <a:gd name="T21" fmla="*/ 16341 h 85"/>
                <a:gd name="T22" fmla="*/ 6623 w 224"/>
                <a:gd name="T23" fmla="*/ 14878 h 85"/>
                <a:gd name="T24" fmla="*/ 5227 w 224"/>
                <a:gd name="T25" fmla="*/ 13422 h 85"/>
                <a:gd name="T26" fmla="*/ 4609 w 224"/>
                <a:gd name="T27" fmla="*/ 14878 h 85"/>
                <a:gd name="T28" fmla="*/ 4609 w 224"/>
                <a:gd name="T29" fmla="*/ 16341 h 85"/>
                <a:gd name="T30" fmla="*/ 3230 w 224"/>
                <a:gd name="T31" fmla="*/ 14878 h 85"/>
                <a:gd name="T32" fmla="*/ 2586 w 224"/>
                <a:gd name="T33" fmla="*/ 14878 h 85"/>
                <a:gd name="T34" fmla="*/ 2014 w 224"/>
                <a:gd name="T35" fmla="*/ 14878 h 85"/>
                <a:gd name="T36" fmla="*/ 2586 w 224"/>
                <a:gd name="T37" fmla="*/ 13422 h 85"/>
                <a:gd name="T38" fmla="*/ 1208 w 224"/>
                <a:gd name="T39" fmla="*/ 13422 h 85"/>
                <a:gd name="T40" fmla="*/ 2014 w 224"/>
                <a:gd name="T41" fmla="*/ 13422 h 85"/>
                <a:gd name="T42" fmla="*/ 1208 w 224"/>
                <a:gd name="T43" fmla="*/ 11723 h 85"/>
                <a:gd name="T44" fmla="*/ 1208 w 224"/>
                <a:gd name="T45" fmla="*/ 10326 h 85"/>
                <a:gd name="T46" fmla="*/ 616 w 224"/>
                <a:gd name="T47" fmla="*/ 10326 h 85"/>
                <a:gd name="T48" fmla="*/ 0 w 224"/>
                <a:gd name="T49" fmla="*/ 8960 h 85"/>
                <a:gd name="T50" fmla="*/ 616 w 224"/>
                <a:gd name="T51" fmla="*/ 8960 h 85"/>
                <a:gd name="T52" fmla="*/ 616 w 224"/>
                <a:gd name="T53" fmla="*/ 7258 h 85"/>
                <a:gd name="T54" fmla="*/ 616 w 224"/>
                <a:gd name="T55" fmla="*/ 5829 h 85"/>
                <a:gd name="T56" fmla="*/ 0 w 224"/>
                <a:gd name="T57" fmla="*/ 5829 h 85"/>
                <a:gd name="T58" fmla="*/ 0 w 224"/>
                <a:gd name="T59" fmla="*/ 4498 h 85"/>
                <a:gd name="T60" fmla="*/ 1208 w 224"/>
                <a:gd name="T61" fmla="*/ 4498 h 85"/>
                <a:gd name="T62" fmla="*/ 1208 w 224"/>
                <a:gd name="T63" fmla="*/ 2761 h 85"/>
                <a:gd name="T64" fmla="*/ 2586 w 224"/>
                <a:gd name="T65" fmla="*/ 4498 h 85"/>
                <a:gd name="T66" fmla="*/ 3230 w 224"/>
                <a:gd name="T67" fmla="*/ 2761 h 85"/>
                <a:gd name="T68" fmla="*/ 2586 w 224"/>
                <a:gd name="T69" fmla="*/ 1365 h 85"/>
                <a:gd name="T70" fmla="*/ 4609 w 224"/>
                <a:gd name="T71" fmla="*/ 1365 h 85"/>
                <a:gd name="T72" fmla="*/ 6008 w 224"/>
                <a:gd name="T73" fmla="*/ 0 h 85"/>
                <a:gd name="T74" fmla="*/ 7202 w 224"/>
                <a:gd name="T75" fmla="*/ 0 h 85"/>
                <a:gd name="T76" fmla="*/ 8000 w 224"/>
                <a:gd name="T77" fmla="*/ 0 h 85"/>
                <a:gd name="T78" fmla="*/ 8594 w 224"/>
                <a:gd name="T79" fmla="*/ 0 h 85"/>
                <a:gd name="T80" fmla="*/ 9284 w 224"/>
                <a:gd name="T81" fmla="*/ 0 h 85"/>
                <a:gd name="T82" fmla="*/ 9983 w 224"/>
                <a:gd name="T83" fmla="*/ 1365 h 85"/>
                <a:gd name="T84" fmla="*/ 11253 w 224"/>
                <a:gd name="T85" fmla="*/ 1365 h 85"/>
                <a:gd name="T86" fmla="*/ 12648 w 224"/>
                <a:gd name="T87" fmla="*/ 2761 h 85"/>
                <a:gd name="T88" fmla="*/ 13894 w 224"/>
                <a:gd name="T89" fmla="*/ 2761 h 85"/>
                <a:gd name="T90" fmla="*/ 15281 w 224"/>
                <a:gd name="T91" fmla="*/ 1365 h 85"/>
                <a:gd name="T92" fmla="*/ 16658 w 224"/>
                <a:gd name="T93" fmla="*/ 0 h 85"/>
                <a:gd name="T94" fmla="*/ 17253 w 224"/>
                <a:gd name="T95" fmla="*/ 1365 h 85"/>
                <a:gd name="T96" fmla="*/ 17253 w 224"/>
                <a:gd name="T97" fmla="*/ 2761 h 85"/>
                <a:gd name="T98" fmla="*/ 17869 w 224"/>
                <a:gd name="T99" fmla="*/ 4498 h 85"/>
                <a:gd name="T100" fmla="*/ 18647 w 224"/>
                <a:gd name="T101" fmla="*/ 5829 h 85"/>
                <a:gd name="T102" fmla="*/ 18647 w 224"/>
                <a:gd name="T103" fmla="*/ 8960 h 85"/>
                <a:gd name="T104" fmla="*/ 18647 w 224"/>
                <a:gd name="T105" fmla="*/ 10326 h 85"/>
                <a:gd name="T106" fmla="*/ 19327 w 224"/>
                <a:gd name="T107" fmla="*/ 13422 h 85"/>
                <a:gd name="T108" fmla="*/ 18647 w 224"/>
                <a:gd name="T109" fmla="*/ 13422 h 85"/>
                <a:gd name="T110" fmla="*/ 18647 w 224"/>
                <a:gd name="T111" fmla="*/ 11723 h 85"/>
                <a:gd name="T112" fmla="*/ 17253 w 224"/>
                <a:gd name="T113" fmla="*/ 13422 h 85"/>
                <a:gd name="T114" fmla="*/ 16658 w 224"/>
                <a:gd name="T115" fmla="*/ 13422 h 85"/>
                <a:gd name="T116" fmla="*/ 15281 w 224"/>
                <a:gd name="T117" fmla="*/ 13422 h 85"/>
                <a:gd name="T118" fmla="*/ 14669 w 224"/>
                <a:gd name="T119" fmla="*/ 13422 h 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4"/>
                <a:gd name="T181" fmla="*/ 0 h 85"/>
                <a:gd name="T182" fmla="*/ 224 w 224"/>
                <a:gd name="T183" fmla="*/ 85 h 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4" h="85">
                  <a:moveTo>
                    <a:pt x="169" y="69"/>
                  </a:moveTo>
                  <a:lnTo>
                    <a:pt x="153" y="69"/>
                  </a:lnTo>
                  <a:lnTo>
                    <a:pt x="130" y="69"/>
                  </a:lnTo>
                  <a:lnTo>
                    <a:pt x="130" y="76"/>
                  </a:lnTo>
                  <a:lnTo>
                    <a:pt x="130" y="84"/>
                  </a:lnTo>
                  <a:lnTo>
                    <a:pt x="123" y="84"/>
                  </a:lnTo>
                  <a:lnTo>
                    <a:pt x="123" y="69"/>
                  </a:lnTo>
                  <a:lnTo>
                    <a:pt x="115" y="76"/>
                  </a:lnTo>
                  <a:lnTo>
                    <a:pt x="107" y="76"/>
                  </a:lnTo>
                  <a:lnTo>
                    <a:pt x="99" y="76"/>
                  </a:lnTo>
                  <a:lnTo>
                    <a:pt x="83" y="84"/>
                  </a:lnTo>
                  <a:lnTo>
                    <a:pt x="76" y="76"/>
                  </a:lnTo>
                  <a:lnTo>
                    <a:pt x="60" y="69"/>
                  </a:lnTo>
                  <a:lnTo>
                    <a:pt x="53" y="76"/>
                  </a:lnTo>
                  <a:lnTo>
                    <a:pt x="53" y="84"/>
                  </a:lnTo>
                  <a:lnTo>
                    <a:pt x="37" y="76"/>
                  </a:lnTo>
                  <a:lnTo>
                    <a:pt x="30" y="76"/>
                  </a:lnTo>
                  <a:lnTo>
                    <a:pt x="23" y="76"/>
                  </a:lnTo>
                  <a:lnTo>
                    <a:pt x="30" y="69"/>
                  </a:lnTo>
                  <a:lnTo>
                    <a:pt x="14" y="69"/>
                  </a:lnTo>
                  <a:lnTo>
                    <a:pt x="23" y="69"/>
                  </a:lnTo>
                  <a:lnTo>
                    <a:pt x="14" y="60"/>
                  </a:lnTo>
                  <a:lnTo>
                    <a:pt x="14" y="53"/>
                  </a:lnTo>
                  <a:lnTo>
                    <a:pt x="7" y="53"/>
                  </a:lnTo>
                  <a:lnTo>
                    <a:pt x="0" y="46"/>
                  </a:lnTo>
                  <a:lnTo>
                    <a:pt x="7" y="46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14" y="23"/>
                  </a:lnTo>
                  <a:lnTo>
                    <a:pt x="14" y="14"/>
                  </a:lnTo>
                  <a:lnTo>
                    <a:pt x="30" y="23"/>
                  </a:lnTo>
                  <a:lnTo>
                    <a:pt x="37" y="14"/>
                  </a:lnTo>
                  <a:lnTo>
                    <a:pt x="30" y="7"/>
                  </a:lnTo>
                  <a:lnTo>
                    <a:pt x="53" y="7"/>
                  </a:lnTo>
                  <a:lnTo>
                    <a:pt x="69" y="0"/>
                  </a:lnTo>
                  <a:lnTo>
                    <a:pt x="83" y="0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107" y="0"/>
                  </a:lnTo>
                  <a:lnTo>
                    <a:pt x="115" y="7"/>
                  </a:lnTo>
                  <a:lnTo>
                    <a:pt x="130" y="7"/>
                  </a:lnTo>
                  <a:lnTo>
                    <a:pt x="146" y="14"/>
                  </a:lnTo>
                  <a:lnTo>
                    <a:pt x="160" y="14"/>
                  </a:lnTo>
                  <a:lnTo>
                    <a:pt x="176" y="7"/>
                  </a:lnTo>
                  <a:lnTo>
                    <a:pt x="192" y="0"/>
                  </a:lnTo>
                  <a:lnTo>
                    <a:pt x="199" y="7"/>
                  </a:lnTo>
                  <a:lnTo>
                    <a:pt x="199" y="14"/>
                  </a:lnTo>
                  <a:lnTo>
                    <a:pt x="206" y="23"/>
                  </a:lnTo>
                  <a:lnTo>
                    <a:pt x="215" y="30"/>
                  </a:lnTo>
                  <a:lnTo>
                    <a:pt x="215" y="46"/>
                  </a:lnTo>
                  <a:lnTo>
                    <a:pt x="215" y="53"/>
                  </a:lnTo>
                  <a:lnTo>
                    <a:pt x="223" y="69"/>
                  </a:lnTo>
                  <a:lnTo>
                    <a:pt x="215" y="69"/>
                  </a:lnTo>
                  <a:lnTo>
                    <a:pt x="215" y="60"/>
                  </a:lnTo>
                  <a:lnTo>
                    <a:pt x="199" y="69"/>
                  </a:lnTo>
                  <a:lnTo>
                    <a:pt x="192" y="69"/>
                  </a:lnTo>
                  <a:lnTo>
                    <a:pt x="176" y="69"/>
                  </a:lnTo>
                  <a:lnTo>
                    <a:pt x="169" y="6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7" name="Freeform 183"/>
            <p:cNvSpPr>
              <a:spLocks/>
            </p:cNvSpPr>
            <p:nvPr/>
          </p:nvSpPr>
          <p:spPr bwMode="auto">
            <a:xfrm>
              <a:off x="5039440" y="1806892"/>
              <a:ext cx="65709" cy="61518"/>
            </a:xfrm>
            <a:custGeom>
              <a:avLst/>
              <a:gdLst>
                <a:gd name="T0" fmla="*/ 0 w 31"/>
                <a:gd name="T1" fmla="*/ 0 h 30"/>
                <a:gd name="T2" fmla="*/ 0 w 31"/>
                <a:gd name="T3" fmla="*/ 1058 h 30"/>
                <a:gd name="T4" fmla="*/ 0 w 31"/>
                <a:gd name="T5" fmla="*/ 2334 h 30"/>
                <a:gd name="T6" fmla="*/ 352 w 31"/>
                <a:gd name="T7" fmla="*/ 2334 h 30"/>
                <a:gd name="T8" fmla="*/ 0 w 31"/>
                <a:gd name="T9" fmla="*/ 3909 h 30"/>
                <a:gd name="T10" fmla="*/ 729 w 31"/>
                <a:gd name="T11" fmla="*/ 2334 h 30"/>
                <a:gd name="T12" fmla="*/ 1565 w 31"/>
                <a:gd name="T13" fmla="*/ 1058 h 30"/>
                <a:gd name="T14" fmla="*/ 1150 w 31"/>
                <a:gd name="T15" fmla="*/ 1058 h 30"/>
                <a:gd name="T16" fmla="*/ 729 w 31"/>
                <a:gd name="T17" fmla="*/ 0 h 30"/>
                <a:gd name="T18" fmla="*/ 0 w 31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30"/>
                <a:gd name="T32" fmla="*/ 31 w 31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30">
                  <a:moveTo>
                    <a:pt x="0" y="0"/>
                  </a:moveTo>
                  <a:lnTo>
                    <a:pt x="0" y="8"/>
                  </a:lnTo>
                  <a:lnTo>
                    <a:pt x="0" y="17"/>
                  </a:lnTo>
                  <a:lnTo>
                    <a:pt x="7" y="17"/>
                  </a:lnTo>
                  <a:lnTo>
                    <a:pt x="0" y="29"/>
                  </a:lnTo>
                  <a:lnTo>
                    <a:pt x="14" y="17"/>
                  </a:lnTo>
                  <a:lnTo>
                    <a:pt x="30" y="8"/>
                  </a:lnTo>
                  <a:lnTo>
                    <a:pt x="22" y="8"/>
                  </a:ln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8" name="Freeform 184"/>
            <p:cNvSpPr>
              <a:spLocks/>
            </p:cNvSpPr>
            <p:nvPr/>
          </p:nvSpPr>
          <p:spPr bwMode="auto">
            <a:xfrm>
              <a:off x="4591995" y="1601833"/>
              <a:ext cx="189304" cy="64447"/>
            </a:xfrm>
            <a:custGeom>
              <a:avLst/>
              <a:gdLst>
                <a:gd name="T0" fmla="*/ 2292 w 88"/>
                <a:gd name="T1" fmla="*/ 5291 h 31"/>
                <a:gd name="T2" fmla="*/ 1163 w 88"/>
                <a:gd name="T3" fmla="*/ 5291 h 31"/>
                <a:gd name="T4" fmla="*/ 635 w 88"/>
                <a:gd name="T5" fmla="*/ 5291 h 31"/>
                <a:gd name="T6" fmla="*/ 0 w 88"/>
                <a:gd name="T7" fmla="*/ 3880 h 31"/>
                <a:gd name="T8" fmla="*/ 0 w 88"/>
                <a:gd name="T9" fmla="*/ 2431 h 31"/>
                <a:gd name="T10" fmla="*/ 635 w 88"/>
                <a:gd name="T11" fmla="*/ 3880 h 31"/>
                <a:gd name="T12" fmla="*/ 1163 w 88"/>
                <a:gd name="T13" fmla="*/ 2431 h 31"/>
                <a:gd name="T14" fmla="*/ 1657 w 88"/>
                <a:gd name="T15" fmla="*/ 2431 h 31"/>
                <a:gd name="T16" fmla="*/ 2812 w 88"/>
                <a:gd name="T17" fmla="*/ 2431 h 31"/>
                <a:gd name="T18" fmla="*/ 2812 w 88"/>
                <a:gd name="T19" fmla="*/ 1275 h 31"/>
                <a:gd name="T20" fmla="*/ 3372 w 88"/>
                <a:gd name="T21" fmla="*/ 0 h 31"/>
                <a:gd name="T22" fmla="*/ 4055 w 88"/>
                <a:gd name="T23" fmla="*/ 1275 h 31"/>
                <a:gd name="T24" fmla="*/ 4570 w 88"/>
                <a:gd name="T25" fmla="*/ 0 h 31"/>
                <a:gd name="T26" fmla="*/ 5693 w 88"/>
                <a:gd name="T27" fmla="*/ 0 h 31"/>
                <a:gd name="T28" fmla="*/ 6253 w 88"/>
                <a:gd name="T29" fmla="*/ 2431 h 31"/>
                <a:gd name="T30" fmla="*/ 5693 w 88"/>
                <a:gd name="T31" fmla="*/ 2431 h 31"/>
                <a:gd name="T32" fmla="*/ 5693 w 88"/>
                <a:gd name="T33" fmla="*/ 5291 h 31"/>
                <a:gd name="T34" fmla="*/ 4055 w 88"/>
                <a:gd name="T35" fmla="*/ 5291 h 31"/>
                <a:gd name="T36" fmla="*/ 3372 w 88"/>
                <a:gd name="T37" fmla="*/ 5291 h 31"/>
                <a:gd name="T38" fmla="*/ 2292 w 88"/>
                <a:gd name="T39" fmla="*/ 5291 h 3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8"/>
                <a:gd name="T61" fmla="*/ 0 h 31"/>
                <a:gd name="T62" fmla="*/ 88 w 88"/>
                <a:gd name="T63" fmla="*/ 31 h 3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8" h="31">
                  <a:moveTo>
                    <a:pt x="32" y="30"/>
                  </a:moveTo>
                  <a:lnTo>
                    <a:pt x="16" y="30"/>
                  </a:lnTo>
                  <a:lnTo>
                    <a:pt x="9" y="30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9" y="22"/>
                  </a:lnTo>
                  <a:lnTo>
                    <a:pt x="16" y="14"/>
                  </a:lnTo>
                  <a:lnTo>
                    <a:pt x="23" y="14"/>
                  </a:lnTo>
                  <a:lnTo>
                    <a:pt x="39" y="14"/>
                  </a:lnTo>
                  <a:lnTo>
                    <a:pt x="39" y="7"/>
                  </a:lnTo>
                  <a:lnTo>
                    <a:pt x="47" y="0"/>
                  </a:lnTo>
                  <a:lnTo>
                    <a:pt x="56" y="7"/>
                  </a:lnTo>
                  <a:lnTo>
                    <a:pt x="63" y="0"/>
                  </a:lnTo>
                  <a:lnTo>
                    <a:pt x="79" y="0"/>
                  </a:lnTo>
                  <a:lnTo>
                    <a:pt x="87" y="14"/>
                  </a:lnTo>
                  <a:lnTo>
                    <a:pt x="79" y="14"/>
                  </a:lnTo>
                  <a:lnTo>
                    <a:pt x="79" y="30"/>
                  </a:lnTo>
                  <a:lnTo>
                    <a:pt x="56" y="30"/>
                  </a:lnTo>
                  <a:lnTo>
                    <a:pt x="47" y="30"/>
                  </a:lnTo>
                  <a:lnTo>
                    <a:pt x="32" y="3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9" name="Freeform 185"/>
            <p:cNvSpPr>
              <a:spLocks/>
            </p:cNvSpPr>
            <p:nvPr/>
          </p:nvSpPr>
          <p:spPr bwMode="auto">
            <a:xfrm>
              <a:off x="4746880" y="1710221"/>
              <a:ext cx="103257" cy="83488"/>
            </a:xfrm>
            <a:custGeom>
              <a:avLst/>
              <a:gdLst>
                <a:gd name="T0" fmla="*/ 4267 w 47"/>
                <a:gd name="T1" fmla="*/ 0 h 40"/>
                <a:gd name="T2" fmla="*/ 4267 w 47"/>
                <a:gd name="T3" fmla="*/ 1092 h 40"/>
                <a:gd name="T4" fmla="*/ 3552 w 47"/>
                <a:gd name="T5" fmla="*/ 1092 h 40"/>
                <a:gd name="T6" fmla="*/ 4267 w 47"/>
                <a:gd name="T7" fmla="*/ 1092 h 40"/>
                <a:gd name="T8" fmla="*/ 4267 w 47"/>
                <a:gd name="T9" fmla="*/ 2259 h 40"/>
                <a:gd name="T10" fmla="*/ 4267 w 47"/>
                <a:gd name="T11" fmla="*/ 3477 h 40"/>
                <a:gd name="T12" fmla="*/ 3552 w 47"/>
                <a:gd name="T13" fmla="*/ 3477 h 40"/>
                <a:gd name="T14" fmla="*/ 4267 w 47"/>
                <a:gd name="T15" fmla="*/ 3477 h 40"/>
                <a:gd name="T16" fmla="*/ 3552 w 47"/>
                <a:gd name="T17" fmla="*/ 3477 h 40"/>
                <a:gd name="T18" fmla="*/ 3552 w 47"/>
                <a:gd name="T19" fmla="*/ 4460 h 40"/>
                <a:gd name="T20" fmla="*/ 3552 w 47"/>
                <a:gd name="T21" fmla="*/ 5834 h 40"/>
                <a:gd name="T22" fmla="*/ 2913 w 47"/>
                <a:gd name="T23" fmla="*/ 4460 h 40"/>
                <a:gd name="T24" fmla="*/ 2170 w 47"/>
                <a:gd name="T25" fmla="*/ 4460 h 40"/>
                <a:gd name="T26" fmla="*/ 2170 w 47"/>
                <a:gd name="T27" fmla="*/ 3477 h 40"/>
                <a:gd name="T28" fmla="*/ 1433 w 47"/>
                <a:gd name="T29" fmla="*/ 3477 h 40"/>
                <a:gd name="T30" fmla="*/ 746 w 47"/>
                <a:gd name="T31" fmla="*/ 2259 h 40"/>
                <a:gd name="T32" fmla="*/ 746 w 47"/>
                <a:gd name="T33" fmla="*/ 1092 h 40"/>
                <a:gd name="T34" fmla="*/ 0 w 47"/>
                <a:gd name="T35" fmla="*/ 0 h 40"/>
                <a:gd name="T36" fmla="*/ 746 w 47"/>
                <a:gd name="T37" fmla="*/ 0 h 40"/>
                <a:gd name="T38" fmla="*/ 1433 w 47"/>
                <a:gd name="T39" fmla="*/ 0 h 40"/>
                <a:gd name="T40" fmla="*/ 2170 w 47"/>
                <a:gd name="T41" fmla="*/ 0 h 40"/>
                <a:gd name="T42" fmla="*/ 2913 w 47"/>
                <a:gd name="T43" fmla="*/ 0 h 40"/>
                <a:gd name="T44" fmla="*/ 3552 w 47"/>
                <a:gd name="T45" fmla="*/ 0 h 40"/>
                <a:gd name="T46" fmla="*/ 4267 w 47"/>
                <a:gd name="T47" fmla="*/ 0 h 4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7"/>
                <a:gd name="T73" fmla="*/ 0 h 40"/>
                <a:gd name="T74" fmla="*/ 47 w 47"/>
                <a:gd name="T75" fmla="*/ 40 h 4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7" h="40">
                  <a:moveTo>
                    <a:pt x="46" y="0"/>
                  </a:moveTo>
                  <a:lnTo>
                    <a:pt x="46" y="7"/>
                  </a:lnTo>
                  <a:lnTo>
                    <a:pt x="38" y="7"/>
                  </a:lnTo>
                  <a:lnTo>
                    <a:pt x="46" y="7"/>
                  </a:lnTo>
                  <a:lnTo>
                    <a:pt x="46" y="15"/>
                  </a:lnTo>
                  <a:lnTo>
                    <a:pt x="46" y="23"/>
                  </a:lnTo>
                  <a:lnTo>
                    <a:pt x="38" y="23"/>
                  </a:lnTo>
                  <a:lnTo>
                    <a:pt x="46" y="23"/>
                  </a:lnTo>
                  <a:lnTo>
                    <a:pt x="38" y="23"/>
                  </a:lnTo>
                  <a:lnTo>
                    <a:pt x="38" y="30"/>
                  </a:lnTo>
                  <a:lnTo>
                    <a:pt x="38" y="39"/>
                  </a:lnTo>
                  <a:lnTo>
                    <a:pt x="31" y="30"/>
                  </a:lnTo>
                  <a:lnTo>
                    <a:pt x="23" y="30"/>
                  </a:lnTo>
                  <a:lnTo>
                    <a:pt x="23" y="23"/>
                  </a:lnTo>
                  <a:lnTo>
                    <a:pt x="15" y="23"/>
                  </a:lnTo>
                  <a:lnTo>
                    <a:pt x="8" y="15"/>
                  </a:lnTo>
                  <a:lnTo>
                    <a:pt x="8" y="7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6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0" name="Freeform 186"/>
            <p:cNvSpPr>
              <a:spLocks/>
            </p:cNvSpPr>
            <p:nvPr/>
          </p:nvSpPr>
          <p:spPr bwMode="auto">
            <a:xfrm>
              <a:off x="4696816" y="1660421"/>
              <a:ext cx="156449" cy="112782"/>
            </a:xfrm>
            <a:custGeom>
              <a:avLst/>
              <a:gdLst>
                <a:gd name="T0" fmla="*/ 5439 w 71"/>
                <a:gd name="T1" fmla="*/ 3168 h 55"/>
                <a:gd name="T2" fmla="*/ 6069 w 71"/>
                <a:gd name="T3" fmla="*/ 3168 h 55"/>
                <a:gd name="T4" fmla="*/ 5439 w 71"/>
                <a:gd name="T5" fmla="*/ 2209 h 55"/>
                <a:gd name="T6" fmla="*/ 5439 w 71"/>
                <a:gd name="T7" fmla="*/ 902 h 55"/>
                <a:gd name="T8" fmla="*/ 3400 w 71"/>
                <a:gd name="T9" fmla="*/ 902 h 55"/>
                <a:gd name="T10" fmla="*/ 2789 w 71"/>
                <a:gd name="T11" fmla="*/ 0 h 55"/>
                <a:gd name="T12" fmla="*/ 2017 w 71"/>
                <a:gd name="T13" fmla="*/ 902 h 55"/>
                <a:gd name="T14" fmla="*/ 2017 w 71"/>
                <a:gd name="T15" fmla="*/ 2209 h 55"/>
                <a:gd name="T16" fmla="*/ 1391 w 71"/>
                <a:gd name="T17" fmla="*/ 2209 h 55"/>
                <a:gd name="T18" fmla="*/ 2017 w 71"/>
                <a:gd name="T19" fmla="*/ 2209 h 55"/>
                <a:gd name="T20" fmla="*/ 1391 w 71"/>
                <a:gd name="T21" fmla="*/ 2209 h 55"/>
                <a:gd name="T22" fmla="*/ 699 w 71"/>
                <a:gd name="T23" fmla="*/ 2209 h 55"/>
                <a:gd name="T24" fmla="*/ 0 w 71"/>
                <a:gd name="T25" fmla="*/ 2209 h 55"/>
                <a:gd name="T26" fmla="*/ 0 w 71"/>
                <a:gd name="T27" fmla="*/ 3168 h 55"/>
                <a:gd name="T28" fmla="*/ 699 w 71"/>
                <a:gd name="T29" fmla="*/ 3168 h 55"/>
                <a:gd name="T30" fmla="*/ 1391 w 71"/>
                <a:gd name="T31" fmla="*/ 5398 h 55"/>
                <a:gd name="T32" fmla="*/ 2017 w 71"/>
                <a:gd name="T33" fmla="*/ 5398 h 55"/>
                <a:gd name="T34" fmla="*/ 2789 w 71"/>
                <a:gd name="T35" fmla="*/ 6308 h 55"/>
                <a:gd name="T36" fmla="*/ 4043 w 71"/>
                <a:gd name="T37" fmla="*/ 7414 h 55"/>
                <a:gd name="T38" fmla="*/ 4043 w 71"/>
                <a:gd name="T39" fmla="*/ 6308 h 55"/>
                <a:gd name="T40" fmla="*/ 3400 w 71"/>
                <a:gd name="T41" fmla="*/ 6308 h 55"/>
                <a:gd name="T42" fmla="*/ 2789 w 71"/>
                <a:gd name="T43" fmla="*/ 5398 h 55"/>
                <a:gd name="T44" fmla="*/ 2789 w 71"/>
                <a:gd name="T45" fmla="*/ 4111 h 55"/>
                <a:gd name="T46" fmla="*/ 2017 w 71"/>
                <a:gd name="T47" fmla="*/ 3168 h 55"/>
                <a:gd name="T48" fmla="*/ 2789 w 71"/>
                <a:gd name="T49" fmla="*/ 3168 h 55"/>
                <a:gd name="T50" fmla="*/ 3400 w 71"/>
                <a:gd name="T51" fmla="*/ 3168 h 55"/>
                <a:gd name="T52" fmla="*/ 4043 w 71"/>
                <a:gd name="T53" fmla="*/ 3168 h 55"/>
                <a:gd name="T54" fmla="*/ 4773 w 71"/>
                <a:gd name="T55" fmla="*/ 3168 h 55"/>
                <a:gd name="T56" fmla="*/ 5439 w 71"/>
                <a:gd name="T57" fmla="*/ 3168 h 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1"/>
                <a:gd name="T88" fmla="*/ 0 h 55"/>
                <a:gd name="T89" fmla="*/ 71 w 71"/>
                <a:gd name="T90" fmla="*/ 55 h 5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1" h="55">
                  <a:moveTo>
                    <a:pt x="62" y="23"/>
                  </a:moveTo>
                  <a:lnTo>
                    <a:pt x="70" y="23"/>
                  </a:lnTo>
                  <a:lnTo>
                    <a:pt x="62" y="16"/>
                  </a:lnTo>
                  <a:lnTo>
                    <a:pt x="62" y="7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3" y="7"/>
                  </a:lnTo>
                  <a:lnTo>
                    <a:pt x="23" y="16"/>
                  </a:lnTo>
                  <a:lnTo>
                    <a:pt x="16" y="16"/>
                  </a:lnTo>
                  <a:lnTo>
                    <a:pt x="23" y="16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16" y="39"/>
                  </a:lnTo>
                  <a:lnTo>
                    <a:pt x="23" y="39"/>
                  </a:lnTo>
                  <a:lnTo>
                    <a:pt x="32" y="46"/>
                  </a:lnTo>
                  <a:lnTo>
                    <a:pt x="46" y="54"/>
                  </a:lnTo>
                  <a:lnTo>
                    <a:pt x="46" y="46"/>
                  </a:lnTo>
                  <a:lnTo>
                    <a:pt x="39" y="46"/>
                  </a:lnTo>
                  <a:lnTo>
                    <a:pt x="32" y="39"/>
                  </a:lnTo>
                  <a:lnTo>
                    <a:pt x="32" y="30"/>
                  </a:lnTo>
                  <a:lnTo>
                    <a:pt x="23" y="23"/>
                  </a:lnTo>
                  <a:lnTo>
                    <a:pt x="32" y="23"/>
                  </a:lnTo>
                  <a:lnTo>
                    <a:pt x="39" y="23"/>
                  </a:lnTo>
                  <a:lnTo>
                    <a:pt x="46" y="23"/>
                  </a:lnTo>
                  <a:lnTo>
                    <a:pt x="55" y="23"/>
                  </a:lnTo>
                  <a:lnTo>
                    <a:pt x="62" y="2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1" name="Freeform 187"/>
            <p:cNvSpPr>
              <a:spLocks/>
            </p:cNvSpPr>
            <p:nvPr/>
          </p:nvSpPr>
          <p:spPr bwMode="auto">
            <a:xfrm>
              <a:off x="4781299" y="1773203"/>
              <a:ext cx="67273" cy="61518"/>
            </a:xfrm>
            <a:custGeom>
              <a:avLst/>
              <a:gdLst>
                <a:gd name="T0" fmla="*/ 3166 w 30"/>
                <a:gd name="T1" fmla="*/ 3909 h 30"/>
                <a:gd name="T2" fmla="*/ 2205 w 30"/>
                <a:gd name="T3" fmla="*/ 0 h 30"/>
                <a:gd name="T4" fmla="*/ 906 w 30"/>
                <a:gd name="T5" fmla="*/ 0 h 30"/>
                <a:gd name="T6" fmla="*/ 0 w 30"/>
                <a:gd name="T7" fmla="*/ 0 h 30"/>
                <a:gd name="T8" fmla="*/ 3166 w 30"/>
                <a:gd name="T9" fmla="*/ 3909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0"/>
                <a:gd name="T17" fmla="*/ 30 w 30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0">
                  <a:moveTo>
                    <a:pt x="29" y="29"/>
                  </a:moveTo>
                  <a:lnTo>
                    <a:pt x="2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29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2" name="Freeform 188"/>
            <p:cNvSpPr>
              <a:spLocks/>
            </p:cNvSpPr>
            <p:nvPr/>
          </p:nvSpPr>
          <p:spPr bwMode="auto">
            <a:xfrm>
              <a:off x="4238419" y="1527133"/>
              <a:ext cx="322286" cy="266576"/>
            </a:xfrm>
            <a:custGeom>
              <a:avLst/>
              <a:gdLst>
                <a:gd name="T0" fmla="*/ 12027 w 147"/>
                <a:gd name="T1" fmla="*/ 19298 h 126"/>
                <a:gd name="T2" fmla="*/ 10732 w 147"/>
                <a:gd name="T3" fmla="*/ 22096 h 126"/>
                <a:gd name="T4" fmla="*/ 9349 w 147"/>
                <a:gd name="T5" fmla="*/ 20590 h 126"/>
                <a:gd name="T6" fmla="*/ 8732 w 147"/>
                <a:gd name="T7" fmla="*/ 20590 h 126"/>
                <a:gd name="T8" fmla="*/ 8086 w 147"/>
                <a:gd name="T9" fmla="*/ 22096 h 126"/>
                <a:gd name="T10" fmla="*/ 8086 w 147"/>
                <a:gd name="T11" fmla="*/ 23831 h 126"/>
                <a:gd name="T12" fmla="*/ 6676 w 147"/>
                <a:gd name="T13" fmla="*/ 23831 h 126"/>
                <a:gd name="T14" fmla="*/ 6058 w 147"/>
                <a:gd name="T15" fmla="*/ 23831 h 126"/>
                <a:gd name="T16" fmla="*/ 3256 w 147"/>
                <a:gd name="T17" fmla="*/ 22096 h 126"/>
                <a:gd name="T18" fmla="*/ 2654 w 147"/>
                <a:gd name="T19" fmla="*/ 20590 h 126"/>
                <a:gd name="T20" fmla="*/ 3256 w 147"/>
                <a:gd name="T21" fmla="*/ 19298 h 126"/>
                <a:gd name="T22" fmla="*/ 3256 w 147"/>
                <a:gd name="T23" fmla="*/ 17598 h 126"/>
                <a:gd name="T24" fmla="*/ 3256 w 147"/>
                <a:gd name="T25" fmla="*/ 14869 h 126"/>
                <a:gd name="T26" fmla="*/ 4057 w 147"/>
                <a:gd name="T27" fmla="*/ 16217 h 126"/>
                <a:gd name="T28" fmla="*/ 3256 w 147"/>
                <a:gd name="T29" fmla="*/ 14869 h 126"/>
                <a:gd name="T30" fmla="*/ 3256 w 147"/>
                <a:gd name="T31" fmla="*/ 13211 h 126"/>
                <a:gd name="T32" fmla="*/ 2654 w 147"/>
                <a:gd name="T33" fmla="*/ 13211 h 126"/>
                <a:gd name="T34" fmla="*/ 2654 w 147"/>
                <a:gd name="T35" fmla="*/ 10454 h 126"/>
                <a:gd name="T36" fmla="*/ 2028 w 147"/>
                <a:gd name="T37" fmla="*/ 10454 h 126"/>
                <a:gd name="T38" fmla="*/ 1219 w 147"/>
                <a:gd name="T39" fmla="*/ 8796 h 126"/>
                <a:gd name="T40" fmla="*/ 616 w 147"/>
                <a:gd name="T41" fmla="*/ 8796 h 126"/>
                <a:gd name="T42" fmla="*/ 0 w 147"/>
                <a:gd name="T43" fmla="*/ 8796 h 126"/>
                <a:gd name="T44" fmla="*/ 0 w 147"/>
                <a:gd name="T45" fmla="*/ 7474 h 126"/>
                <a:gd name="T46" fmla="*/ 616 w 147"/>
                <a:gd name="T47" fmla="*/ 7474 h 126"/>
                <a:gd name="T48" fmla="*/ 0 w 147"/>
                <a:gd name="T49" fmla="*/ 7474 h 126"/>
                <a:gd name="T50" fmla="*/ 1219 w 147"/>
                <a:gd name="T51" fmla="*/ 6079 h 126"/>
                <a:gd name="T52" fmla="*/ 2028 w 147"/>
                <a:gd name="T53" fmla="*/ 6079 h 126"/>
                <a:gd name="T54" fmla="*/ 3256 w 147"/>
                <a:gd name="T55" fmla="*/ 6079 h 126"/>
                <a:gd name="T56" fmla="*/ 2654 w 147"/>
                <a:gd name="T57" fmla="*/ 4421 h 126"/>
                <a:gd name="T58" fmla="*/ 3256 w 147"/>
                <a:gd name="T59" fmla="*/ 4421 h 126"/>
                <a:gd name="T60" fmla="*/ 4669 w 147"/>
                <a:gd name="T61" fmla="*/ 4421 h 126"/>
                <a:gd name="T62" fmla="*/ 6058 w 147"/>
                <a:gd name="T63" fmla="*/ 3078 h 126"/>
                <a:gd name="T64" fmla="*/ 6058 w 147"/>
                <a:gd name="T65" fmla="*/ 1618 h 126"/>
                <a:gd name="T66" fmla="*/ 7305 w 147"/>
                <a:gd name="T67" fmla="*/ 0 h 126"/>
                <a:gd name="T68" fmla="*/ 7305 w 147"/>
                <a:gd name="T69" fmla="*/ 1618 h 126"/>
                <a:gd name="T70" fmla="*/ 8732 w 147"/>
                <a:gd name="T71" fmla="*/ 3078 h 126"/>
                <a:gd name="T72" fmla="*/ 9349 w 147"/>
                <a:gd name="T73" fmla="*/ 3078 h 126"/>
                <a:gd name="T74" fmla="*/ 9932 w 147"/>
                <a:gd name="T75" fmla="*/ 4421 h 126"/>
                <a:gd name="T76" fmla="*/ 10732 w 147"/>
                <a:gd name="T77" fmla="*/ 4421 h 126"/>
                <a:gd name="T78" fmla="*/ 12835 w 147"/>
                <a:gd name="T79" fmla="*/ 6079 h 126"/>
                <a:gd name="T80" fmla="*/ 12027 w 147"/>
                <a:gd name="T81" fmla="*/ 8796 h 126"/>
                <a:gd name="T82" fmla="*/ 11337 w 147"/>
                <a:gd name="T83" fmla="*/ 10454 h 126"/>
                <a:gd name="T84" fmla="*/ 10732 w 147"/>
                <a:gd name="T85" fmla="*/ 13211 h 126"/>
                <a:gd name="T86" fmla="*/ 10732 w 147"/>
                <a:gd name="T87" fmla="*/ 11874 h 126"/>
                <a:gd name="T88" fmla="*/ 11337 w 147"/>
                <a:gd name="T89" fmla="*/ 13211 h 126"/>
                <a:gd name="T90" fmla="*/ 11337 w 147"/>
                <a:gd name="T91" fmla="*/ 14869 h 126"/>
                <a:gd name="T92" fmla="*/ 11337 w 147"/>
                <a:gd name="T93" fmla="*/ 16217 h 126"/>
                <a:gd name="T94" fmla="*/ 11337 w 147"/>
                <a:gd name="T95" fmla="*/ 17598 h 126"/>
                <a:gd name="T96" fmla="*/ 12027 w 147"/>
                <a:gd name="T97" fmla="*/ 19298 h 1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7"/>
                <a:gd name="T148" fmla="*/ 0 h 126"/>
                <a:gd name="T149" fmla="*/ 147 w 147"/>
                <a:gd name="T150" fmla="*/ 126 h 12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7" h="126">
                  <a:moveTo>
                    <a:pt x="137" y="101"/>
                  </a:moveTo>
                  <a:lnTo>
                    <a:pt x="122" y="116"/>
                  </a:lnTo>
                  <a:lnTo>
                    <a:pt x="106" y="108"/>
                  </a:lnTo>
                  <a:lnTo>
                    <a:pt x="99" y="108"/>
                  </a:lnTo>
                  <a:lnTo>
                    <a:pt x="92" y="116"/>
                  </a:lnTo>
                  <a:lnTo>
                    <a:pt x="92" y="125"/>
                  </a:lnTo>
                  <a:lnTo>
                    <a:pt x="76" y="125"/>
                  </a:lnTo>
                  <a:lnTo>
                    <a:pt x="69" y="125"/>
                  </a:lnTo>
                  <a:lnTo>
                    <a:pt x="37" y="116"/>
                  </a:lnTo>
                  <a:lnTo>
                    <a:pt x="30" y="108"/>
                  </a:lnTo>
                  <a:lnTo>
                    <a:pt x="37" y="101"/>
                  </a:lnTo>
                  <a:lnTo>
                    <a:pt x="37" y="92"/>
                  </a:lnTo>
                  <a:lnTo>
                    <a:pt x="37" y="78"/>
                  </a:lnTo>
                  <a:lnTo>
                    <a:pt x="46" y="85"/>
                  </a:lnTo>
                  <a:lnTo>
                    <a:pt x="37" y="78"/>
                  </a:lnTo>
                  <a:lnTo>
                    <a:pt x="37" y="69"/>
                  </a:lnTo>
                  <a:lnTo>
                    <a:pt x="30" y="69"/>
                  </a:lnTo>
                  <a:lnTo>
                    <a:pt x="30" y="55"/>
                  </a:lnTo>
                  <a:lnTo>
                    <a:pt x="23" y="55"/>
                  </a:lnTo>
                  <a:lnTo>
                    <a:pt x="14" y="46"/>
                  </a:lnTo>
                  <a:lnTo>
                    <a:pt x="7" y="46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7" y="39"/>
                  </a:lnTo>
                  <a:lnTo>
                    <a:pt x="0" y="39"/>
                  </a:lnTo>
                  <a:lnTo>
                    <a:pt x="14" y="32"/>
                  </a:lnTo>
                  <a:lnTo>
                    <a:pt x="23" y="32"/>
                  </a:lnTo>
                  <a:lnTo>
                    <a:pt x="37" y="32"/>
                  </a:lnTo>
                  <a:lnTo>
                    <a:pt x="30" y="23"/>
                  </a:lnTo>
                  <a:lnTo>
                    <a:pt x="37" y="23"/>
                  </a:lnTo>
                  <a:lnTo>
                    <a:pt x="53" y="23"/>
                  </a:lnTo>
                  <a:lnTo>
                    <a:pt x="69" y="16"/>
                  </a:lnTo>
                  <a:lnTo>
                    <a:pt x="69" y="8"/>
                  </a:lnTo>
                  <a:lnTo>
                    <a:pt x="83" y="0"/>
                  </a:lnTo>
                  <a:lnTo>
                    <a:pt x="83" y="8"/>
                  </a:lnTo>
                  <a:lnTo>
                    <a:pt x="99" y="16"/>
                  </a:lnTo>
                  <a:lnTo>
                    <a:pt x="106" y="16"/>
                  </a:lnTo>
                  <a:lnTo>
                    <a:pt x="113" y="23"/>
                  </a:lnTo>
                  <a:lnTo>
                    <a:pt x="122" y="23"/>
                  </a:lnTo>
                  <a:lnTo>
                    <a:pt x="146" y="32"/>
                  </a:lnTo>
                  <a:lnTo>
                    <a:pt x="137" y="46"/>
                  </a:lnTo>
                  <a:lnTo>
                    <a:pt x="129" y="55"/>
                  </a:lnTo>
                  <a:lnTo>
                    <a:pt x="122" y="69"/>
                  </a:lnTo>
                  <a:lnTo>
                    <a:pt x="122" y="62"/>
                  </a:lnTo>
                  <a:lnTo>
                    <a:pt x="129" y="69"/>
                  </a:lnTo>
                  <a:lnTo>
                    <a:pt x="129" y="78"/>
                  </a:lnTo>
                  <a:lnTo>
                    <a:pt x="129" y="85"/>
                  </a:lnTo>
                  <a:lnTo>
                    <a:pt x="129" y="92"/>
                  </a:lnTo>
                  <a:lnTo>
                    <a:pt x="137" y="101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3" name="Freeform 189"/>
            <p:cNvSpPr>
              <a:spLocks/>
            </p:cNvSpPr>
            <p:nvPr/>
          </p:nvSpPr>
          <p:spPr bwMode="auto">
            <a:xfrm>
              <a:off x="4577915" y="1773203"/>
              <a:ext cx="64144" cy="61518"/>
            </a:xfrm>
            <a:custGeom>
              <a:avLst/>
              <a:gdLst>
                <a:gd name="T0" fmla="*/ 2248 w 29"/>
                <a:gd name="T1" fmla="*/ 3909 h 30"/>
                <a:gd name="T2" fmla="*/ 0 w 29"/>
                <a:gd name="T3" fmla="*/ 2733 h 30"/>
                <a:gd name="T4" fmla="*/ 0 w 29"/>
                <a:gd name="T5" fmla="*/ 1465 h 30"/>
                <a:gd name="T6" fmla="*/ 2248 w 29"/>
                <a:gd name="T7" fmla="*/ 0 h 30"/>
                <a:gd name="T8" fmla="*/ 2248 w 29"/>
                <a:gd name="T9" fmla="*/ 1465 h 30"/>
                <a:gd name="T10" fmla="*/ 2248 w 29"/>
                <a:gd name="T11" fmla="*/ 3909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8" y="29"/>
                  </a:moveTo>
                  <a:lnTo>
                    <a:pt x="0" y="20"/>
                  </a:lnTo>
                  <a:lnTo>
                    <a:pt x="0" y="11"/>
                  </a:lnTo>
                  <a:lnTo>
                    <a:pt x="28" y="0"/>
                  </a:lnTo>
                  <a:lnTo>
                    <a:pt x="28" y="11"/>
                  </a:lnTo>
                  <a:lnTo>
                    <a:pt x="28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4" name="Freeform 190"/>
            <p:cNvSpPr>
              <a:spLocks/>
            </p:cNvSpPr>
            <p:nvPr/>
          </p:nvSpPr>
          <p:spPr bwMode="auto">
            <a:xfrm>
              <a:off x="4765654" y="1615015"/>
              <a:ext cx="148626" cy="65912"/>
            </a:xfrm>
            <a:custGeom>
              <a:avLst/>
              <a:gdLst>
                <a:gd name="T0" fmla="*/ 2200 w 69"/>
                <a:gd name="T1" fmla="*/ 6367 h 31"/>
                <a:gd name="T2" fmla="*/ 522 w 69"/>
                <a:gd name="T3" fmla="*/ 6367 h 31"/>
                <a:gd name="T4" fmla="*/ 0 w 69"/>
                <a:gd name="T5" fmla="*/ 4753 h 31"/>
                <a:gd name="T6" fmla="*/ 0 w 69"/>
                <a:gd name="T7" fmla="*/ 1544 h 31"/>
                <a:gd name="T8" fmla="*/ 522 w 69"/>
                <a:gd name="T9" fmla="*/ 1544 h 31"/>
                <a:gd name="T10" fmla="*/ 1685 w 69"/>
                <a:gd name="T11" fmla="*/ 1544 h 31"/>
                <a:gd name="T12" fmla="*/ 3380 w 69"/>
                <a:gd name="T13" fmla="*/ 0 h 31"/>
                <a:gd name="T14" fmla="*/ 4383 w 69"/>
                <a:gd name="T15" fmla="*/ 0 h 31"/>
                <a:gd name="T16" fmla="*/ 4974 w 69"/>
                <a:gd name="T17" fmla="*/ 1544 h 31"/>
                <a:gd name="T18" fmla="*/ 4383 w 69"/>
                <a:gd name="T19" fmla="*/ 3192 h 31"/>
                <a:gd name="T20" fmla="*/ 3842 w 69"/>
                <a:gd name="T21" fmla="*/ 6367 h 31"/>
                <a:gd name="T22" fmla="*/ 3380 w 69"/>
                <a:gd name="T23" fmla="*/ 6367 h 31"/>
                <a:gd name="T24" fmla="*/ 2200 w 69"/>
                <a:gd name="T25" fmla="*/ 6367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9"/>
                <a:gd name="T40" fmla="*/ 0 h 31"/>
                <a:gd name="T41" fmla="*/ 69 w 69"/>
                <a:gd name="T42" fmla="*/ 31 h 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9" h="31">
                  <a:moveTo>
                    <a:pt x="30" y="30"/>
                  </a:moveTo>
                  <a:lnTo>
                    <a:pt x="7" y="30"/>
                  </a:lnTo>
                  <a:lnTo>
                    <a:pt x="0" y="22"/>
                  </a:lnTo>
                  <a:lnTo>
                    <a:pt x="0" y="7"/>
                  </a:lnTo>
                  <a:lnTo>
                    <a:pt x="7" y="7"/>
                  </a:lnTo>
                  <a:lnTo>
                    <a:pt x="23" y="7"/>
                  </a:lnTo>
                  <a:lnTo>
                    <a:pt x="46" y="0"/>
                  </a:lnTo>
                  <a:lnTo>
                    <a:pt x="60" y="0"/>
                  </a:lnTo>
                  <a:lnTo>
                    <a:pt x="68" y="7"/>
                  </a:lnTo>
                  <a:lnTo>
                    <a:pt x="60" y="15"/>
                  </a:lnTo>
                  <a:lnTo>
                    <a:pt x="53" y="30"/>
                  </a:lnTo>
                  <a:lnTo>
                    <a:pt x="46" y="30"/>
                  </a:lnTo>
                  <a:lnTo>
                    <a:pt x="30" y="3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5" name="Freeform 191"/>
            <p:cNvSpPr>
              <a:spLocks/>
            </p:cNvSpPr>
            <p:nvPr/>
          </p:nvSpPr>
          <p:spPr bwMode="auto">
            <a:xfrm>
              <a:off x="4867346" y="1615015"/>
              <a:ext cx="236239" cy="150865"/>
            </a:xfrm>
            <a:custGeom>
              <a:avLst/>
              <a:gdLst>
                <a:gd name="T0" fmla="*/ 7549 w 109"/>
                <a:gd name="T1" fmla="*/ 12669 h 70"/>
                <a:gd name="T2" fmla="*/ 7549 w 109"/>
                <a:gd name="T3" fmla="*/ 14427 h 70"/>
                <a:gd name="T4" fmla="*/ 5829 w 109"/>
                <a:gd name="T5" fmla="*/ 14427 h 70"/>
                <a:gd name="T6" fmla="*/ 4078 w 109"/>
                <a:gd name="T7" fmla="*/ 16397 h 70"/>
                <a:gd name="T8" fmla="*/ 3363 w 109"/>
                <a:gd name="T9" fmla="*/ 14427 h 70"/>
                <a:gd name="T10" fmla="*/ 2252 w 109"/>
                <a:gd name="T11" fmla="*/ 14427 h 70"/>
                <a:gd name="T12" fmla="*/ 2252 w 109"/>
                <a:gd name="T13" fmla="*/ 12669 h 70"/>
                <a:gd name="T14" fmla="*/ 1563 w 109"/>
                <a:gd name="T15" fmla="*/ 12669 h 70"/>
                <a:gd name="T16" fmla="*/ 1074 w 109"/>
                <a:gd name="T17" fmla="*/ 11016 h 70"/>
                <a:gd name="T18" fmla="*/ 0 w 109"/>
                <a:gd name="T19" fmla="*/ 7205 h 70"/>
                <a:gd name="T20" fmla="*/ 541 w 109"/>
                <a:gd name="T21" fmla="*/ 7205 h 70"/>
                <a:gd name="T22" fmla="*/ 1074 w 109"/>
                <a:gd name="T23" fmla="*/ 3601 h 70"/>
                <a:gd name="T24" fmla="*/ 1563 w 109"/>
                <a:gd name="T25" fmla="*/ 1653 h 70"/>
                <a:gd name="T26" fmla="*/ 3363 w 109"/>
                <a:gd name="T27" fmla="*/ 1653 h 70"/>
                <a:gd name="T28" fmla="*/ 5160 w 109"/>
                <a:gd name="T29" fmla="*/ 0 h 70"/>
                <a:gd name="T30" fmla="*/ 5829 w 109"/>
                <a:gd name="T31" fmla="*/ 1653 h 70"/>
                <a:gd name="T32" fmla="*/ 6342 w 109"/>
                <a:gd name="T33" fmla="*/ 3601 h 70"/>
                <a:gd name="T34" fmla="*/ 6342 w 109"/>
                <a:gd name="T35" fmla="*/ 7205 h 70"/>
                <a:gd name="T36" fmla="*/ 6880 w 109"/>
                <a:gd name="T37" fmla="*/ 9089 h 70"/>
                <a:gd name="T38" fmla="*/ 7549 w 109"/>
                <a:gd name="T39" fmla="*/ 9089 h 70"/>
                <a:gd name="T40" fmla="*/ 8164 w 109"/>
                <a:gd name="T41" fmla="*/ 11016 h 70"/>
                <a:gd name="T42" fmla="*/ 7549 w 109"/>
                <a:gd name="T43" fmla="*/ 12669 h 70"/>
                <a:gd name="T44" fmla="*/ 7549 w 109"/>
                <a:gd name="T45" fmla="*/ 11016 h 70"/>
                <a:gd name="T46" fmla="*/ 7549 w 109"/>
                <a:gd name="T47" fmla="*/ 12669 h 7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9"/>
                <a:gd name="T73" fmla="*/ 0 h 70"/>
                <a:gd name="T74" fmla="*/ 109 w 109"/>
                <a:gd name="T75" fmla="*/ 70 h 7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9" h="70">
                  <a:moveTo>
                    <a:pt x="100" y="53"/>
                  </a:moveTo>
                  <a:lnTo>
                    <a:pt x="100" y="61"/>
                  </a:lnTo>
                  <a:lnTo>
                    <a:pt x="77" y="61"/>
                  </a:lnTo>
                  <a:lnTo>
                    <a:pt x="54" y="69"/>
                  </a:lnTo>
                  <a:lnTo>
                    <a:pt x="45" y="61"/>
                  </a:lnTo>
                  <a:lnTo>
                    <a:pt x="30" y="61"/>
                  </a:lnTo>
                  <a:lnTo>
                    <a:pt x="30" y="53"/>
                  </a:lnTo>
                  <a:lnTo>
                    <a:pt x="21" y="53"/>
                  </a:lnTo>
                  <a:lnTo>
                    <a:pt x="14" y="46"/>
                  </a:lnTo>
                  <a:lnTo>
                    <a:pt x="0" y="30"/>
                  </a:lnTo>
                  <a:lnTo>
                    <a:pt x="7" y="30"/>
                  </a:lnTo>
                  <a:lnTo>
                    <a:pt x="14" y="15"/>
                  </a:lnTo>
                  <a:lnTo>
                    <a:pt x="21" y="7"/>
                  </a:lnTo>
                  <a:lnTo>
                    <a:pt x="45" y="7"/>
                  </a:lnTo>
                  <a:lnTo>
                    <a:pt x="68" y="0"/>
                  </a:lnTo>
                  <a:lnTo>
                    <a:pt x="77" y="7"/>
                  </a:lnTo>
                  <a:lnTo>
                    <a:pt x="84" y="15"/>
                  </a:lnTo>
                  <a:lnTo>
                    <a:pt x="84" y="30"/>
                  </a:lnTo>
                  <a:lnTo>
                    <a:pt x="91" y="38"/>
                  </a:lnTo>
                  <a:lnTo>
                    <a:pt x="100" y="38"/>
                  </a:lnTo>
                  <a:lnTo>
                    <a:pt x="108" y="46"/>
                  </a:lnTo>
                  <a:lnTo>
                    <a:pt x="100" y="53"/>
                  </a:lnTo>
                  <a:lnTo>
                    <a:pt x="100" y="46"/>
                  </a:lnTo>
                  <a:lnTo>
                    <a:pt x="100" y="5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6" name="Freeform 192"/>
            <p:cNvSpPr>
              <a:spLocks/>
            </p:cNvSpPr>
            <p:nvPr/>
          </p:nvSpPr>
          <p:spPr bwMode="auto">
            <a:xfrm>
              <a:off x="4642058" y="1527133"/>
              <a:ext cx="175223" cy="87882"/>
            </a:xfrm>
            <a:custGeom>
              <a:avLst/>
              <a:gdLst>
                <a:gd name="T0" fmla="*/ 5412 w 80"/>
                <a:gd name="T1" fmla="*/ 2100 h 40"/>
                <a:gd name="T2" fmla="*/ 6823 w 80"/>
                <a:gd name="T3" fmla="*/ 6167 h 40"/>
                <a:gd name="T4" fmla="*/ 6055 w 80"/>
                <a:gd name="T5" fmla="*/ 6167 h 40"/>
                <a:gd name="T6" fmla="*/ 6055 w 80"/>
                <a:gd name="T7" fmla="*/ 8232 h 40"/>
                <a:gd name="T8" fmla="*/ 5412 w 80"/>
                <a:gd name="T9" fmla="*/ 8232 h 40"/>
                <a:gd name="T10" fmla="*/ 4756 w 80"/>
                <a:gd name="T11" fmla="*/ 8232 h 40"/>
                <a:gd name="T12" fmla="*/ 3363 w 80"/>
                <a:gd name="T13" fmla="*/ 8232 h 40"/>
                <a:gd name="T14" fmla="*/ 2777 w 80"/>
                <a:gd name="T15" fmla="*/ 10454 h 40"/>
                <a:gd name="T16" fmla="*/ 1984 w 80"/>
                <a:gd name="T17" fmla="*/ 8232 h 40"/>
                <a:gd name="T18" fmla="*/ 698 w 80"/>
                <a:gd name="T19" fmla="*/ 3966 h 40"/>
                <a:gd name="T20" fmla="*/ 0 w 80"/>
                <a:gd name="T21" fmla="*/ 3966 h 40"/>
                <a:gd name="T22" fmla="*/ 2777 w 80"/>
                <a:gd name="T23" fmla="*/ 0 h 40"/>
                <a:gd name="T24" fmla="*/ 4036 w 80"/>
                <a:gd name="T25" fmla="*/ 2100 h 40"/>
                <a:gd name="T26" fmla="*/ 4756 w 80"/>
                <a:gd name="T27" fmla="*/ 3966 h 40"/>
                <a:gd name="T28" fmla="*/ 4756 w 80"/>
                <a:gd name="T29" fmla="*/ 2100 h 40"/>
                <a:gd name="T30" fmla="*/ 5412 w 80"/>
                <a:gd name="T31" fmla="*/ 2100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0"/>
                <a:gd name="T49" fmla="*/ 0 h 40"/>
                <a:gd name="T50" fmla="*/ 80 w 80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0" h="40">
                  <a:moveTo>
                    <a:pt x="62" y="8"/>
                  </a:moveTo>
                  <a:lnTo>
                    <a:pt x="79" y="23"/>
                  </a:lnTo>
                  <a:lnTo>
                    <a:pt x="70" y="23"/>
                  </a:lnTo>
                  <a:lnTo>
                    <a:pt x="70" y="31"/>
                  </a:lnTo>
                  <a:lnTo>
                    <a:pt x="62" y="31"/>
                  </a:lnTo>
                  <a:lnTo>
                    <a:pt x="55" y="31"/>
                  </a:lnTo>
                  <a:lnTo>
                    <a:pt x="39" y="31"/>
                  </a:lnTo>
                  <a:lnTo>
                    <a:pt x="32" y="39"/>
                  </a:lnTo>
                  <a:lnTo>
                    <a:pt x="23" y="31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32" y="0"/>
                  </a:lnTo>
                  <a:lnTo>
                    <a:pt x="46" y="8"/>
                  </a:lnTo>
                  <a:lnTo>
                    <a:pt x="55" y="15"/>
                  </a:lnTo>
                  <a:lnTo>
                    <a:pt x="55" y="8"/>
                  </a:lnTo>
                  <a:lnTo>
                    <a:pt x="62" y="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7" name="Freeform 193"/>
            <p:cNvSpPr>
              <a:spLocks/>
            </p:cNvSpPr>
            <p:nvPr/>
          </p:nvSpPr>
          <p:spPr bwMode="auto">
            <a:xfrm>
              <a:off x="4424594" y="1515415"/>
              <a:ext cx="89176" cy="67376"/>
            </a:xfrm>
            <a:custGeom>
              <a:avLst/>
              <a:gdLst>
                <a:gd name="T0" fmla="*/ 685 w 41"/>
                <a:gd name="T1" fmla="*/ 0 h 32"/>
                <a:gd name="T2" fmla="*/ 0 w 41"/>
                <a:gd name="T3" fmla="*/ 1313 h 32"/>
                <a:gd name="T4" fmla="*/ 0 w 41"/>
                <a:gd name="T5" fmla="*/ 3048 h 32"/>
                <a:gd name="T6" fmla="*/ 1175 w 41"/>
                <a:gd name="T7" fmla="*/ 4320 h 32"/>
                <a:gd name="T8" fmla="*/ 1690 w 41"/>
                <a:gd name="T9" fmla="*/ 4320 h 32"/>
                <a:gd name="T10" fmla="*/ 2203 w 41"/>
                <a:gd name="T11" fmla="*/ 5773 h 32"/>
                <a:gd name="T12" fmla="*/ 2909 w 41"/>
                <a:gd name="T13" fmla="*/ 4320 h 32"/>
                <a:gd name="T14" fmla="*/ 2909 w 41"/>
                <a:gd name="T15" fmla="*/ 3048 h 32"/>
                <a:gd name="T16" fmla="*/ 2203 w 41"/>
                <a:gd name="T17" fmla="*/ 3048 h 32"/>
                <a:gd name="T18" fmla="*/ 2203 w 41"/>
                <a:gd name="T19" fmla="*/ 1313 h 32"/>
                <a:gd name="T20" fmla="*/ 1175 w 41"/>
                <a:gd name="T21" fmla="*/ 0 h 32"/>
                <a:gd name="T22" fmla="*/ 685 w 41"/>
                <a:gd name="T23" fmla="*/ 0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32"/>
                <a:gd name="T38" fmla="*/ 41 w 41"/>
                <a:gd name="T39" fmla="*/ 32 h 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32">
                  <a:moveTo>
                    <a:pt x="9" y="0"/>
                  </a:moveTo>
                  <a:lnTo>
                    <a:pt x="0" y="7"/>
                  </a:lnTo>
                  <a:lnTo>
                    <a:pt x="0" y="16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30" y="31"/>
                  </a:lnTo>
                  <a:lnTo>
                    <a:pt x="40" y="23"/>
                  </a:lnTo>
                  <a:lnTo>
                    <a:pt x="40" y="16"/>
                  </a:lnTo>
                  <a:lnTo>
                    <a:pt x="30" y="16"/>
                  </a:lnTo>
                  <a:lnTo>
                    <a:pt x="30" y="7"/>
                  </a:lnTo>
                  <a:lnTo>
                    <a:pt x="16" y="0"/>
                  </a:lnTo>
                  <a:lnTo>
                    <a:pt x="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8" name="Freeform 194"/>
            <p:cNvSpPr>
              <a:spLocks/>
            </p:cNvSpPr>
            <p:nvPr/>
          </p:nvSpPr>
          <p:spPr bwMode="auto">
            <a:xfrm>
              <a:off x="4493432" y="1424604"/>
              <a:ext cx="222158" cy="225564"/>
            </a:xfrm>
            <a:custGeom>
              <a:avLst/>
              <a:gdLst>
                <a:gd name="T0" fmla="*/ 2464 w 102"/>
                <a:gd name="T1" fmla="*/ 3386 h 110"/>
                <a:gd name="T2" fmla="*/ 2464 w 102"/>
                <a:gd name="T3" fmla="*/ 2332 h 110"/>
                <a:gd name="T4" fmla="*/ 3019 w 102"/>
                <a:gd name="T5" fmla="*/ 2332 h 110"/>
                <a:gd name="T6" fmla="*/ 2464 w 102"/>
                <a:gd name="T7" fmla="*/ 1070 h 110"/>
                <a:gd name="T8" fmla="*/ 2464 w 102"/>
                <a:gd name="T9" fmla="*/ 0 h 110"/>
                <a:gd name="T10" fmla="*/ 3019 w 102"/>
                <a:gd name="T11" fmla="*/ 0 h 110"/>
                <a:gd name="T12" fmla="*/ 3628 w 102"/>
                <a:gd name="T13" fmla="*/ 1070 h 110"/>
                <a:gd name="T14" fmla="*/ 4300 w 102"/>
                <a:gd name="T15" fmla="*/ 1070 h 110"/>
                <a:gd name="T16" fmla="*/ 4300 w 102"/>
                <a:gd name="T17" fmla="*/ 2332 h 110"/>
                <a:gd name="T18" fmla="*/ 4951 w 102"/>
                <a:gd name="T19" fmla="*/ 2332 h 110"/>
                <a:gd name="T20" fmla="*/ 5504 w 102"/>
                <a:gd name="T21" fmla="*/ 1070 h 110"/>
                <a:gd name="T22" fmla="*/ 6754 w 102"/>
                <a:gd name="T23" fmla="*/ 2332 h 110"/>
                <a:gd name="T24" fmla="*/ 7364 w 102"/>
                <a:gd name="T25" fmla="*/ 2332 h 110"/>
                <a:gd name="T26" fmla="*/ 7364 w 102"/>
                <a:gd name="T27" fmla="*/ 4341 h 110"/>
                <a:gd name="T28" fmla="*/ 8024 w 102"/>
                <a:gd name="T29" fmla="*/ 6732 h 110"/>
                <a:gd name="T30" fmla="*/ 8024 w 102"/>
                <a:gd name="T31" fmla="*/ 7681 h 110"/>
                <a:gd name="T32" fmla="*/ 5504 w 102"/>
                <a:gd name="T33" fmla="*/ 10085 h 110"/>
                <a:gd name="T34" fmla="*/ 6092 w 102"/>
                <a:gd name="T35" fmla="*/ 10085 h 110"/>
                <a:gd name="T36" fmla="*/ 7364 w 102"/>
                <a:gd name="T37" fmla="*/ 12336 h 110"/>
                <a:gd name="T38" fmla="*/ 6754 w 102"/>
                <a:gd name="T39" fmla="*/ 13322 h 110"/>
                <a:gd name="T40" fmla="*/ 6754 w 102"/>
                <a:gd name="T41" fmla="*/ 14631 h 110"/>
                <a:gd name="T42" fmla="*/ 5504 w 102"/>
                <a:gd name="T43" fmla="*/ 14631 h 110"/>
                <a:gd name="T44" fmla="*/ 4951 w 102"/>
                <a:gd name="T45" fmla="*/ 14631 h 110"/>
                <a:gd name="T46" fmla="*/ 4300 w 102"/>
                <a:gd name="T47" fmla="*/ 15834 h 110"/>
                <a:gd name="T48" fmla="*/ 3628 w 102"/>
                <a:gd name="T49" fmla="*/ 14631 h 110"/>
                <a:gd name="T50" fmla="*/ 2464 w 102"/>
                <a:gd name="T51" fmla="*/ 14631 h 110"/>
                <a:gd name="T52" fmla="*/ 1867 w 102"/>
                <a:gd name="T53" fmla="*/ 14631 h 110"/>
                <a:gd name="T54" fmla="*/ 2464 w 102"/>
                <a:gd name="T55" fmla="*/ 12336 h 110"/>
                <a:gd name="T56" fmla="*/ 621 w 102"/>
                <a:gd name="T57" fmla="*/ 11077 h 110"/>
                <a:gd name="T58" fmla="*/ 621 w 102"/>
                <a:gd name="T59" fmla="*/ 10085 h 110"/>
                <a:gd name="T60" fmla="*/ 621 w 102"/>
                <a:gd name="T61" fmla="*/ 9007 h 110"/>
                <a:gd name="T62" fmla="*/ 0 w 102"/>
                <a:gd name="T63" fmla="*/ 9007 h 110"/>
                <a:gd name="T64" fmla="*/ 621 w 102"/>
                <a:gd name="T65" fmla="*/ 6732 h 110"/>
                <a:gd name="T66" fmla="*/ 1205 w 102"/>
                <a:gd name="T67" fmla="*/ 5659 h 110"/>
                <a:gd name="T68" fmla="*/ 621 w 102"/>
                <a:gd name="T69" fmla="*/ 4341 h 110"/>
                <a:gd name="T70" fmla="*/ 1205 w 102"/>
                <a:gd name="T71" fmla="*/ 3386 h 110"/>
                <a:gd name="T72" fmla="*/ 1205 w 102"/>
                <a:gd name="T73" fmla="*/ 2332 h 110"/>
                <a:gd name="T74" fmla="*/ 2464 w 102"/>
                <a:gd name="T75" fmla="*/ 3386 h 1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2"/>
                <a:gd name="T115" fmla="*/ 0 h 110"/>
                <a:gd name="T116" fmla="*/ 102 w 102"/>
                <a:gd name="T117" fmla="*/ 110 h 1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2" h="110">
                  <a:moveTo>
                    <a:pt x="31" y="23"/>
                  </a:moveTo>
                  <a:lnTo>
                    <a:pt x="31" y="16"/>
                  </a:lnTo>
                  <a:lnTo>
                    <a:pt x="38" y="16"/>
                  </a:lnTo>
                  <a:lnTo>
                    <a:pt x="31" y="7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54" y="16"/>
                  </a:lnTo>
                  <a:lnTo>
                    <a:pt x="62" y="16"/>
                  </a:lnTo>
                  <a:lnTo>
                    <a:pt x="69" y="7"/>
                  </a:lnTo>
                  <a:lnTo>
                    <a:pt x="85" y="16"/>
                  </a:lnTo>
                  <a:lnTo>
                    <a:pt x="92" y="16"/>
                  </a:lnTo>
                  <a:lnTo>
                    <a:pt x="92" y="30"/>
                  </a:lnTo>
                  <a:lnTo>
                    <a:pt x="101" y="46"/>
                  </a:lnTo>
                  <a:lnTo>
                    <a:pt x="101" y="53"/>
                  </a:lnTo>
                  <a:lnTo>
                    <a:pt x="69" y="69"/>
                  </a:lnTo>
                  <a:lnTo>
                    <a:pt x="77" y="69"/>
                  </a:lnTo>
                  <a:lnTo>
                    <a:pt x="92" y="85"/>
                  </a:lnTo>
                  <a:lnTo>
                    <a:pt x="85" y="92"/>
                  </a:lnTo>
                  <a:lnTo>
                    <a:pt x="85" y="100"/>
                  </a:lnTo>
                  <a:lnTo>
                    <a:pt x="69" y="100"/>
                  </a:lnTo>
                  <a:lnTo>
                    <a:pt x="62" y="100"/>
                  </a:lnTo>
                  <a:lnTo>
                    <a:pt x="54" y="109"/>
                  </a:lnTo>
                  <a:lnTo>
                    <a:pt x="46" y="100"/>
                  </a:lnTo>
                  <a:lnTo>
                    <a:pt x="31" y="100"/>
                  </a:lnTo>
                  <a:lnTo>
                    <a:pt x="23" y="100"/>
                  </a:lnTo>
                  <a:lnTo>
                    <a:pt x="31" y="85"/>
                  </a:lnTo>
                  <a:lnTo>
                    <a:pt x="8" y="76"/>
                  </a:lnTo>
                  <a:lnTo>
                    <a:pt x="8" y="69"/>
                  </a:lnTo>
                  <a:lnTo>
                    <a:pt x="8" y="62"/>
                  </a:lnTo>
                  <a:lnTo>
                    <a:pt x="0" y="62"/>
                  </a:lnTo>
                  <a:lnTo>
                    <a:pt x="8" y="46"/>
                  </a:lnTo>
                  <a:lnTo>
                    <a:pt x="15" y="39"/>
                  </a:lnTo>
                  <a:lnTo>
                    <a:pt x="8" y="30"/>
                  </a:lnTo>
                  <a:lnTo>
                    <a:pt x="15" y="23"/>
                  </a:lnTo>
                  <a:lnTo>
                    <a:pt x="15" y="16"/>
                  </a:lnTo>
                  <a:lnTo>
                    <a:pt x="31" y="2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9" name="Line 195"/>
            <p:cNvSpPr>
              <a:spLocks noChangeShapeType="1"/>
            </p:cNvSpPr>
            <p:nvPr/>
          </p:nvSpPr>
          <p:spPr bwMode="auto">
            <a:xfrm>
              <a:off x="4662397" y="1436322"/>
              <a:ext cx="15645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0" name="Freeform 196"/>
            <p:cNvSpPr>
              <a:spLocks/>
            </p:cNvSpPr>
            <p:nvPr/>
          </p:nvSpPr>
          <p:spPr bwMode="auto">
            <a:xfrm>
              <a:off x="4490303" y="1563751"/>
              <a:ext cx="64144" cy="62982"/>
            </a:xfrm>
            <a:custGeom>
              <a:avLst/>
              <a:gdLst>
                <a:gd name="T0" fmla="*/ 2806 w 29"/>
                <a:gd name="T1" fmla="*/ 0 h 29"/>
                <a:gd name="T2" fmla="*/ 0 w 29"/>
                <a:gd name="T3" fmla="*/ 6490 h 29"/>
                <a:gd name="T4" fmla="*/ 2806 w 29"/>
                <a:gd name="T5" fmla="*/ 6490 h 29"/>
                <a:gd name="T6" fmla="*/ 2806 w 29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29"/>
                <a:gd name="T14" fmla="*/ 29 w 29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29">
                  <a:moveTo>
                    <a:pt x="28" y="0"/>
                  </a:moveTo>
                  <a:lnTo>
                    <a:pt x="0" y="28"/>
                  </a:lnTo>
                  <a:lnTo>
                    <a:pt x="28" y="28"/>
                  </a:lnTo>
                  <a:lnTo>
                    <a:pt x="2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1" name="Freeform 197"/>
            <p:cNvSpPr>
              <a:spLocks/>
            </p:cNvSpPr>
            <p:nvPr/>
          </p:nvSpPr>
          <p:spPr bwMode="auto">
            <a:xfrm>
              <a:off x="5019102" y="1598904"/>
              <a:ext cx="100128" cy="112782"/>
            </a:xfrm>
            <a:custGeom>
              <a:avLst/>
              <a:gdLst>
                <a:gd name="T0" fmla="*/ 491 w 47"/>
                <a:gd name="T1" fmla="*/ 0 h 55"/>
                <a:gd name="T2" fmla="*/ 0 w 47"/>
                <a:gd name="T3" fmla="*/ 1133 h 55"/>
                <a:gd name="T4" fmla="*/ 491 w 47"/>
                <a:gd name="T5" fmla="*/ 2138 h 55"/>
                <a:gd name="T6" fmla="*/ 952 w 47"/>
                <a:gd name="T7" fmla="*/ 3537 h 55"/>
                <a:gd name="T8" fmla="*/ 952 w 47"/>
                <a:gd name="T9" fmla="*/ 5667 h 55"/>
                <a:gd name="T10" fmla="*/ 1438 w 47"/>
                <a:gd name="T11" fmla="*/ 7052 h 55"/>
                <a:gd name="T12" fmla="*/ 1926 w 47"/>
                <a:gd name="T13" fmla="*/ 7052 h 55"/>
                <a:gd name="T14" fmla="*/ 2328 w 47"/>
                <a:gd name="T15" fmla="*/ 8243 h 55"/>
                <a:gd name="T16" fmla="*/ 2328 w 47"/>
                <a:gd name="T17" fmla="*/ 7052 h 55"/>
                <a:gd name="T18" fmla="*/ 2816 w 47"/>
                <a:gd name="T19" fmla="*/ 5667 h 55"/>
                <a:gd name="T20" fmla="*/ 2328 w 47"/>
                <a:gd name="T21" fmla="*/ 4663 h 55"/>
                <a:gd name="T22" fmla="*/ 1926 w 47"/>
                <a:gd name="T23" fmla="*/ 2138 h 55"/>
                <a:gd name="T24" fmla="*/ 1438 w 47"/>
                <a:gd name="T25" fmla="*/ 1133 h 55"/>
                <a:gd name="T26" fmla="*/ 491 w 47"/>
                <a:gd name="T27" fmla="*/ 0 h 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"/>
                <a:gd name="T43" fmla="*/ 0 h 55"/>
                <a:gd name="T44" fmla="*/ 47 w 47"/>
                <a:gd name="T45" fmla="*/ 55 h 5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" h="55">
                  <a:moveTo>
                    <a:pt x="8" y="0"/>
                  </a:moveTo>
                  <a:lnTo>
                    <a:pt x="0" y="7"/>
                  </a:lnTo>
                  <a:lnTo>
                    <a:pt x="8" y="14"/>
                  </a:lnTo>
                  <a:lnTo>
                    <a:pt x="15" y="23"/>
                  </a:lnTo>
                  <a:lnTo>
                    <a:pt x="15" y="37"/>
                  </a:lnTo>
                  <a:lnTo>
                    <a:pt x="23" y="46"/>
                  </a:lnTo>
                  <a:lnTo>
                    <a:pt x="31" y="46"/>
                  </a:lnTo>
                  <a:lnTo>
                    <a:pt x="38" y="54"/>
                  </a:lnTo>
                  <a:lnTo>
                    <a:pt x="38" y="46"/>
                  </a:lnTo>
                  <a:lnTo>
                    <a:pt x="46" y="37"/>
                  </a:lnTo>
                  <a:lnTo>
                    <a:pt x="38" y="30"/>
                  </a:lnTo>
                  <a:lnTo>
                    <a:pt x="31" y="14"/>
                  </a:lnTo>
                  <a:lnTo>
                    <a:pt x="23" y="7"/>
                  </a:lnTo>
                  <a:lnTo>
                    <a:pt x="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2" name="Freeform 198"/>
            <p:cNvSpPr>
              <a:spLocks/>
            </p:cNvSpPr>
            <p:nvPr/>
          </p:nvSpPr>
          <p:spPr bwMode="auto">
            <a:xfrm>
              <a:off x="4898635" y="1390916"/>
              <a:ext cx="220594" cy="124499"/>
            </a:xfrm>
            <a:custGeom>
              <a:avLst/>
              <a:gdLst>
                <a:gd name="T0" fmla="*/ 8223 w 101"/>
                <a:gd name="T1" fmla="*/ 4431 h 62"/>
                <a:gd name="T2" fmla="*/ 8223 w 101"/>
                <a:gd name="T3" fmla="*/ 6269 h 62"/>
                <a:gd name="T4" fmla="*/ 6993 w 101"/>
                <a:gd name="T5" fmla="*/ 7234 h 62"/>
                <a:gd name="T6" fmla="*/ 5652 w 101"/>
                <a:gd name="T7" fmla="*/ 7234 h 62"/>
                <a:gd name="T8" fmla="*/ 3813 w 101"/>
                <a:gd name="T9" fmla="*/ 6269 h 62"/>
                <a:gd name="T10" fmla="*/ 2487 w 101"/>
                <a:gd name="T11" fmla="*/ 6269 h 62"/>
                <a:gd name="T12" fmla="*/ 561 w 101"/>
                <a:gd name="T13" fmla="*/ 6269 h 62"/>
                <a:gd name="T14" fmla="*/ 1343 w 101"/>
                <a:gd name="T15" fmla="*/ 5252 h 62"/>
                <a:gd name="T16" fmla="*/ 0 w 101"/>
                <a:gd name="T17" fmla="*/ 2531 h 62"/>
                <a:gd name="T18" fmla="*/ 1904 w 101"/>
                <a:gd name="T19" fmla="*/ 1703 h 62"/>
                <a:gd name="T20" fmla="*/ 3246 w 101"/>
                <a:gd name="T21" fmla="*/ 0 h 62"/>
                <a:gd name="T22" fmla="*/ 4320 w 101"/>
                <a:gd name="T23" fmla="*/ 0 h 62"/>
                <a:gd name="T24" fmla="*/ 5652 w 101"/>
                <a:gd name="T25" fmla="*/ 831 h 62"/>
                <a:gd name="T26" fmla="*/ 6993 w 101"/>
                <a:gd name="T27" fmla="*/ 831 h 62"/>
                <a:gd name="T28" fmla="*/ 6993 w 101"/>
                <a:gd name="T29" fmla="*/ 2531 h 62"/>
                <a:gd name="T30" fmla="*/ 8223 w 101"/>
                <a:gd name="T31" fmla="*/ 4431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1"/>
                <a:gd name="T49" fmla="*/ 0 h 62"/>
                <a:gd name="T50" fmla="*/ 101 w 101"/>
                <a:gd name="T51" fmla="*/ 62 h 6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1" h="62">
                  <a:moveTo>
                    <a:pt x="100" y="37"/>
                  </a:moveTo>
                  <a:lnTo>
                    <a:pt x="100" y="53"/>
                  </a:lnTo>
                  <a:lnTo>
                    <a:pt x="85" y="61"/>
                  </a:lnTo>
                  <a:lnTo>
                    <a:pt x="69" y="61"/>
                  </a:lnTo>
                  <a:lnTo>
                    <a:pt x="46" y="53"/>
                  </a:lnTo>
                  <a:lnTo>
                    <a:pt x="30" y="53"/>
                  </a:lnTo>
                  <a:lnTo>
                    <a:pt x="7" y="53"/>
                  </a:lnTo>
                  <a:lnTo>
                    <a:pt x="16" y="44"/>
                  </a:lnTo>
                  <a:lnTo>
                    <a:pt x="0" y="21"/>
                  </a:lnTo>
                  <a:lnTo>
                    <a:pt x="23" y="14"/>
                  </a:lnTo>
                  <a:lnTo>
                    <a:pt x="39" y="0"/>
                  </a:lnTo>
                  <a:lnTo>
                    <a:pt x="53" y="0"/>
                  </a:lnTo>
                  <a:lnTo>
                    <a:pt x="69" y="7"/>
                  </a:lnTo>
                  <a:lnTo>
                    <a:pt x="85" y="7"/>
                  </a:lnTo>
                  <a:lnTo>
                    <a:pt x="85" y="21"/>
                  </a:lnTo>
                  <a:lnTo>
                    <a:pt x="100" y="3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3" name="Freeform 199"/>
            <p:cNvSpPr>
              <a:spLocks/>
            </p:cNvSpPr>
            <p:nvPr/>
          </p:nvSpPr>
          <p:spPr bwMode="auto">
            <a:xfrm>
              <a:off x="4538802" y="1368945"/>
              <a:ext cx="75096" cy="62983"/>
            </a:xfrm>
            <a:custGeom>
              <a:avLst/>
              <a:gdLst>
                <a:gd name="T0" fmla="*/ 2209 w 33"/>
                <a:gd name="T1" fmla="*/ 6490 h 29"/>
                <a:gd name="T2" fmla="*/ 1082 w 33"/>
                <a:gd name="T3" fmla="*/ 6490 h 29"/>
                <a:gd name="T4" fmla="*/ 0 w 33"/>
                <a:gd name="T5" fmla="*/ 4438 h 29"/>
                <a:gd name="T6" fmla="*/ 0 w 33"/>
                <a:gd name="T7" fmla="*/ 0 h 29"/>
                <a:gd name="T8" fmla="*/ 1082 w 33"/>
                <a:gd name="T9" fmla="*/ 0 h 29"/>
                <a:gd name="T10" fmla="*/ 2209 w 33"/>
                <a:gd name="T11" fmla="*/ 0 h 29"/>
                <a:gd name="T12" fmla="*/ 3168 w 33"/>
                <a:gd name="T13" fmla="*/ 0 h 29"/>
                <a:gd name="T14" fmla="*/ 4351 w 33"/>
                <a:gd name="T15" fmla="*/ 0 h 29"/>
                <a:gd name="T16" fmla="*/ 3168 w 33"/>
                <a:gd name="T17" fmla="*/ 2257 h 29"/>
                <a:gd name="T18" fmla="*/ 2209 w 33"/>
                <a:gd name="T19" fmla="*/ 4438 h 29"/>
                <a:gd name="T20" fmla="*/ 2209 w 33"/>
                <a:gd name="T21" fmla="*/ 649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3"/>
                <a:gd name="T34" fmla="*/ 0 h 29"/>
                <a:gd name="T35" fmla="*/ 33 w 33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3" h="29">
                  <a:moveTo>
                    <a:pt x="16" y="28"/>
                  </a:moveTo>
                  <a:lnTo>
                    <a:pt x="8" y="28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2" y="0"/>
                  </a:lnTo>
                  <a:lnTo>
                    <a:pt x="23" y="10"/>
                  </a:lnTo>
                  <a:lnTo>
                    <a:pt x="16" y="19"/>
                  </a:lnTo>
                  <a:lnTo>
                    <a:pt x="16" y="2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4" name="Freeform 200"/>
            <p:cNvSpPr>
              <a:spLocks/>
            </p:cNvSpPr>
            <p:nvPr/>
          </p:nvSpPr>
          <p:spPr bwMode="auto">
            <a:xfrm>
              <a:off x="4607640" y="1390916"/>
              <a:ext cx="67274" cy="61518"/>
            </a:xfrm>
            <a:custGeom>
              <a:avLst/>
              <a:gdLst>
                <a:gd name="T0" fmla="*/ 4298 w 29"/>
                <a:gd name="T1" fmla="*/ 3198 h 29"/>
                <a:gd name="T2" fmla="*/ 4298 w 29"/>
                <a:gd name="T3" fmla="*/ 0 h 29"/>
                <a:gd name="T4" fmla="*/ 2140 w 29"/>
                <a:gd name="T5" fmla="*/ 3198 h 29"/>
                <a:gd name="T6" fmla="*/ 0 w 29"/>
                <a:gd name="T7" fmla="*/ 0 h 29"/>
                <a:gd name="T8" fmla="*/ 0 w 29"/>
                <a:gd name="T9" fmla="*/ 3198 h 29"/>
                <a:gd name="T10" fmla="*/ 2140 w 29"/>
                <a:gd name="T11" fmla="*/ 6490 h 29"/>
                <a:gd name="T12" fmla="*/ 4298 w 29"/>
                <a:gd name="T13" fmla="*/ 6490 h 29"/>
                <a:gd name="T14" fmla="*/ 4298 w 29"/>
                <a:gd name="T15" fmla="*/ 3198 h 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29"/>
                <a:gd name="T26" fmla="*/ 29 w 29"/>
                <a:gd name="T27" fmla="*/ 29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29">
                  <a:moveTo>
                    <a:pt x="28" y="14"/>
                  </a:moveTo>
                  <a:lnTo>
                    <a:pt x="28" y="0"/>
                  </a:lnTo>
                  <a:lnTo>
                    <a:pt x="14" y="14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4" y="28"/>
                  </a:lnTo>
                  <a:lnTo>
                    <a:pt x="28" y="28"/>
                  </a:lnTo>
                  <a:lnTo>
                    <a:pt x="28" y="1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5" name="Freeform 201"/>
            <p:cNvSpPr>
              <a:spLocks/>
            </p:cNvSpPr>
            <p:nvPr/>
          </p:nvSpPr>
          <p:spPr bwMode="auto">
            <a:xfrm>
              <a:off x="4538802" y="1342581"/>
              <a:ext cx="62580" cy="60053"/>
            </a:xfrm>
            <a:custGeom>
              <a:avLst/>
              <a:gdLst>
                <a:gd name="T0" fmla="*/ 2248 w 29"/>
                <a:gd name="T1" fmla="*/ 2729 h 29"/>
                <a:gd name="T2" fmla="*/ 852 w 29"/>
                <a:gd name="T3" fmla="*/ 5233 h 29"/>
                <a:gd name="T4" fmla="*/ 0 w 29"/>
                <a:gd name="T5" fmla="*/ 5233 h 29"/>
                <a:gd name="T6" fmla="*/ 852 w 29"/>
                <a:gd name="T7" fmla="*/ 2729 h 29"/>
                <a:gd name="T8" fmla="*/ 1522 w 29"/>
                <a:gd name="T9" fmla="*/ 2729 h 29"/>
                <a:gd name="T10" fmla="*/ 2248 w 29"/>
                <a:gd name="T11" fmla="*/ 0 h 29"/>
                <a:gd name="T12" fmla="*/ 2248 w 29"/>
                <a:gd name="T13" fmla="*/ 2729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29"/>
                <a:gd name="T23" fmla="*/ 29 w 29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29">
                  <a:moveTo>
                    <a:pt x="28" y="14"/>
                  </a:moveTo>
                  <a:lnTo>
                    <a:pt x="10" y="28"/>
                  </a:lnTo>
                  <a:lnTo>
                    <a:pt x="0" y="28"/>
                  </a:lnTo>
                  <a:lnTo>
                    <a:pt x="10" y="14"/>
                  </a:lnTo>
                  <a:lnTo>
                    <a:pt x="19" y="14"/>
                  </a:lnTo>
                  <a:lnTo>
                    <a:pt x="28" y="0"/>
                  </a:lnTo>
                  <a:lnTo>
                    <a:pt x="28" y="1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6" name="Freeform 202"/>
            <p:cNvSpPr>
              <a:spLocks/>
            </p:cNvSpPr>
            <p:nvPr/>
          </p:nvSpPr>
          <p:spPr bwMode="auto">
            <a:xfrm>
              <a:off x="4577915" y="1402634"/>
              <a:ext cx="64144" cy="61518"/>
            </a:xfrm>
            <a:custGeom>
              <a:avLst/>
              <a:gdLst>
                <a:gd name="T0" fmla="*/ 2248 w 29"/>
                <a:gd name="T1" fmla="*/ 0 h 29"/>
                <a:gd name="T2" fmla="*/ 981 w 29"/>
                <a:gd name="T3" fmla="*/ 0 h 29"/>
                <a:gd name="T4" fmla="*/ 0 w 29"/>
                <a:gd name="T5" fmla="*/ 0 h 29"/>
                <a:gd name="T6" fmla="*/ 981 w 29"/>
                <a:gd name="T7" fmla="*/ 5233 h 29"/>
                <a:gd name="T8" fmla="*/ 2248 w 29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29"/>
                <a:gd name="T17" fmla="*/ 29 w 29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29">
                  <a:moveTo>
                    <a:pt x="28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12" y="28"/>
                  </a:lnTo>
                  <a:lnTo>
                    <a:pt x="2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7" name="Line 203"/>
            <p:cNvSpPr>
              <a:spLocks noChangeShapeType="1"/>
            </p:cNvSpPr>
            <p:nvPr/>
          </p:nvSpPr>
          <p:spPr bwMode="auto">
            <a:xfrm flipH="1">
              <a:off x="4627979" y="1424604"/>
              <a:ext cx="14080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8" name="Freeform 204"/>
            <p:cNvSpPr>
              <a:spLocks/>
            </p:cNvSpPr>
            <p:nvPr/>
          </p:nvSpPr>
          <p:spPr bwMode="auto">
            <a:xfrm>
              <a:off x="4884555" y="1292781"/>
              <a:ext cx="100128" cy="58588"/>
            </a:xfrm>
            <a:custGeom>
              <a:avLst/>
              <a:gdLst>
                <a:gd name="T0" fmla="*/ 2734 w 48"/>
                <a:gd name="T1" fmla="*/ 2138 h 29"/>
                <a:gd name="T2" fmla="*/ 2734 w 48"/>
                <a:gd name="T3" fmla="*/ 0 h 29"/>
                <a:gd name="T4" fmla="*/ 1353 w 48"/>
                <a:gd name="T5" fmla="*/ 0 h 29"/>
                <a:gd name="T6" fmla="*/ 0 w 48"/>
                <a:gd name="T7" fmla="*/ 993 h 29"/>
                <a:gd name="T8" fmla="*/ 381 w 48"/>
                <a:gd name="T9" fmla="*/ 2138 h 29"/>
                <a:gd name="T10" fmla="*/ 819 w 48"/>
                <a:gd name="T11" fmla="*/ 2138 h 29"/>
                <a:gd name="T12" fmla="*/ 1748 w 48"/>
                <a:gd name="T13" fmla="*/ 3465 h 29"/>
                <a:gd name="T14" fmla="*/ 2734 w 48"/>
                <a:gd name="T15" fmla="*/ 3465 h 29"/>
                <a:gd name="T16" fmla="*/ 2734 w 48"/>
                <a:gd name="T17" fmla="*/ 2138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29"/>
                <a:gd name="T29" fmla="*/ 48 w 48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29">
                  <a:moveTo>
                    <a:pt x="47" y="17"/>
                  </a:moveTo>
                  <a:lnTo>
                    <a:pt x="47" y="0"/>
                  </a:lnTo>
                  <a:lnTo>
                    <a:pt x="23" y="0"/>
                  </a:lnTo>
                  <a:lnTo>
                    <a:pt x="0" y="8"/>
                  </a:lnTo>
                  <a:lnTo>
                    <a:pt x="7" y="17"/>
                  </a:lnTo>
                  <a:lnTo>
                    <a:pt x="14" y="17"/>
                  </a:lnTo>
                  <a:lnTo>
                    <a:pt x="30" y="28"/>
                  </a:lnTo>
                  <a:lnTo>
                    <a:pt x="47" y="28"/>
                  </a:lnTo>
                  <a:lnTo>
                    <a:pt x="47" y="1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9" name="Freeform 205"/>
            <p:cNvSpPr>
              <a:spLocks/>
            </p:cNvSpPr>
            <p:nvPr/>
          </p:nvSpPr>
          <p:spPr bwMode="auto">
            <a:xfrm>
              <a:off x="4850137" y="1317681"/>
              <a:ext cx="170529" cy="73235"/>
            </a:xfrm>
            <a:custGeom>
              <a:avLst/>
              <a:gdLst>
                <a:gd name="T0" fmla="*/ 3182 w 78"/>
                <a:gd name="T1" fmla="*/ 4783 h 34"/>
                <a:gd name="T2" fmla="*/ 1322 w 78"/>
                <a:gd name="T3" fmla="*/ 4783 h 34"/>
                <a:gd name="T4" fmla="*/ 0 w 78"/>
                <a:gd name="T5" fmla="*/ 6900 h 34"/>
                <a:gd name="T6" fmla="*/ 0 w 78"/>
                <a:gd name="T7" fmla="*/ 1847 h 34"/>
                <a:gd name="T8" fmla="*/ 1322 w 78"/>
                <a:gd name="T9" fmla="*/ 1847 h 34"/>
                <a:gd name="T10" fmla="*/ 1877 w 78"/>
                <a:gd name="T11" fmla="*/ 4783 h 34"/>
                <a:gd name="T12" fmla="*/ 2432 w 78"/>
                <a:gd name="T13" fmla="*/ 3277 h 34"/>
                <a:gd name="T14" fmla="*/ 2432 w 78"/>
                <a:gd name="T15" fmla="*/ 0 h 34"/>
                <a:gd name="T16" fmla="*/ 3697 w 78"/>
                <a:gd name="T17" fmla="*/ 1847 h 34"/>
                <a:gd name="T18" fmla="*/ 4989 w 78"/>
                <a:gd name="T19" fmla="*/ 1847 h 34"/>
                <a:gd name="T20" fmla="*/ 5578 w 78"/>
                <a:gd name="T21" fmla="*/ 3277 h 34"/>
                <a:gd name="T22" fmla="*/ 6197 w 78"/>
                <a:gd name="T23" fmla="*/ 6900 h 34"/>
                <a:gd name="T24" fmla="*/ 4989 w 78"/>
                <a:gd name="T25" fmla="*/ 6900 h 34"/>
                <a:gd name="T26" fmla="*/ 3182 w 78"/>
                <a:gd name="T27" fmla="*/ 4783 h 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8"/>
                <a:gd name="T43" fmla="*/ 0 h 34"/>
                <a:gd name="T44" fmla="*/ 78 w 78"/>
                <a:gd name="T45" fmla="*/ 34 h 3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8" h="34">
                  <a:moveTo>
                    <a:pt x="39" y="23"/>
                  </a:moveTo>
                  <a:lnTo>
                    <a:pt x="16" y="23"/>
                  </a:lnTo>
                  <a:lnTo>
                    <a:pt x="0" y="33"/>
                  </a:lnTo>
                  <a:lnTo>
                    <a:pt x="0" y="9"/>
                  </a:lnTo>
                  <a:lnTo>
                    <a:pt x="16" y="9"/>
                  </a:lnTo>
                  <a:lnTo>
                    <a:pt x="23" y="23"/>
                  </a:lnTo>
                  <a:lnTo>
                    <a:pt x="30" y="16"/>
                  </a:lnTo>
                  <a:lnTo>
                    <a:pt x="30" y="0"/>
                  </a:lnTo>
                  <a:lnTo>
                    <a:pt x="46" y="9"/>
                  </a:lnTo>
                  <a:lnTo>
                    <a:pt x="62" y="9"/>
                  </a:lnTo>
                  <a:lnTo>
                    <a:pt x="69" y="16"/>
                  </a:lnTo>
                  <a:lnTo>
                    <a:pt x="77" y="33"/>
                  </a:lnTo>
                  <a:lnTo>
                    <a:pt x="62" y="33"/>
                  </a:lnTo>
                  <a:lnTo>
                    <a:pt x="39" y="2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0" name="Freeform 206"/>
            <p:cNvSpPr>
              <a:spLocks/>
            </p:cNvSpPr>
            <p:nvPr/>
          </p:nvSpPr>
          <p:spPr bwMode="auto">
            <a:xfrm>
              <a:off x="4850137" y="1376269"/>
              <a:ext cx="134546" cy="60052"/>
            </a:xfrm>
            <a:custGeom>
              <a:avLst/>
              <a:gdLst>
                <a:gd name="T0" fmla="*/ 0 w 63"/>
                <a:gd name="T1" fmla="*/ 2411 h 30"/>
                <a:gd name="T2" fmla="*/ 0 w 63"/>
                <a:gd name="T3" fmla="*/ 906 h 30"/>
                <a:gd name="T4" fmla="*/ 1007 w 63"/>
                <a:gd name="T5" fmla="*/ 0 h 30"/>
                <a:gd name="T6" fmla="*/ 2554 w 63"/>
                <a:gd name="T7" fmla="*/ 0 h 30"/>
                <a:gd name="T8" fmla="*/ 4157 w 63"/>
                <a:gd name="T9" fmla="*/ 906 h 30"/>
                <a:gd name="T10" fmla="*/ 3107 w 63"/>
                <a:gd name="T11" fmla="*/ 2411 h 30"/>
                <a:gd name="T12" fmla="*/ 1534 w 63"/>
                <a:gd name="T13" fmla="*/ 3166 h 30"/>
                <a:gd name="T14" fmla="*/ 1007 w 63"/>
                <a:gd name="T15" fmla="*/ 3166 h 30"/>
                <a:gd name="T16" fmla="*/ 1007 w 63"/>
                <a:gd name="T17" fmla="*/ 2411 h 30"/>
                <a:gd name="T18" fmla="*/ 506 w 63"/>
                <a:gd name="T19" fmla="*/ 2411 h 30"/>
                <a:gd name="T20" fmla="*/ 0 w 63"/>
                <a:gd name="T21" fmla="*/ 2411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3"/>
                <a:gd name="T34" fmla="*/ 0 h 30"/>
                <a:gd name="T35" fmla="*/ 63 w 63"/>
                <a:gd name="T36" fmla="*/ 30 h 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3" h="30">
                  <a:moveTo>
                    <a:pt x="0" y="22"/>
                  </a:moveTo>
                  <a:lnTo>
                    <a:pt x="0" y="8"/>
                  </a:lnTo>
                  <a:lnTo>
                    <a:pt x="15" y="0"/>
                  </a:lnTo>
                  <a:lnTo>
                    <a:pt x="38" y="0"/>
                  </a:lnTo>
                  <a:lnTo>
                    <a:pt x="62" y="8"/>
                  </a:lnTo>
                  <a:lnTo>
                    <a:pt x="46" y="22"/>
                  </a:lnTo>
                  <a:lnTo>
                    <a:pt x="23" y="29"/>
                  </a:lnTo>
                  <a:lnTo>
                    <a:pt x="15" y="29"/>
                  </a:lnTo>
                  <a:lnTo>
                    <a:pt x="15" y="22"/>
                  </a:lnTo>
                  <a:lnTo>
                    <a:pt x="8" y="22"/>
                  </a:lnTo>
                  <a:lnTo>
                    <a:pt x="0" y="22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1" name="Freeform 207"/>
            <p:cNvSpPr>
              <a:spLocks/>
            </p:cNvSpPr>
            <p:nvPr/>
          </p:nvSpPr>
          <p:spPr bwMode="auto">
            <a:xfrm>
              <a:off x="4443368" y="1467081"/>
              <a:ext cx="89176" cy="83488"/>
            </a:xfrm>
            <a:custGeom>
              <a:avLst/>
              <a:gdLst>
                <a:gd name="T0" fmla="*/ 3630 w 39"/>
                <a:gd name="T1" fmla="*/ 3477 h 40"/>
                <a:gd name="T2" fmla="*/ 4589 w 39"/>
                <a:gd name="T3" fmla="*/ 2259 h 40"/>
                <a:gd name="T4" fmla="*/ 3630 w 39"/>
                <a:gd name="T5" fmla="*/ 1092 h 40"/>
                <a:gd name="T6" fmla="*/ 4589 w 39"/>
                <a:gd name="T7" fmla="*/ 0 h 40"/>
                <a:gd name="T8" fmla="*/ 2560 w 39"/>
                <a:gd name="T9" fmla="*/ 0 h 40"/>
                <a:gd name="T10" fmla="*/ 838 w 39"/>
                <a:gd name="T11" fmla="*/ 1092 h 40"/>
                <a:gd name="T12" fmla="*/ 0 w 39"/>
                <a:gd name="T13" fmla="*/ 3477 h 40"/>
                <a:gd name="T14" fmla="*/ 838 w 39"/>
                <a:gd name="T15" fmla="*/ 3477 h 40"/>
                <a:gd name="T16" fmla="*/ 2560 w 39"/>
                <a:gd name="T17" fmla="*/ 4460 h 40"/>
                <a:gd name="T18" fmla="*/ 2560 w 39"/>
                <a:gd name="T19" fmla="*/ 5834 h 40"/>
                <a:gd name="T20" fmla="*/ 3630 w 39"/>
                <a:gd name="T21" fmla="*/ 3477 h 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40"/>
                <a:gd name="T35" fmla="*/ 39 w 39"/>
                <a:gd name="T36" fmla="*/ 40 h 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40">
                  <a:moveTo>
                    <a:pt x="30" y="23"/>
                  </a:moveTo>
                  <a:lnTo>
                    <a:pt x="38" y="15"/>
                  </a:lnTo>
                  <a:lnTo>
                    <a:pt x="30" y="7"/>
                  </a:lnTo>
                  <a:lnTo>
                    <a:pt x="38" y="0"/>
                  </a:lnTo>
                  <a:lnTo>
                    <a:pt x="21" y="0"/>
                  </a:lnTo>
                  <a:lnTo>
                    <a:pt x="7" y="7"/>
                  </a:lnTo>
                  <a:lnTo>
                    <a:pt x="0" y="23"/>
                  </a:lnTo>
                  <a:lnTo>
                    <a:pt x="7" y="23"/>
                  </a:lnTo>
                  <a:lnTo>
                    <a:pt x="21" y="30"/>
                  </a:lnTo>
                  <a:lnTo>
                    <a:pt x="21" y="39"/>
                  </a:lnTo>
                  <a:lnTo>
                    <a:pt x="30" y="2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2" name="Freeform 208"/>
            <p:cNvSpPr>
              <a:spLocks/>
            </p:cNvSpPr>
            <p:nvPr/>
          </p:nvSpPr>
          <p:spPr bwMode="auto">
            <a:xfrm>
              <a:off x="4696816" y="1417281"/>
              <a:ext cx="240932" cy="183087"/>
            </a:xfrm>
            <a:custGeom>
              <a:avLst/>
              <a:gdLst>
                <a:gd name="T0" fmla="*/ 3813 w 110"/>
                <a:gd name="T1" fmla="*/ 1321 h 87"/>
                <a:gd name="T2" fmla="*/ 3252 w 110"/>
                <a:gd name="T3" fmla="*/ 0 h 87"/>
                <a:gd name="T4" fmla="*/ 2654 w 110"/>
                <a:gd name="T5" fmla="*/ 1321 h 87"/>
                <a:gd name="T6" fmla="*/ 1346 w 110"/>
                <a:gd name="T7" fmla="*/ 1321 h 87"/>
                <a:gd name="T8" fmla="*/ 0 w 110"/>
                <a:gd name="T9" fmla="*/ 3072 h 87"/>
                <a:gd name="T10" fmla="*/ 0 w 110"/>
                <a:gd name="T11" fmla="*/ 5708 h 87"/>
                <a:gd name="T12" fmla="*/ 662 w 110"/>
                <a:gd name="T13" fmla="*/ 8771 h 87"/>
                <a:gd name="T14" fmla="*/ 662 w 110"/>
                <a:gd name="T15" fmla="*/ 10096 h 87"/>
                <a:gd name="T16" fmla="*/ 1904 w 110"/>
                <a:gd name="T17" fmla="*/ 11745 h 87"/>
                <a:gd name="T18" fmla="*/ 2654 w 110"/>
                <a:gd name="T19" fmla="*/ 13164 h 87"/>
                <a:gd name="T20" fmla="*/ 2654 w 110"/>
                <a:gd name="T21" fmla="*/ 11745 h 87"/>
                <a:gd name="T22" fmla="*/ 3252 w 110"/>
                <a:gd name="T23" fmla="*/ 11745 h 87"/>
                <a:gd name="T24" fmla="*/ 4558 w 110"/>
                <a:gd name="T25" fmla="*/ 14641 h 87"/>
                <a:gd name="T26" fmla="*/ 5655 w 110"/>
                <a:gd name="T27" fmla="*/ 14641 h 87"/>
                <a:gd name="T28" fmla="*/ 6414 w 110"/>
                <a:gd name="T29" fmla="*/ 14641 h 87"/>
                <a:gd name="T30" fmla="*/ 8224 w 110"/>
                <a:gd name="T31" fmla="*/ 16297 h 87"/>
                <a:gd name="T32" fmla="*/ 8224 w 110"/>
                <a:gd name="T33" fmla="*/ 14641 h 87"/>
                <a:gd name="T34" fmla="*/ 8976 w 110"/>
                <a:gd name="T35" fmla="*/ 11745 h 87"/>
                <a:gd name="T36" fmla="*/ 8976 w 110"/>
                <a:gd name="T37" fmla="*/ 10096 h 87"/>
                <a:gd name="T38" fmla="*/ 8224 w 110"/>
                <a:gd name="T39" fmla="*/ 7423 h 87"/>
                <a:gd name="T40" fmla="*/ 8976 w 110"/>
                <a:gd name="T41" fmla="*/ 5708 h 87"/>
                <a:gd name="T42" fmla="*/ 7561 w 110"/>
                <a:gd name="T43" fmla="*/ 1321 h 87"/>
                <a:gd name="T44" fmla="*/ 6414 w 110"/>
                <a:gd name="T45" fmla="*/ 1321 h 87"/>
                <a:gd name="T46" fmla="*/ 4558 w 110"/>
                <a:gd name="T47" fmla="*/ 1321 h 87"/>
                <a:gd name="T48" fmla="*/ 3813 w 110"/>
                <a:gd name="T49" fmla="*/ 1321 h 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87"/>
                <a:gd name="T77" fmla="*/ 110 w 110"/>
                <a:gd name="T78" fmla="*/ 87 h 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87">
                  <a:moveTo>
                    <a:pt x="46" y="7"/>
                  </a:moveTo>
                  <a:lnTo>
                    <a:pt x="39" y="0"/>
                  </a:lnTo>
                  <a:lnTo>
                    <a:pt x="32" y="7"/>
                  </a:lnTo>
                  <a:lnTo>
                    <a:pt x="16" y="7"/>
                  </a:lnTo>
                  <a:lnTo>
                    <a:pt x="0" y="16"/>
                  </a:lnTo>
                  <a:lnTo>
                    <a:pt x="0" y="30"/>
                  </a:lnTo>
                  <a:lnTo>
                    <a:pt x="8" y="46"/>
                  </a:lnTo>
                  <a:lnTo>
                    <a:pt x="8" y="53"/>
                  </a:lnTo>
                  <a:lnTo>
                    <a:pt x="23" y="62"/>
                  </a:lnTo>
                  <a:lnTo>
                    <a:pt x="32" y="69"/>
                  </a:lnTo>
                  <a:lnTo>
                    <a:pt x="32" y="62"/>
                  </a:lnTo>
                  <a:lnTo>
                    <a:pt x="39" y="62"/>
                  </a:lnTo>
                  <a:lnTo>
                    <a:pt x="55" y="77"/>
                  </a:lnTo>
                  <a:lnTo>
                    <a:pt x="69" y="77"/>
                  </a:lnTo>
                  <a:lnTo>
                    <a:pt x="78" y="77"/>
                  </a:lnTo>
                  <a:lnTo>
                    <a:pt x="100" y="86"/>
                  </a:lnTo>
                  <a:lnTo>
                    <a:pt x="100" y="77"/>
                  </a:lnTo>
                  <a:lnTo>
                    <a:pt x="109" y="62"/>
                  </a:lnTo>
                  <a:lnTo>
                    <a:pt x="109" y="53"/>
                  </a:lnTo>
                  <a:lnTo>
                    <a:pt x="100" y="39"/>
                  </a:lnTo>
                  <a:lnTo>
                    <a:pt x="109" y="30"/>
                  </a:lnTo>
                  <a:lnTo>
                    <a:pt x="92" y="7"/>
                  </a:lnTo>
                  <a:lnTo>
                    <a:pt x="78" y="7"/>
                  </a:lnTo>
                  <a:lnTo>
                    <a:pt x="55" y="7"/>
                  </a:lnTo>
                  <a:lnTo>
                    <a:pt x="46" y="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3" name="Freeform 209"/>
            <p:cNvSpPr>
              <a:spLocks/>
            </p:cNvSpPr>
            <p:nvPr/>
          </p:nvSpPr>
          <p:spPr bwMode="auto">
            <a:xfrm>
              <a:off x="4679606" y="3580646"/>
              <a:ext cx="373915" cy="372034"/>
            </a:xfrm>
            <a:custGeom>
              <a:avLst/>
              <a:gdLst>
                <a:gd name="T0" fmla="*/ 8625 w 171"/>
                <a:gd name="T1" fmla="*/ 20055 h 178"/>
                <a:gd name="T2" fmla="*/ 8625 w 171"/>
                <a:gd name="T3" fmla="*/ 15918 h 178"/>
                <a:gd name="T4" fmla="*/ 8625 w 171"/>
                <a:gd name="T5" fmla="*/ 13167 h 178"/>
                <a:gd name="T6" fmla="*/ 9996 w 171"/>
                <a:gd name="T7" fmla="*/ 13167 h 178"/>
                <a:gd name="T8" fmla="*/ 9996 w 171"/>
                <a:gd name="T9" fmla="*/ 10718 h 178"/>
                <a:gd name="T10" fmla="*/ 9996 w 171"/>
                <a:gd name="T11" fmla="*/ 7971 h 178"/>
                <a:gd name="T12" fmla="*/ 9996 w 171"/>
                <a:gd name="T13" fmla="*/ 6715 h 178"/>
                <a:gd name="T14" fmla="*/ 9996 w 171"/>
                <a:gd name="T15" fmla="*/ 4011 h 178"/>
                <a:gd name="T16" fmla="*/ 11203 w 171"/>
                <a:gd name="T17" fmla="*/ 4011 h 178"/>
                <a:gd name="T18" fmla="*/ 12577 w 171"/>
                <a:gd name="T19" fmla="*/ 2772 h 178"/>
                <a:gd name="T20" fmla="*/ 13170 w 171"/>
                <a:gd name="T21" fmla="*/ 4011 h 178"/>
                <a:gd name="T22" fmla="*/ 13954 w 171"/>
                <a:gd name="T23" fmla="*/ 2772 h 178"/>
                <a:gd name="T24" fmla="*/ 14613 w 171"/>
                <a:gd name="T25" fmla="*/ 2772 h 178"/>
                <a:gd name="T26" fmla="*/ 13170 w 171"/>
                <a:gd name="T27" fmla="*/ 1210 h 178"/>
                <a:gd name="T28" fmla="*/ 12577 w 171"/>
                <a:gd name="T29" fmla="*/ 2772 h 178"/>
                <a:gd name="T30" fmla="*/ 11203 w 171"/>
                <a:gd name="T31" fmla="*/ 2772 h 178"/>
                <a:gd name="T32" fmla="*/ 9236 w 171"/>
                <a:gd name="T33" fmla="*/ 2772 h 178"/>
                <a:gd name="T34" fmla="*/ 8625 w 171"/>
                <a:gd name="T35" fmla="*/ 2772 h 178"/>
                <a:gd name="T36" fmla="*/ 7351 w 171"/>
                <a:gd name="T37" fmla="*/ 2772 h 178"/>
                <a:gd name="T38" fmla="*/ 7351 w 171"/>
                <a:gd name="T39" fmla="*/ 1210 h 178"/>
                <a:gd name="T40" fmla="*/ 5968 w 171"/>
                <a:gd name="T41" fmla="*/ 1210 h 178"/>
                <a:gd name="T42" fmla="*/ 4595 w 171"/>
                <a:gd name="T43" fmla="*/ 1210 h 178"/>
                <a:gd name="T44" fmla="*/ 3354 w 171"/>
                <a:gd name="T45" fmla="*/ 1210 h 178"/>
                <a:gd name="T46" fmla="*/ 1967 w 171"/>
                <a:gd name="T47" fmla="*/ 1210 h 178"/>
                <a:gd name="T48" fmla="*/ 1376 w 171"/>
                <a:gd name="T49" fmla="*/ 0 h 178"/>
                <a:gd name="T50" fmla="*/ 0 w 171"/>
                <a:gd name="T51" fmla="*/ 1210 h 178"/>
                <a:gd name="T52" fmla="*/ 0 w 171"/>
                <a:gd name="T53" fmla="*/ 2772 h 178"/>
                <a:gd name="T54" fmla="*/ 612 w 171"/>
                <a:gd name="T55" fmla="*/ 5193 h 178"/>
                <a:gd name="T56" fmla="*/ 1376 w 171"/>
                <a:gd name="T57" fmla="*/ 9183 h 178"/>
                <a:gd name="T58" fmla="*/ 1967 w 171"/>
                <a:gd name="T59" fmla="*/ 11979 h 178"/>
                <a:gd name="T60" fmla="*/ 2583 w 171"/>
                <a:gd name="T61" fmla="*/ 14667 h 178"/>
                <a:gd name="T62" fmla="*/ 3354 w 171"/>
                <a:gd name="T63" fmla="*/ 15918 h 178"/>
                <a:gd name="T64" fmla="*/ 2583 w 171"/>
                <a:gd name="T65" fmla="*/ 15918 h 178"/>
                <a:gd name="T66" fmla="*/ 3354 w 171"/>
                <a:gd name="T67" fmla="*/ 18821 h 178"/>
                <a:gd name="T68" fmla="*/ 3354 w 171"/>
                <a:gd name="T69" fmla="*/ 21320 h 178"/>
                <a:gd name="T70" fmla="*/ 3354 w 171"/>
                <a:gd name="T71" fmla="*/ 24071 h 178"/>
                <a:gd name="T72" fmla="*/ 3354 w 171"/>
                <a:gd name="T73" fmla="*/ 26462 h 178"/>
                <a:gd name="T74" fmla="*/ 3952 w 171"/>
                <a:gd name="T75" fmla="*/ 28014 h 178"/>
                <a:gd name="T76" fmla="*/ 4595 w 171"/>
                <a:gd name="T77" fmla="*/ 29261 h 178"/>
                <a:gd name="T78" fmla="*/ 5337 w 171"/>
                <a:gd name="T79" fmla="*/ 28014 h 178"/>
                <a:gd name="T80" fmla="*/ 5968 w 171"/>
                <a:gd name="T81" fmla="*/ 29261 h 178"/>
                <a:gd name="T82" fmla="*/ 7351 w 171"/>
                <a:gd name="T83" fmla="*/ 30609 h 178"/>
                <a:gd name="T84" fmla="*/ 8625 w 171"/>
                <a:gd name="T85" fmla="*/ 29261 h 178"/>
                <a:gd name="T86" fmla="*/ 8625 w 171"/>
                <a:gd name="T87" fmla="*/ 26462 h 178"/>
                <a:gd name="T88" fmla="*/ 8625 w 171"/>
                <a:gd name="T89" fmla="*/ 25169 h 178"/>
                <a:gd name="T90" fmla="*/ 8625 w 171"/>
                <a:gd name="T91" fmla="*/ 22529 h 178"/>
                <a:gd name="T92" fmla="*/ 8625 w 171"/>
                <a:gd name="T93" fmla="*/ 20055 h 17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1"/>
                <a:gd name="T142" fmla="*/ 0 h 178"/>
                <a:gd name="T143" fmla="*/ 171 w 171"/>
                <a:gd name="T144" fmla="*/ 178 h 17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1" h="178">
                  <a:moveTo>
                    <a:pt x="100" y="116"/>
                  </a:moveTo>
                  <a:lnTo>
                    <a:pt x="100" y="92"/>
                  </a:lnTo>
                  <a:lnTo>
                    <a:pt x="100" y="76"/>
                  </a:lnTo>
                  <a:lnTo>
                    <a:pt x="116" y="76"/>
                  </a:lnTo>
                  <a:lnTo>
                    <a:pt x="116" y="62"/>
                  </a:lnTo>
                  <a:lnTo>
                    <a:pt x="116" y="46"/>
                  </a:lnTo>
                  <a:lnTo>
                    <a:pt x="116" y="39"/>
                  </a:lnTo>
                  <a:lnTo>
                    <a:pt x="116" y="23"/>
                  </a:lnTo>
                  <a:lnTo>
                    <a:pt x="130" y="23"/>
                  </a:lnTo>
                  <a:lnTo>
                    <a:pt x="146" y="16"/>
                  </a:lnTo>
                  <a:lnTo>
                    <a:pt x="153" y="23"/>
                  </a:lnTo>
                  <a:lnTo>
                    <a:pt x="162" y="16"/>
                  </a:lnTo>
                  <a:lnTo>
                    <a:pt x="170" y="16"/>
                  </a:lnTo>
                  <a:lnTo>
                    <a:pt x="153" y="7"/>
                  </a:lnTo>
                  <a:lnTo>
                    <a:pt x="146" y="16"/>
                  </a:lnTo>
                  <a:lnTo>
                    <a:pt x="130" y="16"/>
                  </a:lnTo>
                  <a:lnTo>
                    <a:pt x="107" y="16"/>
                  </a:lnTo>
                  <a:lnTo>
                    <a:pt x="100" y="16"/>
                  </a:lnTo>
                  <a:lnTo>
                    <a:pt x="85" y="16"/>
                  </a:lnTo>
                  <a:lnTo>
                    <a:pt x="85" y="7"/>
                  </a:lnTo>
                  <a:lnTo>
                    <a:pt x="69" y="7"/>
                  </a:lnTo>
                  <a:lnTo>
                    <a:pt x="53" y="7"/>
                  </a:lnTo>
                  <a:lnTo>
                    <a:pt x="39" y="7"/>
                  </a:lnTo>
                  <a:lnTo>
                    <a:pt x="23" y="7"/>
                  </a:lnTo>
                  <a:lnTo>
                    <a:pt x="16" y="0"/>
                  </a:lnTo>
                  <a:lnTo>
                    <a:pt x="0" y="7"/>
                  </a:lnTo>
                  <a:lnTo>
                    <a:pt x="0" y="16"/>
                  </a:lnTo>
                  <a:lnTo>
                    <a:pt x="7" y="30"/>
                  </a:lnTo>
                  <a:lnTo>
                    <a:pt x="16" y="53"/>
                  </a:lnTo>
                  <a:lnTo>
                    <a:pt x="23" y="69"/>
                  </a:lnTo>
                  <a:lnTo>
                    <a:pt x="30" y="85"/>
                  </a:lnTo>
                  <a:lnTo>
                    <a:pt x="39" y="92"/>
                  </a:lnTo>
                  <a:lnTo>
                    <a:pt x="30" y="92"/>
                  </a:lnTo>
                  <a:lnTo>
                    <a:pt x="39" y="109"/>
                  </a:lnTo>
                  <a:lnTo>
                    <a:pt x="39" y="123"/>
                  </a:lnTo>
                  <a:lnTo>
                    <a:pt x="39" y="139"/>
                  </a:lnTo>
                  <a:lnTo>
                    <a:pt x="39" y="153"/>
                  </a:lnTo>
                  <a:lnTo>
                    <a:pt x="46" y="162"/>
                  </a:lnTo>
                  <a:lnTo>
                    <a:pt x="53" y="169"/>
                  </a:lnTo>
                  <a:lnTo>
                    <a:pt x="62" y="162"/>
                  </a:lnTo>
                  <a:lnTo>
                    <a:pt x="69" y="169"/>
                  </a:lnTo>
                  <a:lnTo>
                    <a:pt x="85" y="177"/>
                  </a:lnTo>
                  <a:lnTo>
                    <a:pt x="100" y="169"/>
                  </a:lnTo>
                  <a:lnTo>
                    <a:pt x="100" y="153"/>
                  </a:lnTo>
                  <a:lnTo>
                    <a:pt x="100" y="146"/>
                  </a:lnTo>
                  <a:lnTo>
                    <a:pt x="100" y="130"/>
                  </a:lnTo>
                  <a:lnTo>
                    <a:pt x="100" y="11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4" name="Freeform 210"/>
            <p:cNvSpPr>
              <a:spLocks/>
            </p:cNvSpPr>
            <p:nvPr/>
          </p:nvSpPr>
          <p:spPr bwMode="auto">
            <a:xfrm>
              <a:off x="4900200" y="3614335"/>
              <a:ext cx="256577" cy="273899"/>
            </a:xfrm>
            <a:custGeom>
              <a:avLst/>
              <a:gdLst>
                <a:gd name="T0" fmla="*/ 0 w 117"/>
                <a:gd name="T1" fmla="*/ 16550 h 132"/>
                <a:gd name="T2" fmla="*/ 0 w 117"/>
                <a:gd name="T3" fmla="*/ 12695 h 132"/>
                <a:gd name="T4" fmla="*/ 0 w 117"/>
                <a:gd name="T5" fmla="*/ 10125 h 132"/>
                <a:gd name="T6" fmla="*/ 1392 w 117"/>
                <a:gd name="T7" fmla="*/ 10125 h 132"/>
                <a:gd name="T8" fmla="*/ 1392 w 117"/>
                <a:gd name="T9" fmla="*/ 7617 h 132"/>
                <a:gd name="T10" fmla="*/ 1392 w 117"/>
                <a:gd name="T11" fmla="*/ 4922 h 132"/>
                <a:gd name="T12" fmla="*/ 1392 w 117"/>
                <a:gd name="T13" fmla="*/ 3758 h 132"/>
                <a:gd name="T14" fmla="*/ 1392 w 117"/>
                <a:gd name="T15" fmla="*/ 1180 h 132"/>
                <a:gd name="T16" fmla="*/ 2651 w 117"/>
                <a:gd name="T17" fmla="*/ 1180 h 132"/>
                <a:gd name="T18" fmla="*/ 4051 w 117"/>
                <a:gd name="T19" fmla="*/ 0 h 132"/>
                <a:gd name="T20" fmla="*/ 4649 w 117"/>
                <a:gd name="T21" fmla="*/ 1180 h 132"/>
                <a:gd name="T22" fmla="*/ 5446 w 117"/>
                <a:gd name="T23" fmla="*/ 0 h 132"/>
                <a:gd name="T24" fmla="*/ 6045 w 117"/>
                <a:gd name="T25" fmla="*/ 0 h 132"/>
                <a:gd name="T26" fmla="*/ 6666 w 117"/>
                <a:gd name="T27" fmla="*/ 2255 h 132"/>
                <a:gd name="T28" fmla="*/ 7439 w 117"/>
                <a:gd name="T29" fmla="*/ 4922 h 132"/>
                <a:gd name="T30" fmla="*/ 8066 w 117"/>
                <a:gd name="T31" fmla="*/ 6147 h 132"/>
                <a:gd name="T32" fmla="*/ 8687 w 117"/>
                <a:gd name="T33" fmla="*/ 6147 h 132"/>
                <a:gd name="T34" fmla="*/ 9455 w 117"/>
                <a:gd name="T35" fmla="*/ 8742 h 132"/>
                <a:gd name="T36" fmla="*/ 10143 w 117"/>
                <a:gd name="T37" fmla="*/ 10125 h 132"/>
                <a:gd name="T38" fmla="*/ 8687 w 117"/>
                <a:gd name="T39" fmla="*/ 12695 h 132"/>
                <a:gd name="T40" fmla="*/ 8066 w 117"/>
                <a:gd name="T41" fmla="*/ 13867 h 132"/>
                <a:gd name="T42" fmla="*/ 7439 w 117"/>
                <a:gd name="T43" fmla="*/ 16550 h 132"/>
                <a:gd name="T44" fmla="*/ 6666 w 117"/>
                <a:gd name="T45" fmla="*/ 16550 h 132"/>
                <a:gd name="T46" fmla="*/ 6045 w 117"/>
                <a:gd name="T47" fmla="*/ 18867 h 132"/>
                <a:gd name="T48" fmla="*/ 4051 w 117"/>
                <a:gd name="T49" fmla="*/ 18867 h 132"/>
                <a:gd name="T50" fmla="*/ 3405 w 117"/>
                <a:gd name="T51" fmla="*/ 17687 h 132"/>
                <a:gd name="T52" fmla="*/ 2651 w 117"/>
                <a:gd name="T53" fmla="*/ 18867 h 132"/>
                <a:gd name="T54" fmla="*/ 2024 w 117"/>
                <a:gd name="T55" fmla="*/ 21605 h 132"/>
                <a:gd name="T56" fmla="*/ 1392 w 117"/>
                <a:gd name="T57" fmla="*/ 21605 h 132"/>
                <a:gd name="T58" fmla="*/ 616 w 117"/>
                <a:gd name="T59" fmla="*/ 21605 h 132"/>
                <a:gd name="T60" fmla="*/ 616 w 117"/>
                <a:gd name="T61" fmla="*/ 18867 h 132"/>
                <a:gd name="T62" fmla="*/ 0 w 117"/>
                <a:gd name="T63" fmla="*/ 16550 h 1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7"/>
                <a:gd name="T97" fmla="*/ 0 h 132"/>
                <a:gd name="T98" fmla="*/ 117 w 117"/>
                <a:gd name="T99" fmla="*/ 132 h 13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7" h="132">
                  <a:moveTo>
                    <a:pt x="0" y="100"/>
                  </a:moveTo>
                  <a:lnTo>
                    <a:pt x="0" y="77"/>
                  </a:lnTo>
                  <a:lnTo>
                    <a:pt x="0" y="61"/>
                  </a:lnTo>
                  <a:lnTo>
                    <a:pt x="16" y="61"/>
                  </a:lnTo>
                  <a:lnTo>
                    <a:pt x="16" y="46"/>
                  </a:lnTo>
                  <a:lnTo>
                    <a:pt x="16" y="30"/>
                  </a:lnTo>
                  <a:lnTo>
                    <a:pt x="16" y="23"/>
                  </a:lnTo>
                  <a:lnTo>
                    <a:pt x="16" y="7"/>
                  </a:lnTo>
                  <a:lnTo>
                    <a:pt x="30" y="7"/>
                  </a:lnTo>
                  <a:lnTo>
                    <a:pt x="46" y="0"/>
                  </a:lnTo>
                  <a:lnTo>
                    <a:pt x="53" y="7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76" y="14"/>
                  </a:lnTo>
                  <a:lnTo>
                    <a:pt x="85" y="30"/>
                  </a:lnTo>
                  <a:lnTo>
                    <a:pt x="92" y="37"/>
                  </a:lnTo>
                  <a:lnTo>
                    <a:pt x="99" y="37"/>
                  </a:lnTo>
                  <a:lnTo>
                    <a:pt x="108" y="53"/>
                  </a:lnTo>
                  <a:lnTo>
                    <a:pt x="116" y="61"/>
                  </a:lnTo>
                  <a:lnTo>
                    <a:pt x="99" y="77"/>
                  </a:lnTo>
                  <a:lnTo>
                    <a:pt x="92" y="84"/>
                  </a:lnTo>
                  <a:lnTo>
                    <a:pt x="85" y="100"/>
                  </a:lnTo>
                  <a:lnTo>
                    <a:pt x="76" y="100"/>
                  </a:lnTo>
                  <a:lnTo>
                    <a:pt x="69" y="114"/>
                  </a:lnTo>
                  <a:lnTo>
                    <a:pt x="46" y="114"/>
                  </a:lnTo>
                  <a:lnTo>
                    <a:pt x="39" y="107"/>
                  </a:lnTo>
                  <a:lnTo>
                    <a:pt x="30" y="114"/>
                  </a:lnTo>
                  <a:lnTo>
                    <a:pt x="23" y="131"/>
                  </a:lnTo>
                  <a:lnTo>
                    <a:pt x="16" y="131"/>
                  </a:lnTo>
                  <a:lnTo>
                    <a:pt x="7" y="131"/>
                  </a:lnTo>
                  <a:lnTo>
                    <a:pt x="7" y="114"/>
                  </a:lnTo>
                  <a:lnTo>
                    <a:pt x="0" y="10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5" name="Freeform 211"/>
            <p:cNvSpPr>
              <a:spLocks/>
            </p:cNvSpPr>
            <p:nvPr/>
          </p:nvSpPr>
          <p:spPr bwMode="auto">
            <a:xfrm>
              <a:off x="5561981" y="3422458"/>
              <a:ext cx="62580" cy="57124"/>
            </a:xfrm>
            <a:custGeom>
              <a:avLst/>
              <a:gdLst>
                <a:gd name="T0" fmla="*/ 1701 w 30"/>
                <a:gd name="T1" fmla="*/ 2050 h 30"/>
                <a:gd name="T2" fmla="*/ 0 w 30"/>
                <a:gd name="T3" fmla="*/ 2050 h 30"/>
                <a:gd name="T4" fmla="*/ 0 w 30"/>
                <a:gd name="T5" fmla="*/ 0 h 30"/>
                <a:gd name="T6" fmla="*/ 1701 w 30"/>
                <a:gd name="T7" fmla="*/ 205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0"/>
                <a:gd name="T14" fmla="*/ 30 w 30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0">
                  <a:moveTo>
                    <a:pt x="29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29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6" name="Freeform 212"/>
            <p:cNvSpPr>
              <a:spLocks/>
            </p:cNvSpPr>
            <p:nvPr/>
          </p:nvSpPr>
          <p:spPr bwMode="auto">
            <a:xfrm>
              <a:off x="5538514" y="3435641"/>
              <a:ext cx="220593" cy="404258"/>
            </a:xfrm>
            <a:custGeom>
              <a:avLst/>
              <a:gdLst>
                <a:gd name="T0" fmla="*/ 3246 w 101"/>
                <a:gd name="T1" fmla="*/ 8742 h 195"/>
                <a:gd name="T2" fmla="*/ 2650 w 101"/>
                <a:gd name="T3" fmla="*/ 8742 h 195"/>
                <a:gd name="T4" fmla="*/ 1904 w 101"/>
                <a:gd name="T5" fmla="*/ 10245 h 195"/>
                <a:gd name="T6" fmla="*/ 1343 w 101"/>
                <a:gd name="T7" fmla="*/ 12695 h 195"/>
                <a:gd name="T8" fmla="*/ 1343 w 101"/>
                <a:gd name="T9" fmla="*/ 14180 h 195"/>
                <a:gd name="T10" fmla="*/ 1343 w 101"/>
                <a:gd name="T11" fmla="*/ 16550 h 195"/>
                <a:gd name="T12" fmla="*/ 1343 w 101"/>
                <a:gd name="T13" fmla="*/ 19188 h 195"/>
                <a:gd name="T14" fmla="*/ 662 w 101"/>
                <a:gd name="T15" fmla="*/ 20355 h 195"/>
                <a:gd name="T16" fmla="*/ 662 w 101"/>
                <a:gd name="T17" fmla="*/ 23112 h 195"/>
                <a:gd name="T18" fmla="*/ 0 w 101"/>
                <a:gd name="T19" fmla="*/ 25787 h 195"/>
                <a:gd name="T20" fmla="*/ 662 w 101"/>
                <a:gd name="T21" fmla="*/ 28125 h 195"/>
                <a:gd name="T22" fmla="*/ 662 w 101"/>
                <a:gd name="T23" fmla="*/ 32047 h 195"/>
                <a:gd name="T24" fmla="*/ 1904 w 101"/>
                <a:gd name="T25" fmla="*/ 32047 h 195"/>
                <a:gd name="T26" fmla="*/ 3246 w 101"/>
                <a:gd name="T27" fmla="*/ 32047 h 195"/>
                <a:gd name="T28" fmla="*/ 3813 w 101"/>
                <a:gd name="T29" fmla="*/ 30800 h 195"/>
                <a:gd name="T30" fmla="*/ 4499 w 101"/>
                <a:gd name="T31" fmla="*/ 28125 h 195"/>
                <a:gd name="T32" fmla="*/ 4499 w 101"/>
                <a:gd name="T33" fmla="*/ 26967 h 195"/>
                <a:gd name="T34" fmla="*/ 5089 w 101"/>
                <a:gd name="T35" fmla="*/ 24283 h 195"/>
                <a:gd name="T36" fmla="*/ 5089 w 101"/>
                <a:gd name="T37" fmla="*/ 21862 h 195"/>
                <a:gd name="T38" fmla="*/ 5652 w 101"/>
                <a:gd name="T39" fmla="*/ 19188 h 195"/>
                <a:gd name="T40" fmla="*/ 6403 w 101"/>
                <a:gd name="T41" fmla="*/ 18042 h 195"/>
                <a:gd name="T42" fmla="*/ 6403 w 101"/>
                <a:gd name="T43" fmla="*/ 15370 h 195"/>
                <a:gd name="T44" fmla="*/ 6993 w 101"/>
                <a:gd name="T45" fmla="*/ 12695 h 195"/>
                <a:gd name="T46" fmla="*/ 6993 w 101"/>
                <a:gd name="T47" fmla="*/ 11612 h 195"/>
                <a:gd name="T48" fmla="*/ 6993 w 101"/>
                <a:gd name="T49" fmla="*/ 8742 h 195"/>
                <a:gd name="T50" fmla="*/ 7561 w 101"/>
                <a:gd name="T51" fmla="*/ 8742 h 195"/>
                <a:gd name="T52" fmla="*/ 8223 w 101"/>
                <a:gd name="T53" fmla="*/ 7617 h 195"/>
                <a:gd name="T54" fmla="*/ 7561 w 101"/>
                <a:gd name="T55" fmla="*/ 4922 h 195"/>
                <a:gd name="T56" fmla="*/ 7561 w 101"/>
                <a:gd name="T57" fmla="*/ 2675 h 195"/>
                <a:gd name="T58" fmla="*/ 6993 w 101"/>
                <a:gd name="T59" fmla="*/ 0 h 195"/>
                <a:gd name="T60" fmla="*/ 6403 w 101"/>
                <a:gd name="T61" fmla="*/ 1180 h 195"/>
                <a:gd name="T62" fmla="*/ 6403 w 101"/>
                <a:gd name="T63" fmla="*/ 3758 h 195"/>
                <a:gd name="T64" fmla="*/ 5652 w 101"/>
                <a:gd name="T65" fmla="*/ 3758 h 195"/>
                <a:gd name="T66" fmla="*/ 5652 w 101"/>
                <a:gd name="T67" fmla="*/ 4922 h 195"/>
                <a:gd name="T68" fmla="*/ 5089 w 101"/>
                <a:gd name="T69" fmla="*/ 6425 h 195"/>
                <a:gd name="T70" fmla="*/ 5652 w 101"/>
                <a:gd name="T71" fmla="*/ 6425 h 195"/>
                <a:gd name="T72" fmla="*/ 5089 w 101"/>
                <a:gd name="T73" fmla="*/ 7617 h 195"/>
                <a:gd name="T74" fmla="*/ 5089 w 101"/>
                <a:gd name="T75" fmla="*/ 6425 h 195"/>
                <a:gd name="T76" fmla="*/ 4499 w 101"/>
                <a:gd name="T77" fmla="*/ 7617 h 195"/>
                <a:gd name="T78" fmla="*/ 3813 w 101"/>
                <a:gd name="T79" fmla="*/ 8742 h 195"/>
                <a:gd name="T80" fmla="*/ 3246 w 101"/>
                <a:gd name="T81" fmla="*/ 8742 h 19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1"/>
                <a:gd name="T124" fmla="*/ 0 h 195"/>
                <a:gd name="T125" fmla="*/ 101 w 101"/>
                <a:gd name="T126" fmla="*/ 195 h 19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1" h="195">
                  <a:moveTo>
                    <a:pt x="39" y="53"/>
                  </a:moveTo>
                  <a:lnTo>
                    <a:pt x="32" y="53"/>
                  </a:lnTo>
                  <a:lnTo>
                    <a:pt x="23" y="62"/>
                  </a:lnTo>
                  <a:lnTo>
                    <a:pt x="16" y="77"/>
                  </a:lnTo>
                  <a:lnTo>
                    <a:pt x="16" y="86"/>
                  </a:lnTo>
                  <a:lnTo>
                    <a:pt x="16" y="100"/>
                  </a:lnTo>
                  <a:lnTo>
                    <a:pt x="16" y="116"/>
                  </a:lnTo>
                  <a:lnTo>
                    <a:pt x="8" y="123"/>
                  </a:lnTo>
                  <a:lnTo>
                    <a:pt x="8" y="140"/>
                  </a:lnTo>
                  <a:lnTo>
                    <a:pt x="0" y="156"/>
                  </a:lnTo>
                  <a:lnTo>
                    <a:pt x="8" y="170"/>
                  </a:lnTo>
                  <a:lnTo>
                    <a:pt x="8" y="194"/>
                  </a:lnTo>
                  <a:lnTo>
                    <a:pt x="23" y="194"/>
                  </a:lnTo>
                  <a:lnTo>
                    <a:pt x="39" y="194"/>
                  </a:lnTo>
                  <a:lnTo>
                    <a:pt x="46" y="186"/>
                  </a:lnTo>
                  <a:lnTo>
                    <a:pt x="55" y="170"/>
                  </a:lnTo>
                  <a:lnTo>
                    <a:pt x="55" y="163"/>
                  </a:lnTo>
                  <a:lnTo>
                    <a:pt x="62" y="147"/>
                  </a:lnTo>
                  <a:lnTo>
                    <a:pt x="62" y="132"/>
                  </a:lnTo>
                  <a:lnTo>
                    <a:pt x="69" y="116"/>
                  </a:lnTo>
                  <a:lnTo>
                    <a:pt x="78" y="109"/>
                  </a:lnTo>
                  <a:lnTo>
                    <a:pt x="78" y="93"/>
                  </a:lnTo>
                  <a:lnTo>
                    <a:pt x="85" y="77"/>
                  </a:lnTo>
                  <a:lnTo>
                    <a:pt x="85" y="70"/>
                  </a:lnTo>
                  <a:lnTo>
                    <a:pt x="85" y="53"/>
                  </a:lnTo>
                  <a:lnTo>
                    <a:pt x="92" y="53"/>
                  </a:lnTo>
                  <a:lnTo>
                    <a:pt x="100" y="46"/>
                  </a:lnTo>
                  <a:lnTo>
                    <a:pt x="92" y="30"/>
                  </a:lnTo>
                  <a:lnTo>
                    <a:pt x="92" y="16"/>
                  </a:lnTo>
                  <a:lnTo>
                    <a:pt x="85" y="0"/>
                  </a:lnTo>
                  <a:lnTo>
                    <a:pt x="78" y="7"/>
                  </a:lnTo>
                  <a:lnTo>
                    <a:pt x="78" y="23"/>
                  </a:lnTo>
                  <a:lnTo>
                    <a:pt x="69" y="23"/>
                  </a:lnTo>
                  <a:lnTo>
                    <a:pt x="69" y="30"/>
                  </a:lnTo>
                  <a:lnTo>
                    <a:pt x="62" y="39"/>
                  </a:lnTo>
                  <a:lnTo>
                    <a:pt x="69" y="39"/>
                  </a:lnTo>
                  <a:lnTo>
                    <a:pt x="62" y="46"/>
                  </a:lnTo>
                  <a:lnTo>
                    <a:pt x="62" y="39"/>
                  </a:lnTo>
                  <a:lnTo>
                    <a:pt x="55" y="46"/>
                  </a:lnTo>
                  <a:lnTo>
                    <a:pt x="46" y="53"/>
                  </a:lnTo>
                  <a:lnTo>
                    <a:pt x="39" y="5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7" name="Freeform 213"/>
            <p:cNvSpPr>
              <a:spLocks/>
            </p:cNvSpPr>
            <p:nvPr/>
          </p:nvSpPr>
          <p:spPr bwMode="auto">
            <a:xfrm>
              <a:off x="5267856" y="3355082"/>
              <a:ext cx="89177" cy="240211"/>
            </a:xfrm>
            <a:custGeom>
              <a:avLst/>
              <a:gdLst>
                <a:gd name="T0" fmla="*/ 2173 w 40"/>
                <a:gd name="T1" fmla="*/ 13542 h 115"/>
                <a:gd name="T2" fmla="*/ 1433 w 40"/>
                <a:gd name="T3" fmla="*/ 15938 h 115"/>
                <a:gd name="T4" fmla="*/ 2173 w 40"/>
                <a:gd name="T5" fmla="*/ 17533 h 115"/>
                <a:gd name="T6" fmla="*/ 2813 w 40"/>
                <a:gd name="T7" fmla="*/ 20223 h 115"/>
                <a:gd name="T8" fmla="*/ 2173 w 40"/>
                <a:gd name="T9" fmla="*/ 18808 h 115"/>
                <a:gd name="T10" fmla="*/ 2813 w 40"/>
                <a:gd name="T11" fmla="*/ 17533 h 115"/>
                <a:gd name="T12" fmla="*/ 3637 w 40"/>
                <a:gd name="T13" fmla="*/ 14658 h 115"/>
                <a:gd name="T14" fmla="*/ 3637 w 40"/>
                <a:gd name="T15" fmla="*/ 13542 h 115"/>
                <a:gd name="T16" fmla="*/ 2813 w 40"/>
                <a:gd name="T17" fmla="*/ 11835 h 115"/>
                <a:gd name="T18" fmla="*/ 2173 w 40"/>
                <a:gd name="T19" fmla="*/ 10677 h 115"/>
                <a:gd name="T20" fmla="*/ 2173 w 40"/>
                <a:gd name="T21" fmla="*/ 7799 h 115"/>
                <a:gd name="T22" fmla="*/ 2173 w 40"/>
                <a:gd name="T23" fmla="*/ 6560 h 115"/>
                <a:gd name="T24" fmla="*/ 2173 w 40"/>
                <a:gd name="T25" fmla="*/ 5298 h 115"/>
                <a:gd name="T26" fmla="*/ 2813 w 40"/>
                <a:gd name="T27" fmla="*/ 5298 h 115"/>
                <a:gd name="T28" fmla="*/ 2173 w 40"/>
                <a:gd name="T29" fmla="*/ 4083 h 115"/>
                <a:gd name="T30" fmla="*/ 2173 w 40"/>
                <a:gd name="T31" fmla="*/ 1275 h 115"/>
                <a:gd name="T32" fmla="*/ 1433 w 40"/>
                <a:gd name="T33" fmla="*/ 0 h 115"/>
                <a:gd name="T34" fmla="*/ 0 w 40"/>
                <a:gd name="T35" fmla="*/ 0 h 115"/>
                <a:gd name="T36" fmla="*/ 0 w 40"/>
                <a:gd name="T37" fmla="*/ 1275 h 115"/>
                <a:gd name="T38" fmla="*/ 762 w 40"/>
                <a:gd name="T39" fmla="*/ 2433 h 115"/>
                <a:gd name="T40" fmla="*/ 762 w 40"/>
                <a:gd name="T41" fmla="*/ 4083 h 115"/>
                <a:gd name="T42" fmla="*/ 762 w 40"/>
                <a:gd name="T43" fmla="*/ 5298 h 115"/>
                <a:gd name="T44" fmla="*/ 762 w 40"/>
                <a:gd name="T45" fmla="*/ 7799 h 115"/>
                <a:gd name="T46" fmla="*/ 0 w 40"/>
                <a:gd name="T47" fmla="*/ 10677 h 115"/>
                <a:gd name="T48" fmla="*/ 0 w 40"/>
                <a:gd name="T49" fmla="*/ 11835 h 115"/>
                <a:gd name="T50" fmla="*/ 762 w 40"/>
                <a:gd name="T51" fmla="*/ 13542 h 115"/>
                <a:gd name="T52" fmla="*/ 1433 w 40"/>
                <a:gd name="T53" fmla="*/ 13542 h 115"/>
                <a:gd name="T54" fmla="*/ 2173 w 40"/>
                <a:gd name="T55" fmla="*/ 13542 h 11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0"/>
                <a:gd name="T85" fmla="*/ 0 h 115"/>
                <a:gd name="T86" fmla="*/ 40 w 40"/>
                <a:gd name="T87" fmla="*/ 115 h 11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0" h="115">
                  <a:moveTo>
                    <a:pt x="23" y="76"/>
                  </a:moveTo>
                  <a:lnTo>
                    <a:pt x="15" y="90"/>
                  </a:lnTo>
                  <a:lnTo>
                    <a:pt x="23" y="99"/>
                  </a:lnTo>
                  <a:lnTo>
                    <a:pt x="30" y="114"/>
                  </a:lnTo>
                  <a:lnTo>
                    <a:pt x="23" y="106"/>
                  </a:lnTo>
                  <a:lnTo>
                    <a:pt x="30" y="99"/>
                  </a:lnTo>
                  <a:lnTo>
                    <a:pt x="39" y="83"/>
                  </a:lnTo>
                  <a:lnTo>
                    <a:pt x="39" y="76"/>
                  </a:lnTo>
                  <a:lnTo>
                    <a:pt x="30" y="67"/>
                  </a:lnTo>
                  <a:lnTo>
                    <a:pt x="23" y="60"/>
                  </a:lnTo>
                  <a:lnTo>
                    <a:pt x="23" y="44"/>
                  </a:lnTo>
                  <a:lnTo>
                    <a:pt x="23" y="37"/>
                  </a:lnTo>
                  <a:lnTo>
                    <a:pt x="23" y="30"/>
                  </a:lnTo>
                  <a:lnTo>
                    <a:pt x="30" y="30"/>
                  </a:lnTo>
                  <a:lnTo>
                    <a:pt x="23" y="23"/>
                  </a:lnTo>
                  <a:lnTo>
                    <a:pt x="23" y="7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8" y="14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8" y="44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8" y="76"/>
                  </a:lnTo>
                  <a:lnTo>
                    <a:pt x="15" y="76"/>
                  </a:lnTo>
                  <a:lnTo>
                    <a:pt x="23" y="7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8" name="Freeform 214"/>
            <p:cNvSpPr>
              <a:spLocks/>
            </p:cNvSpPr>
            <p:nvPr/>
          </p:nvSpPr>
          <p:spPr bwMode="auto">
            <a:xfrm>
              <a:off x="5172422" y="3147094"/>
              <a:ext cx="62580" cy="67376"/>
            </a:xfrm>
            <a:custGeom>
              <a:avLst/>
              <a:gdLst>
                <a:gd name="T0" fmla="*/ 2248 w 29"/>
                <a:gd name="T1" fmla="*/ 1082 h 33"/>
                <a:gd name="T2" fmla="*/ 2248 w 29"/>
                <a:gd name="T3" fmla="*/ 0 h 33"/>
                <a:gd name="T4" fmla="*/ 1522 w 29"/>
                <a:gd name="T5" fmla="*/ 0 h 33"/>
                <a:gd name="T6" fmla="*/ 852 w 29"/>
                <a:gd name="T7" fmla="*/ 0 h 33"/>
                <a:gd name="T8" fmla="*/ 0 w 29"/>
                <a:gd name="T9" fmla="*/ 1082 h 33"/>
                <a:gd name="T10" fmla="*/ 0 w 29"/>
                <a:gd name="T11" fmla="*/ 2209 h 33"/>
                <a:gd name="T12" fmla="*/ 852 w 29"/>
                <a:gd name="T13" fmla="*/ 4351 h 33"/>
                <a:gd name="T14" fmla="*/ 1522 w 29"/>
                <a:gd name="T15" fmla="*/ 3168 h 33"/>
                <a:gd name="T16" fmla="*/ 2248 w 29"/>
                <a:gd name="T17" fmla="*/ 2209 h 33"/>
                <a:gd name="T18" fmla="*/ 2248 w 29"/>
                <a:gd name="T19" fmla="*/ 1082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33"/>
                <a:gd name="T32" fmla="*/ 29 w 29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33">
                  <a:moveTo>
                    <a:pt x="28" y="8"/>
                  </a:moveTo>
                  <a:lnTo>
                    <a:pt x="28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10" y="32"/>
                  </a:lnTo>
                  <a:lnTo>
                    <a:pt x="19" y="23"/>
                  </a:lnTo>
                  <a:lnTo>
                    <a:pt x="28" y="16"/>
                  </a:lnTo>
                  <a:lnTo>
                    <a:pt x="28" y="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9" name="Freeform 215"/>
            <p:cNvSpPr>
              <a:spLocks/>
            </p:cNvSpPr>
            <p:nvPr/>
          </p:nvSpPr>
          <p:spPr bwMode="auto">
            <a:xfrm>
              <a:off x="4662397" y="2972795"/>
              <a:ext cx="222158" cy="254858"/>
            </a:xfrm>
            <a:custGeom>
              <a:avLst/>
              <a:gdLst>
                <a:gd name="T0" fmla="*/ 2026 w 101"/>
                <a:gd name="T1" fmla="*/ 12624 h 124"/>
                <a:gd name="T2" fmla="*/ 616 w 101"/>
                <a:gd name="T3" fmla="*/ 12624 h 124"/>
                <a:gd name="T4" fmla="*/ 616 w 101"/>
                <a:gd name="T5" fmla="*/ 14008 h 124"/>
                <a:gd name="T6" fmla="*/ 1216 w 101"/>
                <a:gd name="T7" fmla="*/ 15129 h 124"/>
                <a:gd name="T8" fmla="*/ 616 w 101"/>
                <a:gd name="T9" fmla="*/ 15129 h 124"/>
                <a:gd name="T10" fmla="*/ 0 w 101"/>
                <a:gd name="T11" fmla="*/ 16126 h 124"/>
                <a:gd name="T12" fmla="*/ 1216 w 101"/>
                <a:gd name="T13" fmla="*/ 18753 h 124"/>
                <a:gd name="T14" fmla="*/ 2026 w 101"/>
                <a:gd name="T15" fmla="*/ 17509 h 124"/>
                <a:gd name="T16" fmla="*/ 2653 w 101"/>
                <a:gd name="T17" fmla="*/ 17509 h 124"/>
                <a:gd name="T18" fmla="*/ 3249 w 101"/>
                <a:gd name="T19" fmla="*/ 17509 h 124"/>
                <a:gd name="T20" fmla="*/ 4055 w 101"/>
                <a:gd name="T21" fmla="*/ 17509 h 124"/>
                <a:gd name="T22" fmla="*/ 4055 w 101"/>
                <a:gd name="T23" fmla="*/ 18753 h 124"/>
                <a:gd name="T24" fmla="*/ 4654 w 101"/>
                <a:gd name="T25" fmla="*/ 16126 h 124"/>
                <a:gd name="T26" fmla="*/ 6057 w 101"/>
                <a:gd name="T27" fmla="*/ 15129 h 124"/>
                <a:gd name="T28" fmla="*/ 6057 w 101"/>
                <a:gd name="T29" fmla="*/ 14008 h 124"/>
                <a:gd name="T30" fmla="*/ 6057 w 101"/>
                <a:gd name="T31" fmla="*/ 11622 h 124"/>
                <a:gd name="T32" fmla="*/ 6674 w 101"/>
                <a:gd name="T33" fmla="*/ 10495 h 124"/>
                <a:gd name="T34" fmla="*/ 7281 w 101"/>
                <a:gd name="T35" fmla="*/ 8106 h 124"/>
                <a:gd name="T36" fmla="*/ 8074 w 101"/>
                <a:gd name="T37" fmla="*/ 7030 h 124"/>
                <a:gd name="T38" fmla="*/ 8074 w 101"/>
                <a:gd name="T39" fmla="*/ 4619 h 124"/>
                <a:gd name="T40" fmla="*/ 8074 w 101"/>
                <a:gd name="T41" fmla="*/ 3511 h 124"/>
                <a:gd name="T42" fmla="*/ 8074 w 101"/>
                <a:gd name="T43" fmla="*/ 2381 h 124"/>
                <a:gd name="T44" fmla="*/ 8764 w 101"/>
                <a:gd name="T45" fmla="*/ 0 h 124"/>
                <a:gd name="T46" fmla="*/ 7281 w 101"/>
                <a:gd name="T47" fmla="*/ 0 h 124"/>
                <a:gd name="T48" fmla="*/ 6674 w 101"/>
                <a:gd name="T49" fmla="*/ 0 h 124"/>
                <a:gd name="T50" fmla="*/ 6057 w 101"/>
                <a:gd name="T51" fmla="*/ 0 h 124"/>
                <a:gd name="T52" fmla="*/ 6057 w 101"/>
                <a:gd name="T53" fmla="*/ 2381 h 124"/>
                <a:gd name="T54" fmla="*/ 5277 w 101"/>
                <a:gd name="T55" fmla="*/ 3511 h 124"/>
                <a:gd name="T56" fmla="*/ 4654 w 101"/>
                <a:gd name="T57" fmla="*/ 3511 h 124"/>
                <a:gd name="T58" fmla="*/ 4055 w 101"/>
                <a:gd name="T59" fmla="*/ 2381 h 124"/>
                <a:gd name="T60" fmla="*/ 2653 w 101"/>
                <a:gd name="T61" fmla="*/ 2381 h 124"/>
                <a:gd name="T62" fmla="*/ 2653 w 101"/>
                <a:gd name="T63" fmla="*/ 4619 h 124"/>
                <a:gd name="T64" fmla="*/ 4055 w 101"/>
                <a:gd name="T65" fmla="*/ 4619 h 124"/>
                <a:gd name="T66" fmla="*/ 4055 w 101"/>
                <a:gd name="T67" fmla="*/ 5636 h 124"/>
                <a:gd name="T68" fmla="*/ 3249 w 101"/>
                <a:gd name="T69" fmla="*/ 7030 h 124"/>
                <a:gd name="T70" fmla="*/ 4055 w 101"/>
                <a:gd name="T71" fmla="*/ 9151 h 124"/>
                <a:gd name="T72" fmla="*/ 3249 w 101"/>
                <a:gd name="T73" fmla="*/ 12624 h 124"/>
                <a:gd name="T74" fmla="*/ 2653 w 101"/>
                <a:gd name="T75" fmla="*/ 12624 h 124"/>
                <a:gd name="T76" fmla="*/ 2026 w 101"/>
                <a:gd name="T77" fmla="*/ 11622 h 124"/>
                <a:gd name="T78" fmla="*/ 2026 w 101"/>
                <a:gd name="T79" fmla="*/ 12624 h 1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1"/>
                <a:gd name="T121" fmla="*/ 0 h 124"/>
                <a:gd name="T122" fmla="*/ 101 w 101"/>
                <a:gd name="T123" fmla="*/ 124 h 1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1" h="124">
                  <a:moveTo>
                    <a:pt x="23" y="83"/>
                  </a:moveTo>
                  <a:lnTo>
                    <a:pt x="7" y="83"/>
                  </a:lnTo>
                  <a:lnTo>
                    <a:pt x="7" y="92"/>
                  </a:lnTo>
                  <a:lnTo>
                    <a:pt x="14" y="99"/>
                  </a:lnTo>
                  <a:lnTo>
                    <a:pt x="7" y="99"/>
                  </a:lnTo>
                  <a:lnTo>
                    <a:pt x="0" y="106"/>
                  </a:lnTo>
                  <a:lnTo>
                    <a:pt x="14" y="123"/>
                  </a:lnTo>
                  <a:lnTo>
                    <a:pt x="23" y="115"/>
                  </a:lnTo>
                  <a:lnTo>
                    <a:pt x="30" y="115"/>
                  </a:lnTo>
                  <a:lnTo>
                    <a:pt x="37" y="115"/>
                  </a:lnTo>
                  <a:lnTo>
                    <a:pt x="46" y="115"/>
                  </a:lnTo>
                  <a:lnTo>
                    <a:pt x="46" y="123"/>
                  </a:lnTo>
                  <a:lnTo>
                    <a:pt x="53" y="106"/>
                  </a:lnTo>
                  <a:lnTo>
                    <a:pt x="69" y="99"/>
                  </a:lnTo>
                  <a:lnTo>
                    <a:pt x="69" y="92"/>
                  </a:lnTo>
                  <a:lnTo>
                    <a:pt x="69" y="76"/>
                  </a:lnTo>
                  <a:lnTo>
                    <a:pt x="76" y="69"/>
                  </a:lnTo>
                  <a:lnTo>
                    <a:pt x="83" y="53"/>
                  </a:lnTo>
                  <a:lnTo>
                    <a:pt x="92" y="46"/>
                  </a:lnTo>
                  <a:lnTo>
                    <a:pt x="92" y="30"/>
                  </a:lnTo>
                  <a:lnTo>
                    <a:pt x="92" y="23"/>
                  </a:lnTo>
                  <a:lnTo>
                    <a:pt x="92" y="16"/>
                  </a:lnTo>
                  <a:lnTo>
                    <a:pt x="100" y="0"/>
                  </a:lnTo>
                  <a:lnTo>
                    <a:pt x="83" y="0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9" y="16"/>
                  </a:lnTo>
                  <a:lnTo>
                    <a:pt x="60" y="23"/>
                  </a:lnTo>
                  <a:lnTo>
                    <a:pt x="53" y="23"/>
                  </a:lnTo>
                  <a:lnTo>
                    <a:pt x="46" y="16"/>
                  </a:lnTo>
                  <a:lnTo>
                    <a:pt x="30" y="16"/>
                  </a:lnTo>
                  <a:lnTo>
                    <a:pt x="30" y="30"/>
                  </a:lnTo>
                  <a:lnTo>
                    <a:pt x="46" y="30"/>
                  </a:lnTo>
                  <a:lnTo>
                    <a:pt x="46" y="37"/>
                  </a:lnTo>
                  <a:lnTo>
                    <a:pt x="37" y="46"/>
                  </a:lnTo>
                  <a:lnTo>
                    <a:pt x="46" y="60"/>
                  </a:lnTo>
                  <a:lnTo>
                    <a:pt x="37" y="83"/>
                  </a:lnTo>
                  <a:lnTo>
                    <a:pt x="30" y="83"/>
                  </a:lnTo>
                  <a:lnTo>
                    <a:pt x="23" y="76"/>
                  </a:lnTo>
                  <a:lnTo>
                    <a:pt x="23" y="8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0" name="Freeform 216"/>
            <p:cNvSpPr>
              <a:spLocks/>
            </p:cNvSpPr>
            <p:nvPr/>
          </p:nvSpPr>
          <p:spPr bwMode="auto">
            <a:xfrm>
              <a:off x="5308533" y="2930318"/>
              <a:ext cx="222158" cy="284152"/>
            </a:xfrm>
            <a:custGeom>
              <a:avLst/>
              <a:gdLst>
                <a:gd name="T0" fmla="*/ 3919 w 102"/>
                <a:gd name="T1" fmla="*/ 22138 h 134"/>
                <a:gd name="T2" fmla="*/ 3130 w 102"/>
                <a:gd name="T3" fmla="*/ 20309 h 134"/>
                <a:gd name="T4" fmla="*/ 1947 w 102"/>
                <a:gd name="T5" fmla="*/ 18890 h 134"/>
                <a:gd name="T6" fmla="*/ 1186 w 102"/>
                <a:gd name="T7" fmla="*/ 17423 h 134"/>
                <a:gd name="T8" fmla="*/ 0 w 102"/>
                <a:gd name="T9" fmla="*/ 15650 h 134"/>
                <a:gd name="T10" fmla="*/ 0 w 102"/>
                <a:gd name="T11" fmla="*/ 12591 h 134"/>
                <a:gd name="T12" fmla="*/ 595 w 102"/>
                <a:gd name="T13" fmla="*/ 9334 h 134"/>
                <a:gd name="T14" fmla="*/ 1186 w 102"/>
                <a:gd name="T15" fmla="*/ 7886 h 134"/>
                <a:gd name="T16" fmla="*/ 595 w 102"/>
                <a:gd name="T17" fmla="*/ 6474 h 134"/>
                <a:gd name="T18" fmla="*/ 595 w 102"/>
                <a:gd name="T19" fmla="*/ 3224 h 134"/>
                <a:gd name="T20" fmla="*/ 0 w 102"/>
                <a:gd name="T21" fmla="*/ 1693 h 134"/>
                <a:gd name="T22" fmla="*/ 595 w 102"/>
                <a:gd name="T23" fmla="*/ 0 h 134"/>
                <a:gd name="T24" fmla="*/ 1186 w 102"/>
                <a:gd name="T25" fmla="*/ 0 h 134"/>
                <a:gd name="T26" fmla="*/ 1947 w 102"/>
                <a:gd name="T27" fmla="*/ 0 h 134"/>
                <a:gd name="T28" fmla="*/ 3130 w 102"/>
                <a:gd name="T29" fmla="*/ 0 h 134"/>
                <a:gd name="T30" fmla="*/ 4563 w 102"/>
                <a:gd name="T31" fmla="*/ 1693 h 134"/>
                <a:gd name="T32" fmla="*/ 5930 w 102"/>
                <a:gd name="T33" fmla="*/ 3224 h 134"/>
                <a:gd name="T34" fmla="*/ 6527 w 102"/>
                <a:gd name="T35" fmla="*/ 1693 h 134"/>
                <a:gd name="T36" fmla="*/ 7875 w 102"/>
                <a:gd name="T37" fmla="*/ 1693 h 134"/>
                <a:gd name="T38" fmla="*/ 8545 w 102"/>
                <a:gd name="T39" fmla="*/ 1693 h 134"/>
                <a:gd name="T40" fmla="*/ 8545 w 102"/>
                <a:gd name="T41" fmla="*/ 3224 h 134"/>
                <a:gd name="T42" fmla="*/ 7875 w 102"/>
                <a:gd name="T43" fmla="*/ 4635 h 134"/>
                <a:gd name="T44" fmla="*/ 7875 w 102"/>
                <a:gd name="T45" fmla="*/ 7886 h 134"/>
                <a:gd name="T46" fmla="*/ 7875 w 102"/>
                <a:gd name="T47" fmla="*/ 10730 h 134"/>
                <a:gd name="T48" fmla="*/ 7875 w 102"/>
                <a:gd name="T49" fmla="*/ 12591 h 134"/>
                <a:gd name="T50" fmla="*/ 7875 w 102"/>
                <a:gd name="T51" fmla="*/ 15650 h 134"/>
                <a:gd name="T52" fmla="*/ 8545 w 102"/>
                <a:gd name="T53" fmla="*/ 18890 h 134"/>
                <a:gd name="T54" fmla="*/ 7875 w 102"/>
                <a:gd name="T55" fmla="*/ 18890 h 134"/>
                <a:gd name="T56" fmla="*/ 7113 w 102"/>
                <a:gd name="T57" fmla="*/ 20309 h 134"/>
                <a:gd name="T58" fmla="*/ 6527 w 102"/>
                <a:gd name="T59" fmla="*/ 22138 h 134"/>
                <a:gd name="T60" fmla="*/ 6527 w 102"/>
                <a:gd name="T61" fmla="*/ 25245 h 134"/>
                <a:gd name="T62" fmla="*/ 5930 w 102"/>
                <a:gd name="T63" fmla="*/ 27023 h 134"/>
                <a:gd name="T64" fmla="*/ 5166 w 102"/>
                <a:gd name="T65" fmla="*/ 25245 h 134"/>
                <a:gd name="T66" fmla="*/ 3919 w 102"/>
                <a:gd name="T67" fmla="*/ 23525 h 134"/>
                <a:gd name="T68" fmla="*/ 3919 w 102"/>
                <a:gd name="T69" fmla="*/ 22138 h 13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2"/>
                <a:gd name="T106" fmla="*/ 0 h 134"/>
                <a:gd name="T107" fmla="*/ 102 w 102"/>
                <a:gd name="T108" fmla="*/ 134 h 13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2" h="134">
                  <a:moveTo>
                    <a:pt x="46" y="109"/>
                  </a:moveTo>
                  <a:lnTo>
                    <a:pt x="37" y="100"/>
                  </a:lnTo>
                  <a:lnTo>
                    <a:pt x="23" y="93"/>
                  </a:lnTo>
                  <a:lnTo>
                    <a:pt x="14" y="86"/>
                  </a:lnTo>
                  <a:lnTo>
                    <a:pt x="0" y="77"/>
                  </a:lnTo>
                  <a:lnTo>
                    <a:pt x="0" y="62"/>
                  </a:lnTo>
                  <a:lnTo>
                    <a:pt x="7" y="46"/>
                  </a:lnTo>
                  <a:lnTo>
                    <a:pt x="14" y="39"/>
                  </a:lnTo>
                  <a:lnTo>
                    <a:pt x="7" y="32"/>
                  </a:lnTo>
                  <a:lnTo>
                    <a:pt x="7" y="16"/>
                  </a:lnTo>
                  <a:lnTo>
                    <a:pt x="0" y="8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3" y="0"/>
                  </a:lnTo>
                  <a:lnTo>
                    <a:pt x="37" y="0"/>
                  </a:lnTo>
                  <a:lnTo>
                    <a:pt x="54" y="8"/>
                  </a:lnTo>
                  <a:lnTo>
                    <a:pt x="70" y="16"/>
                  </a:lnTo>
                  <a:lnTo>
                    <a:pt x="77" y="8"/>
                  </a:lnTo>
                  <a:lnTo>
                    <a:pt x="93" y="8"/>
                  </a:lnTo>
                  <a:lnTo>
                    <a:pt x="101" y="8"/>
                  </a:lnTo>
                  <a:lnTo>
                    <a:pt x="101" y="16"/>
                  </a:lnTo>
                  <a:lnTo>
                    <a:pt x="93" y="23"/>
                  </a:lnTo>
                  <a:lnTo>
                    <a:pt x="93" y="39"/>
                  </a:lnTo>
                  <a:lnTo>
                    <a:pt x="93" y="53"/>
                  </a:lnTo>
                  <a:lnTo>
                    <a:pt x="93" y="62"/>
                  </a:lnTo>
                  <a:lnTo>
                    <a:pt x="93" y="77"/>
                  </a:lnTo>
                  <a:lnTo>
                    <a:pt x="101" y="93"/>
                  </a:lnTo>
                  <a:lnTo>
                    <a:pt x="93" y="93"/>
                  </a:lnTo>
                  <a:lnTo>
                    <a:pt x="84" y="100"/>
                  </a:lnTo>
                  <a:lnTo>
                    <a:pt x="77" y="109"/>
                  </a:lnTo>
                  <a:lnTo>
                    <a:pt x="77" y="124"/>
                  </a:lnTo>
                  <a:lnTo>
                    <a:pt x="70" y="133"/>
                  </a:lnTo>
                  <a:lnTo>
                    <a:pt x="61" y="124"/>
                  </a:lnTo>
                  <a:lnTo>
                    <a:pt x="46" y="116"/>
                  </a:lnTo>
                  <a:lnTo>
                    <a:pt x="46" y="10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1" name="Freeform 217"/>
            <p:cNvSpPr>
              <a:spLocks/>
            </p:cNvSpPr>
            <p:nvPr/>
          </p:nvSpPr>
          <p:spPr bwMode="auto">
            <a:xfrm>
              <a:off x="6592983" y="2773595"/>
              <a:ext cx="62580" cy="117176"/>
            </a:xfrm>
            <a:custGeom>
              <a:avLst/>
              <a:gdLst>
                <a:gd name="T0" fmla="*/ 499 w 29"/>
                <a:gd name="T1" fmla="*/ 0 h 55"/>
                <a:gd name="T2" fmla="*/ 499 w 29"/>
                <a:gd name="T3" fmla="*/ 1650 h 55"/>
                <a:gd name="T4" fmla="*/ 1247 w 29"/>
                <a:gd name="T5" fmla="*/ 3803 h 55"/>
                <a:gd name="T6" fmla="*/ 1790 w 29"/>
                <a:gd name="T7" fmla="*/ 7122 h 55"/>
                <a:gd name="T8" fmla="*/ 1790 w 29"/>
                <a:gd name="T9" fmla="*/ 9156 h 55"/>
                <a:gd name="T10" fmla="*/ 1247 w 29"/>
                <a:gd name="T11" fmla="*/ 12746 h 55"/>
                <a:gd name="T12" fmla="*/ 499 w 29"/>
                <a:gd name="T13" fmla="*/ 12746 h 55"/>
                <a:gd name="T14" fmla="*/ 0 w 29"/>
                <a:gd name="T15" fmla="*/ 9156 h 55"/>
                <a:gd name="T16" fmla="*/ 0 w 29"/>
                <a:gd name="T17" fmla="*/ 5472 h 55"/>
                <a:gd name="T18" fmla="*/ 0 w 29"/>
                <a:gd name="T19" fmla="*/ 3803 h 55"/>
                <a:gd name="T20" fmla="*/ 0 w 29"/>
                <a:gd name="T21" fmla="*/ 1650 h 55"/>
                <a:gd name="T22" fmla="*/ 0 w 29"/>
                <a:gd name="T23" fmla="*/ 0 h 55"/>
                <a:gd name="T24" fmla="*/ 499 w 29"/>
                <a:gd name="T25" fmla="*/ 0 h 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55"/>
                <a:gd name="T41" fmla="*/ 29 w 29"/>
                <a:gd name="T42" fmla="*/ 55 h 5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55">
                  <a:moveTo>
                    <a:pt x="8" y="0"/>
                  </a:moveTo>
                  <a:lnTo>
                    <a:pt x="8" y="7"/>
                  </a:lnTo>
                  <a:lnTo>
                    <a:pt x="19" y="16"/>
                  </a:lnTo>
                  <a:lnTo>
                    <a:pt x="28" y="30"/>
                  </a:lnTo>
                  <a:lnTo>
                    <a:pt x="28" y="39"/>
                  </a:lnTo>
                  <a:lnTo>
                    <a:pt x="19" y="54"/>
                  </a:lnTo>
                  <a:lnTo>
                    <a:pt x="8" y="54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2" name="Freeform 218"/>
            <p:cNvSpPr>
              <a:spLocks/>
            </p:cNvSpPr>
            <p:nvPr/>
          </p:nvSpPr>
          <p:spPr bwMode="auto">
            <a:xfrm>
              <a:off x="5172422" y="3113406"/>
              <a:ext cx="62580" cy="61518"/>
            </a:xfrm>
            <a:custGeom>
              <a:avLst/>
              <a:gdLst>
                <a:gd name="T0" fmla="*/ 852 w 29"/>
                <a:gd name="T1" fmla="*/ 0 h 29"/>
                <a:gd name="T2" fmla="*/ 0 w 29"/>
                <a:gd name="T3" fmla="*/ 1615 h 29"/>
                <a:gd name="T4" fmla="*/ 0 w 29"/>
                <a:gd name="T5" fmla="*/ 5233 h 29"/>
                <a:gd name="T6" fmla="*/ 852 w 29"/>
                <a:gd name="T7" fmla="*/ 3261 h 29"/>
                <a:gd name="T8" fmla="*/ 1522 w 29"/>
                <a:gd name="T9" fmla="*/ 3261 h 29"/>
                <a:gd name="T10" fmla="*/ 2248 w 29"/>
                <a:gd name="T11" fmla="*/ 3261 h 29"/>
                <a:gd name="T12" fmla="*/ 1522 w 29"/>
                <a:gd name="T13" fmla="*/ 0 h 29"/>
                <a:gd name="T14" fmla="*/ 852 w 29"/>
                <a:gd name="T15" fmla="*/ 0 h 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29"/>
                <a:gd name="T26" fmla="*/ 29 w 29"/>
                <a:gd name="T27" fmla="*/ 29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29">
                  <a:moveTo>
                    <a:pt x="10" y="0"/>
                  </a:moveTo>
                  <a:lnTo>
                    <a:pt x="0" y="8"/>
                  </a:lnTo>
                  <a:lnTo>
                    <a:pt x="0" y="28"/>
                  </a:lnTo>
                  <a:lnTo>
                    <a:pt x="10" y="17"/>
                  </a:lnTo>
                  <a:lnTo>
                    <a:pt x="19" y="17"/>
                  </a:lnTo>
                  <a:lnTo>
                    <a:pt x="28" y="17"/>
                  </a:lnTo>
                  <a:lnTo>
                    <a:pt x="19" y="0"/>
                  </a:lnTo>
                  <a:lnTo>
                    <a:pt x="10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3" name="Line 219"/>
            <p:cNvSpPr>
              <a:spLocks noChangeShapeType="1"/>
            </p:cNvSpPr>
            <p:nvPr/>
          </p:nvSpPr>
          <p:spPr bwMode="auto">
            <a:xfrm flipH="1">
              <a:off x="6408372" y="3094365"/>
              <a:ext cx="17209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4" name="Line 220"/>
            <p:cNvSpPr>
              <a:spLocks noChangeShapeType="1"/>
            </p:cNvSpPr>
            <p:nvPr/>
          </p:nvSpPr>
          <p:spPr bwMode="auto">
            <a:xfrm flipH="1">
              <a:off x="6408372" y="2905419"/>
              <a:ext cx="17209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5" name="Line 221"/>
            <p:cNvSpPr>
              <a:spLocks noChangeShapeType="1"/>
            </p:cNvSpPr>
            <p:nvPr/>
          </p:nvSpPr>
          <p:spPr bwMode="auto">
            <a:xfrm flipV="1">
              <a:off x="6425581" y="3002089"/>
              <a:ext cx="0" cy="13182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6" name="Line 222"/>
            <p:cNvSpPr>
              <a:spLocks noChangeShapeType="1"/>
            </p:cNvSpPr>
            <p:nvPr/>
          </p:nvSpPr>
          <p:spPr bwMode="auto">
            <a:xfrm>
              <a:off x="6408372" y="2857083"/>
              <a:ext cx="0" cy="13183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7" name="Line 223"/>
            <p:cNvSpPr>
              <a:spLocks noChangeShapeType="1"/>
            </p:cNvSpPr>
            <p:nvPr/>
          </p:nvSpPr>
          <p:spPr bwMode="auto">
            <a:xfrm>
              <a:off x="6425581" y="3044565"/>
              <a:ext cx="0" cy="23435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8" name="Line 224"/>
            <p:cNvSpPr>
              <a:spLocks noChangeShapeType="1"/>
            </p:cNvSpPr>
            <p:nvPr/>
          </p:nvSpPr>
          <p:spPr bwMode="auto">
            <a:xfrm>
              <a:off x="6408372" y="2857083"/>
              <a:ext cx="0" cy="13183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9" name="Line 225"/>
            <p:cNvSpPr>
              <a:spLocks noChangeShapeType="1"/>
            </p:cNvSpPr>
            <p:nvPr/>
          </p:nvSpPr>
          <p:spPr bwMode="auto">
            <a:xfrm flipH="1">
              <a:off x="5641770" y="3355082"/>
              <a:ext cx="21903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0" name="Line 226"/>
            <p:cNvSpPr>
              <a:spLocks noChangeShapeType="1"/>
            </p:cNvSpPr>
            <p:nvPr/>
          </p:nvSpPr>
          <p:spPr bwMode="auto">
            <a:xfrm>
              <a:off x="5729382" y="2271202"/>
              <a:ext cx="0" cy="14647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1" name="Freeform 227"/>
            <p:cNvSpPr>
              <a:spLocks/>
            </p:cNvSpPr>
            <p:nvPr/>
          </p:nvSpPr>
          <p:spPr bwMode="auto">
            <a:xfrm>
              <a:off x="4731235" y="2354691"/>
              <a:ext cx="289431" cy="487746"/>
            </a:xfrm>
            <a:custGeom>
              <a:avLst/>
              <a:gdLst>
                <a:gd name="T0" fmla="*/ 11182 w 132"/>
                <a:gd name="T1" fmla="*/ 11672 h 231"/>
                <a:gd name="T2" fmla="*/ 9924 w 132"/>
                <a:gd name="T3" fmla="*/ 10229 h 231"/>
                <a:gd name="T4" fmla="*/ 9175 w 132"/>
                <a:gd name="T5" fmla="*/ 8864 h 231"/>
                <a:gd name="T6" fmla="*/ 7959 w 132"/>
                <a:gd name="T7" fmla="*/ 7197 h 231"/>
                <a:gd name="T8" fmla="*/ 6590 w 132"/>
                <a:gd name="T9" fmla="*/ 5811 h 231"/>
                <a:gd name="T10" fmla="*/ 5947 w 132"/>
                <a:gd name="T11" fmla="*/ 4472 h 231"/>
                <a:gd name="T12" fmla="*/ 4580 w 132"/>
                <a:gd name="T13" fmla="*/ 2751 h 231"/>
                <a:gd name="T14" fmla="*/ 3333 w 132"/>
                <a:gd name="T15" fmla="*/ 1364 h 231"/>
                <a:gd name="T16" fmla="*/ 2575 w 132"/>
                <a:gd name="T17" fmla="*/ 0 h 231"/>
                <a:gd name="T18" fmla="*/ 1369 w 132"/>
                <a:gd name="T19" fmla="*/ 1364 h 231"/>
                <a:gd name="T20" fmla="*/ 1369 w 132"/>
                <a:gd name="T21" fmla="*/ 4472 h 231"/>
                <a:gd name="T22" fmla="*/ 1965 w 132"/>
                <a:gd name="T23" fmla="*/ 5811 h 231"/>
                <a:gd name="T24" fmla="*/ 2575 w 132"/>
                <a:gd name="T25" fmla="*/ 8864 h 231"/>
                <a:gd name="T26" fmla="*/ 2575 w 132"/>
                <a:gd name="T27" fmla="*/ 10229 h 231"/>
                <a:gd name="T28" fmla="*/ 1965 w 132"/>
                <a:gd name="T29" fmla="*/ 11672 h 231"/>
                <a:gd name="T30" fmla="*/ 1965 w 132"/>
                <a:gd name="T31" fmla="*/ 14704 h 231"/>
                <a:gd name="T32" fmla="*/ 1965 w 132"/>
                <a:gd name="T33" fmla="*/ 15963 h 231"/>
                <a:gd name="T34" fmla="*/ 1965 w 132"/>
                <a:gd name="T35" fmla="*/ 19142 h 231"/>
                <a:gd name="T36" fmla="*/ 1369 w 132"/>
                <a:gd name="T37" fmla="*/ 20408 h 231"/>
                <a:gd name="T38" fmla="*/ 1369 w 132"/>
                <a:gd name="T39" fmla="*/ 22245 h 231"/>
                <a:gd name="T40" fmla="*/ 612 w 132"/>
                <a:gd name="T41" fmla="*/ 23727 h 231"/>
                <a:gd name="T42" fmla="*/ 0 w 132"/>
                <a:gd name="T43" fmla="*/ 25066 h 231"/>
                <a:gd name="T44" fmla="*/ 0 w 132"/>
                <a:gd name="T45" fmla="*/ 28181 h 231"/>
                <a:gd name="T46" fmla="*/ 612 w 132"/>
                <a:gd name="T47" fmla="*/ 29496 h 231"/>
                <a:gd name="T48" fmla="*/ 1369 w 132"/>
                <a:gd name="T49" fmla="*/ 29496 h 231"/>
                <a:gd name="T50" fmla="*/ 1965 w 132"/>
                <a:gd name="T51" fmla="*/ 32592 h 231"/>
                <a:gd name="T52" fmla="*/ 1965 w 132"/>
                <a:gd name="T53" fmla="*/ 35386 h 231"/>
                <a:gd name="T54" fmla="*/ 2575 w 132"/>
                <a:gd name="T55" fmla="*/ 38398 h 231"/>
                <a:gd name="T56" fmla="*/ 1369 w 132"/>
                <a:gd name="T57" fmla="*/ 38398 h 231"/>
                <a:gd name="T58" fmla="*/ 612 w 132"/>
                <a:gd name="T59" fmla="*/ 38398 h 231"/>
                <a:gd name="T60" fmla="*/ 1369 w 132"/>
                <a:gd name="T61" fmla="*/ 41517 h 231"/>
                <a:gd name="T62" fmla="*/ 2575 w 132"/>
                <a:gd name="T63" fmla="*/ 44347 h 231"/>
                <a:gd name="T64" fmla="*/ 3333 w 132"/>
                <a:gd name="T65" fmla="*/ 44347 h 231"/>
                <a:gd name="T66" fmla="*/ 3945 w 132"/>
                <a:gd name="T67" fmla="*/ 44347 h 231"/>
                <a:gd name="T68" fmla="*/ 5947 w 132"/>
                <a:gd name="T69" fmla="*/ 42875 h 231"/>
                <a:gd name="T70" fmla="*/ 5947 w 132"/>
                <a:gd name="T71" fmla="*/ 41517 h 231"/>
                <a:gd name="T72" fmla="*/ 7165 w 132"/>
                <a:gd name="T73" fmla="*/ 39818 h 231"/>
                <a:gd name="T74" fmla="*/ 8537 w 132"/>
                <a:gd name="T75" fmla="*/ 38398 h 231"/>
                <a:gd name="T76" fmla="*/ 9175 w 132"/>
                <a:gd name="T77" fmla="*/ 35386 h 231"/>
                <a:gd name="T78" fmla="*/ 10548 w 132"/>
                <a:gd name="T79" fmla="*/ 35386 h 231"/>
                <a:gd name="T80" fmla="*/ 9924 w 132"/>
                <a:gd name="T81" fmla="*/ 33956 h 231"/>
                <a:gd name="T82" fmla="*/ 9924 w 132"/>
                <a:gd name="T83" fmla="*/ 32592 h 231"/>
                <a:gd name="T84" fmla="*/ 9175 w 132"/>
                <a:gd name="T85" fmla="*/ 30931 h 231"/>
                <a:gd name="T86" fmla="*/ 9175 w 132"/>
                <a:gd name="T87" fmla="*/ 29496 h 231"/>
                <a:gd name="T88" fmla="*/ 9175 w 132"/>
                <a:gd name="T89" fmla="*/ 28181 h 231"/>
                <a:gd name="T90" fmla="*/ 9924 w 132"/>
                <a:gd name="T91" fmla="*/ 26478 h 231"/>
                <a:gd name="T92" fmla="*/ 9924 w 132"/>
                <a:gd name="T93" fmla="*/ 25066 h 231"/>
                <a:gd name="T94" fmla="*/ 10548 w 132"/>
                <a:gd name="T95" fmla="*/ 23727 h 231"/>
                <a:gd name="T96" fmla="*/ 10548 w 132"/>
                <a:gd name="T97" fmla="*/ 22245 h 231"/>
                <a:gd name="T98" fmla="*/ 11182 w 132"/>
                <a:gd name="T99" fmla="*/ 22245 h 231"/>
                <a:gd name="T100" fmla="*/ 11182 w 132"/>
                <a:gd name="T101" fmla="*/ 19142 h 231"/>
                <a:gd name="T102" fmla="*/ 11182 w 132"/>
                <a:gd name="T103" fmla="*/ 15963 h 231"/>
                <a:gd name="T104" fmla="*/ 11182 w 132"/>
                <a:gd name="T105" fmla="*/ 14704 h 231"/>
                <a:gd name="T106" fmla="*/ 11182 w 132"/>
                <a:gd name="T107" fmla="*/ 11672 h 23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32"/>
                <a:gd name="T163" fmla="*/ 0 h 231"/>
                <a:gd name="T164" fmla="*/ 132 w 132"/>
                <a:gd name="T165" fmla="*/ 231 h 23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32" h="231">
                  <a:moveTo>
                    <a:pt x="131" y="60"/>
                  </a:moveTo>
                  <a:lnTo>
                    <a:pt x="116" y="53"/>
                  </a:lnTo>
                  <a:lnTo>
                    <a:pt x="107" y="46"/>
                  </a:lnTo>
                  <a:lnTo>
                    <a:pt x="93" y="37"/>
                  </a:lnTo>
                  <a:lnTo>
                    <a:pt x="77" y="30"/>
                  </a:lnTo>
                  <a:lnTo>
                    <a:pt x="69" y="23"/>
                  </a:lnTo>
                  <a:lnTo>
                    <a:pt x="53" y="14"/>
                  </a:lnTo>
                  <a:lnTo>
                    <a:pt x="39" y="7"/>
                  </a:lnTo>
                  <a:lnTo>
                    <a:pt x="30" y="0"/>
                  </a:lnTo>
                  <a:lnTo>
                    <a:pt x="16" y="7"/>
                  </a:lnTo>
                  <a:lnTo>
                    <a:pt x="16" y="23"/>
                  </a:lnTo>
                  <a:lnTo>
                    <a:pt x="23" y="30"/>
                  </a:lnTo>
                  <a:lnTo>
                    <a:pt x="30" y="46"/>
                  </a:lnTo>
                  <a:lnTo>
                    <a:pt x="30" y="53"/>
                  </a:lnTo>
                  <a:lnTo>
                    <a:pt x="23" y="60"/>
                  </a:lnTo>
                  <a:lnTo>
                    <a:pt x="23" y="76"/>
                  </a:lnTo>
                  <a:lnTo>
                    <a:pt x="23" y="83"/>
                  </a:lnTo>
                  <a:lnTo>
                    <a:pt x="23" y="99"/>
                  </a:lnTo>
                  <a:lnTo>
                    <a:pt x="16" y="106"/>
                  </a:lnTo>
                  <a:lnTo>
                    <a:pt x="16" y="115"/>
                  </a:lnTo>
                  <a:lnTo>
                    <a:pt x="7" y="123"/>
                  </a:lnTo>
                  <a:lnTo>
                    <a:pt x="0" y="130"/>
                  </a:lnTo>
                  <a:lnTo>
                    <a:pt x="0" y="146"/>
                  </a:lnTo>
                  <a:lnTo>
                    <a:pt x="7" y="153"/>
                  </a:lnTo>
                  <a:lnTo>
                    <a:pt x="16" y="153"/>
                  </a:lnTo>
                  <a:lnTo>
                    <a:pt x="23" y="169"/>
                  </a:lnTo>
                  <a:lnTo>
                    <a:pt x="23" y="183"/>
                  </a:lnTo>
                  <a:lnTo>
                    <a:pt x="30" y="199"/>
                  </a:lnTo>
                  <a:lnTo>
                    <a:pt x="16" y="199"/>
                  </a:lnTo>
                  <a:lnTo>
                    <a:pt x="7" y="199"/>
                  </a:lnTo>
                  <a:lnTo>
                    <a:pt x="16" y="215"/>
                  </a:lnTo>
                  <a:lnTo>
                    <a:pt x="30" y="230"/>
                  </a:lnTo>
                  <a:lnTo>
                    <a:pt x="39" y="230"/>
                  </a:lnTo>
                  <a:lnTo>
                    <a:pt x="46" y="230"/>
                  </a:lnTo>
                  <a:lnTo>
                    <a:pt x="69" y="222"/>
                  </a:lnTo>
                  <a:lnTo>
                    <a:pt x="69" y="215"/>
                  </a:lnTo>
                  <a:lnTo>
                    <a:pt x="84" y="206"/>
                  </a:lnTo>
                  <a:lnTo>
                    <a:pt x="100" y="199"/>
                  </a:lnTo>
                  <a:lnTo>
                    <a:pt x="107" y="183"/>
                  </a:lnTo>
                  <a:lnTo>
                    <a:pt x="123" y="183"/>
                  </a:lnTo>
                  <a:lnTo>
                    <a:pt x="116" y="176"/>
                  </a:lnTo>
                  <a:lnTo>
                    <a:pt x="116" y="169"/>
                  </a:lnTo>
                  <a:lnTo>
                    <a:pt x="107" y="160"/>
                  </a:lnTo>
                  <a:lnTo>
                    <a:pt x="107" y="153"/>
                  </a:lnTo>
                  <a:lnTo>
                    <a:pt x="107" y="146"/>
                  </a:lnTo>
                  <a:lnTo>
                    <a:pt x="116" y="137"/>
                  </a:lnTo>
                  <a:lnTo>
                    <a:pt x="116" y="130"/>
                  </a:lnTo>
                  <a:lnTo>
                    <a:pt x="123" y="123"/>
                  </a:lnTo>
                  <a:lnTo>
                    <a:pt x="123" y="115"/>
                  </a:lnTo>
                  <a:lnTo>
                    <a:pt x="131" y="115"/>
                  </a:lnTo>
                  <a:lnTo>
                    <a:pt x="131" y="99"/>
                  </a:lnTo>
                  <a:lnTo>
                    <a:pt x="131" y="83"/>
                  </a:lnTo>
                  <a:lnTo>
                    <a:pt x="131" y="76"/>
                  </a:lnTo>
                  <a:lnTo>
                    <a:pt x="131" y="6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2" name="Freeform 228"/>
            <p:cNvSpPr>
              <a:spLocks/>
            </p:cNvSpPr>
            <p:nvPr/>
          </p:nvSpPr>
          <p:spPr bwMode="auto">
            <a:xfrm>
              <a:off x="5522869" y="2690107"/>
              <a:ext cx="68838" cy="58588"/>
            </a:xfrm>
            <a:custGeom>
              <a:avLst/>
              <a:gdLst>
                <a:gd name="T0" fmla="*/ 0 w 30"/>
                <a:gd name="T1" fmla="*/ 2050 h 30"/>
                <a:gd name="T2" fmla="*/ 3909 w 30"/>
                <a:gd name="T3" fmla="*/ 2050 h 30"/>
                <a:gd name="T4" fmla="*/ 3909 w 30"/>
                <a:gd name="T5" fmla="*/ 1464 h 30"/>
                <a:gd name="T6" fmla="*/ 1673 w 30"/>
                <a:gd name="T7" fmla="*/ 0 h 30"/>
                <a:gd name="T8" fmla="*/ 0 w 30"/>
                <a:gd name="T9" fmla="*/ 205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0"/>
                <a:gd name="T17" fmla="*/ 30 w 30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0">
                  <a:moveTo>
                    <a:pt x="0" y="29"/>
                  </a:moveTo>
                  <a:lnTo>
                    <a:pt x="29" y="29"/>
                  </a:lnTo>
                  <a:lnTo>
                    <a:pt x="29" y="20"/>
                  </a:lnTo>
                  <a:lnTo>
                    <a:pt x="12" y="0"/>
                  </a:lnTo>
                  <a:lnTo>
                    <a:pt x="0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3" name="Freeform 229"/>
            <p:cNvSpPr>
              <a:spLocks/>
            </p:cNvSpPr>
            <p:nvPr/>
          </p:nvSpPr>
          <p:spPr bwMode="auto">
            <a:xfrm>
              <a:off x="5369549" y="2531919"/>
              <a:ext cx="195561" cy="165512"/>
            </a:xfrm>
            <a:custGeom>
              <a:avLst/>
              <a:gdLst>
                <a:gd name="T0" fmla="*/ 0 w 87"/>
                <a:gd name="T1" fmla="*/ 11951 h 78"/>
                <a:gd name="T2" fmla="*/ 0 w 87"/>
                <a:gd name="T3" fmla="*/ 10222 h 78"/>
                <a:gd name="T4" fmla="*/ 0 w 87"/>
                <a:gd name="T5" fmla="*/ 6135 h 78"/>
                <a:gd name="T6" fmla="*/ 764 w 87"/>
                <a:gd name="T7" fmla="*/ 3094 h 78"/>
                <a:gd name="T8" fmla="*/ 1780 w 87"/>
                <a:gd name="T9" fmla="*/ 1625 h 78"/>
                <a:gd name="T10" fmla="*/ 2497 w 87"/>
                <a:gd name="T11" fmla="*/ 0 h 78"/>
                <a:gd name="T12" fmla="*/ 2497 w 87"/>
                <a:gd name="T13" fmla="*/ 1625 h 78"/>
                <a:gd name="T14" fmla="*/ 3280 w 87"/>
                <a:gd name="T15" fmla="*/ 3094 h 78"/>
                <a:gd name="T16" fmla="*/ 4197 w 87"/>
                <a:gd name="T17" fmla="*/ 6135 h 78"/>
                <a:gd name="T18" fmla="*/ 4197 w 87"/>
                <a:gd name="T19" fmla="*/ 7561 h 78"/>
                <a:gd name="T20" fmla="*/ 4980 w 87"/>
                <a:gd name="T21" fmla="*/ 7561 h 78"/>
                <a:gd name="T22" fmla="*/ 5766 w 87"/>
                <a:gd name="T23" fmla="*/ 8861 h 78"/>
                <a:gd name="T24" fmla="*/ 7466 w 87"/>
                <a:gd name="T25" fmla="*/ 11951 h 78"/>
                <a:gd name="T26" fmla="*/ 9299 w 87"/>
                <a:gd name="T27" fmla="*/ 13329 h 78"/>
                <a:gd name="T28" fmla="*/ 9299 w 87"/>
                <a:gd name="T29" fmla="*/ 14798 h 78"/>
                <a:gd name="T30" fmla="*/ 8372 w 87"/>
                <a:gd name="T31" fmla="*/ 14798 h 78"/>
                <a:gd name="T32" fmla="*/ 7466 w 87"/>
                <a:gd name="T33" fmla="*/ 14798 h 78"/>
                <a:gd name="T34" fmla="*/ 6706 w 87"/>
                <a:gd name="T35" fmla="*/ 14798 h 78"/>
                <a:gd name="T36" fmla="*/ 5766 w 87"/>
                <a:gd name="T37" fmla="*/ 11951 h 78"/>
                <a:gd name="T38" fmla="*/ 4980 w 87"/>
                <a:gd name="T39" fmla="*/ 11951 h 78"/>
                <a:gd name="T40" fmla="*/ 4197 w 87"/>
                <a:gd name="T41" fmla="*/ 10222 h 78"/>
                <a:gd name="T42" fmla="*/ 3280 w 87"/>
                <a:gd name="T43" fmla="*/ 10222 h 78"/>
                <a:gd name="T44" fmla="*/ 2497 w 87"/>
                <a:gd name="T45" fmla="*/ 10222 h 78"/>
                <a:gd name="T46" fmla="*/ 1780 w 87"/>
                <a:gd name="T47" fmla="*/ 8861 h 78"/>
                <a:gd name="T48" fmla="*/ 1780 w 87"/>
                <a:gd name="T49" fmla="*/ 11951 h 78"/>
                <a:gd name="T50" fmla="*/ 764 w 87"/>
                <a:gd name="T51" fmla="*/ 10222 h 78"/>
                <a:gd name="T52" fmla="*/ 0 w 87"/>
                <a:gd name="T53" fmla="*/ 11951 h 7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7"/>
                <a:gd name="T82" fmla="*/ 0 h 78"/>
                <a:gd name="T83" fmla="*/ 87 w 87"/>
                <a:gd name="T84" fmla="*/ 78 h 7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7" h="78">
                  <a:moveTo>
                    <a:pt x="0" y="62"/>
                  </a:moveTo>
                  <a:lnTo>
                    <a:pt x="0" y="53"/>
                  </a:lnTo>
                  <a:lnTo>
                    <a:pt x="0" y="32"/>
                  </a:lnTo>
                  <a:lnTo>
                    <a:pt x="7" y="16"/>
                  </a:lnTo>
                  <a:lnTo>
                    <a:pt x="16" y="8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30" y="16"/>
                  </a:lnTo>
                  <a:lnTo>
                    <a:pt x="39" y="32"/>
                  </a:lnTo>
                  <a:lnTo>
                    <a:pt x="39" y="39"/>
                  </a:lnTo>
                  <a:lnTo>
                    <a:pt x="46" y="39"/>
                  </a:lnTo>
                  <a:lnTo>
                    <a:pt x="53" y="46"/>
                  </a:lnTo>
                  <a:lnTo>
                    <a:pt x="69" y="62"/>
                  </a:lnTo>
                  <a:lnTo>
                    <a:pt x="86" y="69"/>
                  </a:lnTo>
                  <a:lnTo>
                    <a:pt x="86" y="77"/>
                  </a:lnTo>
                  <a:lnTo>
                    <a:pt x="77" y="77"/>
                  </a:lnTo>
                  <a:lnTo>
                    <a:pt x="69" y="77"/>
                  </a:lnTo>
                  <a:lnTo>
                    <a:pt x="62" y="77"/>
                  </a:lnTo>
                  <a:lnTo>
                    <a:pt x="53" y="62"/>
                  </a:lnTo>
                  <a:lnTo>
                    <a:pt x="46" y="62"/>
                  </a:lnTo>
                  <a:lnTo>
                    <a:pt x="39" y="53"/>
                  </a:lnTo>
                  <a:lnTo>
                    <a:pt x="30" y="53"/>
                  </a:lnTo>
                  <a:lnTo>
                    <a:pt x="23" y="53"/>
                  </a:lnTo>
                  <a:lnTo>
                    <a:pt x="16" y="46"/>
                  </a:lnTo>
                  <a:lnTo>
                    <a:pt x="16" y="62"/>
                  </a:lnTo>
                  <a:lnTo>
                    <a:pt x="7" y="53"/>
                  </a:lnTo>
                  <a:lnTo>
                    <a:pt x="0" y="62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4" name="Freeform 230"/>
            <p:cNvSpPr>
              <a:spLocks/>
            </p:cNvSpPr>
            <p:nvPr/>
          </p:nvSpPr>
          <p:spPr bwMode="auto">
            <a:xfrm>
              <a:off x="4953393" y="821146"/>
              <a:ext cx="3333936" cy="988675"/>
            </a:xfrm>
            <a:custGeom>
              <a:avLst/>
              <a:gdLst>
                <a:gd name="T0" fmla="*/ 114110 w 1521"/>
                <a:gd name="T1" fmla="*/ 19164 h 473"/>
                <a:gd name="T2" fmla="*/ 104669 w 1521"/>
                <a:gd name="T3" fmla="*/ 16117 h 473"/>
                <a:gd name="T4" fmla="*/ 94045 w 1521"/>
                <a:gd name="T5" fmla="*/ 13744 h 473"/>
                <a:gd name="T6" fmla="*/ 84841 w 1521"/>
                <a:gd name="T7" fmla="*/ 9613 h 473"/>
                <a:gd name="T8" fmla="*/ 81421 w 1521"/>
                <a:gd name="T9" fmla="*/ 13744 h 473"/>
                <a:gd name="T10" fmla="*/ 74792 w 1521"/>
                <a:gd name="T11" fmla="*/ 10886 h 473"/>
                <a:gd name="T12" fmla="*/ 62763 w 1521"/>
                <a:gd name="T13" fmla="*/ 8044 h 473"/>
                <a:gd name="T14" fmla="*/ 59430 w 1521"/>
                <a:gd name="T15" fmla="*/ 6818 h 473"/>
                <a:gd name="T16" fmla="*/ 57458 w 1521"/>
                <a:gd name="T17" fmla="*/ 2793 h 473"/>
                <a:gd name="T18" fmla="*/ 49396 w 1521"/>
                <a:gd name="T19" fmla="*/ 1378 h 473"/>
                <a:gd name="T20" fmla="*/ 45422 w 1521"/>
                <a:gd name="T21" fmla="*/ 4067 h 473"/>
                <a:gd name="T22" fmla="*/ 42001 w 1521"/>
                <a:gd name="T23" fmla="*/ 8044 h 473"/>
                <a:gd name="T24" fmla="*/ 42001 w 1521"/>
                <a:gd name="T25" fmla="*/ 14961 h 473"/>
                <a:gd name="T26" fmla="*/ 37360 w 1521"/>
                <a:gd name="T27" fmla="*/ 12100 h 473"/>
                <a:gd name="T28" fmla="*/ 33887 w 1521"/>
                <a:gd name="T29" fmla="*/ 12100 h 473"/>
                <a:gd name="T30" fmla="*/ 39991 w 1521"/>
                <a:gd name="T31" fmla="*/ 20286 h 473"/>
                <a:gd name="T32" fmla="*/ 36009 w 1521"/>
                <a:gd name="T33" fmla="*/ 24429 h 473"/>
                <a:gd name="T34" fmla="*/ 33297 w 1521"/>
                <a:gd name="T35" fmla="*/ 13744 h 473"/>
                <a:gd name="T36" fmla="*/ 30149 w 1521"/>
                <a:gd name="T37" fmla="*/ 16117 h 473"/>
                <a:gd name="T38" fmla="*/ 24641 w 1521"/>
                <a:gd name="T39" fmla="*/ 16117 h 473"/>
                <a:gd name="T40" fmla="*/ 20681 w 1521"/>
                <a:gd name="T41" fmla="*/ 17600 h 473"/>
                <a:gd name="T42" fmla="*/ 13392 w 1521"/>
                <a:gd name="T43" fmla="*/ 21522 h 473"/>
                <a:gd name="T44" fmla="*/ 12625 w 1521"/>
                <a:gd name="T45" fmla="*/ 24429 h 473"/>
                <a:gd name="T46" fmla="*/ 8642 w 1521"/>
                <a:gd name="T47" fmla="*/ 28447 h 473"/>
                <a:gd name="T48" fmla="*/ 3357 w 1521"/>
                <a:gd name="T49" fmla="*/ 23166 h 473"/>
                <a:gd name="T50" fmla="*/ 3357 w 1521"/>
                <a:gd name="T51" fmla="*/ 17600 h 473"/>
                <a:gd name="T52" fmla="*/ 0 w 1521"/>
                <a:gd name="T53" fmla="*/ 19164 h 473"/>
                <a:gd name="T54" fmla="*/ 1971 w 1521"/>
                <a:gd name="T55" fmla="*/ 29603 h 473"/>
                <a:gd name="T56" fmla="*/ 1971 w 1521"/>
                <a:gd name="T57" fmla="*/ 37906 h 473"/>
                <a:gd name="T58" fmla="*/ 3960 w 1521"/>
                <a:gd name="T59" fmla="*/ 48744 h 473"/>
                <a:gd name="T60" fmla="*/ 12030 w 1521"/>
                <a:gd name="T61" fmla="*/ 62292 h 473"/>
                <a:gd name="T62" fmla="*/ 14626 w 1521"/>
                <a:gd name="T63" fmla="*/ 71772 h 473"/>
                <a:gd name="T64" fmla="*/ 15998 w 1521"/>
                <a:gd name="T65" fmla="*/ 77330 h 473"/>
                <a:gd name="T66" fmla="*/ 24641 w 1521"/>
                <a:gd name="T67" fmla="*/ 81382 h 473"/>
                <a:gd name="T68" fmla="*/ 24641 w 1521"/>
                <a:gd name="T69" fmla="*/ 70502 h 473"/>
                <a:gd name="T70" fmla="*/ 24040 w 1521"/>
                <a:gd name="T71" fmla="*/ 58286 h 473"/>
                <a:gd name="T72" fmla="*/ 34686 w 1521"/>
                <a:gd name="T73" fmla="*/ 59416 h 473"/>
                <a:gd name="T74" fmla="*/ 38753 w 1521"/>
                <a:gd name="T75" fmla="*/ 50122 h 473"/>
                <a:gd name="T76" fmla="*/ 46811 w 1521"/>
                <a:gd name="T77" fmla="*/ 51376 h 473"/>
                <a:gd name="T78" fmla="*/ 55453 w 1521"/>
                <a:gd name="T79" fmla="*/ 59416 h 473"/>
                <a:gd name="T80" fmla="*/ 64157 w 1521"/>
                <a:gd name="T81" fmla="*/ 60982 h 473"/>
                <a:gd name="T82" fmla="*/ 70077 w 1521"/>
                <a:gd name="T83" fmla="*/ 57019 h 473"/>
                <a:gd name="T84" fmla="*/ 80806 w 1521"/>
                <a:gd name="T85" fmla="*/ 63551 h 473"/>
                <a:gd name="T86" fmla="*/ 90849 w 1521"/>
                <a:gd name="T87" fmla="*/ 60982 h 473"/>
                <a:gd name="T88" fmla="*/ 95463 w 1521"/>
                <a:gd name="T89" fmla="*/ 55468 h 473"/>
                <a:gd name="T90" fmla="*/ 104072 w 1521"/>
                <a:gd name="T91" fmla="*/ 67720 h 473"/>
                <a:gd name="T92" fmla="*/ 107593 w 1521"/>
                <a:gd name="T93" fmla="*/ 77330 h 473"/>
                <a:gd name="T94" fmla="*/ 111547 w 1521"/>
                <a:gd name="T95" fmla="*/ 77330 h 473"/>
                <a:gd name="T96" fmla="*/ 110772 w 1521"/>
                <a:gd name="T97" fmla="*/ 60982 h 473"/>
                <a:gd name="T98" fmla="*/ 106209 w 1521"/>
                <a:gd name="T99" fmla="*/ 52938 h 473"/>
                <a:gd name="T100" fmla="*/ 102698 w 1521"/>
                <a:gd name="T101" fmla="*/ 44834 h 473"/>
                <a:gd name="T102" fmla="*/ 106804 w 1521"/>
                <a:gd name="T103" fmla="*/ 39457 h 473"/>
                <a:gd name="T104" fmla="*/ 114809 w 1521"/>
                <a:gd name="T105" fmla="*/ 39457 h 473"/>
                <a:gd name="T106" fmla="*/ 117439 w 1521"/>
                <a:gd name="T107" fmla="*/ 36632 h 473"/>
                <a:gd name="T108" fmla="*/ 119426 w 1521"/>
                <a:gd name="T109" fmla="*/ 39457 h 473"/>
                <a:gd name="T110" fmla="*/ 121420 w 1521"/>
                <a:gd name="T111" fmla="*/ 52938 h 473"/>
                <a:gd name="T112" fmla="*/ 126229 w 1521"/>
                <a:gd name="T113" fmla="*/ 54157 h 473"/>
                <a:gd name="T114" fmla="*/ 125456 w 1521"/>
                <a:gd name="T115" fmla="*/ 45950 h 473"/>
                <a:gd name="T116" fmla="*/ 122808 w 1521"/>
                <a:gd name="T117" fmla="*/ 39457 h 473"/>
                <a:gd name="T118" fmla="*/ 127440 w 1521"/>
                <a:gd name="T119" fmla="*/ 35440 h 473"/>
                <a:gd name="T120" fmla="*/ 128860 w 1521"/>
                <a:gd name="T121" fmla="*/ 29603 h 473"/>
                <a:gd name="T122" fmla="*/ 121420 w 1521"/>
                <a:gd name="T123" fmla="*/ 17600 h 47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21"/>
                <a:gd name="T187" fmla="*/ 0 h 473"/>
                <a:gd name="T188" fmla="*/ 1521 w 1521"/>
                <a:gd name="T189" fmla="*/ 473 h 47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21" h="473">
                  <a:moveTo>
                    <a:pt x="1403" y="100"/>
                  </a:moveTo>
                  <a:lnTo>
                    <a:pt x="1373" y="100"/>
                  </a:lnTo>
                  <a:lnTo>
                    <a:pt x="1343" y="92"/>
                  </a:lnTo>
                  <a:lnTo>
                    <a:pt x="1319" y="92"/>
                  </a:lnTo>
                  <a:lnTo>
                    <a:pt x="1296" y="92"/>
                  </a:lnTo>
                  <a:lnTo>
                    <a:pt x="1303" y="92"/>
                  </a:lnTo>
                  <a:lnTo>
                    <a:pt x="1319" y="100"/>
                  </a:lnTo>
                  <a:lnTo>
                    <a:pt x="1319" y="109"/>
                  </a:lnTo>
                  <a:lnTo>
                    <a:pt x="1312" y="109"/>
                  </a:lnTo>
                  <a:lnTo>
                    <a:pt x="1296" y="100"/>
                  </a:lnTo>
                  <a:lnTo>
                    <a:pt x="1289" y="100"/>
                  </a:lnTo>
                  <a:lnTo>
                    <a:pt x="1273" y="92"/>
                  </a:lnTo>
                  <a:lnTo>
                    <a:pt x="1266" y="92"/>
                  </a:lnTo>
                  <a:lnTo>
                    <a:pt x="1227" y="92"/>
                  </a:lnTo>
                  <a:lnTo>
                    <a:pt x="1227" y="100"/>
                  </a:lnTo>
                  <a:lnTo>
                    <a:pt x="1210" y="92"/>
                  </a:lnTo>
                  <a:lnTo>
                    <a:pt x="1196" y="92"/>
                  </a:lnTo>
                  <a:lnTo>
                    <a:pt x="1187" y="85"/>
                  </a:lnTo>
                  <a:lnTo>
                    <a:pt x="1164" y="78"/>
                  </a:lnTo>
                  <a:lnTo>
                    <a:pt x="1141" y="78"/>
                  </a:lnTo>
                  <a:lnTo>
                    <a:pt x="1119" y="78"/>
                  </a:lnTo>
                  <a:lnTo>
                    <a:pt x="1110" y="78"/>
                  </a:lnTo>
                  <a:lnTo>
                    <a:pt x="1096" y="78"/>
                  </a:lnTo>
                  <a:lnTo>
                    <a:pt x="1087" y="78"/>
                  </a:lnTo>
                  <a:lnTo>
                    <a:pt x="1087" y="69"/>
                  </a:lnTo>
                  <a:lnTo>
                    <a:pt x="1080" y="69"/>
                  </a:lnTo>
                  <a:lnTo>
                    <a:pt x="1073" y="69"/>
                  </a:lnTo>
                  <a:lnTo>
                    <a:pt x="1057" y="62"/>
                  </a:lnTo>
                  <a:lnTo>
                    <a:pt x="1041" y="69"/>
                  </a:lnTo>
                  <a:lnTo>
                    <a:pt x="1041" y="62"/>
                  </a:lnTo>
                  <a:lnTo>
                    <a:pt x="1010" y="62"/>
                  </a:lnTo>
                  <a:lnTo>
                    <a:pt x="980" y="55"/>
                  </a:lnTo>
                  <a:lnTo>
                    <a:pt x="987" y="62"/>
                  </a:lnTo>
                  <a:lnTo>
                    <a:pt x="971" y="62"/>
                  </a:lnTo>
                  <a:lnTo>
                    <a:pt x="980" y="62"/>
                  </a:lnTo>
                  <a:lnTo>
                    <a:pt x="987" y="69"/>
                  </a:lnTo>
                  <a:lnTo>
                    <a:pt x="971" y="69"/>
                  </a:lnTo>
                  <a:lnTo>
                    <a:pt x="980" y="78"/>
                  </a:lnTo>
                  <a:lnTo>
                    <a:pt x="948" y="69"/>
                  </a:lnTo>
                  <a:lnTo>
                    <a:pt x="941" y="78"/>
                  </a:lnTo>
                  <a:lnTo>
                    <a:pt x="927" y="69"/>
                  </a:lnTo>
                  <a:lnTo>
                    <a:pt x="918" y="69"/>
                  </a:lnTo>
                  <a:lnTo>
                    <a:pt x="927" y="78"/>
                  </a:lnTo>
                  <a:lnTo>
                    <a:pt x="918" y="85"/>
                  </a:lnTo>
                  <a:lnTo>
                    <a:pt x="910" y="78"/>
                  </a:lnTo>
                  <a:lnTo>
                    <a:pt x="887" y="69"/>
                  </a:lnTo>
                  <a:lnTo>
                    <a:pt x="871" y="62"/>
                  </a:lnTo>
                  <a:lnTo>
                    <a:pt x="864" y="62"/>
                  </a:lnTo>
                  <a:lnTo>
                    <a:pt x="880" y="78"/>
                  </a:lnTo>
                  <a:lnTo>
                    <a:pt x="857" y="62"/>
                  </a:lnTo>
                  <a:lnTo>
                    <a:pt x="825" y="62"/>
                  </a:lnTo>
                  <a:lnTo>
                    <a:pt x="787" y="55"/>
                  </a:lnTo>
                  <a:lnTo>
                    <a:pt x="771" y="55"/>
                  </a:lnTo>
                  <a:lnTo>
                    <a:pt x="771" y="46"/>
                  </a:lnTo>
                  <a:lnTo>
                    <a:pt x="755" y="46"/>
                  </a:lnTo>
                  <a:lnTo>
                    <a:pt x="725" y="46"/>
                  </a:lnTo>
                  <a:lnTo>
                    <a:pt x="718" y="46"/>
                  </a:lnTo>
                  <a:lnTo>
                    <a:pt x="701" y="46"/>
                  </a:lnTo>
                  <a:lnTo>
                    <a:pt x="687" y="46"/>
                  </a:lnTo>
                  <a:lnTo>
                    <a:pt x="701" y="46"/>
                  </a:lnTo>
                  <a:lnTo>
                    <a:pt x="687" y="55"/>
                  </a:lnTo>
                  <a:lnTo>
                    <a:pt x="664" y="55"/>
                  </a:lnTo>
                  <a:lnTo>
                    <a:pt x="671" y="55"/>
                  </a:lnTo>
                  <a:lnTo>
                    <a:pt x="687" y="39"/>
                  </a:lnTo>
                  <a:lnTo>
                    <a:pt x="701" y="32"/>
                  </a:lnTo>
                  <a:lnTo>
                    <a:pt x="694" y="23"/>
                  </a:lnTo>
                  <a:lnTo>
                    <a:pt x="687" y="23"/>
                  </a:lnTo>
                  <a:lnTo>
                    <a:pt x="701" y="23"/>
                  </a:lnTo>
                  <a:lnTo>
                    <a:pt x="687" y="16"/>
                  </a:lnTo>
                  <a:lnTo>
                    <a:pt x="687" y="23"/>
                  </a:lnTo>
                  <a:lnTo>
                    <a:pt x="678" y="16"/>
                  </a:lnTo>
                  <a:lnTo>
                    <a:pt x="664" y="16"/>
                  </a:lnTo>
                  <a:lnTo>
                    <a:pt x="632" y="16"/>
                  </a:lnTo>
                  <a:lnTo>
                    <a:pt x="625" y="16"/>
                  </a:lnTo>
                  <a:lnTo>
                    <a:pt x="625" y="8"/>
                  </a:lnTo>
                  <a:lnTo>
                    <a:pt x="609" y="8"/>
                  </a:lnTo>
                  <a:lnTo>
                    <a:pt x="594" y="8"/>
                  </a:lnTo>
                  <a:lnTo>
                    <a:pt x="609" y="8"/>
                  </a:lnTo>
                  <a:lnTo>
                    <a:pt x="585" y="0"/>
                  </a:lnTo>
                  <a:lnTo>
                    <a:pt x="571" y="8"/>
                  </a:lnTo>
                  <a:lnTo>
                    <a:pt x="578" y="16"/>
                  </a:lnTo>
                  <a:lnTo>
                    <a:pt x="585" y="16"/>
                  </a:lnTo>
                  <a:lnTo>
                    <a:pt x="562" y="16"/>
                  </a:lnTo>
                  <a:lnTo>
                    <a:pt x="571" y="23"/>
                  </a:lnTo>
                  <a:lnTo>
                    <a:pt x="555" y="23"/>
                  </a:lnTo>
                  <a:lnTo>
                    <a:pt x="541" y="23"/>
                  </a:lnTo>
                  <a:lnTo>
                    <a:pt x="517" y="23"/>
                  </a:lnTo>
                  <a:lnTo>
                    <a:pt x="525" y="23"/>
                  </a:lnTo>
                  <a:lnTo>
                    <a:pt x="509" y="23"/>
                  </a:lnTo>
                  <a:lnTo>
                    <a:pt x="485" y="32"/>
                  </a:lnTo>
                  <a:lnTo>
                    <a:pt x="478" y="32"/>
                  </a:lnTo>
                  <a:lnTo>
                    <a:pt x="478" y="39"/>
                  </a:lnTo>
                  <a:lnTo>
                    <a:pt x="471" y="39"/>
                  </a:lnTo>
                  <a:lnTo>
                    <a:pt x="485" y="39"/>
                  </a:lnTo>
                  <a:lnTo>
                    <a:pt x="478" y="39"/>
                  </a:lnTo>
                  <a:lnTo>
                    <a:pt x="485" y="46"/>
                  </a:lnTo>
                  <a:lnTo>
                    <a:pt x="462" y="46"/>
                  </a:lnTo>
                  <a:lnTo>
                    <a:pt x="439" y="46"/>
                  </a:lnTo>
                  <a:lnTo>
                    <a:pt x="439" y="55"/>
                  </a:lnTo>
                  <a:lnTo>
                    <a:pt x="455" y="62"/>
                  </a:lnTo>
                  <a:lnTo>
                    <a:pt x="462" y="62"/>
                  </a:lnTo>
                  <a:lnTo>
                    <a:pt x="485" y="69"/>
                  </a:lnTo>
                  <a:lnTo>
                    <a:pt x="494" y="85"/>
                  </a:lnTo>
                  <a:lnTo>
                    <a:pt x="485" y="85"/>
                  </a:lnTo>
                  <a:lnTo>
                    <a:pt x="478" y="78"/>
                  </a:lnTo>
                  <a:lnTo>
                    <a:pt x="478" y="85"/>
                  </a:lnTo>
                  <a:lnTo>
                    <a:pt x="471" y="78"/>
                  </a:lnTo>
                  <a:lnTo>
                    <a:pt x="478" y="69"/>
                  </a:lnTo>
                  <a:lnTo>
                    <a:pt x="455" y="69"/>
                  </a:lnTo>
                  <a:lnTo>
                    <a:pt x="439" y="62"/>
                  </a:lnTo>
                  <a:lnTo>
                    <a:pt x="425" y="62"/>
                  </a:lnTo>
                  <a:lnTo>
                    <a:pt x="432" y="69"/>
                  </a:lnTo>
                  <a:lnTo>
                    <a:pt x="409" y="69"/>
                  </a:lnTo>
                  <a:lnTo>
                    <a:pt x="416" y="69"/>
                  </a:lnTo>
                  <a:lnTo>
                    <a:pt x="439" y="78"/>
                  </a:lnTo>
                  <a:lnTo>
                    <a:pt x="409" y="78"/>
                  </a:lnTo>
                  <a:lnTo>
                    <a:pt x="401" y="62"/>
                  </a:lnTo>
                  <a:lnTo>
                    <a:pt x="392" y="55"/>
                  </a:lnTo>
                  <a:lnTo>
                    <a:pt x="401" y="62"/>
                  </a:lnTo>
                  <a:lnTo>
                    <a:pt x="392" y="69"/>
                  </a:lnTo>
                  <a:lnTo>
                    <a:pt x="392" y="78"/>
                  </a:lnTo>
                  <a:lnTo>
                    <a:pt x="409" y="85"/>
                  </a:lnTo>
                  <a:lnTo>
                    <a:pt x="409" y="92"/>
                  </a:lnTo>
                  <a:lnTo>
                    <a:pt x="416" y="100"/>
                  </a:lnTo>
                  <a:lnTo>
                    <a:pt x="439" y="100"/>
                  </a:lnTo>
                  <a:lnTo>
                    <a:pt x="455" y="109"/>
                  </a:lnTo>
                  <a:lnTo>
                    <a:pt x="455" y="116"/>
                  </a:lnTo>
                  <a:lnTo>
                    <a:pt x="462" y="116"/>
                  </a:lnTo>
                  <a:lnTo>
                    <a:pt x="478" y="123"/>
                  </a:lnTo>
                  <a:lnTo>
                    <a:pt x="455" y="116"/>
                  </a:lnTo>
                  <a:lnTo>
                    <a:pt x="448" y="109"/>
                  </a:lnTo>
                  <a:lnTo>
                    <a:pt x="439" y="100"/>
                  </a:lnTo>
                  <a:lnTo>
                    <a:pt x="425" y="109"/>
                  </a:lnTo>
                  <a:lnTo>
                    <a:pt x="432" y="116"/>
                  </a:lnTo>
                  <a:lnTo>
                    <a:pt x="425" y="132"/>
                  </a:lnTo>
                  <a:lnTo>
                    <a:pt x="416" y="139"/>
                  </a:lnTo>
                  <a:lnTo>
                    <a:pt x="385" y="132"/>
                  </a:lnTo>
                  <a:lnTo>
                    <a:pt x="401" y="132"/>
                  </a:lnTo>
                  <a:lnTo>
                    <a:pt x="409" y="132"/>
                  </a:lnTo>
                  <a:lnTo>
                    <a:pt x="416" y="116"/>
                  </a:lnTo>
                  <a:lnTo>
                    <a:pt x="416" y="109"/>
                  </a:lnTo>
                  <a:lnTo>
                    <a:pt x="401" y="100"/>
                  </a:lnTo>
                  <a:lnTo>
                    <a:pt x="392" y="85"/>
                  </a:lnTo>
                  <a:lnTo>
                    <a:pt x="385" y="78"/>
                  </a:lnTo>
                  <a:lnTo>
                    <a:pt x="378" y="69"/>
                  </a:lnTo>
                  <a:lnTo>
                    <a:pt x="378" y="62"/>
                  </a:lnTo>
                  <a:lnTo>
                    <a:pt x="362" y="55"/>
                  </a:lnTo>
                  <a:lnTo>
                    <a:pt x="339" y="55"/>
                  </a:lnTo>
                  <a:lnTo>
                    <a:pt x="339" y="69"/>
                  </a:lnTo>
                  <a:lnTo>
                    <a:pt x="332" y="78"/>
                  </a:lnTo>
                  <a:lnTo>
                    <a:pt x="339" y="85"/>
                  </a:lnTo>
                  <a:lnTo>
                    <a:pt x="348" y="92"/>
                  </a:lnTo>
                  <a:lnTo>
                    <a:pt x="362" y="100"/>
                  </a:lnTo>
                  <a:lnTo>
                    <a:pt x="369" y="100"/>
                  </a:lnTo>
                  <a:lnTo>
                    <a:pt x="369" y="109"/>
                  </a:lnTo>
                  <a:lnTo>
                    <a:pt x="369" y="116"/>
                  </a:lnTo>
                  <a:lnTo>
                    <a:pt x="355" y="109"/>
                  </a:lnTo>
                  <a:lnTo>
                    <a:pt x="332" y="100"/>
                  </a:lnTo>
                  <a:lnTo>
                    <a:pt x="309" y="92"/>
                  </a:lnTo>
                  <a:lnTo>
                    <a:pt x="285" y="92"/>
                  </a:lnTo>
                  <a:lnTo>
                    <a:pt x="292" y="100"/>
                  </a:lnTo>
                  <a:lnTo>
                    <a:pt x="285" y="109"/>
                  </a:lnTo>
                  <a:lnTo>
                    <a:pt x="278" y="100"/>
                  </a:lnTo>
                  <a:lnTo>
                    <a:pt x="269" y="109"/>
                  </a:lnTo>
                  <a:lnTo>
                    <a:pt x="255" y="109"/>
                  </a:lnTo>
                  <a:lnTo>
                    <a:pt x="246" y="109"/>
                  </a:lnTo>
                  <a:lnTo>
                    <a:pt x="232" y="109"/>
                  </a:lnTo>
                  <a:lnTo>
                    <a:pt x="239" y="100"/>
                  </a:lnTo>
                  <a:lnTo>
                    <a:pt x="216" y="109"/>
                  </a:lnTo>
                  <a:lnTo>
                    <a:pt x="200" y="116"/>
                  </a:lnTo>
                  <a:lnTo>
                    <a:pt x="185" y="116"/>
                  </a:lnTo>
                  <a:lnTo>
                    <a:pt x="192" y="116"/>
                  </a:lnTo>
                  <a:lnTo>
                    <a:pt x="176" y="123"/>
                  </a:lnTo>
                  <a:lnTo>
                    <a:pt x="176" y="132"/>
                  </a:lnTo>
                  <a:lnTo>
                    <a:pt x="162" y="132"/>
                  </a:lnTo>
                  <a:lnTo>
                    <a:pt x="155" y="123"/>
                  </a:lnTo>
                  <a:lnTo>
                    <a:pt x="169" y="116"/>
                  </a:lnTo>
                  <a:lnTo>
                    <a:pt x="155" y="109"/>
                  </a:lnTo>
                  <a:lnTo>
                    <a:pt x="132" y="109"/>
                  </a:lnTo>
                  <a:lnTo>
                    <a:pt x="146" y="109"/>
                  </a:lnTo>
                  <a:lnTo>
                    <a:pt x="146" y="123"/>
                  </a:lnTo>
                  <a:lnTo>
                    <a:pt x="155" y="132"/>
                  </a:lnTo>
                  <a:lnTo>
                    <a:pt x="155" y="139"/>
                  </a:lnTo>
                  <a:lnTo>
                    <a:pt x="146" y="139"/>
                  </a:lnTo>
                  <a:lnTo>
                    <a:pt x="146" y="132"/>
                  </a:lnTo>
                  <a:lnTo>
                    <a:pt x="132" y="132"/>
                  </a:lnTo>
                  <a:lnTo>
                    <a:pt x="123" y="139"/>
                  </a:lnTo>
                  <a:lnTo>
                    <a:pt x="116" y="146"/>
                  </a:lnTo>
                  <a:lnTo>
                    <a:pt x="123" y="162"/>
                  </a:lnTo>
                  <a:lnTo>
                    <a:pt x="100" y="155"/>
                  </a:lnTo>
                  <a:lnTo>
                    <a:pt x="85" y="155"/>
                  </a:lnTo>
                  <a:lnTo>
                    <a:pt x="100" y="162"/>
                  </a:lnTo>
                  <a:lnTo>
                    <a:pt x="92" y="169"/>
                  </a:lnTo>
                  <a:lnTo>
                    <a:pt x="69" y="155"/>
                  </a:lnTo>
                  <a:lnTo>
                    <a:pt x="62" y="146"/>
                  </a:lnTo>
                  <a:lnTo>
                    <a:pt x="62" y="139"/>
                  </a:lnTo>
                  <a:lnTo>
                    <a:pt x="53" y="139"/>
                  </a:lnTo>
                  <a:lnTo>
                    <a:pt x="46" y="132"/>
                  </a:lnTo>
                  <a:lnTo>
                    <a:pt x="30" y="123"/>
                  </a:lnTo>
                  <a:lnTo>
                    <a:pt x="39" y="132"/>
                  </a:lnTo>
                  <a:lnTo>
                    <a:pt x="69" y="132"/>
                  </a:lnTo>
                  <a:lnTo>
                    <a:pt x="92" y="139"/>
                  </a:lnTo>
                  <a:lnTo>
                    <a:pt x="116" y="132"/>
                  </a:lnTo>
                  <a:lnTo>
                    <a:pt x="123" y="123"/>
                  </a:lnTo>
                  <a:lnTo>
                    <a:pt x="108" y="116"/>
                  </a:lnTo>
                  <a:lnTo>
                    <a:pt x="85" y="109"/>
                  </a:lnTo>
                  <a:lnTo>
                    <a:pt x="53" y="100"/>
                  </a:lnTo>
                  <a:lnTo>
                    <a:pt x="39" y="100"/>
                  </a:lnTo>
                  <a:lnTo>
                    <a:pt x="30" y="100"/>
                  </a:lnTo>
                  <a:lnTo>
                    <a:pt x="23" y="92"/>
                  </a:lnTo>
                  <a:lnTo>
                    <a:pt x="30" y="92"/>
                  </a:lnTo>
                  <a:lnTo>
                    <a:pt x="23" y="92"/>
                  </a:lnTo>
                  <a:lnTo>
                    <a:pt x="16" y="92"/>
                  </a:lnTo>
                  <a:lnTo>
                    <a:pt x="7" y="100"/>
                  </a:lnTo>
                  <a:lnTo>
                    <a:pt x="0" y="100"/>
                  </a:lnTo>
                  <a:lnTo>
                    <a:pt x="0" y="109"/>
                  </a:lnTo>
                  <a:lnTo>
                    <a:pt x="0" y="116"/>
                  </a:lnTo>
                  <a:lnTo>
                    <a:pt x="16" y="123"/>
                  </a:lnTo>
                  <a:lnTo>
                    <a:pt x="7" y="132"/>
                  </a:lnTo>
                  <a:lnTo>
                    <a:pt x="16" y="146"/>
                  </a:lnTo>
                  <a:lnTo>
                    <a:pt x="23" y="155"/>
                  </a:lnTo>
                  <a:lnTo>
                    <a:pt x="23" y="162"/>
                  </a:lnTo>
                  <a:lnTo>
                    <a:pt x="30" y="162"/>
                  </a:lnTo>
                  <a:lnTo>
                    <a:pt x="23" y="169"/>
                  </a:lnTo>
                  <a:lnTo>
                    <a:pt x="46" y="178"/>
                  </a:lnTo>
                  <a:lnTo>
                    <a:pt x="39" y="185"/>
                  </a:lnTo>
                  <a:lnTo>
                    <a:pt x="30" y="193"/>
                  </a:lnTo>
                  <a:lnTo>
                    <a:pt x="23" y="202"/>
                  </a:lnTo>
                  <a:lnTo>
                    <a:pt x="16" y="209"/>
                  </a:lnTo>
                  <a:lnTo>
                    <a:pt x="23" y="209"/>
                  </a:lnTo>
                  <a:lnTo>
                    <a:pt x="16" y="209"/>
                  </a:lnTo>
                  <a:lnTo>
                    <a:pt x="23" y="216"/>
                  </a:lnTo>
                  <a:lnTo>
                    <a:pt x="39" y="216"/>
                  </a:lnTo>
                  <a:lnTo>
                    <a:pt x="30" y="216"/>
                  </a:lnTo>
                  <a:lnTo>
                    <a:pt x="16" y="225"/>
                  </a:lnTo>
                  <a:lnTo>
                    <a:pt x="16" y="239"/>
                  </a:lnTo>
                  <a:lnTo>
                    <a:pt x="16" y="248"/>
                  </a:lnTo>
                  <a:lnTo>
                    <a:pt x="23" y="255"/>
                  </a:lnTo>
                  <a:lnTo>
                    <a:pt x="30" y="271"/>
                  </a:lnTo>
                  <a:lnTo>
                    <a:pt x="46" y="278"/>
                  </a:lnTo>
                  <a:lnTo>
                    <a:pt x="62" y="278"/>
                  </a:lnTo>
                  <a:lnTo>
                    <a:pt x="62" y="293"/>
                  </a:lnTo>
                  <a:lnTo>
                    <a:pt x="76" y="309"/>
                  </a:lnTo>
                  <a:lnTo>
                    <a:pt x="76" y="325"/>
                  </a:lnTo>
                  <a:lnTo>
                    <a:pt x="85" y="316"/>
                  </a:lnTo>
                  <a:lnTo>
                    <a:pt x="108" y="325"/>
                  </a:lnTo>
                  <a:lnTo>
                    <a:pt x="123" y="339"/>
                  </a:lnTo>
                  <a:lnTo>
                    <a:pt x="139" y="355"/>
                  </a:lnTo>
                  <a:lnTo>
                    <a:pt x="146" y="348"/>
                  </a:lnTo>
                  <a:lnTo>
                    <a:pt x="162" y="355"/>
                  </a:lnTo>
                  <a:lnTo>
                    <a:pt x="176" y="362"/>
                  </a:lnTo>
                  <a:lnTo>
                    <a:pt x="185" y="379"/>
                  </a:lnTo>
                  <a:lnTo>
                    <a:pt x="176" y="386"/>
                  </a:lnTo>
                  <a:lnTo>
                    <a:pt x="169" y="395"/>
                  </a:lnTo>
                  <a:lnTo>
                    <a:pt x="162" y="402"/>
                  </a:lnTo>
                  <a:lnTo>
                    <a:pt x="169" y="409"/>
                  </a:lnTo>
                  <a:lnTo>
                    <a:pt x="162" y="409"/>
                  </a:lnTo>
                  <a:lnTo>
                    <a:pt x="162" y="418"/>
                  </a:lnTo>
                  <a:lnTo>
                    <a:pt x="162" y="409"/>
                  </a:lnTo>
                  <a:lnTo>
                    <a:pt x="162" y="418"/>
                  </a:lnTo>
                  <a:lnTo>
                    <a:pt x="155" y="418"/>
                  </a:lnTo>
                  <a:lnTo>
                    <a:pt x="146" y="425"/>
                  </a:lnTo>
                  <a:lnTo>
                    <a:pt x="162" y="432"/>
                  </a:lnTo>
                  <a:lnTo>
                    <a:pt x="185" y="441"/>
                  </a:lnTo>
                  <a:lnTo>
                    <a:pt x="200" y="441"/>
                  </a:lnTo>
                  <a:lnTo>
                    <a:pt x="208" y="441"/>
                  </a:lnTo>
                  <a:lnTo>
                    <a:pt x="223" y="448"/>
                  </a:lnTo>
                  <a:lnTo>
                    <a:pt x="246" y="455"/>
                  </a:lnTo>
                  <a:lnTo>
                    <a:pt x="262" y="464"/>
                  </a:lnTo>
                  <a:lnTo>
                    <a:pt x="278" y="472"/>
                  </a:lnTo>
                  <a:lnTo>
                    <a:pt x="301" y="472"/>
                  </a:lnTo>
                  <a:lnTo>
                    <a:pt x="285" y="464"/>
                  </a:lnTo>
                  <a:lnTo>
                    <a:pt x="278" y="448"/>
                  </a:lnTo>
                  <a:lnTo>
                    <a:pt x="278" y="441"/>
                  </a:lnTo>
                  <a:lnTo>
                    <a:pt x="278" y="448"/>
                  </a:lnTo>
                  <a:lnTo>
                    <a:pt x="269" y="432"/>
                  </a:lnTo>
                  <a:lnTo>
                    <a:pt x="269" y="418"/>
                  </a:lnTo>
                  <a:lnTo>
                    <a:pt x="285" y="409"/>
                  </a:lnTo>
                  <a:lnTo>
                    <a:pt x="292" y="409"/>
                  </a:lnTo>
                  <a:lnTo>
                    <a:pt x="285" y="402"/>
                  </a:lnTo>
                  <a:lnTo>
                    <a:pt x="278" y="395"/>
                  </a:lnTo>
                  <a:lnTo>
                    <a:pt x="269" y="379"/>
                  </a:lnTo>
                  <a:lnTo>
                    <a:pt x="255" y="371"/>
                  </a:lnTo>
                  <a:lnTo>
                    <a:pt x="255" y="355"/>
                  </a:lnTo>
                  <a:lnTo>
                    <a:pt x="255" y="339"/>
                  </a:lnTo>
                  <a:lnTo>
                    <a:pt x="269" y="348"/>
                  </a:lnTo>
                  <a:lnTo>
                    <a:pt x="269" y="339"/>
                  </a:lnTo>
                  <a:lnTo>
                    <a:pt x="278" y="332"/>
                  </a:lnTo>
                  <a:lnTo>
                    <a:pt x="285" y="325"/>
                  </a:lnTo>
                  <a:lnTo>
                    <a:pt x="309" y="325"/>
                  </a:lnTo>
                  <a:lnTo>
                    <a:pt x="325" y="332"/>
                  </a:lnTo>
                  <a:lnTo>
                    <a:pt x="332" y="339"/>
                  </a:lnTo>
                  <a:lnTo>
                    <a:pt x="355" y="339"/>
                  </a:lnTo>
                  <a:lnTo>
                    <a:pt x="369" y="339"/>
                  </a:lnTo>
                  <a:lnTo>
                    <a:pt x="392" y="339"/>
                  </a:lnTo>
                  <a:lnTo>
                    <a:pt x="401" y="339"/>
                  </a:lnTo>
                  <a:lnTo>
                    <a:pt x="385" y="325"/>
                  </a:lnTo>
                  <a:lnTo>
                    <a:pt x="392" y="309"/>
                  </a:lnTo>
                  <a:lnTo>
                    <a:pt x="401" y="309"/>
                  </a:lnTo>
                  <a:lnTo>
                    <a:pt x="385" y="302"/>
                  </a:lnTo>
                  <a:lnTo>
                    <a:pt x="401" y="302"/>
                  </a:lnTo>
                  <a:lnTo>
                    <a:pt x="416" y="293"/>
                  </a:lnTo>
                  <a:lnTo>
                    <a:pt x="432" y="293"/>
                  </a:lnTo>
                  <a:lnTo>
                    <a:pt x="448" y="286"/>
                  </a:lnTo>
                  <a:lnTo>
                    <a:pt x="455" y="286"/>
                  </a:lnTo>
                  <a:lnTo>
                    <a:pt x="471" y="278"/>
                  </a:lnTo>
                  <a:lnTo>
                    <a:pt x="478" y="278"/>
                  </a:lnTo>
                  <a:lnTo>
                    <a:pt x="485" y="286"/>
                  </a:lnTo>
                  <a:lnTo>
                    <a:pt x="509" y="293"/>
                  </a:lnTo>
                  <a:lnTo>
                    <a:pt x="517" y="302"/>
                  </a:lnTo>
                  <a:lnTo>
                    <a:pt x="525" y="302"/>
                  </a:lnTo>
                  <a:lnTo>
                    <a:pt x="541" y="293"/>
                  </a:lnTo>
                  <a:lnTo>
                    <a:pt x="555" y="293"/>
                  </a:lnTo>
                  <a:lnTo>
                    <a:pt x="555" y="302"/>
                  </a:lnTo>
                  <a:lnTo>
                    <a:pt x="571" y="309"/>
                  </a:lnTo>
                  <a:lnTo>
                    <a:pt x="585" y="325"/>
                  </a:lnTo>
                  <a:lnTo>
                    <a:pt x="601" y="332"/>
                  </a:lnTo>
                  <a:lnTo>
                    <a:pt x="618" y="339"/>
                  </a:lnTo>
                  <a:lnTo>
                    <a:pt x="625" y="339"/>
                  </a:lnTo>
                  <a:lnTo>
                    <a:pt x="641" y="339"/>
                  </a:lnTo>
                  <a:lnTo>
                    <a:pt x="655" y="348"/>
                  </a:lnTo>
                  <a:lnTo>
                    <a:pt x="671" y="355"/>
                  </a:lnTo>
                  <a:lnTo>
                    <a:pt x="687" y="355"/>
                  </a:lnTo>
                  <a:lnTo>
                    <a:pt x="701" y="371"/>
                  </a:lnTo>
                  <a:lnTo>
                    <a:pt x="710" y="362"/>
                  </a:lnTo>
                  <a:lnTo>
                    <a:pt x="718" y="362"/>
                  </a:lnTo>
                  <a:lnTo>
                    <a:pt x="725" y="355"/>
                  </a:lnTo>
                  <a:lnTo>
                    <a:pt x="741" y="348"/>
                  </a:lnTo>
                  <a:lnTo>
                    <a:pt x="748" y="348"/>
                  </a:lnTo>
                  <a:lnTo>
                    <a:pt x="771" y="348"/>
                  </a:lnTo>
                  <a:lnTo>
                    <a:pt x="778" y="355"/>
                  </a:lnTo>
                  <a:lnTo>
                    <a:pt x="794" y="355"/>
                  </a:lnTo>
                  <a:lnTo>
                    <a:pt x="810" y="355"/>
                  </a:lnTo>
                  <a:lnTo>
                    <a:pt x="818" y="348"/>
                  </a:lnTo>
                  <a:lnTo>
                    <a:pt x="810" y="339"/>
                  </a:lnTo>
                  <a:lnTo>
                    <a:pt x="810" y="325"/>
                  </a:lnTo>
                  <a:lnTo>
                    <a:pt x="834" y="332"/>
                  </a:lnTo>
                  <a:lnTo>
                    <a:pt x="848" y="332"/>
                  </a:lnTo>
                  <a:lnTo>
                    <a:pt x="857" y="339"/>
                  </a:lnTo>
                  <a:lnTo>
                    <a:pt x="871" y="355"/>
                  </a:lnTo>
                  <a:lnTo>
                    <a:pt x="894" y="348"/>
                  </a:lnTo>
                  <a:lnTo>
                    <a:pt x="910" y="355"/>
                  </a:lnTo>
                  <a:lnTo>
                    <a:pt x="927" y="355"/>
                  </a:lnTo>
                  <a:lnTo>
                    <a:pt x="934" y="362"/>
                  </a:lnTo>
                  <a:lnTo>
                    <a:pt x="957" y="362"/>
                  </a:lnTo>
                  <a:lnTo>
                    <a:pt x="971" y="362"/>
                  </a:lnTo>
                  <a:lnTo>
                    <a:pt x="980" y="362"/>
                  </a:lnTo>
                  <a:lnTo>
                    <a:pt x="994" y="348"/>
                  </a:lnTo>
                  <a:lnTo>
                    <a:pt x="1018" y="355"/>
                  </a:lnTo>
                  <a:lnTo>
                    <a:pt x="1027" y="355"/>
                  </a:lnTo>
                  <a:lnTo>
                    <a:pt x="1041" y="362"/>
                  </a:lnTo>
                  <a:lnTo>
                    <a:pt x="1050" y="348"/>
                  </a:lnTo>
                  <a:lnTo>
                    <a:pt x="1050" y="339"/>
                  </a:lnTo>
                  <a:lnTo>
                    <a:pt x="1050" y="325"/>
                  </a:lnTo>
                  <a:lnTo>
                    <a:pt x="1041" y="316"/>
                  </a:lnTo>
                  <a:lnTo>
                    <a:pt x="1034" y="316"/>
                  </a:lnTo>
                  <a:lnTo>
                    <a:pt x="1041" y="309"/>
                  </a:lnTo>
                  <a:lnTo>
                    <a:pt x="1057" y="309"/>
                  </a:lnTo>
                  <a:lnTo>
                    <a:pt x="1073" y="309"/>
                  </a:lnTo>
                  <a:lnTo>
                    <a:pt x="1103" y="316"/>
                  </a:lnTo>
                  <a:lnTo>
                    <a:pt x="1110" y="325"/>
                  </a:lnTo>
                  <a:lnTo>
                    <a:pt x="1127" y="339"/>
                  </a:lnTo>
                  <a:lnTo>
                    <a:pt x="1134" y="348"/>
                  </a:lnTo>
                  <a:lnTo>
                    <a:pt x="1150" y="355"/>
                  </a:lnTo>
                  <a:lnTo>
                    <a:pt x="1157" y="362"/>
                  </a:lnTo>
                  <a:lnTo>
                    <a:pt x="1180" y="362"/>
                  </a:lnTo>
                  <a:lnTo>
                    <a:pt x="1187" y="371"/>
                  </a:lnTo>
                  <a:lnTo>
                    <a:pt x="1203" y="386"/>
                  </a:lnTo>
                  <a:lnTo>
                    <a:pt x="1227" y="386"/>
                  </a:lnTo>
                  <a:lnTo>
                    <a:pt x="1243" y="379"/>
                  </a:lnTo>
                  <a:lnTo>
                    <a:pt x="1250" y="395"/>
                  </a:lnTo>
                  <a:lnTo>
                    <a:pt x="1250" y="409"/>
                  </a:lnTo>
                  <a:lnTo>
                    <a:pt x="1250" y="425"/>
                  </a:lnTo>
                  <a:lnTo>
                    <a:pt x="1234" y="425"/>
                  </a:lnTo>
                  <a:lnTo>
                    <a:pt x="1234" y="432"/>
                  </a:lnTo>
                  <a:lnTo>
                    <a:pt x="1243" y="441"/>
                  </a:lnTo>
                  <a:lnTo>
                    <a:pt x="1250" y="455"/>
                  </a:lnTo>
                  <a:lnTo>
                    <a:pt x="1243" y="455"/>
                  </a:lnTo>
                  <a:lnTo>
                    <a:pt x="1250" y="464"/>
                  </a:lnTo>
                  <a:lnTo>
                    <a:pt x="1257" y="448"/>
                  </a:lnTo>
                  <a:lnTo>
                    <a:pt x="1266" y="455"/>
                  </a:lnTo>
                  <a:lnTo>
                    <a:pt x="1273" y="455"/>
                  </a:lnTo>
                  <a:lnTo>
                    <a:pt x="1289" y="455"/>
                  </a:lnTo>
                  <a:lnTo>
                    <a:pt x="1289" y="441"/>
                  </a:lnTo>
                  <a:lnTo>
                    <a:pt x="1296" y="432"/>
                  </a:lnTo>
                  <a:lnTo>
                    <a:pt x="1296" y="418"/>
                  </a:lnTo>
                  <a:lnTo>
                    <a:pt x="1296" y="409"/>
                  </a:lnTo>
                  <a:lnTo>
                    <a:pt x="1296" y="395"/>
                  </a:lnTo>
                  <a:lnTo>
                    <a:pt x="1303" y="379"/>
                  </a:lnTo>
                  <a:lnTo>
                    <a:pt x="1296" y="371"/>
                  </a:lnTo>
                  <a:lnTo>
                    <a:pt x="1289" y="355"/>
                  </a:lnTo>
                  <a:lnTo>
                    <a:pt x="1280" y="348"/>
                  </a:lnTo>
                  <a:lnTo>
                    <a:pt x="1280" y="339"/>
                  </a:lnTo>
                  <a:lnTo>
                    <a:pt x="1273" y="332"/>
                  </a:lnTo>
                  <a:lnTo>
                    <a:pt x="1266" y="316"/>
                  </a:lnTo>
                  <a:lnTo>
                    <a:pt x="1257" y="309"/>
                  </a:lnTo>
                  <a:lnTo>
                    <a:pt x="1266" y="309"/>
                  </a:lnTo>
                  <a:lnTo>
                    <a:pt x="1234" y="293"/>
                  </a:lnTo>
                  <a:lnTo>
                    <a:pt x="1219" y="293"/>
                  </a:lnTo>
                  <a:lnTo>
                    <a:pt x="1227" y="302"/>
                  </a:lnTo>
                  <a:lnTo>
                    <a:pt x="1210" y="309"/>
                  </a:lnTo>
                  <a:lnTo>
                    <a:pt x="1210" y="302"/>
                  </a:lnTo>
                  <a:lnTo>
                    <a:pt x="1203" y="302"/>
                  </a:lnTo>
                  <a:lnTo>
                    <a:pt x="1196" y="293"/>
                  </a:lnTo>
                  <a:lnTo>
                    <a:pt x="1180" y="286"/>
                  </a:lnTo>
                  <a:lnTo>
                    <a:pt x="1180" y="278"/>
                  </a:lnTo>
                  <a:lnTo>
                    <a:pt x="1187" y="262"/>
                  </a:lnTo>
                  <a:lnTo>
                    <a:pt x="1187" y="255"/>
                  </a:lnTo>
                  <a:lnTo>
                    <a:pt x="1196" y="248"/>
                  </a:lnTo>
                  <a:lnTo>
                    <a:pt x="1187" y="239"/>
                  </a:lnTo>
                  <a:lnTo>
                    <a:pt x="1196" y="232"/>
                  </a:lnTo>
                  <a:lnTo>
                    <a:pt x="1210" y="225"/>
                  </a:lnTo>
                  <a:lnTo>
                    <a:pt x="1219" y="225"/>
                  </a:lnTo>
                  <a:lnTo>
                    <a:pt x="1227" y="225"/>
                  </a:lnTo>
                  <a:lnTo>
                    <a:pt x="1234" y="232"/>
                  </a:lnTo>
                  <a:lnTo>
                    <a:pt x="1234" y="225"/>
                  </a:lnTo>
                  <a:lnTo>
                    <a:pt x="1257" y="225"/>
                  </a:lnTo>
                  <a:lnTo>
                    <a:pt x="1280" y="225"/>
                  </a:lnTo>
                  <a:lnTo>
                    <a:pt x="1296" y="225"/>
                  </a:lnTo>
                  <a:lnTo>
                    <a:pt x="1289" y="232"/>
                  </a:lnTo>
                  <a:lnTo>
                    <a:pt x="1303" y="232"/>
                  </a:lnTo>
                  <a:lnTo>
                    <a:pt x="1312" y="232"/>
                  </a:lnTo>
                  <a:lnTo>
                    <a:pt x="1327" y="232"/>
                  </a:lnTo>
                  <a:lnTo>
                    <a:pt x="1327" y="225"/>
                  </a:lnTo>
                  <a:lnTo>
                    <a:pt x="1312" y="225"/>
                  </a:lnTo>
                  <a:lnTo>
                    <a:pt x="1312" y="209"/>
                  </a:lnTo>
                  <a:lnTo>
                    <a:pt x="1312" y="193"/>
                  </a:lnTo>
                  <a:lnTo>
                    <a:pt x="1327" y="193"/>
                  </a:lnTo>
                  <a:lnTo>
                    <a:pt x="1334" y="193"/>
                  </a:lnTo>
                  <a:lnTo>
                    <a:pt x="1350" y="209"/>
                  </a:lnTo>
                  <a:lnTo>
                    <a:pt x="1350" y="202"/>
                  </a:lnTo>
                  <a:lnTo>
                    <a:pt x="1357" y="209"/>
                  </a:lnTo>
                  <a:lnTo>
                    <a:pt x="1366" y="202"/>
                  </a:lnTo>
                  <a:lnTo>
                    <a:pt x="1357" y="185"/>
                  </a:lnTo>
                  <a:lnTo>
                    <a:pt x="1380" y="185"/>
                  </a:lnTo>
                  <a:lnTo>
                    <a:pt x="1373" y="185"/>
                  </a:lnTo>
                  <a:lnTo>
                    <a:pt x="1380" y="193"/>
                  </a:lnTo>
                  <a:lnTo>
                    <a:pt x="1389" y="209"/>
                  </a:lnTo>
                  <a:lnTo>
                    <a:pt x="1380" y="209"/>
                  </a:lnTo>
                  <a:lnTo>
                    <a:pt x="1380" y="225"/>
                  </a:lnTo>
                  <a:lnTo>
                    <a:pt x="1373" y="232"/>
                  </a:lnTo>
                  <a:lnTo>
                    <a:pt x="1373" y="248"/>
                  </a:lnTo>
                  <a:lnTo>
                    <a:pt x="1366" y="248"/>
                  </a:lnTo>
                  <a:lnTo>
                    <a:pt x="1366" y="255"/>
                  </a:lnTo>
                  <a:lnTo>
                    <a:pt x="1373" y="262"/>
                  </a:lnTo>
                  <a:lnTo>
                    <a:pt x="1380" y="271"/>
                  </a:lnTo>
                  <a:lnTo>
                    <a:pt x="1389" y="286"/>
                  </a:lnTo>
                  <a:lnTo>
                    <a:pt x="1403" y="302"/>
                  </a:lnTo>
                  <a:lnTo>
                    <a:pt x="1419" y="309"/>
                  </a:lnTo>
                  <a:lnTo>
                    <a:pt x="1443" y="325"/>
                  </a:lnTo>
                  <a:lnTo>
                    <a:pt x="1459" y="339"/>
                  </a:lnTo>
                  <a:lnTo>
                    <a:pt x="1459" y="332"/>
                  </a:lnTo>
                  <a:lnTo>
                    <a:pt x="1450" y="316"/>
                  </a:lnTo>
                  <a:lnTo>
                    <a:pt x="1459" y="309"/>
                  </a:lnTo>
                  <a:lnTo>
                    <a:pt x="1466" y="309"/>
                  </a:lnTo>
                  <a:lnTo>
                    <a:pt x="1459" y="309"/>
                  </a:lnTo>
                  <a:lnTo>
                    <a:pt x="1450" y="293"/>
                  </a:lnTo>
                  <a:lnTo>
                    <a:pt x="1466" y="293"/>
                  </a:lnTo>
                  <a:lnTo>
                    <a:pt x="1450" y="278"/>
                  </a:lnTo>
                  <a:lnTo>
                    <a:pt x="1450" y="271"/>
                  </a:lnTo>
                  <a:lnTo>
                    <a:pt x="1450" y="262"/>
                  </a:lnTo>
                  <a:lnTo>
                    <a:pt x="1450" y="271"/>
                  </a:lnTo>
                  <a:lnTo>
                    <a:pt x="1459" y="271"/>
                  </a:lnTo>
                  <a:lnTo>
                    <a:pt x="1450" y="262"/>
                  </a:lnTo>
                  <a:lnTo>
                    <a:pt x="1443" y="262"/>
                  </a:lnTo>
                  <a:lnTo>
                    <a:pt x="1427" y="248"/>
                  </a:lnTo>
                  <a:lnTo>
                    <a:pt x="1419" y="248"/>
                  </a:lnTo>
                  <a:lnTo>
                    <a:pt x="1412" y="248"/>
                  </a:lnTo>
                  <a:lnTo>
                    <a:pt x="1403" y="232"/>
                  </a:lnTo>
                  <a:lnTo>
                    <a:pt x="1403" y="225"/>
                  </a:lnTo>
                  <a:lnTo>
                    <a:pt x="1412" y="216"/>
                  </a:lnTo>
                  <a:lnTo>
                    <a:pt x="1419" y="225"/>
                  </a:lnTo>
                  <a:lnTo>
                    <a:pt x="1412" y="216"/>
                  </a:lnTo>
                  <a:lnTo>
                    <a:pt x="1419" y="209"/>
                  </a:lnTo>
                  <a:lnTo>
                    <a:pt x="1427" y="225"/>
                  </a:lnTo>
                  <a:lnTo>
                    <a:pt x="1427" y="216"/>
                  </a:lnTo>
                  <a:lnTo>
                    <a:pt x="1450" y="209"/>
                  </a:lnTo>
                  <a:lnTo>
                    <a:pt x="1466" y="216"/>
                  </a:lnTo>
                  <a:lnTo>
                    <a:pt x="1473" y="209"/>
                  </a:lnTo>
                  <a:lnTo>
                    <a:pt x="1473" y="202"/>
                  </a:lnTo>
                  <a:lnTo>
                    <a:pt x="1482" y="193"/>
                  </a:lnTo>
                  <a:lnTo>
                    <a:pt x="1496" y="185"/>
                  </a:lnTo>
                  <a:lnTo>
                    <a:pt x="1489" y="185"/>
                  </a:lnTo>
                  <a:lnTo>
                    <a:pt x="1496" y="185"/>
                  </a:lnTo>
                  <a:lnTo>
                    <a:pt x="1520" y="185"/>
                  </a:lnTo>
                  <a:lnTo>
                    <a:pt x="1505" y="178"/>
                  </a:lnTo>
                  <a:lnTo>
                    <a:pt x="1496" y="169"/>
                  </a:lnTo>
                  <a:lnTo>
                    <a:pt x="1489" y="169"/>
                  </a:lnTo>
                  <a:lnTo>
                    <a:pt x="1473" y="162"/>
                  </a:lnTo>
                  <a:lnTo>
                    <a:pt x="1459" y="155"/>
                  </a:lnTo>
                  <a:lnTo>
                    <a:pt x="1466" y="155"/>
                  </a:lnTo>
                  <a:lnTo>
                    <a:pt x="1473" y="155"/>
                  </a:lnTo>
                  <a:lnTo>
                    <a:pt x="1459" y="139"/>
                  </a:lnTo>
                  <a:lnTo>
                    <a:pt x="1443" y="132"/>
                  </a:lnTo>
                  <a:lnTo>
                    <a:pt x="1419" y="116"/>
                  </a:lnTo>
                  <a:lnTo>
                    <a:pt x="1403" y="10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5" name="Freeform 231"/>
            <p:cNvSpPr>
              <a:spLocks/>
            </p:cNvSpPr>
            <p:nvPr/>
          </p:nvSpPr>
          <p:spPr bwMode="auto">
            <a:xfrm>
              <a:off x="527440" y="1032064"/>
              <a:ext cx="255013" cy="134753"/>
            </a:xfrm>
            <a:custGeom>
              <a:avLst/>
              <a:gdLst>
                <a:gd name="T0" fmla="*/ 9794 w 116"/>
                <a:gd name="T1" fmla="*/ 7628 h 63"/>
                <a:gd name="T2" fmla="*/ 9164 w 116"/>
                <a:gd name="T3" fmla="*/ 6250 h 63"/>
                <a:gd name="T4" fmla="*/ 8529 w 116"/>
                <a:gd name="T5" fmla="*/ 6250 h 63"/>
                <a:gd name="T6" fmla="*/ 8529 w 116"/>
                <a:gd name="T7" fmla="*/ 4567 h 63"/>
                <a:gd name="T8" fmla="*/ 8529 w 116"/>
                <a:gd name="T9" fmla="*/ 6250 h 63"/>
                <a:gd name="T10" fmla="*/ 7795 w 116"/>
                <a:gd name="T11" fmla="*/ 6250 h 63"/>
                <a:gd name="T12" fmla="*/ 7160 w 116"/>
                <a:gd name="T13" fmla="*/ 6250 h 63"/>
                <a:gd name="T14" fmla="*/ 6588 w 116"/>
                <a:gd name="T15" fmla="*/ 6250 h 63"/>
                <a:gd name="T16" fmla="*/ 6588 w 116"/>
                <a:gd name="T17" fmla="*/ 7628 h 63"/>
                <a:gd name="T18" fmla="*/ 5790 w 116"/>
                <a:gd name="T19" fmla="*/ 7628 h 63"/>
                <a:gd name="T20" fmla="*/ 6588 w 116"/>
                <a:gd name="T21" fmla="*/ 6250 h 63"/>
                <a:gd name="T22" fmla="*/ 7160 w 116"/>
                <a:gd name="T23" fmla="*/ 4567 h 63"/>
                <a:gd name="T24" fmla="*/ 7160 w 116"/>
                <a:gd name="T25" fmla="*/ 2911 h 63"/>
                <a:gd name="T26" fmla="*/ 6588 w 116"/>
                <a:gd name="T27" fmla="*/ 1681 h 63"/>
                <a:gd name="T28" fmla="*/ 5790 w 116"/>
                <a:gd name="T29" fmla="*/ 0 h 63"/>
                <a:gd name="T30" fmla="*/ 4576 w 116"/>
                <a:gd name="T31" fmla="*/ 2911 h 63"/>
                <a:gd name="T32" fmla="*/ 3202 w 116"/>
                <a:gd name="T33" fmla="*/ 4567 h 63"/>
                <a:gd name="T34" fmla="*/ 1205 w 116"/>
                <a:gd name="T35" fmla="*/ 7628 h 63"/>
                <a:gd name="T36" fmla="*/ 0 w 116"/>
                <a:gd name="T37" fmla="*/ 9112 h 63"/>
                <a:gd name="T38" fmla="*/ 612 w 116"/>
                <a:gd name="T39" fmla="*/ 7628 h 63"/>
                <a:gd name="T40" fmla="*/ 1205 w 116"/>
                <a:gd name="T41" fmla="*/ 7628 h 63"/>
                <a:gd name="T42" fmla="*/ 1960 w 116"/>
                <a:gd name="T43" fmla="*/ 7628 h 63"/>
                <a:gd name="T44" fmla="*/ 2571 w 116"/>
                <a:gd name="T45" fmla="*/ 7628 h 63"/>
                <a:gd name="T46" fmla="*/ 1960 w 116"/>
                <a:gd name="T47" fmla="*/ 7628 h 63"/>
                <a:gd name="T48" fmla="*/ 1960 w 116"/>
                <a:gd name="T49" fmla="*/ 9112 h 63"/>
                <a:gd name="T50" fmla="*/ 3202 w 116"/>
                <a:gd name="T51" fmla="*/ 9112 h 63"/>
                <a:gd name="T52" fmla="*/ 2571 w 116"/>
                <a:gd name="T53" fmla="*/ 10804 h 63"/>
                <a:gd name="T54" fmla="*/ 3202 w 116"/>
                <a:gd name="T55" fmla="*/ 12305 h 63"/>
                <a:gd name="T56" fmla="*/ 3945 w 116"/>
                <a:gd name="T57" fmla="*/ 12305 h 63"/>
                <a:gd name="T58" fmla="*/ 4576 w 116"/>
                <a:gd name="T59" fmla="*/ 12305 h 63"/>
                <a:gd name="T60" fmla="*/ 5198 w 116"/>
                <a:gd name="T61" fmla="*/ 12305 h 63"/>
                <a:gd name="T62" fmla="*/ 4576 w 116"/>
                <a:gd name="T63" fmla="*/ 10804 h 63"/>
                <a:gd name="T64" fmla="*/ 5790 w 116"/>
                <a:gd name="T65" fmla="*/ 9112 h 63"/>
                <a:gd name="T66" fmla="*/ 6588 w 116"/>
                <a:gd name="T67" fmla="*/ 9112 h 63"/>
                <a:gd name="T68" fmla="*/ 7160 w 116"/>
                <a:gd name="T69" fmla="*/ 9112 h 63"/>
                <a:gd name="T70" fmla="*/ 7795 w 116"/>
                <a:gd name="T71" fmla="*/ 9112 h 63"/>
                <a:gd name="T72" fmla="*/ 8529 w 116"/>
                <a:gd name="T73" fmla="*/ 9112 h 63"/>
                <a:gd name="T74" fmla="*/ 9794 w 116"/>
                <a:gd name="T75" fmla="*/ 7628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6"/>
                <a:gd name="T115" fmla="*/ 0 h 63"/>
                <a:gd name="T116" fmla="*/ 116 w 116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6" h="63">
                  <a:moveTo>
                    <a:pt x="115" y="38"/>
                  </a:moveTo>
                  <a:lnTo>
                    <a:pt x="107" y="31"/>
                  </a:lnTo>
                  <a:lnTo>
                    <a:pt x="100" y="31"/>
                  </a:lnTo>
                  <a:lnTo>
                    <a:pt x="100" y="23"/>
                  </a:lnTo>
                  <a:lnTo>
                    <a:pt x="100" y="31"/>
                  </a:lnTo>
                  <a:lnTo>
                    <a:pt x="91" y="31"/>
                  </a:lnTo>
                  <a:lnTo>
                    <a:pt x="84" y="31"/>
                  </a:lnTo>
                  <a:lnTo>
                    <a:pt x="77" y="31"/>
                  </a:lnTo>
                  <a:lnTo>
                    <a:pt x="77" y="38"/>
                  </a:lnTo>
                  <a:lnTo>
                    <a:pt x="68" y="38"/>
                  </a:lnTo>
                  <a:lnTo>
                    <a:pt x="77" y="31"/>
                  </a:lnTo>
                  <a:lnTo>
                    <a:pt x="84" y="23"/>
                  </a:lnTo>
                  <a:lnTo>
                    <a:pt x="84" y="15"/>
                  </a:lnTo>
                  <a:lnTo>
                    <a:pt x="77" y="8"/>
                  </a:lnTo>
                  <a:lnTo>
                    <a:pt x="68" y="0"/>
                  </a:lnTo>
                  <a:lnTo>
                    <a:pt x="53" y="15"/>
                  </a:lnTo>
                  <a:lnTo>
                    <a:pt x="37" y="23"/>
                  </a:lnTo>
                  <a:lnTo>
                    <a:pt x="14" y="38"/>
                  </a:lnTo>
                  <a:lnTo>
                    <a:pt x="0" y="46"/>
                  </a:lnTo>
                  <a:lnTo>
                    <a:pt x="7" y="38"/>
                  </a:lnTo>
                  <a:lnTo>
                    <a:pt x="14" y="38"/>
                  </a:lnTo>
                  <a:lnTo>
                    <a:pt x="23" y="38"/>
                  </a:lnTo>
                  <a:lnTo>
                    <a:pt x="30" y="38"/>
                  </a:lnTo>
                  <a:lnTo>
                    <a:pt x="23" y="38"/>
                  </a:lnTo>
                  <a:lnTo>
                    <a:pt x="23" y="46"/>
                  </a:lnTo>
                  <a:lnTo>
                    <a:pt x="37" y="46"/>
                  </a:lnTo>
                  <a:lnTo>
                    <a:pt x="30" y="54"/>
                  </a:lnTo>
                  <a:lnTo>
                    <a:pt x="37" y="62"/>
                  </a:lnTo>
                  <a:lnTo>
                    <a:pt x="46" y="62"/>
                  </a:lnTo>
                  <a:lnTo>
                    <a:pt x="53" y="62"/>
                  </a:lnTo>
                  <a:lnTo>
                    <a:pt x="61" y="62"/>
                  </a:lnTo>
                  <a:lnTo>
                    <a:pt x="53" y="54"/>
                  </a:lnTo>
                  <a:lnTo>
                    <a:pt x="68" y="46"/>
                  </a:lnTo>
                  <a:lnTo>
                    <a:pt x="77" y="46"/>
                  </a:lnTo>
                  <a:lnTo>
                    <a:pt x="84" y="46"/>
                  </a:lnTo>
                  <a:lnTo>
                    <a:pt x="91" y="46"/>
                  </a:lnTo>
                  <a:lnTo>
                    <a:pt x="100" y="46"/>
                  </a:lnTo>
                  <a:lnTo>
                    <a:pt x="115" y="3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6" name="Freeform 232"/>
            <p:cNvSpPr>
              <a:spLocks/>
            </p:cNvSpPr>
            <p:nvPr/>
          </p:nvSpPr>
          <p:spPr bwMode="auto">
            <a:xfrm>
              <a:off x="7708466" y="1431928"/>
              <a:ext cx="245626" cy="246070"/>
            </a:xfrm>
            <a:custGeom>
              <a:avLst/>
              <a:gdLst>
                <a:gd name="T0" fmla="*/ 9040 w 110"/>
                <a:gd name="T1" fmla="*/ 14021 h 118"/>
                <a:gd name="T2" fmla="*/ 7457 w 110"/>
                <a:gd name="T3" fmla="*/ 12321 h 118"/>
                <a:gd name="T4" fmla="*/ 6735 w 110"/>
                <a:gd name="T5" fmla="*/ 9672 h 118"/>
                <a:gd name="T6" fmla="*/ 5410 w 110"/>
                <a:gd name="T7" fmla="*/ 8078 h 118"/>
                <a:gd name="T8" fmla="*/ 3844 w 110"/>
                <a:gd name="T9" fmla="*/ 5730 h 118"/>
                <a:gd name="T10" fmla="*/ 3165 w 110"/>
                <a:gd name="T11" fmla="*/ 5730 h 118"/>
                <a:gd name="T12" fmla="*/ 1564 w 110"/>
                <a:gd name="T13" fmla="*/ 2863 h 118"/>
                <a:gd name="T14" fmla="*/ 0 w 110"/>
                <a:gd name="T15" fmla="*/ 0 h 118"/>
                <a:gd name="T16" fmla="*/ 816 w 110"/>
                <a:gd name="T17" fmla="*/ 1554 h 118"/>
                <a:gd name="T18" fmla="*/ 816 w 110"/>
                <a:gd name="T19" fmla="*/ 2863 h 118"/>
                <a:gd name="T20" fmla="*/ 1564 w 110"/>
                <a:gd name="T21" fmla="*/ 5730 h 118"/>
                <a:gd name="T22" fmla="*/ 3165 w 110"/>
                <a:gd name="T23" fmla="*/ 6849 h 118"/>
                <a:gd name="T24" fmla="*/ 3844 w 110"/>
                <a:gd name="T25" fmla="*/ 9672 h 118"/>
                <a:gd name="T26" fmla="*/ 5410 w 110"/>
                <a:gd name="T27" fmla="*/ 11200 h 118"/>
                <a:gd name="T28" fmla="*/ 6081 w 110"/>
                <a:gd name="T29" fmla="*/ 14021 h 118"/>
                <a:gd name="T30" fmla="*/ 6735 w 110"/>
                <a:gd name="T31" fmla="*/ 16466 h 118"/>
                <a:gd name="T32" fmla="*/ 7457 w 110"/>
                <a:gd name="T33" fmla="*/ 18053 h 118"/>
                <a:gd name="T34" fmla="*/ 8300 w 110"/>
                <a:gd name="T35" fmla="*/ 20674 h 118"/>
                <a:gd name="T36" fmla="*/ 9040 w 110"/>
                <a:gd name="T37" fmla="*/ 20674 h 118"/>
                <a:gd name="T38" fmla="*/ 9040 w 110"/>
                <a:gd name="T39" fmla="*/ 19283 h 118"/>
                <a:gd name="T40" fmla="*/ 9791 w 110"/>
                <a:gd name="T41" fmla="*/ 20674 h 118"/>
                <a:gd name="T42" fmla="*/ 10654 w 110"/>
                <a:gd name="T43" fmla="*/ 20674 h 118"/>
                <a:gd name="T44" fmla="*/ 9791 w 110"/>
                <a:gd name="T45" fmla="*/ 19283 h 118"/>
                <a:gd name="T46" fmla="*/ 7457 w 110"/>
                <a:gd name="T47" fmla="*/ 16466 h 118"/>
                <a:gd name="T48" fmla="*/ 6735 w 110"/>
                <a:gd name="T49" fmla="*/ 12321 h 118"/>
                <a:gd name="T50" fmla="*/ 7457 w 110"/>
                <a:gd name="T51" fmla="*/ 12321 h 118"/>
                <a:gd name="T52" fmla="*/ 8300 w 110"/>
                <a:gd name="T53" fmla="*/ 14021 h 118"/>
                <a:gd name="T54" fmla="*/ 9040 w 110"/>
                <a:gd name="T55" fmla="*/ 14021 h 1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0"/>
                <a:gd name="T85" fmla="*/ 0 h 118"/>
                <a:gd name="T86" fmla="*/ 110 w 110"/>
                <a:gd name="T87" fmla="*/ 118 h 1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0" h="118">
                  <a:moveTo>
                    <a:pt x="92" y="79"/>
                  </a:moveTo>
                  <a:lnTo>
                    <a:pt x="76" y="70"/>
                  </a:lnTo>
                  <a:lnTo>
                    <a:pt x="69" y="55"/>
                  </a:lnTo>
                  <a:lnTo>
                    <a:pt x="55" y="46"/>
                  </a:lnTo>
                  <a:lnTo>
                    <a:pt x="39" y="32"/>
                  </a:lnTo>
                  <a:lnTo>
                    <a:pt x="32" y="32"/>
                  </a:lnTo>
                  <a:lnTo>
                    <a:pt x="16" y="16"/>
                  </a:lnTo>
                  <a:lnTo>
                    <a:pt x="0" y="0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6" y="32"/>
                  </a:lnTo>
                  <a:lnTo>
                    <a:pt x="32" y="39"/>
                  </a:lnTo>
                  <a:lnTo>
                    <a:pt x="39" y="55"/>
                  </a:lnTo>
                  <a:lnTo>
                    <a:pt x="55" y="63"/>
                  </a:lnTo>
                  <a:lnTo>
                    <a:pt x="62" y="79"/>
                  </a:lnTo>
                  <a:lnTo>
                    <a:pt x="69" y="93"/>
                  </a:lnTo>
                  <a:lnTo>
                    <a:pt x="76" y="102"/>
                  </a:lnTo>
                  <a:lnTo>
                    <a:pt x="85" y="117"/>
                  </a:lnTo>
                  <a:lnTo>
                    <a:pt x="92" y="117"/>
                  </a:lnTo>
                  <a:lnTo>
                    <a:pt x="92" y="109"/>
                  </a:lnTo>
                  <a:lnTo>
                    <a:pt x="100" y="117"/>
                  </a:lnTo>
                  <a:lnTo>
                    <a:pt x="109" y="117"/>
                  </a:lnTo>
                  <a:lnTo>
                    <a:pt x="100" y="109"/>
                  </a:lnTo>
                  <a:lnTo>
                    <a:pt x="76" y="93"/>
                  </a:lnTo>
                  <a:lnTo>
                    <a:pt x="69" y="70"/>
                  </a:lnTo>
                  <a:lnTo>
                    <a:pt x="76" y="70"/>
                  </a:lnTo>
                  <a:lnTo>
                    <a:pt x="85" y="79"/>
                  </a:lnTo>
                  <a:lnTo>
                    <a:pt x="92" y="7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7" name="Freeform 233"/>
            <p:cNvSpPr>
              <a:spLocks/>
            </p:cNvSpPr>
            <p:nvPr/>
          </p:nvSpPr>
          <p:spPr bwMode="auto">
            <a:xfrm>
              <a:off x="5391451" y="843117"/>
              <a:ext cx="236238" cy="99600"/>
            </a:xfrm>
            <a:custGeom>
              <a:avLst/>
              <a:gdLst>
                <a:gd name="T0" fmla="*/ 7986 w 110"/>
                <a:gd name="T1" fmla="*/ 1420 h 47"/>
                <a:gd name="T2" fmla="*/ 7388 w 110"/>
                <a:gd name="T3" fmla="*/ 1420 h 47"/>
                <a:gd name="T4" fmla="*/ 5715 w 110"/>
                <a:gd name="T5" fmla="*/ 2906 h 47"/>
                <a:gd name="T6" fmla="*/ 4070 w 110"/>
                <a:gd name="T7" fmla="*/ 4642 h 47"/>
                <a:gd name="T8" fmla="*/ 3383 w 110"/>
                <a:gd name="T9" fmla="*/ 4642 h 47"/>
                <a:gd name="T10" fmla="*/ 3383 w 110"/>
                <a:gd name="T11" fmla="*/ 6131 h 47"/>
                <a:gd name="T12" fmla="*/ 2853 w 110"/>
                <a:gd name="T13" fmla="*/ 6131 h 47"/>
                <a:gd name="T14" fmla="*/ 2328 w 110"/>
                <a:gd name="T15" fmla="*/ 6131 h 47"/>
                <a:gd name="T16" fmla="*/ 2853 w 110"/>
                <a:gd name="T17" fmla="*/ 6131 h 47"/>
                <a:gd name="T18" fmla="*/ 2328 w 110"/>
                <a:gd name="T19" fmla="*/ 7544 h 47"/>
                <a:gd name="T20" fmla="*/ 1690 w 110"/>
                <a:gd name="T21" fmla="*/ 7544 h 47"/>
                <a:gd name="T22" fmla="*/ 2328 w 110"/>
                <a:gd name="T23" fmla="*/ 7544 h 47"/>
                <a:gd name="T24" fmla="*/ 2328 w 110"/>
                <a:gd name="T25" fmla="*/ 9362 h 47"/>
                <a:gd name="T26" fmla="*/ 562 w 110"/>
                <a:gd name="T27" fmla="*/ 7544 h 47"/>
                <a:gd name="T28" fmla="*/ 0 w 110"/>
                <a:gd name="T29" fmla="*/ 7544 h 47"/>
                <a:gd name="T30" fmla="*/ 562 w 110"/>
                <a:gd name="T31" fmla="*/ 6131 h 47"/>
                <a:gd name="T32" fmla="*/ 1171 w 110"/>
                <a:gd name="T33" fmla="*/ 6131 h 47"/>
                <a:gd name="T34" fmla="*/ 562 w 110"/>
                <a:gd name="T35" fmla="*/ 6131 h 47"/>
                <a:gd name="T36" fmla="*/ 1171 w 110"/>
                <a:gd name="T37" fmla="*/ 4642 h 47"/>
                <a:gd name="T38" fmla="*/ 562 w 110"/>
                <a:gd name="T39" fmla="*/ 4642 h 47"/>
                <a:gd name="T40" fmla="*/ 1171 w 110"/>
                <a:gd name="T41" fmla="*/ 4642 h 47"/>
                <a:gd name="T42" fmla="*/ 1690 w 110"/>
                <a:gd name="T43" fmla="*/ 2906 h 47"/>
                <a:gd name="T44" fmla="*/ 2853 w 110"/>
                <a:gd name="T45" fmla="*/ 2906 h 47"/>
                <a:gd name="T46" fmla="*/ 3383 w 110"/>
                <a:gd name="T47" fmla="*/ 1420 h 47"/>
                <a:gd name="T48" fmla="*/ 6253 w 110"/>
                <a:gd name="T49" fmla="*/ 1420 h 47"/>
                <a:gd name="T50" fmla="*/ 7388 w 110"/>
                <a:gd name="T51" fmla="*/ 0 h 47"/>
                <a:gd name="T52" fmla="*/ 7986 w 110"/>
                <a:gd name="T53" fmla="*/ 1420 h 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0"/>
                <a:gd name="T82" fmla="*/ 0 h 47"/>
                <a:gd name="T83" fmla="*/ 110 w 110"/>
                <a:gd name="T84" fmla="*/ 47 h 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0" h="47">
                  <a:moveTo>
                    <a:pt x="109" y="7"/>
                  </a:moveTo>
                  <a:lnTo>
                    <a:pt x="101" y="7"/>
                  </a:lnTo>
                  <a:lnTo>
                    <a:pt x="78" y="14"/>
                  </a:lnTo>
                  <a:lnTo>
                    <a:pt x="55" y="23"/>
                  </a:lnTo>
                  <a:lnTo>
                    <a:pt x="46" y="23"/>
                  </a:lnTo>
                  <a:lnTo>
                    <a:pt x="46" y="30"/>
                  </a:lnTo>
                  <a:lnTo>
                    <a:pt x="39" y="30"/>
                  </a:lnTo>
                  <a:lnTo>
                    <a:pt x="32" y="30"/>
                  </a:lnTo>
                  <a:lnTo>
                    <a:pt x="39" y="30"/>
                  </a:lnTo>
                  <a:lnTo>
                    <a:pt x="32" y="37"/>
                  </a:lnTo>
                  <a:lnTo>
                    <a:pt x="23" y="37"/>
                  </a:lnTo>
                  <a:lnTo>
                    <a:pt x="32" y="37"/>
                  </a:lnTo>
                  <a:lnTo>
                    <a:pt x="32" y="46"/>
                  </a:lnTo>
                  <a:lnTo>
                    <a:pt x="8" y="37"/>
                  </a:lnTo>
                  <a:lnTo>
                    <a:pt x="0" y="37"/>
                  </a:lnTo>
                  <a:lnTo>
                    <a:pt x="8" y="30"/>
                  </a:lnTo>
                  <a:lnTo>
                    <a:pt x="16" y="30"/>
                  </a:lnTo>
                  <a:lnTo>
                    <a:pt x="8" y="30"/>
                  </a:lnTo>
                  <a:lnTo>
                    <a:pt x="16" y="23"/>
                  </a:lnTo>
                  <a:lnTo>
                    <a:pt x="8" y="23"/>
                  </a:lnTo>
                  <a:lnTo>
                    <a:pt x="16" y="23"/>
                  </a:lnTo>
                  <a:lnTo>
                    <a:pt x="23" y="14"/>
                  </a:lnTo>
                  <a:lnTo>
                    <a:pt x="39" y="14"/>
                  </a:lnTo>
                  <a:lnTo>
                    <a:pt x="46" y="7"/>
                  </a:lnTo>
                  <a:lnTo>
                    <a:pt x="85" y="7"/>
                  </a:lnTo>
                  <a:lnTo>
                    <a:pt x="101" y="0"/>
                  </a:lnTo>
                  <a:lnTo>
                    <a:pt x="109" y="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8" name="Freeform 234"/>
            <p:cNvSpPr>
              <a:spLocks/>
            </p:cNvSpPr>
            <p:nvPr/>
          </p:nvSpPr>
          <p:spPr bwMode="auto">
            <a:xfrm>
              <a:off x="5374242" y="942717"/>
              <a:ext cx="140804" cy="60052"/>
            </a:xfrm>
            <a:custGeom>
              <a:avLst/>
              <a:gdLst>
                <a:gd name="T0" fmla="*/ 5989 w 64"/>
                <a:gd name="T1" fmla="*/ 2338 h 31"/>
                <a:gd name="T2" fmla="*/ 3787 w 64"/>
                <a:gd name="T3" fmla="*/ 1132 h 31"/>
                <a:gd name="T4" fmla="*/ 2861 w 64"/>
                <a:gd name="T5" fmla="*/ 554 h 31"/>
                <a:gd name="T6" fmla="*/ 2861 w 64"/>
                <a:gd name="T7" fmla="*/ 0 h 31"/>
                <a:gd name="T8" fmla="*/ 664 w 64"/>
                <a:gd name="T9" fmla="*/ 0 h 31"/>
                <a:gd name="T10" fmla="*/ 0 w 64"/>
                <a:gd name="T11" fmla="*/ 554 h 31"/>
                <a:gd name="T12" fmla="*/ 664 w 64"/>
                <a:gd name="T13" fmla="*/ 554 h 31"/>
                <a:gd name="T14" fmla="*/ 0 w 64"/>
                <a:gd name="T15" fmla="*/ 1132 h 31"/>
                <a:gd name="T16" fmla="*/ 664 w 64"/>
                <a:gd name="T17" fmla="*/ 1753 h 31"/>
                <a:gd name="T18" fmla="*/ 1521 w 64"/>
                <a:gd name="T19" fmla="*/ 1132 h 31"/>
                <a:gd name="T20" fmla="*/ 1521 w 64"/>
                <a:gd name="T21" fmla="*/ 1753 h 31"/>
                <a:gd name="T22" fmla="*/ 2189 w 64"/>
                <a:gd name="T23" fmla="*/ 1753 h 31"/>
                <a:gd name="T24" fmla="*/ 2861 w 64"/>
                <a:gd name="T25" fmla="*/ 2338 h 31"/>
                <a:gd name="T26" fmla="*/ 3787 w 64"/>
                <a:gd name="T27" fmla="*/ 2338 h 31"/>
                <a:gd name="T28" fmla="*/ 4419 w 64"/>
                <a:gd name="T29" fmla="*/ 2338 h 31"/>
                <a:gd name="T30" fmla="*/ 5148 w 64"/>
                <a:gd name="T31" fmla="*/ 2338 h 31"/>
                <a:gd name="T32" fmla="*/ 5989 w 64"/>
                <a:gd name="T33" fmla="*/ 2338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31"/>
                <a:gd name="T53" fmla="*/ 64 w 64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31">
                  <a:moveTo>
                    <a:pt x="63" y="30"/>
                  </a:moveTo>
                  <a:lnTo>
                    <a:pt x="39" y="14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7"/>
                  </a:lnTo>
                  <a:lnTo>
                    <a:pt x="0" y="14"/>
                  </a:lnTo>
                  <a:lnTo>
                    <a:pt x="7" y="22"/>
                  </a:lnTo>
                  <a:lnTo>
                    <a:pt x="16" y="14"/>
                  </a:lnTo>
                  <a:lnTo>
                    <a:pt x="16" y="22"/>
                  </a:lnTo>
                  <a:lnTo>
                    <a:pt x="23" y="22"/>
                  </a:lnTo>
                  <a:lnTo>
                    <a:pt x="30" y="30"/>
                  </a:lnTo>
                  <a:lnTo>
                    <a:pt x="39" y="30"/>
                  </a:lnTo>
                  <a:lnTo>
                    <a:pt x="46" y="30"/>
                  </a:lnTo>
                  <a:lnTo>
                    <a:pt x="54" y="30"/>
                  </a:lnTo>
                  <a:lnTo>
                    <a:pt x="63" y="3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9" name="Freeform 235"/>
            <p:cNvSpPr>
              <a:spLocks/>
            </p:cNvSpPr>
            <p:nvPr/>
          </p:nvSpPr>
          <p:spPr bwMode="auto">
            <a:xfrm>
              <a:off x="6916832" y="850440"/>
              <a:ext cx="165836" cy="61518"/>
            </a:xfrm>
            <a:custGeom>
              <a:avLst/>
              <a:gdLst>
                <a:gd name="T0" fmla="*/ 5899 w 77"/>
                <a:gd name="T1" fmla="*/ 1058 h 30"/>
                <a:gd name="T2" fmla="*/ 2395 w 77"/>
                <a:gd name="T3" fmla="*/ 0 h 30"/>
                <a:gd name="T4" fmla="*/ 2972 w 77"/>
                <a:gd name="T5" fmla="*/ 1058 h 30"/>
                <a:gd name="T6" fmla="*/ 2395 w 77"/>
                <a:gd name="T7" fmla="*/ 1058 h 30"/>
                <a:gd name="T8" fmla="*/ 617 w 77"/>
                <a:gd name="T9" fmla="*/ 1058 h 30"/>
                <a:gd name="T10" fmla="*/ 0 w 77"/>
                <a:gd name="T11" fmla="*/ 1058 h 30"/>
                <a:gd name="T12" fmla="*/ 617 w 77"/>
                <a:gd name="T13" fmla="*/ 1058 h 30"/>
                <a:gd name="T14" fmla="*/ 617 w 77"/>
                <a:gd name="T15" fmla="*/ 2733 h 30"/>
                <a:gd name="T16" fmla="*/ 2972 w 77"/>
                <a:gd name="T17" fmla="*/ 3909 h 30"/>
                <a:gd name="T18" fmla="*/ 2972 w 77"/>
                <a:gd name="T19" fmla="*/ 2733 h 30"/>
                <a:gd name="T20" fmla="*/ 4717 w 77"/>
                <a:gd name="T21" fmla="*/ 2733 h 30"/>
                <a:gd name="T22" fmla="*/ 5264 w 77"/>
                <a:gd name="T23" fmla="*/ 2733 h 30"/>
                <a:gd name="T24" fmla="*/ 5899 w 77"/>
                <a:gd name="T25" fmla="*/ 2733 h 30"/>
                <a:gd name="T26" fmla="*/ 5899 w 77"/>
                <a:gd name="T27" fmla="*/ 1058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7"/>
                <a:gd name="T43" fmla="*/ 0 h 30"/>
                <a:gd name="T44" fmla="*/ 77 w 77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7" h="30">
                  <a:moveTo>
                    <a:pt x="76" y="8"/>
                  </a:moveTo>
                  <a:lnTo>
                    <a:pt x="31" y="0"/>
                  </a:lnTo>
                  <a:lnTo>
                    <a:pt x="38" y="8"/>
                  </a:lnTo>
                  <a:lnTo>
                    <a:pt x="31" y="8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20"/>
                  </a:lnTo>
                  <a:lnTo>
                    <a:pt x="38" y="29"/>
                  </a:lnTo>
                  <a:lnTo>
                    <a:pt x="38" y="20"/>
                  </a:lnTo>
                  <a:lnTo>
                    <a:pt x="61" y="20"/>
                  </a:lnTo>
                  <a:lnTo>
                    <a:pt x="68" y="20"/>
                  </a:lnTo>
                  <a:lnTo>
                    <a:pt x="76" y="20"/>
                  </a:lnTo>
                  <a:lnTo>
                    <a:pt x="76" y="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0" name="Freeform 236"/>
            <p:cNvSpPr>
              <a:spLocks/>
            </p:cNvSpPr>
            <p:nvPr/>
          </p:nvSpPr>
          <p:spPr bwMode="auto">
            <a:xfrm>
              <a:off x="6001604" y="772812"/>
              <a:ext cx="125160" cy="64447"/>
            </a:xfrm>
            <a:custGeom>
              <a:avLst/>
              <a:gdLst>
                <a:gd name="T0" fmla="*/ 5635 w 55"/>
                <a:gd name="T1" fmla="*/ 5119 h 29"/>
                <a:gd name="T2" fmla="*/ 4791 w 55"/>
                <a:gd name="T3" fmla="*/ 0 h 29"/>
                <a:gd name="T4" fmla="*/ 3715 w 55"/>
                <a:gd name="T5" fmla="*/ 0 h 29"/>
                <a:gd name="T6" fmla="*/ 2817 w 55"/>
                <a:gd name="T7" fmla="*/ 0 h 29"/>
                <a:gd name="T8" fmla="*/ 0 w 55"/>
                <a:gd name="T9" fmla="*/ 0 h 29"/>
                <a:gd name="T10" fmla="*/ 0 w 55"/>
                <a:gd name="T11" fmla="*/ 5119 h 29"/>
                <a:gd name="T12" fmla="*/ 843 w 55"/>
                <a:gd name="T13" fmla="*/ 5119 h 29"/>
                <a:gd name="T14" fmla="*/ 1974 w 55"/>
                <a:gd name="T15" fmla="*/ 9604 h 29"/>
                <a:gd name="T16" fmla="*/ 6622 w 55"/>
                <a:gd name="T17" fmla="*/ 9604 h 29"/>
                <a:gd name="T18" fmla="*/ 6622 w 55"/>
                <a:gd name="T19" fmla="*/ 5119 h 29"/>
                <a:gd name="T20" fmla="*/ 5635 w 55"/>
                <a:gd name="T21" fmla="*/ 5119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5"/>
                <a:gd name="T34" fmla="*/ 0 h 29"/>
                <a:gd name="T35" fmla="*/ 55 w 55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5" h="29">
                  <a:moveTo>
                    <a:pt x="46" y="15"/>
                  </a:moveTo>
                  <a:lnTo>
                    <a:pt x="39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16" y="28"/>
                  </a:lnTo>
                  <a:lnTo>
                    <a:pt x="54" y="28"/>
                  </a:lnTo>
                  <a:lnTo>
                    <a:pt x="54" y="15"/>
                  </a:lnTo>
                  <a:lnTo>
                    <a:pt x="46" y="15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1" name="Freeform 237"/>
            <p:cNvSpPr>
              <a:spLocks/>
            </p:cNvSpPr>
            <p:nvPr/>
          </p:nvSpPr>
          <p:spPr bwMode="auto">
            <a:xfrm>
              <a:off x="6153359" y="784529"/>
              <a:ext cx="84483" cy="65911"/>
            </a:xfrm>
            <a:custGeom>
              <a:avLst/>
              <a:gdLst>
                <a:gd name="T0" fmla="*/ 3297 w 39"/>
                <a:gd name="T1" fmla="*/ 4194 h 30"/>
                <a:gd name="T2" fmla="*/ 1215 w 39"/>
                <a:gd name="T3" fmla="*/ 0 h 30"/>
                <a:gd name="T4" fmla="*/ 616 w 39"/>
                <a:gd name="T5" fmla="*/ 4194 h 30"/>
                <a:gd name="T6" fmla="*/ 616 w 39"/>
                <a:gd name="T7" fmla="*/ 0 h 30"/>
                <a:gd name="T8" fmla="*/ 0 w 39"/>
                <a:gd name="T9" fmla="*/ 0 h 30"/>
                <a:gd name="T10" fmla="*/ 616 w 39"/>
                <a:gd name="T11" fmla="*/ 0 h 30"/>
                <a:gd name="T12" fmla="*/ 0 w 39"/>
                <a:gd name="T13" fmla="*/ 0 h 30"/>
                <a:gd name="T14" fmla="*/ 0 w 39"/>
                <a:gd name="T15" fmla="*/ 4194 h 30"/>
                <a:gd name="T16" fmla="*/ 0 w 39"/>
                <a:gd name="T17" fmla="*/ 8537 h 30"/>
                <a:gd name="T18" fmla="*/ 3297 w 39"/>
                <a:gd name="T19" fmla="*/ 419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30"/>
                <a:gd name="T32" fmla="*/ 39 w 39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30">
                  <a:moveTo>
                    <a:pt x="38" y="14"/>
                  </a:moveTo>
                  <a:lnTo>
                    <a:pt x="14" y="0"/>
                  </a:lnTo>
                  <a:lnTo>
                    <a:pt x="7" y="14"/>
                  </a:lnTo>
                  <a:lnTo>
                    <a:pt x="7" y="0"/>
                  </a:lnTo>
                  <a:lnTo>
                    <a:pt x="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29"/>
                  </a:lnTo>
                  <a:lnTo>
                    <a:pt x="38" y="1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2" name="Freeform 238"/>
            <p:cNvSpPr>
              <a:spLocks/>
            </p:cNvSpPr>
            <p:nvPr/>
          </p:nvSpPr>
          <p:spPr bwMode="auto">
            <a:xfrm>
              <a:off x="5946846" y="756699"/>
              <a:ext cx="104822" cy="64447"/>
            </a:xfrm>
            <a:custGeom>
              <a:avLst/>
              <a:gdLst>
                <a:gd name="T0" fmla="*/ 4877 w 47"/>
                <a:gd name="T1" fmla="*/ 0 h 30"/>
                <a:gd name="T2" fmla="*/ 2470 w 47"/>
                <a:gd name="T3" fmla="*/ 0 h 30"/>
                <a:gd name="T4" fmla="*/ 0 w 47"/>
                <a:gd name="T5" fmla="*/ 0 h 30"/>
                <a:gd name="T6" fmla="*/ 752 w 47"/>
                <a:gd name="T7" fmla="*/ 0 h 30"/>
                <a:gd name="T8" fmla="*/ 752 w 47"/>
                <a:gd name="T9" fmla="*/ 5797 h 30"/>
                <a:gd name="T10" fmla="*/ 0 w 47"/>
                <a:gd name="T11" fmla="*/ 5797 h 30"/>
                <a:gd name="T12" fmla="*/ 1602 w 47"/>
                <a:gd name="T13" fmla="*/ 5797 h 30"/>
                <a:gd name="T14" fmla="*/ 752 w 47"/>
                <a:gd name="T15" fmla="*/ 5797 h 30"/>
                <a:gd name="T16" fmla="*/ 4877 w 47"/>
                <a:gd name="T17" fmla="*/ 5797 h 30"/>
                <a:gd name="T18" fmla="*/ 4079 w 47"/>
                <a:gd name="T19" fmla="*/ 5797 h 30"/>
                <a:gd name="T20" fmla="*/ 4877 w 47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7"/>
                <a:gd name="T34" fmla="*/ 0 h 30"/>
                <a:gd name="T35" fmla="*/ 47 w 47"/>
                <a:gd name="T36" fmla="*/ 30 h 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7" h="30">
                  <a:moveTo>
                    <a:pt x="46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29"/>
                  </a:lnTo>
                  <a:lnTo>
                    <a:pt x="0" y="29"/>
                  </a:lnTo>
                  <a:lnTo>
                    <a:pt x="15" y="29"/>
                  </a:lnTo>
                  <a:lnTo>
                    <a:pt x="7" y="29"/>
                  </a:lnTo>
                  <a:lnTo>
                    <a:pt x="46" y="29"/>
                  </a:lnTo>
                  <a:lnTo>
                    <a:pt x="38" y="29"/>
                  </a:lnTo>
                  <a:lnTo>
                    <a:pt x="46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3" name="Freeform 239"/>
            <p:cNvSpPr>
              <a:spLocks/>
            </p:cNvSpPr>
            <p:nvPr/>
          </p:nvSpPr>
          <p:spPr bwMode="auto">
            <a:xfrm>
              <a:off x="7096750" y="868017"/>
              <a:ext cx="107950" cy="62983"/>
            </a:xfrm>
            <a:custGeom>
              <a:avLst/>
              <a:gdLst>
                <a:gd name="T0" fmla="*/ 4620 w 48"/>
                <a:gd name="T1" fmla="*/ 5797 h 30"/>
                <a:gd name="T2" fmla="*/ 679 w 48"/>
                <a:gd name="T3" fmla="*/ 5797 h 30"/>
                <a:gd name="T4" fmla="*/ 0 w 48"/>
                <a:gd name="T5" fmla="*/ 0 h 30"/>
                <a:gd name="T6" fmla="*/ 0 w 48"/>
                <a:gd name="T7" fmla="*/ 5797 h 30"/>
                <a:gd name="T8" fmla="*/ 4620 w 48"/>
                <a:gd name="T9" fmla="*/ 5797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30"/>
                <a:gd name="T17" fmla="*/ 48 w 4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30">
                  <a:moveTo>
                    <a:pt x="47" y="29"/>
                  </a:moveTo>
                  <a:lnTo>
                    <a:pt x="7" y="29"/>
                  </a:lnTo>
                  <a:lnTo>
                    <a:pt x="0" y="0"/>
                  </a:lnTo>
                  <a:lnTo>
                    <a:pt x="0" y="29"/>
                  </a:lnTo>
                  <a:lnTo>
                    <a:pt x="47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4" name="Freeform 240"/>
            <p:cNvSpPr>
              <a:spLocks/>
            </p:cNvSpPr>
            <p:nvPr/>
          </p:nvSpPr>
          <p:spPr bwMode="auto">
            <a:xfrm>
              <a:off x="7054508" y="911958"/>
              <a:ext cx="87612" cy="67376"/>
            </a:xfrm>
            <a:custGeom>
              <a:avLst/>
              <a:gdLst>
                <a:gd name="T0" fmla="*/ 4589 w 39"/>
                <a:gd name="T1" fmla="*/ 10339 h 30"/>
                <a:gd name="T2" fmla="*/ 0 w 39"/>
                <a:gd name="T3" fmla="*/ 0 h 30"/>
                <a:gd name="T4" fmla="*/ 1727 w 39"/>
                <a:gd name="T5" fmla="*/ 0 h 30"/>
                <a:gd name="T6" fmla="*/ 3630 w 39"/>
                <a:gd name="T7" fmla="*/ 10339 h 30"/>
                <a:gd name="T8" fmla="*/ 4589 w 39"/>
                <a:gd name="T9" fmla="*/ 10339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0"/>
                <a:gd name="T17" fmla="*/ 39 w 3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0">
                  <a:moveTo>
                    <a:pt x="38" y="29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30" y="29"/>
                  </a:lnTo>
                  <a:lnTo>
                    <a:pt x="38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5" name="Freeform 241"/>
            <p:cNvSpPr>
              <a:spLocks/>
            </p:cNvSpPr>
            <p:nvPr/>
          </p:nvSpPr>
          <p:spPr bwMode="auto">
            <a:xfrm>
              <a:off x="5338259" y="1032064"/>
              <a:ext cx="65709" cy="60053"/>
            </a:xfrm>
            <a:custGeom>
              <a:avLst/>
              <a:gdLst>
                <a:gd name="T0" fmla="*/ 2050 w 30"/>
                <a:gd name="T1" fmla="*/ 0 h 30"/>
                <a:gd name="T2" fmla="*/ 1155 w 30"/>
                <a:gd name="T3" fmla="*/ 3166 h 30"/>
                <a:gd name="T4" fmla="*/ 0 w 30"/>
                <a:gd name="T5" fmla="*/ 0 h 30"/>
                <a:gd name="T6" fmla="*/ 1155 w 30"/>
                <a:gd name="T7" fmla="*/ 0 h 30"/>
                <a:gd name="T8" fmla="*/ 2050 w 30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0"/>
                <a:gd name="T17" fmla="*/ 30 w 30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0">
                  <a:moveTo>
                    <a:pt x="29" y="0"/>
                  </a:moveTo>
                  <a:lnTo>
                    <a:pt x="16" y="29"/>
                  </a:lnTo>
                  <a:lnTo>
                    <a:pt x="0" y="0"/>
                  </a:lnTo>
                  <a:lnTo>
                    <a:pt x="16" y="0"/>
                  </a:lnTo>
                  <a:lnTo>
                    <a:pt x="2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6" name="Freeform 242"/>
            <p:cNvSpPr>
              <a:spLocks/>
            </p:cNvSpPr>
            <p:nvPr/>
          </p:nvSpPr>
          <p:spPr bwMode="auto">
            <a:xfrm>
              <a:off x="768372" y="964687"/>
              <a:ext cx="70403" cy="64447"/>
            </a:xfrm>
            <a:custGeom>
              <a:avLst/>
              <a:gdLst>
                <a:gd name="T0" fmla="*/ 3169 w 31"/>
                <a:gd name="T1" fmla="*/ 5797 h 30"/>
                <a:gd name="T2" fmla="*/ 0 w 31"/>
                <a:gd name="T3" fmla="*/ 5797 h 30"/>
                <a:gd name="T4" fmla="*/ 2181 w 31"/>
                <a:gd name="T5" fmla="*/ 0 h 30"/>
                <a:gd name="T6" fmla="*/ 4337 w 31"/>
                <a:gd name="T7" fmla="*/ 5797 h 30"/>
                <a:gd name="T8" fmla="*/ 3169 w 31"/>
                <a:gd name="T9" fmla="*/ 5797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0"/>
                <a:gd name="T17" fmla="*/ 31 w 31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0">
                  <a:moveTo>
                    <a:pt x="22" y="29"/>
                  </a:moveTo>
                  <a:lnTo>
                    <a:pt x="0" y="29"/>
                  </a:lnTo>
                  <a:lnTo>
                    <a:pt x="15" y="0"/>
                  </a:lnTo>
                  <a:lnTo>
                    <a:pt x="30" y="29"/>
                  </a:lnTo>
                  <a:lnTo>
                    <a:pt x="22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7" name="Freeform 243"/>
            <p:cNvSpPr>
              <a:spLocks/>
            </p:cNvSpPr>
            <p:nvPr/>
          </p:nvSpPr>
          <p:spPr bwMode="auto">
            <a:xfrm>
              <a:off x="5167728" y="756699"/>
              <a:ext cx="87612" cy="64447"/>
            </a:xfrm>
            <a:custGeom>
              <a:avLst/>
              <a:gdLst>
                <a:gd name="T0" fmla="*/ 3094 w 40"/>
                <a:gd name="T1" fmla="*/ 0 h 30"/>
                <a:gd name="T2" fmla="*/ 1206 w 40"/>
                <a:gd name="T3" fmla="*/ 5797 h 30"/>
                <a:gd name="T4" fmla="*/ 629 w 40"/>
                <a:gd name="T5" fmla="*/ 5797 h 30"/>
                <a:gd name="T6" fmla="*/ 0 w 40"/>
                <a:gd name="T7" fmla="*/ 5797 h 30"/>
                <a:gd name="T8" fmla="*/ 629 w 40"/>
                <a:gd name="T9" fmla="*/ 5797 h 30"/>
                <a:gd name="T10" fmla="*/ 1869 w 40"/>
                <a:gd name="T11" fmla="*/ 0 h 30"/>
                <a:gd name="T12" fmla="*/ 2469 w 40"/>
                <a:gd name="T13" fmla="*/ 0 h 30"/>
                <a:gd name="T14" fmla="*/ 3094 w 40"/>
                <a:gd name="T15" fmla="*/ 0 h 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30"/>
                <a:gd name="T26" fmla="*/ 40 w 40"/>
                <a:gd name="T27" fmla="*/ 30 h 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30">
                  <a:moveTo>
                    <a:pt x="39" y="0"/>
                  </a:moveTo>
                  <a:lnTo>
                    <a:pt x="15" y="29"/>
                  </a:lnTo>
                  <a:lnTo>
                    <a:pt x="8" y="29"/>
                  </a:lnTo>
                  <a:lnTo>
                    <a:pt x="0" y="29"/>
                  </a:lnTo>
                  <a:lnTo>
                    <a:pt x="8" y="29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8" name="Freeform 244"/>
            <p:cNvSpPr>
              <a:spLocks/>
            </p:cNvSpPr>
            <p:nvPr/>
          </p:nvSpPr>
          <p:spPr bwMode="auto">
            <a:xfrm>
              <a:off x="8065171" y="1691180"/>
              <a:ext cx="64145" cy="65912"/>
            </a:xfrm>
            <a:custGeom>
              <a:avLst/>
              <a:gdLst>
                <a:gd name="T0" fmla="*/ 2248 w 29"/>
                <a:gd name="T1" fmla="*/ 0 h 30"/>
                <a:gd name="T2" fmla="*/ 0 w 29"/>
                <a:gd name="T3" fmla="*/ 4194 h 30"/>
                <a:gd name="T4" fmla="*/ 0 w 29"/>
                <a:gd name="T5" fmla="*/ 8537 h 30"/>
                <a:gd name="T6" fmla="*/ 981 w 29"/>
                <a:gd name="T7" fmla="*/ 4194 h 30"/>
                <a:gd name="T8" fmla="*/ 2248 w 29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0"/>
                <a:gd name="T17" fmla="*/ 29 w 2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0">
                  <a:moveTo>
                    <a:pt x="28" y="0"/>
                  </a:moveTo>
                  <a:lnTo>
                    <a:pt x="0" y="14"/>
                  </a:lnTo>
                  <a:lnTo>
                    <a:pt x="0" y="29"/>
                  </a:lnTo>
                  <a:lnTo>
                    <a:pt x="12" y="14"/>
                  </a:lnTo>
                  <a:lnTo>
                    <a:pt x="2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9" name="Freeform 245"/>
            <p:cNvSpPr>
              <a:spLocks/>
            </p:cNvSpPr>
            <p:nvPr/>
          </p:nvSpPr>
          <p:spPr bwMode="auto">
            <a:xfrm>
              <a:off x="7916544" y="964687"/>
              <a:ext cx="62580" cy="64447"/>
            </a:xfrm>
            <a:custGeom>
              <a:avLst/>
              <a:gdLst>
                <a:gd name="T0" fmla="*/ 0 w 30"/>
                <a:gd name="T1" fmla="*/ 0 h 30"/>
                <a:gd name="T2" fmla="*/ 0 w 30"/>
                <a:gd name="T3" fmla="*/ 5797 h 30"/>
                <a:gd name="T4" fmla="*/ 554 w 30"/>
                <a:gd name="T5" fmla="*/ 5797 h 30"/>
                <a:gd name="T6" fmla="*/ 1341 w 30"/>
                <a:gd name="T7" fmla="*/ 5797 h 30"/>
                <a:gd name="T8" fmla="*/ 0 w 30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0"/>
                <a:gd name="T17" fmla="*/ 30 w 30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0">
                  <a:moveTo>
                    <a:pt x="0" y="0"/>
                  </a:moveTo>
                  <a:lnTo>
                    <a:pt x="0" y="29"/>
                  </a:lnTo>
                  <a:lnTo>
                    <a:pt x="12" y="29"/>
                  </a:lnTo>
                  <a:lnTo>
                    <a:pt x="29" y="29"/>
                  </a:lnTo>
                  <a:lnTo>
                    <a:pt x="0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0" name="Freeform 246"/>
            <p:cNvSpPr>
              <a:spLocks/>
            </p:cNvSpPr>
            <p:nvPr/>
          </p:nvSpPr>
          <p:spPr bwMode="auto">
            <a:xfrm>
              <a:off x="5522869" y="998376"/>
              <a:ext cx="68838" cy="58588"/>
            </a:xfrm>
            <a:custGeom>
              <a:avLst/>
              <a:gdLst>
                <a:gd name="T0" fmla="*/ 3909 w 30"/>
                <a:gd name="T1" fmla="*/ 2580 h 30"/>
                <a:gd name="T2" fmla="*/ 1058 w 30"/>
                <a:gd name="T3" fmla="*/ 0 h 30"/>
                <a:gd name="T4" fmla="*/ 0 w 30"/>
                <a:gd name="T5" fmla="*/ 0 h 30"/>
                <a:gd name="T6" fmla="*/ 2733 w 30"/>
                <a:gd name="T7" fmla="*/ 2580 h 30"/>
                <a:gd name="T8" fmla="*/ 3909 w 30"/>
                <a:gd name="T9" fmla="*/ 258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0"/>
                <a:gd name="T17" fmla="*/ 30 w 30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0">
                  <a:moveTo>
                    <a:pt x="29" y="29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20" y="29"/>
                  </a:lnTo>
                  <a:lnTo>
                    <a:pt x="29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1" name="Freeform 247"/>
            <p:cNvSpPr>
              <a:spLocks/>
            </p:cNvSpPr>
            <p:nvPr/>
          </p:nvSpPr>
          <p:spPr bwMode="auto">
            <a:xfrm>
              <a:off x="4867346" y="1317681"/>
              <a:ext cx="65709" cy="61518"/>
            </a:xfrm>
            <a:custGeom>
              <a:avLst/>
              <a:gdLst>
                <a:gd name="T0" fmla="*/ 2580 w 30"/>
                <a:gd name="T1" fmla="*/ 0 h 30"/>
                <a:gd name="T2" fmla="*/ 0 w 30"/>
                <a:gd name="T3" fmla="*/ 3909 h 30"/>
                <a:gd name="T4" fmla="*/ 0 w 30"/>
                <a:gd name="T5" fmla="*/ 0 h 30"/>
                <a:gd name="T6" fmla="*/ 2580 w 30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0"/>
                <a:gd name="T14" fmla="*/ 30 w 30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0">
                  <a:moveTo>
                    <a:pt x="29" y="0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2" name="Freeform 248"/>
            <p:cNvSpPr>
              <a:spLocks/>
            </p:cNvSpPr>
            <p:nvPr/>
          </p:nvSpPr>
          <p:spPr bwMode="auto">
            <a:xfrm>
              <a:off x="8065171" y="1307428"/>
              <a:ext cx="64145" cy="60053"/>
            </a:xfrm>
            <a:custGeom>
              <a:avLst/>
              <a:gdLst>
                <a:gd name="T0" fmla="*/ 2248 w 29"/>
                <a:gd name="T1" fmla="*/ 0 h 29"/>
                <a:gd name="T2" fmla="*/ 0 w 29"/>
                <a:gd name="T3" fmla="*/ 4298 h 29"/>
                <a:gd name="T4" fmla="*/ 0 w 29"/>
                <a:gd name="T5" fmla="*/ 0 h 29"/>
                <a:gd name="T6" fmla="*/ 2248 w 29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29"/>
                <a:gd name="T14" fmla="*/ 29 w 29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29">
                  <a:moveTo>
                    <a:pt x="28" y="0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3" name="Line 249"/>
            <p:cNvSpPr>
              <a:spLocks noChangeShapeType="1"/>
            </p:cNvSpPr>
            <p:nvPr/>
          </p:nvSpPr>
          <p:spPr bwMode="auto">
            <a:xfrm flipH="1">
              <a:off x="7744450" y="1018882"/>
              <a:ext cx="34419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4" name="Freeform 250"/>
            <p:cNvSpPr>
              <a:spLocks/>
            </p:cNvSpPr>
            <p:nvPr/>
          </p:nvSpPr>
          <p:spPr bwMode="auto">
            <a:xfrm>
              <a:off x="5715301" y="911958"/>
              <a:ext cx="62580" cy="67376"/>
            </a:xfrm>
            <a:custGeom>
              <a:avLst/>
              <a:gdLst>
                <a:gd name="T0" fmla="*/ 2248 w 29"/>
                <a:gd name="T1" fmla="*/ 10339 h 30"/>
                <a:gd name="T2" fmla="*/ 0 w 29"/>
                <a:gd name="T3" fmla="*/ 10339 h 30"/>
                <a:gd name="T4" fmla="*/ 0 w 29"/>
                <a:gd name="T5" fmla="*/ 0 h 30"/>
                <a:gd name="T6" fmla="*/ 1144 w 29"/>
                <a:gd name="T7" fmla="*/ 10339 h 30"/>
                <a:gd name="T8" fmla="*/ 2248 w 29"/>
                <a:gd name="T9" fmla="*/ 10339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0"/>
                <a:gd name="T17" fmla="*/ 29 w 2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0">
                  <a:moveTo>
                    <a:pt x="28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14" y="29"/>
                  </a:lnTo>
                  <a:lnTo>
                    <a:pt x="28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5" name="Freeform 251"/>
            <p:cNvSpPr>
              <a:spLocks/>
            </p:cNvSpPr>
            <p:nvPr/>
          </p:nvSpPr>
          <p:spPr bwMode="auto">
            <a:xfrm>
              <a:off x="5369549" y="756699"/>
              <a:ext cx="62580" cy="64447"/>
            </a:xfrm>
            <a:custGeom>
              <a:avLst/>
              <a:gdLst>
                <a:gd name="T0" fmla="*/ 1701 w 30"/>
                <a:gd name="T1" fmla="*/ 0 h 30"/>
                <a:gd name="T2" fmla="*/ 0 w 30"/>
                <a:gd name="T3" fmla="*/ 0 h 30"/>
                <a:gd name="T4" fmla="*/ 1166 w 30"/>
                <a:gd name="T5" fmla="*/ 5797 h 30"/>
                <a:gd name="T6" fmla="*/ 1701 w 30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0"/>
                <a:gd name="T14" fmla="*/ 30 w 30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0">
                  <a:moveTo>
                    <a:pt x="29" y="0"/>
                  </a:moveTo>
                  <a:lnTo>
                    <a:pt x="0" y="0"/>
                  </a:lnTo>
                  <a:lnTo>
                    <a:pt x="20" y="29"/>
                  </a:lnTo>
                  <a:lnTo>
                    <a:pt x="2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6" name="Line 252"/>
            <p:cNvSpPr>
              <a:spLocks noChangeShapeType="1"/>
            </p:cNvSpPr>
            <p:nvPr/>
          </p:nvSpPr>
          <p:spPr bwMode="auto">
            <a:xfrm flipH="1">
              <a:off x="5427434" y="756699"/>
              <a:ext cx="51629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7" name="Freeform 253"/>
            <p:cNvSpPr>
              <a:spLocks/>
            </p:cNvSpPr>
            <p:nvPr/>
          </p:nvSpPr>
          <p:spPr bwMode="auto">
            <a:xfrm>
              <a:off x="6477210" y="900240"/>
              <a:ext cx="59451" cy="5859"/>
            </a:xfrm>
            <a:custGeom>
              <a:avLst/>
              <a:gdLst>
                <a:gd name="T0" fmla="*/ 979 w 29"/>
                <a:gd name="T1" fmla="*/ 0 h 1"/>
                <a:gd name="T2" fmla="*/ 0 w 29"/>
                <a:gd name="T3" fmla="*/ 0 h 1"/>
                <a:gd name="T4" fmla="*/ 1452 w 29"/>
                <a:gd name="T5" fmla="*/ 0 h 1"/>
                <a:gd name="T6" fmla="*/ 979 w 2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1"/>
                <a:gd name="T14" fmla="*/ 29 w 2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1">
                  <a:moveTo>
                    <a:pt x="19" y="0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1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8" name="Freeform 254"/>
            <p:cNvSpPr>
              <a:spLocks/>
            </p:cNvSpPr>
            <p:nvPr/>
          </p:nvSpPr>
          <p:spPr bwMode="auto">
            <a:xfrm>
              <a:off x="8129316" y="1550568"/>
              <a:ext cx="70402" cy="61518"/>
            </a:xfrm>
            <a:custGeom>
              <a:avLst/>
              <a:gdLst>
                <a:gd name="T0" fmla="*/ 5797 w 30"/>
                <a:gd name="T1" fmla="*/ 0 h 29"/>
                <a:gd name="T2" fmla="*/ 0 w 30"/>
                <a:gd name="T3" fmla="*/ 6490 h 29"/>
                <a:gd name="T4" fmla="*/ 0 w 30"/>
                <a:gd name="T5" fmla="*/ 0 h 29"/>
                <a:gd name="T6" fmla="*/ 5797 w 30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29"/>
                <a:gd name="T14" fmla="*/ 30 w 30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29">
                  <a:moveTo>
                    <a:pt x="29" y="0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9" name="Line 255"/>
            <p:cNvSpPr>
              <a:spLocks noChangeShapeType="1"/>
            </p:cNvSpPr>
            <p:nvPr/>
          </p:nvSpPr>
          <p:spPr bwMode="auto">
            <a:xfrm>
              <a:off x="8051091" y="1724868"/>
              <a:ext cx="0" cy="19041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0" name="Freeform 256"/>
            <p:cNvSpPr>
              <a:spLocks/>
            </p:cNvSpPr>
            <p:nvPr/>
          </p:nvSpPr>
          <p:spPr bwMode="auto">
            <a:xfrm>
              <a:off x="7032605" y="900240"/>
              <a:ext cx="64145" cy="64447"/>
            </a:xfrm>
            <a:custGeom>
              <a:avLst/>
              <a:gdLst>
                <a:gd name="T0" fmla="*/ 2050 w 30"/>
                <a:gd name="T1" fmla="*/ 0 h 30"/>
                <a:gd name="T2" fmla="*/ 0 w 30"/>
                <a:gd name="T3" fmla="*/ 0 h 30"/>
                <a:gd name="T4" fmla="*/ 2050 w 30"/>
                <a:gd name="T5" fmla="*/ 7103 h 30"/>
                <a:gd name="T6" fmla="*/ 2050 w 30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0"/>
                <a:gd name="T14" fmla="*/ 30 w 30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0">
                  <a:moveTo>
                    <a:pt x="29" y="0"/>
                  </a:moveTo>
                  <a:lnTo>
                    <a:pt x="0" y="0"/>
                  </a:lnTo>
                  <a:lnTo>
                    <a:pt x="29" y="29"/>
                  </a:lnTo>
                  <a:lnTo>
                    <a:pt x="2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1" name="Freeform 257"/>
            <p:cNvSpPr>
              <a:spLocks/>
            </p:cNvSpPr>
            <p:nvPr/>
          </p:nvSpPr>
          <p:spPr bwMode="auto">
            <a:xfrm>
              <a:off x="5148954" y="756699"/>
              <a:ext cx="65709" cy="64447"/>
            </a:xfrm>
            <a:custGeom>
              <a:avLst/>
              <a:gdLst>
                <a:gd name="T0" fmla="*/ 2580 w 30"/>
                <a:gd name="T1" fmla="*/ 0 h 30"/>
                <a:gd name="T2" fmla="*/ 0 w 30"/>
                <a:gd name="T3" fmla="*/ 5797 h 30"/>
                <a:gd name="T4" fmla="*/ 0 w 30"/>
                <a:gd name="T5" fmla="*/ 0 h 30"/>
                <a:gd name="T6" fmla="*/ 2580 w 30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0"/>
                <a:gd name="T14" fmla="*/ 30 w 30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0">
                  <a:moveTo>
                    <a:pt x="29" y="0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2" name="Line 258"/>
            <p:cNvSpPr>
              <a:spLocks noChangeShapeType="1"/>
            </p:cNvSpPr>
            <p:nvPr/>
          </p:nvSpPr>
          <p:spPr bwMode="auto">
            <a:xfrm flipH="1">
              <a:off x="5863929" y="948576"/>
              <a:ext cx="21903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3" name="Freeform 259"/>
            <p:cNvSpPr>
              <a:spLocks/>
            </p:cNvSpPr>
            <p:nvPr/>
          </p:nvSpPr>
          <p:spPr bwMode="auto">
            <a:xfrm>
              <a:off x="5357033" y="772812"/>
              <a:ext cx="62580" cy="0"/>
            </a:xfrm>
            <a:custGeom>
              <a:avLst/>
              <a:gdLst>
                <a:gd name="T0" fmla="*/ 1701 w 30"/>
                <a:gd name="T1" fmla="*/ 0 h 1"/>
                <a:gd name="T2" fmla="*/ 0 w 30"/>
                <a:gd name="T3" fmla="*/ 0 h 1"/>
                <a:gd name="T4" fmla="*/ 819 w 30"/>
                <a:gd name="T5" fmla="*/ 0 h 1"/>
                <a:gd name="T6" fmla="*/ 1701 w 30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1"/>
                <a:gd name="T14" fmla="*/ 30 w 30"/>
                <a:gd name="T15" fmla="*/ 0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1">
                  <a:moveTo>
                    <a:pt x="29" y="0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2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4" name="Freeform 260"/>
            <p:cNvSpPr>
              <a:spLocks/>
            </p:cNvSpPr>
            <p:nvPr/>
          </p:nvSpPr>
          <p:spPr bwMode="auto">
            <a:xfrm>
              <a:off x="8231007" y="1402634"/>
              <a:ext cx="65709" cy="61518"/>
            </a:xfrm>
            <a:custGeom>
              <a:avLst/>
              <a:gdLst>
                <a:gd name="T0" fmla="*/ 2580 w 30"/>
                <a:gd name="T1" fmla="*/ 5233 h 29"/>
                <a:gd name="T2" fmla="*/ 0 w 30"/>
                <a:gd name="T3" fmla="*/ 0 h 29"/>
                <a:gd name="T4" fmla="*/ 2580 w 30"/>
                <a:gd name="T5" fmla="*/ 2729 h 29"/>
                <a:gd name="T6" fmla="*/ 2580 w 30"/>
                <a:gd name="T7" fmla="*/ 5233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29"/>
                <a:gd name="T14" fmla="*/ 30 w 30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29">
                  <a:moveTo>
                    <a:pt x="29" y="28"/>
                  </a:moveTo>
                  <a:lnTo>
                    <a:pt x="0" y="0"/>
                  </a:lnTo>
                  <a:lnTo>
                    <a:pt x="29" y="14"/>
                  </a:lnTo>
                  <a:lnTo>
                    <a:pt x="29" y="2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5" name="Freeform 261"/>
            <p:cNvSpPr>
              <a:spLocks/>
            </p:cNvSpPr>
            <p:nvPr/>
          </p:nvSpPr>
          <p:spPr bwMode="auto">
            <a:xfrm>
              <a:off x="6885543" y="868017"/>
              <a:ext cx="61016" cy="62983"/>
            </a:xfrm>
            <a:custGeom>
              <a:avLst/>
              <a:gdLst>
                <a:gd name="T0" fmla="*/ 656 w 30"/>
                <a:gd name="T1" fmla="*/ 0 h 30"/>
                <a:gd name="T2" fmla="*/ 0 w 30"/>
                <a:gd name="T3" fmla="*/ 0 h 30"/>
                <a:gd name="T4" fmla="*/ 1341 w 30"/>
                <a:gd name="T5" fmla="*/ 5797 h 30"/>
                <a:gd name="T6" fmla="*/ 656 w 30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0"/>
                <a:gd name="T14" fmla="*/ 30 w 30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0">
                  <a:moveTo>
                    <a:pt x="14" y="0"/>
                  </a:moveTo>
                  <a:lnTo>
                    <a:pt x="0" y="0"/>
                  </a:lnTo>
                  <a:lnTo>
                    <a:pt x="29" y="29"/>
                  </a:lnTo>
                  <a:lnTo>
                    <a:pt x="14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6" name="Line 262"/>
            <p:cNvSpPr>
              <a:spLocks noChangeShapeType="1"/>
            </p:cNvSpPr>
            <p:nvPr/>
          </p:nvSpPr>
          <p:spPr bwMode="auto">
            <a:xfrm flipH="1">
              <a:off x="4867346" y="1308893"/>
              <a:ext cx="10952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7" name="Line 263"/>
            <p:cNvSpPr>
              <a:spLocks noChangeShapeType="1"/>
            </p:cNvSpPr>
            <p:nvPr/>
          </p:nvSpPr>
          <p:spPr bwMode="auto">
            <a:xfrm flipH="1">
              <a:off x="4662397" y="1743909"/>
              <a:ext cx="15645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8" name="Freeform 264"/>
            <p:cNvSpPr>
              <a:spLocks/>
            </p:cNvSpPr>
            <p:nvPr/>
          </p:nvSpPr>
          <p:spPr bwMode="auto">
            <a:xfrm>
              <a:off x="4765654" y="1579862"/>
              <a:ext cx="148626" cy="58588"/>
            </a:xfrm>
            <a:custGeom>
              <a:avLst/>
              <a:gdLst>
                <a:gd name="T0" fmla="*/ 1685 w 69"/>
                <a:gd name="T1" fmla="*/ 0 h 29"/>
                <a:gd name="T2" fmla="*/ 1052 w 69"/>
                <a:gd name="T3" fmla="*/ 0 h 29"/>
                <a:gd name="T4" fmla="*/ 1052 w 69"/>
                <a:gd name="T5" fmla="*/ 1227 h 29"/>
                <a:gd name="T6" fmla="*/ 522 w 69"/>
                <a:gd name="T7" fmla="*/ 1227 h 29"/>
                <a:gd name="T8" fmla="*/ 0 w 69"/>
                <a:gd name="T9" fmla="*/ 1227 h 29"/>
                <a:gd name="T10" fmla="*/ 522 w 69"/>
                <a:gd name="T11" fmla="*/ 3465 h 29"/>
                <a:gd name="T12" fmla="*/ 1685 w 69"/>
                <a:gd name="T13" fmla="*/ 3465 h 29"/>
                <a:gd name="T14" fmla="*/ 3380 w 69"/>
                <a:gd name="T15" fmla="*/ 2374 h 29"/>
                <a:gd name="T16" fmla="*/ 4383 w 69"/>
                <a:gd name="T17" fmla="*/ 2374 h 29"/>
                <a:gd name="T18" fmla="*/ 4974 w 69"/>
                <a:gd name="T19" fmla="*/ 1227 h 29"/>
                <a:gd name="T20" fmla="*/ 3380 w 69"/>
                <a:gd name="T21" fmla="*/ 0 h 29"/>
                <a:gd name="T22" fmla="*/ 2724 w 69"/>
                <a:gd name="T23" fmla="*/ 0 h 29"/>
                <a:gd name="T24" fmla="*/ 1685 w 69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9"/>
                <a:gd name="T40" fmla="*/ 0 h 29"/>
                <a:gd name="T41" fmla="*/ 69 w 69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9" h="29">
                  <a:moveTo>
                    <a:pt x="23" y="0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7" y="28"/>
                  </a:lnTo>
                  <a:lnTo>
                    <a:pt x="23" y="28"/>
                  </a:lnTo>
                  <a:lnTo>
                    <a:pt x="46" y="19"/>
                  </a:lnTo>
                  <a:lnTo>
                    <a:pt x="60" y="19"/>
                  </a:lnTo>
                  <a:lnTo>
                    <a:pt x="68" y="10"/>
                  </a:lnTo>
                  <a:lnTo>
                    <a:pt x="46" y="0"/>
                  </a:lnTo>
                  <a:lnTo>
                    <a:pt x="37" y="0"/>
                  </a:lnTo>
                  <a:lnTo>
                    <a:pt x="23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9" name="Freeform 265"/>
            <p:cNvSpPr>
              <a:spLocks/>
            </p:cNvSpPr>
            <p:nvPr/>
          </p:nvSpPr>
          <p:spPr bwMode="auto">
            <a:xfrm>
              <a:off x="4696816" y="1660421"/>
              <a:ext cx="68838" cy="57123"/>
            </a:xfrm>
            <a:custGeom>
              <a:avLst/>
              <a:gdLst>
                <a:gd name="T0" fmla="*/ 431 w 33"/>
                <a:gd name="T1" fmla="*/ 2248 h 29"/>
                <a:gd name="T2" fmla="*/ 845 w 33"/>
                <a:gd name="T3" fmla="*/ 2248 h 29"/>
                <a:gd name="T4" fmla="*/ 1175 w 33"/>
                <a:gd name="T5" fmla="*/ 2248 h 29"/>
                <a:gd name="T6" fmla="*/ 845 w 33"/>
                <a:gd name="T7" fmla="*/ 2248 h 29"/>
                <a:gd name="T8" fmla="*/ 1175 w 33"/>
                <a:gd name="T9" fmla="*/ 2248 h 29"/>
                <a:gd name="T10" fmla="*/ 1175 w 33"/>
                <a:gd name="T11" fmla="*/ 981 h 29"/>
                <a:gd name="T12" fmla="*/ 1673 w 33"/>
                <a:gd name="T13" fmla="*/ 0 h 29"/>
                <a:gd name="T14" fmla="*/ 431 w 33"/>
                <a:gd name="T15" fmla="*/ 0 h 29"/>
                <a:gd name="T16" fmla="*/ 0 w 33"/>
                <a:gd name="T17" fmla="*/ 0 h 29"/>
                <a:gd name="T18" fmla="*/ 0 w 33"/>
                <a:gd name="T19" fmla="*/ 981 h 29"/>
                <a:gd name="T20" fmla="*/ 0 w 33"/>
                <a:gd name="T21" fmla="*/ 2248 h 29"/>
                <a:gd name="T22" fmla="*/ 431 w 33"/>
                <a:gd name="T23" fmla="*/ 2248 h 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3"/>
                <a:gd name="T37" fmla="*/ 0 h 29"/>
                <a:gd name="T38" fmla="*/ 33 w 33"/>
                <a:gd name="T39" fmla="*/ 29 h 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3" h="29">
                  <a:moveTo>
                    <a:pt x="8" y="28"/>
                  </a:moveTo>
                  <a:lnTo>
                    <a:pt x="16" y="28"/>
                  </a:lnTo>
                  <a:lnTo>
                    <a:pt x="23" y="28"/>
                  </a:lnTo>
                  <a:lnTo>
                    <a:pt x="16" y="28"/>
                  </a:lnTo>
                  <a:lnTo>
                    <a:pt x="23" y="28"/>
                  </a:lnTo>
                  <a:lnTo>
                    <a:pt x="23" y="12"/>
                  </a:lnTo>
                  <a:lnTo>
                    <a:pt x="32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8"/>
                  </a:lnTo>
                  <a:lnTo>
                    <a:pt x="8" y="2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0" name="Freeform 266"/>
            <p:cNvSpPr>
              <a:spLocks/>
            </p:cNvSpPr>
            <p:nvPr/>
          </p:nvSpPr>
          <p:spPr bwMode="auto">
            <a:xfrm>
              <a:off x="4613898" y="1032064"/>
              <a:ext cx="258142" cy="374964"/>
            </a:xfrm>
            <a:custGeom>
              <a:avLst/>
              <a:gdLst>
                <a:gd name="T0" fmla="*/ 8066 w 117"/>
                <a:gd name="T1" fmla="*/ 10245 h 180"/>
                <a:gd name="T2" fmla="*/ 6666 w 117"/>
                <a:gd name="T3" fmla="*/ 11422 h 180"/>
                <a:gd name="T4" fmla="*/ 6045 w 117"/>
                <a:gd name="T5" fmla="*/ 12925 h 180"/>
                <a:gd name="T6" fmla="*/ 5273 w 117"/>
                <a:gd name="T7" fmla="*/ 12925 h 180"/>
                <a:gd name="T8" fmla="*/ 5273 w 117"/>
                <a:gd name="T9" fmla="*/ 14105 h 180"/>
                <a:gd name="T10" fmla="*/ 4649 w 117"/>
                <a:gd name="T11" fmla="*/ 14105 h 180"/>
                <a:gd name="T12" fmla="*/ 4649 w 117"/>
                <a:gd name="T13" fmla="*/ 15370 h 180"/>
                <a:gd name="T14" fmla="*/ 5273 w 117"/>
                <a:gd name="T15" fmla="*/ 18042 h 180"/>
                <a:gd name="T16" fmla="*/ 6045 w 117"/>
                <a:gd name="T17" fmla="*/ 19188 h 180"/>
                <a:gd name="T18" fmla="*/ 6666 w 117"/>
                <a:gd name="T19" fmla="*/ 20638 h 180"/>
                <a:gd name="T20" fmla="*/ 6045 w 117"/>
                <a:gd name="T21" fmla="*/ 20638 h 180"/>
                <a:gd name="T22" fmla="*/ 5273 w 117"/>
                <a:gd name="T23" fmla="*/ 20638 h 180"/>
                <a:gd name="T24" fmla="*/ 4051 w 117"/>
                <a:gd name="T25" fmla="*/ 20638 h 180"/>
                <a:gd name="T26" fmla="*/ 6045 w 117"/>
                <a:gd name="T27" fmla="*/ 20638 h 180"/>
                <a:gd name="T28" fmla="*/ 6045 w 117"/>
                <a:gd name="T29" fmla="*/ 21862 h 180"/>
                <a:gd name="T30" fmla="*/ 5273 w 117"/>
                <a:gd name="T31" fmla="*/ 21862 h 180"/>
                <a:gd name="T32" fmla="*/ 5273 w 117"/>
                <a:gd name="T33" fmla="*/ 23047 h 180"/>
                <a:gd name="T34" fmla="*/ 4649 w 117"/>
                <a:gd name="T35" fmla="*/ 23047 h 180"/>
                <a:gd name="T36" fmla="*/ 4649 w 117"/>
                <a:gd name="T37" fmla="*/ 24537 h 180"/>
                <a:gd name="T38" fmla="*/ 4649 w 117"/>
                <a:gd name="T39" fmla="*/ 25617 h 180"/>
                <a:gd name="T40" fmla="*/ 4649 w 117"/>
                <a:gd name="T41" fmla="*/ 28297 h 180"/>
                <a:gd name="T42" fmla="*/ 3249 w 117"/>
                <a:gd name="T43" fmla="*/ 28297 h 180"/>
                <a:gd name="T44" fmla="*/ 2651 w 117"/>
                <a:gd name="T45" fmla="*/ 29575 h 180"/>
                <a:gd name="T46" fmla="*/ 2024 w 117"/>
                <a:gd name="T47" fmla="*/ 29575 h 180"/>
                <a:gd name="T48" fmla="*/ 1215 w 117"/>
                <a:gd name="T49" fmla="*/ 28297 h 180"/>
                <a:gd name="T50" fmla="*/ 1215 w 117"/>
                <a:gd name="T51" fmla="*/ 26792 h 180"/>
                <a:gd name="T52" fmla="*/ 616 w 117"/>
                <a:gd name="T53" fmla="*/ 24537 h 180"/>
                <a:gd name="T54" fmla="*/ 616 w 117"/>
                <a:gd name="T55" fmla="*/ 23047 h 180"/>
                <a:gd name="T56" fmla="*/ 0 w 117"/>
                <a:gd name="T57" fmla="*/ 23047 h 180"/>
                <a:gd name="T58" fmla="*/ 0 w 117"/>
                <a:gd name="T59" fmla="*/ 21862 h 180"/>
                <a:gd name="T60" fmla="*/ 616 w 117"/>
                <a:gd name="T61" fmla="*/ 19188 h 180"/>
                <a:gd name="T62" fmla="*/ 616 w 117"/>
                <a:gd name="T63" fmla="*/ 18042 h 180"/>
                <a:gd name="T64" fmla="*/ 616 w 117"/>
                <a:gd name="T65" fmla="*/ 16875 h 180"/>
                <a:gd name="T66" fmla="*/ 1215 w 117"/>
                <a:gd name="T67" fmla="*/ 16875 h 180"/>
                <a:gd name="T68" fmla="*/ 616 w 117"/>
                <a:gd name="T69" fmla="*/ 15370 h 180"/>
                <a:gd name="T70" fmla="*/ 616 w 117"/>
                <a:gd name="T71" fmla="*/ 14105 h 180"/>
                <a:gd name="T72" fmla="*/ 616 w 117"/>
                <a:gd name="T73" fmla="*/ 11422 h 180"/>
                <a:gd name="T74" fmla="*/ 1215 w 117"/>
                <a:gd name="T75" fmla="*/ 10245 h 180"/>
                <a:gd name="T76" fmla="*/ 2024 w 117"/>
                <a:gd name="T77" fmla="*/ 10245 h 180"/>
                <a:gd name="T78" fmla="*/ 1215 w 117"/>
                <a:gd name="T79" fmla="*/ 9105 h 180"/>
                <a:gd name="T80" fmla="*/ 2024 w 117"/>
                <a:gd name="T81" fmla="*/ 6425 h 180"/>
                <a:gd name="T82" fmla="*/ 2651 w 117"/>
                <a:gd name="T83" fmla="*/ 6425 h 180"/>
                <a:gd name="T84" fmla="*/ 3249 w 117"/>
                <a:gd name="T85" fmla="*/ 5245 h 180"/>
                <a:gd name="T86" fmla="*/ 3249 w 117"/>
                <a:gd name="T87" fmla="*/ 2675 h 180"/>
                <a:gd name="T88" fmla="*/ 4649 w 117"/>
                <a:gd name="T89" fmla="*/ 2675 h 180"/>
                <a:gd name="T90" fmla="*/ 4649 w 117"/>
                <a:gd name="T91" fmla="*/ 1328 h 180"/>
                <a:gd name="T92" fmla="*/ 6045 w 117"/>
                <a:gd name="T93" fmla="*/ 1328 h 180"/>
                <a:gd name="T94" fmla="*/ 6045 w 117"/>
                <a:gd name="T95" fmla="*/ 0 h 180"/>
                <a:gd name="T96" fmla="*/ 6666 w 117"/>
                <a:gd name="T97" fmla="*/ 0 h 180"/>
                <a:gd name="T98" fmla="*/ 8687 w 117"/>
                <a:gd name="T99" fmla="*/ 2675 h 180"/>
                <a:gd name="T100" fmla="*/ 9346 w 117"/>
                <a:gd name="T101" fmla="*/ 5245 h 180"/>
                <a:gd name="T102" fmla="*/ 10143 w 117"/>
                <a:gd name="T103" fmla="*/ 6425 h 180"/>
                <a:gd name="T104" fmla="*/ 8687 w 117"/>
                <a:gd name="T105" fmla="*/ 6425 h 180"/>
                <a:gd name="T106" fmla="*/ 8687 w 117"/>
                <a:gd name="T107" fmla="*/ 7617 h 180"/>
                <a:gd name="T108" fmla="*/ 8066 w 117"/>
                <a:gd name="T109" fmla="*/ 7617 h 180"/>
                <a:gd name="T110" fmla="*/ 8066 w 117"/>
                <a:gd name="T111" fmla="*/ 9105 h 180"/>
                <a:gd name="T112" fmla="*/ 8066 w 117"/>
                <a:gd name="T113" fmla="*/ 10245 h 18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7"/>
                <a:gd name="T172" fmla="*/ 0 h 180"/>
                <a:gd name="T173" fmla="*/ 117 w 117"/>
                <a:gd name="T174" fmla="*/ 180 h 18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7" h="180">
                  <a:moveTo>
                    <a:pt x="92" y="62"/>
                  </a:moveTo>
                  <a:lnTo>
                    <a:pt x="76" y="69"/>
                  </a:lnTo>
                  <a:lnTo>
                    <a:pt x="69" y="78"/>
                  </a:lnTo>
                  <a:lnTo>
                    <a:pt x="60" y="78"/>
                  </a:lnTo>
                  <a:lnTo>
                    <a:pt x="60" y="85"/>
                  </a:lnTo>
                  <a:lnTo>
                    <a:pt x="53" y="85"/>
                  </a:lnTo>
                  <a:lnTo>
                    <a:pt x="53" y="93"/>
                  </a:lnTo>
                  <a:lnTo>
                    <a:pt x="60" y="109"/>
                  </a:lnTo>
                  <a:lnTo>
                    <a:pt x="69" y="116"/>
                  </a:lnTo>
                  <a:lnTo>
                    <a:pt x="76" y="125"/>
                  </a:lnTo>
                  <a:lnTo>
                    <a:pt x="69" y="125"/>
                  </a:lnTo>
                  <a:lnTo>
                    <a:pt x="60" y="125"/>
                  </a:lnTo>
                  <a:lnTo>
                    <a:pt x="46" y="125"/>
                  </a:lnTo>
                  <a:lnTo>
                    <a:pt x="69" y="125"/>
                  </a:lnTo>
                  <a:lnTo>
                    <a:pt x="69" y="132"/>
                  </a:lnTo>
                  <a:lnTo>
                    <a:pt x="60" y="132"/>
                  </a:lnTo>
                  <a:lnTo>
                    <a:pt x="60" y="139"/>
                  </a:lnTo>
                  <a:lnTo>
                    <a:pt x="53" y="139"/>
                  </a:lnTo>
                  <a:lnTo>
                    <a:pt x="53" y="148"/>
                  </a:lnTo>
                  <a:lnTo>
                    <a:pt x="53" y="155"/>
                  </a:lnTo>
                  <a:lnTo>
                    <a:pt x="53" y="171"/>
                  </a:lnTo>
                  <a:lnTo>
                    <a:pt x="37" y="171"/>
                  </a:lnTo>
                  <a:lnTo>
                    <a:pt x="30" y="179"/>
                  </a:lnTo>
                  <a:lnTo>
                    <a:pt x="23" y="179"/>
                  </a:lnTo>
                  <a:lnTo>
                    <a:pt x="14" y="171"/>
                  </a:lnTo>
                  <a:lnTo>
                    <a:pt x="14" y="162"/>
                  </a:lnTo>
                  <a:lnTo>
                    <a:pt x="7" y="148"/>
                  </a:lnTo>
                  <a:lnTo>
                    <a:pt x="7" y="139"/>
                  </a:lnTo>
                  <a:lnTo>
                    <a:pt x="0" y="139"/>
                  </a:lnTo>
                  <a:lnTo>
                    <a:pt x="0" y="132"/>
                  </a:lnTo>
                  <a:lnTo>
                    <a:pt x="7" y="116"/>
                  </a:lnTo>
                  <a:lnTo>
                    <a:pt x="7" y="109"/>
                  </a:lnTo>
                  <a:lnTo>
                    <a:pt x="7" y="102"/>
                  </a:lnTo>
                  <a:lnTo>
                    <a:pt x="14" y="102"/>
                  </a:lnTo>
                  <a:lnTo>
                    <a:pt x="7" y="93"/>
                  </a:lnTo>
                  <a:lnTo>
                    <a:pt x="7" y="85"/>
                  </a:lnTo>
                  <a:lnTo>
                    <a:pt x="7" y="69"/>
                  </a:lnTo>
                  <a:lnTo>
                    <a:pt x="14" y="62"/>
                  </a:lnTo>
                  <a:lnTo>
                    <a:pt x="23" y="62"/>
                  </a:lnTo>
                  <a:lnTo>
                    <a:pt x="14" y="55"/>
                  </a:lnTo>
                  <a:lnTo>
                    <a:pt x="23" y="39"/>
                  </a:lnTo>
                  <a:lnTo>
                    <a:pt x="30" y="39"/>
                  </a:lnTo>
                  <a:lnTo>
                    <a:pt x="37" y="32"/>
                  </a:lnTo>
                  <a:lnTo>
                    <a:pt x="37" y="16"/>
                  </a:lnTo>
                  <a:lnTo>
                    <a:pt x="53" y="16"/>
                  </a:lnTo>
                  <a:lnTo>
                    <a:pt x="53" y="8"/>
                  </a:lnTo>
                  <a:lnTo>
                    <a:pt x="69" y="8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99" y="16"/>
                  </a:lnTo>
                  <a:lnTo>
                    <a:pt x="107" y="32"/>
                  </a:lnTo>
                  <a:lnTo>
                    <a:pt x="116" y="39"/>
                  </a:lnTo>
                  <a:lnTo>
                    <a:pt x="99" y="39"/>
                  </a:lnTo>
                  <a:lnTo>
                    <a:pt x="99" y="46"/>
                  </a:lnTo>
                  <a:lnTo>
                    <a:pt x="92" y="46"/>
                  </a:lnTo>
                  <a:lnTo>
                    <a:pt x="92" y="55"/>
                  </a:lnTo>
                  <a:lnTo>
                    <a:pt x="92" y="62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1" name="Freeform 267"/>
            <p:cNvSpPr>
              <a:spLocks/>
            </p:cNvSpPr>
            <p:nvPr/>
          </p:nvSpPr>
          <p:spPr bwMode="auto">
            <a:xfrm>
              <a:off x="4513770" y="1626733"/>
              <a:ext cx="100128" cy="62983"/>
            </a:xfrm>
            <a:custGeom>
              <a:avLst/>
              <a:gdLst>
                <a:gd name="T0" fmla="*/ 3251 w 47"/>
                <a:gd name="T1" fmla="*/ 5299 h 29"/>
                <a:gd name="T2" fmla="*/ 3251 w 47"/>
                <a:gd name="T3" fmla="*/ 7872 h 29"/>
                <a:gd name="T4" fmla="*/ 2638 w 47"/>
                <a:gd name="T5" fmla="*/ 7872 h 29"/>
                <a:gd name="T6" fmla="*/ 2122 w 47"/>
                <a:gd name="T7" fmla="*/ 7872 h 29"/>
                <a:gd name="T8" fmla="*/ 1647 w 47"/>
                <a:gd name="T9" fmla="*/ 7872 h 29"/>
                <a:gd name="T10" fmla="*/ 971 w 47"/>
                <a:gd name="T11" fmla="*/ 7872 h 29"/>
                <a:gd name="T12" fmla="*/ 512 w 47"/>
                <a:gd name="T13" fmla="*/ 7872 h 29"/>
                <a:gd name="T14" fmla="*/ 0 w 47"/>
                <a:gd name="T15" fmla="*/ 5299 h 29"/>
                <a:gd name="T16" fmla="*/ 0 w 47"/>
                <a:gd name="T17" fmla="*/ 7872 h 29"/>
                <a:gd name="T18" fmla="*/ 512 w 47"/>
                <a:gd name="T19" fmla="*/ 2889 h 29"/>
                <a:gd name="T20" fmla="*/ 971 w 47"/>
                <a:gd name="T21" fmla="*/ 0 h 29"/>
                <a:gd name="T22" fmla="*/ 1647 w 47"/>
                <a:gd name="T23" fmla="*/ 0 h 29"/>
                <a:gd name="T24" fmla="*/ 2638 w 47"/>
                <a:gd name="T25" fmla="*/ 0 h 29"/>
                <a:gd name="T26" fmla="*/ 2638 w 47"/>
                <a:gd name="T27" fmla="*/ 2889 h 29"/>
                <a:gd name="T28" fmla="*/ 3251 w 47"/>
                <a:gd name="T29" fmla="*/ 5299 h 2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7"/>
                <a:gd name="T46" fmla="*/ 0 h 29"/>
                <a:gd name="T47" fmla="*/ 47 w 47"/>
                <a:gd name="T48" fmla="*/ 29 h 2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7" h="29">
                  <a:moveTo>
                    <a:pt x="46" y="19"/>
                  </a:moveTo>
                  <a:lnTo>
                    <a:pt x="46" y="28"/>
                  </a:lnTo>
                  <a:lnTo>
                    <a:pt x="37" y="28"/>
                  </a:lnTo>
                  <a:lnTo>
                    <a:pt x="30" y="28"/>
                  </a:lnTo>
                  <a:lnTo>
                    <a:pt x="23" y="28"/>
                  </a:lnTo>
                  <a:lnTo>
                    <a:pt x="14" y="28"/>
                  </a:lnTo>
                  <a:lnTo>
                    <a:pt x="7" y="28"/>
                  </a:lnTo>
                  <a:lnTo>
                    <a:pt x="0" y="19"/>
                  </a:lnTo>
                  <a:lnTo>
                    <a:pt x="0" y="28"/>
                  </a:lnTo>
                  <a:lnTo>
                    <a:pt x="7" y="10"/>
                  </a:lnTo>
                  <a:lnTo>
                    <a:pt x="14" y="0"/>
                  </a:lnTo>
                  <a:lnTo>
                    <a:pt x="23" y="0"/>
                  </a:lnTo>
                  <a:lnTo>
                    <a:pt x="37" y="0"/>
                  </a:lnTo>
                  <a:lnTo>
                    <a:pt x="37" y="10"/>
                  </a:lnTo>
                  <a:lnTo>
                    <a:pt x="46" y="1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2" name="Freeform 268"/>
            <p:cNvSpPr>
              <a:spLocks/>
            </p:cNvSpPr>
            <p:nvPr/>
          </p:nvSpPr>
          <p:spPr bwMode="auto">
            <a:xfrm>
              <a:off x="4900200" y="1486121"/>
              <a:ext cx="459961" cy="241676"/>
            </a:xfrm>
            <a:custGeom>
              <a:avLst/>
              <a:gdLst>
                <a:gd name="T0" fmla="*/ 9351 w 210"/>
                <a:gd name="T1" fmla="*/ 0 h 117"/>
                <a:gd name="T2" fmla="*/ 8634 w 210"/>
                <a:gd name="T3" fmla="*/ 1240 h 117"/>
                <a:gd name="T4" fmla="*/ 7372 w 210"/>
                <a:gd name="T5" fmla="*/ 2585 h 117"/>
                <a:gd name="T6" fmla="*/ 5987 w 210"/>
                <a:gd name="T7" fmla="*/ 2585 h 117"/>
                <a:gd name="T8" fmla="*/ 3959 w 210"/>
                <a:gd name="T9" fmla="*/ 1240 h 117"/>
                <a:gd name="T10" fmla="*/ 2583 w 210"/>
                <a:gd name="T11" fmla="*/ 1240 h 117"/>
                <a:gd name="T12" fmla="*/ 612 w 210"/>
                <a:gd name="T13" fmla="*/ 1240 h 117"/>
                <a:gd name="T14" fmla="*/ 1376 w 210"/>
                <a:gd name="T15" fmla="*/ 3575 h 117"/>
                <a:gd name="T16" fmla="*/ 1376 w 210"/>
                <a:gd name="T17" fmla="*/ 5029 h 117"/>
                <a:gd name="T18" fmla="*/ 612 w 210"/>
                <a:gd name="T19" fmla="*/ 7203 h 117"/>
                <a:gd name="T20" fmla="*/ 612 w 210"/>
                <a:gd name="T21" fmla="*/ 8626 h 117"/>
                <a:gd name="T22" fmla="*/ 0 w 210"/>
                <a:gd name="T23" fmla="*/ 9788 h 117"/>
                <a:gd name="T24" fmla="*/ 612 w 210"/>
                <a:gd name="T25" fmla="*/ 10794 h 117"/>
                <a:gd name="T26" fmla="*/ 2583 w 210"/>
                <a:gd name="T27" fmla="*/ 10794 h 117"/>
                <a:gd name="T28" fmla="*/ 4598 w 210"/>
                <a:gd name="T29" fmla="*/ 9788 h 117"/>
                <a:gd name="T30" fmla="*/ 5371 w 210"/>
                <a:gd name="T31" fmla="*/ 8626 h 117"/>
                <a:gd name="T32" fmla="*/ 6612 w 210"/>
                <a:gd name="T33" fmla="*/ 9788 h 117"/>
                <a:gd name="T34" fmla="*/ 7372 w 210"/>
                <a:gd name="T35" fmla="*/ 10794 h 117"/>
                <a:gd name="T36" fmla="*/ 7955 w 210"/>
                <a:gd name="T37" fmla="*/ 13368 h 117"/>
                <a:gd name="T38" fmla="*/ 8634 w 210"/>
                <a:gd name="T39" fmla="*/ 14497 h 117"/>
                <a:gd name="T40" fmla="*/ 9351 w 210"/>
                <a:gd name="T41" fmla="*/ 13368 h 117"/>
                <a:gd name="T42" fmla="*/ 10021 w 210"/>
                <a:gd name="T43" fmla="*/ 13368 h 117"/>
                <a:gd name="T44" fmla="*/ 10021 w 210"/>
                <a:gd name="T45" fmla="*/ 12245 h 117"/>
                <a:gd name="T46" fmla="*/ 10021 w 210"/>
                <a:gd name="T47" fmla="*/ 13368 h 117"/>
                <a:gd name="T48" fmla="*/ 10641 w 210"/>
                <a:gd name="T49" fmla="*/ 13368 h 117"/>
                <a:gd name="T50" fmla="*/ 9351 w 210"/>
                <a:gd name="T51" fmla="*/ 13368 h 117"/>
                <a:gd name="T52" fmla="*/ 10021 w 210"/>
                <a:gd name="T53" fmla="*/ 14497 h 117"/>
                <a:gd name="T54" fmla="*/ 10641 w 210"/>
                <a:gd name="T55" fmla="*/ 14497 h 117"/>
                <a:gd name="T56" fmla="*/ 11991 w 210"/>
                <a:gd name="T57" fmla="*/ 14497 h 117"/>
                <a:gd name="T58" fmla="*/ 10641 w 210"/>
                <a:gd name="T59" fmla="*/ 15820 h 117"/>
                <a:gd name="T60" fmla="*/ 11414 w 210"/>
                <a:gd name="T61" fmla="*/ 16956 h 117"/>
                <a:gd name="T62" fmla="*/ 11991 w 210"/>
                <a:gd name="T63" fmla="*/ 16956 h 117"/>
                <a:gd name="T64" fmla="*/ 11991 w 210"/>
                <a:gd name="T65" fmla="*/ 18163 h 117"/>
                <a:gd name="T66" fmla="*/ 13386 w 210"/>
                <a:gd name="T67" fmla="*/ 16956 h 117"/>
                <a:gd name="T68" fmla="*/ 13998 w 210"/>
                <a:gd name="T69" fmla="*/ 16956 h 117"/>
                <a:gd name="T70" fmla="*/ 14605 w 210"/>
                <a:gd name="T71" fmla="*/ 16956 h 117"/>
                <a:gd name="T72" fmla="*/ 13998 w 210"/>
                <a:gd name="T73" fmla="*/ 15820 h 117"/>
                <a:gd name="T74" fmla="*/ 12605 w 210"/>
                <a:gd name="T75" fmla="*/ 14497 h 117"/>
                <a:gd name="T76" fmla="*/ 13386 w 210"/>
                <a:gd name="T77" fmla="*/ 14497 h 117"/>
                <a:gd name="T78" fmla="*/ 14605 w 210"/>
                <a:gd name="T79" fmla="*/ 13368 h 117"/>
                <a:gd name="T80" fmla="*/ 15969 w 210"/>
                <a:gd name="T81" fmla="*/ 12245 h 117"/>
                <a:gd name="T82" fmla="*/ 16620 w 210"/>
                <a:gd name="T83" fmla="*/ 12245 h 117"/>
                <a:gd name="T84" fmla="*/ 17259 w 210"/>
                <a:gd name="T85" fmla="*/ 10794 h 117"/>
                <a:gd name="T86" fmla="*/ 18034 w 210"/>
                <a:gd name="T87" fmla="*/ 9788 h 117"/>
                <a:gd name="T88" fmla="*/ 17259 w 210"/>
                <a:gd name="T89" fmla="*/ 7203 h 117"/>
                <a:gd name="T90" fmla="*/ 15969 w 210"/>
                <a:gd name="T91" fmla="*/ 6167 h 117"/>
                <a:gd name="T92" fmla="*/ 14605 w 210"/>
                <a:gd name="T93" fmla="*/ 5029 h 117"/>
                <a:gd name="T94" fmla="*/ 13998 w 210"/>
                <a:gd name="T95" fmla="*/ 6167 h 117"/>
                <a:gd name="T96" fmla="*/ 12605 w 210"/>
                <a:gd name="T97" fmla="*/ 3575 h 117"/>
                <a:gd name="T98" fmla="*/ 11414 w 210"/>
                <a:gd name="T99" fmla="*/ 1240 h 117"/>
                <a:gd name="T100" fmla="*/ 9351 w 210"/>
                <a:gd name="T101" fmla="*/ 0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0"/>
                <a:gd name="T154" fmla="*/ 0 h 117"/>
                <a:gd name="T155" fmla="*/ 210 w 210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0" h="117">
                  <a:moveTo>
                    <a:pt x="108" y="0"/>
                  </a:moveTo>
                  <a:lnTo>
                    <a:pt x="100" y="8"/>
                  </a:lnTo>
                  <a:lnTo>
                    <a:pt x="85" y="16"/>
                  </a:lnTo>
                  <a:lnTo>
                    <a:pt x="69" y="16"/>
                  </a:lnTo>
                  <a:lnTo>
                    <a:pt x="46" y="8"/>
                  </a:lnTo>
                  <a:lnTo>
                    <a:pt x="30" y="8"/>
                  </a:lnTo>
                  <a:lnTo>
                    <a:pt x="7" y="8"/>
                  </a:lnTo>
                  <a:lnTo>
                    <a:pt x="16" y="23"/>
                  </a:lnTo>
                  <a:lnTo>
                    <a:pt x="16" y="32"/>
                  </a:lnTo>
                  <a:lnTo>
                    <a:pt x="7" y="46"/>
                  </a:lnTo>
                  <a:lnTo>
                    <a:pt x="7" y="55"/>
                  </a:lnTo>
                  <a:lnTo>
                    <a:pt x="0" y="62"/>
                  </a:lnTo>
                  <a:lnTo>
                    <a:pt x="7" y="69"/>
                  </a:lnTo>
                  <a:lnTo>
                    <a:pt x="30" y="69"/>
                  </a:lnTo>
                  <a:lnTo>
                    <a:pt x="53" y="62"/>
                  </a:lnTo>
                  <a:lnTo>
                    <a:pt x="62" y="55"/>
                  </a:lnTo>
                  <a:lnTo>
                    <a:pt x="76" y="62"/>
                  </a:lnTo>
                  <a:lnTo>
                    <a:pt x="85" y="69"/>
                  </a:lnTo>
                  <a:lnTo>
                    <a:pt x="92" y="85"/>
                  </a:lnTo>
                  <a:lnTo>
                    <a:pt x="100" y="92"/>
                  </a:lnTo>
                  <a:lnTo>
                    <a:pt x="108" y="85"/>
                  </a:lnTo>
                  <a:lnTo>
                    <a:pt x="116" y="85"/>
                  </a:lnTo>
                  <a:lnTo>
                    <a:pt x="116" y="78"/>
                  </a:lnTo>
                  <a:lnTo>
                    <a:pt x="116" y="85"/>
                  </a:lnTo>
                  <a:lnTo>
                    <a:pt x="123" y="85"/>
                  </a:lnTo>
                  <a:lnTo>
                    <a:pt x="108" y="85"/>
                  </a:lnTo>
                  <a:lnTo>
                    <a:pt x="116" y="92"/>
                  </a:lnTo>
                  <a:lnTo>
                    <a:pt x="123" y="92"/>
                  </a:lnTo>
                  <a:lnTo>
                    <a:pt x="139" y="92"/>
                  </a:lnTo>
                  <a:lnTo>
                    <a:pt x="123" y="101"/>
                  </a:lnTo>
                  <a:lnTo>
                    <a:pt x="132" y="108"/>
                  </a:lnTo>
                  <a:lnTo>
                    <a:pt x="139" y="108"/>
                  </a:lnTo>
                  <a:lnTo>
                    <a:pt x="139" y="116"/>
                  </a:lnTo>
                  <a:lnTo>
                    <a:pt x="155" y="108"/>
                  </a:lnTo>
                  <a:lnTo>
                    <a:pt x="162" y="108"/>
                  </a:lnTo>
                  <a:lnTo>
                    <a:pt x="169" y="108"/>
                  </a:lnTo>
                  <a:lnTo>
                    <a:pt x="162" y="101"/>
                  </a:lnTo>
                  <a:lnTo>
                    <a:pt x="146" y="92"/>
                  </a:lnTo>
                  <a:lnTo>
                    <a:pt x="155" y="92"/>
                  </a:lnTo>
                  <a:lnTo>
                    <a:pt x="169" y="85"/>
                  </a:lnTo>
                  <a:lnTo>
                    <a:pt x="185" y="78"/>
                  </a:lnTo>
                  <a:lnTo>
                    <a:pt x="192" y="78"/>
                  </a:lnTo>
                  <a:lnTo>
                    <a:pt x="200" y="69"/>
                  </a:lnTo>
                  <a:lnTo>
                    <a:pt x="209" y="62"/>
                  </a:lnTo>
                  <a:lnTo>
                    <a:pt x="200" y="46"/>
                  </a:lnTo>
                  <a:lnTo>
                    <a:pt x="185" y="39"/>
                  </a:lnTo>
                  <a:lnTo>
                    <a:pt x="169" y="32"/>
                  </a:lnTo>
                  <a:lnTo>
                    <a:pt x="162" y="39"/>
                  </a:lnTo>
                  <a:lnTo>
                    <a:pt x="146" y="23"/>
                  </a:lnTo>
                  <a:lnTo>
                    <a:pt x="132" y="8"/>
                  </a:lnTo>
                  <a:lnTo>
                    <a:pt x="10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3" name="Freeform 269"/>
            <p:cNvSpPr>
              <a:spLocks/>
            </p:cNvSpPr>
            <p:nvPr/>
          </p:nvSpPr>
          <p:spPr bwMode="auto">
            <a:xfrm>
              <a:off x="4832927" y="1676533"/>
              <a:ext cx="103257" cy="133288"/>
            </a:xfrm>
            <a:custGeom>
              <a:avLst/>
              <a:gdLst>
                <a:gd name="T0" fmla="*/ 558 w 47"/>
                <a:gd name="T1" fmla="*/ 2557 h 64"/>
                <a:gd name="T2" fmla="*/ 0 w 47"/>
                <a:gd name="T3" fmla="*/ 2557 h 64"/>
                <a:gd name="T4" fmla="*/ 558 w 47"/>
                <a:gd name="T5" fmla="*/ 2557 h 64"/>
                <a:gd name="T6" fmla="*/ 558 w 47"/>
                <a:gd name="T7" fmla="*/ 3553 h 64"/>
                <a:gd name="T8" fmla="*/ 0 w 47"/>
                <a:gd name="T9" fmla="*/ 3553 h 64"/>
                <a:gd name="T10" fmla="*/ 558 w 47"/>
                <a:gd name="T11" fmla="*/ 3553 h 64"/>
                <a:gd name="T12" fmla="*/ 558 w 47"/>
                <a:gd name="T13" fmla="*/ 4999 h 64"/>
                <a:gd name="T14" fmla="*/ 558 w 47"/>
                <a:gd name="T15" fmla="*/ 6112 h 64"/>
                <a:gd name="T16" fmla="*/ 0 w 47"/>
                <a:gd name="T17" fmla="*/ 6112 h 64"/>
                <a:gd name="T18" fmla="*/ 558 w 47"/>
                <a:gd name="T19" fmla="*/ 6112 h 64"/>
                <a:gd name="T20" fmla="*/ 0 w 47"/>
                <a:gd name="T21" fmla="*/ 6112 h 64"/>
                <a:gd name="T22" fmla="*/ 0 w 47"/>
                <a:gd name="T23" fmla="*/ 7143 h 64"/>
                <a:gd name="T24" fmla="*/ 0 w 47"/>
                <a:gd name="T25" fmla="*/ 8545 h 64"/>
                <a:gd name="T26" fmla="*/ 558 w 47"/>
                <a:gd name="T27" fmla="*/ 8545 h 64"/>
                <a:gd name="T28" fmla="*/ 558 w 47"/>
                <a:gd name="T29" fmla="*/ 9747 h 64"/>
                <a:gd name="T30" fmla="*/ 558 w 47"/>
                <a:gd name="T31" fmla="*/ 8545 h 64"/>
                <a:gd name="T32" fmla="*/ 1221 w 47"/>
                <a:gd name="T33" fmla="*/ 8545 h 64"/>
                <a:gd name="T34" fmla="*/ 1896 w 47"/>
                <a:gd name="T35" fmla="*/ 9747 h 64"/>
                <a:gd name="T36" fmla="*/ 2470 w 47"/>
                <a:gd name="T37" fmla="*/ 8545 h 64"/>
                <a:gd name="T38" fmla="*/ 3001 w 47"/>
                <a:gd name="T39" fmla="*/ 8545 h 64"/>
                <a:gd name="T40" fmla="*/ 3732 w 47"/>
                <a:gd name="T41" fmla="*/ 8545 h 64"/>
                <a:gd name="T42" fmla="*/ 3732 w 47"/>
                <a:gd name="T43" fmla="*/ 7143 h 64"/>
                <a:gd name="T44" fmla="*/ 3732 w 47"/>
                <a:gd name="T45" fmla="*/ 6112 h 64"/>
                <a:gd name="T46" fmla="*/ 3732 w 47"/>
                <a:gd name="T47" fmla="*/ 4999 h 64"/>
                <a:gd name="T48" fmla="*/ 3732 w 47"/>
                <a:gd name="T49" fmla="*/ 3553 h 64"/>
                <a:gd name="T50" fmla="*/ 3001 w 47"/>
                <a:gd name="T51" fmla="*/ 3553 h 64"/>
                <a:gd name="T52" fmla="*/ 2470 w 47"/>
                <a:gd name="T53" fmla="*/ 2557 h 64"/>
                <a:gd name="T54" fmla="*/ 1221 w 47"/>
                <a:gd name="T55" fmla="*/ 0 h 64"/>
                <a:gd name="T56" fmla="*/ 0 w 47"/>
                <a:gd name="T57" fmla="*/ 0 h 64"/>
                <a:gd name="T58" fmla="*/ 0 w 47"/>
                <a:gd name="T59" fmla="*/ 1408 h 64"/>
                <a:gd name="T60" fmla="*/ 558 w 47"/>
                <a:gd name="T61" fmla="*/ 2557 h 6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7"/>
                <a:gd name="T94" fmla="*/ 0 h 64"/>
                <a:gd name="T95" fmla="*/ 47 w 47"/>
                <a:gd name="T96" fmla="*/ 64 h 6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7" h="64">
                  <a:moveTo>
                    <a:pt x="7" y="16"/>
                  </a:moveTo>
                  <a:lnTo>
                    <a:pt x="0" y="16"/>
                  </a:lnTo>
                  <a:lnTo>
                    <a:pt x="7" y="16"/>
                  </a:lnTo>
                  <a:lnTo>
                    <a:pt x="7" y="23"/>
                  </a:lnTo>
                  <a:lnTo>
                    <a:pt x="0" y="23"/>
                  </a:lnTo>
                  <a:lnTo>
                    <a:pt x="7" y="23"/>
                  </a:lnTo>
                  <a:lnTo>
                    <a:pt x="7" y="32"/>
                  </a:lnTo>
                  <a:lnTo>
                    <a:pt x="7" y="39"/>
                  </a:lnTo>
                  <a:lnTo>
                    <a:pt x="0" y="39"/>
                  </a:lnTo>
                  <a:lnTo>
                    <a:pt x="7" y="39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0" y="55"/>
                  </a:lnTo>
                  <a:lnTo>
                    <a:pt x="7" y="55"/>
                  </a:lnTo>
                  <a:lnTo>
                    <a:pt x="7" y="63"/>
                  </a:lnTo>
                  <a:lnTo>
                    <a:pt x="7" y="55"/>
                  </a:lnTo>
                  <a:lnTo>
                    <a:pt x="15" y="55"/>
                  </a:lnTo>
                  <a:lnTo>
                    <a:pt x="23" y="63"/>
                  </a:lnTo>
                  <a:lnTo>
                    <a:pt x="30" y="55"/>
                  </a:lnTo>
                  <a:lnTo>
                    <a:pt x="37" y="55"/>
                  </a:lnTo>
                  <a:lnTo>
                    <a:pt x="46" y="55"/>
                  </a:lnTo>
                  <a:lnTo>
                    <a:pt x="46" y="46"/>
                  </a:lnTo>
                  <a:lnTo>
                    <a:pt x="46" y="39"/>
                  </a:lnTo>
                  <a:lnTo>
                    <a:pt x="46" y="32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0" y="16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7" y="1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4" name="Freeform 270"/>
            <p:cNvSpPr>
              <a:spLocks/>
            </p:cNvSpPr>
            <p:nvPr/>
          </p:nvSpPr>
          <p:spPr bwMode="auto">
            <a:xfrm>
              <a:off x="4477787" y="986658"/>
              <a:ext cx="506896" cy="355922"/>
            </a:xfrm>
            <a:custGeom>
              <a:avLst/>
              <a:gdLst>
                <a:gd name="T0" fmla="*/ 10570 w 233"/>
                <a:gd name="T1" fmla="*/ 3639 h 171"/>
                <a:gd name="T2" fmla="*/ 9837 w 233"/>
                <a:gd name="T3" fmla="*/ 3639 h 171"/>
                <a:gd name="T4" fmla="*/ 9837 w 233"/>
                <a:gd name="T5" fmla="*/ 3639 h 171"/>
                <a:gd name="T6" fmla="*/ 8587 w 233"/>
                <a:gd name="T7" fmla="*/ 3639 h 171"/>
                <a:gd name="T8" fmla="*/ 7878 w 233"/>
                <a:gd name="T9" fmla="*/ 5120 h 171"/>
                <a:gd name="T10" fmla="*/ 8587 w 233"/>
                <a:gd name="T11" fmla="*/ 6377 h 171"/>
                <a:gd name="T12" fmla="*/ 7375 w 233"/>
                <a:gd name="T13" fmla="*/ 6377 h 171"/>
                <a:gd name="T14" fmla="*/ 7375 w 233"/>
                <a:gd name="T15" fmla="*/ 6377 h 171"/>
                <a:gd name="T16" fmla="*/ 6822 w 233"/>
                <a:gd name="T17" fmla="*/ 7575 h 171"/>
                <a:gd name="T18" fmla="*/ 6822 w 233"/>
                <a:gd name="T19" fmla="*/ 7575 h 171"/>
                <a:gd name="T20" fmla="*/ 5510 w 233"/>
                <a:gd name="T21" fmla="*/ 9109 h 171"/>
                <a:gd name="T22" fmla="*/ 6092 w 233"/>
                <a:gd name="T23" fmla="*/ 10219 h 171"/>
                <a:gd name="T24" fmla="*/ 5510 w 233"/>
                <a:gd name="T25" fmla="*/ 11693 h 171"/>
                <a:gd name="T26" fmla="*/ 4955 w 233"/>
                <a:gd name="T27" fmla="*/ 12997 h 171"/>
                <a:gd name="T28" fmla="*/ 3636 w 233"/>
                <a:gd name="T29" fmla="*/ 15564 h 171"/>
                <a:gd name="T30" fmla="*/ 3636 w 233"/>
                <a:gd name="T31" fmla="*/ 15564 h 171"/>
                <a:gd name="T32" fmla="*/ 3636 w 233"/>
                <a:gd name="T33" fmla="*/ 15564 h 171"/>
                <a:gd name="T34" fmla="*/ 2347 w 233"/>
                <a:gd name="T35" fmla="*/ 17091 h 171"/>
                <a:gd name="T36" fmla="*/ 2347 w 233"/>
                <a:gd name="T37" fmla="*/ 18294 h 171"/>
                <a:gd name="T38" fmla="*/ 1286 w 233"/>
                <a:gd name="T39" fmla="*/ 18294 h 171"/>
                <a:gd name="T40" fmla="*/ 1286 w 233"/>
                <a:gd name="T41" fmla="*/ 18294 h 171"/>
                <a:gd name="T42" fmla="*/ 1286 w 233"/>
                <a:gd name="T43" fmla="*/ 18294 h 171"/>
                <a:gd name="T44" fmla="*/ 555 w 233"/>
                <a:gd name="T45" fmla="*/ 18294 h 171"/>
                <a:gd name="T46" fmla="*/ 0 w 233"/>
                <a:gd name="T47" fmla="*/ 19557 h 171"/>
                <a:gd name="T48" fmla="*/ 0 w 233"/>
                <a:gd name="T49" fmla="*/ 19557 h 171"/>
                <a:gd name="T50" fmla="*/ 555 w 233"/>
                <a:gd name="T51" fmla="*/ 21119 h 171"/>
                <a:gd name="T52" fmla="*/ 1867 w 233"/>
                <a:gd name="T53" fmla="*/ 21119 h 171"/>
                <a:gd name="T54" fmla="*/ 555 w 233"/>
                <a:gd name="T55" fmla="*/ 21119 h 171"/>
                <a:gd name="T56" fmla="*/ 0 w 233"/>
                <a:gd name="T57" fmla="*/ 23467 h 171"/>
                <a:gd name="T58" fmla="*/ 1286 w 233"/>
                <a:gd name="T59" fmla="*/ 22221 h 171"/>
                <a:gd name="T60" fmla="*/ 555 w 233"/>
                <a:gd name="T61" fmla="*/ 24969 h 171"/>
                <a:gd name="T62" fmla="*/ 555 w 233"/>
                <a:gd name="T63" fmla="*/ 24969 h 171"/>
                <a:gd name="T64" fmla="*/ 555 w 233"/>
                <a:gd name="T65" fmla="*/ 27561 h 171"/>
                <a:gd name="T66" fmla="*/ 2347 w 233"/>
                <a:gd name="T67" fmla="*/ 29067 h 171"/>
                <a:gd name="T68" fmla="*/ 4225 w 233"/>
                <a:gd name="T69" fmla="*/ 26227 h 171"/>
                <a:gd name="T70" fmla="*/ 4225 w 233"/>
                <a:gd name="T71" fmla="*/ 23467 h 171"/>
                <a:gd name="T72" fmla="*/ 4955 w 233"/>
                <a:gd name="T73" fmla="*/ 26227 h 171"/>
                <a:gd name="T74" fmla="*/ 5510 w 233"/>
                <a:gd name="T75" fmla="*/ 22221 h 171"/>
                <a:gd name="T76" fmla="*/ 6092 w 233"/>
                <a:gd name="T77" fmla="*/ 21119 h 171"/>
                <a:gd name="T78" fmla="*/ 5510 w 233"/>
                <a:gd name="T79" fmla="*/ 18294 h 171"/>
                <a:gd name="T80" fmla="*/ 6092 w 233"/>
                <a:gd name="T81" fmla="*/ 14322 h 171"/>
                <a:gd name="T82" fmla="*/ 6092 w 233"/>
                <a:gd name="T83" fmla="*/ 12997 h 171"/>
                <a:gd name="T84" fmla="*/ 7375 w 233"/>
                <a:gd name="T85" fmla="*/ 10219 h 171"/>
                <a:gd name="T86" fmla="*/ 7878 w 233"/>
                <a:gd name="T87" fmla="*/ 6377 h 171"/>
                <a:gd name="T88" fmla="*/ 9261 w 233"/>
                <a:gd name="T89" fmla="*/ 5120 h 171"/>
                <a:gd name="T90" fmla="*/ 10570 w 233"/>
                <a:gd name="T91" fmla="*/ 3639 h 171"/>
                <a:gd name="T92" fmla="*/ 12336 w 233"/>
                <a:gd name="T93" fmla="*/ 5120 h 171"/>
                <a:gd name="T94" fmla="*/ 14205 w 233"/>
                <a:gd name="T95" fmla="*/ 5120 h 171"/>
                <a:gd name="T96" fmla="*/ 14778 w 233"/>
                <a:gd name="T97" fmla="*/ 2338 h 171"/>
                <a:gd name="T98" fmla="*/ 17128 w 233"/>
                <a:gd name="T99" fmla="*/ 2338 h 171"/>
                <a:gd name="T100" fmla="*/ 17780 w 233"/>
                <a:gd name="T101" fmla="*/ 3639 h 171"/>
                <a:gd name="T102" fmla="*/ 17780 w 233"/>
                <a:gd name="T103" fmla="*/ 2338 h 171"/>
                <a:gd name="T104" fmla="*/ 16573 w 233"/>
                <a:gd name="T105" fmla="*/ 2338 h 171"/>
                <a:gd name="T106" fmla="*/ 17780 w 233"/>
                <a:gd name="T107" fmla="*/ 1209 h 171"/>
                <a:gd name="T108" fmla="*/ 16573 w 233"/>
                <a:gd name="T109" fmla="*/ 1209 h 171"/>
                <a:gd name="T110" fmla="*/ 15841 w 233"/>
                <a:gd name="T111" fmla="*/ 0 h 171"/>
                <a:gd name="T112" fmla="*/ 14778 w 233"/>
                <a:gd name="T113" fmla="*/ 1209 h 171"/>
                <a:gd name="T114" fmla="*/ 14205 w 233"/>
                <a:gd name="T115" fmla="*/ 2338 h 171"/>
                <a:gd name="T116" fmla="*/ 14205 w 233"/>
                <a:gd name="T117" fmla="*/ 0 h 171"/>
                <a:gd name="T118" fmla="*/ 13490 w 233"/>
                <a:gd name="T119" fmla="*/ 1209 h 171"/>
                <a:gd name="T120" fmla="*/ 12336 w 233"/>
                <a:gd name="T121" fmla="*/ 1209 h 171"/>
                <a:gd name="T122" fmla="*/ 11619 w 233"/>
                <a:gd name="T123" fmla="*/ 2338 h 171"/>
                <a:gd name="T124" fmla="*/ 10570 w 233"/>
                <a:gd name="T125" fmla="*/ 2338 h 1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33"/>
                <a:gd name="T190" fmla="*/ 0 h 171"/>
                <a:gd name="T191" fmla="*/ 233 w 233"/>
                <a:gd name="T192" fmla="*/ 171 h 1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33" h="171">
                  <a:moveTo>
                    <a:pt x="132" y="14"/>
                  </a:moveTo>
                  <a:lnTo>
                    <a:pt x="132" y="21"/>
                  </a:lnTo>
                  <a:lnTo>
                    <a:pt x="132" y="14"/>
                  </a:lnTo>
                  <a:lnTo>
                    <a:pt x="123" y="21"/>
                  </a:lnTo>
                  <a:lnTo>
                    <a:pt x="123" y="14"/>
                  </a:lnTo>
                  <a:lnTo>
                    <a:pt x="123" y="21"/>
                  </a:lnTo>
                  <a:lnTo>
                    <a:pt x="116" y="21"/>
                  </a:lnTo>
                  <a:lnTo>
                    <a:pt x="108" y="21"/>
                  </a:lnTo>
                  <a:lnTo>
                    <a:pt x="108" y="30"/>
                  </a:lnTo>
                  <a:lnTo>
                    <a:pt x="99" y="30"/>
                  </a:lnTo>
                  <a:lnTo>
                    <a:pt x="108" y="30"/>
                  </a:lnTo>
                  <a:lnTo>
                    <a:pt x="108" y="37"/>
                  </a:lnTo>
                  <a:lnTo>
                    <a:pt x="99" y="37"/>
                  </a:lnTo>
                  <a:lnTo>
                    <a:pt x="92" y="37"/>
                  </a:lnTo>
                  <a:lnTo>
                    <a:pt x="85" y="44"/>
                  </a:lnTo>
                  <a:lnTo>
                    <a:pt x="92" y="37"/>
                  </a:lnTo>
                  <a:lnTo>
                    <a:pt x="92" y="44"/>
                  </a:lnTo>
                  <a:lnTo>
                    <a:pt x="85" y="44"/>
                  </a:lnTo>
                  <a:lnTo>
                    <a:pt x="92" y="44"/>
                  </a:lnTo>
                  <a:lnTo>
                    <a:pt x="85" y="44"/>
                  </a:lnTo>
                  <a:lnTo>
                    <a:pt x="76" y="53"/>
                  </a:lnTo>
                  <a:lnTo>
                    <a:pt x="69" y="53"/>
                  </a:lnTo>
                  <a:lnTo>
                    <a:pt x="69" y="60"/>
                  </a:lnTo>
                  <a:lnTo>
                    <a:pt x="76" y="60"/>
                  </a:lnTo>
                  <a:lnTo>
                    <a:pt x="69" y="60"/>
                  </a:lnTo>
                  <a:lnTo>
                    <a:pt x="69" y="68"/>
                  </a:lnTo>
                  <a:lnTo>
                    <a:pt x="53" y="76"/>
                  </a:lnTo>
                  <a:lnTo>
                    <a:pt x="62" y="76"/>
                  </a:lnTo>
                  <a:lnTo>
                    <a:pt x="53" y="84"/>
                  </a:lnTo>
                  <a:lnTo>
                    <a:pt x="46" y="91"/>
                  </a:lnTo>
                  <a:lnTo>
                    <a:pt x="39" y="91"/>
                  </a:lnTo>
                  <a:lnTo>
                    <a:pt x="46" y="91"/>
                  </a:lnTo>
                  <a:lnTo>
                    <a:pt x="53" y="91"/>
                  </a:lnTo>
                  <a:lnTo>
                    <a:pt x="46" y="91"/>
                  </a:lnTo>
                  <a:lnTo>
                    <a:pt x="39" y="91"/>
                  </a:lnTo>
                  <a:lnTo>
                    <a:pt x="30" y="100"/>
                  </a:lnTo>
                  <a:lnTo>
                    <a:pt x="23" y="100"/>
                  </a:lnTo>
                  <a:lnTo>
                    <a:pt x="30" y="107"/>
                  </a:lnTo>
                  <a:lnTo>
                    <a:pt x="16" y="100"/>
                  </a:lnTo>
                  <a:lnTo>
                    <a:pt x="16" y="107"/>
                  </a:lnTo>
                  <a:lnTo>
                    <a:pt x="23" y="107"/>
                  </a:lnTo>
                  <a:lnTo>
                    <a:pt x="16" y="107"/>
                  </a:lnTo>
                  <a:lnTo>
                    <a:pt x="7" y="107"/>
                  </a:lnTo>
                  <a:lnTo>
                    <a:pt x="16" y="107"/>
                  </a:lnTo>
                  <a:lnTo>
                    <a:pt x="16" y="114"/>
                  </a:lnTo>
                  <a:lnTo>
                    <a:pt x="7" y="107"/>
                  </a:lnTo>
                  <a:lnTo>
                    <a:pt x="7" y="114"/>
                  </a:lnTo>
                  <a:lnTo>
                    <a:pt x="0" y="114"/>
                  </a:lnTo>
                  <a:lnTo>
                    <a:pt x="7" y="114"/>
                  </a:lnTo>
                  <a:lnTo>
                    <a:pt x="0" y="114"/>
                  </a:lnTo>
                  <a:lnTo>
                    <a:pt x="0" y="123"/>
                  </a:lnTo>
                  <a:lnTo>
                    <a:pt x="7" y="123"/>
                  </a:lnTo>
                  <a:lnTo>
                    <a:pt x="16" y="123"/>
                  </a:lnTo>
                  <a:lnTo>
                    <a:pt x="23" y="123"/>
                  </a:lnTo>
                  <a:lnTo>
                    <a:pt x="16" y="130"/>
                  </a:lnTo>
                  <a:lnTo>
                    <a:pt x="7" y="123"/>
                  </a:lnTo>
                  <a:lnTo>
                    <a:pt x="0" y="130"/>
                  </a:lnTo>
                  <a:lnTo>
                    <a:pt x="0" y="137"/>
                  </a:lnTo>
                  <a:lnTo>
                    <a:pt x="7" y="137"/>
                  </a:lnTo>
                  <a:lnTo>
                    <a:pt x="16" y="130"/>
                  </a:lnTo>
                  <a:lnTo>
                    <a:pt x="7" y="137"/>
                  </a:lnTo>
                  <a:lnTo>
                    <a:pt x="7" y="146"/>
                  </a:lnTo>
                  <a:lnTo>
                    <a:pt x="0" y="146"/>
                  </a:lnTo>
                  <a:lnTo>
                    <a:pt x="7" y="146"/>
                  </a:lnTo>
                  <a:lnTo>
                    <a:pt x="7" y="153"/>
                  </a:lnTo>
                  <a:lnTo>
                    <a:pt x="7" y="161"/>
                  </a:lnTo>
                  <a:lnTo>
                    <a:pt x="16" y="161"/>
                  </a:lnTo>
                  <a:lnTo>
                    <a:pt x="30" y="170"/>
                  </a:lnTo>
                  <a:lnTo>
                    <a:pt x="46" y="153"/>
                  </a:lnTo>
                  <a:lnTo>
                    <a:pt x="53" y="153"/>
                  </a:lnTo>
                  <a:lnTo>
                    <a:pt x="53" y="146"/>
                  </a:lnTo>
                  <a:lnTo>
                    <a:pt x="53" y="137"/>
                  </a:lnTo>
                  <a:lnTo>
                    <a:pt x="53" y="153"/>
                  </a:lnTo>
                  <a:lnTo>
                    <a:pt x="62" y="153"/>
                  </a:lnTo>
                  <a:lnTo>
                    <a:pt x="69" y="137"/>
                  </a:lnTo>
                  <a:lnTo>
                    <a:pt x="69" y="130"/>
                  </a:lnTo>
                  <a:lnTo>
                    <a:pt x="69" y="123"/>
                  </a:lnTo>
                  <a:lnTo>
                    <a:pt x="76" y="123"/>
                  </a:lnTo>
                  <a:lnTo>
                    <a:pt x="69" y="114"/>
                  </a:lnTo>
                  <a:lnTo>
                    <a:pt x="69" y="107"/>
                  </a:lnTo>
                  <a:lnTo>
                    <a:pt x="69" y="91"/>
                  </a:lnTo>
                  <a:lnTo>
                    <a:pt x="76" y="84"/>
                  </a:lnTo>
                  <a:lnTo>
                    <a:pt x="85" y="84"/>
                  </a:lnTo>
                  <a:lnTo>
                    <a:pt x="76" y="76"/>
                  </a:lnTo>
                  <a:lnTo>
                    <a:pt x="85" y="60"/>
                  </a:lnTo>
                  <a:lnTo>
                    <a:pt x="92" y="60"/>
                  </a:lnTo>
                  <a:lnTo>
                    <a:pt x="99" y="53"/>
                  </a:lnTo>
                  <a:lnTo>
                    <a:pt x="99" y="37"/>
                  </a:lnTo>
                  <a:lnTo>
                    <a:pt x="116" y="37"/>
                  </a:lnTo>
                  <a:lnTo>
                    <a:pt x="116" y="30"/>
                  </a:lnTo>
                  <a:lnTo>
                    <a:pt x="132" y="30"/>
                  </a:lnTo>
                  <a:lnTo>
                    <a:pt x="132" y="21"/>
                  </a:lnTo>
                  <a:lnTo>
                    <a:pt x="139" y="21"/>
                  </a:lnTo>
                  <a:lnTo>
                    <a:pt x="155" y="30"/>
                  </a:lnTo>
                  <a:lnTo>
                    <a:pt x="162" y="30"/>
                  </a:lnTo>
                  <a:lnTo>
                    <a:pt x="178" y="30"/>
                  </a:lnTo>
                  <a:lnTo>
                    <a:pt x="185" y="30"/>
                  </a:lnTo>
                  <a:lnTo>
                    <a:pt x="185" y="14"/>
                  </a:lnTo>
                  <a:lnTo>
                    <a:pt x="199" y="14"/>
                  </a:lnTo>
                  <a:lnTo>
                    <a:pt x="215" y="14"/>
                  </a:lnTo>
                  <a:lnTo>
                    <a:pt x="215" y="21"/>
                  </a:lnTo>
                  <a:lnTo>
                    <a:pt x="223" y="21"/>
                  </a:lnTo>
                  <a:lnTo>
                    <a:pt x="232" y="14"/>
                  </a:lnTo>
                  <a:lnTo>
                    <a:pt x="223" y="14"/>
                  </a:lnTo>
                  <a:lnTo>
                    <a:pt x="215" y="14"/>
                  </a:lnTo>
                  <a:lnTo>
                    <a:pt x="208" y="14"/>
                  </a:lnTo>
                  <a:lnTo>
                    <a:pt x="232" y="7"/>
                  </a:lnTo>
                  <a:lnTo>
                    <a:pt x="223" y="7"/>
                  </a:lnTo>
                  <a:lnTo>
                    <a:pt x="208" y="0"/>
                  </a:lnTo>
                  <a:lnTo>
                    <a:pt x="208" y="7"/>
                  </a:lnTo>
                  <a:lnTo>
                    <a:pt x="199" y="7"/>
                  </a:lnTo>
                  <a:lnTo>
                    <a:pt x="199" y="0"/>
                  </a:lnTo>
                  <a:lnTo>
                    <a:pt x="192" y="0"/>
                  </a:lnTo>
                  <a:lnTo>
                    <a:pt x="185" y="7"/>
                  </a:lnTo>
                  <a:lnTo>
                    <a:pt x="185" y="0"/>
                  </a:lnTo>
                  <a:lnTo>
                    <a:pt x="178" y="14"/>
                  </a:lnTo>
                  <a:lnTo>
                    <a:pt x="178" y="7"/>
                  </a:lnTo>
                  <a:lnTo>
                    <a:pt x="178" y="0"/>
                  </a:lnTo>
                  <a:lnTo>
                    <a:pt x="169" y="0"/>
                  </a:lnTo>
                  <a:lnTo>
                    <a:pt x="169" y="7"/>
                  </a:lnTo>
                  <a:lnTo>
                    <a:pt x="155" y="14"/>
                  </a:lnTo>
                  <a:lnTo>
                    <a:pt x="155" y="7"/>
                  </a:lnTo>
                  <a:lnTo>
                    <a:pt x="139" y="7"/>
                  </a:lnTo>
                  <a:lnTo>
                    <a:pt x="146" y="14"/>
                  </a:lnTo>
                  <a:lnTo>
                    <a:pt x="139" y="14"/>
                  </a:lnTo>
                  <a:lnTo>
                    <a:pt x="132" y="1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5" name="Freeform 271"/>
            <p:cNvSpPr>
              <a:spLocks/>
            </p:cNvSpPr>
            <p:nvPr/>
          </p:nvSpPr>
          <p:spPr bwMode="auto">
            <a:xfrm>
              <a:off x="4538802" y="772812"/>
              <a:ext cx="209642" cy="82023"/>
            </a:xfrm>
            <a:custGeom>
              <a:avLst/>
              <a:gdLst>
                <a:gd name="T0" fmla="*/ 2275 w 94"/>
                <a:gd name="T1" fmla="*/ 1173 h 40"/>
                <a:gd name="T2" fmla="*/ 821 w 94"/>
                <a:gd name="T3" fmla="*/ 1173 h 40"/>
                <a:gd name="T4" fmla="*/ 0 w 94"/>
                <a:gd name="T5" fmla="*/ 1173 h 40"/>
                <a:gd name="T6" fmla="*/ 821 w 94"/>
                <a:gd name="T7" fmla="*/ 1173 h 40"/>
                <a:gd name="T8" fmla="*/ 1588 w 94"/>
                <a:gd name="T9" fmla="*/ 2259 h 40"/>
                <a:gd name="T10" fmla="*/ 821 w 94"/>
                <a:gd name="T11" fmla="*/ 2259 h 40"/>
                <a:gd name="T12" fmla="*/ 1588 w 94"/>
                <a:gd name="T13" fmla="*/ 2259 h 40"/>
                <a:gd name="T14" fmla="*/ 2275 w 94"/>
                <a:gd name="T15" fmla="*/ 3477 h 40"/>
                <a:gd name="T16" fmla="*/ 3219 w 94"/>
                <a:gd name="T17" fmla="*/ 2259 h 40"/>
                <a:gd name="T18" fmla="*/ 3903 w 94"/>
                <a:gd name="T19" fmla="*/ 2259 h 40"/>
                <a:gd name="T20" fmla="*/ 4630 w 94"/>
                <a:gd name="T21" fmla="*/ 2259 h 40"/>
                <a:gd name="T22" fmla="*/ 3219 w 94"/>
                <a:gd name="T23" fmla="*/ 3477 h 40"/>
                <a:gd name="T24" fmla="*/ 2275 w 94"/>
                <a:gd name="T25" fmla="*/ 3477 h 40"/>
                <a:gd name="T26" fmla="*/ 5505 w 94"/>
                <a:gd name="T27" fmla="*/ 3477 h 40"/>
                <a:gd name="T28" fmla="*/ 3903 w 94"/>
                <a:gd name="T29" fmla="*/ 3477 h 40"/>
                <a:gd name="T30" fmla="*/ 4630 w 94"/>
                <a:gd name="T31" fmla="*/ 4628 h 40"/>
                <a:gd name="T32" fmla="*/ 3219 w 94"/>
                <a:gd name="T33" fmla="*/ 4628 h 40"/>
                <a:gd name="T34" fmla="*/ 4630 w 94"/>
                <a:gd name="T35" fmla="*/ 4628 h 40"/>
                <a:gd name="T36" fmla="*/ 5505 w 94"/>
                <a:gd name="T37" fmla="*/ 5834 h 40"/>
                <a:gd name="T38" fmla="*/ 6187 w 94"/>
                <a:gd name="T39" fmla="*/ 4628 h 40"/>
                <a:gd name="T40" fmla="*/ 6887 w 94"/>
                <a:gd name="T41" fmla="*/ 3477 h 40"/>
                <a:gd name="T42" fmla="*/ 6887 w 94"/>
                <a:gd name="T43" fmla="*/ 2259 h 40"/>
                <a:gd name="T44" fmla="*/ 9276 w 94"/>
                <a:gd name="T45" fmla="*/ 2259 h 40"/>
                <a:gd name="T46" fmla="*/ 6887 w 94"/>
                <a:gd name="T47" fmla="*/ 1173 h 40"/>
                <a:gd name="T48" fmla="*/ 6187 w 94"/>
                <a:gd name="T49" fmla="*/ 1173 h 40"/>
                <a:gd name="T50" fmla="*/ 5505 w 94"/>
                <a:gd name="T51" fmla="*/ 1173 h 40"/>
                <a:gd name="T52" fmla="*/ 4630 w 94"/>
                <a:gd name="T53" fmla="*/ 0 h 40"/>
                <a:gd name="T54" fmla="*/ 4630 w 94"/>
                <a:gd name="T55" fmla="*/ 2259 h 40"/>
                <a:gd name="T56" fmla="*/ 3219 w 94"/>
                <a:gd name="T57" fmla="*/ 1173 h 40"/>
                <a:gd name="T58" fmla="*/ 2275 w 94"/>
                <a:gd name="T59" fmla="*/ 1173 h 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4"/>
                <a:gd name="T91" fmla="*/ 0 h 40"/>
                <a:gd name="T92" fmla="*/ 94 w 94"/>
                <a:gd name="T93" fmla="*/ 40 h 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4" h="40">
                  <a:moveTo>
                    <a:pt x="23" y="8"/>
                  </a:moveTo>
                  <a:lnTo>
                    <a:pt x="8" y="8"/>
                  </a:lnTo>
                  <a:lnTo>
                    <a:pt x="0" y="8"/>
                  </a:lnTo>
                  <a:lnTo>
                    <a:pt x="8" y="8"/>
                  </a:lnTo>
                  <a:lnTo>
                    <a:pt x="16" y="15"/>
                  </a:lnTo>
                  <a:lnTo>
                    <a:pt x="8" y="15"/>
                  </a:lnTo>
                  <a:lnTo>
                    <a:pt x="16" y="15"/>
                  </a:lnTo>
                  <a:lnTo>
                    <a:pt x="23" y="23"/>
                  </a:lnTo>
                  <a:lnTo>
                    <a:pt x="32" y="15"/>
                  </a:lnTo>
                  <a:lnTo>
                    <a:pt x="39" y="15"/>
                  </a:lnTo>
                  <a:lnTo>
                    <a:pt x="46" y="15"/>
                  </a:lnTo>
                  <a:lnTo>
                    <a:pt x="32" y="23"/>
                  </a:lnTo>
                  <a:lnTo>
                    <a:pt x="23" y="23"/>
                  </a:lnTo>
                  <a:lnTo>
                    <a:pt x="55" y="23"/>
                  </a:lnTo>
                  <a:lnTo>
                    <a:pt x="39" y="23"/>
                  </a:lnTo>
                  <a:lnTo>
                    <a:pt x="46" y="31"/>
                  </a:lnTo>
                  <a:lnTo>
                    <a:pt x="32" y="31"/>
                  </a:lnTo>
                  <a:lnTo>
                    <a:pt x="46" y="31"/>
                  </a:lnTo>
                  <a:lnTo>
                    <a:pt x="55" y="39"/>
                  </a:lnTo>
                  <a:lnTo>
                    <a:pt x="62" y="31"/>
                  </a:lnTo>
                  <a:lnTo>
                    <a:pt x="69" y="23"/>
                  </a:lnTo>
                  <a:lnTo>
                    <a:pt x="69" y="15"/>
                  </a:lnTo>
                  <a:lnTo>
                    <a:pt x="93" y="15"/>
                  </a:lnTo>
                  <a:lnTo>
                    <a:pt x="69" y="8"/>
                  </a:lnTo>
                  <a:lnTo>
                    <a:pt x="62" y="8"/>
                  </a:lnTo>
                  <a:lnTo>
                    <a:pt x="55" y="8"/>
                  </a:lnTo>
                  <a:lnTo>
                    <a:pt x="46" y="0"/>
                  </a:lnTo>
                  <a:lnTo>
                    <a:pt x="46" y="15"/>
                  </a:lnTo>
                  <a:lnTo>
                    <a:pt x="32" y="8"/>
                  </a:lnTo>
                  <a:lnTo>
                    <a:pt x="23" y="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6" name="Freeform 272"/>
            <p:cNvSpPr>
              <a:spLocks/>
            </p:cNvSpPr>
            <p:nvPr/>
          </p:nvSpPr>
          <p:spPr bwMode="auto">
            <a:xfrm>
              <a:off x="4679606" y="772812"/>
              <a:ext cx="156449" cy="64447"/>
            </a:xfrm>
            <a:custGeom>
              <a:avLst/>
              <a:gdLst>
                <a:gd name="T0" fmla="*/ 2854 w 71"/>
                <a:gd name="T1" fmla="*/ 0 h 29"/>
                <a:gd name="T2" fmla="*/ 664 w 71"/>
                <a:gd name="T3" fmla="*/ 0 h 29"/>
                <a:gd name="T4" fmla="*/ 0 w 71"/>
                <a:gd name="T5" fmla="*/ 0 h 29"/>
                <a:gd name="T6" fmla="*/ 2188 w 71"/>
                <a:gd name="T7" fmla="*/ 9604 h 29"/>
                <a:gd name="T8" fmla="*/ 1516 w 71"/>
                <a:gd name="T9" fmla="*/ 9604 h 29"/>
                <a:gd name="T10" fmla="*/ 3772 w 71"/>
                <a:gd name="T11" fmla="*/ 9604 h 29"/>
                <a:gd name="T12" fmla="*/ 5950 w 71"/>
                <a:gd name="T13" fmla="*/ 9604 h 29"/>
                <a:gd name="T14" fmla="*/ 6649 w 71"/>
                <a:gd name="T15" fmla="*/ 0 h 29"/>
                <a:gd name="T16" fmla="*/ 5950 w 71"/>
                <a:gd name="T17" fmla="*/ 0 h 29"/>
                <a:gd name="T18" fmla="*/ 3772 w 71"/>
                <a:gd name="T19" fmla="*/ 0 h 29"/>
                <a:gd name="T20" fmla="*/ 2854 w 71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1"/>
                <a:gd name="T34" fmla="*/ 0 h 29"/>
                <a:gd name="T35" fmla="*/ 71 w 71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1" h="29">
                  <a:moveTo>
                    <a:pt x="30" y="0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23" y="28"/>
                  </a:lnTo>
                  <a:lnTo>
                    <a:pt x="16" y="28"/>
                  </a:lnTo>
                  <a:lnTo>
                    <a:pt x="39" y="28"/>
                  </a:lnTo>
                  <a:lnTo>
                    <a:pt x="62" y="28"/>
                  </a:lnTo>
                  <a:lnTo>
                    <a:pt x="70" y="0"/>
                  </a:lnTo>
                  <a:lnTo>
                    <a:pt x="62" y="0"/>
                  </a:lnTo>
                  <a:lnTo>
                    <a:pt x="39" y="0"/>
                  </a:lnTo>
                  <a:lnTo>
                    <a:pt x="30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" name="Freeform 273"/>
            <p:cNvSpPr>
              <a:spLocks/>
            </p:cNvSpPr>
            <p:nvPr/>
          </p:nvSpPr>
          <p:spPr bwMode="auto">
            <a:xfrm>
              <a:off x="4726541" y="821146"/>
              <a:ext cx="89177" cy="62983"/>
            </a:xfrm>
            <a:custGeom>
              <a:avLst/>
              <a:gdLst>
                <a:gd name="T0" fmla="*/ 2173 w 40"/>
                <a:gd name="T1" fmla="*/ 5797 h 30"/>
                <a:gd name="T2" fmla="*/ 1433 w 40"/>
                <a:gd name="T3" fmla="*/ 5797 h 30"/>
                <a:gd name="T4" fmla="*/ 660 w 40"/>
                <a:gd name="T5" fmla="*/ 5797 h 30"/>
                <a:gd name="T6" fmla="*/ 660 w 40"/>
                <a:gd name="T7" fmla="*/ 0 h 30"/>
                <a:gd name="T8" fmla="*/ 0 w 40"/>
                <a:gd name="T9" fmla="*/ 0 h 30"/>
                <a:gd name="T10" fmla="*/ 2173 w 40"/>
                <a:gd name="T11" fmla="*/ 0 h 30"/>
                <a:gd name="T12" fmla="*/ 3637 w 40"/>
                <a:gd name="T13" fmla="*/ 0 h 30"/>
                <a:gd name="T14" fmla="*/ 2173 w 40"/>
                <a:gd name="T15" fmla="*/ 5797 h 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30"/>
                <a:gd name="T26" fmla="*/ 40 w 40"/>
                <a:gd name="T27" fmla="*/ 30 h 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30">
                  <a:moveTo>
                    <a:pt x="23" y="29"/>
                  </a:moveTo>
                  <a:lnTo>
                    <a:pt x="15" y="29"/>
                  </a:lnTo>
                  <a:lnTo>
                    <a:pt x="7" y="29"/>
                  </a:lnTo>
                  <a:lnTo>
                    <a:pt x="7" y="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39" y="0"/>
                  </a:lnTo>
                  <a:lnTo>
                    <a:pt x="23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8" name="Freeform 274"/>
            <p:cNvSpPr>
              <a:spLocks/>
            </p:cNvSpPr>
            <p:nvPr/>
          </p:nvSpPr>
          <p:spPr bwMode="auto">
            <a:xfrm>
              <a:off x="4662397" y="1032064"/>
              <a:ext cx="64144" cy="60053"/>
            </a:xfrm>
            <a:custGeom>
              <a:avLst/>
              <a:gdLst>
                <a:gd name="T0" fmla="*/ 974 w 30"/>
                <a:gd name="T1" fmla="*/ 0 h 30"/>
                <a:gd name="T2" fmla="*/ 974 w 30"/>
                <a:gd name="T3" fmla="*/ 3166 h 30"/>
                <a:gd name="T4" fmla="*/ 0 w 30"/>
                <a:gd name="T5" fmla="*/ 3166 h 30"/>
                <a:gd name="T6" fmla="*/ 974 w 30"/>
                <a:gd name="T7" fmla="*/ 3166 h 30"/>
                <a:gd name="T8" fmla="*/ 2050 w 30"/>
                <a:gd name="T9" fmla="*/ 3166 h 30"/>
                <a:gd name="T10" fmla="*/ 974 w 30"/>
                <a:gd name="T11" fmla="*/ 3166 h 30"/>
                <a:gd name="T12" fmla="*/ 974 w 30"/>
                <a:gd name="T13" fmla="*/ 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30"/>
                <a:gd name="T23" fmla="*/ 30 w 30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30">
                  <a:moveTo>
                    <a:pt x="14" y="0"/>
                  </a:moveTo>
                  <a:lnTo>
                    <a:pt x="14" y="29"/>
                  </a:lnTo>
                  <a:lnTo>
                    <a:pt x="0" y="29"/>
                  </a:lnTo>
                  <a:lnTo>
                    <a:pt x="14" y="29"/>
                  </a:lnTo>
                  <a:lnTo>
                    <a:pt x="29" y="29"/>
                  </a:lnTo>
                  <a:lnTo>
                    <a:pt x="14" y="29"/>
                  </a:lnTo>
                  <a:lnTo>
                    <a:pt x="14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9" name="Freeform 275"/>
            <p:cNvSpPr>
              <a:spLocks/>
            </p:cNvSpPr>
            <p:nvPr/>
          </p:nvSpPr>
          <p:spPr bwMode="auto">
            <a:xfrm>
              <a:off x="4781299" y="1018882"/>
              <a:ext cx="272222" cy="259252"/>
            </a:xfrm>
            <a:custGeom>
              <a:avLst/>
              <a:gdLst>
                <a:gd name="T0" fmla="*/ 8105 w 125"/>
                <a:gd name="T1" fmla="*/ 11338 h 125"/>
                <a:gd name="T2" fmla="*/ 8105 w 125"/>
                <a:gd name="T3" fmla="*/ 10067 h 125"/>
                <a:gd name="T4" fmla="*/ 7502 w 125"/>
                <a:gd name="T5" fmla="*/ 8570 h 125"/>
                <a:gd name="T6" fmla="*/ 6804 w 125"/>
                <a:gd name="T7" fmla="*/ 6363 h 125"/>
                <a:gd name="T8" fmla="*/ 7502 w 125"/>
                <a:gd name="T9" fmla="*/ 4884 h 125"/>
                <a:gd name="T10" fmla="*/ 6278 w 125"/>
                <a:gd name="T11" fmla="*/ 3711 h 125"/>
                <a:gd name="T12" fmla="*/ 6278 w 125"/>
                <a:gd name="T13" fmla="*/ 2652 h 125"/>
                <a:gd name="T14" fmla="*/ 6278 w 125"/>
                <a:gd name="T15" fmla="*/ 1175 h 125"/>
                <a:gd name="T16" fmla="*/ 6278 w 125"/>
                <a:gd name="T17" fmla="*/ 0 h 125"/>
                <a:gd name="T18" fmla="*/ 4943 w 125"/>
                <a:gd name="T19" fmla="*/ 0 h 125"/>
                <a:gd name="T20" fmla="*/ 3700 w 125"/>
                <a:gd name="T21" fmla="*/ 0 h 125"/>
                <a:gd name="T22" fmla="*/ 3700 w 125"/>
                <a:gd name="T23" fmla="*/ 2652 h 125"/>
                <a:gd name="T24" fmla="*/ 3185 w 125"/>
                <a:gd name="T25" fmla="*/ 2652 h 125"/>
                <a:gd name="T26" fmla="*/ 1890 w 125"/>
                <a:gd name="T27" fmla="*/ 2652 h 125"/>
                <a:gd name="T28" fmla="*/ 1322 w 125"/>
                <a:gd name="T29" fmla="*/ 2652 h 125"/>
                <a:gd name="T30" fmla="*/ 0 w 125"/>
                <a:gd name="T31" fmla="*/ 1175 h 125"/>
                <a:gd name="T32" fmla="*/ 1890 w 125"/>
                <a:gd name="T33" fmla="*/ 3711 h 125"/>
                <a:gd name="T34" fmla="*/ 2449 w 125"/>
                <a:gd name="T35" fmla="*/ 6363 h 125"/>
                <a:gd name="T36" fmla="*/ 3185 w 125"/>
                <a:gd name="T37" fmla="*/ 7515 h 125"/>
                <a:gd name="T38" fmla="*/ 3700 w 125"/>
                <a:gd name="T39" fmla="*/ 7515 h 125"/>
                <a:gd name="T40" fmla="*/ 3700 w 125"/>
                <a:gd name="T41" fmla="*/ 8570 h 125"/>
                <a:gd name="T42" fmla="*/ 4276 w 125"/>
                <a:gd name="T43" fmla="*/ 10067 h 125"/>
                <a:gd name="T44" fmla="*/ 2449 w 125"/>
                <a:gd name="T45" fmla="*/ 12505 h 125"/>
                <a:gd name="T46" fmla="*/ 2449 w 125"/>
                <a:gd name="T47" fmla="*/ 13994 h 125"/>
                <a:gd name="T48" fmla="*/ 1322 w 125"/>
                <a:gd name="T49" fmla="*/ 13994 h 125"/>
                <a:gd name="T50" fmla="*/ 1890 w 125"/>
                <a:gd name="T51" fmla="*/ 16214 h 125"/>
                <a:gd name="T52" fmla="*/ 1890 w 125"/>
                <a:gd name="T53" fmla="*/ 18866 h 125"/>
                <a:gd name="T54" fmla="*/ 3185 w 125"/>
                <a:gd name="T55" fmla="*/ 20171 h 125"/>
                <a:gd name="T56" fmla="*/ 3700 w 125"/>
                <a:gd name="T57" fmla="*/ 20171 h 125"/>
                <a:gd name="T58" fmla="*/ 5694 w 125"/>
                <a:gd name="T59" fmla="*/ 20171 h 125"/>
                <a:gd name="T60" fmla="*/ 6278 w 125"/>
                <a:gd name="T61" fmla="*/ 18866 h 125"/>
                <a:gd name="T62" fmla="*/ 7502 w 125"/>
                <a:gd name="T63" fmla="*/ 18866 h 125"/>
                <a:gd name="T64" fmla="*/ 8105 w 125"/>
                <a:gd name="T65" fmla="*/ 17710 h 125"/>
                <a:gd name="T66" fmla="*/ 8680 w 125"/>
                <a:gd name="T67" fmla="*/ 16214 h 125"/>
                <a:gd name="T68" fmla="*/ 9394 w 125"/>
                <a:gd name="T69" fmla="*/ 15159 h 125"/>
                <a:gd name="T70" fmla="*/ 10018 w 125"/>
                <a:gd name="T71" fmla="*/ 13994 h 125"/>
                <a:gd name="T72" fmla="*/ 8105 w 125"/>
                <a:gd name="T73" fmla="*/ 12505 h 125"/>
                <a:gd name="T74" fmla="*/ 8680 w 125"/>
                <a:gd name="T75" fmla="*/ 11338 h 125"/>
                <a:gd name="T76" fmla="*/ 8105 w 125"/>
                <a:gd name="T77" fmla="*/ 11338 h 12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5"/>
                <a:gd name="T118" fmla="*/ 0 h 125"/>
                <a:gd name="T119" fmla="*/ 125 w 125"/>
                <a:gd name="T120" fmla="*/ 125 h 12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5" h="125">
                  <a:moveTo>
                    <a:pt x="100" y="70"/>
                  </a:moveTo>
                  <a:lnTo>
                    <a:pt x="100" y="62"/>
                  </a:lnTo>
                  <a:lnTo>
                    <a:pt x="93" y="53"/>
                  </a:lnTo>
                  <a:lnTo>
                    <a:pt x="84" y="39"/>
                  </a:lnTo>
                  <a:lnTo>
                    <a:pt x="93" y="30"/>
                  </a:lnTo>
                  <a:lnTo>
                    <a:pt x="77" y="23"/>
                  </a:lnTo>
                  <a:lnTo>
                    <a:pt x="77" y="16"/>
                  </a:lnTo>
                  <a:lnTo>
                    <a:pt x="77" y="7"/>
                  </a:lnTo>
                  <a:lnTo>
                    <a:pt x="77" y="0"/>
                  </a:lnTo>
                  <a:lnTo>
                    <a:pt x="61" y="0"/>
                  </a:lnTo>
                  <a:lnTo>
                    <a:pt x="46" y="0"/>
                  </a:lnTo>
                  <a:lnTo>
                    <a:pt x="46" y="16"/>
                  </a:lnTo>
                  <a:lnTo>
                    <a:pt x="39" y="16"/>
                  </a:lnTo>
                  <a:lnTo>
                    <a:pt x="23" y="16"/>
                  </a:lnTo>
                  <a:lnTo>
                    <a:pt x="16" y="16"/>
                  </a:lnTo>
                  <a:lnTo>
                    <a:pt x="0" y="7"/>
                  </a:lnTo>
                  <a:lnTo>
                    <a:pt x="23" y="23"/>
                  </a:lnTo>
                  <a:lnTo>
                    <a:pt x="30" y="39"/>
                  </a:lnTo>
                  <a:lnTo>
                    <a:pt x="39" y="46"/>
                  </a:lnTo>
                  <a:lnTo>
                    <a:pt x="46" y="46"/>
                  </a:lnTo>
                  <a:lnTo>
                    <a:pt x="46" y="53"/>
                  </a:lnTo>
                  <a:lnTo>
                    <a:pt x="53" y="62"/>
                  </a:lnTo>
                  <a:lnTo>
                    <a:pt x="30" y="77"/>
                  </a:lnTo>
                  <a:lnTo>
                    <a:pt x="30" y="86"/>
                  </a:lnTo>
                  <a:lnTo>
                    <a:pt x="16" y="86"/>
                  </a:lnTo>
                  <a:lnTo>
                    <a:pt x="23" y="100"/>
                  </a:lnTo>
                  <a:lnTo>
                    <a:pt x="23" y="116"/>
                  </a:lnTo>
                  <a:lnTo>
                    <a:pt x="39" y="124"/>
                  </a:lnTo>
                  <a:lnTo>
                    <a:pt x="46" y="124"/>
                  </a:lnTo>
                  <a:lnTo>
                    <a:pt x="70" y="124"/>
                  </a:lnTo>
                  <a:lnTo>
                    <a:pt x="77" y="116"/>
                  </a:lnTo>
                  <a:lnTo>
                    <a:pt x="93" y="116"/>
                  </a:lnTo>
                  <a:lnTo>
                    <a:pt x="100" y="109"/>
                  </a:lnTo>
                  <a:lnTo>
                    <a:pt x="107" y="100"/>
                  </a:lnTo>
                  <a:lnTo>
                    <a:pt x="116" y="93"/>
                  </a:lnTo>
                  <a:lnTo>
                    <a:pt x="124" y="86"/>
                  </a:lnTo>
                  <a:lnTo>
                    <a:pt x="100" y="77"/>
                  </a:lnTo>
                  <a:lnTo>
                    <a:pt x="107" y="70"/>
                  </a:lnTo>
                  <a:lnTo>
                    <a:pt x="100" y="7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0" name="Freeform 276"/>
            <p:cNvSpPr>
              <a:spLocks/>
            </p:cNvSpPr>
            <p:nvPr/>
          </p:nvSpPr>
          <p:spPr bwMode="auto">
            <a:xfrm>
              <a:off x="6511629" y="1502234"/>
              <a:ext cx="829182" cy="325164"/>
            </a:xfrm>
            <a:custGeom>
              <a:avLst/>
              <a:gdLst>
                <a:gd name="T0" fmla="*/ 19918 w 377"/>
                <a:gd name="T1" fmla="*/ 26767 h 155"/>
                <a:gd name="T2" fmla="*/ 17833 w 377"/>
                <a:gd name="T3" fmla="*/ 25440 h 155"/>
                <a:gd name="T4" fmla="*/ 15161 w 377"/>
                <a:gd name="T5" fmla="*/ 25440 h 155"/>
                <a:gd name="T6" fmla="*/ 12290 w 377"/>
                <a:gd name="T7" fmla="*/ 23840 h 155"/>
                <a:gd name="T8" fmla="*/ 10255 w 377"/>
                <a:gd name="T9" fmla="*/ 19575 h 155"/>
                <a:gd name="T10" fmla="*/ 7451 w 377"/>
                <a:gd name="T11" fmla="*/ 18305 h 155"/>
                <a:gd name="T12" fmla="*/ 4753 w 377"/>
                <a:gd name="T13" fmla="*/ 18305 h 155"/>
                <a:gd name="T14" fmla="*/ 3935 w 377"/>
                <a:gd name="T15" fmla="*/ 14158 h 155"/>
                <a:gd name="T16" fmla="*/ 2044 w 377"/>
                <a:gd name="T17" fmla="*/ 10991 h 155"/>
                <a:gd name="T18" fmla="*/ 0 w 377"/>
                <a:gd name="T19" fmla="*/ 8408 h 155"/>
                <a:gd name="T20" fmla="*/ 619 w 377"/>
                <a:gd name="T21" fmla="*/ 6729 h 155"/>
                <a:gd name="T22" fmla="*/ 2701 w 377"/>
                <a:gd name="T23" fmla="*/ 4259 h 155"/>
                <a:gd name="T24" fmla="*/ 5355 w 377"/>
                <a:gd name="T25" fmla="*/ 4259 h 155"/>
                <a:gd name="T26" fmla="*/ 7451 w 377"/>
                <a:gd name="T27" fmla="*/ 5564 h 155"/>
                <a:gd name="T28" fmla="*/ 9494 w 377"/>
                <a:gd name="T29" fmla="*/ 4259 h 155"/>
                <a:gd name="T30" fmla="*/ 8862 w 377"/>
                <a:gd name="T31" fmla="*/ 0 h 155"/>
                <a:gd name="T32" fmla="*/ 12290 w 377"/>
                <a:gd name="T33" fmla="*/ 1305 h 155"/>
                <a:gd name="T34" fmla="*/ 14331 w 377"/>
                <a:gd name="T35" fmla="*/ 5564 h 155"/>
                <a:gd name="T36" fmla="*/ 17833 w 377"/>
                <a:gd name="T37" fmla="*/ 5564 h 155"/>
                <a:gd name="T38" fmla="*/ 19918 w 377"/>
                <a:gd name="T39" fmla="*/ 6729 h 155"/>
                <a:gd name="T40" fmla="*/ 23331 w 377"/>
                <a:gd name="T41" fmla="*/ 6729 h 155"/>
                <a:gd name="T42" fmla="*/ 25383 w 377"/>
                <a:gd name="T43" fmla="*/ 4259 h 155"/>
                <a:gd name="T44" fmla="*/ 28235 w 377"/>
                <a:gd name="T45" fmla="*/ 5564 h 155"/>
                <a:gd name="T46" fmla="*/ 28893 w 377"/>
                <a:gd name="T47" fmla="*/ 9702 h 155"/>
                <a:gd name="T48" fmla="*/ 28893 w 377"/>
                <a:gd name="T49" fmla="*/ 10991 h 155"/>
                <a:gd name="T50" fmla="*/ 30908 w 377"/>
                <a:gd name="T51" fmla="*/ 10991 h 155"/>
                <a:gd name="T52" fmla="*/ 33656 w 377"/>
                <a:gd name="T53" fmla="*/ 14158 h 155"/>
                <a:gd name="T54" fmla="*/ 30908 w 377"/>
                <a:gd name="T55" fmla="*/ 15323 h 155"/>
                <a:gd name="T56" fmla="*/ 29503 w 377"/>
                <a:gd name="T57" fmla="*/ 18305 h 155"/>
                <a:gd name="T58" fmla="*/ 26802 w 377"/>
                <a:gd name="T59" fmla="*/ 18305 h 155"/>
                <a:gd name="T60" fmla="*/ 28235 w 377"/>
                <a:gd name="T61" fmla="*/ 22571 h 155"/>
                <a:gd name="T62" fmla="*/ 26197 w 377"/>
                <a:gd name="T63" fmla="*/ 25440 h 155"/>
                <a:gd name="T64" fmla="*/ 23331 w 377"/>
                <a:gd name="T65" fmla="*/ 25440 h 155"/>
                <a:gd name="T66" fmla="*/ 21967 w 377"/>
                <a:gd name="T67" fmla="*/ 28169 h 15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7"/>
                <a:gd name="T103" fmla="*/ 0 h 155"/>
                <a:gd name="T104" fmla="*/ 377 w 377"/>
                <a:gd name="T105" fmla="*/ 155 h 15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7" h="155">
                  <a:moveTo>
                    <a:pt x="237" y="146"/>
                  </a:moveTo>
                  <a:lnTo>
                    <a:pt x="222" y="146"/>
                  </a:lnTo>
                  <a:lnTo>
                    <a:pt x="206" y="139"/>
                  </a:lnTo>
                  <a:lnTo>
                    <a:pt x="199" y="139"/>
                  </a:lnTo>
                  <a:lnTo>
                    <a:pt x="183" y="139"/>
                  </a:lnTo>
                  <a:lnTo>
                    <a:pt x="169" y="139"/>
                  </a:lnTo>
                  <a:lnTo>
                    <a:pt x="153" y="130"/>
                  </a:lnTo>
                  <a:lnTo>
                    <a:pt x="137" y="130"/>
                  </a:lnTo>
                  <a:lnTo>
                    <a:pt x="130" y="123"/>
                  </a:lnTo>
                  <a:lnTo>
                    <a:pt x="114" y="107"/>
                  </a:lnTo>
                  <a:lnTo>
                    <a:pt x="99" y="107"/>
                  </a:lnTo>
                  <a:lnTo>
                    <a:pt x="83" y="100"/>
                  </a:lnTo>
                  <a:lnTo>
                    <a:pt x="67" y="100"/>
                  </a:lnTo>
                  <a:lnTo>
                    <a:pt x="53" y="100"/>
                  </a:lnTo>
                  <a:lnTo>
                    <a:pt x="53" y="84"/>
                  </a:lnTo>
                  <a:lnTo>
                    <a:pt x="44" y="77"/>
                  </a:lnTo>
                  <a:lnTo>
                    <a:pt x="30" y="60"/>
                  </a:lnTo>
                  <a:lnTo>
                    <a:pt x="23" y="60"/>
                  </a:lnTo>
                  <a:lnTo>
                    <a:pt x="7" y="46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7" y="37"/>
                  </a:lnTo>
                  <a:lnTo>
                    <a:pt x="14" y="30"/>
                  </a:lnTo>
                  <a:lnTo>
                    <a:pt x="30" y="23"/>
                  </a:lnTo>
                  <a:lnTo>
                    <a:pt x="37" y="23"/>
                  </a:lnTo>
                  <a:lnTo>
                    <a:pt x="60" y="23"/>
                  </a:lnTo>
                  <a:lnTo>
                    <a:pt x="67" y="30"/>
                  </a:lnTo>
                  <a:lnTo>
                    <a:pt x="83" y="30"/>
                  </a:lnTo>
                  <a:lnTo>
                    <a:pt x="99" y="30"/>
                  </a:lnTo>
                  <a:lnTo>
                    <a:pt x="106" y="23"/>
                  </a:lnTo>
                  <a:lnTo>
                    <a:pt x="99" y="14"/>
                  </a:lnTo>
                  <a:lnTo>
                    <a:pt x="99" y="0"/>
                  </a:lnTo>
                  <a:lnTo>
                    <a:pt x="122" y="7"/>
                  </a:lnTo>
                  <a:lnTo>
                    <a:pt x="137" y="7"/>
                  </a:lnTo>
                  <a:lnTo>
                    <a:pt x="146" y="14"/>
                  </a:lnTo>
                  <a:lnTo>
                    <a:pt x="160" y="30"/>
                  </a:lnTo>
                  <a:lnTo>
                    <a:pt x="183" y="23"/>
                  </a:lnTo>
                  <a:lnTo>
                    <a:pt x="199" y="30"/>
                  </a:lnTo>
                  <a:lnTo>
                    <a:pt x="215" y="30"/>
                  </a:lnTo>
                  <a:lnTo>
                    <a:pt x="222" y="37"/>
                  </a:lnTo>
                  <a:lnTo>
                    <a:pt x="245" y="37"/>
                  </a:lnTo>
                  <a:lnTo>
                    <a:pt x="260" y="37"/>
                  </a:lnTo>
                  <a:lnTo>
                    <a:pt x="269" y="37"/>
                  </a:lnTo>
                  <a:lnTo>
                    <a:pt x="283" y="23"/>
                  </a:lnTo>
                  <a:lnTo>
                    <a:pt x="306" y="30"/>
                  </a:lnTo>
                  <a:lnTo>
                    <a:pt x="315" y="30"/>
                  </a:lnTo>
                  <a:lnTo>
                    <a:pt x="315" y="46"/>
                  </a:lnTo>
                  <a:lnTo>
                    <a:pt x="322" y="53"/>
                  </a:lnTo>
                  <a:lnTo>
                    <a:pt x="315" y="53"/>
                  </a:lnTo>
                  <a:lnTo>
                    <a:pt x="322" y="60"/>
                  </a:lnTo>
                  <a:lnTo>
                    <a:pt x="338" y="60"/>
                  </a:lnTo>
                  <a:lnTo>
                    <a:pt x="345" y="60"/>
                  </a:lnTo>
                  <a:lnTo>
                    <a:pt x="376" y="69"/>
                  </a:lnTo>
                  <a:lnTo>
                    <a:pt x="376" y="77"/>
                  </a:lnTo>
                  <a:lnTo>
                    <a:pt x="352" y="77"/>
                  </a:lnTo>
                  <a:lnTo>
                    <a:pt x="345" y="84"/>
                  </a:lnTo>
                  <a:lnTo>
                    <a:pt x="338" y="93"/>
                  </a:lnTo>
                  <a:lnTo>
                    <a:pt x="329" y="100"/>
                  </a:lnTo>
                  <a:lnTo>
                    <a:pt x="315" y="107"/>
                  </a:lnTo>
                  <a:lnTo>
                    <a:pt x="299" y="100"/>
                  </a:lnTo>
                  <a:lnTo>
                    <a:pt x="299" y="116"/>
                  </a:lnTo>
                  <a:lnTo>
                    <a:pt x="315" y="123"/>
                  </a:lnTo>
                  <a:lnTo>
                    <a:pt x="299" y="130"/>
                  </a:lnTo>
                  <a:lnTo>
                    <a:pt x="292" y="139"/>
                  </a:lnTo>
                  <a:lnTo>
                    <a:pt x="276" y="139"/>
                  </a:lnTo>
                  <a:lnTo>
                    <a:pt x="260" y="139"/>
                  </a:lnTo>
                  <a:lnTo>
                    <a:pt x="253" y="146"/>
                  </a:lnTo>
                  <a:lnTo>
                    <a:pt x="245" y="154"/>
                  </a:lnTo>
                  <a:lnTo>
                    <a:pt x="237" y="14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1" name="Freeform 277"/>
            <p:cNvSpPr>
              <a:spLocks/>
            </p:cNvSpPr>
            <p:nvPr/>
          </p:nvSpPr>
          <p:spPr bwMode="auto">
            <a:xfrm>
              <a:off x="3961504" y="2190644"/>
              <a:ext cx="70402" cy="67376"/>
            </a:xfrm>
            <a:custGeom>
              <a:avLst/>
              <a:gdLst>
                <a:gd name="T0" fmla="*/ 4758 w 30"/>
                <a:gd name="T1" fmla="*/ 0 h 31"/>
                <a:gd name="T2" fmla="*/ 4758 w 30"/>
                <a:gd name="T3" fmla="*/ 7743 h 31"/>
                <a:gd name="T4" fmla="*/ 0 w 30"/>
                <a:gd name="T5" fmla="*/ 7743 h 31"/>
                <a:gd name="T6" fmla="*/ 4758 w 30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1"/>
                <a:gd name="T14" fmla="*/ 30 w 30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1">
                  <a:moveTo>
                    <a:pt x="29" y="0"/>
                  </a:moveTo>
                  <a:lnTo>
                    <a:pt x="29" y="30"/>
                  </a:lnTo>
                  <a:lnTo>
                    <a:pt x="0" y="30"/>
                  </a:lnTo>
                  <a:lnTo>
                    <a:pt x="2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2" name="Freeform 278"/>
            <p:cNvSpPr>
              <a:spLocks/>
            </p:cNvSpPr>
            <p:nvPr/>
          </p:nvSpPr>
          <p:spPr bwMode="auto">
            <a:xfrm>
              <a:off x="3895795" y="2211150"/>
              <a:ext cx="64144" cy="60052"/>
            </a:xfrm>
            <a:custGeom>
              <a:avLst/>
              <a:gdLst>
                <a:gd name="T0" fmla="*/ 2050 w 30"/>
                <a:gd name="T1" fmla="*/ 0 h 29"/>
                <a:gd name="T2" fmla="*/ 0 w 30"/>
                <a:gd name="T3" fmla="*/ 4298 h 29"/>
                <a:gd name="T4" fmla="*/ 0 w 30"/>
                <a:gd name="T5" fmla="*/ 0 h 29"/>
                <a:gd name="T6" fmla="*/ 2050 w 30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29"/>
                <a:gd name="T14" fmla="*/ 30 w 30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29">
                  <a:moveTo>
                    <a:pt x="29" y="0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3" name="Line 279"/>
            <p:cNvSpPr>
              <a:spLocks noChangeShapeType="1"/>
            </p:cNvSpPr>
            <p:nvPr/>
          </p:nvSpPr>
          <p:spPr bwMode="auto">
            <a:xfrm>
              <a:off x="3981842" y="2196503"/>
              <a:ext cx="15645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4" name="Freeform 280"/>
            <p:cNvSpPr>
              <a:spLocks/>
            </p:cNvSpPr>
            <p:nvPr/>
          </p:nvSpPr>
          <p:spPr bwMode="auto">
            <a:xfrm>
              <a:off x="4610769" y="2064679"/>
              <a:ext cx="442752" cy="418905"/>
            </a:xfrm>
            <a:custGeom>
              <a:avLst/>
              <a:gdLst>
                <a:gd name="T0" fmla="*/ 16891 w 201"/>
                <a:gd name="T1" fmla="*/ 34045 h 201"/>
                <a:gd name="T2" fmla="*/ 16891 w 201"/>
                <a:gd name="T3" fmla="*/ 32751 h 201"/>
                <a:gd name="T4" fmla="*/ 18451 w 201"/>
                <a:gd name="T5" fmla="*/ 32751 h 201"/>
                <a:gd name="T6" fmla="*/ 18451 w 201"/>
                <a:gd name="T7" fmla="*/ 29927 h 201"/>
                <a:gd name="T8" fmla="*/ 17726 w 201"/>
                <a:gd name="T9" fmla="*/ 27611 h 201"/>
                <a:gd name="T10" fmla="*/ 17726 w 201"/>
                <a:gd name="T11" fmla="*/ 24879 h 201"/>
                <a:gd name="T12" fmla="*/ 17726 w 201"/>
                <a:gd name="T13" fmla="*/ 23674 h 201"/>
                <a:gd name="T14" fmla="*/ 17726 w 201"/>
                <a:gd name="T15" fmla="*/ 20964 h 201"/>
                <a:gd name="T16" fmla="*/ 17726 w 201"/>
                <a:gd name="T17" fmla="*/ 18231 h 201"/>
                <a:gd name="T18" fmla="*/ 17726 w 201"/>
                <a:gd name="T19" fmla="*/ 15685 h 201"/>
                <a:gd name="T20" fmla="*/ 17726 w 201"/>
                <a:gd name="T21" fmla="*/ 14162 h 201"/>
                <a:gd name="T22" fmla="*/ 17726 w 201"/>
                <a:gd name="T23" fmla="*/ 11720 h 201"/>
                <a:gd name="T24" fmla="*/ 17726 w 201"/>
                <a:gd name="T25" fmla="*/ 9070 h 201"/>
                <a:gd name="T26" fmla="*/ 16891 w 201"/>
                <a:gd name="T27" fmla="*/ 7872 h 201"/>
                <a:gd name="T28" fmla="*/ 16891 w 201"/>
                <a:gd name="T29" fmla="*/ 5105 h 201"/>
                <a:gd name="T30" fmla="*/ 17726 w 201"/>
                <a:gd name="T31" fmla="*/ 3903 h 201"/>
                <a:gd name="T32" fmla="*/ 16891 w 201"/>
                <a:gd name="T33" fmla="*/ 2725 h 201"/>
                <a:gd name="T34" fmla="*/ 14786 w 201"/>
                <a:gd name="T35" fmla="*/ 2725 h 201"/>
                <a:gd name="T36" fmla="*/ 14786 w 201"/>
                <a:gd name="T37" fmla="*/ 1202 h 201"/>
                <a:gd name="T38" fmla="*/ 13514 w 201"/>
                <a:gd name="T39" fmla="*/ 1202 h 201"/>
                <a:gd name="T40" fmla="*/ 12610 w 201"/>
                <a:gd name="T41" fmla="*/ 1202 h 201"/>
                <a:gd name="T42" fmla="*/ 11988 w 201"/>
                <a:gd name="T43" fmla="*/ 2725 h 201"/>
                <a:gd name="T44" fmla="*/ 11988 w 201"/>
                <a:gd name="T45" fmla="*/ 6628 h 201"/>
                <a:gd name="T46" fmla="*/ 10678 w 201"/>
                <a:gd name="T47" fmla="*/ 7872 h 201"/>
                <a:gd name="T48" fmla="*/ 9214 w 201"/>
                <a:gd name="T49" fmla="*/ 6628 h 201"/>
                <a:gd name="T50" fmla="*/ 7625 w 201"/>
                <a:gd name="T51" fmla="*/ 5105 h 201"/>
                <a:gd name="T52" fmla="*/ 6969 w 201"/>
                <a:gd name="T53" fmla="*/ 3903 h 201"/>
                <a:gd name="T54" fmla="*/ 6342 w 201"/>
                <a:gd name="T55" fmla="*/ 2725 h 201"/>
                <a:gd name="T56" fmla="*/ 4850 w 201"/>
                <a:gd name="T57" fmla="*/ 1202 h 201"/>
                <a:gd name="T58" fmla="*/ 3404 w 201"/>
                <a:gd name="T59" fmla="*/ 1202 h 201"/>
                <a:gd name="T60" fmla="*/ 2133 w 201"/>
                <a:gd name="T61" fmla="*/ 0 h 201"/>
                <a:gd name="T62" fmla="*/ 2133 w 201"/>
                <a:gd name="T63" fmla="*/ 2725 h 201"/>
                <a:gd name="T64" fmla="*/ 1295 w 201"/>
                <a:gd name="T65" fmla="*/ 3903 h 201"/>
                <a:gd name="T66" fmla="*/ 638 w 201"/>
                <a:gd name="T67" fmla="*/ 3903 h 201"/>
                <a:gd name="T68" fmla="*/ 638 w 201"/>
                <a:gd name="T69" fmla="*/ 6628 h 201"/>
                <a:gd name="T70" fmla="*/ 0 w 201"/>
                <a:gd name="T71" fmla="*/ 7872 h 201"/>
                <a:gd name="T72" fmla="*/ 638 w 201"/>
                <a:gd name="T73" fmla="*/ 10593 h 201"/>
                <a:gd name="T74" fmla="*/ 638 w 201"/>
                <a:gd name="T75" fmla="*/ 14162 h 201"/>
                <a:gd name="T76" fmla="*/ 638 w 201"/>
                <a:gd name="T77" fmla="*/ 16991 h 201"/>
                <a:gd name="T78" fmla="*/ 0 w 201"/>
                <a:gd name="T79" fmla="*/ 16991 h 201"/>
                <a:gd name="T80" fmla="*/ 638 w 201"/>
                <a:gd name="T81" fmla="*/ 19779 h 201"/>
                <a:gd name="T82" fmla="*/ 1295 w 201"/>
                <a:gd name="T83" fmla="*/ 22151 h 201"/>
                <a:gd name="T84" fmla="*/ 2748 w 201"/>
                <a:gd name="T85" fmla="*/ 22151 h 201"/>
                <a:gd name="T86" fmla="*/ 2748 w 201"/>
                <a:gd name="T87" fmla="*/ 23674 h 201"/>
                <a:gd name="T88" fmla="*/ 4850 w 201"/>
                <a:gd name="T89" fmla="*/ 24879 h 201"/>
                <a:gd name="T90" fmla="*/ 5521 w 201"/>
                <a:gd name="T91" fmla="*/ 26079 h 201"/>
                <a:gd name="T92" fmla="*/ 6342 w 201"/>
                <a:gd name="T93" fmla="*/ 24879 h 201"/>
                <a:gd name="T94" fmla="*/ 7625 w 201"/>
                <a:gd name="T95" fmla="*/ 23674 h 201"/>
                <a:gd name="T96" fmla="*/ 8497 w 201"/>
                <a:gd name="T97" fmla="*/ 24879 h 201"/>
                <a:gd name="T98" fmla="*/ 9842 w 201"/>
                <a:gd name="T99" fmla="*/ 26079 h 201"/>
                <a:gd name="T100" fmla="*/ 11296 w 201"/>
                <a:gd name="T101" fmla="*/ 27611 h 201"/>
                <a:gd name="T102" fmla="*/ 11988 w 201"/>
                <a:gd name="T103" fmla="*/ 28844 h 201"/>
                <a:gd name="T104" fmla="*/ 13514 w 201"/>
                <a:gd name="T105" fmla="*/ 29927 h 201"/>
                <a:gd name="T106" fmla="*/ 14786 w 201"/>
                <a:gd name="T107" fmla="*/ 31507 h 201"/>
                <a:gd name="T108" fmla="*/ 15599 w 201"/>
                <a:gd name="T109" fmla="*/ 32751 h 201"/>
                <a:gd name="T110" fmla="*/ 16891 w 201"/>
                <a:gd name="T111" fmla="*/ 34045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1"/>
                <a:gd name="T169" fmla="*/ 0 h 201"/>
                <a:gd name="T170" fmla="*/ 201 w 201"/>
                <a:gd name="T171" fmla="*/ 201 h 20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1" h="201">
                  <a:moveTo>
                    <a:pt x="183" y="200"/>
                  </a:moveTo>
                  <a:lnTo>
                    <a:pt x="183" y="192"/>
                  </a:lnTo>
                  <a:lnTo>
                    <a:pt x="200" y="192"/>
                  </a:lnTo>
                  <a:lnTo>
                    <a:pt x="200" y="176"/>
                  </a:lnTo>
                  <a:lnTo>
                    <a:pt x="192" y="162"/>
                  </a:lnTo>
                  <a:lnTo>
                    <a:pt x="192" y="146"/>
                  </a:lnTo>
                  <a:lnTo>
                    <a:pt x="192" y="139"/>
                  </a:lnTo>
                  <a:lnTo>
                    <a:pt x="192" y="123"/>
                  </a:lnTo>
                  <a:lnTo>
                    <a:pt x="192" y="107"/>
                  </a:lnTo>
                  <a:lnTo>
                    <a:pt x="192" y="92"/>
                  </a:lnTo>
                  <a:lnTo>
                    <a:pt x="192" y="83"/>
                  </a:lnTo>
                  <a:lnTo>
                    <a:pt x="192" y="69"/>
                  </a:lnTo>
                  <a:lnTo>
                    <a:pt x="192" y="53"/>
                  </a:lnTo>
                  <a:lnTo>
                    <a:pt x="183" y="46"/>
                  </a:lnTo>
                  <a:lnTo>
                    <a:pt x="183" y="30"/>
                  </a:lnTo>
                  <a:lnTo>
                    <a:pt x="192" y="23"/>
                  </a:lnTo>
                  <a:lnTo>
                    <a:pt x="183" y="16"/>
                  </a:lnTo>
                  <a:lnTo>
                    <a:pt x="160" y="16"/>
                  </a:lnTo>
                  <a:lnTo>
                    <a:pt x="160" y="7"/>
                  </a:lnTo>
                  <a:lnTo>
                    <a:pt x="146" y="7"/>
                  </a:lnTo>
                  <a:lnTo>
                    <a:pt x="137" y="7"/>
                  </a:lnTo>
                  <a:lnTo>
                    <a:pt x="130" y="16"/>
                  </a:lnTo>
                  <a:lnTo>
                    <a:pt x="130" y="39"/>
                  </a:lnTo>
                  <a:lnTo>
                    <a:pt x="116" y="46"/>
                  </a:lnTo>
                  <a:lnTo>
                    <a:pt x="100" y="39"/>
                  </a:lnTo>
                  <a:lnTo>
                    <a:pt x="83" y="30"/>
                  </a:lnTo>
                  <a:lnTo>
                    <a:pt x="76" y="23"/>
                  </a:lnTo>
                  <a:lnTo>
                    <a:pt x="69" y="16"/>
                  </a:lnTo>
                  <a:lnTo>
                    <a:pt x="53" y="7"/>
                  </a:lnTo>
                  <a:lnTo>
                    <a:pt x="37" y="7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14" y="23"/>
                  </a:lnTo>
                  <a:lnTo>
                    <a:pt x="7" y="23"/>
                  </a:lnTo>
                  <a:lnTo>
                    <a:pt x="7" y="39"/>
                  </a:lnTo>
                  <a:lnTo>
                    <a:pt x="0" y="46"/>
                  </a:lnTo>
                  <a:lnTo>
                    <a:pt x="7" y="62"/>
                  </a:lnTo>
                  <a:lnTo>
                    <a:pt x="7" y="83"/>
                  </a:lnTo>
                  <a:lnTo>
                    <a:pt x="7" y="100"/>
                  </a:lnTo>
                  <a:lnTo>
                    <a:pt x="0" y="100"/>
                  </a:lnTo>
                  <a:lnTo>
                    <a:pt x="7" y="116"/>
                  </a:lnTo>
                  <a:lnTo>
                    <a:pt x="14" y="130"/>
                  </a:lnTo>
                  <a:lnTo>
                    <a:pt x="30" y="130"/>
                  </a:lnTo>
                  <a:lnTo>
                    <a:pt x="30" y="139"/>
                  </a:lnTo>
                  <a:lnTo>
                    <a:pt x="53" y="146"/>
                  </a:lnTo>
                  <a:lnTo>
                    <a:pt x="60" y="153"/>
                  </a:lnTo>
                  <a:lnTo>
                    <a:pt x="69" y="146"/>
                  </a:lnTo>
                  <a:lnTo>
                    <a:pt x="83" y="139"/>
                  </a:lnTo>
                  <a:lnTo>
                    <a:pt x="92" y="146"/>
                  </a:lnTo>
                  <a:lnTo>
                    <a:pt x="107" y="153"/>
                  </a:lnTo>
                  <a:lnTo>
                    <a:pt x="123" y="162"/>
                  </a:lnTo>
                  <a:lnTo>
                    <a:pt x="130" y="169"/>
                  </a:lnTo>
                  <a:lnTo>
                    <a:pt x="146" y="176"/>
                  </a:lnTo>
                  <a:lnTo>
                    <a:pt x="160" y="185"/>
                  </a:lnTo>
                  <a:lnTo>
                    <a:pt x="169" y="192"/>
                  </a:lnTo>
                  <a:lnTo>
                    <a:pt x="183" y="20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5" name="Freeform 281"/>
            <p:cNvSpPr>
              <a:spLocks/>
            </p:cNvSpPr>
            <p:nvPr/>
          </p:nvSpPr>
          <p:spPr bwMode="auto">
            <a:xfrm>
              <a:off x="4019390" y="2325396"/>
              <a:ext cx="458397" cy="439411"/>
            </a:xfrm>
            <a:custGeom>
              <a:avLst/>
              <a:gdLst>
                <a:gd name="T0" fmla="*/ 4034 w 208"/>
                <a:gd name="T1" fmla="*/ 36021 h 210"/>
                <a:gd name="T2" fmla="*/ 5521 w 208"/>
                <a:gd name="T3" fmla="*/ 37628 h 210"/>
                <a:gd name="T4" fmla="*/ 6147 w 208"/>
                <a:gd name="T5" fmla="*/ 36021 h 210"/>
                <a:gd name="T6" fmla="*/ 7622 w 208"/>
                <a:gd name="T7" fmla="*/ 37628 h 210"/>
                <a:gd name="T8" fmla="*/ 8412 w 208"/>
                <a:gd name="T9" fmla="*/ 33333 h 210"/>
                <a:gd name="T10" fmla="*/ 9129 w 208"/>
                <a:gd name="T11" fmla="*/ 30412 h 210"/>
                <a:gd name="T12" fmla="*/ 9841 w 208"/>
                <a:gd name="T13" fmla="*/ 30412 h 210"/>
                <a:gd name="T14" fmla="*/ 10494 w 208"/>
                <a:gd name="T15" fmla="*/ 27531 h 210"/>
                <a:gd name="T16" fmla="*/ 11983 w 208"/>
                <a:gd name="T17" fmla="*/ 26275 h 210"/>
                <a:gd name="T18" fmla="*/ 14147 w 208"/>
                <a:gd name="T19" fmla="*/ 25068 h 210"/>
                <a:gd name="T20" fmla="*/ 15595 w 208"/>
                <a:gd name="T21" fmla="*/ 25068 h 210"/>
                <a:gd name="T22" fmla="*/ 18343 w 208"/>
                <a:gd name="T23" fmla="*/ 25068 h 210"/>
                <a:gd name="T24" fmla="*/ 19051 w 208"/>
                <a:gd name="T25" fmla="*/ 20896 h 210"/>
                <a:gd name="T26" fmla="*/ 19051 w 208"/>
                <a:gd name="T27" fmla="*/ 16652 h 210"/>
                <a:gd name="T28" fmla="*/ 17726 w 208"/>
                <a:gd name="T29" fmla="*/ 15275 h 210"/>
                <a:gd name="T30" fmla="*/ 16231 w 208"/>
                <a:gd name="T31" fmla="*/ 11138 h 210"/>
                <a:gd name="T32" fmla="*/ 14778 w 208"/>
                <a:gd name="T33" fmla="*/ 8240 h 210"/>
                <a:gd name="T34" fmla="*/ 12610 w 208"/>
                <a:gd name="T35" fmla="*/ 5344 h 210"/>
                <a:gd name="T36" fmla="*/ 11296 w 208"/>
                <a:gd name="T37" fmla="*/ 2883 h 210"/>
                <a:gd name="T38" fmla="*/ 9129 w 208"/>
                <a:gd name="T39" fmla="*/ 0 h 210"/>
                <a:gd name="T40" fmla="*/ 7622 w 208"/>
                <a:gd name="T41" fmla="*/ 0 h 210"/>
                <a:gd name="T42" fmla="*/ 6147 w 208"/>
                <a:gd name="T43" fmla="*/ 2883 h 210"/>
                <a:gd name="T44" fmla="*/ 6969 w 208"/>
                <a:gd name="T45" fmla="*/ 8240 h 210"/>
                <a:gd name="T46" fmla="*/ 6969 w 208"/>
                <a:gd name="T47" fmla="*/ 13693 h 210"/>
                <a:gd name="T48" fmla="*/ 7622 w 208"/>
                <a:gd name="T49" fmla="*/ 19489 h 210"/>
                <a:gd name="T50" fmla="*/ 7622 w 208"/>
                <a:gd name="T51" fmla="*/ 23785 h 210"/>
                <a:gd name="T52" fmla="*/ 5521 w 208"/>
                <a:gd name="T53" fmla="*/ 23785 h 210"/>
                <a:gd name="T54" fmla="*/ 3404 w 208"/>
                <a:gd name="T55" fmla="*/ 23785 h 210"/>
                <a:gd name="T56" fmla="*/ 1295 w 208"/>
                <a:gd name="T57" fmla="*/ 25068 h 210"/>
                <a:gd name="T58" fmla="*/ 0 w 208"/>
                <a:gd name="T59" fmla="*/ 26275 h 210"/>
                <a:gd name="T60" fmla="*/ 638 w 208"/>
                <a:gd name="T61" fmla="*/ 29126 h 210"/>
                <a:gd name="T62" fmla="*/ 638 w 208"/>
                <a:gd name="T63" fmla="*/ 33333 h 210"/>
                <a:gd name="T64" fmla="*/ 1949 w 208"/>
                <a:gd name="T65" fmla="*/ 33333 h 210"/>
                <a:gd name="T66" fmla="*/ 3404 w 208"/>
                <a:gd name="T67" fmla="*/ 34624 h 21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8"/>
                <a:gd name="T103" fmla="*/ 0 h 210"/>
                <a:gd name="T104" fmla="*/ 208 w 208"/>
                <a:gd name="T105" fmla="*/ 210 h 21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8" h="210">
                  <a:moveTo>
                    <a:pt x="44" y="192"/>
                  </a:moveTo>
                  <a:lnTo>
                    <a:pt x="44" y="200"/>
                  </a:lnTo>
                  <a:lnTo>
                    <a:pt x="53" y="209"/>
                  </a:lnTo>
                  <a:lnTo>
                    <a:pt x="60" y="209"/>
                  </a:lnTo>
                  <a:lnTo>
                    <a:pt x="67" y="209"/>
                  </a:lnTo>
                  <a:lnTo>
                    <a:pt x="67" y="200"/>
                  </a:lnTo>
                  <a:lnTo>
                    <a:pt x="76" y="209"/>
                  </a:lnTo>
                  <a:lnTo>
                    <a:pt x="83" y="209"/>
                  </a:lnTo>
                  <a:lnTo>
                    <a:pt x="83" y="185"/>
                  </a:lnTo>
                  <a:lnTo>
                    <a:pt x="91" y="185"/>
                  </a:lnTo>
                  <a:lnTo>
                    <a:pt x="99" y="176"/>
                  </a:lnTo>
                  <a:lnTo>
                    <a:pt x="99" y="169"/>
                  </a:lnTo>
                  <a:lnTo>
                    <a:pt x="99" y="162"/>
                  </a:lnTo>
                  <a:lnTo>
                    <a:pt x="107" y="169"/>
                  </a:lnTo>
                  <a:lnTo>
                    <a:pt x="114" y="162"/>
                  </a:lnTo>
                  <a:lnTo>
                    <a:pt x="114" y="153"/>
                  </a:lnTo>
                  <a:lnTo>
                    <a:pt x="123" y="153"/>
                  </a:lnTo>
                  <a:lnTo>
                    <a:pt x="130" y="146"/>
                  </a:lnTo>
                  <a:lnTo>
                    <a:pt x="146" y="139"/>
                  </a:lnTo>
                  <a:lnTo>
                    <a:pt x="153" y="139"/>
                  </a:lnTo>
                  <a:lnTo>
                    <a:pt x="160" y="139"/>
                  </a:lnTo>
                  <a:lnTo>
                    <a:pt x="169" y="139"/>
                  </a:lnTo>
                  <a:lnTo>
                    <a:pt x="183" y="139"/>
                  </a:lnTo>
                  <a:lnTo>
                    <a:pt x="199" y="139"/>
                  </a:lnTo>
                  <a:lnTo>
                    <a:pt x="207" y="123"/>
                  </a:lnTo>
                  <a:lnTo>
                    <a:pt x="207" y="116"/>
                  </a:lnTo>
                  <a:lnTo>
                    <a:pt x="207" y="100"/>
                  </a:lnTo>
                  <a:lnTo>
                    <a:pt x="207" y="92"/>
                  </a:lnTo>
                  <a:lnTo>
                    <a:pt x="207" y="85"/>
                  </a:lnTo>
                  <a:lnTo>
                    <a:pt x="192" y="85"/>
                  </a:lnTo>
                  <a:lnTo>
                    <a:pt x="192" y="69"/>
                  </a:lnTo>
                  <a:lnTo>
                    <a:pt x="176" y="62"/>
                  </a:lnTo>
                  <a:lnTo>
                    <a:pt x="169" y="53"/>
                  </a:lnTo>
                  <a:lnTo>
                    <a:pt x="160" y="46"/>
                  </a:lnTo>
                  <a:lnTo>
                    <a:pt x="146" y="39"/>
                  </a:lnTo>
                  <a:lnTo>
                    <a:pt x="137" y="30"/>
                  </a:lnTo>
                  <a:lnTo>
                    <a:pt x="130" y="23"/>
                  </a:lnTo>
                  <a:lnTo>
                    <a:pt x="123" y="16"/>
                  </a:lnTo>
                  <a:lnTo>
                    <a:pt x="114" y="7"/>
                  </a:lnTo>
                  <a:lnTo>
                    <a:pt x="99" y="0"/>
                  </a:lnTo>
                  <a:lnTo>
                    <a:pt x="91" y="0"/>
                  </a:lnTo>
                  <a:lnTo>
                    <a:pt x="83" y="0"/>
                  </a:lnTo>
                  <a:lnTo>
                    <a:pt x="67" y="0"/>
                  </a:lnTo>
                  <a:lnTo>
                    <a:pt x="67" y="16"/>
                  </a:lnTo>
                  <a:lnTo>
                    <a:pt x="76" y="30"/>
                  </a:lnTo>
                  <a:lnTo>
                    <a:pt x="76" y="46"/>
                  </a:lnTo>
                  <a:lnTo>
                    <a:pt x="76" y="62"/>
                  </a:lnTo>
                  <a:lnTo>
                    <a:pt x="76" y="76"/>
                  </a:lnTo>
                  <a:lnTo>
                    <a:pt x="76" y="92"/>
                  </a:lnTo>
                  <a:lnTo>
                    <a:pt x="83" y="108"/>
                  </a:lnTo>
                  <a:lnTo>
                    <a:pt x="83" y="123"/>
                  </a:lnTo>
                  <a:lnTo>
                    <a:pt x="83" y="132"/>
                  </a:lnTo>
                  <a:lnTo>
                    <a:pt x="67" y="132"/>
                  </a:lnTo>
                  <a:lnTo>
                    <a:pt x="60" y="132"/>
                  </a:lnTo>
                  <a:lnTo>
                    <a:pt x="44" y="132"/>
                  </a:lnTo>
                  <a:lnTo>
                    <a:pt x="37" y="132"/>
                  </a:lnTo>
                  <a:lnTo>
                    <a:pt x="30" y="132"/>
                  </a:lnTo>
                  <a:lnTo>
                    <a:pt x="14" y="139"/>
                  </a:lnTo>
                  <a:lnTo>
                    <a:pt x="7" y="132"/>
                  </a:lnTo>
                  <a:lnTo>
                    <a:pt x="0" y="146"/>
                  </a:lnTo>
                  <a:lnTo>
                    <a:pt x="0" y="162"/>
                  </a:lnTo>
                  <a:lnTo>
                    <a:pt x="7" y="162"/>
                  </a:lnTo>
                  <a:lnTo>
                    <a:pt x="7" y="176"/>
                  </a:lnTo>
                  <a:lnTo>
                    <a:pt x="7" y="185"/>
                  </a:lnTo>
                  <a:lnTo>
                    <a:pt x="14" y="185"/>
                  </a:lnTo>
                  <a:lnTo>
                    <a:pt x="21" y="185"/>
                  </a:lnTo>
                  <a:lnTo>
                    <a:pt x="37" y="176"/>
                  </a:lnTo>
                  <a:lnTo>
                    <a:pt x="37" y="192"/>
                  </a:lnTo>
                  <a:lnTo>
                    <a:pt x="44" y="192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6" name="Line 282"/>
            <p:cNvSpPr>
              <a:spLocks noChangeShapeType="1"/>
            </p:cNvSpPr>
            <p:nvPr/>
          </p:nvSpPr>
          <p:spPr bwMode="auto">
            <a:xfrm flipH="1">
              <a:off x="4726541" y="1984120"/>
              <a:ext cx="17210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7" name="Freeform 283"/>
            <p:cNvSpPr>
              <a:spLocks/>
            </p:cNvSpPr>
            <p:nvPr/>
          </p:nvSpPr>
          <p:spPr bwMode="auto">
            <a:xfrm>
              <a:off x="3878585" y="2238979"/>
              <a:ext cx="342625" cy="391076"/>
            </a:xfrm>
            <a:custGeom>
              <a:avLst/>
              <a:gdLst>
                <a:gd name="T0" fmla="*/ 655 w 155"/>
                <a:gd name="T1" fmla="*/ 27971 h 187"/>
                <a:gd name="T2" fmla="*/ 655 w 155"/>
                <a:gd name="T3" fmla="*/ 25581 h 187"/>
                <a:gd name="T4" fmla="*/ 1462 w 155"/>
                <a:gd name="T5" fmla="*/ 22777 h 187"/>
                <a:gd name="T6" fmla="*/ 655 w 155"/>
                <a:gd name="T7" fmla="*/ 20037 h 187"/>
                <a:gd name="T8" fmla="*/ 655 w 155"/>
                <a:gd name="T9" fmla="*/ 17434 h 187"/>
                <a:gd name="T10" fmla="*/ 0 w 155"/>
                <a:gd name="T11" fmla="*/ 16084 h 187"/>
                <a:gd name="T12" fmla="*/ 0 w 155"/>
                <a:gd name="T13" fmla="*/ 14644 h 187"/>
                <a:gd name="T14" fmla="*/ 1462 w 155"/>
                <a:gd name="T15" fmla="*/ 14644 h 187"/>
                <a:gd name="T16" fmla="*/ 2780 w 155"/>
                <a:gd name="T17" fmla="*/ 14644 h 187"/>
                <a:gd name="T18" fmla="*/ 3622 w 155"/>
                <a:gd name="T19" fmla="*/ 14644 h 187"/>
                <a:gd name="T20" fmla="*/ 4932 w 155"/>
                <a:gd name="T21" fmla="*/ 14644 h 187"/>
                <a:gd name="T22" fmla="*/ 4932 w 155"/>
                <a:gd name="T23" fmla="*/ 13509 h 187"/>
                <a:gd name="T24" fmla="*/ 4932 w 155"/>
                <a:gd name="T25" fmla="*/ 10706 h 187"/>
                <a:gd name="T26" fmla="*/ 5804 w 155"/>
                <a:gd name="T27" fmla="*/ 9494 h 187"/>
                <a:gd name="T28" fmla="*/ 6495 w 155"/>
                <a:gd name="T29" fmla="*/ 6710 h 187"/>
                <a:gd name="T30" fmla="*/ 6495 w 155"/>
                <a:gd name="T31" fmla="*/ 3938 h 187"/>
                <a:gd name="T32" fmla="*/ 7161 w 155"/>
                <a:gd name="T33" fmla="*/ 3938 h 187"/>
                <a:gd name="T34" fmla="*/ 7841 w 155"/>
                <a:gd name="T35" fmla="*/ 3938 h 187"/>
                <a:gd name="T36" fmla="*/ 9308 w 155"/>
                <a:gd name="T37" fmla="*/ 3938 h 187"/>
                <a:gd name="T38" fmla="*/ 9966 w 155"/>
                <a:gd name="T39" fmla="*/ 3938 h 187"/>
                <a:gd name="T40" fmla="*/ 9966 w 155"/>
                <a:gd name="T41" fmla="*/ 0 h 187"/>
                <a:gd name="T42" fmla="*/ 11501 w 155"/>
                <a:gd name="T43" fmla="*/ 1364 h 187"/>
                <a:gd name="T44" fmla="*/ 12170 w 155"/>
                <a:gd name="T45" fmla="*/ 2770 h 187"/>
                <a:gd name="T46" fmla="*/ 13650 w 155"/>
                <a:gd name="T47" fmla="*/ 3938 h 187"/>
                <a:gd name="T48" fmla="*/ 14383 w 155"/>
                <a:gd name="T49" fmla="*/ 6710 h 187"/>
                <a:gd name="T50" fmla="*/ 13650 w 155"/>
                <a:gd name="T51" fmla="*/ 6710 h 187"/>
                <a:gd name="T52" fmla="*/ 12170 w 155"/>
                <a:gd name="T53" fmla="*/ 6710 h 187"/>
                <a:gd name="T54" fmla="*/ 12170 w 155"/>
                <a:gd name="T55" fmla="*/ 9494 h 187"/>
                <a:gd name="T56" fmla="*/ 13015 w 155"/>
                <a:gd name="T57" fmla="*/ 11812 h 187"/>
                <a:gd name="T58" fmla="*/ 13015 w 155"/>
                <a:gd name="T59" fmla="*/ 14644 h 187"/>
                <a:gd name="T60" fmla="*/ 13015 w 155"/>
                <a:gd name="T61" fmla="*/ 17434 h 187"/>
                <a:gd name="T62" fmla="*/ 13015 w 155"/>
                <a:gd name="T63" fmla="*/ 20037 h 187"/>
                <a:gd name="T64" fmla="*/ 13015 w 155"/>
                <a:gd name="T65" fmla="*/ 22777 h 187"/>
                <a:gd name="T66" fmla="*/ 13650 w 155"/>
                <a:gd name="T67" fmla="*/ 25581 h 187"/>
                <a:gd name="T68" fmla="*/ 13650 w 155"/>
                <a:gd name="T69" fmla="*/ 27971 h 187"/>
                <a:gd name="T70" fmla="*/ 13650 w 155"/>
                <a:gd name="T71" fmla="*/ 29506 h 187"/>
                <a:gd name="T72" fmla="*/ 12170 w 155"/>
                <a:gd name="T73" fmla="*/ 29506 h 187"/>
                <a:gd name="T74" fmla="*/ 11501 w 155"/>
                <a:gd name="T75" fmla="*/ 29506 h 187"/>
                <a:gd name="T76" fmla="*/ 9966 w 155"/>
                <a:gd name="T77" fmla="*/ 29506 h 187"/>
                <a:gd name="T78" fmla="*/ 9308 w 155"/>
                <a:gd name="T79" fmla="*/ 29506 h 187"/>
                <a:gd name="T80" fmla="*/ 8671 w 155"/>
                <a:gd name="T81" fmla="*/ 29506 h 187"/>
                <a:gd name="T82" fmla="*/ 7161 w 155"/>
                <a:gd name="T83" fmla="*/ 30743 h 187"/>
                <a:gd name="T84" fmla="*/ 6495 w 155"/>
                <a:gd name="T85" fmla="*/ 29506 h 187"/>
                <a:gd name="T86" fmla="*/ 5804 w 155"/>
                <a:gd name="T87" fmla="*/ 32112 h 187"/>
                <a:gd name="T88" fmla="*/ 4932 w 155"/>
                <a:gd name="T89" fmla="*/ 29506 h 187"/>
                <a:gd name="T90" fmla="*/ 3622 w 155"/>
                <a:gd name="T91" fmla="*/ 27971 h 187"/>
                <a:gd name="T92" fmla="*/ 2780 w 155"/>
                <a:gd name="T93" fmla="*/ 26724 h 187"/>
                <a:gd name="T94" fmla="*/ 1462 w 155"/>
                <a:gd name="T95" fmla="*/ 26724 h 187"/>
                <a:gd name="T96" fmla="*/ 655 w 155"/>
                <a:gd name="T97" fmla="*/ 27971 h 18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55"/>
                <a:gd name="T148" fmla="*/ 0 h 187"/>
                <a:gd name="T149" fmla="*/ 155 w 155"/>
                <a:gd name="T150" fmla="*/ 187 h 18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55" h="187">
                  <a:moveTo>
                    <a:pt x="7" y="162"/>
                  </a:moveTo>
                  <a:lnTo>
                    <a:pt x="7" y="148"/>
                  </a:lnTo>
                  <a:lnTo>
                    <a:pt x="16" y="132"/>
                  </a:lnTo>
                  <a:lnTo>
                    <a:pt x="7" y="116"/>
                  </a:lnTo>
                  <a:lnTo>
                    <a:pt x="7" y="101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16" y="85"/>
                  </a:lnTo>
                  <a:lnTo>
                    <a:pt x="30" y="85"/>
                  </a:lnTo>
                  <a:lnTo>
                    <a:pt x="39" y="85"/>
                  </a:lnTo>
                  <a:lnTo>
                    <a:pt x="53" y="85"/>
                  </a:lnTo>
                  <a:lnTo>
                    <a:pt x="53" y="78"/>
                  </a:lnTo>
                  <a:lnTo>
                    <a:pt x="53" y="62"/>
                  </a:lnTo>
                  <a:lnTo>
                    <a:pt x="62" y="55"/>
                  </a:lnTo>
                  <a:lnTo>
                    <a:pt x="69" y="39"/>
                  </a:lnTo>
                  <a:lnTo>
                    <a:pt x="69" y="23"/>
                  </a:lnTo>
                  <a:lnTo>
                    <a:pt x="77" y="23"/>
                  </a:lnTo>
                  <a:lnTo>
                    <a:pt x="84" y="23"/>
                  </a:lnTo>
                  <a:lnTo>
                    <a:pt x="100" y="23"/>
                  </a:lnTo>
                  <a:lnTo>
                    <a:pt x="107" y="23"/>
                  </a:lnTo>
                  <a:lnTo>
                    <a:pt x="107" y="0"/>
                  </a:lnTo>
                  <a:lnTo>
                    <a:pt x="123" y="8"/>
                  </a:lnTo>
                  <a:lnTo>
                    <a:pt x="130" y="16"/>
                  </a:lnTo>
                  <a:lnTo>
                    <a:pt x="146" y="23"/>
                  </a:lnTo>
                  <a:lnTo>
                    <a:pt x="154" y="39"/>
                  </a:lnTo>
                  <a:lnTo>
                    <a:pt x="146" y="39"/>
                  </a:lnTo>
                  <a:lnTo>
                    <a:pt x="130" y="39"/>
                  </a:lnTo>
                  <a:lnTo>
                    <a:pt x="130" y="55"/>
                  </a:lnTo>
                  <a:lnTo>
                    <a:pt x="139" y="69"/>
                  </a:lnTo>
                  <a:lnTo>
                    <a:pt x="139" y="85"/>
                  </a:lnTo>
                  <a:lnTo>
                    <a:pt x="139" y="101"/>
                  </a:lnTo>
                  <a:lnTo>
                    <a:pt x="139" y="116"/>
                  </a:lnTo>
                  <a:lnTo>
                    <a:pt x="139" y="132"/>
                  </a:lnTo>
                  <a:lnTo>
                    <a:pt x="146" y="148"/>
                  </a:lnTo>
                  <a:lnTo>
                    <a:pt x="146" y="162"/>
                  </a:lnTo>
                  <a:lnTo>
                    <a:pt x="146" y="171"/>
                  </a:lnTo>
                  <a:lnTo>
                    <a:pt x="130" y="171"/>
                  </a:lnTo>
                  <a:lnTo>
                    <a:pt x="123" y="171"/>
                  </a:lnTo>
                  <a:lnTo>
                    <a:pt x="107" y="171"/>
                  </a:lnTo>
                  <a:lnTo>
                    <a:pt x="100" y="171"/>
                  </a:lnTo>
                  <a:lnTo>
                    <a:pt x="93" y="171"/>
                  </a:lnTo>
                  <a:lnTo>
                    <a:pt x="77" y="178"/>
                  </a:lnTo>
                  <a:lnTo>
                    <a:pt x="69" y="171"/>
                  </a:lnTo>
                  <a:lnTo>
                    <a:pt x="62" y="186"/>
                  </a:lnTo>
                  <a:lnTo>
                    <a:pt x="53" y="171"/>
                  </a:lnTo>
                  <a:lnTo>
                    <a:pt x="39" y="162"/>
                  </a:lnTo>
                  <a:lnTo>
                    <a:pt x="30" y="155"/>
                  </a:lnTo>
                  <a:lnTo>
                    <a:pt x="16" y="155"/>
                  </a:lnTo>
                  <a:lnTo>
                    <a:pt x="7" y="162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8" name="Freeform 284"/>
            <p:cNvSpPr>
              <a:spLocks/>
            </p:cNvSpPr>
            <p:nvPr/>
          </p:nvSpPr>
          <p:spPr bwMode="auto">
            <a:xfrm>
              <a:off x="3997487" y="1984120"/>
              <a:ext cx="323851" cy="254858"/>
            </a:xfrm>
            <a:custGeom>
              <a:avLst/>
              <a:gdLst>
                <a:gd name="T0" fmla="*/ 6958 w 147"/>
                <a:gd name="T1" fmla="*/ 4903 h 124"/>
                <a:gd name="T2" fmla="*/ 5665 w 147"/>
                <a:gd name="T3" fmla="*/ 5900 h 124"/>
                <a:gd name="T4" fmla="*/ 4831 w 147"/>
                <a:gd name="T5" fmla="*/ 7030 h 124"/>
                <a:gd name="T6" fmla="*/ 4215 w 147"/>
                <a:gd name="T7" fmla="*/ 8372 h 124"/>
                <a:gd name="T8" fmla="*/ 3566 w 147"/>
                <a:gd name="T9" fmla="*/ 10495 h 124"/>
                <a:gd name="T10" fmla="*/ 4215 w 147"/>
                <a:gd name="T11" fmla="*/ 11878 h 124"/>
                <a:gd name="T12" fmla="*/ 3566 w 147"/>
                <a:gd name="T13" fmla="*/ 14008 h 124"/>
                <a:gd name="T14" fmla="*/ 2739 w 147"/>
                <a:gd name="T15" fmla="*/ 15405 h 124"/>
                <a:gd name="T16" fmla="*/ 2126 w 147"/>
                <a:gd name="T17" fmla="*/ 16503 h 124"/>
                <a:gd name="T18" fmla="*/ 1444 w 147"/>
                <a:gd name="T19" fmla="*/ 17509 h 124"/>
                <a:gd name="T20" fmla="*/ 0 w 147"/>
                <a:gd name="T21" fmla="*/ 18753 h 124"/>
                <a:gd name="T22" fmla="*/ 1444 w 147"/>
                <a:gd name="T23" fmla="*/ 18753 h 124"/>
                <a:gd name="T24" fmla="*/ 2126 w 147"/>
                <a:gd name="T25" fmla="*/ 18753 h 124"/>
                <a:gd name="T26" fmla="*/ 3566 w 147"/>
                <a:gd name="T27" fmla="*/ 18753 h 124"/>
                <a:gd name="T28" fmla="*/ 4831 w 147"/>
                <a:gd name="T29" fmla="*/ 18753 h 124"/>
                <a:gd name="T30" fmla="*/ 4831 w 147"/>
                <a:gd name="T31" fmla="*/ 15405 h 124"/>
                <a:gd name="T32" fmla="*/ 6323 w 147"/>
                <a:gd name="T33" fmla="*/ 15405 h 124"/>
                <a:gd name="T34" fmla="*/ 6958 w 147"/>
                <a:gd name="T35" fmla="*/ 14008 h 124"/>
                <a:gd name="T36" fmla="*/ 7862 w 147"/>
                <a:gd name="T37" fmla="*/ 12983 h 124"/>
                <a:gd name="T38" fmla="*/ 9113 w 147"/>
                <a:gd name="T39" fmla="*/ 12983 h 124"/>
                <a:gd name="T40" fmla="*/ 9936 w 147"/>
                <a:gd name="T41" fmla="*/ 11878 h 124"/>
                <a:gd name="T42" fmla="*/ 10562 w 147"/>
                <a:gd name="T43" fmla="*/ 10495 h 124"/>
                <a:gd name="T44" fmla="*/ 10562 w 147"/>
                <a:gd name="T45" fmla="*/ 9493 h 124"/>
                <a:gd name="T46" fmla="*/ 12045 w 147"/>
                <a:gd name="T47" fmla="*/ 8372 h 124"/>
                <a:gd name="T48" fmla="*/ 13384 w 147"/>
                <a:gd name="T49" fmla="*/ 8372 h 124"/>
                <a:gd name="T50" fmla="*/ 13384 w 147"/>
                <a:gd name="T51" fmla="*/ 7030 h 124"/>
                <a:gd name="T52" fmla="*/ 12678 w 147"/>
                <a:gd name="T53" fmla="*/ 5900 h 124"/>
                <a:gd name="T54" fmla="*/ 12678 w 147"/>
                <a:gd name="T55" fmla="*/ 3511 h 124"/>
                <a:gd name="T56" fmla="*/ 12678 w 147"/>
                <a:gd name="T57" fmla="*/ 2381 h 124"/>
                <a:gd name="T58" fmla="*/ 12045 w 147"/>
                <a:gd name="T59" fmla="*/ 2381 h 124"/>
                <a:gd name="T60" fmla="*/ 11233 w 147"/>
                <a:gd name="T61" fmla="*/ 1189 h 124"/>
                <a:gd name="T62" fmla="*/ 9113 w 147"/>
                <a:gd name="T63" fmla="*/ 1189 h 124"/>
                <a:gd name="T64" fmla="*/ 8483 w 147"/>
                <a:gd name="T65" fmla="*/ 0 h 124"/>
                <a:gd name="T66" fmla="*/ 7862 w 147"/>
                <a:gd name="T67" fmla="*/ 1189 h 124"/>
                <a:gd name="T68" fmla="*/ 7862 w 147"/>
                <a:gd name="T69" fmla="*/ 2381 h 124"/>
                <a:gd name="T70" fmla="*/ 6958 w 147"/>
                <a:gd name="T71" fmla="*/ 4903 h 1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7"/>
                <a:gd name="T109" fmla="*/ 0 h 124"/>
                <a:gd name="T110" fmla="*/ 147 w 147"/>
                <a:gd name="T111" fmla="*/ 124 h 1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7" h="124">
                  <a:moveTo>
                    <a:pt x="76" y="32"/>
                  </a:moveTo>
                  <a:lnTo>
                    <a:pt x="62" y="39"/>
                  </a:lnTo>
                  <a:lnTo>
                    <a:pt x="53" y="46"/>
                  </a:lnTo>
                  <a:lnTo>
                    <a:pt x="46" y="55"/>
                  </a:lnTo>
                  <a:lnTo>
                    <a:pt x="39" y="69"/>
                  </a:lnTo>
                  <a:lnTo>
                    <a:pt x="46" y="78"/>
                  </a:lnTo>
                  <a:lnTo>
                    <a:pt x="39" y="92"/>
                  </a:lnTo>
                  <a:lnTo>
                    <a:pt x="30" y="101"/>
                  </a:lnTo>
                  <a:lnTo>
                    <a:pt x="23" y="108"/>
                  </a:lnTo>
                  <a:lnTo>
                    <a:pt x="16" y="115"/>
                  </a:lnTo>
                  <a:lnTo>
                    <a:pt x="0" y="123"/>
                  </a:lnTo>
                  <a:lnTo>
                    <a:pt x="16" y="123"/>
                  </a:lnTo>
                  <a:lnTo>
                    <a:pt x="23" y="123"/>
                  </a:lnTo>
                  <a:lnTo>
                    <a:pt x="39" y="123"/>
                  </a:lnTo>
                  <a:lnTo>
                    <a:pt x="53" y="123"/>
                  </a:lnTo>
                  <a:lnTo>
                    <a:pt x="53" y="101"/>
                  </a:lnTo>
                  <a:lnTo>
                    <a:pt x="69" y="101"/>
                  </a:lnTo>
                  <a:lnTo>
                    <a:pt x="76" y="92"/>
                  </a:lnTo>
                  <a:lnTo>
                    <a:pt x="85" y="85"/>
                  </a:lnTo>
                  <a:lnTo>
                    <a:pt x="99" y="85"/>
                  </a:lnTo>
                  <a:lnTo>
                    <a:pt x="108" y="78"/>
                  </a:lnTo>
                  <a:lnTo>
                    <a:pt x="115" y="69"/>
                  </a:lnTo>
                  <a:lnTo>
                    <a:pt x="115" y="62"/>
                  </a:lnTo>
                  <a:lnTo>
                    <a:pt x="131" y="55"/>
                  </a:lnTo>
                  <a:lnTo>
                    <a:pt x="146" y="55"/>
                  </a:lnTo>
                  <a:lnTo>
                    <a:pt x="146" y="46"/>
                  </a:lnTo>
                  <a:lnTo>
                    <a:pt x="138" y="39"/>
                  </a:lnTo>
                  <a:lnTo>
                    <a:pt x="138" y="23"/>
                  </a:lnTo>
                  <a:lnTo>
                    <a:pt x="138" y="16"/>
                  </a:lnTo>
                  <a:lnTo>
                    <a:pt x="131" y="16"/>
                  </a:lnTo>
                  <a:lnTo>
                    <a:pt x="122" y="8"/>
                  </a:lnTo>
                  <a:lnTo>
                    <a:pt x="99" y="8"/>
                  </a:lnTo>
                  <a:lnTo>
                    <a:pt x="92" y="0"/>
                  </a:lnTo>
                  <a:lnTo>
                    <a:pt x="85" y="8"/>
                  </a:lnTo>
                  <a:lnTo>
                    <a:pt x="85" y="16"/>
                  </a:lnTo>
                  <a:lnTo>
                    <a:pt x="76" y="32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9" name="Freeform 285"/>
            <p:cNvSpPr>
              <a:spLocks/>
            </p:cNvSpPr>
            <p:nvPr/>
          </p:nvSpPr>
          <p:spPr bwMode="auto">
            <a:xfrm>
              <a:off x="4358886" y="2354691"/>
              <a:ext cx="442751" cy="376428"/>
            </a:xfrm>
            <a:custGeom>
              <a:avLst/>
              <a:gdLst>
                <a:gd name="T0" fmla="*/ 2044 w 201"/>
                <a:gd name="T1" fmla="*/ 30614 h 178"/>
                <a:gd name="T2" fmla="*/ 1417 w 201"/>
                <a:gd name="T3" fmla="*/ 30614 h 178"/>
                <a:gd name="T4" fmla="*/ 619 w 201"/>
                <a:gd name="T5" fmla="*/ 29298 h 178"/>
                <a:gd name="T6" fmla="*/ 1417 w 201"/>
                <a:gd name="T7" fmla="*/ 27957 h 178"/>
                <a:gd name="T8" fmla="*/ 0 w 201"/>
                <a:gd name="T9" fmla="*/ 26214 h 178"/>
                <a:gd name="T10" fmla="*/ 0 w 201"/>
                <a:gd name="T11" fmla="*/ 23514 h 178"/>
                <a:gd name="T12" fmla="*/ 619 w 201"/>
                <a:gd name="T13" fmla="*/ 23514 h 178"/>
                <a:gd name="T14" fmla="*/ 1417 w 201"/>
                <a:gd name="T15" fmla="*/ 23514 h 178"/>
                <a:gd name="T16" fmla="*/ 2699 w 201"/>
                <a:gd name="T17" fmla="*/ 23514 h 178"/>
                <a:gd name="T18" fmla="*/ 4104 w 201"/>
                <a:gd name="T19" fmla="*/ 23514 h 178"/>
                <a:gd name="T20" fmla="*/ 4734 w 201"/>
                <a:gd name="T21" fmla="*/ 20434 h 178"/>
                <a:gd name="T22" fmla="*/ 4734 w 201"/>
                <a:gd name="T23" fmla="*/ 19124 h 178"/>
                <a:gd name="T24" fmla="*/ 4734 w 201"/>
                <a:gd name="T25" fmla="*/ 16068 h 178"/>
                <a:gd name="T26" fmla="*/ 4734 w 201"/>
                <a:gd name="T27" fmla="*/ 14590 h 178"/>
                <a:gd name="T28" fmla="*/ 4734 w 201"/>
                <a:gd name="T29" fmla="*/ 13230 h 178"/>
                <a:gd name="T30" fmla="*/ 5331 w 201"/>
                <a:gd name="T31" fmla="*/ 11433 h 178"/>
                <a:gd name="T32" fmla="*/ 6148 w 201"/>
                <a:gd name="T33" fmla="*/ 11433 h 178"/>
                <a:gd name="T34" fmla="*/ 7419 w 201"/>
                <a:gd name="T35" fmla="*/ 10180 h 178"/>
                <a:gd name="T36" fmla="*/ 8220 w 201"/>
                <a:gd name="T37" fmla="*/ 7146 h 178"/>
                <a:gd name="T38" fmla="*/ 9569 w 201"/>
                <a:gd name="T39" fmla="*/ 5724 h 178"/>
                <a:gd name="T40" fmla="*/ 10973 w 201"/>
                <a:gd name="T41" fmla="*/ 4424 h 178"/>
                <a:gd name="T42" fmla="*/ 11627 w 201"/>
                <a:gd name="T43" fmla="*/ 2736 h 178"/>
                <a:gd name="T44" fmla="*/ 13064 w 201"/>
                <a:gd name="T45" fmla="*/ 0 h 178"/>
                <a:gd name="T46" fmla="*/ 15100 w 201"/>
                <a:gd name="T47" fmla="*/ 1324 h 178"/>
                <a:gd name="T48" fmla="*/ 15753 w 201"/>
                <a:gd name="T49" fmla="*/ 2736 h 178"/>
                <a:gd name="T50" fmla="*/ 16504 w 201"/>
                <a:gd name="T51" fmla="*/ 1324 h 178"/>
                <a:gd name="T52" fmla="*/ 16504 w 201"/>
                <a:gd name="T53" fmla="*/ 4424 h 178"/>
                <a:gd name="T54" fmla="*/ 17184 w 201"/>
                <a:gd name="T55" fmla="*/ 5724 h 178"/>
                <a:gd name="T56" fmla="*/ 17848 w 201"/>
                <a:gd name="T57" fmla="*/ 8824 h 178"/>
                <a:gd name="T58" fmla="*/ 17848 w 201"/>
                <a:gd name="T59" fmla="*/ 10180 h 178"/>
                <a:gd name="T60" fmla="*/ 17184 w 201"/>
                <a:gd name="T61" fmla="*/ 11433 h 178"/>
                <a:gd name="T62" fmla="*/ 17184 w 201"/>
                <a:gd name="T63" fmla="*/ 14590 h 178"/>
                <a:gd name="T64" fmla="*/ 17184 w 201"/>
                <a:gd name="T65" fmla="*/ 16068 h 178"/>
                <a:gd name="T66" fmla="*/ 17184 w 201"/>
                <a:gd name="T67" fmla="*/ 19124 h 178"/>
                <a:gd name="T68" fmla="*/ 16504 w 201"/>
                <a:gd name="T69" fmla="*/ 20434 h 178"/>
                <a:gd name="T70" fmla="*/ 16504 w 201"/>
                <a:gd name="T71" fmla="*/ 22135 h 178"/>
                <a:gd name="T72" fmla="*/ 15753 w 201"/>
                <a:gd name="T73" fmla="*/ 23514 h 178"/>
                <a:gd name="T74" fmla="*/ 15100 w 201"/>
                <a:gd name="T75" fmla="*/ 24875 h 178"/>
                <a:gd name="T76" fmla="*/ 15100 w 201"/>
                <a:gd name="T77" fmla="*/ 27957 h 178"/>
                <a:gd name="T78" fmla="*/ 13667 w 201"/>
                <a:gd name="T79" fmla="*/ 29298 h 178"/>
                <a:gd name="T80" fmla="*/ 13064 w 201"/>
                <a:gd name="T81" fmla="*/ 29298 h 178"/>
                <a:gd name="T82" fmla="*/ 11627 w 201"/>
                <a:gd name="T83" fmla="*/ 27957 h 178"/>
                <a:gd name="T84" fmla="*/ 10389 w 201"/>
                <a:gd name="T85" fmla="*/ 29298 h 178"/>
                <a:gd name="T86" fmla="*/ 9569 w 201"/>
                <a:gd name="T87" fmla="*/ 29298 h 178"/>
                <a:gd name="T88" fmla="*/ 8964 w 201"/>
                <a:gd name="T89" fmla="*/ 27957 h 178"/>
                <a:gd name="T90" fmla="*/ 7419 w 201"/>
                <a:gd name="T91" fmla="*/ 29298 h 178"/>
                <a:gd name="T92" fmla="*/ 6764 w 201"/>
                <a:gd name="T93" fmla="*/ 27957 h 178"/>
                <a:gd name="T94" fmla="*/ 5331 w 201"/>
                <a:gd name="T95" fmla="*/ 27957 h 178"/>
                <a:gd name="T96" fmla="*/ 4734 w 201"/>
                <a:gd name="T97" fmla="*/ 27957 h 178"/>
                <a:gd name="T98" fmla="*/ 4104 w 201"/>
                <a:gd name="T99" fmla="*/ 30614 h 178"/>
                <a:gd name="T100" fmla="*/ 4104 w 201"/>
                <a:gd name="T101" fmla="*/ 32339 h 178"/>
                <a:gd name="T102" fmla="*/ 4104 w 201"/>
                <a:gd name="T103" fmla="*/ 33857 h 178"/>
                <a:gd name="T104" fmla="*/ 2699 w 201"/>
                <a:gd name="T105" fmla="*/ 30614 h 178"/>
                <a:gd name="T106" fmla="*/ 2699 w 201"/>
                <a:gd name="T107" fmla="*/ 32339 h 178"/>
                <a:gd name="T108" fmla="*/ 2044 w 201"/>
                <a:gd name="T109" fmla="*/ 30614 h 1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1"/>
                <a:gd name="T166" fmla="*/ 0 h 178"/>
                <a:gd name="T167" fmla="*/ 201 w 201"/>
                <a:gd name="T168" fmla="*/ 178 h 1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1" h="178">
                  <a:moveTo>
                    <a:pt x="23" y="160"/>
                  </a:moveTo>
                  <a:lnTo>
                    <a:pt x="16" y="160"/>
                  </a:lnTo>
                  <a:lnTo>
                    <a:pt x="7" y="153"/>
                  </a:lnTo>
                  <a:lnTo>
                    <a:pt x="16" y="146"/>
                  </a:lnTo>
                  <a:lnTo>
                    <a:pt x="0" y="137"/>
                  </a:lnTo>
                  <a:lnTo>
                    <a:pt x="0" y="123"/>
                  </a:lnTo>
                  <a:lnTo>
                    <a:pt x="7" y="123"/>
                  </a:lnTo>
                  <a:lnTo>
                    <a:pt x="16" y="123"/>
                  </a:lnTo>
                  <a:lnTo>
                    <a:pt x="30" y="123"/>
                  </a:lnTo>
                  <a:lnTo>
                    <a:pt x="46" y="123"/>
                  </a:lnTo>
                  <a:lnTo>
                    <a:pt x="53" y="107"/>
                  </a:lnTo>
                  <a:lnTo>
                    <a:pt x="53" y="100"/>
                  </a:lnTo>
                  <a:lnTo>
                    <a:pt x="53" y="84"/>
                  </a:lnTo>
                  <a:lnTo>
                    <a:pt x="53" y="76"/>
                  </a:lnTo>
                  <a:lnTo>
                    <a:pt x="53" y="69"/>
                  </a:lnTo>
                  <a:lnTo>
                    <a:pt x="60" y="60"/>
                  </a:lnTo>
                  <a:lnTo>
                    <a:pt x="69" y="60"/>
                  </a:lnTo>
                  <a:lnTo>
                    <a:pt x="83" y="53"/>
                  </a:lnTo>
                  <a:lnTo>
                    <a:pt x="92" y="37"/>
                  </a:lnTo>
                  <a:lnTo>
                    <a:pt x="107" y="30"/>
                  </a:lnTo>
                  <a:lnTo>
                    <a:pt x="123" y="23"/>
                  </a:lnTo>
                  <a:lnTo>
                    <a:pt x="130" y="14"/>
                  </a:lnTo>
                  <a:lnTo>
                    <a:pt x="146" y="0"/>
                  </a:lnTo>
                  <a:lnTo>
                    <a:pt x="169" y="7"/>
                  </a:lnTo>
                  <a:lnTo>
                    <a:pt x="176" y="14"/>
                  </a:lnTo>
                  <a:lnTo>
                    <a:pt x="185" y="7"/>
                  </a:lnTo>
                  <a:lnTo>
                    <a:pt x="185" y="23"/>
                  </a:lnTo>
                  <a:lnTo>
                    <a:pt x="192" y="30"/>
                  </a:lnTo>
                  <a:lnTo>
                    <a:pt x="200" y="46"/>
                  </a:lnTo>
                  <a:lnTo>
                    <a:pt x="200" y="53"/>
                  </a:lnTo>
                  <a:lnTo>
                    <a:pt x="192" y="60"/>
                  </a:lnTo>
                  <a:lnTo>
                    <a:pt x="192" y="76"/>
                  </a:lnTo>
                  <a:lnTo>
                    <a:pt x="192" y="84"/>
                  </a:lnTo>
                  <a:lnTo>
                    <a:pt x="192" y="100"/>
                  </a:lnTo>
                  <a:lnTo>
                    <a:pt x="185" y="107"/>
                  </a:lnTo>
                  <a:lnTo>
                    <a:pt x="185" y="116"/>
                  </a:lnTo>
                  <a:lnTo>
                    <a:pt x="176" y="123"/>
                  </a:lnTo>
                  <a:lnTo>
                    <a:pt x="169" y="130"/>
                  </a:lnTo>
                  <a:lnTo>
                    <a:pt x="169" y="146"/>
                  </a:lnTo>
                  <a:lnTo>
                    <a:pt x="153" y="153"/>
                  </a:lnTo>
                  <a:lnTo>
                    <a:pt x="146" y="153"/>
                  </a:lnTo>
                  <a:lnTo>
                    <a:pt x="130" y="146"/>
                  </a:lnTo>
                  <a:lnTo>
                    <a:pt x="116" y="153"/>
                  </a:lnTo>
                  <a:lnTo>
                    <a:pt x="107" y="153"/>
                  </a:lnTo>
                  <a:lnTo>
                    <a:pt x="100" y="146"/>
                  </a:lnTo>
                  <a:lnTo>
                    <a:pt x="83" y="153"/>
                  </a:lnTo>
                  <a:lnTo>
                    <a:pt x="76" y="146"/>
                  </a:lnTo>
                  <a:lnTo>
                    <a:pt x="60" y="146"/>
                  </a:lnTo>
                  <a:lnTo>
                    <a:pt x="53" y="146"/>
                  </a:lnTo>
                  <a:lnTo>
                    <a:pt x="46" y="160"/>
                  </a:lnTo>
                  <a:lnTo>
                    <a:pt x="46" y="169"/>
                  </a:lnTo>
                  <a:lnTo>
                    <a:pt x="46" y="177"/>
                  </a:lnTo>
                  <a:lnTo>
                    <a:pt x="30" y="160"/>
                  </a:lnTo>
                  <a:lnTo>
                    <a:pt x="30" y="169"/>
                  </a:lnTo>
                  <a:lnTo>
                    <a:pt x="23" y="16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0" name="Freeform 286"/>
            <p:cNvSpPr>
              <a:spLocks/>
            </p:cNvSpPr>
            <p:nvPr/>
          </p:nvSpPr>
          <p:spPr bwMode="auto">
            <a:xfrm>
              <a:off x="3866070" y="2562678"/>
              <a:ext cx="172094" cy="128894"/>
            </a:xfrm>
            <a:custGeom>
              <a:avLst/>
              <a:gdLst>
                <a:gd name="T0" fmla="*/ 1215 w 78"/>
                <a:gd name="T1" fmla="*/ 1275 h 62"/>
                <a:gd name="T2" fmla="*/ 616 w 78"/>
                <a:gd name="T3" fmla="*/ 4078 h 62"/>
                <a:gd name="T4" fmla="*/ 0 w 78"/>
                <a:gd name="T5" fmla="*/ 5291 h 62"/>
                <a:gd name="T6" fmla="*/ 616 w 78"/>
                <a:gd name="T7" fmla="*/ 6508 h 62"/>
                <a:gd name="T8" fmla="*/ 1215 w 78"/>
                <a:gd name="T9" fmla="*/ 6508 h 62"/>
                <a:gd name="T10" fmla="*/ 616 w 78"/>
                <a:gd name="T11" fmla="*/ 6508 h 62"/>
                <a:gd name="T12" fmla="*/ 1215 w 78"/>
                <a:gd name="T13" fmla="*/ 6508 h 62"/>
                <a:gd name="T14" fmla="*/ 1215 w 78"/>
                <a:gd name="T15" fmla="*/ 8062 h 62"/>
                <a:gd name="T16" fmla="*/ 2024 w 78"/>
                <a:gd name="T17" fmla="*/ 8062 h 62"/>
                <a:gd name="T18" fmla="*/ 2651 w 78"/>
                <a:gd name="T19" fmla="*/ 8062 h 62"/>
                <a:gd name="T20" fmla="*/ 4051 w 78"/>
                <a:gd name="T21" fmla="*/ 8062 h 62"/>
                <a:gd name="T22" fmla="*/ 2651 w 78"/>
                <a:gd name="T23" fmla="*/ 8062 h 62"/>
                <a:gd name="T24" fmla="*/ 2024 w 78"/>
                <a:gd name="T25" fmla="*/ 9337 h 62"/>
                <a:gd name="T26" fmla="*/ 616 w 78"/>
                <a:gd name="T27" fmla="*/ 9337 h 62"/>
                <a:gd name="T28" fmla="*/ 616 w 78"/>
                <a:gd name="T29" fmla="*/ 10717 h 62"/>
                <a:gd name="T30" fmla="*/ 2024 w 78"/>
                <a:gd name="T31" fmla="*/ 10717 h 62"/>
                <a:gd name="T32" fmla="*/ 2024 w 78"/>
                <a:gd name="T33" fmla="*/ 9337 h 62"/>
                <a:gd name="T34" fmla="*/ 2024 w 78"/>
                <a:gd name="T35" fmla="*/ 10717 h 62"/>
                <a:gd name="T36" fmla="*/ 1215 w 78"/>
                <a:gd name="T37" fmla="*/ 10717 h 62"/>
                <a:gd name="T38" fmla="*/ 616 w 78"/>
                <a:gd name="T39" fmla="*/ 10717 h 62"/>
                <a:gd name="T40" fmla="*/ 2651 w 78"/>
                <a:gd name="T41" fmla="*/ 10717 h 62"/>
                <a:gd name="T42" fmla="*/ 3249 w 78"/>
                <a:gd name="T43" fmla="*/ 10717 h 62"/>
                <a:gd name="T44" fmla="*/ 4051 w 78"/>
                <a:gd name="T45" fmla="*/ 10717 h 62"/>
                <a:gd name="T46" fmla="*/ 5273 w 78"/>
                <a:gd name="T47" fmla="*/ 10717 h 62"/>
                <a:gd name="T48" fmla="*/ 6735 w 78"/>
                <a:gd name="T49" fmla="*/ 10717 h 62"/>
                <a:gd name="T50" fmla="*/ 6735 w 78"/>
                <a:gd name="T51" fmla="*/ 8062 h 62"/>
                <a:gd name="T52" fmla="*/ 6045 w 78"/>
                <a:gd name="T53" fmla="*/ 8062 h 62"/>
                <a:gd name="T54" fmla="*/ 6045 w 78"/>
                <a:gd name="T55" fmla="*/ 5291 h 62"/>
                <a:gd name="T56" fmla="*/ 5273 w 78"/>
                <a:gd name="T57" fmla="*/ 2803 h 62"/>
                <a:gd name="T58" fmla="*/ 4051 w 78"/>
                <a:gd name="T59" fmla="*/ 1275 h 62"/>
                <a:gd name="T60" fmla="*/ 3249 w 78"/>
                <a:gd name="T61" fmla="*/ 0 h 62"/>
                <a:gd name="T62" fmla="*/ 2024 w 78"/>
                <a:gd name="T63" fmla="*/ 0 h 62"/>
                <a:gd name="T64" fmla="*/ 1215 w 78"/>
                <a:gd name="T65" fmla="*/ 127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8"/>
                <a:gd name="T100" fmla="*/ 0 h 62"/>
                <a:gd name="T101" fmla="*/ 78 w 78"/>
                <a:gd name="T102" fmla="*/ 62 h 6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8" h="62">
                  <a:moveTo>
                    <a:pt x="14" y="7"/>
                  </a:moveTo>
                  <a:lnTo>
                    <a:pt x="7" y="23"/>
                  </a:lnTo>
                  <a:lnTo>
                    <a:pt x="0" y="30"/>
                  </a:lnTo>
                  <a:lnTo>
                    <a:pt x="7" y="37"/>
                  </a:lnTo>
                  <a:lnTo>
                    <a:pt x="14" y="37"/>
                  </a:lnTo>
                  <a:lnTo>
                    <a:pt x="7" y="37"/>
                  </a:lnTo>
                  <a:lnTo>
                    <a:pt x="14" y="37"/>
                  </a:lnTo>
                  <a:lnTo>
                    <a:pt x="14" y="46"/>
                  </a:lnTo>
                  <a:lnTo>
                    <a:pt x="23" y="46"/>
                  </a:lnTo>
                  <a:lnTo>
                    <a:pt x="30" y="46"/>
                  </a:lnTo>
                  <a:lnTo>
                    <a:pt x="46" y="46"/>
                  </a:lnTo>
                  <a:lnTo>
                    <a:pt x="30" y="46"/>
                  </a:lnTo>
                  <a:lnTo>
                    <a:pt x="23" y="53"/>
                  </a:lnTo>
                  <a:lnTo>
                    <a:pt x="7" y="53"/>
                  </a:lnTo>
                  <a:lnTo>
                    <a:pt x="7" y="61"/>
                  </a:lnTo>
                  <a:lnTo>
                    <a:pt x="23" y="61"/>
                  </a:lnTo>
                  <a:lnTo>
                    <a:pt x="23" y="53"/>
                  </a:lnTo>
                  <a:lnTo>
                    <a:pt x="23" y="61"/>
                  </a:lnTo>
                  <a:lnTo>
                    <a:pt x="14" y="61"/>
                  </a:lnTo>
                  <a:lnTo>
                    <a:pt x="7" y="61"/>
                  </a:lnTo>
                  <a:lnTo>
                    <a:pt x="30" y="61"/>
                  </a:lnTo>
                  <a:lnTo>
                    <a:pt x="37" y="61"/>
                  </a:lnTo>
                  <a:lnTo>
                    <a:pt x="46" y="61"/>
                  </a:lnTo>
                  <a:lnTo>
                    <a:pt x="60" y="61"/>
                  </a:lnTo>
                  <a:lnTo>
                    <a:pt x="77" y="61"/>
                  </a:lnTo>
                  <a:lnTo>
                    <a:pt x="77" y="46"/>
                  </a:lnTo>
                  <a:lnTo>
                    <a:pt x="69" y="46"/>
                  </a:lnTo>
                  <a:lnTo>
                    <a:pt x="69" y="30"/>
                  </a:lnTo>
                  <a:lnTo>
                    <a:pt x="60" y="16"/>
                  </a:lnTo>
                  <a:lnTo>
                    <a:pt x="46" y="7"/>
                  </a:lnTo>
                  <a:lnTo>
                    <a:pt x="37" y="0"/>
                  </a:lnTo>
                  <a:lnTo>
                    <a:pt x="23" y="0"/>
                  </a:lnTo>
                  <a:lnTo>
                    <a:pt x="14" y="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1" name="Freeform 287"/>
            <p:cNvSpPr>
              <a:spLocks/>
            </p:cNvSpPr>
            <p:nvPr/>
          </p:nvSpPr>
          <p:spPr bwMode="auto">
            <a:xfrm>
              <a:off x="4560705" y="1953362"/>
              <a:ext cx="104822" cy="209452"/>
            </a:xfrm>
            <a:custGeom>
              <a:avLst/>
              <a:gdLst>
                <a:gd name="T0" fmla="*/ 2810 w 47"/>
                <a:gd name="T1" fmla="*/ 14015 h 101"/>
                <a:gd name="T2" fmla="*/ 2170 w 47"/>
                <a:gd name="T3" fmla="*/ 15238 h 101"/>
                <a:gd name="T4" fmla="*/ 2170 w 47"/>
                <a:gd name="T5" fmla="*/ 12672 h 101"/>
                <a:gd name="T6" fmla="*/ 1326 w 47"/>
                <a:gd name="T7" fmla="*/ 10501 h 101"/>
                <a:gd name="T8" fmla="*/ 657 w 47"/>
                <a:gd name="T9" fmla="*/ 9154 h 101"/>
                <a:gd name="T10" fmla="*/ 0 w 47"/>
                <a:gd name="T11" fmla="*/ 7034 h 101"/>
                <a:gd name="T12" fmla="*/ 0 w 47"/>
                <a:gd name="T13" fmla="*/ 5637 h 101"/>
                <a:gd name="T14" fmla="*/ 657 w 47"/>
                <a:gd name="T15" fmla="*/ 3514 h 101"/>
                <a:gd name="T16" fmla="*/ 657 w 47"/>
                <a:gd name="T17" fmla="*/ 1121 h 101"/>
                <a:gd name="T18" fmla="*/ 657 w 47"/>
                <a:gd name="T19" fmla="*/ 0 h 101"/>
                <a:gd name="T20" fmla="*/ 2170 w 47"/>
                <a:gd name="T21" fmla="*/ 0 h 101"/>
                <a:gd name="T22" fmla="*/ 2810 w 47"/>
                <a:gd name="T23" fmla="*/ 0 h 101"/>
                <a:gd name="T24" fmla="*/ 2810 w 47"/>
                <a:gd name="T25" fmla="*/ 1121 h 101"/>
                <a:gd name="T26" fmla="*/ 3423 w 47"/>
                <a:gd name="T27" fmla="*/ 0 h 101"/>
                <a:gd name="T28" fmla="*/ 2810 w 47"/>
                <a:gd name="T29" fmla="*/ 2125 h 101"/>
                <a:gd name="T30" fmla="*/ 3423 w 47"/>
                <a:gd name="T31" fmla="*/ 3514 h 101"/>
                <a:gd name="T32" fmla="*/ 2810 w 47"/>
                <a:gd name="T33" fmla="*/ 4635 h 101"/>
                <a:gd name="T34" fmla="*/ 2810 w 47"/>
                <a:gd name="T35" fmla="*/ 7034 h 101"/>
                <a:gd name="T36" fmla="*/ 3423 w 47"/>
                <a:gd name="T37" fmla="*/ 7034 h 101"/>
                <a:gd name="T38" fmla="*/ 4267 w 47"/>
                <a:gd name="T39" fmla="*/ 8133 h 101"/>
                <a:gd name="T40" fmla="*/ 4267 w 47"/>
                <a:gd name="T41" fmla="*/ 10501 h 101"/>
                <a:gd name="T42" fmla="*/ 3423 w 47"/>
                <a:gd name="T43" fmla="*/ 11630 h 101"/>
                <a:gd name="T44" fmla="*/ 2810 w 47"/>
                <a:gd name="T45" fmla="*/ 11630 h 101"/>
                <a:gd name="T46" fmla="*/ 2810 w 47"/>
                <a:gd name="T47" fmla="*/ 14015 h 10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7"/>
                <a:gd name="T73" fmla="*/ 0 h 101"/>
                <a:gd name="T74" fmla="*/ 47 w 47"/>
                <a:gd name="T75" fmla="*/ 101 h 10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7" h="101">
                  <a:moveTo>
                    <a:pt x="30" y="92"/>
                  </a:moveTo>
                  <a:lnTo>
                    <a:pt x="23" y="100"/>
                  </a:lnTo>
                  <a:lnTo>
                    <a:pt x="23" y="83"/>
                  </a:lnTo>
                  <a:lnTo>
                    <a:pt x="14" y="69"/>
                  </a:lnTo>
                  <a:lnTo>
                    <a:pt x="7" y="60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7" y="23"/>
                  </a:lnTo>
                  <a:lnTo>
                    <a:pt x="7" y="7"/>
                  </a:lnTo>
                  <a:lnTo>
                    <a:pt x="7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30" y="14"/>
                  </a:lnTo>
                  <a:lnTo>
                    <a:pt x="37" y="23"/>
                  </a:lnTo>
                  <a:lnTo>
                    <a:pt x="30" y="30"/>
                  </a:lnTo>
                  <a:lnTo>
                    <a:pt x="30" y="46"/>
                  </a:lnTo>
                  <a:lnTo>
                    <a:pt x="37" y="46"/>
                  </a:lnTo>
                  <a:lnTo>
                    <a:pt x="46" y="53"/>
                  </a:lnTo>
                  <a:lnTo>
                    <a:pt x="46" y="69"/>
                  </a:lnTo>
                  <a:lnTo>
                    <a:pt x="37" y="76"/>
                  </a:lnTo>
                  <a:lnTo>
                    <a:pt x="30" y="76"/>
                  </a:lnTo>
                  <a:lnTo>
                    <a:pt x="30" y="92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2" name="Freeform 289"/>
            <p:cNvSpPr>
              <a:spLocks/>
            </p:cNvSpPr>
            <p:nvPr/>
          </p:nvSpPr>
          <p:spPr bwMode="auto">
            <a:xfrm>
              <a:off x="2066902" y="2401561"/>
              <a:ext cx="67274" cy="64447"/>
            </a:xfrm>
            <a:custGeom>
              <a:avLst/>
              <a:gdLst>
                <a:gd name="T0" fmla="*/ 0 w 29"/>
                <a:gd name="T1" fmla="*/ 7103 h 30"/>
                <a:gd name="T2" fmla="*/ 4298 w 29"/>
                <a:gd name="T3" fmla="*/ 7103 h 30"/>
                <a:gd name="T4" fmla="*/ 0 w 29"/>
                <a:gd name="T5" fmla="*/ 0 h 30"/>
                <a:gd name="T6" fmla="*/ 0 w 29"/>
                <a:gd name="T7" fmla="*/ 7103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30"/>
                <a:gd name="T14" fmla="*/ 29 w 29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30">
                  <a:moveTo>
                    <a:pt x="0" y="29"/>
                  </a:moveTo>
                  <a:lnTo>
                    <a:pt x="28" y="29"/>
                  </a:lnTo>
                  <a:lnTo>
                    <a:pt x="0" y="0"/>
                  </a:lnTo>
                  <a:lnTo>
                    <a:pt x="0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3" name="Line 291"/>
            <p:cNvSpPr>
              <a:spLocks noChangeShapeType="1"/>
            </p:cNvSpPr>
            <p:nvPr/>
          </p:nvSpPr>
          <p:spPr bwMode="auto">
            <a:xfrm flipH="1">
              <a:off x="2644200" y="2630055"/>
              <a:ext cx="18774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4" name="Line 293"/>
            <p:cNvSpPr>
              <a:spLocks noChangeShapeType="1"/>
            </p:cNvSpPr>
            <p:nvPr/>
          </p:nvSpPr>
          <p:spPr bwMode="auto">
            <a:xfrm flipV="1">
              <a:off x="2652022" y="2659349"/>
              <a:ext cx="0" cy="14647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5" name="Freeform 294"/>
            <p:cNvSpPr>
              <a:spLocks/>
            </p:cNvSpPr>
            <p:nvPr/>
          </p:nvSpPr>
          <p:spPr bwMode="auto">
            <a:xfrm>
              <a:off x="4424594" y="2659349"/>
              <a:ext cx="341060" cy="281223"/>
            </a:xfrm>
            <a:custGeom>
              <a:avLst/>
              <a:gdLst>
                <a:gd name="T0" fmla="*/ 7886 w 157"/>
                <a:gd name="T1" fmla="*/ 19301 h 132"/>
                <a:gd name="T2" fmla="*/ 7344 w 157"/>
                <a:gd name="T3" fmla="*/ 20645 h 132"/>
                <a:gd name="T4" fmla="*/ 6796 w 157"/>
                <a:gd name="T5" fmla="*/ 22072 h 132"/>
                <a:gd name="T6" fmla="*/ 6796 w 157"/>
                <a:gd name="T7" fmla="*/ 23985 h 132"/>
                <a:gd name="T8" fmla="*/ 6066 w 157"/>
                <a:gd name="T9" fmla="*/ 25510 h 132"/>
                <a:gd name="T10" fmla="*/ 6066 w 157"/>
                <a:gd name="T11" fmla="*/ 27106 h 132"/>
                <a:gd name="T12" fmla="*/ 4916 w 157"/>
                <a:gd name="T13" fmla="*/ 27106 h 132"/>
                <a:gd name="T14" fmla="*/ 4194 w 157"/>
                <a:gd name="T15" fmla="*/ 27106 h 132"/>
                <a:gd name="T16" fmla="*/ 3616 w 157"/>
                <a:gd name="T17" fmla="*/ 27106 h 132"/>
                <a:gd name="T18" fmla="*/ 3066 w 157"/>
                <a:gd name="T19" fmla="*/ 23985 h 132"/>
                <a:gd name="T20" fmla="*/ 2336 w 157"/>
                <a:gd name="T21" fmla="*/ 23985 h 132"/>
                <a:gd name="T22" fmla="*/ 1854 w 157"/>
                <a:gd name="T23" fmla="*/ 20645 h 132"/>
                <a:gd name="T24" fmla="*/ 1280 w 157"/>
                <a:gd name="T25" fmla="*/ 20645 h 132"/>
                <a:gd name="T26" fmla="*/ 0 w 157"/>
                <a:gd name="T27" fmla="*/ 22072 h 132"/>
                <a:gd name="T28" fmla="*/ 618 w 157"/>
                <a:gd name="T29" fmla="*/ 17398 h 132"/>
                <a:gd name="T30" fmla="*/ 618 w 157"/>
                <a:gd name="T31" fmla="*/ 12639 h 132"/>
                <a:gd name="T32" fmla="*/ 1280 w 157"/>
                <a:gd name="T33" fmla="*/ 9498 h 132"/>
                <a:gd name="T34" fmla="*/ 1280 w 157"/>
                <a:gd name="T35" fmla="*/ 7597 h 132"/>
                <a:gd name="T36" fmla="*/ 1280 w 157"/>
                <a:gd name="T37" fmla="*/ 6186 h 132"/>
                <a:gd name="T38" fmla="*/ 1280 w 157"/>
                <a:gd name="T39" fmla="*/ 4735 h 132"/>
                <a:gd name="T40" fmla="*/ 1280 w 157"/>
                <a:gd name="T41" fmla="*/ 2923 h 132"/>
                <a:gd name="T42" fmla="*/ 1854 w 157"/>
                <a:gd name="T43" fmla="*/ 0 h 132"/>
                <a:gd name="T44" fmla="*/ 2336 w 157"/>
                <a:gd name="T45" fmla="*/ 0 h 132"/>
                <a:gd name="T46" fmla="*/ 3616 w 157"/>
                <a:gd name="T47" fmla="*/ 0 h 132"/>
                <a:gd name="T48" fmla="*/ 4194 w 157"/>
                <a:gd name="T49" fmla="*/ 1427 h 132"/>
                <a:gd name="T50" fmla="*/ 5470 w 157"/>
                <a:gd name="T51" fmla="*/ 0 h 132"/>
                <a:gd name="T52" fmla="*/ 6066 w 157"/>
                <a:gd name="T53" fmla="*/ 1427 h 132"/>
                <a:gd name="T54" fmla="*/ 6796 w 157"/>
                <a:gd name="T55" fmla="*/ 1427 h 132"/>
                <a:gd name="T56" fmla="*/ 7886 w 157"/>
                <a:gd name="T57" fmla="*/ 0 h 132"/>
                <a:gd name="T58" fmla="*/ 9194 w 157"/>
                <a:gd name="T59" fmla="*/ 1427 h 132"/>
                <a:gd name="T60" fmla="*/ 9681 w 157"/>
                <a:gd name="T61" fmla="*/ 1427 h 132"/>
                <a:gd name="T62" fmla="*/ 10960 w 157"/>
                <a:gd name="T63" fmla="*/ 0 h 132"/>
                <a:gd name="T64" fmla="*/ 11616 w 157"/>
                <a:gd name="T65" fmla="*/ 1427 h 132"/>
                <a:gd name="T66" fmla="*/ 11616 w 157"/>
                <a:gd name="T67" fmla="*/ 2923 h 132"/>
                <a:gd name="T68" fmla="*/ 12277 w 157"/>
                <a:gd name="T69" fmla="*/ 4735 h 132"/>
                <a:gd name="T70" fmla="*/ 12277 w 157"/>
                <a:gd name="T71" fmla="*/ 6186 h 132"/>
                <a:gd name="T72" fmla="*/ 10960 w 157"/>
                <a:gd name="T73" fmla="*/ 7597 h 132"/>
                <a:gd name="T74" fmla="*/ 10960 w 157"/>
                <a:gd name="T75" fmla="*/ 9498 h 132"/>
                <a:gd name="T76" fmla="*/ 10412 w 157"/>
                <a:gd name="T77" fmla="*/ 12639 h 132"/>
                <a:gd name="T78" fmla="*/ 10412 w 157"/>
                <a:gd name="T79" fmla="*/ 14342 h 132"/>
                <a:gd name="T80" fmla="*/ 9681 w 157"/>
                <a:gd name="T81" fmla="*/ 15902 h 132"/>
                <a:gd name="T82" fmla="*/ 9194 w 157"/>
                <a:gd name="T83" fmla="*/ 19301 h 132"/>
                <a:gd name="T84" fmla="*/ 8632 w 157"/>
                <a:gd name="T85" fmla="*/ 20645 h 132"/>
                <a:gd name="T86" fmla="*/ 7886 w 157"/>
                <a:gd name="T87" fmla="*/ 19301 h 1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7"/>
                <a:gd name="T133" fmla="*/ 0 h 132"/>
                <a:gd name="T134" fmla="*/ 157 w 157"/>
                <a:gd name="T135" fmla="*/ 132 h 1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7" h="132">
                  <a:moveTo>
                    <a:pt x="100" y="93"/>
                  </a:moveTo>
                  <a:lnTo>
                    <a:pt x="93" y="100"/>
                  </a:lnTo>
                  <a:lnTo>
                    <a:pt x="86" y="107"/>
                  </a:lnTo>
                  <a:lnTo>
                    <a:pt x="86" y="116"/>
                  </a:lnTo>
                  <a:lnTo>
                    <a:pt x="77" y="123"/>
                  </a:lnTo>
                  <a:lnTo>
                    <a:pt x="77" y="131"/>
                  </a:lnTo>
                  <a:lnTo>
                    <a:pt x="62" y="131"/>
                  </a:lnTo>
                  <a:lnTo>
                    <a:pt x="53" y="131"/>
                  </a:lnTo>
                  <a:lnTo>
                    <a:pt x="46" y="131"/>
                  </a:lnTo>
                  <a:lnTo>
                    <a:pt x="39" y="116"/>
                  </a:lnTo>
                  <a:lnTo>
                    <a:pt x="30" y="116"/>
                  </a:lnTo>
                  <a:lnTo>
                    <a:pt x="23" y="100"/>
                  </a:lnTo>
                  <a:lnTo>
                    <a:pt x="16" y="100"/>
                  </a:lnTo>
                  <a:lnTo>
                    <a:pt x="0" y="107"/>
                  </a:lnTo>
                  <a:lnTo>
                    <a:pt x="8" y="84"/>
                  </a:lnTo>
                  <a:lnTo>
                    <a:pt x="8" y="61"/>
                  </a:lnTo>
                  <a:lnTo>
                    <a:pt x="16" y="46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6" y="23"/>
                  </a:lnTo>
                  <a:lnTo>
                    <a:pt x="16" y="14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46" y="0"/>
                  </a:lnTo>
                  <a:lnTo>
                    <a:pt x="53" y="7"/>
                  </a:lnTo>
                  <a:lnTo>
                    <a:pt x="69" y="0"/>
                  </a:lnTo>
                  <a:lnTo>
                    <a:pt x="77" y="7"/>
                  </a:lnTo>
                  <a:lnTo>
                    <a:pt x="86" y="7"/>
                  </a:lnTo>
                  <a:lnTo>
                    <a:pt x="100" y="0"/>
                  </a:lnTo>
                  <a:lnTo>
                    <a:pt x="116" y="7"/>
                  </a:lnTo>
                  <a:lnTo>
                    <a:pt x="123" y="7"/>
                  </a:lnTo>
                  <a:lnTo>
                    <a:pt x="139" y="0"/>
                  </a:lnTo>
                  <a:lnTo>
                    <a:pt x="147" y="7"/>
                  </a:lnTo>
                  <a:lnTo>
                    <a:pt x="147" y="14"/>
                  </a:lnTo>
                  <a:lnTo>
                    <a:pt x="156" y="23"/>
                  </a:lnTo>
                  <a:lnTo>
                    <a:pt x="156" y="30"/>
                  </a:lnTo>
                  <a:lnTo>
                    <a:pt x="139" y="37"/>
                  </a:lnTo>
                  <a:lnTo>
                    <a:pt x="139" y="46"/>
                  </a:lnTo>
                  <a:lnTo>
                    <a:pt x="132" y="61"/>
                  </a:lnTo>
                  <a:lnTo>
                    <a:pt x="132" y="69"/>
                  </a:lnTo>
                  <a:lnTo>
                    <a:pt x="123" y="77"/>
                  </a:lnTo>
                  <a:lnTo>
                    <a:pt x="116" y="93"/>
                  </a:lnTo>
                  <a:lnTo>
                    <a:pt x="109" y="100"/>
                  </a:lnTo>
                  <a:lnTo>
                    <a:pt x="100" y="9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6" name="Freeform 295"/>
            <p:cNvSpPr>
              <a:spLocks/>
            </p:cNvSpPr>
            <p:nvPr/>
          </p:nvSpPr>
          <p:spPr bwMode="auto">
            <a:xfrm>
              <a:off x="4371402" y="2690107"/>
              <a:ext cx="87612" cy="200665"/>
            </a:xfrm>
            <a:custGeom>
              <a:avLst/>
              <a:gdLst>
                <a:gd name="T0" fmla="*/ 0 w 41"/>
                <a:gd name="T1" fmla="*/ 4503 h 95"/>
                <a:gd name="T2" fmla="*/ 0 w 41"/>
                <a:gd name="T3" fmla="*/ 6255 h 95"/>
                <a:gd name="T4" fmla="*/ 575 w 41"/>
                <a:gd name="T5" fmla="*/ 7631 h 95"/>
                <a:gd name="T6" fmla="*/ 575 w 41"/>
                <a:gd name="T7" fmla="*/ 9240 h 95"/>
                <a:gd name="T8" fmla="*/ 575 w 41"/>
                <a:gd name="T9" fmla="*/ 12316 h 95"/>
                <a:gd name="T10" fmla="*/ 575 w 41"/>
                <a:gd name="T11" fmla="*/ 13741 h 95"/>
                <a:gd name="T12" fmla="*/ 981 w 41"/>
                <a:gd name="T13" fmla="*/ 15449 h 95"/>
                <a:gd name="T14" fmla="*/ 981 w 41"/>
                <a:gd name="T15" fmla="*/ 18313 h 95"/>
                <a:gd name="T16" fmla="*/ 1450 w 41"/>
                <a:gd name="T17" fmla="*/ 18313 h 95"/>
                <a:gd name="T18" fmla="*/ 1990 w 41"/>
                <a:gd name="T19" fmla="*/ 13741 h 95"/>
                <a:gd name="T20" fmla="*/ 1990 w 41"/>
                <a:gd name="T21" fmla="*/ 9240 h 95"/>
                <a:gd name="T22" fmla="*/ 2500 w 41"/>
                <a:gd name="T23" fmla="*/ 6255 h 95"/>
                <a:gd name="T24" fmla="*/ 2500 w 41"/>
                <a:gd name="T25" fmla="*/ 4503 h 95"/>
                <a:gd name="T26" fmla="*/ 2500 w 41"/>
                <a:gd name="T27" fmla="*/ 3134 h 95"/>
                <a:gd name="T28" fmla="*/ 1450 w 41"/>
                <a:gd name="T29" fmla="*/ 0 h 95"/>
                <a:gd name="T30" fmla="*/ 1450 w 41"/>
                <a:gd name="T31" fmla="*/ 1674 h 95"/>
                <a:gd name="T32" fmla="*/ 981 w 41"/>
                <a:gd name="T33" fmla="*/ 3134 h 95"/>
                <a:gd name="T34" fmla="*/ 0 w 41"/>
                <a:gd name="T35" fmla="*/ 4503 h 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"/>
                <a:gd name="T55" fmla="*/ 0 h 95"/>
                <a:gd name="T56" fmla="*/ 41 w 41"/>
                <a:gd name="T57" fmla="*/ 95 h 9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" h="95">
                  <a:moveTo>
                    <a:pt x="0" y="23"/>
                  </a:moveTo>
                  <a:lnTo>
                    <a:pt x="0" y="32"/>
                  </a:lnTo>
                  <a:lnTo>
                    <a:pt x="9" y="39"/>
                  </a:lnTo>
                  <a:lnTo>
                    <a:pt x="9" y="47"/>
                  </a:lnTo>
                  <a:lnTo>
                    <a:pt x="9" y="63"/>
                  </a:lnTo>
                  <a:lnTo>
                    <a:pt x="9" y="70"/>
                  </a:lnTo>
                  <a:lnTo>
                    <a:pt x="16" y="79"/>
                  </a:lnTo>
                  <a:lnTo>
                    <a:pt x="16" y="94"/>
                  </a:lnTo>
                  <a:lnTo>
                    <a:pt x="23" y="94"/>
                  </a:lnTo>
                  <a:lnTo>
                    <a:pt x="32" y="70"/>
                  </a:lnTo>
                  <a:lnTo>
                    <a:pt x="32" y="47"/>
                  </a:lnTo>
                  <a:lnTo>
                    <a:pt x="40" y="32"/>
                  </a:lnTo>
                  <a:lnTo>
                    <a:pt x="40" y="23"/>
                  </a:lnTo>
                  <a:lnTo>
                    <a:pt x="40" y="16"/>
                  </a:lnTo>
                  <a:lnTo>
                    <a:pt x="23" y="0"/>
                  </a:lnTo>
                  <a:lnTo>
                    <a:pt x="23" y="9"/>
                  </a:lnTo>
                  <a:lnTo>
                    <a:pt x="16" y="16"/>
                  </a:lnTo>
                  <a:lnTo>
                    <a:pt x="0" y="2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7" name="Freeform 296"/>
            <p:cNvSpPr>
              <a:spLocks/>
            </p:cNvSpPr>
            <p:nvPr/>
          </p:nvSpPr>
          <p:spPr bwMode="auto">
            <a:xfrm>
              <a:off x="4204000" y="2612478"/>
              <a:ext cx="220594" cy="183087"/>
            </a:xfrm>
            <a:custGeom>
              <a:avLst/>
              <a:gdLst>
                <a:gd name="T0" fmla="*/ 6674 w 101"/>
                <a:gd name="T1" fmla="*/ 14384 h 85"/>
                <a:gd name="T2" fmla="*/ 6057 w 101"/>
                <a:gd name="T3" fmla="*/ 14384 h 85"/>
                <a:gd name="T4" fmla="*/ 5452 w 101"/>
                <a:gd name="T5" fmla="*/ 14384 h 85"/>
                <a:gd name="T6" fmla="*/ 4055 w 101"/>
                <a:gd name="T7" fmla="*/ 14384 h 85"/>
                <a:gd name="T8" fmla="*/ 2653 w 101"/>
                <a:gd name="T9" fmla="*/ 14384 h 85"/>
                <a:gd name="T10" fmla="*/ 2653 w 101"/>
                <a:gd name="T11" fmla="*/ 16480 h 85"/>
                <a:gd name="T12" fmla="*/ 2653 w 101"/>
                <a:gd name="T13" fmla="*/ 20099 h 85"/>
                <a:gd name="T14" fmla="*/ 2026 w 101"/>
                <a:gd name="T15" fmla="*/ 18197 h 85"/>
                <a:gd name="T16" fmla="*/ 616 w 101"/>
                <a:gd name="T17" fmla="*/ 18197 h 85"/>
                <a:gd name="T18" fmla="*/ 0 w 101"/>
                <a:gd name="T19" fmla="*/ 16480 h 85"/>
                <a:gd name="T20" fmla="*/ 0 w 101"/>
                <a:gd name="T21" fmla="*/ 11047 h 85"/>
                <a:gd name="T22" fmla="*/ 616 w 101"/>
                <a:gd name="T23" fmla="*/ 11047 h 85"/>
                <a:gd name="T24" fmla="*/ 1392 w 101"/>
                <a:gd name="T25" fmla="*/ 8881 h 85"/>
                <a:gd name="T26" fmla="*/ 1392 w 101"/>
                <a:gd name="T27" fmla="*/ 7225 h 85"/>
                <a:gd name="T28" fmla="*/ 1392 w 101"/>
                <a:gd name="T29" fmla="*/ 5510 h 85"/>
                <a:gd name="T30" fmla="*/ 2026 w 101"/>
                <a:gd name="T31" fmla="*/ 7225 h 85"/>
                <a:gd name="T32" fmla="*/ 2653 w 101"/>
                <a:gd name="T33" fmla="*/ 5510 h 85"/>
                <a:gd name="T34" fmla="*/ 2653 w 101"/>
                <a:gd name="T35" fmla="*/ 3374 h 85"/>
                <a:gd name="T36" fmla="*/ 3407 w 101"/>
                <a:gd name="T37" fmla="*/ 3374 h 85"/>
                <a:gd name="T38" fmla="*/ 4055 w 101"/>
                <a:gd name="T39" fmla="*/ 1653 h 85"/>
                <a:gd name="T40" fmla="*/ 5452 w 101"/>
                <a:gd name="T41" fmla="*/ 0 h 85"/>
                <a:gd name="T42" fmla="*/ 6057 w 101"/>
                <a:gd name="T43" fmla="*/ 0 h 85"/>
                <a:gd name="T44" fmla="*/ 6057 w 101"/>
                <a:gd name="T45" fmla="*/ 3374 h 85"/>
                <a:gd name="T46" fmla="*/ 7449 w 101"/>
                <a:gd name="T47" fmla="*/ 5510 h 85"/>
                <a:gd name="T48" fmla="*/ 6674 w 101"/>
                <a:gd name="T49" fmla="*/ 7225 h 85"/>
                <a:gd name="T50" fmla="*/ 7449 w 101"/>
                <a:gd name="T51" fmla="*/ 8881 h 85"/>
                <a:gd name="T52" fmla="*/ 8074 w 101"/>
                <a:gd name="T53" fmla="*/ 8881 h 85"/>
                <a:gd name="T54" fmla="*/ 8764 w 101"/>
                <a:gd name="T55" fmla="*/ 11047 h 85"/>
                <a:gd name="T56" fmla="*/ 8074 w 101"/>
                <a:gd name="T57" fmla="*/ 12728 h 85"/>
                <a:gd name="T58" fmla="*/ 6674 w 101"/>
                <a:gd name="T59" fmla="*/ 14384 h 8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01"/>
                <a:gd name="T91" fmla="*/ 0 h 85"/>
                <a:gd name="T92" fmla="*/ 101 w 101"/>
                <a:gd name="T93" fmla="*/ 85 h 8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01" h="85">
                  <a:moveTo>
                    <a:pt x="76" y="60"/>
                  </a:moveTo>
                  <a:lnTo>
                    <a:pt x="69" y="60"/>
                  </a:lnTo>
                  <a:lnTo>
                    <a:pt x="62" y="60"/>
                  </a:lnTo>
                  <a:lnTo>
                    <a:pt x="46" y="60"/>
                  </a:lnTo>
                  <a:lnTo>
                    <a:pt x="30" y="60"/>
                  </a:lnTo>
                  <a:lnTo>
                    <a:pt x="30" y="69"/>
                  </a:lnTo>
                  <a:lnTo>
                    <a:pt x="30" y="84"/>
                  </a:lnTo>
                  <a:lnTo>
                    <a:pt x="23" y="76"/>
                  </a:lnTo>
                  <a:lnTo>
                    <a:pt x="7" y="76"/>
                  </a:lnTo>
                  <a:lnTo>
                    <a:pt x="0" y="69"/>
                  </a:lnTo>
                  <a:lnTo>
                    <a:pt x="0" y="46"/>
                  </a:lnTo>
                  <a:lnTo>
                    <a:pt x="7" y="46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6" y="23"/>
                  </a:lnTo>
                  <a:lnTo>
                    <a:pt x="23" y="30"/>
                  </a:lnTo>
                  <a:lnTo>
                    <a:pt x="30" y="23"/>
                  </a:lnTo>
                  <a:lnTo>
                    <a:pt x="30" y="14"/>
                  </a:lnTo>
                  <a:lnTo>
                    <a:pt x="39" y="14"/>
                  </a:lnTo>
                  <a:lnTo>
                    <a:pt x="46" y="7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69" y="14"/>
                  </a:lnTo>
                  <a:lnTo>
                    <a:pt x="85" y="23"/>
                  </a:lnTo>
                  <a:lnTo>
                    <a:pt x="76" y="30"/>
                  </a:lnTo>
                  <a:lnTo>
                    <a:pt x="85" y="37"/>
                  </a:lnTo>
                  <a:lnTo>
                    <a:pt x="92" y="37"/>
                  </a:lnTo>
                  <a:lnTo>
                    <a:pt x="100" y="46"/>
                  </a:lnTo>
                  <a:lnTo>
                    <a:pt x="92" y="53"/>
                  </a:lnTo>
                  <a:lnTo>
                    <a:pt x="76" y="6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8" name="Freeform 297"/>
            <p:cNvSpPr>
              <a:spLocks/>
            </p:cNvSpPr>
            <p:nvPr/>
          </p:nvSpPr>
          <p:spPr bwMode="auto">
            <a:xfrm>
              <a:off x="4595124" y="2673996"/>
              <a:ext cx="225287" cy="345670"/>
            </a:xfrm>
            <a:custGeom>
              <a:avLst/>
              <a:gdLst>
                <a:gd name="T0" fmla="*/ 8100 w 103"/>
                <a:gd name="T1" fmla="*/ 8147 h 165"/>
                <a:gd name="T2" fmla="*/ 6815 w 103"/>
                <a:gd name="T3" fmla="*/ 8147 h 165"/>
                <a:gd name="T4" fmla="*/ 6030 w 103"/>
                <a:gd name="T5" fmla="*/ 8147 h 165"/>
                <a:gd name="T6" fmla="*/ 6815 w 103"/>
                <a:gd name="T7" fmla="*/ 11236 h 165"/>
                <a:gd name="T8" fmla="*/ 8100 w 103"/>
                <a:gd name="T9" fmla="*/ 13677 h 165"/>
                <a:gd name="T10" fmla="*/ 7408 w 103"/>
                <a:gd name="T11" fmla="*/ 16546 h 165"/>
                <a:gd name="T12" fmla="*/ 6815 w 103"/>
                <a:gd name="T13" fmla="*/ 17775 h 165"/>
                <a:gd name="T14" fmla="*/ 6815 w 103"/>
                <a:gd name="T15" fmla="*/ 22026 h 165"/>
                <a:gd name="T16" fmla="*/ 7408 w 103"/>
                <a:gd name="T17" fmla="*/ 23589 h 165"/>
                <a:gd name="T18" fmla="*/ 8100 w 103"/>
                <a:gd name="T19" fmla="*/ 26187 h 165"/>
                <a:gd name="T20" fmla="*/ 8864 w 103"/>
                <a:gd name="T21" fmla="*/ 27777 h 165"/>
                <a:gd name="T22" fmla="*/ 8100 w 103"/>
                <a:gd name="T23" fmla="*/ 29169 h 165"/>
                <a:gd name="T24" fmla="*/ 7408 w 103"/>
                <a:gd name="T25" fmla="*/ 29169 h 165"/>
                <a:gd name="T26" fmla="*/ 6815 w 103"/>
                <a:gd name="T27" fmla="*/ 27777 h 165"/>
                <a:gd name="T28" fmla="*/ 5419 w 103"/>
                <a:gd name="T29" fmla="*/ 27777 h 165"/>
                <a:gd name="T30" fmla="*/ 4041 w 103"/>
                <a:gd name="T31" fmla="*/ 27777 h 165"/>
                <a:gd name="T32" fmla="*/ 3370 w 103"/>
                <a:gd name="T33" fmla="*/ 27777 h 165"/>
                <a:gd name="T34" fmla="*/ 2016 w 103"/>
                <a:gd name="T35" fmla="*/ 27777 h 165"/>
                <a:gd name="T36" fmla="*/ 1379 w 103"/>
                <a:gd name="T37" fmla="*/ 27777 h 165"/>
                <a:gd name="T38" fmla="*/ 1379 w 103"/>
                <a:gd name="T39" fmla="*/ 24912 h 165"/>
                <a:gd name="T40" fmla="*/ 1379 w 103"/>
                <a:gd name="T41" fmla="*/ 23589 h 165"/>
                <a:gd name="T42" fmla="*/ 699 w 103"/>
                <a:gd name="T43" fmla="*/ 23589 h 165"/>
                <a:gd name="T44" fmla="*/ 0 w 103"/>
                <a:gd name="T45" fmla="*/ 22026 h 165"/>
                <a:gd name="T46" fmla="*/ 0 w 103"/>
                <a:gd name="T47" fmla="*/ 20746 h 165"/>
                <a:gd name="T48" fmla="*/ 699 w 103"/>
                <a:gd name="T49" fmla="*/ 19365 h 165"/>
                <a:gd name="T50" fmla="*/ 699 w 103"/>
                <a:gd name="T51" fmla="*/ 17775 h 165"/>
                <a:gd name="T52" fmla="*/ 1379 w 103"/>
                <a:gd name="T53" fmla="*/ 16546 h 165"/>
                <a:gd name="T54" fmla="*/ 2016 w 103"/>
                <a:gd name="T55" fmla="*/ 15267 h 165"/>
                <a:gd name="T56" fmla="*/ 2789 w 103"/>
                <a:gd name="T57" fmla="*/ 16546 h 165"/>
                <a:gd name="T58" fmla="*/ 3370 w 103"/>
                <a:gd name="T59" fmla="*/ 15267 h 165"/>
                <a:gd name="T60" fmla="*/ 4041 w 103"/>
                <a:gd name="T61" fmla="*/ 12472 h 165"/>
                <a:gd name="T62" fmla="*/ 4769 w 103"/>
                <a:gd name="T63" fmla="*/ 11236 h 165"/>
                <a:gd name="T64" fmla="*/ 4769 w 103"/>
                <a:gd name="T65" fmla="*/ 9653 h 165"/>
                <a:gd name="T66" fmla="*/ 5419 w 103"/>
                <a:gd name="T67" fmla="*/ 6871 h 165"/>
                <a:gd name="T68" fmla="*/ 5419 w 103"/>
                <a:gd name="T69" fmla="*/ 5303 h 165"/>
                <a:gd name="T70" fmla="*/ 6815 w 103"/>
                <a:gd name="T71" fmla="*/ 4093 h 165"/>
                <a:gd name="T72" fmla="*/ 6815 w 103"/>
                <a:gd name="T73" fmla="*/ 2866 h 165"/>
                <a:gd name="T74" fmla="*/ 6030 w 103"/>
                <a:gd name="T75" fmla="*/ 1276 h 165"/>
                <a:gd name="T76" fmla="*/ 6030 w 103"/>
                <a:gd name="T77" fmla="*/ 0 h 165"/>
                <a:gd name="T78" fmla="*/ 6815 w 103"/>
                <a:gd name="T79" fmla="*/ 0 h 165"/>
                <a:gd name="T80" fmla="*/ 7408 w 103"/>
                <a:gd name="T81" fmla="*/ 2866 h 165"/>
                <a:gd name="T82" fmla="*/ 7408 w 103"/>
                <a:gd name="T83" fmla="*/ 5303 h 165"/>
                <a:gd name="T84" fmla="*/ 8100 w 103"/>
                <a:gd name="T85" fmla="*/ 8147 h 16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3"/>
                <a:gd name="T130" fmla="*/ 0 h 165"/>
                <a:gd name="T131" fmla="*/ 103 w 103"/>
                <a:gd name="T132" fmla="*/ 165 h 16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3" h="165">
                  <a:moveTo>
                    <a:pt x="93" y="46"/>
                  </a:moveTo>
                  <a:lnTo>
                    <a:pt x="78" y="46"/>
                  </a:lnTo>
                  <a:lnTo>
                    <a:pt x="69" y="46"/>
                  </a:lnTo>
                  <a:lnTo>
                    <a:pt x="78" y="63"/>
                  </a:lnTo>
                  <a:lnTo>
                    <a:pt x="93" y="77"/>
                  </a:lnTo>
                  <a:lnTo>
                    <a:pt x="85" y="93"/>
                  </a:lnTo>
                  <a:lnTo>
                    <a:pt x="78" y="100"/>
                  </a:lnTo>
                  <a:lnTo>
                    <a:pt x="78" y="124"/>
                  </a:lnTo>
                  <a:lnTo>
                    <a:pt x="85" y="133"/>
                  </a:lnTo>
                  <a:lnTo>
                    <a:pt x="93" y="147"/>
                  </a:lnTo>
                  <a:lnTo>
                    <a:pt x="102" y="156"/>
                  </a:lnTo>
                  <a:lnTo>
                    <a:pt x="93" y="164"/>
                  </a:lnTo>
                  <a:lnTo>
                    <a:pt x="85" y="164"/>
                  </a:lnTo>
                  <a:lnTo>
                    <a:pt x="78" y="156"/>
                  </a:lnTo>
                  <a:lnTo>
                    <a:pt x="62" y="156"/>
                  </a:lnTo>
                  <a:lnTo>
                    <a:pt x="46" y="156"/>
                  </a:lnTo>
                  <a:lnTo>
                    <a:pt x="39" y="156"/>
                  </a:lnTo>
                  <a:lnTo>
                    <a:pt x="23" y="156"/>
                  </a:lnTo>
                  <a:lnTo>
                    <a:pt x="16" y="156"/>
                  </a:lnTo>
                  <a:lnTo>
                    <a:pt x="16" y="140"/>
                  </a:lnTo>
                  <a:lnTo>
                    <a:pt x="16" y="133"/>
                  </a:lnTo>
                  <a:lnTo>
                    <a:pt x="8" y="133"/>
                  </a:lnTo>
                  <a:lnTo>
                    <a:pt x="0" y="124"/>
                  </a:lnTo>
                  <a:lnTo>
                    <a:pt x="0" y="117"/>
                  </a:lnTo>
                  <a:lnTo>
                    <a:pt x="8" y="109"/>
                  </a:lnTo>
                  <a:lnTo>
                    <a:pt x="8" y="100"/>
                  </a:lnTo>
                  <a:lnTo>
                    <a:pt x="16" y="93"/>
                  </a:lnTo>
                  <a:lnTo>
                    <a:pt x="23" y="86"/>
                  </a:lnTo>
                  <a:lnTo>
                    <a:pt x="32" y="93"/>
                  </a:lnTo>
                  <a:lnTo>
                    <a:pt x="39" y="86"/>
                  </a:lnTo>
                  <a:lnTo>
                    <a:pt x="46" y="70"/>
                  </a:lnTo>
                  <a:lnTo>
                    <a:pt x="55" y="63"/>
                  </a:lnTo>
                  <a:lnTo>
                    <a:pt x="55" y="54"/>
                  </a:lnTo>
                  <a:lnTo>
                    <a:pt x="62" y="39"/>
                  </a:lnTo>
                  <a:lnTo>
                    <a:pt x="62" y="30"/>
                  </a:lnTo>
                  <a:lnTo>
                    <a:pt x="78" y="23"/>
                  </a:lnTo>
                  <a:lnTo>
                    <a:pt x="78" y="16"/>
                  </a:lnTo>
                  <a:lnTo>
                    <a:pt x="69" y="7"/>
                  </a:lnTo>
                  <a:lnTo>
                    <a:pt x="69" y="0"/>
                  </a:lnTo>
                  <a:lnTo>
                    <a:pt x="78" y="0"/>
                  </a:lnTo>
                  <a:lnTo>
                    <a:pt x="85" y="16"/>
                  </a:lnTo>
                  <a:lnTo>
                    <a:pt x="85" y="30"/>
                  </a:lnTo>
                  <a:lnTo>
                    <a:pt x="93" y="4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9" name="Freeform 298"/>
            <p:cNvSpPr>
              <a:spLocks/>
            </p:cNvSpPr>
            <p:nvPr/>
          </p:nvSpPr>
          <p:spPr bwMode="auto">
            <a:xfrm>
              <a:off x="4765654" y="2735513"/>
              <a:ext cx="353576" cy="266576"/>
            </a:xfrm>
            <a:custGeom>
              <a:avLst/>
              <a:gdLst>
                <a:gd name="T0" fmla="*/ 4495 w 161"/>
                <a:gd name="T1" fmla="*/ 5909 h 127"/>
                <a:gd name="T2" fmla="*/ 5653 w 161"/>
                <a:gd name="T3" fmla="*/ 4282 h 127"/>
                <a:gd name="T4" fmla="*/ 7008 w 161"/>
                <a:gd name="T5" fmla="*/ 2934 h 127"/>
                <a:gd name="T6" fmla="*/ 7608 w 161"/>
                <a:gd name="T7" fmla="*/ 0 h 127"/>
                <a:gd name="T8" fmla="*/ 8969 w 161"/>
                <a:gd name="T9" fmla="*/ 0 h 127"/>
                <a:gd name="T10" fmla="*/ 8969 w 161"/>
                <a:gd name="T11" fmla="*/ 1628 h 127"/>
                <a:gd name="T12" fmla="*/ 9557 w 161"/>
                <a:gd name="T13" fmla="*/ 2934 h 127"/>
                <a:gd name="T14" fmla="*/ 9557 w 161"/>
                <a:gd name="T15" fmla="*/ 5909 h 127"/>
                <a:gd name="T16" fmla="*/ 10325 w 161"/>
                <a:gd name="T17" fmla="*/ 5909 h 127"/>
                <a:gd name="T18" fmla="*/ 10325 w 161"/>
                <a:gd name="T19" fmla="*/ 7215 h 127"/>
                <a:gd name="T20" fmla="*/ 11538 w 161"/>
                <a:gd name="T21" fmla="*/ 8521 h 127"/>
                <a:gd name="T22" fmla="*/ 11538 w 161"/>
                <a:gd name="T23" fmla="*/ 10230 h 127"/>
                <a:gd name="T24" fmla="*/ 12866 w 161"/>
                <a:gd name="T25" fmla="*/ 11659 h 127"/>
                <a:gd name="T26" fmla="*/ 12866 w 161"/>
                <a:gd name="T27" fmla="*/ 12907 h 127"/>
                <a:gd name="T28" fmla="*/ 13538 w 161"/>
                <a:gd name="T29" fmla="*/ 14535 h 127"/>
                <a:gd name="T30" fmla="*/ 13538 w 161"/>
                <a:gd name="T31" fmla="*/ 15866 h 127"/>
                <a:gd name="T32" fmla="*/ 12866 w 161"/>
                <a:gd name="T33" fmla="*/ 15866 h 127"/>
                <a:gd name="T34" fmla="*/ 12291 w 161"/>
                <a:gd name="T35" fmla="*/ 15866 h 127"/>
                <a:gd name="T36" fmla="*/ 11538 w 161"/>
                <a:gd name="T37" fmla="*/ 15866 h 127"/>
                <a:gd name="T38" fmla="*/ 10926 w 161"/>
                <a:gd name="T39" fmla="*/ 15866 h 127"/>
                <a:gd name="T40" fmla="*/ 10325 w 161"/>
                <a:gd name="T41" fmla="*/ 15866 h 127"/>
                <a:gd name="T42" fmla="*/ 8969 w 161"/>
                <a:gd name="T43" fmla="*/ 17238 h 127"/>
                <a:gd name="T44" fmla="*/ 8370 w 161"/>
                <a:gd name="T45" fmla="*/ 18856 h 127"/>
                <a:gd name="T46" fmla="*/ 7008 w 161"/>
                <a:gd name="T47" fmla="*/ 17238 h 127"/>
                <a:gd name="T48" fmla="*/ 6423 w 161"/>
                <a:gd name="T49" fmla="*/ 17238 h 127"/>
                <a:gd name="T50" fmla="*/ 5126 w 161"/>
                <a:gd name="T51" fmla="*/ 15866 h 127"/>
                <a:gd name="T52" fmla="*/ 4495 w 161"/>
                <a:gd name="T53" fmla="*/ 18856 h 127"/>
                <a:gd name="T54" fmla="*/ 4495 w 161"/>
                <a:gd name="T55" fmla="*/ 20148 h 127"/>
                <a:gd name="T56" fmla="*/ 3130 w 161"/>
                <a:gd name="T57" fmla="*/ 20148 h 127"/>
                <a:gd name="T58" fmla="*/ 2557 w 161"/>
                <a:gd name="T59" fmla="*/ 20148 h 127"/>
                <a:gd name="T60" fmla="*/ 1953 w 161"/>
                <a:gd name="T61" fmla="*/ 20148 h 127"/>
                <a:gd name="T62" fmla="*/ 1953 w 161"/>
                <a:gd name="T63" fmla="*/ 23218 h 127"/>
                <a:gd name="T64" fmla="*/ 1186 w 161"/>
                <a:gd name="T65" fmla="*/ 21560 h 127"/>
                <a:gd name="T66" fmla="*/ 596 w 161"/>
                <a:gd name="T67" fmla="*/ 18856 h 127"/>
                <a:gd name="T68" fmla="*/ 0 w 161"/>
                <a:gd name="T69" fmla="*/ 17238 h 127"/>
                <a:gd name="T70" fmla="*/ 0 w 161"/>
                <a:gd name="T71" fmla="*/ 12907 h 127"/>
                <a:gd name="T72" fmla="*/ 596 w 161"/>
                <a:gd name="T73" fmla="*/ 11659 h 127"/>
                <a:gd name="T74" fmla="*/ 1186 w 161"/>
                <a:gd name="T75" fmla="*/ 8521 h 127"/>
                <a:gd name="T76" fmla="*/ 1953 w 161"/>
                <a:gd name="T77" fmla="*/ 8521 h 127"/>
                <a:gd name="T78" fmla="*/ 2557 w 161"/>
                <a:gd name="T79" fmla="*/ 8521 h 127"/>
                <a:gd name="T80" fmla="*/ 4495 w 161"/>
                <a:gd name="T81" fmla="*/ 7215 h 127"/>
                <a:gd name="T82" fmla="*/ 4495 w 161"/>
                <a:gd name="T83" fmla="*/ 5909 h 1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1"/>
                <a:gd name="T127" fmla="*/ 0 h 127"/>
                <a:gd name="T128" fmla="*/ 161 w 161"/>
                <a:gd name="T129" fmla="*/ 127 h 12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1" h="127">
                  <a:moveTo>
                    <a:pt x="53" y="32"/>
                  </a:moveTo>
                  <a:lnTo>
                    <a:pt x="67" y="23"/>
                  </a:lnTo>
                  <a:lnTo>
                    <a:pt x="83" y="16"/>
                  </a:lnTo>
                  <a:lnTo>
                    <a:pt x="90" y="0"/>
                  </a:lnTo>
                  <a:lnTo>
                    <a:pt x="106" y="0"/>
                  </a:lnTo>
                  <a:lnTo>
                    <a:pt x="106" y="9"/>
                  </a:lnTo>
                  <a:lnTo>
                    <a:pt x="113" y="16"/>
                  </a:lnTo>
                  <a:lnTo>
                    <a:pt x="113" y="32"/>
                  </a:lnTo>
                  <a:lnTo>
                    <a:pt x="122" y="32"/>
                  </a:lnTo>
                  <a:lnTo>
                    <a:pt x="122" y="39"/>
                  </a:lnTo>
                  <a:lnTo>
                    <a:pt x="136" y="46"/>
                  </a:lnTo>
                  <a:lnTo>
                    <a:pt x="136" y="55"/>
                  </a:lnTo>
                  <a:lnTo>
                    <a:pt x="152" y="63"/>
                  </a:lnTo>
                  <a:lnTo>
                    <a:pt x="152" y="70"/>
                  </a:lnTo>
                  <a:lnTo>
                    <a:pt x="160" y="79"/>
                  </a:lnTo>
                  <a:lnTo>
                    <a:pt x="160" y="86"/>
                  </a:lnTo>
                  <a:lnTo>
                    <a:pt x="152" y="86"/>
                  </a:lnTo>
                  <a:lnTo>
                    <a:pt x="145" y="86"/>
                  </a:lnTo>
                  <a:lnTo>
                    <a:pt x="136" y="86"/>
                  </a:lnTo>
                  <a:lnTo>
                    <a:pt x="129" y="86"/>
                  </a:lnTo>
                  <a:lnTo>
                    <a:pt x="122" y="86"/>
                  </a:lnTo>
                  <a:lnTo>
                    <a:pt x="106" y="93"/>
                  </a:lnTo>
                  <a:lnTo>
                    <a:pt x="99" y="102"/>
                  </a:lnTo>
                  <a:lnTo>
                    <a:pt x="83" y="93"/>
                  </a:lnTo>
                  <a:lnTo>
                    <a:pt x="76" y="93"/>
                  </a:lnTo>
                  <a:lnTo>
                    <a:pt x="60" y="86"/>
                  </a:lnTo>
                  <a:lnTo>
                    <a:pt x="53" y="102"/>
                  </a:lnTo>
                  <a:lnTo>
                    <a:pt x="53" y="109"/>
                  </a:lnTo>
                  <a:lnTo>
                    <a:pt x="37" y="109"/>
                  </a:lnTo>
                  <a:lnTo>
                    <a:pt x="30" y="109"/>
                  </a:lnTo>
                  <a:lnTo>
                    <a:pt x="23" y="109"/>
                  </a:lnTo>
                  <a:lnTo>
                    <a:pt x="23" y="126"/>
                  </a:lnTo>
                  <a:lnTo>
                    <a:pt x="14" y="117"/>
                  </a:lnTo>
                  <a:lnTo>
                    <a:pt x="7" y="102"/>
                  </a:lnTo>
                  <a:lnTo>
                    <a:pt x="0" y="93"/>
                  </a:lnTo>
                  <a:lnTo>
                    <a:pt x="0" y="70"/>
                  </a:lnTo>
                  <a:lnTo>
                    <a:pt x="7" y="63"/>
                  </a:lnTo>
                  <a:lnTo>
                    <a:pt x="14" y="46"/>
                  </a:lnTo>
                  <a:lnTo>
                    <a:pt x="23" y="46"/>
                  </a:lnTo>
                  <a:lnTo>
                    <a:pt x="30" y="46"/>
                  </a:lnTo>
                  <a:lnTo>
                    <a:pt x="53" y="39"/>
                  </a:lnTo>
                  <a:lnTo>
                    <a:pt x="53" y="32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0" name="Freeform 299"/>
            <p:cNvSpPr>
              <a:spLocks/>
            </p:cNvSpPr>
            <p:nvPr/>
          </p:nvSpPr>
          <p:spPr bwMode="auto">
            <a:xfrm>
              <a:off x="4269709" y="2735513"/>
              <a:ext cx="126724" cy="183087"/>
            </a:xfrm>
            <a:custGeom>
              <a:avLst/>
              <a:gdLst>
                <a:gd name="T0" fmla="*/ 4445 w 57"/>
                <a:gd name="T1" fmla="*/ 12085 h 89"/>
                <a:gd name="T2" fmla="*/ 3799 w 57"/>
                <a:gd name="T3" fmla="*/ 12085 h 89"/>
                <a:gd name="T4" fmla="*/ 3134 w 57"/>
                <a:gd name="T5" fmla="*/ 13240 h 89"/>
                <a:gd name="T6" fmla="*/ 1524 w 57"/>
                <a:gd name="T7" fmla="*/ 13240 h 89"/>
                <a:gd name="T8" fmla="*/ 849 w 57"/>
                <a:gd name="T9" fmla="*/ 13240 h 89"/>
                <a:gd name="T10" fmla="*/ 0 w 57"/>
                <a:gd name="T11" fmla="*/ 13240 h 89"/>
                <a:gd name="T12" fmla="*/ 0 w 57"/>
                <a:gd name="T13" fmla="*/ 10691 h 89"/>
                <a:gd name="T14" fmla="*/ 0 w 57"/>
                <a:gd name="T15" fmla="*/ 9687 h 89"/>
                <a:gd name="T16" fmla="*/ 0 w 57"/>
                <a:gd name="T17" fmla="*/ 7147 h 89"/>
                <a:gd name="T18" fmla="*/ 849 w 57"/>
                <a:gd name="T19" fmla="*/ 6037 h 89"/>
                <a:gd name="T20" fmla="*/ 0 w 57"/>
                <a:gd name="T21" fmla="*/ 3492 h 89"/>
                <a:gd name="T22" fmla="*/ 0 w 57"/>
                <a:gd name="T23" fmla="*/ 1378 h 89"/>
                <a:gd name="T24" fmla="*/ 0 w 57"/>
                <a:gd name="T25" fmla="*/ 0 h 89"/>
                <a:gd name="T26" fmla="*/ 1524 w 57"/>
                <a:gd name="T27" fmla="*/ 0 h 89"/>
                <a:gd name="T28" fmla="*/ 3134 w 57"/>
                <a:gd name="T29" fmla="*/ 0 h 89"/>
                <a:gd name="T30" fmla="*/ 3799 w 57"/>
                <a:gd name="T31" fmla="*/ 0 h 89"/>
                <a:gd name="T32" fmla="*/ 4445 w 57"/>
                <a:gd name="T33" fmla="*/ 2373 h 89"/>
                <a:gd name="T34" fmla="*/ 3799 w 57"/>
                <a:gd name="T35" fmla="*/ 3492 h 89"/>
                <a:gd name="T36" fmla="*/ 4445 w 57"/>
                <a:gd name="T37" fmla="*/ 5039 h 89"/>
                <a:gd name="T38" fmla="*/ 4445 w 57"/>
                <a:gd name="T39" fmla="*/ 6037 h 89"/>
                <a:gd name="T40" fmla="*/ 4445 w 57"/>
                <a:gd name="T41" fmla="*/ 8415 h 89"/>
                <a:gd name="T42" fmla="*/ 4445 w 57"/>
                <a:gd name="T43" fmla="*/ 9687 h 89"/>
                <a:gd name="T44" fmla="*/ 5357 w 57"/>
                <a:gd name="T45" fmla="*/ 10691 h 89"/>
                <a:gd name="T46" fmla="*/ 4445 w 57"/>
                <a:gd name="T47" fmla="*/ 12085 h 89"/>
                <a:gd name="T48" fmla="*/ 3799 w 57"/>
                <a:gd name="T49" fmla="*/ 10691 h 89"/>
                <a:gd name="T50" fmla="*/ 4445 w 57"/>
                <a:gd name="T51" fmla="*/ 12085 h 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7"/>
                <a:gd name="T79" fmla="*/ 0 h 89"/>
                <a:gd name="T80" fmla="*/ 57 w 57"/>
                <a:gd name="T81" fmla="*/ 89 h 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7" h="89">
                  <a:moveTo>
                    <a:pt x="46" y="80"/>
                  </a:moveTo>
                  <a:lnTo>
                    <a:pt x="39" y="80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9" y="88"/>
                  </a:lnTo>
                  <a:lnTo>
                    <a:pt x="0" y="88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0" y="47"/>
                  </a:lnTo>
                  <a:lnTo>
                    <a:pt x="9" y="40"/>
                  </a:lnTo>
                  <a:lnTo>
                    <a:pt x="0" y="23"/>
                  </a:lnTo>
                  <a:lnTo>
                    <a:pt x="0" y="9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39" y="0"/>
                  </a:lnTo>
                  <a:lnTo>
                    <a:pt x="46" y="16"/>
                  </a:lnTo>
                  <a:lnTo>
                    <a:pt x="39" y="23"/>
                  </a:lnTo>
                  <a:lnTo>
                    <a:pt x="46" y="33"/>
                  </a:lnTo>
                  <a:lnTo>
                    <a:pt x="46" y="40"/>
                  </a:lnTo>
                  <a:lnTo>
                    <a:pt x="46" y="56"/>
                  </a:lnTo>
                  <a:lnTo>
                    <a:pt x="46" y="64"/>
                  </a:lnTo>
                  <a:lnTo>
                    <a:pt x="56" y="71"/>
                  </a:lnTo>
                  <a:lnTo>
                    <a:pt x="46" y="80"/>
                  </a:lnTo>
                  <a:lnTo>
                    <a:pt x="39" y="71"/>
                  </a:lnTo>
                  <a:lnTo>
                    <a:pt x="46" y="8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1" name="Freeform 300"/>
            <p:cNvSpPr>
              <a:spLocks/>
            </p:cNvSpPr>
            <p:nvPr/>
          </p:nvSpPr>
          <p:spPr bwMode="auto">
            <a:xfrm>
              <a:off x="3933343" y="2690107"/>
              <a:ext cx="204948" cy="166976"/>
            </a:xfrm>
            <a:custGeom>
              <a:avLst/>
              <a:gdLst>
                <a:gd name="T0" fmla="*/ 7344 w 94"/>
                <a:gd name="T1" fmla="*/ 2642 h 80"/>
                <a:gd name="T2" fmla="*/ 7344 w 94"/>
                <a:gd name="T3" fmla="*/ 3697 h 80"/>
                <a:gd name="T4" fmla="*/ 8115 w 94"/>
                <a:gd name="T5" fmla="*/ 5132 h 80"/>
                <a:gd name="T6" fmla="*/ 8115 w 94"/>
                <a:gd name="T7" fmla="*/ 7325 h 80"/>
                <a:gd name="T8" fmla="*/ 8115 w 94"/>
                <a:gd name="T9" fmla="*/ 8800 h 80"/>
                <a:gd name="T10" fmla="*/ 8115 w 94"/>
                <a:gd name="T11" fmla="*/ 9972 h 80"/>
                <a:gd name="T12" fmla="*/ 7344 w 94"/>
                <a:gd name="T13" fmla="*/ 9972 h 80"/>
                <a:gd name="T14" fmla="*/ 8115 w 94"/>
                <a:gd name="T15" fmla="*/ 11277 h 80"/>
                <a:gd name="T16" fmla="*/ 7344 w 94"/>
                <a:gd name="T17" fmla="*/ 11277 h 80"/>
                <a:gd name="T18" fmla="*/ 6659 w 94"/>
                <a:gd name="T19" fmla="*/ 11277 h 80"/>
                <a:gd name="T20" fmla="*/ 6659 w 94"/>
                <a:gd name="T21" fmla="*/ 12708 h 80"/>
                <a:gd name="T22" fmla="*/ 6038 w 94"/>
                <a:gd name="T23" fmla="*/ 11277 h 80"/>
                <a:gd name="T24" fmla="*/ 6038 w 94"/>
                <a:gd name="T25" fmla="*/ 9972 h 80"/>
                <a:gd name="T26" fmla="*/ 5262 w 94"/>
                <a:gd name="T27" fmla="*/ 9972 h 80"/>
                <a:gd name="T28" fmla="*/ 4641 w 94"/>
                <a:gd name="T29" fmla="*/ 9972 h 80"/>
                <a:gd name="T30" fmla="*/ 4641 w 94"/>
                <a:gd name="T31" fmla="*/ 7325 h 80"/>
                <a:gd name="T32" fmla="*/ 4050 w 94"/>
                <a:gd name="T33" fmla="*/ 6309 h 80"/>
                <a:gd name="T34" fmla="*/ 2651 w 94"/>
                <a:gd name="T35" fmla="*/ 6309 h 80"/>
                <a:gd name="T36" fmla="*/ 2022 w 94"/>
                <a:gd name="T37" fmla="*/ 8800 h 80"/>
                <a:gd name="T38" fmla="*/ 2022 w 94"/>
                <a:gd name="T39" fmla="*/ 7325 h 80"/>
                <a:gd name="T40" fmla="*/ 1392 w 94"/>
                <a:gd name="T41" fmla="*/ 6309 h 80"/>
                <a:gd name="T42" fmla="*/ 616 w 94"/>
                <a:gd name="T43" fmla="*/ 5132 h 80"/>
                <a:gd name="T44" fmla="*/ 616 w 94"/>
                <a:gd name="T45" fmla="*/ 3697 h 80"/>
                <a:gd name="T46" fmla="*/ 0 w 94"/>
                <a:gd name="T47" fmla="*/ 3697 h 80"/>
                <a:gd name="T48" fmla="*/ 0 w 94"/>
                <a:gd name="T49" fmla="*/ 2642 h 80"/>
                <a:gd name="T50" fmla="*/ 1392 w 94"/>
                <a:gd name="T51" fmla="*/ 2642 h 80"/>
                <a:gd name="T52" fmla="*/ 1392 w 94"/>
                <a:gd name="T53" fmla="*/ 0 h 80"/>
                <a:gd name="T54" fmla="*/ 2651 w 94"/>
                <a:gd name="T55" fmla="*/ 0 h 80"/>
                <a:gd name="T56" fmla="*/ 4050 w 94"/>
                <a:gd name="T57" fmla="*/ 0 h 80"/>
                <a:gd name="T58" fmla="*/ 4050 w 94"/>
                <a:gd name="T59" fmla="*/ 1305 h 80"/>
                <a:gd name="T60" fmla="*/ 4641 w 94"/>
                <a:gd name="T61" fmla="*/ 1305 h 80"/>
                <a:gd name="T62" fmla="*/ 5262 w 94"/>
                <a:gd name="T63" fmla="*/ 1305 h 80"/>
                <a:gd name="T64" fmla="*/ 6659 w 94"/>
                <a:gd name="T65" fmla="*/ 0 h 80"/>
                <a:gd name="T66" fmla="*/ 6659 w 94"/>
                <a:gd name="T67" fmla="*/ 2642 h 80"/>
                <a:gd name="T68" fmla="*/ 7344 w 94"/>
                <a:gd name="T69" fmla="*/ 2642 h 8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80"/>
                <a:gd name="T107" fmla="*/ 94 w 94"/>
                <a:gd name="T108" fmla="*/ 80 h 8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80">
                  <a:moveTo>
                    <a:pt x="84" y="16"/>
                  </a:moveTo>
                  <a:lnTo>
                    <a:pt x="84" y="23"/>
                  </a:lnTo>
                  <a:lnTo>
                    <a:pt x="93" y="32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3" y="62"/>
                  </a:lnTo>
                  <a:lnTo>
                    <a:pt x="84" y="62"/>
                  </a:lnTo>
                  <a:lnTo>
                    <a:pt x="93" y="70"/>
                  </a:lnTo>
                  <a:lnTo>
                    <a:pt x="84" y="70"/>
                  </a:lnTo>
                  <a:lnTo>
                    <a:pt x="76" y="70"/>
                  </a:lnTo>
                  <a:lnTo>
                    <a:pt x="76" y="79"/>
                  </a:lnTo>
                  <a:lnTo>
                    <a:pt x="69" y="70"/>
                  </a:lnTo>
                  <a:lnTo>
                    <a:pt x="69" y="62"/>
                  </a:lnTo>
                  <a:lnTo>
                    <a:pt x="60" y="62"/>
                  </a:lnTo>
                  <a:lnTo>
                    <a:pt x="53" y="62"/>
                  </a:lnTo>
                  <a:lnTo>
                    <a:pt x="53" y="46"/>
                  </a:lnTo>
                  <a:lnTo>
                    <a:pt x="46" y="39"/>
                  </a:lnTo>
                  <a:lnTo>
                    <a:pt x="30" y="39"/>
                  </a:lnTo>
                  <a:lnTo>
                    <a:pt x="23" y="55"/>
                  </a:lnTo>
                  <a:lnTo>
                    <a:pt x="23" y="46"/>
                  </a:lnTo>
                  <a:lnTo>
                    <a:pt x="16" y="39"/>
                  </a:lnTo>
                  <a:lnTo>
                    <a:pt x="7" y="32"/>
                  </a:lnTo>
                  <a:lnTo>
                    <a:pt x="7" y="23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30" y="0"/>
                  </a:lnTo>
                  <a:lnTo>
                    <a:pt x="46" y="0"/>
                  </a:lnTo>
                  <a:lnTo>
                    <a:pt x="46" y="8"/>
                  </a:lnTo>
                  <a:lnTo>
                    <a:pt x="53" y="8"/>
                  </a:lnTo>
                  <a:lnTo>
                    <a:pt x="60" y="8"/>
                  </a:lnTo>
                  <a:lnTo>
                    <a:pt x="76" y="0"/>
                  </a:lnTo>
                  <a:lnTo>
                    <a:pt x="76" y="16"/>
                  </a:lnTo>
                  <a:lnTo>
                    <a:pt x="84" y="1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2" name="Freeform 301"/>
            <p:cNvSpPr>
              <a:spLocks/>
            </p:cNvSpPr>
            <p:nvPr/>
          </p:nvSpPr>
          <p:spPr bwMode="auto">
            <a:xfrm>
              <a:off x="4117954" y="2735513"/>
              <a:ext cx="168965" cy="205058"/>
            </a:xfrm>
            <a:custGeom>
              <a:avLst/>
              <a:gdLst>
                <a:gd name="T0" fmla="*/ 2443 w 80"/>
                <a:gd name="T1" fmla="*/ 2191 h 95"/>
                <a:gd name="T2" fmla="*/ 1990 w 80"/>
                <a:gd name="T3" fmla="*/ 2191 h 95"/>
                <a:gd name="T4" fmla="*/ 1450 w 80"/>
                <a:gd name="T5" fmla="*/ 0 h 95"/>
                <a:gd name="T6" fmla="*/ 1450 w 80"/>
                <a:gd name="T7" fmla="*/ 2191 h 95"/>
                <a:gd name="T8" fmla="*/ 983 w 80"/>
                <a:gd name="T9" fmla="*/ 2191 h 95"/>
                <a:gd name="T10" fmla="*/ 492 w 80"/>
                <a:gd name="T11" fmla="*/ 2191 h 95"/>
                <a:gd name="T12" fmla="*/ 492 w 80"/>
                <a:gd name="T13" fmla="*/ 5428 h 95"/>
                <a:gd name="T14" fmla="*/ 492 w 80"/>
                <a:gd name="T15" fmla="*/ 7496 h 95"/>
                <a:gd name="T16" fmla="*/ 492 w 80"/>
                <a:gd name="T17" fmla="*/ 9137 h 95"/>
                <a:gd name="T18" fmla="*/ 0 w 80"/>
                <a:gd name="T19" fmla="*/ 9137 h 95"/>
                <a:gd name="T20" fmla="*/ 492 w 80"/>
                <a:gd name="T21" fmla="*/ 11066 h 95"/>
                <a:gd name="T22" fmla="*/ 0 w 80"/>
                <a:gd name="T23" fmla="*/ 11066 h 95"/>
                <a:gd name="T24" fmla="*/ 0 w 80"/>
                <a:gd name="T25" fmla="*/ 14841 h 95"/>
                <a:gd name="T26" fmla="*/ 492 w 80"/>
                <a:gd name="T27" fmla="*/ 16483 h 95"/>
                <a:gd name="T28" fmla="*/ 983 w 80"/>
                <a:gd name="T29" fmla="*/ 18551 h 95"/>
                <a:gd name="T30" fmla="*/ 492 w 80"/>
                <a:gd name="T31" fmla="*/ 22080 h 95"/>
                <a:gd name="T32" fmla="*/ 1990 w 80"/>
                <a:gd name="T33" fmla="*/ 22080 h 95"/>
                <a:gd name="T34" fmla="*/ 2898 w 80"/>
                <a:gd name="T35" fmla="*/ 20117 h 95"/>
                <a:gd name="T36" fmla="*/ 2443 w 80"/>
                <a:gd name="T37" fmla="*/ 20117 h 95"/>
                <a:gd name="T38" fmla="*/ 3459 w 80"/>
                <a:gd name="T39" fmla="*/ 20117 h 95"/>
                <a:gd name="T40" fmla="*/ 2898 w 80"/>
                <a:gd name="T41" fmla="*/ 20117 h 95"/>
                <a:gd name="T42" fmla="*/ 3893 w 80"/>
                <a:gd name="T43" fmla="*/ 20117 h 95"/>
                <a:gd name="T44" fmla="*/ 4383 w 80"/>
                <a:gd name="T45" fmla="*/ 20117 h 95"/>
                <a:gd name="T46" fmla="*/ 4383 w 80"/>
                <a:gd name="T47" fmla="*/ 16483 h 95"/>
                <a:gd name="T48" fmla="*/ 4383 w 80"/>
                <a:gd name="T49" fmla="*/ 14841 h 95"/>
                <a:gd name="T50" fmla="*/ 4383 w 80"/>
                <a:gd name="T51" fmla="*/ 11066 h 95"/>
                <a:gd name="T52" fmla="*/ 4923 w 80"/>
                <a:gd name="T53" fmla="*/ 9137 h 95"/>
                <a:gd name="T54" fmla="*/ 4383 w 80"/>
                <a:gd name="T55" fmla="*/ 5428 h 95"/>
                <a:gd name="T56" fmla="*/ 3893 w 80"/>
                <a:gd name="T57" fmla="*/ 3782 h 95"/>
                <a:gd name="T58" fmla="*/ 2898 w 80"/>
                <a:gd name="T59" fmla="*/ 3782 h 95"/>
                <a:gd name="T60" fmla="*/ 2443 w 80"/>
                <a:gd name="T61" fmla="*/ 2191 h 9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0"/>
                <a:gd name="T94" fmla="*/ 0 h 95"/>
                <a:gd name="T95" fmla="*/ 80 w 80"/>
                <a:gd name="T96" fmla="*/ 95 h 9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0" h="95">
                  <a:moveTo>
                    <a:pt x="39" y="9"/>
                  </a:moveTo>
                  <a:lnTo>
                    <a:pt x="32" y="9"/>
                  </a:lnTo>
                  <a:lnTo>
                    <a:pt x="23" y="0"/>
                  </a:lnTo>
                  <a:lnTo>
                    <a:pt x="23" y="9"/>
                  </a:lnTo>
                  <a:lnTo>
                    <a:pt x="16" y="9"/>
                  </a:lnTo>
                  <a:lnTo>
                    <a:pt x="8" y="9"/>
                  </a:lnTo>
                  <a:lnTo>
                    <a:pt x="8" y="23"/>
                  </a:lnTo>
                  <a:lnTo>
                    <a:pt x="8" y="32"/>
                  </a:lnTo>
                  <a:lnTo>
                    <a:pt x="8" y="39"/>
                  </a:lnTo>
                  <a:lnTo>
                    <a:pt x="0" y="39"/>
                  </a:lnTo>
                  <a:lnTo>
                    <a:pt x="8" y="47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8" y="70"/>
                  </a:lnTo>
                  <a:lnTo>
                    <a:pt x="16" y="79"/>
                  </a:lnTo>
                  <a:lnTo>
                    <a:pt x="8" y="94"/>
                  </a:lnTo>
                  <a:lnTo>
                    <a:pt x="32" y="94"/>
                  </a:lnTo>
                  <a:lnTo>
                    <a:pt x="46" y="86"/>
                  </a:lnTo>
                  <a:lnTo>
                    <a:pt x="39" y="86"/>
                  </a:lnTo>
                  <a:lnTo>
                    <a:pt x="55" y="86"/>
                  </a:lnTo>
                  <a:lnTo>
                    <a:pt x="46" y="86"/>
                  </a:lnTo>
                  <a:lnTo>
                    <a:pt x="62" y="86"/>
                  </a:lnTo>
                  <a:lnTo>
                    <a:pt x="70" y="86"/>
                  </a:lnTo>
                  <a:lnTo>
                    <a:pt x="70" y="70"/>
                  </a:lnTo>
                  <a:lnTo>
                    <a:pt x="70" y="63"/>
                  </a:lnTo>
                  <a:lnTo>
                    <a:pt x="70" y="47"/>
                  </a:lnTo>
                  <a:lnTo>
                    <a:pt x="79" y="39"/>
                  </a:lnTo>
                  <a:lnTo>
                    <a:pt x="70" y="23"/>
                  </a:lnTo>
                  <a:lnTo>
                    <a:pt x="62" y="16"/>
                  </a:lnTo>
                  <a:lnTo>
                    <a:pt x="46" y="16"/>
                  </a:lnTo>
                  <a:lnTo>
                    <a:pt x="39" y="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3" name="Freeform 302"/>
            <p:cNvSpPr>
              <a:spLocks/>
            </p:cNvSpPr>
            <p:nvPr/>
          </p:nvSpPr>
          <p:spPr bwMode="auto">
            <a:xfrm>
              <a:off x="4355757" y="2741372"/>
              <a:ext cx="62580" cy="149400"/>
            </a:xfrm>
            <a:custGeom>
              <a:avLst/>
              <a:gdLst>
                <a:gd name="T0" fmla="*/ 499 w 29"/>
                <a:gd name="T1" fmla="*/ 0 h 71"/>
                <a:gd name="T2" fmla="*/ 0 w 29"/>
                <a:gd name="T3" fmla="*/ 0 h 71"/>
                <a:gd name="T4" fmla="*/ 499 w 29"/>
                <a:gd name="T5" fmla="*/ 3076 h 71"/>
                <a:gd name="T6" fmla="*/ 0 w 29"/>
                <a:gd name="T7" fmla="*/ 4399 h 71"/>
                <a:gd name="T8" fmla="*/ 499 w 29"/>
                <a:gd name="T9" fmla="*/ 6052 h 71"/>
                <a:gd name="T10" fmla="*/ 499 w 29"/>
                <a:gd name="T11" fmla="*/ 7435 h 71"/>
                <a:gd name="T12" fmla="*/ 499 w 29"/>
                <a:gd name="T13" fmla="*/ 10438 h 71"/>
                <a:gd name="T14" fmla="*/ 499 w 29"/>
                <a:gd name="T15" fmla="*/ 11775 h 71"/>
                <a:gd name="T16" fmla="*/ 1247 w 29"/>
                <a:gd name="T17" fmla="*/ 13242 h 71"/>
                <a:gd name="T18" fmla="*/ 1790 w 29"/>
                <a:gd name="T19" fmla="*/ 13242 h 71"/>
                <a:gd name="T20" fmla="*/ 1790 w 29"/>
                <a:gd name="T21" fmla="*/ 10438 h 71"/>
                <a:gd name="T22" fmla="*/ 1247 w 29"/>
                <a:gd name="T23" fmla="*/ 8787 h 71"/>
                <a:gd name="T24" fmla="*/ 1247 w 29"/>
                <a:gd name="T25" fmla="*/ 7435 h 71"/>
                <a:gd name="T26" fmla="*/ 1247 w 29"/>
                <a:gd name="T27" fmla="*/ 4399 h 71"/>
                <a:gd name="T28" fmla="*/ 1247 w 29"/>
                <a:gd name="T29" fmla="*/ 3076 h 71"/>
                <a:gd name="T30" fmla="*/ 499 w 29"/>
                <a:gd name="T31" fmla="*/ 1617 h 71"/>
                <a:gd name="T32" fmla="*/ 499 w 29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71"/>
                <a:gd name="T53" fmla="*/ 29 w 29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71">
                  <a:moveTo>
                    <a:pt x="8" y="0"/>
                  </a:moveTo>
                  <a:lnTo>
                    <a:pt x="0" y="0"/>
                  </a:lnTo>
                  <a:lnTo>
                    <a:pt x="8" y="16"/>
                  </a:lnTo>
                  <a:lnTo>
                    <a:pt x="0" y="23"/>
                  </a:lnTo>
                  <a:lnTo>
                    <a:pt x="8" y="32"/>
                  </a:lnTo>
                  <a:lnTo>
                    <a:pt x="8" y="39"/>
                  </a:lnTo>
                  <a:lnTo>
                    <a:pt x="8" y="55"/>
                  </a:lnTo>
                  <a:lnTo>
                    <a:pt x="8" y="62"/>
                  </a:lnTo>
                  <a:lnTo>
                    <a:pt x="19" y="70"/>
                  </a:lnTo>
                  <a:lnTo>
                    <a:pt x="28" y="70"/>
                  </a:lnTo>
                  <a:lnTo>
                    <a:pt x="28" y="55"/>
                  </a:lnTo>
                  <a:lnTo>
                    <a:pt x="19" y="46"/>
                  </a:lnTo>
                  <a:lnTo>
                    <a:pt x="19" y="39"/>
                  </a:lnTo>
                  <a:lnTo>
                    <a:pt x="19" y="23"/>
                  </a:lnTo>
                  <a:lnTo>
                    <a:pt x="19" y="16"/>
                  </a:lnTo>
                  <a:lnTo>
                    <a:pt x="8" y="8"/>
                  </a:lnTo>
                  <a:lnTo>
                    <a:pt x="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4" name="Freeform 303"/>
            <p:cNvSpPr>
              <a:spLocks/>
            </p:cNvSpPr>
            <p:nvPr/>
          </p:nvSpPr>
          <p:spPr bwMode="auto">
            <a:xfrm>
              <a:off x="4038164" y="2820466"/>
              <a:ext cx="117338" cy="120106"/>
            </a:xfrm>
            <a:custGeom>
              <a:avLst/>
              <a:gdLst>
                <a:gd name="T0" fmla="*/ 3741 w 54"/>
                <a:gd name="T1" fmla="*/ 14109 h 55"/>
                <a:gd name="T2" fmla="*/ 3088 w 54"/>
                <a:gd name="T3" fmla="*/ 12056 h 55"/>
                <a:gd name="T4" fmla="*/ 1815 w 54"/>
                <a:gd name="T5" fmla="*/ 10274 h 55"/>
                <a:gd name="T6" fmla="*/ 562 w 54"/>
                <a:gd name="T7" fmla="*/ 7860 h 55"/>
                <a:gd name="T8" fmla="*/ 0 w 54"/>
                <a:gd name="T9" fmla="*/ 4243 h 55"/>
                <a:gd name="T10" fmla="*/ 562 w 54"/>
                <a:gd name="T11" fmla="*/ 1827 h 55"/>
                <a:gd name="T12" fmla="*/ 1167 w 54"/>
                <a:gd name="T13" fmla="*/ 0 h 55"/>
                <a:gd name="T14" fmla="*/ 1815 w 54"/>
                <a:gd name="T15" fmla="*/ 0 h 55"/>
                <a:gd name="T16" fmla="*/ 1815 w 54"/>
                <a:gd name="T17" fmla="*/ 1827 h 55"/>
                <a:gd name="T18" fmla="*/ 2508 w 54"/>
                <a:gd name="T19" fmla="*/ 4243 h 55"/>
                <a:gd name="T20" fmla="*/ 2508 w 54"/>
                <a:gd name="T21" fmla="*/ 1827 h 55"/>
                <a:gd name="T22" fmla="*/ 3088 w 54"/>
                <a:gd name="T23" fmla="*/ 1827 h 55"/>
                <a:gd name="T24" fmla="*/ 3088 w 54"/>
                <a:gd name="T25" fmla="*/ 6027 h 55"/>
                <a:gd name="T26" fmla="*/ 3741 w 54"/>
                <a:gd name="T27" fmla="*/ 7860 h 55"/>
                <a:gd name="T28" fmla="*/ 4391 w 54"/>
                <a:gd name="T29" fmla="*/ 10274 h 55"/>
                <a:gd name="T30" fmla="*/ 3741 w 54"/>
                <a:gd name="T31" fmla="*/ 14109 h 5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55"/>
                <a:gd name="T50" fmla="*/ 54 w 54"/>
                <a:gd name="T51" fmla="*/ 55 h 5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55">
                  <a:moveTo>
                    <a:pt x="45" y="54"/>
                  </a:moveTo>
                  <a:lnTo>
                    <a:pt x="37" y="46"/>
                  </a:lnTo>
                  <a:lnTo>
                    <a:pt x="22" y="39"/>
                  </a:lnTo>
                  <a:lnTo>
                    <a:pt x="7" y="30"/>
                  </a:lnTo>
                  <a:lnTo>
                    <a:pt x="0" y="16"/>
                  </a:lnTo>
                  <a:lnTo>
                    <a:pt x="7" y="7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22" y="7"/>
                  </a:lnTo>
                  <a:lnTo>
                    <a:pt x="30" y="16"/>
                  </a:lnTo>
                  <a:lnTo>
                    <a:pt x="30" y="7"/>
                  </a:lnTo>
                  <a:lnTo>
                    <a:pt x="37" y="7"/>
                  </a:lnTo>
                  <a:lnTo>
                    <a:pt x="37" y="23"/>
                  </a:lnTo>
                  <a:lnTo>
                    <a:pt x="45" y="30"/>
                  </a:lnTo>
                  <a:lnTo>
                    <a:pt x="53" y="39"/>
                  </a:lnTo>
                  <a:lnTo>
                    <a:pt x="45" y="5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5" name="Freeform 304"/>
            <p:cNvSpPr>
              <a:spLocks/>
            </p:cNvSpPr>
            <p:nvPr/>
          </p:nvSpPr>
          <p:spPr bwMode="auto">
            <a:xfrm>
              <a:off x="2032483" y="2785313"/>
              <a:ext cx="92306" cy="71770"/>
            </a:xfrm>
            <a:custGeom>
              <a:avLst/>
              <a:gdLst>
                <a:gd name="T0" fmla="*/ 0 w 41"/>
                <a:gd name="T1" fmla="*/ 3803 h 33"/>
                <a:gd name="T2" fmla="*/ 0 w 41"/>
                <a:gd name="T3" fmla="*/ 1886 h 33"/>
                <a:gd name="T4" fmla="*/ 0 w 41"/>
                <a:gd name="T5" fmla="*/ 0 h 33"/>
                <a:gd name="T6" fmla="*/ 819 w 41"/>
                <a:gd name="T7" fmla="*/ 0 h 33"/>
                <a:gd name="T8" fmla="*/ 1895 w 41"/>
                <a:gd name="T9" fmla="*/ 1886 h 33"/>
                <a:gd name="T10" fmla="*/ 4646 w 41"/>
                <a:gd name="T11" fmla="*/ 0 h 33"/>
                <a:gd name="T12" fmla="*/ 4646 w 41"/>
                <a:gd name="T13" fmla="*/ 1886 h 33"/>
                <a:gd name="T14" fmla="*/ 3480 w 41"/>
                <a:gd name="T15" fmla="*/ 3803 h 33"/>
                <a:gd name="T16" fmla="*/ 4646 w 41"/>
                <a:gd name="T17" fmla="*/ 5472 h 33"/>
                <a:gd name="T18" fmla="*/ 2711 w 41"/>
                <a:gd name="T19" fmla="*/ 7524 h 33"/>
                <a:gd name="T20" fmla="*/ 2711 w 41"/>
                <a:gd name="T21" fmla="*/ 5472 h 33"/>
                <a:gd name="T22" fmla="*/ 1895 w 41"/>
                <a:gd name="T23" fmla="*/ 3803 h 33"/>
                <a:gd name="T24" fmla="*/ 0 w 41"/>
                <a:gd name="T25" fmla="*/ 3803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33"/>
                <a:gd name="T41" fmla="*/ 41 w 41"/>
                <a:gd name="T42" fmla="*/ 33 h 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33">
                  <a:moveTo>
                    <a:pt x="0" y="16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" y="0"/>
                  </a:lnTo>
                  <a:lnTo>
                    <a:pt x="16" y="8"/>
                  </a:lnTo>
                  <a:lnTo>
                    <a:pt x="40" y="0"/>
                  </a:lnTo>
                  <a:lnTo>
                    <a:pt x="40" y="8"/>
                  </a:lnTo>
                  <a:lnTo>
                    <a:pt x="30" y="16"/>
                  </a:lnTo>
                  <a:lnTo>
                    <a:pt x="40" y="23"/>
                  </a:lnTo>
                  <a:lnTo>
                    <a:pt x="23" y="32"/>
                  </a:lnTo>
                  <a:lnTo>
                    <a:pt x="23" y="23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6" name="Freeform 305"/>
            <p:cNvSpPr>
              <a:spLocks/>
            </p:cNvSpPr>
            <p:nvPr/>
          </p:nvSpPr>
          <p:spPr bwMode="auto">
            <a:xfrm>
              <a:off x="2121659" y="2785313"/>
              <a:ext cx="71967" cy="71770"/>
            </a:xfrm>
            <a:custGeom>
              <a:avLst/>
              <a:gdLst>
                <a:gd name="T0" fmla="*/ 1458 w 32"/>
                <a:gd name="T1" fmla="*/ 3803 h 33"/>
                <a:gd name="T2" fmla="*/ 2456 w 32"/>
                <a:gd name="T3" fmla="*/ 3803 h 33"/>
                <a:gd name="T4" fmla="*/ 1458 w 32"/>
                <a:gd name="T5" fmla="*/ 3803 h 33"/>
                <a:gd name="T6" fmla="*/ 1458 w 32"/>
                <a:gd name="T7" fmla="*/ 1886 h 33"/>
                <a:gd name="T8" fmla="*/ 749 w 32"/>
                <a:gd name="T9" fmla="*/ 1886 h 33"/>
                <a:gd name="T10" fmla="*/ 0 w 32"/>
                <a:gd name="T11" fmla="*/ 0 h 33"/>
                <a:gd name="T12" fmla="*/ 1458 w 32"/>
                <a:gd name="T13" fmla="*/ 0 h 33"/>
                <a:gd name="T14" fmla="*/ 2456 w 32"/>
                <a:gd name="T15" fmla="*/ 0 h 33"/>
                <a:gd name="T16" fmla="*/ 3251 w 32"/>
                <a:gd name="T17" fmla="*/ 1886 h 33"/>
                <a:gd name="T18" fmla="*/ 3251 w 32"/>
                <a:gd name="T19" fmla="*/ 5472 h 33"/>
                <a:gd name="T20" fmla="*/ 2456 w 32"/>
                <a:gd name="T21" fmla="*/ 5472 h 33"/>
                <a:gd name="T22" fmla="*/ 2456 w 32"/>
                <a:gd name="T23" fmla="*/ 7524 h 33"/>
                <a:gd name="T24" fmla="*/ 2456 w 32"/>
                <a:gd name="T25" fmla="*/ 5472 h 33"/>
                <a:gd name="T26" fmla="*/ 1458 w 32"/>
                <a:gd name="T27" fmla="*/ 3803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33"/>
                <a:gd name="T44" fmla="*/ 32 w 32"/>
                <a:gd name="T45" fmla="*/ 33 h 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33">
                  <a:moveTo>
                    <a:pt x="14" y="16"/>
                  </a:moveTo>
                  <a:lnTo>
                    <a:pt x="23" y="16"/>
                  </a:lnTo>
                  <a:lnTo>
                    <a:pt x="14" y="16"/>
                  </a:lnTo>
                  <a:lnTo>
                    <a:pt x="14" y="8"/>
                  </a:lnTo>
                  <a:lnTo>
                    <a:pt x="7" y="8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3" y="0"/>
                  </a:lnTo>
                  <a:lnTo>
                    <a:pt x="31" y="8"/>
                  </a:lnTo>
                  <a:lnTo>
                    <a:pt x="31" y="23"/>
                  </a:lnTo>
                  <a:lnTo>
                    <a:pt x="23" y="23"/>
                  </a:lnTo>
                  <a:lnTo>
                    <a:pt x="23" y="32"/>
                  </a:lnTo>
                  <a:lnTo>
                    <a:pt x="23" y="23"/>
                  </a:lnTo>
                  <a:lnTo>
                    <a:pt x="14" y="1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7" name="Freeform 310"/>
            <p:cNvSpPr>
              <a:spLocks/>
            </p:cNvSpPr>
            <p:nvPr/>
          </p:nvSpPr>
          <p:spPr bwMode="auto">
            <a:xfrm>
              <a:off x="1880727" y="2511413"/>
              <a:ext cx="62580" cy="84953"/>
            </a:xfrm>
            <a:custGeom>
              <a:avLst/>
              <a:gdLst>
                <a:gd name="T0" fmla="*/ 930 w 30"/>
                <a:gd name="T1" fmla="*/ 6084 h 40"/>
                <a:gd name="T2" fmla="*/ 0 w 30"/>
                <a:gd name="T3" fmla="*/ 7791 h 40"/>
                <a:gd name="T4" fmla="*/ 0 w 30"/>
                <a:gd name="T5" fmla="*/ 4583 h 40"/>
                <a:gd name="T6" fmla="*/ 0 w 30"/>
                <a:gd name="T7" fmla="*/ 1404 h 40"/>
                <a:gd name="T8" fmla="*/ 1701 w 30"/>
                <a:gd name="T9" fmla="*/ 0 h 40"/>
                <a:gd name="T10" fmla="*/ 930 w 30"/>
                <a:gd name="T11" fmla="*/ 2924 h 40"/>
                <a:gd name="T12" fmla="*/ 930 w 30"/>
                <a:gd name="T13" fmla="*/ 6084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40"/>
                <a:gd name="T23" fmla="*/ 30 w 30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40">
                  <a:moveTo>
                    <a:pt x="16" y="30"/>
                  </a:moveTo>
                  <a:lnTo>
                    <a:pt x="0" y="39"/>
                  </a:lnTo>
                  <a:lnTo>
                    <a:pt x="0" y="23"/>
                  </a:lnTo>
                  <a:lnTo>
                    <a:pt x="0" y="7"/>
                  </a:lnTo>
                  <a:lnTo>
                    <a:pt x="29" y="0"/>
                  </a:lnTo>
                  <a:lnTo>
                    <a:pt x="16" y="15"/>
                  </a:lnTo>
                  <a:lnTo>
                    <a:pt x="16" y="3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8" name="Freeform 312"/>
            <p:cNvSpPr>
              <a:spLocks/>
            </p:cNvSpPr>
            <p:nvPr/>
          </p:nvSpPr>
          <p:spPr bwMode="auto">
            <a:xfrm>
              <a:off x="2188932" y="2511413"/>
              <a:ext cx="62580" cy="62983"/>
            </a:xfrm>
            <a:custGeom>
              <a:avLst/>
              <a:gdLst>
                <a:gd name="T0" fmla="*/ 499 w 29"/>
                <a:gd name="T1" fmla="*/ 0 h 30"/>
                <a:gd name="T2" fmla="*/ 0 w 29"/>
                <a:gd name="T3" fmla="*/ 0 h 30"/>
                <a:gd name="T4" fmla="*/ 1247 w 29"/>
                <a:gd name="T5" fmla="*/ 5797 h 30"/>
                <a:gd name="T6" fmla="*/ 1790 w 29"/>
                <a:gd name="T7" fmla="*/ 5797 h 30"/>
                <a:gd name="T8" fmla="*/ 499 w 29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0"/>
                <a:gd name="T17" fmla="*/ 29 w 2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0">
                  <a:moveTo>
                    <a:pt x="8" y="0"/>
                  </a:moveTo>
                  <a:lnTo>
                    <a:pt x="0" y="0"/>
                  </a:lnTo>
                  <a:lnTo>
                    <a:pt x="19" y="29"/>
                  </a:lnTo>
                  <a:lnTo>
                    <a:pt x="28" y="29"/>
                  </a:lnTo>
                  <a:lnTo>
                    <a:pt x="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49" name="Freeform 313"/>
            <p:cNvSpPr>
              <a:spLocks/>
            </p:cNvSpPr>
            <p:nvPr/>
          </p:nvSpPr>
          <p:spPr bwMode="auto">
            <a:xfrm>
              <a:off x="2490880" y="2511413"/>
              <a:ext cx="65709" cy="62983"/>
            </a:xfrm>
            <a:custGeom>
              <a:avLst/>
              <a:gdLst>
                <a:gd name="T0" fmla="*/ 2806 w 29"/>
                <a:gd name="T1" fmla="*/ 0 h 30"/>
                <a:gd name="T2" fmla="*/ 823 w 29"/>
                <a:gd name="T3" fmla="*/ 5797 h 30"/>
                <a:gd name="T4" fmla="*/ 0 w 29"/>
                <a:gd name="T5" fmla="*/ 0 h 30"/>
                <a:gd name="T6" fmla="*/ 2806 w 29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30"/>
                <a:gd name="T14" fmla="*/ 29 w 29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30">
                  <a:moveTo>
                    <a:pt x="28" y="0"/>
                  </a:moveTo>
                  <a:lnTo>
                    <a:pt x="8" y="29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0" name="Freeform 314"/>
            <p:cNvSpPr>
              <a:spLocks/>
            </p:cNvSpPr>
            <p:nvPr/>
          </p:nvSpPr>
          <p:spPr bwMode="auto">
            <a:xfrm>
              <a:off x="1223640" y="2080791"/>
              <a:ext cx="740005" cy="549264"/>
            </a:xfrm>
            <a:custGeom>
              <a:avLst/>
              <a:gdLst>
                <a:gd name="T0" fmla="*/ 4231 w 340"/>
                <a:gd name="T1" fmla="*/ 23919 h 263"/>
                <a:gd name="T2" fmla="*/ 2362 w 340"/>
                <a:gd name="T3" fmla="*/ 19685 h 263"/>
                <a:gd name="T4" fmla="*/ 2362 w 340"/>
                <a:gd name="T5" fmla="*/ 15857 h 263"/>
                <a:gd name="T6" fmla="*/ 1136 w 340"/>
                <a:gd name="T7" fmla="*/ 14599 h 263"/>
                <a:gd name="T8" fmla="*/ 555 w 340"/>
                <a:gd name="T9" fmla="*/ 11766 h 263"/>
                <a:gd name="T10" fmla="*/ 1136 w 340"/>
                <a:gd name="T11" fmla="*/ 10675 h 263"/>
                <a:gd name="T12" fmla="*/ 555 w 340"/>
                <a:gd name="T13" fmla="*/ 6672 h 263"/>
                <a:gd name="T14" fmla="*/ 0 w 340"/>
                <a:gd name="T15" fmla="*/ 0 h 263"/>
                <a:gd name="T16" fmla="*/ 2362 w 340"/>
                <a:gd name="T17" fmla="*/ 0 h 263"/>
                <a:gd name="T18" fmla="*/ 3661 w 340"/>
                <a:gd name="T19" fmla="*/ 1363 h 263"/>
                <a:gd name="T20" fmla="*/ 5518 w 340"/>
                <a:gd name="T21" fmla="*/ 3918 h 263"/>
                <a:gd name="T22" fmla="*/ 7890 w 340"/>
                <a:gd name="T23" fmla="*/ 3918 h 263"/>
                <a:gd name="T24" fmla="*/ 9858 w 340"/>
                <a:gd name="T25" fmla="*/ 2744 h 263"/>
                <a:gd name="T26" fmla="*/ 10948 w 340"/>
                <a:gd name="T27" fmla="*/ 6672 h 263"/>
                <a:gd name="T28" fmla="*/ 12229 w 340"/>
                <a:gd name="T29" fmla="*/ 9478 h 263"/>
                <a:gd name="T30" fmla="*/ 14652 w 340"/>
                <a:gd name="T31" fmla="*/ 7913 h 263"/>
                <a:gd name="T32" fmla="*/ 15398 w 340"/>
                <a:gd name="T33" fmla="*/ 11766 h 263"/>
                <a:gd name="T34" fmla="*/ 16464 w 340"/>
                <a:gd name="T35" fmla="*/ 15857 h 263"/>
                <a:gd name="T36" fmla="*/ 17193 w 340"/>
                <a:gd name="T37" fmla="*/ 19685 h 263"/>
                <a:gd name="T38" fmla="*/ 15878 w 340"/>
                <a:gd name="T39" fmla="*/ 26556 h 263"/>
                <a:gd name="T40" fmla="*/ 16464 w 340"/>
                <a:gd name="T41" fmla="*/ 31837 h 263"/>
                <a:gd name="T42" fmla="*/ 17193 w 340"/>
                <a:gd name="T43" fmla="*/ 34491 h 263"/>
                <a:gd name="T44" fmla="*/ 18400 w 340"/>
                <a:gd name="T45" fmla="*/ 35737 h 263"/>
                <a:gd name="T46" fmla="*/ 20950 w 340"/>
                <a:gd name="T47" fmla="*/ 35737 h 263"/>
                <a:gd name="T48" fmla="*/ 22091 w 340"/>
                <a:gd name="T49" fmla="*/ 34491 h 263"/>
                <a:gd name="T50" fmla="*/ 23374 w 340"/>
                <a:gd name="T51" fmla="*/ 29000 h 263"/>
                <a:gd name="T52" fmla="*/ 25195 w 340"/>
                <a:gd name="T53" fmla="*/ 27797 h 263"/>
                <a:gd name="T54" fmla="*/ 27130 w 340"/>
                <a:gd name="T55" fmla="*/ 27797 h 263"/>
                <a:gd name="T56" fmla="*/ 25750 w 340"/>
                <a:gd name="T57" fmla="*/ 31837 h 263"/>
                <a:gd name="T58" fmla="*/ 25195 w 340"/>
                <a:gd name="T59" fmla="*/ 35737 h 263"/>
                <a:gd name="T60" fmla="*/ 25195 w 340"/>
                <a:gd name="T61" fmla="*/ 35737 h 263"/>
                <a:gd name="T62" fmla="*/ 23374 w 340"/>
                <a:gd name="T63" fmla="*/ 36947 h 263"/>
                <a:gd name="T64" fmla="*/ 22091 w 340"/>
                <a:gd name="T65" fmla="*/ 38482 h 263"/>
                <a:gd name="T66" fmla="*/ 21523 w 340"/>
                <a:gd name="T67" fmla="*/ 40861 h 263"/>
                <a:gd name="T68" fmla="*/ 20246 w 340"/>
                <a:gd name="T69" fmla="*/ 44967 h 263"/>
                <a:gd name="T70" fmla="*/ 18400 w 340"/>
                <a:gd name="T71" fmla="*/ 40861 h 263"/>
                <a:gd name="T72" fmla="*/ 18400 w 340"/>
                <a:gd name="T73" fmla="*/ 40861 h 263"/>
                <a:gd name="T74" fmla="*/ 17193 w 340"/>
                <a:gd name="T75" fmla="*/ 42416 h 263"/>
                <a:gd name="T76" fmla="*/ 14652 w 340"/>
                <a:gd name="T77" fmla="*/ 40861 h 263"/>
                <a:gd name="T78" fmla="*/ 12784 w 340"/>
                <a:gd name="T79" fmla="*/ 38482 h 263"/>
                <a:gd name="T80" fmla="*/ 10948 w 340"/>
                <a:gd name="T81" fmla="*/ 36947 h 263"/>
                <a:gd name="T82" fmla="*/ 9858 w 340"/>
                <a:gd name="T83" fmla="*/ 35737 h 263"/>
                <a:gd name="T84" fmla="*/ 7890 w 340"/>
                <a:gd name="T85" fmla="*/ 31837 h 263"/>
                <a:gd name="T86" fmla="*/ 8553 w 340"/>
                <a:gd name="T87" fmla="*/ 30629 h 263"/>
                <a:gd name="T88" fmla="*/ 8553 w 340"/>
                <a:gd name="T89" fmla="*/ 27797 h 263"/>
                <a:gd name="T90" fmla="*/ 7890 w 340"/>
                <a:gd name="T91" fmla="*/ 23919 h 263"/>
                <a:gd name="T92" fmla="*/ 6674 w 340"/>
                <a:gd name="T93" fmla="*/ 20916 h 263"/>
                <a:gd name="T94" fmla="*/ 6099 w 340"/>
                <a:gd name="T95" fmla="*/ 18599 h 263"/>
                <a:gd name="T96" fmla="*/ 5518 w 340"/>
                <a:gd name="T97" fmla="*/ 17063 h 263"/>
                <a:gd name="T98" fmla="*/ 5518 w 340"/>
                <a:gd name="T99" fmla="*/ 14599 h 263"/>
                <a:gd name="T100" fmla="*/ 4796 w 340"/>
                <a:gd name="T101" fmla="*/ 11766 h 263"/>
                <a:gd name="T102" fmla="*/ 3661 w 340"/>
                <a:gd name="T103" fmla="*/ 9478 h 263"/>
                <a:gd name="T104" fmla="*/ 2926 w 340"/>
                <a:gd name="T105" fmla="*/ 3918 h 263"/>
                <a:gd name="T106" fmla="*/ 1869 w 340"/>
                <a:gd name="T107" fmla="*/ 2744 h 263"/>
                <a:gd name="T108" fmla="*/ 1869 w 340"/>
                <a:gd name="T109" fmla="*/ 7913 h 263"/>
                <a:gd name="T110" fmla="*/ 2362 w 340"/>
                <a:gd name="T111" fmla="*/ 11766 h 263"/>
                <a:gd name="T112" fmla="*/ 2926 w 340"/>
                <a:gd name="T113" fmla="*/ 14599 h 263"/>
                <a:gd name="T114" fmla="*/ 3661 w 340"/>
                <a:gd name="T115" fmla="*/ 20916 h 263"/>
                <a:gd name="T116" fmla="*/ 4231 w 340"/>
                <a:gd name="T117" fmla="*/ 22453 h 2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40"/>
                <a:gd name="T178" fmla="*/ 0 h 263"/>
                <a:gd name="T179" fmla="*/ 340 w 340"/>
                <a:gd name="T180" fmla="*/ 263 h 2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40" h="263">
                  <a:moveTo>
                    <a:pt x="60" y="139"/>
                  </a:moveTo>
                  <a:lnTo>
                    <a:pt x="53" y="139"/>
                  </a:lnTo>
                  <a:lnTo>
                    <a:pt x="46" y="131"/>
                  </a:lnTo>
                  <a:lnTo>
                    <a:pt x="30" y="115"/>
                  </a:lnTo>
                  <a:lnTo>
                    <a:pt x="30" y="99"/>
                  </a:lnTo>
                  <a:lnTo>
                    <a:pt x="30" y="92"/>
                  </a:lnTo>
                  <a:lnTo>
                    <a:pt x="23" y="85"/>
                  </a:lnTo>
                  <a:lnTo>
                    <a:pt x="14" y="85"/>
                  </a:lnTo>
                  <a:lnTo>
                    <a:pt x="7" y="76"/>
                  </a:lnTo>
                  <a:lnTo>
                    <a:pt x="7" y="69"/>
                  </a:lnTo>
                  <a:lnTo>
                    <a:pt x="14" y="69"/>
                  </a:lnTo>
                  <a:lnTo>
                    <a:pt x="14" y="62"/>
                  </a:lnTo>
                  <a:lnTo>
                    <a:pt x="7" y="46"/>
                  </a:lnTo>
                  <a:lnTo>
                    <a:pt x="7" y="39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30" y="0"/>
                  </a:lnTo>
                  <a:lnTo>
                    <a:pt x="37" y="8"/>
                  </a:lnTo>
                  <a:lnTo>
                    <a:pt x="46" y="8"/>
                  </a:lnTo>
                  <a:lnTo>
                    <a:pt x="60" y="16"/>
                  </a:lnTo>
                  <a:lnTo>
                    <a:pt x="69" y="23"/>
                  </a:lnTo>
                  <a:lnTo>
                    <a:pt x="83" y="23"/>
                  </a:lnTo>
                  <a:lnTo>
                    <a:pt x="99" y="23"/>
                  </a:lnTo>
                  <a:lnTo>
                    <a:pt x="107" y="16"/>
                  </a:lnTo>
                  <a:lnTo>
                    <a:pt x="123" y="16"/>
                  </a:lnTo>
                  <a:lnTo>
                    <a:pt x="137" y="32"/>
                  </a:lnTo>
                  <a:lnTo>
                    <a:pt x="137" y="39"/>
                  </a:lnTo>
                  <a:lnTo>
                    <a:pt x="146" y="46"/>
                  </a:lnTo>
                  <a:lnTo>
                    <a:pt x="153" y="55"/>
                  </a:lnTo>
                  <a:lnTo>
                    <a:pt x="160" y="46"/>
                  </a:lnTo>
                  <a:lnTo>
                    <a:pt x="183" y="46"/>
                  </a:lnTo>
                  <a:lnTo>
                    <a:pt x="183" y="62"/>
                  </a:lnTo>
                  <a:lnTo>
                    <a:pt x="192" y="69"/>
                  </a:lnTo>
                  <a:lnTo>
                    <a:pt x="199" y="85"/>
                  </a:lnTo>
                  <a:lnTo>
                    <a:pt x="206" y="92"/>
                  </a:lnTo>
                  <a:lnTo>
                    <a:pt x="223" y="99"/>
                  </a:lnTo>
                  <a:lnTo>
                    <a:pt x="215" y="115"/>
                  </a:lnTo>
                  <a:lnTo>
                    <a:pt x="206" y="139"/>
                  </a:lnTo>
                  <a:lnTo>
                    <a:pt x="199" y="155"/>
                  </a:lnTo>
                  <a:lnTo>
                    <a:pt x="206" y="169"/>
                  </a:lnTo>
                  <a:lnTo>
                    <a:pt x="206" y="185"/>
                  </a:lnTo>
                  <a:lnTo>
                    <a:pt x="215" y="192"/>
                  </a:lnTo>
                  <a:lnTo>
                    <a:pt x="215" y="201"/>
                  </a:lnTo>
                  <a:lnTo>
                    <a:pt x="223" y="201"/>
                  </a:lnTo>
                  <a:lnTo>
                    <a:pt x="230" y="208"/>
                  </a:lnTo>
                  <a:lnTo>
                    <a:pt x="246" y="208"/>
                  </a:lnTo>
                  <a:lnTo>
                    <a:pt x="262" y="208"/>
                  </a:lnTo>
                  <a:lnTo>
                    <a:pt x="269" y="208"/>
                  </a:lnTo>
                  <a:lnTo>
                    <a:pt x="276" y="201"/>
                  </a:lnTo>
                  <a:lnTo>
                    <a:pt x="285" y="192"/>
                  </a:lnTo>
                  <a:lnTo>
                    <a:pt x="292" y="169"/>
                  </a:lnTo>
                  <a:lnTo>
                    <a:pt x="308" y="162"/>
                  </a:lnTo>
                  <a:lnTo>
                    <a:pt x="315" y="162"/>
                  </a:lnTo>
                  <a:lnTo>
                    <a:pt x="330" y="162"/>
                  </a:lnTo>
                  <a:lnTo>
                    <a:pt x="339" y="162"/>
                  </a:lnTo>
                  <a:lnTo>
                    <a:pt x="339" y="169"/>
                  </a:lnTo>
                  <a:lnTo>
                    <a:pt x="322" y="185"/>
                  </a:lnTo>
                  <a:lnTo>
                    <a:pt x="322" y="192"/>
                  </a:lnTo>
                  <a:lnTo>
                    <a:pt x="315" y="208"/>
                  </a:lnTo>
                  <a:lnTo>
                    <a:pt x="315" y="201"/>
                  </a:lnTo>
                  <a:lnTo>
                    <a:pt x="315" y="208"/>
                  </a:lnTo>
                  <a:lnTo>
                    <a:pt x="299" y="215"/>
                  </a:lnTo>
                  <a:lnTo>
                    <a:pt x="292" y="215"/>
                  </a:lnTo>
                  <a:lnTo>
                    <a:pt x="276" y="215"/>
                  </a:lnTo>
                  <a:lnTo>
                    <a:pt x="276" y="224"/>
                  </a:lnTo>
                  <a:lnTo>
                    <a:pt x="285" y="238"/>
                  </a:lnTo>
                  <a:lnTo>
                    <a:pt x="269" y="238"/>
                  </a:lnTo>
                  <a:lnTo>
                    <a:pt x="262" y="254"/>
                  </a:lnTo>
                  <a:lnTo>
                    <a:pt x="253" y="262"/>
                  </a:lnTo>
                  <a:lnTo>
                    <a:pt x="246" y="254"/>
                  </a:lnTo>
                  <a:lnTo>
                    <a:pt x="230" y="238"/>
                  </a:lnTo>
                  <a:lnTo>
                    <a:pt x="239" y="238"/>
                  </a:lnTo>
                  <a:lnTo>
                    <a:pt x="230" y="238"/>
                  </a:lnTo>
                  <a:lnTo>
                    <a:pt x="223" y="238"/>
                  </a:lnTo>
                  <a:lnTo>
                    <a:pt x="215" y="247"/>
                  </a:lnTo>
                  <a:lnTo>
                    <a:pt x="199" y="247"/>
                  </a:lnTo>
                  <a:lnTo>
                    <a:pt x="183" y="238"/>
                  </a:lnTo>
                  <a:lnTo>
                    <a:pt x="176" y="231"/>
                  </a:lnTo>
                  <a:lnTo>
                    <a:pt x="160" y="224"/>
                  </a:lnTo>
                  <a:lnTo>
                    <a:pt x="146" y="224"/>
                  </a:lnTo>
                  <a:lnTo>
                    <a:pt x="137" y="215"/>
                  </a:lnTo>
                  <a:lnTo>
                    <a:pt x="130" y="208"/>
                  </a:lnTo>
                  <a:lnTo>
                    <a:pt x="123" y="208"/>
                  </a:lnTo>
                  <a:lnTo>
                    <a:pt x="107" y="192"/>
                  </a:lnTo>
                  <a:lnTo>
                    <a:pt x="99" y="185"/>
                  </a:lnTo>
                  <a:lnTo>
                    <a:pt x="99" y="178"/>
                  </a:lnTo>
                  <a:lnTo>
                    <a:pt x="107" y="178"/>
                  </a:lnTo>
                  <a:lnTo>
                    <a:pt x="99" y="169"/>
                  </a:lnTo>
                  <a:lnTo>
                    <a:pt x="107" y="162"/>
                  </a:lnTo>
                  <a:lnTo>
                    <a:pt x="99" y="155"/>
                  </a:lnTo>
                  <a:lnTo>
                    <a:pt x="99" y="139"/>
                  </a:lnTo>
                  <a:lnTo>
                    <a:pt x="92" y="131"/>
                  </a:lnTo>
                  <a:lnTo>
                    <a:pt x="83" y="122"/>
                  </a:lnTo>
                  <a:lnTo>
                    <a:pt x="83" y="115"/>
                  </a:lnTo>
                  <a:lnTo>
                    <a:pt x="76" y="108"/>
                  </a:lnTo>
                  <a:lnTo>
                    <a:pt x="69" y="108"/>
                  </a:lnTo>
                  <a:lnTo>
                    <a:pt x="69" y="99"/>
                  </a:lnTo>
                  <a:lnTo>
                    <a:pt x="69" y="92"/>
                  </a:lnTo>
                  <a:lnTo>
                    <a:pt x="69" y="85"/>
                  </a:lnTo>
                  <a:lnTo>
                    <a:pt x="60" y="76"/>
                  </a:lnTo>
                  <a:lnTo>
                    <a:pt x="60" y="69"/>
                  </a:lnTo>
                  <a:lnTo>
                    <a:pt x="53" y="62"/>
                  </a:lnTo>
                  <a:lnTo>
                    <a:pt x="46" y="55"/>
                  </a:lnTo>
                  <a:lnTo>
                    <a:pt x="37" y="39"/>
                  </a:lnTo>
                  <a:lnTo>
                    <a:pt x="37" y="23"/>
                  </a:lnTo>
                  <a:lnTo>
                    <a:pt x="30" y="16"/>
                  </a:lnTo>
                  <a:lnTo>
                    <a:pt x="23" y="16"/>
                  </a:lnTo>
                  <a:lnTo>
                    <a:pt x="23" y="32"/>
                  </a:lnTo>
                  <a:lnTo>
                    <a:pt x="23" y="46"/>
                  </a:lnTo>
                  <a:lnTo>
                    <a:pt x="30" y="55"/>
                  </a:lnTo>
                  <a:lnTo>
                    <a:pt x="30" y="69"/>
                  </a:lnTo>
                  <a:lnTo>
                    <a:pt x="37" y="76"/>
                  </a:lnTo>
                  <a:lnTo>
                    <a:pt x="37" y="85"/>
                  </a:lnTo>
                  <a:lnTo>
                    <a:pt x="46" y="99"/>
                  </a:lnTo>
                  <a:lnTo>
                    <a:pt x="46" y="122"/>
                  </a:lnTo>
                  <a:lnTo>
                    <a:pt x="53" y="122"/>
                  </a:lnTo>
                  <a:lnTo>
                    <a:pt x="53" y="131"/>
                  </a:lnTo>
                  <a:lnTo>
                    <a:pt x="60" y="13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1" name="Freeform 317"/>
            <p:cNvSpPr>
              <a:spLocks/>
            </p:cNvSpPr>
            <p:nvPr/>
          </p:nvSpPr>
          <p:spPr bwMode="auto">
            <a:xfrm>
              <a:off x="2256206" y="2306355"/>
              <a:ext cx="64144" cy="57124"/>
            </a:xfrm>
            <a:custGeom>
              <a:avLst/>
              <a:gdLst>
                <a:gd name="T0" fmla="*/ 2806 w 29"/>
                <a:gd name="T1" fmla="*/ 2050 h 30"/>
                <a:gd name="T2" fmla="*/ 2806 w 29"/>
                <a:gd name="T3" fmla="*/ 0 h 30"/>
                <a:gd name="T4" fmla="*/ 0 w 29"/>
                <a:gd name="T5" fmla="*/ 0 h 30"/>
                <a:gd name="T6" fmla="*/ 2806 w 29"/>
                <a:gd name="T7" fmla="*/ 0 h 30"/>
                <a:gd name="T8" fmla="*/ 2806 w 29"/>
                <a:gd name="T9" fmla="*/ 205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0"/>
                <a:gd name="T17" fmla="*/ 29 w 2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0">
                  <a:moveTo>
                    <a:pt x="28" y="29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2" name="Line 319"/>
            <p:cNvSpPr>
              <a:spLocks noChangeShapeType="1"/>
            </p:cNvSpPr>
            <p:nvPr/>
          </p:nvSpPr>
          <p:spPr bwMode="auto">
            <a:xfrm>
              <a:off x="2320350" y="2386914"/>
              <a:ext cx="0" cy="19041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3" name="Freeform 320"/>
            <p:cNvSpPr>
              <a:spLocks/>
            </p:cNvSpPr>
            <p:nvPr/>
          </p:nvSpPr>
          <p:spPr bwMode="auto">
            <a:xfrm>
              <a:off x="2201448" y="2259484"/>
              <a:ext cx="64145" cy="1465"/>
            </a:xfrm>
            <a:custGeom>
              <a:avLst/>
              <a:gdLst>
                <a:gd name="T0" fmla="*/ 930 w 30"/>
                <a:gd name="T1" fmla="*/ 0 h 1"/>
                <a:gd name="T2" fmla="*/ 1701 w 30"/>
                <a:gd name="T3" fmla="*/ 0 h 1"/>
                <a:gd name="T4" fmla="*/ 930 w 30"/>
                <a:gd name="T5" fmla="*/ 0 h 1"/>
                <a:gd name="T6" fmla="*/ 0 w 30"/>
                <a:gd name="T7" fmla="*/ 0 h 1"/>
                <a:gd name="T8" fmla="*/ 930 w 30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"/>
                <a:gd name="T17" fmla="*/ 30 w 30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">
                  <a:moveTo>
                    <a:pt x="16" y="0"/>
                  </a:moveTo>
                  <a:lnTo>
                    <a:pt x="29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4" name="Freeform 321"/>
            <p:cNvSpPr>
              <a:spLocks/>
            </p:cNvSpPr>
            <p:nvPr/>
          </p:nvSpPr>
          <p:spPr bwMode="auto">
            <a:xfrm>
              <a:off x="2218658" y="2334185"/>
              <a:ext cx="65709" cy="64447"/>
            </a:xfrm>
            <a:custGeom>
              <a:avLst/>
              <a:gdLst>
                <a:gd name="T0" fmla="*/ 3465 w 29"/>
                <a:gd name="T1" fmla="*/ 7103 h 30"/>
                <a:gd name="T2" fmla="*/ 0 w 29"/>
                <a:gd name="T3" fmla="*/ 0 h 30"/>
                <a:gd name="T4" fmla="*/ 0 w 29"/>
                <a:gd name="T5" fmla="*/ 7103 h 30"/>
                <a:gd name="T6" fmla="*/ 3465 w 29"/>
                <a:gd name="T7" fmla="*/ 7103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30"/>
                <a:gd name="T14" fmla="*/ 29 w 29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30">
                  <a:moveTo>
                    <a:pt x="28" y="29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28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5" name="Freeform 322"/>
            <p:cNvSpPr>
              <a:spLocks/>
            </p:cNvSpPr>
            <p:nvPr/>
          </p:nvSpPr>
          <p:spPr bwMode="auto">
            <a:xfrm>
              <a:off x="4121083" y="1953362"/>
              <a:ext cx="563218" cy="552192"/>
            </a:xfrm>
            <a:custGeom>
              <a:avLst/>
              <a:gdLst>
                <a:gd name="T0" fmla="*/ 0 w 257"/>
                <a:gd name="T1" fmla="*/ 23625 h 264"/>
                <a:gd name="T2" fmla="*/ 2024 w 257"/>
                <a:gd name="T3" fmla="*/ 26473 h 264"/>
                <a:gd name="T4" fmla="*/ 4051 w 257"/>
                <a:gd name="T5" fmla="*/ 30612 h 264"/>
                <a:gd name="T6" fmla="*/ 6046 w 257"/>
                <a:gd name="T7" fmla="*/ 31874 h 264"/>
                <a:gd name="T8" fmla="*/ 7447 w 257"/>
                <a:gd name="T9" fmla="*/ 34627 h 264"/>
                <a:gd name="T10" fmla="*/ 8963 w 257"/>
                <a:gd name="T11" fmla="*/ 37421 h 264"/>
                <a:gd name="T12" fmla="*/ 11003 w 257"/>
                <a:gd name="T13" fmla="*/ 39820 h 264"/>
                <a:gd name="T14" fmla="*/ 13009 w 257"/>
                <a:gd name="T15" fmla="*/ 42593 h 264"/>
                <a:gd name="T16" fmla="*/ 14176 w 257"/>
                <a:gd name="T17" fmla="*/ 45503 h 264"/>
                <a:gd name="T18" fmla="*/ 15684 w 257"/>
                <a:gd name="T19" fmla="*/ 43961 h 264"/>
                <a:gd name="T20" fmla="*/ 17710 w 257"/>
                <a:gd name="T21" fmla="*/ 39820 h 264"/>
                <a:gd name="T22" fmla="*/ 20349 w 257"/>
                <a:gd name="T23" fmla="*/ 37421 h 264"/>
                <a:gd name="T24" fmla="*/ 22426 w 257"/>
                <a:gd name="T25" fmla="*/ 33418 h 264"/>
                <a:gd name="T26" fmla="*/ 20959 w 257"/>
                <a:gd name="T27" fmla="*/ 31874 h 264"/>
                <a:gd name="T28" fmla="*/ 19748 w 257"/>
                <a:gd name="T29" fmla="*/ 26473 h 264"/>
                <a:gd name="T30" fmla="*/ 20349 w 257"/>
                <a:gd name="T31" fmla="*/ 23625 h 264"/>
                <a:gd name="T32" fmla="*/ 19748 w 257"/>
                <a:gd name="T33" fmla="*/ 17283 h 264"/>
                <a:gd name="T34" fmla="*/ 18952 w 257"/>
                <a:gd name="T35" fmla="*/ 11981 h 264"/>
                <a:gd name="T36" fmla="*/ 17710 w 257"/>
                <a:gd name="T37" fmla="*/ 7974 h 264"/>
                <a:gd name="T38" fmla="*/ 18306 w 257"/>
                <a:gd name="T39" fmla="*/ 4017 h 264"/>
                <a:gd name="T40" fmla="*/ 18306 w 257"/>
                <a:gd name="T41" fmla="*/ 0 h 264"/>
                <a:gd name="T42" fmla="*/ 16319 w 257"/>
                <a:gd name="T43" fmla="*/ 0 h 264"/>
                <a:gd name="T44" fmla="*/ 13594 w 257"/>
                <a:gd name="T45" fmla="*/ 0 h 264"/>
                <a:gd name="T46" fmla="*/ 11003 w 257"/>
                <a:gd name="T47" fmla="*/ 1210 h 264"/>
                <a:gd name="T48" fmla="*/ 8963 w 257"/>
                <a:gd name="T49" fmla="*/ 2399 h 264"/>
                <a:gd name="T50" fmla="*/ 6853 w 257"/>
                <a:gd name="T51" fmla="*/ 5193 h 264"/>
                <a:gd name="T52" fmla="*/ 7447 w 257"/>
                <a:gd name="T53" fmla="*/ 6406 h 264"/>
                <a:gd name="T54" fmla="*/ 8128 w 257"/>
                <a:gd name="T55" fmla="*/ 10323 h 264"/>
                <a:gd name="T56" fmla="*/ 6853 w 257"/>
                <a:gd name="T57" fmla="*/ 11981 h 264"/>
                <a:gd name="T58" fmla="*/ 5447 w 257"/>
                <a:gd name="T59" fmla="*/ 14556 h 264"/>
                <a:gd name="T60" fmla="*/ 4051 w 257"/>
                <a:gd name="T61" fmla="*/ 17283 h 264"/>
                <a:gd name="T62" fmla="*/ 2024 w 257"/>
                <a:gd name="T63" fmla="*/ 18495 h 264"/>
                <a:gd name="T64" fmla="*/ 0 w 257"/>
                <a:gd name="T65" fmla="*/ 20059 h 2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7"/>
                <a:gd name="T100" fmla="*/ 0 h 264"/>
                <a:gd name="T101" fmla="*/ 257 w 257"/>
                <a:gd name="T102" fmla="*/ 264 h 2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7" h="264">
                  <a:moveTo>
                    <a:pt x="0" y="116"/>
                  </a:moveTo>
                  <a:lnTo>
                    <a:pt x="0" y="137"/>
                  </a:lnTo>
                  <a:lnTo>
                    <a:pt x="16" y="146"/>
                  </a:lnTo>
                  <a:lnTo>
                    <a:pt x="23" y="153"/>
                  </a:lnTo>
                  <a:lnTo>
                    <a:pt x="39" y="161"/>
                  </a:lnTo>
                  <a:lnTo>
                    <a:pt x="46" y="177"/>
                  </a:lnTo>
                  <a:lnTo>
                    <a:pt x="55" y="177"/>
                  </a:lnTo>
                  <a:lnTo>
                    <a:pt x="69" y="184"/>
                  </a:lnTo>
                  <a:lnTo>
                    <a:pt x="78" y="193"/>
                  </a:lnTo>
                  <a:lnTo>
                    <a:pt x="85" y="200"/>
                  </a:lnTo>
                  <a:lnTo>
                    <a:pt x="93" y="207"/>
                  </a:lnTo>
                  <a:lnTo>
                    <a:pt x="102" y="216"/>
                  </a:lnTo>
                  <a:lnTo>
                    <a:pt x="116" y="223"/>
                  </a:lnTo>
                  <a:lnTo>
                    <a:pt x="125" y="230"/>
                  </a:lnTo>
                  <a:lnTo>
                    <a:pt x="132" y="239"/>
                  </a:lnTo>
                  <a:lnTo>
                    <a:pt x="148" y="246"/>
                  </a:lnTo>
                  <a:lnTo>
                    <a:pt x="148" y="263"/>
                  </a:lnTo>
                  <a:lnTo>
                    <a:pt x="162" y="263"/>
                  </a:lnTo>
                  <a:lnTo>
                    <a:pt x="170" y="254"/>
                  </a:lnTo>
                  <a:lnTo>
                    <a:pt x="179" y="254"/>
                  </a:lnTo>
                  <a:lnTo>
                    <a:pt x="193" y="246"/>
                  </a:lnTo>
                  <a:lnTo>
                    <a:pt x="202" y="230"/>
                  </a:lnTo>
                  <a:lnTo>
                    <a:pt x="216" y="223"/>
                  </a:lnTo>
                  <a:lnTo>
                    <a:pt x="232" y="216"/>
                  </a:lnTo>
                  <a:lnTo>
                    <a:pt x="239" y="207"/>
                  </a:lnTo>
                  <a:lnTo>
                    <a:pt x="256" y="193"/>
                  </a:lnTo>
                  <a:lnTo>
                    <a:pt x="256" y="184"/>
                  </a:lnTo>
                  <a:lnTo>
                    <a:pt x="239" y="184"/>
                  </a:lnTo>
                  <a:lnTo>
                    <a:pt x="232" y="169"/>
                  </a:lnTo>
                  <a:lnTo>
                    <a:pt x="225" y="153"/>
                  </a:lnTo>
                  <a:lnTo>
                    <a:pt x="232" y="153"/>
                  </a:lnTo>
                  <a:lnTo>
                    <a:pt x="232" y="137"/>
                  </a:lnTo>
                  <a:lnTo>
                    <a:pt x="232" y="116"/>
                  </a:lnTo>
                  <a:lnTo>
                    <a:pt x="225" y="100"/>
                  </a:lnTo>
                  <a:lnTo>
                    <a:pt x="225" y="84"/>
                  </a:lnTo>
                  <a:lnTo>
                    <a:pt x="216" y="69"/>
                  </a:lnTo>
                  <a:lnTo>
                    <a:pt x="209" y="60"/>
                  </a:lnTo>
                  <a:lnTo>
                    <a:pt x="202" y="46"/>
                  </a:lnTo>
                  <a:lnTo>
                    <a:pt x="202" y="37"/>
                  </a:lnTo>
                  <a:lnTo>
                    <a:pt x="209" y="23"/>
                  </a:lnTo>
                  <a:lnTo>
                    <a:pt x="209" y="7"/>
                  </a:lnTo>
                  <a:lnTo>
                    <a:pt x="209" y="0"/>
                  </a:lnTo>
                  <a:lnTo>
                    <a:pt x="193" y="0"/>
                  </a:lnTo>
                  <a:lnTo>
                    <a:pt x="186" y="0"/>
                  </a:lnTo>
                  <a:lnTo>
                    <a:pt x="170" y="0"/>
                  </a:lnTo>
                  <a:lnTo>
                    <a:pt x="155" y="0"/>
                  </a:lnTo>
                  <a:lnTo>
                    <a:pt x="139" y="0"/>
                  </a:lnTo>
                  <a:lnTo>
                    <a:pt x="125" y="7"/>
                  </a:lnTo>
                  <a:lnTo>
                    <a:pt x="109" y="14"/>
                  </a:lnTo>
                  <a:lnTo>
                    <a:pt x="102" y="14"/>
                  </a:lnTo>
                  <a:lnTo>
                    <a:pt x="93" y="23"/>
                  </a:lnTo>
                  <a:lnTo>
                    <a:pt x="78" y="30"/>
                  </a:lnTo>
                  <a:lnTo>
                    <a:pt x="85" y="30"/>
                  </a:lnTo>
                  <a:lnTo>
                    <a:pt x="85" y="37"/>
                  </a:lnTo>
                  <a:lnTo>
                    <a:pt x="85" y="53"/>
                  </a:lnTo>
                  <a:lnTo>
                    <a:pt x="93" y="60"/>
                  </a:lnTo>
                  <a:lnTo>
                    <a:pt x="93" y="69"/>
                  </a:lnTo>
                  <a:lnTo>
                    <a:pt x="78" y="69"/>
                  </a:lnTo>
                  <a:lnTo>
                    <a:pt x="62" y="76"/>
                  </a:lnTo>
                  <a:lnTo>
                    <a:pt x="62" y="84"/>
                  </a:lnTo>
                  <a:lnTo>
                    <a:pt x="55" y="93"/>
                  </a:lnTo>
                  <a:lnTo>
                    <a:pt x="46" y="100"/>
                  </a:lnTo>
                  <a:lnTo>
                    <a:pt x="32" y="100"/>
                  </a:lnTo>
                  <a:lnTo>
                    <a:pt x="23" y="107"/>
                  </a:lnTo>
                  <a:lnTo>
                    <a:pt x="16" y="116"/>
                  </a:lnTo>
                  <a:lnTo>
                    <a:pt x="0" y="11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6" name="Freeform 323"/>
            <p:cNvSpPr>
              <a:spLocks/>
            </p:cNvSpPr>
            <p:nvPr/>
          </p:nvSpPr>
          <p:spPr bwMode="auto">
            <a:xfrm>
              <a:off x="4678042" y="3262806"/>
              <a:ext cx="341060" cy="355922"/>
            </a:xfrm>
            <a:custGeom>
              <a:avLst/>
              <a:gdLst>
                <a:gd name="T0" fmla="*/ 13810 w 155"/>
                <a:gd name="T1" fmla="*/ 17338 h 170"/>
                <a:gd name="T2" fmla="*/ 13108 w 155"/>
                <a:gd name="T3" fmla="*/ 17338 h 170"/>
                <a:gd name="T4" fmla="*/ 11692 w 155"/>
                <a:gd name="T5" fmla="*/ 17338 h 170"/>
                <a:gd name="T6" fmla="*/ 11692 w 155"/>
                <a:gd name="T7" fmla="*/ 18604 h 170"/>
                <a:gd name="T8" fmla="*/ 11692 w 155"/>
                <a:gd name="T9" fmla="*/ 21472 h 170"/>
                <a:gd name="T10" fmla="*/ 11692 w 155"/>
                <a:gd name="T11" fmla="*/ 22609 h 170"/>
                <a:gd name="T12" fmla="*/ 11692 w 155"/>
                <a:gd name="T13" fmla="*/ 25373 h 170"/>
                <a:gd name="T14" fmla="*/ 12473 w 155"/>
                <a:gd name="T15" fmla="*/ 26644 h 170"/>
                <a:gd name="T16" fmla="*/ 13108 w 155"/>
                <a:gd name="T17" fmla="*/ 29601 h 170"/>
                <a:gd name="T18" fmla="*/ 11692 w 155"/>
                <a:gd name="T19" fmla="*/ 29601 h 170"/>
                <a:gd name="T20" fmla="*/ 9595 w 155"/>
                <a:gd name="T21" fmla="*/ 29601 h 170"/>
                <a:gd name="T22" fmla="*/ 8978 w 155"/>
                <a:gd name="T23" fmla="*/ 29601 h 170"/>
                <a:gd name="T24" fmla="*/ 7636 w 155"/>
                <a:gd name="T25" fmla="*/ 29601 h 170"/>
                <a:gd name="T26" fmla="*/ 7636 w 155"/>
                <a:gd name="T27" fmla="*/ 28016 h 170"/>
                <a:gd name="T28" fmla="*/ 6169 w 155"/>
                <a:gd name="T29" fmla="*/ 28016 h 170"/>
                <a:gd name="T30" fmla="*/ 4757 w 155"/>
                <a:gd name="T31" fmla="*/ 28016 h 170"/>
                <a:gd name="T32" fmla="*/ 3523 w 155"/>
                <a:gd name="T33" fmla="*/ 28016 h 170"/>
                <a:gd name="T34" fmla="*/ 2044 w 155"/>
                <a:gd name="T35" fmla="*/ 28016 h 170"/>
                <a:gd name="T36" fmla="*/ 1433 w 155"/>
                <a:gd name="T37" fmla="*/ 26644 h 170"/>
                <a:gd name="T38" fmla="*/ 0 w 155"/>
                <a:gd name="T39" fmla="*/ 28016 h 170"/>
                <a:gd name="T40" fmla="*/ 0 w 155"/>
                <a:gd name="T41" fmla="*/ 25373 h 170"/>
                <a:gd name="T42" fmla="*/ 0 w 155"/>
                <a:gd name="T43" fmla="*/ 23823 h 170"/>
                <a:gd name="T44" fmla="*/ 619 w 155"/>
                <a:gd name="T45" fmla="*/ 21472 h 170"/>
                <a:gd name="T46" fmla="*/ 1433 w 155"/>
                <a:gd name="T47" fmla="*/ 17338 h 170"/>
                <a:gd name="T48" fmla="*/ 2044 w 155"/>
                <a:gd name="T49" fmla="*/ 15784 h 170"/>
                <a:gd name="T50" fmla="*/ 2701 w 155"/>
                <a:gd name="T51" fmla="*/ 14542 h 170"/>
                <a:gd name="T52" fmla="*/ 2044 w 155"/>
                <a:gd name="T53" fmla="*/ 10532 h 170"/>
                <a:gd name="T54" fmla="*/ 2044 w 155"/>
                <a:gd name="T55" fmla="*/ 9298 h 170"/>
                <a:gd name="T56" fmla="*/ 1433 w 155"/>
                <a:gd name="T57" fmla="*/ 6485 h 170"/>
                <a:gd name="T58" fmla="*/ 2044 w 155"/>
                <a:gd name="T59" fmla="*/ 5244 h 170"/>
                <a:gd name="T60" fmla="*/ 1433 w 155"/>
                <a:gd name="T61" fmla="*/ 2426 h 170"/>
                <a:gd name="T62" fmla="*/ 619 w 155"/>
                <a:gd name="T63" fmla="*/ 0 h 170"/>
                <a:gd name="T64" fmla="*/ 2044 w 155"/>
                <a:gd name="T65" fmla="*/ 0 h 170"/>
                <a:gd name="T66" fmla="*/ 2701 w 155"/>
                <a:gd name="T67" fmla="*/ 0 h 170"/>
                <a:gd name="T68" fmla="*/ 4107 w 155"/>
                <a:gd name="T69" fmla="*/ 0 h 170"/>
                <a:gd name="T70" fmla="*/ 4757 w 155"/>
                <a:gd name="T71" fmla="*/ 0 h 170"/>
                <a:gd name="T72" fmla="*/ 5540 w 155"/>
                <a:gd name="T73" fmla="*/ 0 h 170"/>
                <a:gd name="T74" fmla="*/ 6169 w 155"/>
                <a:gd name="T75" fmla="*/ 2426 h 170"/>
                <a:gd name="T76" fmla="*/ 6936 w 155"/>
                <a:gd name="T77" fmla="*/ 4067 h 170"/>
                <a:gd name="T78" fmla="*/ 7636 w 155"/>
                <a:gd name="T79" fmla="*/ 5244 h 170"/>
                <a:gd name="T80" fmla="*/ 8978 w 155"/>
                <a:gd name="T81" fmla="*/ 4067 h 170"/>
                <a:gd name="T82" fmla="*/ 8978 w 155"/>
                <a:gd name="T83" fmla="*/ 2426 h 170"/>
                <a:gd name="T84" fmla="*/ 10407 w 155"/>
                <a:gd name="T85" fmla="*/ 2426 h 170"/>
                <a:gd name="T86" fmla="*/ 11692 w 155"/>
                <a:gd name="T87" fmla="*/ 2426 h 170"/>
                <a:gd name="T88" fmla="*/ 11692 w 155"/>
                <a:gd name="T89" fmla="*/ 6485 h 170"/>
                <a:gd name="T90" fmla="*/ 11692 w 155"/>
                <a:gd name="T91" fmla="*/ 9298 h 170"/>
                <a:gd name="T92" fmla="*/ 12473 w 155"/>
                <a:gd name="T93" fmla="*/ 12099 h 170"/>
                <a:gd name="T94" fmla="*/ 12473 w 155"/>
                <a:gd name="T95" fmla="*/ 13278 h 170"/>
                <a:gd name="T96" fmla="*/ 13108 w 155"/>
                <a:gd name="T97" fmla="*/ 12099 h 170"/>
                <a:gd name="T98" fmla="*/ 13810 w 155"/>
                <a:gd name="T99" fmla="*/ 12099 h 170"/>
                <a:gd name="T100" fmla="*/ 13810 w 155"/>
                <a:gd name="T101" fmla="*/ 14542 h 170"/>
                <a:gd name="T102" fmla="*/ 13810 w 155"/>
                <a:gd name="T103" fmla="*/ 17338 h 1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5"/>
                <a:gd name="T157" fmla="*/ 0 h 170"/>
                <a:gd name="T158" fmla="*/ 155 w 155"/>
                <a:gd name="T159" fmla="*/ 170 h 1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5" h="170">
                  <a:moveTo>
                    <a:pt x="154" y="99"/>
                  </a:moveTo>
                  <a:lnTo>
                    <a:pt x="146" y="99"/>
                  </a:lnTo>
                  <a:lnTo>
                    <a:pt x="130" y="99"/>
                  </a:lnTo>
                  <a:lnTo>
                    <a:pt x="130" y="106"/>
                  </a:lnTo>
                  <a:lnTo>
                    <a:pt x="130" y="122"/>
                  </a:lnTo>
                  <a:lnTo>
                    <a:pt x="130" y="129"/>
                  </a:lnTo>
                  <a:lnTo>
                    <a:pt x="130" y="145"/>
                  </a:lnTo>
                  <a:lnTo>
                    <a:pt x="139" y="152"/>
                  </a:lnTo>
                  <a:lnTo>
                    <a:pt x="146" y="169"/>
                  </a:lnTo>
                  <a:lnTo>
                    <a:pt x="130" y="169"/>
                  </a:lnTo>
                  <a:lnTo>
                    <a:pt x="107" y="169"/>
                  </a:lnTo>
                  <a:lnTo>
                    <a:pt x="100" y="169"/>
                  </a:lnTo>
                  <a:lnTo>
                    <a:pt x="85" y="169"/>
                  </a:lnTo>
                  <a:lnTo>
                    <a:pt x="85" y="160"/>
                  </a:lnTo>
                  <a:lnTo>
                    <a:pt x="69" y="160"/>
                  </a:lnTo>
                  <a:lnTo>
                    <a:pt x="53" y="160"/>
                  </a:lnTo>
                  <a:lnTo>
                    <a:pt x="39" y="160"/>
                  </a:lnTo>
                  <a:lnTo>
                    <a:pt x="23" y="160"/>
                  </a:lnTo>
                  <a:lnTo>
                    <a:pt x="16" y="152"/>
                  </a:lnTo>
                  <a:lnTo>
                    <a:pt x="0" y="160"/>
                  </a:lnTo>
                  <a:lnTo>
                    <a:pt x="0" y="145"/>
                  </a:lnTo>
                  <a:lnTo>
                    <a:pt x="0" y="136"/>
                  </a:lnTo>
                  <a:lnTo>
                    <a:pt x="7" y="122"/>
                  </a:lnTo>
                  <a:lnTo>
                    <a:pt x="16" y="99"/>
                  </a:lnTo>
                  <a:lnTo>
                    <a:pt x="23" y="90"/>
                  </a:lnTo>
                  <a:lnTo>
                    <a:pt x="30" y="83"/>
                  </a:lnTo>
                  <a:lnTo>
                    <a:pt x="23" y="60"/>
                  </a:lnTo>
                  <a:lnTo>
                    <a:pt x="23" y="53"/>
                  </a:lnTo>
                  <a:lnTo>
                    <a:pt x="16" y="37"/>
                  </a:lnTo>
                  <a:lnTo>
                    <a:pt x="23" y="30"/>
                  </a:lnTo>
                  <a:lnTo>
                    <a:pt x="16" y="14"/>
                  </a:lnTo>
                  <a:lnTo>
                    <a:pt x="7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46" y="0"/>
                  </a:lnTo>
                  <a:lnTo>
                    <a:pt x="53" y="0"/>
                  </a:lnTo>
                  <a:lnTo>
                    <a:pt x="62" y="0"/>
                  </a:lnTo>
                  <a:lnTo>
                    <a:pt x="69" y="14"/>
                  </a:lnTo>
                  <a:lnTo>
                    <a:pt x="77" y="23"/>
                  </a:lnTo>
                  <a:lnTo>
                    <a:pt x="85" y="30"/>
                  </a:lnTo>
                  <a:lnTo>
                    <a:pt x="100" y="23"/>
                  </a:lnTo>
                  <a:lnTo>
                    <a:pt x="100" y="14"/>
                  </a:lnTo>
                  <a:lnTo>
                    <a:pt x="116" y="14"/>
                  </a:lnTo>
                  <a:lnTo>
                    <a:pt x="130" y="14"/>
                  </a:lnTo>
                  <a:lnTo>
                    <a:pt x="130" y="37"/>
                  </a:lnTo>
                  <a:lnTo>
                    <a:pt x="130" y="53"/>
                  </a:lnTo>
                  <a:lnTo>
                    <a:pt x="139" y="69"/>
                  </a:lnTo>
                  <a:lnTo>
                    <a:pt x="139" y="76"/>
                  </a:lnTo>
                  <a:lnTo>
                    <a:pt x="146" y="69"/>
                  </a:lnTo>
                  <a:lnTo>
                    <a:pt x="154" y="69"/>
                  </a:lnTo>
                  <a:lnTo>
                    <a:pt x="154" y="83"/>
                  </a:lnTo>
                  <a:lnTo>
                    <a:pt x="154" y="9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7" name="Freeform 324"/>
            <p:cNvSpPr>
              <a:spLocks/>
            </p:cNvSpPr>
            <p:nvPr/>
          </p:nvSpPr>
          <p:spPr bwMode="auto">
            <a:xfrm>
              <a:off x="4696816" y="3210077"/>
              <a:ext cx="61015" cy="65911"/>
            </a:xfrm>
            <a:custGeom>
              <a:avLst/>
              <a:gdLst>
                <a:gd name="T0" fmla="*/ 0 w 29"/>
                <a:gd name="T1" fmla="*/ 8537 h 30"/>
                <a:gd name="T2" fmla="*/ 0 w 29"/>
                <a:gd name="T3" fmla="*/ 4194 h 30"/>
                <a:gd name="T4" fmla="*/ 771 w 29"/>
                <a:gd name="T5" fmla="*/ 0 h 30"/>
                <a:gd name="T6" fmla="*/ 1452 w 29"/>
                <a:gd name="T7" fmla="*/ 0 h 30"/>
                <a:gd name="T8" fmla="*/ 771 w 29"/>
                <a:gd name="T9" fmla="*/ 4194 h 30"/>
                <a:gd name="T10" fmla="*/ 771 w 29"/>
                <a:gd name="T11" fmla="*/ 8537 h 30"/>
                <a:gd name="T12" fmla="*/ 0 w 29"/>
                <a:gd name="T13" fmla="*/ 8537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30"/>
                <a:gd name="T23" fmla="*/ 29 w 29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30">
                  <a:moveTo>
                    <a:pt x="0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8" y="0"/>
                  </a:lnTo>
                  <a:lnTo>
                    <a:pt x="15" y="14"/>
                  </a:lnTo>
                  <a:lnTo>
                    <a:pt x="15" y="29"/>
                  </a:lnTo>
                  <a:lnTo>
                    <a:pt x="0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8" name="Freeform 325"/>
            <p:cNvSpPr>
              <a:spLocks/>
            </p:cNvSpPr>
            <p:nvPr/>
          </p:nvSpPr>
          <p:spPr bwMode="auto">
            <a:xfrm>
              <a:off x="4627979" y="3002089"/>
              <a:ext cx="64144" cy="57123"/>
            </a:xfrm>
            <a:custGeom>
              <a:avLst/>
              <a:gdLst>
                <a:gd name="T0" fmla="*/ 0 w 29"/>
                <a:gd name="T1" fmla="*/ 2806 h 29"/>
                <a:gd name="T2" fmla="*/ 0 w 29"/>
                <a:gd name="T3" fmla="*/ 1846 h 29"/>
                <a:gd name="T4" fmla="*/ 0 w 29"/>
                <a:gd name="T5" fmla="*/ 0 h 29"/>
                <a:gd name="T6" fmla="*/ 632 w 29"/>
                <a:gd name="T7" fmla="*/ 0 h 29"/>
                <a:gd name="T8" fmla="*/ 2248 w 29"/>
                <a:gd name="T9" fmla="*/ 0 h 29"/>
                <a:gd name="T10" fmla="*/ 2248 w 29"/>
                <a:gd name="T11" fmla="*/ 2806 h 29"/>
                <a:gd name="T12" fmla="*/ 632 w 29"/>
                <a:gd name="T13" fmla="*/ 2806 h 29"/>
                <a:gd name="T14" fmla="*/ 0 w 29"/>
                <a:gd name="T15" fmla="*/ 2806 h 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29"/>
                <a:gd name="T26" fmla="*/ 29 w 29"/>
                <a:gd name="T27" fmla="*/ 29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29">
                  <a:moveTo>
                    <a:pt x="0" y="2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8" y="0"/>
                  </a:lnTo>
                  <a:lnTo>
                    <a:pt x="28" y="0"/>
                  </a:lnTo>
                  <a:lnTo>
                    <a:pt x="28" y="28"/>
                  </a:lnTo>
                  <a:lnTo>
                    <a:pt x="8" y="28"/>
                  </a:lnTo>
                  <a:lnTo>
                    <a:pt x="0" y="2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9" name="Freeform 326"/>
            <p:cNvSpPr>
              <a:spLocks/>
            </p:cNvSpPr>
            <p:nvPr/>
          </p:nvSpPr>
          <p:spPr bwMode="auto">
            <a:xfrm>
              <a:off x="4591995" y="2955219"/>
              <a:ext cx="62580" cy="60052"/>
            </a:xfrm>
            <a:custGeom>
              <a:avLst/>
              <a:gdLst>
                <a:gd name="T0" fmla="*/ 1790 w 29"/>
                <a:gd name="T1" fmla="*/ 4298 h 29"/>
                <a:gd name="T2" fmla="*/ 0 w 29"/>
                <a:gd name="T3" fmla="*/ 0 h 29"/>
                <a:gd name="T4" fmla="*/ 0 w 29"/>
                <a:gd name="T5" fmla="*/ 4298 h 29"/>
                <a:gd name="T6" fmla="*/ 1790 w 29"/>
                <a:gd name="T7" fmla="*/ 4298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29"/>
                <a:gd name="T14" fmla="*/ 29 w 29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29">
                  <a:moveTo>
                    <a:pt x="28" y="28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28" y="2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0" name="Freeform 327"/>
            <p:cNvSpPr>
              <a:spLocks/>
            </p:cNvSpPr>
            <p:nvPr/>
          </p:nvSpPr>
          <p:spPr bwMode="auto">
            <a:xfrm>
              <a:off x="4591995" y="3002089"/>
              <a:ext cx="173659" cy="197734"/>
            </a:xfrm>
            <a:custGeom>
              <a:avLst/>
              <a:gdLst>
                <a:gd name="T0" fmla="*/ 1288 w 80"/>
                <a:gd name="T1" fmla="*/ 4258 h 93"/>
                <a:gd name="T2" fmla="*/ 629 w 80"/>
                <a:gd name="T3" fmla="*/ 4258 h 93"/>
                <a:gd name="T4" fmla="*/ 1288 w 80"/>
                <a:gd name="T5" fmla="*/ 6033 h 93"/>
                <a:gd name="T6" fmla="*/ 629 w 80"/>
                <a:gd name="T7" fmla="*/ 6033 h 93"/>
                <a:gd name="T8" fmla="*/ 629 w 80"/>
                <a:gd name="T9" fmla="*/ 8950 h 93"/>
                <a:gd name="T10" fmla="*/ 0 w 80"/>
                <a:gd name="T11" fmla="*/ 8950 h 93"/>
                <a:gd name="T12" fmla="*/ 629 w 80"/>
                <a:gd name="T13" fmla="*/ 10832 h 93"/>
                <a:gd name="T14" fmla="*/ 629 w 80"/>
                <a:gd name="T15" fmla="*/ 12290 h 93"/>
                <a:gd name="T16" fmla="*/ 629 w 80"/>
                <a:gd name="T17" fmla="*/ 10832 h 93"/>
                <a:gd name="T18" fmla="*/ 1288 w 80"/>
                <a:gd name="T19" fmla="*/ 12290 h 93"/>
                <a:gd name="T20" fmla="*/ 629 w 80"/>
                <a:gd name="T21" fmla="*/ 12290 h 93"/>
                <a:gd name="T22" fmla="*/ 1288 w 80"/>
                <a:gd name="T23" fmla="*/ 13687 h 93"/>
                <a:gd name="T24" fmla="*/ 1869 w 80"/>
                <a:gd name="T25" fmla="*/ 16887 h 93"/>
                <a:gd name="T26" fmla="*/ 2551 w 80"/>
                <a:gd name="T27" fmla="*/ 18403 h 93"/>
                <a:gd name="T28" fmla="*/ 3094 w 80"/>
                <a:gd name="T29" fmla="*/ 16887 h 93"/>
                <a:gd name="T30" fmla="*/ 3649 w 80"/>
                <a:gd name="T31" fmla="*/ 16887 h 93"/>
                <a:gd name="T32" fmla="*/ 3094 w 80"/>
                <a:gd name="T33" fmla="*/ 15486 h 93"/>
                <a:gd name="T34" fmla="*/ 3094 w 80"/>
                <a:gd name="T35" fmla="*/ 13687 h 93"/>
                <a:gd name="T36" fmla="*/ 4408 w 80"/>
                <a:gd name="T37" fmla="*/ 13687 h 93"/>
                <a:gd name="T38" fmla="*/ 4408 w 80"/>
                <a:gd name="T39" fmla="*/ 12290 h 93"/>
                <a:gd name="T40" fmla="*/ 4963 w 80"/>
                <a:gd name="T41" fmla="*/ 13687 h 93"/>
                <a:gd name="T42" fmla="*/ 5626 w 80"/>
                <a:gd name="T43" fmla="*/ 13687 h 93"/>
                <a:gd name="T44" fmla="*/ 6298 w 80"/>
                <a:gd name="T45" fmla="*/ 8950 h 93"/>
                <a:gd name="T46" fmla="*/ 5626 w 80"/>
                <a:gd name="T47" fmla="*/ 6033 h 93"/>
                <a:gd name="T48" fmla="*/ 6298 w 80"/>
                <a:gd name="T49" fmla="*/ 4258 h 93"/>
                <a:gd name="T50" fmla="*/ 6298 w 80"/>
                <a:gd name="T51" fmla="*/ 2858 h 93"/>
                <a:gd name="T52" fmla="*/ 4963 w 80"/>
                <a:gd name="T53" fmla="*/ 2858 h 93"/>
                <a:gd name="T54" fmla="*/ 4963 w 80"/>
                <a:gd name="T55" fmla="*/ 0 h 93"/>
                <a:gd name="T56" fmla="*/ 3649 w 80"/>
                <a:gd name="T57" fmla="*/ 0 h 93"/>
                <a:gd name="T58" fmla="*/ 3094 w 80"/>
                <a:gd name="T59" fmla="*/ 0 h 93"/>
                <a:gd name="T60" fmla="*/ 3094 w 80"/>
                <a:gd name="T61" fmla="*/ 4258 h 93"/>
                <a:gd name="T62" fmla="*/ 1869 w 80"/>
                <a:gd name="T63" fmla="*/ 4258 h 93"/>
                <a:gd name="T64" fmla="*/ 1288 w 80"/>
                <a:gd name="T65" fmla="*/ 4258 h 9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0"/>
                <a:gd name="T100" fmla="*/ 0 h 93"/>
                <a:gd name="T101" fmla="*/ 80 w 80"/>
                <a:gd name="T102" fmla="*/ 93 h 9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0" h="93">
                  <a:moveTo>
                    <a:pt x="16" y="21"/>
                  </a:moveTo>
                  <a:lnTo>
                    <a:pt x="8" y="21"/>
                  </a:lnTo>
                  <a:lnTo>
                    <a:pt x="16" y="30"/>
                  </a:lnTo>
                  <a:lnTo>
                    <a:pt x="8" y="30"/>
                  </a:lnTo>
                  <a:lnTo>
                    <a:pt x="8" y="45"/>
                  </a:lnTo>
                  <a:lnTo>
                    <a:pt x="0" y="45"/>
                  </a:lnTo>
                  <a:lnTo>
                    <a:pt x="8" y="54"/>
                  </a:lnTo>
                  <a:lnTo>
                    <a:pt x="8" y="61"/>
                  </a:lnTo>
                  <a:lnTo>
                    <a:pt x="8" y="54"/>
                  </a:lnTo>
                  <a:lnTo>
                    <a:pt x="16" y="61"/>
                  </a:lnTo>
                  <a:lnTo>
                    <a:pt x="8" y="61"/>
                  </a:lnTo>
                  <a:lnTo>
                    <a:pt x="16" y="68"/>
                  </a:lnTo>
                  <a:lnTo>
                    <a:pt x="23" y="84"/>
                  </a:lnTo>
                  <a:lnTo>
                    <a:pt x="32" y="92"/>
                  </a:lnTo>
                  <a:lnTo>
                    <a:pt x="39" y="84"/>
                  </a:lnTo>
                  <a:lnTo>
                    <a:pt x="46" y="84"/>
                  </a:lnTo>
                  <a:lnTo>
                    <a:pt x="39" y="77"/>
                  </a:lnTo>
                  <a:lnTo>
                    <a:pt x="39" y="68"/>
                  </a:lnTo>
                  <a:lnTo>
                    <a:pt x="55" y="68"/>
                  </a:lnTo>
                  <a:lnTo>
                    <a:pt x="55" y="61"/>
                  </a:lnTo>
                  <a:lnTo>
                    <a:pt x="62" y="68"/>
                  </a:lnTo>
                  <a:lnTo>
                    <a:pt x="70" y="68"/>
                  </a:lnTo>
                  <a:lnTo>
                    <a:pt x="79" y="45"/>
                  </a:lnTo>
                  <a:lnTo>
                    <a:pt x="70" y="30"/>
                  </a:lnTo>
                  <a:lnTo>
                    <a:pt x="79" y="21"/>
                  </a:lnTo>
                  <a:lnTo>
                    <a:pt x="79" y="14"/>
                  </a:lnTo>
                  <a:lnTo>
                    <a:pt x="62" y="14"/>
                  </a:lnTo>
                  <a:lnTo>
                    <a:pt x="62" y="0"/>
                  </a:lnTo>
                  <a:lnTo>
                    <a:pt x="46" y="0"/>
                  </a:lnTo>
                  <a:lnTo>
                    <a:pt x="39" y="0"/>
                  </a:lnTo>
                  <a:lnTo>
                    <a:pt x="39" y="21"/>
                  </a:lnTo>
                  <a:lnTo>
                    <a:pt x="23" y="21"/>
                  </a:lnTo>
                  <a:lnTo>
                    <a:pt x="16" y="21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1" name="Line 328"/>
            <p:cNvSpPr>
              <a:spLocks noChangeShapeType="1"/>
            </p:cNvSpPr>
            <p:nvPr/>
          </p:nvSpPr>
          <p:spPr bwMode="auto">
            <a:xfrm flipV="1">
              <a:off x="4560705" y="3015271"/>
              <a:ext cx="0" cy="14647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2" name="Freeform 329"/>
            <p:cNvSpPr>
              <a:spLocks/>
            </p:cNvSpPr>
            <p:nvPr/>
          </p:nvSpPr>
          <p:spPr bwMode="auto">
            <a:xfrm>
              <a:off x="5191196" y="3094365"/>
              <a:ext cx="305076" cy="332488"/>
            </a:xfrm>
            <a:custGeom>
              <a:avLst/>
              <a:gdLst>
                <a:gd name="T0" fmla="*/ 8613 w 139"/>
                <a:gd name="T1" fmla="*/ 7621 h 157"/>
                <a:gd name="T2" fmla="*/ 8613 w 139"/>
                <a:gd name="T3" fmla="*/ 6172 h 157"/>
                <a:gd name="T4" fmla="*/ 7845 w 139"/>
                <a:gd name="T5" fmla="*/ 4498 h 157"/>
                <a:gd name="T6" fmla="*/ 6605 w 139"/>
                <a:gd name="T7" fmla="*/ 3131 h 157"/>
                <a:gd name="T8" fmla="*/ 5832 w 139"/>
                <a:gd name="T9" fmla="*/ 1630 h 157"/>
                <a:gd name="T10" fmla="*/ 4591 w 139"/>
                <a:gd name="T11" fmla="*/ 0 h 157"/>
                <a:gd name="T12" fmla="*/ 3948 w 139"/>
                <a:gd name="T13" fmla="*/ 0 h 157"/>
                <a:gd name="T14" fmla="*/ 2579 w 139"/>
                <a:gd name="T15" fmla="*/ 0 h 157"/>
                <a:gd name="T16" fmla="*/ 1967 w 139"/>
                <a:gd name="T17" fmla="*/ 0 h 157"/>
                <a:gd name="T18" fmla="*/ 612 w 139"/>
                <a:gd name="T19" fmla="*/ 1630 h 157"/>
                <a:gd name="T20" fmla="*/ 1207 w 139"/>
                <a:gd name="T21" fmla="*/ 4498 h 157"/>
                <a:gd name="T22" fmla="*/ 1207 w 139"/>
                <a:gd name="T23" fmla="*/ 6172 h 157"/>
                <a:gd name="T24" fmla="*/ 1207 w 139"/>
                <a:gd name="T25" fmla="*/ 7621 h 157"/>
                <a:gd name="T26" fmla="*/ 612 w 139"/>
                <a:gd name="T27" fmla="*/ 8988 h 157"/>
                <a:gd name="T28" fmla="*/ 0 w 139"/>
                <a:gd name="T29" fmla="*/ 10738 h 157"/>
                <a:gd name="T30" fmla="*/ 0 w 139"/>
                <a:gd name="T31" fmla="*/ 12106 h 157"/>
                <a:gd name="T32" fmla="*/ 0 w 139"/>
                <a:gd name="T33" fmla="*/ 15228 h 157"/>
                <a:gd name="T34" fmla="*/ 0 w 139"/>
                <a:gd name="T35" fmla="*/ 16750 h 157"/>
                <a:gd name="T36" fmla="*/ 612 w 139"/>
                <a:gd name="T37" fmla="*/ 19867 h 157"/>
                <a:gd name="T38" fmla="*/ 1207 w 139"/>
                <a:gd name="T39" fmla="*/ 21233 h 157"/>
                <a:gd name="T40" fmla="*/ 2579 w 139"/>
                <a:gd name="T41" fmla="*/ 22683 h 157"/>
                <a:gd name="T42" fmla="*/ 3219 w 139"/>
                <a:gd name="T43" fmla="*/ 24357 h 157"/>
                <a:gd name="T44" fmla="*/ 4591 w 139"/>
                <a:gd name="T45" fmla="*/ 24357 h 157"/>
                <a:gd name="T46" fmla="*/ 5186 w 139"/>
                <a:gd name="T47" fmla="*/ 25800 h 157"/>
                <a:gd name="T48" fmla="*/ 5186 w 139"/>
                <a:gd name="T49" fmla="*/ 28855 h 157"/>
                <a:gd name="T50" fmla="*/ 5832 w 139"/>
                <a:gd name="T51" fmla="*/ 30348 h 157"/>
                <a:gd name="T52" fmla="*/ 6605 w 139"/>
                <a:gd name="T53" fmla="*/ 30348 h 157"/>
                <a:gd name="T54" fmla="*/ 7845 w 139"/>
                <a:gd name="T55" fmla="*/ 30348 h 157"/>
                <a:gd name="T56" fmla="*/ 8613 w 139"/>
                <a:gd name="T57" fmla="*/ 30348 h 157"/>
                <a:gd name="T58" fmla="*/ 9189 w 139"/>
                <a:gd name="T59" fmla="*/ 30348 h 157"/>
                <a:gd name="T60" fmla="*/ 10577 w 139"/>
                <a:gd name="T61" fmla="*/ 28855 h 157"/>
                <a:gd name="T62" fmla="*/ 11866 w 139"/>
                <a:gd name="T63" fmla="*/ 27181 h 157"/>
                <a:gd name="T64" fmla="*/ 11189 w 139"/>
                <a:gd name="T65" fmla="*/ 25800 h 157"/>
                <a:gd name="T66" fmla="*/ 10577 w 139"/>
                <a:gd name="T67" fmla="*/ 22683 h 157"/>
                <a:gd name="T68" fmla="*/ 10577 w 139"/>
                <a:gd name="T69" fmla="*/ 21233 h 157"/>
                <a:gd name="T70" fmla="*/ 10577 w 139"/>
                <a:gd name="T71" fmla="*/ 19867 h 157"/>
                <a:gd name="T72" fmla="*/ 10577 w 139"/>
                <a:gd name="T73" fmla="*/ 16750 h 157"/>
                <a:gd name="T74" fmla="*/ 9812 w 139"/>
                <a:gd name="T75" fmla="*/ 15228 h 157"/>
                <a:gd name="T76" fmla="*/ 10577 w 139"/>
                <a:gd name="T77" fmla="*/ 10738 h 157"/>
                <a:gd name="T78" fmla="*/ 9812 w 139"/>
                <a:gd name="T79" fmla="*/ 8988 h 157"/>
                <a:gd name="T80" fmla="*/ 8613 w 139"/>
                <a:gd name="T81" fmla="*/ 7621 h 1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9"/>
                <a:gd name="T124" fmla="*/ 0 h 157"/>
                <a:gd name="T125" fmla="*/ 139 w 139"/>
                <a:gd name="T126" fmla="*/ 157 h 15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9" h="157">
                  <a:moveTo>
                    <a:pt x="100" y="39"/>
                  </a:moveTo>
                  <a:lnTo>
                    <a:pt x="100" y="32"/>
                  </a:lnTo>
                  <a:lnTo>
                    <a:pt x="91" y="23"/>
                  </a:lnTo>
                  <a:lnTo>
                    <a:pt x="77" y="16"/>
                  </a:lnTo>
                  <a:lnTo>
                    <a:pt x="68" y="8"/>
                  </a:lnTo>
                  <a:lnTo>
                    <a:pt x="53" y="0"/>
                  </a:lnTo>
                  <a:lnTo>
                    <a:pt x="46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7" y="8"/>
                  </a:lnTo>
                  <a:lnTo>
                    <a:pt x="14" y="23"/>
                  </a:lnTo>
                  <a:lnTo>
                    <a:pt x="14" y="32"/>
                  </a:lnTo>
                  <a:lnTo>
                    <a:pt x="14" y="39"/>
                  </a:lnTo>
                  <a:lnTo>
                    <a:pt x="7" y="46"/>
                  </a:lnTo>
                  <a:lnTo>
                    <a:pt x="0" y="55"/>
                  </a:lnTo>
                  <a:lnTo>
                    <a:pt x="0" y="62"/>
                  </a:lnTo>
                  <a:lnTo>
                    <a:pt x="0" y="78"/>
                  </a:lnTo>
                  <a:lnTo>
                    <a:pt x="0" y="86"/>
                  </a:lnTo>
                  <a:lnTo>
                    <a:pt x="7" y="102"/>
                  </a:lnTo>
                  <a:lnTo>
                    <a:pt x="14" y="109"/>
                  </a:lnTo>
                  <a:lnTo>
                    <a:pt x="30" y="116"/>
                  </a:lnTo>
                  <a:lnTo>
                    <a:pt x="37" y="125"/>
                  </a:lnTo>
                  <a:lnTo>
                    <a:pt x="53" y="125"/>
                  </a:lnTo>
                  <a:lnTo>
                    <a:pt x="60" y="132"/>
                  </a:lnTo>
                  <a:lnTo>
                    <a:pt x="60" y="148"/>
                  </a:lnTo>
                  <a:lnTo>
                    <a:pt x="68" y="156"/>
                  </a:lnTo>
                  <a:lnTo>
                    <a:pt x="77" y="156"/>
                  </a:lnTo>
                  <a:lnTo>
                    <a:pt x="91" y="156"/>
                  </a:lnTo>
                  <a:lnTo>
                    <a:pt x="100" y="156"/>
                  </a:lnTo>
                  <a:lnTo>
                    <a:pt x="107" y="156"/>
                  </a:lnTo>
                  <a:lnTo>
                    <a:pt x="123" y="148"/>
                  </a:lnTo>
                  <a:lnTo>
                    <a:pt x="138" y="139"/>
                  </a:lnTo>
                  <a:lnTo>
                    <a:pt x="130" y="132"/>
                  </a:lnTo>
                  <a:lnTo>
                    <a:pt x="123" y="116"/>
                  </a:lnTo>
                  <a:lnTo>
                    <a:pt x="123" y="109"/>
                  </a:lnTo>
                  <a:lnTo>
                    <a:pt x="123" y="102"/>
                  </a:lnTo>
                  <a:lnTo>
                    <a:pt x="123" y="86"/>
                  </a:lnTo>
                  <a:lnTo>
                    <a:pt x="114" y="78"/>
                  </a:lnTo>
                  <a:lnTo>
                    <a:pt x="123" y="55"/>
                  </a:lnTo>
                  <a:lnTo>
                    <a:pt x="114" y="46"/>
                  </a:lnTo>
                  <a:lnTo>
                    <a:pt x="100" y="3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3" name="Freeform 330"/>
            <p:cNvSpPr>
              <a:spLocks/>
            </p:cNvSpPr>
            <p:nvPr/>
          </p:nvSpPr>
          <p:spPr bwMode="auto">
            <a:xfrm>
              <a:off x="5461853" y="3239371"/>
              <a:ext cx="0" cy="61518"/>
            </a:xfrm>
            <a:custGeom>
              <a:avLst/>
              <a:gdLst>
                <a:gd name="T0" fmla="*/ 0 w 1"/>
                <a:gd name="T1" fmla="*/ 5233 h 29"/>
                <a:gd name="T2" fmla="*/ 0 w 1"/>
                <a:gd name="T3" fmla="*/ 0 h 29"/>
                <a:gd name="T4" fmla="*/ 0 w 1"/>
                <a:gd name="T5" fmla="*/ 2798 h 29"/>
                <a:gd name="T6" fmla="*/ 0 w 1"/>
                <a:gd name="T7" fmla="*/ 5233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9"/>
                <a:gd name="T14" fmla="*/ 0 w 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9">
                  <a:moveTo>
                    <a:pt x="0" y="28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0" y="2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4" name="Freeform 331"/>
            <p:cNvSpPr>
              <a:spLocks/>
            </p:cNvSpPr>
            <p:nvPr/>
          </p:nvSpPr>
          <p:spPr bwMode="auto">
            <a:xfrm>
              <a:off x="5186502" y="2955219"/>
              <a:ext cx="156449" cy="162582"/>
            </a:xfrm>
            <a:custGeom>
              <a:avLst/>
              <a:gdLst>
                <a:gd name="T0" fmla="*/ 7575 w 69"/>
                <a:gd name="T1" fmla="*/ 1278 h 78"/>
                <a:gd name="T2" fmla="*/ 6726 w 69"/>
                <a:gd name="T3" fmla="*/ 0 h 78"/>
                <a:gd name="T4" fmla="*/ 5873 w 69"/>
                <a:gd name="T5" fmla="*/ 0 h 78"/>
                <a:gd name="T6" fmla="*/ 4667 w 69"/>
                <a:gd name="T7" fmla="*/ 0 h 78"/>
                <a:gd name="T8" fmla="*/ 3852 w 69"/>
                <a:gd name="T9" fmla="*/ 1278 h 78"/>
                <a:gd name="T10" fmla="*/ 2875 w 69"/>
                <a:gd name="T11" fmla="*/ 1278 h 78"/>
                <a:gd name="T12" fmla="*/ 1771 w 69"/>
                <a:gd name="T13" fmla="*/ 1278 h 78"/>
                <a:gd name="T14" fmla="*/ 1771 w 69"/>
                <a:gd name="T15" fmla="*/ 4168 h 78"/>
                <a:gd name="T16" fmla="*/ 2875 w 69"/>
                <a:gd name="T17" fmla="*/ 4168 h 78"/>
                <a:gd name="T18" fmla="*/ 1771 w 69"/>
                <a:gd name="T19" fmla="*/ 6604 h 78"/>
                <a:gd name="T20" fmla="*/ 857 w 69"/>
                <a:gd name="T21" fmla="*/ 7830 h 78"/>
                <a:gd name="T22" fmla="*/ 0 w 69"/>
                <a:gd name="T23" fmla="*/ 10772 h 78"/>
                <a:gd name="T24" fmla="*/ 0 w 69"/>
                <a:gd name="T25" fmla="*/ 13708 h 78"/>
                <a:gd name="T26" fmla="*/ 857 w 69"/>
                <a:gd name="T27" fmla="*/ 13708 h 78"/>
                <a:gd name="T28" fmla="*/ 2875 w 69"/>
                <a:gd name="T29" fmla="*/ 12096 h 78"/>
                <a:gd name="T30" fmla="*/ 3852 w 69"/>
                <a:gd name="T31" fmla="*/ 12096 h 78"/>
                <a:gd name="T32" fmla="*/ 5873 w 69"/>
                <a:gd name="T33" fmla="*/ 12096 h 78"/>
                <a:gd name="T34" fmla="*/ 6726 w 69"/>
                <a:gd name="T35" fmla="*/ 12096 h 78"/>
                <a:gd name="T36" fmla="*/ 6726 w 69"/>
                <a:gd name="T37" fmla="*/ 9420 h 78"/>
                <a:gd name="T38" fmla="*/ 7575 w 69"/>
                <a:gd name="T39" fmla="*/ 6604 h 78"/>
                <a:gd name="T40" fmla="*/ 8632 w 69"/>
                <a:gd name="T41" fmla="*/ 5314 h 78"/>
                <a:gd name="T42" fmla="*/ 7575 w 69"/>
                <a:gd name="T43" fmla="*/ 4168 h 78"/>
                <a:gd name="T44" fmla="*/ 7575 w 69"/>
                <a:gd name="T45" fmla="*/ 1278 h 7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9"/>
                <a:gd name="T70" fmla="*/ 0 h 78"/>
                <a:gd name="T71" fmla="*/ 69 w 69"/>
                <a:gd name="T72" fmla="*/ 78 h 7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9" h="78">
                  <a:moveTo>
                    <a:pt x="60" y="7"/>
                  </a:moveTo>
                  <a:lnTo>
                    <a:pt x="53" y="0"/>
                  </a:lnTo>
                  <a:lnTo>
                    <a:pt x="46" y="0"/>
                  </a:lnTo>
                  <a:lnTo>
                    <a:pt x="37" y="0"/>
                  </a:lnTo>
                  <a:lnTo>
                    <a:pt x="30" y="7"/>
                  </a:lnTo>
                  <a:lnTo>
                    <a:pt x="23" y="7"/>
                  </a:lnTo>
                  <a:lnTo>
                    <a:pt x="14" y="7"/>
                  </a:lnTo>
                  <a:lnTo>
                    <a:pt x="14" y="23"/>
                  </a:lnTo>
                  <a:lnTo>
                    <a:pt x="23" y="23"/>
                  </a:lnTo>
                  <a:lnTo>
                    <a:pt x="14" y="37"/>
                  </a:lnTo>
                  <a:lnTo>
                    <a:pt x="7" y="44"/>
                  </a:lnTo>
                  <a:lnTo>
                    <a:pt x="0" y="60"/>
                  </a:lnTo>
                  <a:lnTo>
                    <a:pt x="0" y="77"/>
                  </a:lnTo>
                  <a:lnTo>
                    <a:pt x="7" y="77"/>
                  </a:lnTo>
                  <a:lnTo>
                    <a:pt x="23" y="68"/>
                  </a:lnTo>
                  <a:lnTo>
                    <a:pt x="30" y="68"/>
                  </a:lnTo>
                  <a:lnTo>
                    <a:pt x="46" y="68"/>
                  </a:lnTo>
                  <a:lnTo>
                    <a:pt x="53" y="68"/>
                  </a:lnTo>
                  <a:lnTo>
                    <a:pt x="53" y="53"/>
                  </a:lnTo>
                  <a:lnTo>
                    <a:pt x="60" y="37"/>
                  </a:lnTo>
                  <a:lnTo>
                    <a:pt x="68" y="30"/>
                  </a:lnTo>
                  <a:lnTo>
                    <a:pt x="60" y="23"/>
                  </a:lnTo>
                  <a:lnTo>
                    <a:pt x="60" y="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5" name="Freeform 332"/>
            <p:cNvSpPr>
              <a:spLocks/>
            </p:cNvSpPr>
            <p:nvPr/>
          </p:nvSpPr>
          <p:spPr bwMode="auto">
            <a:xfrm>
              <a:off x="4696816" y="2918601"/>
              <a:ext cx="547573" cy="569770"/>
            </a:xfrm>
            <a:custGeom>
              <a:avLst/>
              <a:gdLst>
                <a:gd name="T0" fmla="*/ 19113 w 249"/>
                <a:gd name="T1" fmla="*/ 18654 h 271"/>
                <a:gd name="T2" fmla="*/ 19113 w 249"/>
                <a:gd name="T3" fmla="*/ 22847 h 271"/>
                <a:gd name="T4" fmla="*/ 19920 w 249"/>
                <a:gd name="T5" fmla="*/ 27138 h 271"/>
                <a:gd name="T6" fmla="*/ 19920 w 249"/>
                <a:gd name="T7" fmla="*/ 31457 h 271"/>
                <a:gd name="T8" fmla="*/ 21224 w 249"/>
                <a:gd name="T9" fmla="*/ 35828 h 271"/>
                <a:gd name="T10" fmla="*/ 19113 w 249"/>
                <a:gd name="T11" fmla="*/ 37159 h 271"/>
                <a:gd name="T12" fmla="*/ 18504 w 249"/>
                <a:gd name="T13" fmla="*/ 41454 h 271"/>
                <a:gd name="T14" fmla="*/ 18504 w 249"/>
                <a:gd name="T15" fmla="*/ 45764 h 271"/>
                <a:gd name="T16" fmla="*/ 19920 w 249"/>
                <a:gd name="T17" fmla="*/ 45764 h 271"/>
                <a:gd name="T18" fmla="*/ 19113 w 249"/>
                <a:gd name="T19" fmla="*/ 50133 h 271"/>
                <a:gd name="T20" fmla="*/ 17072 w 249"/>
                <a:gd name="T21" fmla="*/ 45764 h 271"/>
                <a:gd name="T22" fmla="*/ 16449 w 249"/>
                <a:gd name="T23" fmla="*/ 45764 h 271"/>
                <a:gd name="T24" fmla="*/ 14413 w 249"/>
                <a:gd name="T25" fmla="*/ 44467 h 271"/>
                <a:gd name="T26" fmla="*/ 12987 w 249"/>
                <a:gd name="T27" fmla="*/ 43098 h 271"/>
                <a:gd name="T28" fmla="*/ 11723 w 249"/>
                <a:gd name="T29" fmla="*/ 44467 h 271"/>
                <a:gd name="T30" fmla="*/ 10939 w 249"/>
                <a:gd name="T31" fmla="*/ 40133 h 271"/>
                <a:gd name="T32" fmla="*/ 10939 w 249"/>
                <a:gd name="T33" fmla="*/ 32882 h 271"/>
                <a:gd name="T34" fmla="*/ 8184 w 249"/>
                <a:gd name="T35" fmla="*/ 32882 h 271"/>
                <a:gd name="T36" fmla="*/ 6909 w 249"/>
                <a:gd name="T37" fmla="*/ 35828 h 271"/>
                <a:gd name="T38" fmla="*/ 5505 w 249"/>
                <a:gd name="T39" fmla="*/ 32882 h 271"/>
                <a:gd name="T40" fmla="*/ 4093 w 249"/>
                <a:gd name="T41" fmla="*/ 30101 h 271"/>
                <a:gd name="T42" fmla="*/ 2033 w 249"/>
                <a:gd name="T43" fmla="*/ 30101 h 271"/>
                <a:gd name="T44" fmla="*/ 0 w 249"/>
                <a:gd name="T45" fmla="*/ 30101 h 271"/>
                <a:gd name="T46" fmla="*/ 731 w 249"/>
                <a:gd name="T47" fmla="*/ 28477 h 271"/>
                <a:gd name="T48" fmla="*/ 1413 w 249"/>
                <a:gd name="T49" fmla="*/ 25830 h 271"/>
                <a:gd name="T50" fmla="*/ 2816 w 249"/>
                <a:gd name="T51" fmla="*/ 25830 h 271"/>
                <a:gd name="T52" fmla="*/ 3466 w 249"/>
                <a:gd name="T53" fmla="*/ 24122 h 271"/>
                <a:gd name="T54" fmla="*/ 4877 w 249"/>
                <a:gd name="T55" fmla="*/ 21641 h 271"/>
                <a:gd name="T56" fmla="*/ 5505 w 249"/>
                <a:gd name="T57" fmla="*/ 17062 h 271"/>
                <a:gd name="T58" fmla="*/ 6909 w 249"/>
                <a:gd name="T59" fmla="*/ 12833 h 271"/>
                <a:gd name="T60" fmla="*/ 6909 w 249"/>
                <a:gd name="T61" fmla="*/ 8644 h 271"/>
                <a:gd name="T62" fmla="*/ 7543 w 249"/>
                <a:gd name="T63" fmla="*/ 4292 h 271"/>
                <a:gd name="T64" fmla="*/ 8184 w 249"/>
                <a:gd name="T65" fmla="*/ 0 h 271"/>
                <a:gd name="T66" fmla="*/ 10220 w 249"/>
                <a:gd name="T67" fmla="*/ 1309 h 271"/>
                <a:gd name="T68" fmla="*/ 12337 w 249"/>
                <a:gd name="T69" fmla="*/ 1309 h 271"/>
                <a:gd name="T70" fmla="*/ 14413 w 249"/>
                <a:gd name="T71" fmla="*/ 0 h 271"/>
                <a:gd name="T72" fmla="*/ 15811 w 249"/>
                <a:gd name="T73" fmla="*/ 0 h 271"/>
                <a:gd name="T74" fmla="*/ 17072 w 249"/>
                <a:gd name="T75" fmla="*/ 0 h 271"/>
                <a:gd name="T76" fmla="*/ 18504 w 249"/>
                <a:gd name="T77" fmla="*/ 1309 h 271"/>
                <a:gd name="T78" fmla="*/ 19920 w 249"/>
                <a:gd name="T79" fmla="*/ 1309 h 271"/>
                <a:gd name="T80" fmla="*/ 21224 w 249"/>
                <a:gd name="T81" fmla="*/ 4292 h 271"/>
                <a:gd name="T82" fmla="*/ 22011 w 249"/>
                <a:gd name="T83" fmla="*/ 7238 h 271"/>
                <a:gd name="T84" fmla="*/ 20540 w 249"/>
                <a:gd name="T85" fmla="*/ 11125 h 271"/>
                <a:gd name="T86" fmla="*/ 19920 w 249"/>
                <a:gd name="T87" fmla="*/ 17062 h 2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9"/>
                <a:gd name="T133" fmla="*/ 0 h 271"/>
                <a:gd name="T134" fmla="*/ 249 w 249"/>
                <a:gd name="T135" fmla="*/ 271 h 2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9" h="271">
                  <a:moveTo>
                    <a:pt x="224" y="92"/>
                  </a:moveTo>
                  <a:lnTo>
                    <a:pt x="215" y="100"/>
                  </a:lnTo>
                  <a:lnTo>
                    <a:pt x="215" y="116"/>
                  </a:lnTo>
                  <a:lnTo>
                    <a:pt x="215" y="123"/>
                  </a:lnTo>
                  <a:lnTo>
                    <a:pt x="224" y="139"/>
                  </a:lnTo>
                  <a:lnTo>
                    <a:pt x="224" y="146"/>
                  </a:lnTo>
                  <a:lnTo>
                    <a:pt x="224" y="162"/>
                  </a:lnTo>
                  <a:lnTo>
                    <a:pt x="224" y="169"/>
                  </a:lnTo>
                  <a:lnTo>
                    <a:pt x="231" y="185"/>
                  </a:lnTo>
                  <a:lnTo>
                    <a:pt x="239" y="193"/>
                  </a:lnTo>
                  <a:lnTo>
                    <a:pt x="224" y="193"/>
                  </a:lnTo>
                  <a:lnTo>
                    <a:pt x="215" y="200"/>
                  </a:lnTo>
                  <a:lnTo>
                    <a:pt x="208" y="209"/>
                  </a:lnTo>
                  <a:lnTo>
                    <a:pt x="208" y="223"/>
                  </a:lnTo>
                  <a:lnTo>
                    <a:pt x="208" y="232"/>
                  </a:lnTo>
                  <a:lnTo>
                    <a:pt x="208" y="246"/>
                  </a:lnTo>
                  <a:lnTo>
                    <a:pt x="215" y="253"/>
                  </a:lnTo>
                  <a:lnTo>
                    <a:pt x="224" y="246"/>
                  </a:lnTo>
                  <a:lnTo>
                    <a:pt x="224" y="270"/>
                  </a:lnTo>
                  <a:lnTo>
                    <a:pt x="215" y="270"/>
                  </a:lnTo>
                  <a:lnTo>
                    <a:pt x="201" y="253"/>
                  </a:lnTo>
                  <a:lnTo>
                    <a:pt x="192" y="246"/>
                  </a:lnTo>
                  <a:lnTo>
                    <a:pt x="185" y="239"/>
                  </a:lnTo>
                  <a:lnTo>
                    <a:pt x="185" y="246"/>
                  </a:lnTo>
                  <a:lnTo>
                    <a:pt x="169" y="239"/>
                  </a:lnTo>
                  <a:lnTo>
                    <a:pt x="162" y="239"/>
                  </a:lnTo>
                  <a:lnTo>
                    <a:pt x="155" y="239"/>
                  </a:lnTo>
                  <a:lnTo>
                    <a:pt x="146" y="232"/>
                  </a:lnTo>
                  <a:lnTo>
                    <a:pt x="139" y="232"/>
                  </a:lnTo>
                  <a:lnTo>
                    <a:pt x="132" y="239"/>
                  </a:lnTo>
                  <a:lnTo>
                    <a:pt x="132" y="232"/>
                  </a:lnTo>
                  <a:lnTo>
                    <a:pt x="123" y="216"/>
                  </a:lnTo>
                  <a:lnTo>
                    <a:pt x="123" y="200"/>
                  </a:lnTo>
                  <a:lnTo>
                    <a:pt x="123" y="177"/>
                  </a:lnTo>
                  <a:lnTo>
                    <a:pt x="108" y="177"/>
                  </a:lnTo>
                  <a:lnTo>
                    <a:pt x="92" y="177"/>
                  </a:lnTo>
                  <a:lnTo>
                    <a:pt x="92" y="185"/>
                  </a:lnTo>
                  <a:lnTo>
                    <a:pt x="78" y="193"/>
                  </a:lnTo>
                  <a:lnTo>
                    <a:pt x="69" y="185"/>
                  </a:lnTo>
                  <a:lnTo>
                    <a:pt x="62" y="177"/>
                  </a:lnTo>
                  <a:lnTo>
                    <a:pt x="55" y="162"/>
                  </a:lnTo>
                  <a:lnTo>
                    <a:pt x="46" y="162"/>
                  </a:lnTo>
                  <a:lnTo>
                    <a:pt x="39" y="162"/>
                  </a:lnTo>
                  <a:lnTo>
                    <a:pt x="23" y="162"/>
                  </a:lnTo>
                  <a:lnTo>
                    <a:pt x="16" y="162"/>
                  </a:lnTo>
                  <a:lnTo>
                    <a:pt x="0" y="162"/>
                  </a:lnTo>
                  <a:lnTo>
                    <a:pt x="0" y="153"/>
                  </a:lnTo>
                  <a:lnTo>
                    <a:pt x="8" y="153"/>
                  </a:lnTo>
                  <a:lnTo>
                    <a:pt x="8" y="146"/>
                  </a:lnTo>
                  <a:lnTo>
                    <a:pt x="16" y="139"/>
                  </a:lnTo>
                  <a:lnTo>
                    <a:pt x="23" y="139"/>
                  </a:lnTo>
                  <a:lnTo>
                    <a:pt x="32" y="139"/>
                  </a:lnTo>
                  <a:lnTo>
                    <a:pt x="32" y="146"/>
                  </a:lnTo>
                  <a:lnTo>
                    <a:pt x="39" y="130"/>
                  </a:lnTo>
                  <a:lnTo>
                    <a:pt x="55" y="123"/>
                  </a:lnTo>
                  <a:lnTo>
                    <a:pt x="55" y="116"/>
                  </a:lnTo>
                  <a:lnTo>
                    <a:pt x="55" y="100"/>
                  </a:lnTo>
                  <a:lnTo>
                    <a:pt x="62" y="92"/>
                  </a:lnTo>
                  <a:lnTo>
                    <a:pt x="69" y="76"/>
                  </a:lnTo>
                  <a:lnTo>
                    <a:pt x="78" y="69"/>
                  </a:lnTo>
                  <a:lnTo>
                    <a:pt x="78" y="53"/>
                  </a:lnTo>
                  <a:lnTo>
                    <a:pt x="78" y="46"/>
                  </a:lnTo>
                  <a:lnTo>
                    <a:pt x="78" y="39"/>
                  </a:lnTo>
                  <a:lnTo>
                    <a:pt x="85" y="23"/>
                  </a:lnTo>
                  <a:lnTo>
                    <a:pt x="85" y="16"/>
                  </a:lnTo>
                  <a:lnTo>
                    <a:pt x="92" y="0"/>
                  </a:lnTo>
                  <a:lnTo>
                    <a:pt x="108" y="7"/>
                  </a:lnTo>
                  <a:lnTo>
                    <a:pt x="115" y="7"/>
                  </a:lnTo>
                  <a:lnTo>
                    <a:pt x="132" y="16"/>
                  </a:lnTo>
                  <a:lnTo>
                    <a:pt x="139" y="7"/>
                  </a:lnTo>
                  <a:lnTo>
                    <a:pt x="155" y="0"/>
                  </a:lnTo>
                  <a:lnTo>
                    <a:pt x="162" y="0"/>
                  </a:lnTo>
                  <a:lnTo>
                    <a:pt x="169" y="0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92" y="0"/>
                  </a:lnTo>
                  <a:lnTo>
                    <a:pt x="201" y="7"/>
                  </a:lnTo>
                  <a:lnTo>
                    <a:pt x="208" y="7"/>
                  </a:lnTo>
                  <a:lnTo>
                    <a:pt x="215" y="7"/>
                  </a:lnTo>
                  <a:lnTo>
                    <a:pt x="224" y="7"/>
                  </a:lnTo>
                  <a:lnTo>
                    <a:pt x="231" y="16"/>
                  </a:lnTo>
                  <a:lnTo>
                    <a:pt x="239" y="23"/>
                  </a:lnTo>
                  <a:lnTo>
                    <a:pt x="239" y="39"/>
                  </a:lnTo>
                  <a:lnTo>
                    <a:pt x="248" y="39"/>
                  </a:lnTo>
                  <a:lnTo>
                    <a:pt x="239" y="53"/>
                  </a:lnTo>
                  <a:lnTo>
                    <a:pt x="231" y="60"/>
                  </a:lnTo>
                  <a:lnTo>
                    <a:pt x="224" y="76"/>
                  </a:lnTo>
                  <a:lnTo>
                    <a:pt x="224" y="92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6" name="Freeform 333"/>
            <p:cNvSpPr>
              <a:spLocks/>
            </p:cNvSpPr>
            <p:nvPr/>
          </p:nvSpPr>
          <p:spPr bwMode="auto">
            <a:xfrm>
              <a:off x="4969038" y="3319929"/>
              <a:ext cx="322286" cy="298799"/>
            </a:xfrm>
            <a:custGeom>
              <a:avLst/>
              <a:gdLst>
                <a:gd name="T0" fmla="*/ 1794 w 149"/>
                <a:gd name="T1" fmla="*/ 13754 h 141"/>
                <a:gd name="T2" fmla="*/ 1261 w 149"/>
                <a:gd name="T3" fmla="*/ 13754 h 141"/>
                <a:gd name="T4" fmla="*/ 0 w 149"/>
                <a:gd name="T5" fmla="*/ 13754 h 141"/>
                <a:gd name="T6" fmla="*/ 0 w 149"/>
                <a:gd name="T7" fmla="*/ 15116 h 141"/>
                <a:gd name="T8" fmla="*/ 0 w 149"/>
                <a:gd name="T9" fmla="*/ 18259 h 141"/>
                <a:gd name="T10" fmla="*/ 0 w 149"/>
                <a:gd name="T11" fmla="*/ 19612 h 141"/>
                <a:gd name="T12" fmla="*/ 0 w 149"/>
                <a:gd name="T13" fmla="*/ 22752 h 141"/>
                <a:gd name="T14" fmla="*/ 608 w 149"/>
                <a:gd name="T15" fmla="*/ 24054 h 141"/>
                <a:gd name="T16" fmla="*/ 1261 w 149"/>
                <a:gd name="T17" fmla="*/ 27365 h 141"/>
                <a:gd name="T18" fmla="*/ 1794 w 149"/>
                <a:gd name="T19" fmla="*/ 25622 h 141"/>
                <a:gd name="T20" fmla="*/ 3005 w 149"/>
                <a:gd name="T21" fmla="*/ 27365 h 141"/>
                <a:gd name="T22" fmla="*/ 4759 w 149"/>
                <a:gd name="T23" fmla="*/ 27365 h 141"/>
                <a:gd name="T24" fmla="*/ 5330 w 149"/>
                <a:gd name="T25" fmla="*/ 25622 h 141"/>
                <a:gd name="T26" fmla="*/ 6517 w 149"/>
                <a:gd name="T27" fmla="*/ 24054 h 141"/>
                <a:gd name="T28" fmla="*/ 6517 w 149"/>
                <a:gd name="T29" fmla="*/ 20893 h 141"/>
                <a:gd name="T30" fmla="*/ 7768 w 149"/>
                <a:gd name="T31" fmla="*/ 20893 h 141"/>
                <a:gd name="T32" fmla="*/ 8306 w 149"/>
                <a:gd name="T33" fmla="*/ 20893 h 141"/>
                <a:gd name="T34" fmla="*/ 7768 w 149"/>
                <a:gd name="T35" fmla="*/ 19612 h 141"/>
                <a:gd name="T36" fmla="*/ 8854 w 149"/>
                <a:gd name="T37" fmla="*/ 18259 h 141"/>
                <a:gd name="T38" fmla="*/ 9498 w 149"/>
                <a:gd name="T39" fmla="*/ 18259 h 141"/>
                <a:gd name="T40" fmla="*/ 10060 w 149"/>
                <a:gd name="T41" fmla="*/ 16445 h 141"/>
                <a:gd name="T42" fmla="*/ 10685 w 149"/>
                <a:gd name="T43" fmla="*/ 16445 h 141"/>
                <a:gd name="T44" fmla="*/ 10685 w 149"/>
                <a:gd name="T45" fmla="*/ 15116 h 141"/>
                <a:gd name="T46" fmla="*/ 11339 w 149"/>
                <a:gd name="T47" fmla="*/ 11938 h 141"/>
                <a:gd name="T48" fmla="*/ 11339 w 149"/>
                <a:gd name="T49" fmla="*/ 9016 h 141"/>
                <a:gd name="T50" fmla="*/ 11339 w 149"/>
                <a:gd name="T51" fmla="*/ 7636 h 141"/>
                <a:gd name="T52" fmla="*/ 11339 w 149"/>
                <a:gd name="T53" fmla="*/ 5858 h 141"/>
                <a:gd name="T54" fmla="*/ 10685 w 149"/>
                <a:gd name="T55" fmla="*/ 4505 h 141"/>
                <a:gd name="T56" fmla="*/ 10685 w 149"/>
                <a:gd name="T57" fmla="*/ 3138 h 141"/>
                <a:gd name="T58" fmla="*/ 10060 w 149"/>
                <a:gd name="T59" fmla="*/ 1368 h 141"/>
                <a:gd name="T60" fmla="*/ 8854 w 149"/>
                <a:gd name="T61" fmla="*/ 0 h 141"/>
                <a:gd name="T62" fmla="*/ 7768 w 149"/>
                <a:gd name="T63" fmla="*/ 0 h 141"/>
                <a:gd name="T64" fmla="*/ 7062 w 149"/>
                <a:gd name="T65" fmla="*/ 1368 h 141"/>
                <a:gd name="T66" fmla="*/ 6517 w 149"/>
                <a:gd name="T67" fmla="*/ 3138 h 141"/>
                <a:gd name="T68" fmla="*/ 6517 w 149"/>
                <a:gd name="T69" fmla="*/ 5858 h 141"/>
                <a:gd name="T70" fmla="*/ 6517 w 149"/>
                <a:gd name="T71" fmla="*/ 7636 h 141"/>
                <a:gd name="T72" fmla="*/ 6517 w 149"/>
                <a:gd name="T73" fmla="*/ 10406 h 141"/>
                <a:gd name="T74" fmla="*/ 7062 w 149"/>
                <a:gd name="T75" fmla="*/ 11938 h 141"/>
                <a:gd name="T76" fmla="*/ 7768 w 149"/>
                <a:gd name="T77" fmla="*/ 10406 h 141"/>
                <a:gd name="T78" fmla="*/ 7768 w 149"/>
                <a:gd name="T79" fmla="*/ 15116 h 141"/>
                <a:gd name="T80" fmla="*/ 7062 w 149"/>
                <a:gd name="T81" fmla="*/ 15116 h 141"/>
                <a:gd name="T82" fmla="*/ 5966 w 149"/>
                <a:gd name="T83" fmla="*/ 11938 h 141"/>
                <a:gd name="T84" fmla="*/ 5330 w 149"/>
                <a:gd name="T85" fmla="*/ 10406 h 141"/>
                <a:gd name="T86" fmla="*/ 4759 w 149"/>
                <a:gd name="T87" fmla="*/ 9016 h 141"/>
                <a:gd name="T88" fmla="*/ 4759 w 149"/>
                <a:gd name="T89" fmla="*/ 10406 h 141"/>
                <a:gd name="T90" fmla="*/ 3543 w 149"/>
                <a:gd name="T91" fmla="*/ 9016 h 141"/>
                <a:gd name="T92" fmla="*/ 3005 w 149"/>
                <a:gd name="T93" fmla="*/ 9016 h 141"/>
                <a:gd name="T94" fmla="*/ 2447 w 149"/>
                <a:gd name="T95" fmla="*/ 9016 h 141"/>
                <a:gd name="T96" fmla="*/ 1794 w 149"/>
                <a:gd name="T97" fmla="*/ 7636 h 141"/>
                <a:gd name="T98" fmla="*/ 1794 w 149"/>
                <a:gd name="T99" fmla="*/ 10406 h 141"/>
                <a:gd name="T100" fmla="*/ 1794 w 149"/>
                <a:gd name="T101" fmla="*/ 13754 h 14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9"/>
                <a:gd name="T154" fmla="*/ 0 h 141"/>
                <a:gd name="T155" fmla="*/ 149 w 149"/>
                <a:gd name="T156" fmla="*/ 141 h 14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9" h="141">
                  <a:moveTo>
                    <a:pt x="23" y="70"/>
                  </a:moveTo>
                  <a:lnTo>
                    <a:pt x="16" y="70"/>
                  </a:lnTo>
                  <a:lnTo>
                    <a:pt x="0" y="70"/>
                  </a:lnTo>
                  <a:lnTo>
                    <a:pt x="0" y="77"/>
                  </a:lnTo>
                  <a:lnTo>
                    <a:pt x="0" y="93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8" y="123"/>
                  </a:lnTo>
                  <a:lnTo>
                    <a:pt x="16" y="140"/>
                  </a:lnTo>
                  <a:lnTo>
                    <a:pt x="23" y="131"/>
                  </a:lnTo>
                  <a:lnTo>
                    <a:pt x="39" y="140"/>
                  </a:lnTo>
                  <a:lnTo>
                    <a:pt x="62" y="140"/>
                  </a:lnTo>
                  <a:lnTo>
                    <a:pt x="69" y="131"/>
                  </a:lnTo>
                  <a:lnTo>
                    <a:pt x="85" y="123"/>
                  </a:lnTo>
                  <a:lnTo>
                    <a:pt x="85" y="107"/>
                  </a:lnTo>
                  <a:lnTo>
                    <a:pt x="101" y="107"/>
                  </a:lnTo>
                  <a:lnTo>
                    <a:pt x="108" y="107"/>
                  </a:lnTo>
                  <a:lnTo>
                    <a:pt x="101" y="100"/>
                  </a:lnTo>
                  <a:lnTo>
                    <a:pt x="115" y="93"/>
                  </a:lnTo>
                  <a:lnTo>
                    <a:pt x="124" y="93"/>
                  </a:lnTo>
                  <a:lnTo>
                    <a:pt x="131" y="84"/>
                  </a:lnTo>
                  <a:lnTo>
                    <a:pt x="139" y="84"/>
                  </a:lnTo>
                  <a:lnTo>
                    <a:pt x="139" y="77"/>
                  </a:lnTo>
                  <a:lnTo>
                    <a:pt x="148" y="61"/>
                  </a:lnTo>
                  <a:lnTo>
                    <a:pt x="148" y="46"/>
                  </a:lnTo>
                  <a:lnTo>
                    <a:pt x="148" y="39"/>
                  </a:lnTo>
                  <a:lnTo>
                    <a:pt x="148" y="30"/>
                  </a:lnTo>
                  <a:lnTo>
                    <a:pt x="139" y="23"/>
                  </a:lnTo>
                  <a:lnTo>
                    <a:pt x="139" y="16"/>
                  </a:lnTo>
                  <a:lnTo>
                    <a:pt x="131" y="7"/>
                  </a:lnTo>
                  <a:lnTo>
                    <a:pt x="115" y="0"/>
                  </a:lnTo>
                  <a:lnTo>
                    <a:pt x="101" y="0"/>
                  </a:lnTo>
                  <a:lnTo>
                    <a:pt x="92" y="7"/>
                  </a:lnTo>
                  <a:lnTo>
                    <a:pt x="85" y="16"/>
                  </a:lnTo>
                  <a:lnTo>
                    <a:pt x="85" y="30"/>
                  </a:lnTo>
                  <a:lnTo>
                    <a:pt x="85" y="39"/>
                  </a:lnTo>
                  <a:lnTo>
                    <a:pt x="85" y="53"/>
                  </a:lnTo>
                  <a:lnTo>
                    <a:pt x="92" y="61"/>
                  </a:lnTo>
                  <a:lnTo>
                    <a:pt x="101" y="53"/>
                  </a:lnTo>
                  <a:lnTo>
                    <a:pt x="101" y="77"/>
                  </a:lnTo>
                  <a:lnTo>
                    <a:pt x="92" y="77"/>
                  </a:lnTo>
                  <a:lnTo>
                    <a:pt x="78" y="61"/>
                  </a:lnTo>
                  <a:lnTo>
                    <a:pt x="69" y="53"/>
                  </a:lnTo>
                  <a:lnTo>
                    <a:pt x="62" y="46"/>
                  </a:lnTo>
                  <a:lnTo>
                    <a:pt x="62" y="53"/>
                  </a:lnTo>
                  <a:lnTo>
                    <a:pt x="46" y="46"/>
                  </a:lnTo>
                  <a:lnTo>
                    <a:pt x="39" y="46"/>
                  </a:lnTo>
                  <a:lnTo>
                    <a:pt x="32" y="46"/>
                  </a:lnTo>
                  <a:lnTo>
                    <a:pt x="23" y="39"/>
                  </a:lnTo>
                  <a:lnTo>
                    <a:pt x="23" y="53"/>
                  </a:lnTo>
                  <a:lnTo>
                    <a:pt x="23" y="7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7" name="Freeform 334"/>
            <p:cNvSpPr>
              <a:spLocks/>
            </p:cNvSpPr>
            <p:nvPr/>
          </p:nvSpPr>
          <p:spPr bwMode="auto">
            <a:xfrm>
              <a:off x="5045698" y="3549888"/>
              <a:ext cx="226852" cy="212381"/>
            </a:xfrm>
            <a:custGeom>
              <a:avLst/>
              <a:gdLst>
                <a:gd name="T0" fmla="*/ 4692 w 102"/>
                <a:gd name="T1" fmla="*/ 13950 h 103"/>
                <a:gd name="T2" fmla="*/ 3983 w 102"/>
                <a:gd name="T3" fmla="*/ 12710 h 103"/>
                <a:gd name="T4" fmla="*/ 3080 w 102"/>
                <a:gd name="T5" fmla="*/ 10349 h 103"/>
                <a:gd name="T6" fmla="*/ 2392 w 102"/>
                <a:gd name="T7" fmla="*/ 10349 h 103"/>
                <a:gd name="T8" fmla="*/ 1634 w 102"/>
                <a:gd name="T9" fmla="*/ 9230 h 103"/>
                <a:gd name="T10" fmla="*/ 689 w 102"/>
                <a:gd name="T11" fmla="*/ 6871 h 103"/>
                <a:gd name="T12" fmla="*/ 0 w 102"/>
                <a:gd name="T13" fmla="*/ 4816 h 103"/>
                <a:gd name="T14" fmla="*/ 2392 w 102"/>
                <a:gd name="T15" fmla="*/ 4816 h 103"/>
                <a:gd name="T16" fmla="*/ 3080 w 102"/>
                <a:gd name="T17" fmla="*/ 3479 h 103"/>
                <a:gd name="T18" fmla="*/ 4692 w 102"/>
                <a:gd name="T19" fmla="*/ 2370 h 103"/>
                <a:gd name="T20" fmla="*/ 4692 w 102"/>
                <a:gd name="T21" fmla="*/ 0 h 103"/>
                <a:gd name="T22" fmla="*/ 6445 w 102"/>
                <a:gd name="T23" fmla="*/ 0 h 103"/>
                <a:gd name="T24" fmla="*/ 7145 w 102"/>
                <a:gd name="T25" fmla="*/ 0 h 103"/>
                <a:gd name="T26" fmla="*/ 7145 w 102"/>
                <a:gd name="T27" fmla="*/ 1173 h 103"/>
                <a:gd name="T28" fmla="*/ 7852 w 102"/>
                <a:gd name="T29" fmla="*/ 1173 h 103"/>
                <a:gd name="T30" fmla="*/ 8829 w 102"/>
                <a:gd name="T31" fmla="*/ 1173 h 103"/>
                <a:gd name="T32" fmla="*/ 10270 w 102"/>
                <a:gd name="T33" fmla="*/ 2370 h 103"/>
                <a:gd name="T34" fmla="*/ 10270 w 102"/>
                <a:gd name="T35" fmla="*/ 4816 h 103"/>
                <a:gd name="T36" fmla="*/ 9499 w 102"/>
                <a:gd name="T37" fmla="*/ 6871 h 103"/>
                <a:gd name="T38" fmla="*/ 10270 w 102"/>
                <a:gd name="T39" fmla="*/ 8267 h 103"/>
                <a:gd name="T40" fmla="*/ 9499 w 102"/>
                <a:gd name="T41" fmla="*/ 10349 h 103"/>
                <a:gd name="T42" fmla="*/ 9499 w 102"/>
                <a:gd name="T43" fmla="*/ 12710 h 103"/>
                <a:gd name="T44" fmla="*/ 8829 w 102"/>
                <a:gd name="T45" fmla="*/ 13950 h 103"/>
                <a:gd name="T46" fmla="*/ 7852 w 102"/>
                <a:gd name="T47" fmla="*/ 15234 h 103"/>
                <a:gd name="T48" fmla="*/ 6445 w 102"/>
                <a:gd name="T49" fmla="*/ 13950 h 103"/>
                <a:gd name="T50" fmla="*/ 5559 w 102"/>
                <a:gd name="T51" fmla="*/ 13950 h 103"/>
                <a:gd name="T52" fmla="*/ 4692 w 102"/>
                <a:gd name="T53" fmla="*/ 13950 h 10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2"/>
                <a:gd name="T82" fmla="*/ 0 h 103"/>
                <a:gd name="T83" fmla="*/ 102 w 102"/>
                <a:gd name="T84" fmla="*/ 103 h 10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2" h="103">
                  <a:moveTo>
                    <a:pt x="46" y="93"/>
                  </a:moveTo>
                  <a:lnTo>
                    <a:pt x="39" y="85"/>
                  </a:lnTo>
                  <a:lnTo>
                    <a:pt x="30" y="69"/>
                  </a:lnTo>
                  <a:lnTo>
                    <a:pt x="23" y="69"/>
                  </a:lnTo>
                  <a:lnTo>
                    <a:pt x="16" y="62"/>
                  </a:lnTo>
                  <a:lnTo>
                    <a:pt x="7" y="46"/>
                  </a:lnTo>
                  <a:lnTo>
                    <a:pt x="0" y="32"/>
                  </a:lnTo>
                  <a:lnTo>
                    <a:pt x="23" y="32"/>
                  </a:lnTo>
                  <a:lnTo>
                    <a:pt x="30" y="23"/>
                  </a:lnTo>
                  <a:lnTo>
                    <a:pt x="46" y="16"/>
                  </a:lnTo>
                  <a:lnTo>
                    <a:pt x="46" y="0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8"/>
                  </a:lnTo>
                  <a:lnTo>
                    <a:pt x="77" y="8"/>
                  </a:lnTo>
                  <a:lnTo>
                    <a:pt x="86" y="8"/>
                  </a:lnTo>
                  <a:lnTo>
                    <a:pt x="101" y="16"/>
                  </a:lnTo>
                  <a:lnTo>
                    <a:pt x="101" y="32"/>
                  </a:lnTo>
                  <a:lnTo>
                    <a:pt x="93" y="46"/>
                  </a:lnTo>
                  <a:lnTo>
                    <a:pt x="101" y="55"/>
                  </a:lnTo>
                  <a:lnTo>
                    <a:pt x="93" y="69"/>
                  </a:lnTo>
                  <a:lnTo>
                    <a:pt x="93" y="85"/>
                  </a:lnTo>
                  <a:lnTo>
                    <a:pt x="86" y="93"/>
                  </a:lnTo>
                  <a:lnTo>
                    <a:pt x="77" y="102"/>
                  </a:lnTo>
                  <a:lnTo>
                    <a:pt x="63" y="93"/>
                  </a:lnTo>
                  <a:lnTo>
                    <a:pt x="54" y="93"/>
                  </a:lnTo>
                  <a:lnTo>
                    <a:pt x="46" y="9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8" name="Line 335"/>
            <p:cNvSpPr>
              <a:spLocks noChangeShapeType="1"/>
            </p:cNvSpPr>
            <p:nvPr/>
          </p:nvSpPr>
          <p:spPr bwMode="auto">
            <a:xfrm flipH="1">
              <a:off x="2101321" y="2483584"/>
              <a:ext cx="20339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9" name="Line 336"/>
            <p:cNvSpPr>
              <a:spLocks noChangeShapeType="1"/>
            </p:cNvSpPr>
            <p:nvPr/>
          </p:nvSpPr>
          <p:spPr bwMode="auto">
            <a:xfrm>
              <a:off x="2154513" y="2466008"/>
              <a:ext cx="0" cy="16111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0" name="Freeform 337"/>
            <p:cNvSpPr>
              <a:spLocks/>
            </p:cNvSpPr>
            <p:nvPr/>
          </p:nvSpPr>
          <p:spPr bwMode="auto">
            <a:xfrm>
              <a:off x="2134175" y="2466008"/>
              <a:ext cx="67273" cy="64447"/>
            </a:xfrm>
            <a:custGeom>
              <a:avLst/>
              <a:gdLst>
                <a:gd name="T0" fmla="*/ 3166 w 30"/>
                <a:gd name="T1" fmla="*/ 0 h 30"/>
                <a:gd name="T2" fmla="*/ 0 w 30"/>
                <a:gd name="T3" fmla="*/ 0 h 30"/>
                <a:gd name="T4" fmla="*/ 0 w 30"/>
                <a:gd name="T5" fmla="*/ 7103 h 30"/>
                <a:gd name="T6" fmla="*/ 0 w 30"/>
                <a:gd name="T7" fmla="*/ 0 h 30"/>
                <a:gd name="T8" fmla="*/ 3166 w 30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0"/>
                <a:gd name="T17" fmla="*/ 30 w 30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0">
                  <a:moveTo>
                    <a:pt x="29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1" name="Freeform 342"/>
            <p:cNvSpPr>
              <a:spLocks/>
            </p:cNvSpPr>
            <p:nvPr/>
          </p:nvSpPr>
          <p:spPr bwMode="auto">
            <a:xfrm>
              <a:off x="2644200" y="2641772"/>
              <a:ext cx="67273" cy="61518"/>
            </a:xfrm>
            <a:custGeom>
              <a:avLst/>
              <a:gdLst>
                <a:gd name="T0" fmla="*/ 3166 w 30"/>
                <a:gd name="T1" fmla="*/ 2883 h 31"/>
                <a:gd name="T2" fmla="*/ 0 w 30"/>
                <a:gd name="T3" fmla="*/ 0 h 31"/>
                <a:gd name="T4" fmla="*/ 3166 w 30"/>
                <a:gd name="T5" fmla="*/ 0 h 31"/>
                <a:gd name="T6" fmla="*/ 3166 w 30"/>
                <a:gd name="T7" fmla="*/ 2883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1"/>
                <a:gd name="T14" fmla="*/ 30 w 30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1">
                  <a:moveTo>
                    <a:pt x="29" y="3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3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2" name="Freeform 343"/>
            <p:cNvSpPr>
              <a:spLocks/>
            </p:cNvSpPr>
            <p:nvPr/>
          </p:nvSpPr>
          <p:spPr bwMode="auto">
            <a:xfrm>
              <a:off x="1943307" y="2739907"/>
              <a:ext cx="107950" cy="86418"/>
            </a:xfrm>
            <a:custGeom>
              <a:avLst/>
              <a:gdLst>
                <a:gd name="T0" fmla="*/ 954 w 48"/>
                <a:gd name="T1" fmla="*/ 6167 h 40"/>
                <a:gd name="T2" fmla="*/ 0 w 48"/>
                <a:gd name="T3" fmla="*/ 2100 h 40"/>
                <a:gd name="T4" fmla="*/ 0 w 48"/>
                <a:gd name="T5" fmla="*/ 0 h 40"/>
                <a:gd name="T6" fmla="*/ 954 w 48"/>
                <a:gd name="T7" fmla="*/ 0 h 40"/>
                <a:gd name="T8" fmla="*/ 2589 w 48"/>
                <a:gd name="T9" fmla="*/ 0 h 40"/>
                <a:gd name="T10" fmla="*/ 3608 w 48"/>
                <a:gd name="T11" fmla="*/ 0 h 40"/>
                <a:gd name="T12" fmla="*/ 4429 w 48"/>
                <a:gd name="T13" fmla="*/ 2100 h 40"/>
                <a:gd name="T14" fmla="*/ 5242 w 48"/>
                <a:gd name="T15" fmla="*/ 6167 h 40"/>
                <a:gd name="T16" fmla="*/ 4429 w 48"/>
                <a:gd name="T17" fmla="*/ 6167 h 40"/>
                <a:gd name="T18" fmla="*/ 4429 w 48"/>
                <a:gd name="T19" fmla="*/ 8232 h 40"/>
                <a:gd name="T20" fmla="*/ 4429 w 48"/>
                <a:gd name="T21" fmla="*/ 10454 h 40"/>
                <a:gd name="T22" fmla="*/ 3608 w 48"/>
                <a:gd name="T23" fmla="*/ 8232 h 40"/>
                <a:gd name="T24" fmla="*/ 3608 w 48"/>
                <a:gd name="T25" fmla="*/ 10454 h 40"/>
                <a:gd name="T26" fmla="*/ 3608 w 48"/>
                <a:gd name="T27" fmla="*/ 8232 h 40"/>
                <a:gd name="T28" fmla="*/ 2589 w 48"/>
                <a:gd name="T29" fmla="*/ 6167 h 40"/>
                <a:gd name="T30" fmla="*/ 1830 w 48"/>
                <a:gd name="T31" fmla="*/ 3966 h 40"/>
                <a:gd name="T32" fmla="*/ 954 w 48"/>
                <a:gd name="T33" fmla="*/ 2100 h 40"/>
                <a:gd name="T34" fmla="*/ 1830 w 48"/>
                <a:gd name="T35" fmla="*/ 3966 h 40"/>
                <a:gd name="T36" fmla="*/ 954 w 48"/>
                <a:gd name="T37" fmla="*/ 6167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"/>
                <a:gd name="T58" fmla="*/ 0 h 40"/>
                <a:gd name="T59" fmla="*/ 48 w 48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" h="40">
                  <a:moveTo>
                    <a:pt x="9" y="23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9" y="0"/>
                  </a:lnTo>
                  <a:lnTo>
                    <a:pt x="23" y="0"/>
                  </a:lnTo>
                  <a:lnTo>
                    <a:pt x="32" y="0"/>
                  </a:lnTo>
                  <a:lnTo>
                    <a:pt x="39" y="8"/>
                  </a:lnTo>
                  <a:lnTo>
                    <a:pt x="47" y="23"/>
                  </a:lnTo>
                  <a:lnTo>
                    <a:pt x="39" y="23"/>
                  </a:lnTo>
                  <a:lnTo>
                    <a:pt x="39" y="31"/>
                  </a:lnTo>
                  <a:lnTo>
                    <a:pt x="39" y="39"/>
                  </a:lnTo>
                  <a:lnTo>
                    <a:pt x="32" y="31"/>
                  </a:lnTo>
                  <a:lnTo>
                    <a:pt x="32" y="39"/>
                  </a:lnTo>
                  <a:lnTo>
                    <a:pt x="32" y="31"/>
                  </a:lnTo>
                  <a:lnTo>
                    <a:pt x="23" y="23"/>
                  </a:lnTo>
                  <a:lnTo>
                    <a:pt x="16" y="15"/>
                  </a:lnTo>
                  <a:lnTo>
                    <a:pt x="9" y="8"/>
                  </a:lnTo>
                  <a:lnTo>
                    <a:pt x="16" y="15"/>
                  </a:lnTo>
                  <a:lnTo>
                    <a:pt x="9" y="2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3" name="Line 344"/>
            <p:cNvSpPr>
              <a:spLocks noChangeShapeType="1"/>
            </p:cNvSpPr>
            <p:nvPr/>
          </p:nvSpPr>
          <p:spPr bwMode="auto">
            <a:xfrm flipV="1">
              <a:off x="2697393" y="2659349"/>
              <a:ext cx="0" cy="14647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4" name="Freeform 346"/>
            <p:cNvSpPr>
              <a:spLocks/>
            </p:cNvSpPr>
            <p:nvPr/>
          </p:nvSpPr>
          <p:spPr bwMode="auto">
            <a:xfrm>
              <a:off x="1852567" y="2630055"/>
              <a:ext cx="61015" cy="60052"/>
            </a:xfrm>
            <a:custGeom>
              <a:avLst/>
              <a:gdLst>
                <a:gd name="T0" fmla="*/ 1452 w 29"/>
                <a:gd name="T1" fmla="*/ 3580 h 29"/>
                <a:gd name="T2" fmla="*/ 1452 w 29"/>
                <a:gd name="T3" fmla="*/ 5233 h 29"/>
                <a:gd name="T4" fmla="*/ 873 w 29"/>
                <a:gd name="T5" fmla="*/ 5233 h 29"/>
                <a:gd name="T6" fmla="*/ 420 w 29"/>
                <a:gd name="T7" fmla="*/ 3580 h 29"/>
                <a:gd name="T8" fmla="*/ 0 w 29"/>
                <a:gd name="T9" fmla="*/ 3580 h 29"/>
                <a:gd name="T10" fmla="*/ 420 w 29"/>
                <a:gd name="T11" fmla="*/ 0 h 29"/>
                <a:gd name="T12" fmla="*/ 873 w 29"/>
                <a:gd name="T13" fmla="*/ 1615 h 29"/>
                <a:gd name="T14" fmla="*/ 1452 w 29"/>
                <a:gd name="T15" fmla="*/ 1615 h 29"/>
                <a:gd name="T16" fmla="*/ 1452 w 29"/>
                <a:gd name="T17" fmla="*/ 358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29"/>
                <a:gd name="T29" fmla="*/ 29 w 29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29">
                  <a:moveTo>
                    <a:pt x="28" y="19"/>
                  </a:moveTo>
                  <a:lnTo>
                    <a:pt x="28" y="28"/>
                  </a:lnTo>
                  <a:lnTo>
                    <a:pt x="17" y="28"/>
                  </a:lnTo>
                  <a:lnTo>
                    <a:pt x="8" y="19"/>
                  </a:lnTo>
                  <a:lnTo>
                    <a:pt x="0" y="19"/>
                  </a:lnTo>
                  <a:lnTo>
                    <a:pt x="8" y="0"/>
                  </a:lnTo>
                  <a:lnTo>
                    <a:pt x="17" y="8"/>
                  </a:lnTo>
                  <a:lnTo>
                    <a:pt x="28" y="8"/>
                  </a:lnTo>
                  <a:lnTo>
                    <a:pt x="28" y="1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5" name="Freeform 347"/>
            <p:cNvSpPr>
              <a:spLocks/>
            </p:cNvSpPr>
            <p:nvPr/>
          </p:nvSpPr>
          <p:spPr bwMode="auto">
            <a:xfrm>
              <a:off x="1204866" y="967617"/>
              <a:ext cx="1814813" cy="846598"/>
            </a:xfrm>
            <a:custGeom>
              <a:avLst/>
              <a:gdLst>
                <a:gd name="T0" fmla="*/ 54668 w 828"/>
                <a:gd name="T1" fmla="*/ 11133 h 404"/>
                <a:gd name="T2" fmla="*/ 58633 w 828"/>
                <a:gd name="T3" fmla="*/ 5336 h 404"/>
                <a:gd name="T4" fmla="*/ 54668 w 828"/>
                <a:gd name="T5" fmla="*/ 7079 h 404"/>
                <a:gd name="T6" fmla="*/ 51248 w 828"/>
                <a:gd name="T7" fmla="*/ 5336 h 404"/>
                <a:gd name="T8" fmla="*/ 51248 w 828"/>
                <a:gd name="T9" fmla="*/ 2881 h 404"/>
                <a:gd name="T10" fmla="*/ 49246 w 828"/>
                <a:gd name="T11" fmla="*/ 1395 h 404"/>
                <a:gd name="T12" fmla="*/ 47872 w 828"/>
                <a:gd name="T13" fmla="*/ 7079 h 404"/>
                <a:gd name="T14" fmla="*/ 45289 w 828"/>
                <a:gd name="T15" fmla="*/ 9556 h 404"/>
                <a:gd name="T16" fmla="*/ 43180 w 828"/>
                <a:gd name="T17" fmla="*/ 8217 h 404"/>
                <a:gd name="T18" fmla="*/ 36658 w 828"/>
                <a:gd name="T19" fmla="*/ 8217 h 404"/>
                <a:gd name="T20" fmla="*/ 35273 w 828"/>
                <a:gd name="T21" fmla="*/ 12415 h 404"/>
                <a:gd name="T22" fmla="*/ 29984 w 828"/>
                <a:gd name="T23" fmla="*/ 8217 h 404"/>
                <a:gd name="T24" fmla="*/ 24559 w 828"/>
                <a:gd name="T25" fmla="*/ 5336 h 404"/>
                <a:gd name="T26" fmla="*/ 22588 w 828"/>
                <a:gd name="T27" fmla="*/ 2881 h 404"/>
                <a:gd name="T28" fmla="*/ 15360 w 828"/>
                <a:gd name="T29" fmla="*/ 7079 h 404"/>
                <a:gd name="T30" fmla="*/ 5345 w 828"/>
                <a:gd name="T31" fmla="*/ 15262 h 404"/>
                <a:gd name="T32" fmla="*/ 1968 w 828"/>
                <a:gd name="T33" fmla="*/ 29098 h 404"/>
                <a:gd name="T34" fmla="*/ 3952 w 828"/>
                <a:gd name="T35" fmla="*/ 38834 h 404"/>
                <a:gd name="T36" fmla="*/ 2766 w 828"/>
                <a:gd name="T37" fmla="*/ 41693 h 404"/>
                <a:gd name="T38" fmla="*/ 3356 w 828"/>
                <a:gd name="T39" fmla="*/ 46024 h 404"/>
                <a:gd name="T40" fmla="*/ 2766 w 828"/>
                <a:gd name="T41" fmla="*/ 48565 h 404"/>
                <a:gd name="T42" fmla="*/ 4725 w 828"/>
                <a:gd name="T43" fmla="*/ 48565 h 404"/>
                <a:gd name="T44" fmla="*/ 3952 w 828"/>
                <a:gd name="T45" fmla="*/ 51424 h 404"/>
                <a:gd name="T46" fmla="*/ 5345 w 828"/>
                <a:gd name="T47" fmla="*/ 54367 h 404"/>
                <a:gd name="T48" fmla="*/ 17326 w 828"/>
                <a:gd name="T49" fmla="*/ 54367 h 404"/>
                <a:gd name="T50" fmla="*/ 28590 w 828"/>
                <a:gd name="T51" fmla="*/ 54367 h 404"/>
                <a:gd name="T52" fmla="*/ 35967 w 828"/>
                <a:gd name="T53" fmla="*/ 55537 h 404"/>
                <a:gd name="T54" fmla="*/ 41192 w 828"/>
                <a:gd name="T55" fmla="*/ 61097 h 404"/>
                <a:gd name="T56" fmla="*/ 40617 w 828"/>
                <a:gd name="T57" fmla="*/ 72456 h 404"/>
                <a:gd name="T58" fmla="*/ 47288 w 828"/>
                <a:gd name="T59" fmla="*/ 68184 h 404"/>
                <a:gd name="T60" fmla="*/ 55282 w 828"/>
                <a:gd name="T61" fmla="*/ 59932 h 404"/>
                <a:gd name="T62" fmla="*/ 59879 w 828"/>
                <a:gd name="T63" fmla="*/ 62841 h 404"/>
                <a:gd name="T64" fmla="*/ 59879 w 828"/>
                <a:gd name="T65" fmla="*/ 63982 h 404"/>
                <a:gd name="T66" fmla="*/ 59879 w 828"/>
                <a:gd name="T67" fmla="*/ 65268 h 404"/>
                <a:gd name="T68" fmla="*/ 61903 w 828"/>
                <a:gd name="T69" fmla="*/ 62841 h 404"/>
                <a:gd name="T70" fmla="*/ 59264 w 828"/>
                <a:gd name="T71" fmla="*/ 57051 h 404"/>
                <a:gd name="T72" fmla="*/ 57873 w 828"/>
                <a:gd name="T73" fmla="*/ 54367 h 404"/>
                <a:gd name="T74" fmla="*/ 55855 w 828"/>
                <a:gd name="T75" fmla="*/ 55537 h 404"/>
                <a:gd name="T76" fmla="*/ 67864 w 828"/>
                <a:gd name="T77" fmla="*/ 48565 h 404"/>
                <a:gd name="T78" fmla="*/ 71287 w 828"/>
                <a:gd name="T79" fmla="*/ 43111 h 404"/>
                <a:gd name="T80" fmla="*/ 67261 w 828"/>
                <a:gd name="T81" fmla="*/ 43111 h 404"/>
                <a:gd name="T82" fmla="*/ 69250 w 828"/>
                <a:gd name="T83" fmla="*/ 38834 h 404"/>
                <a:gd name="T84" fmla="*/ 67261 w 828"/>
                <a:gd name="T85" fmla="*/ 36352 h 404"/>
                <a:gd name="T86" fmla="*/ 67864 w 828"/>
                <a:gd name="T87" fmla="*/ 30597 h 404"/>
                <a:gd name="T88" fmla="*/ 66488 w 828"/>
                <a:gd name="T89" fmla="*/ 27948 h 404"/>
                <a:gd name="T90" fmla="*/ 63298 w 828"/>
                <a:gd name="T91" fmla="*/ 30597 h 404"/>
                <a:gd name="T92" fmla="*/ 61903 w 828"/>
                <a:gd name="T93" fmla="*/ 29098 h 404"/>
                <a:gd name="T94" fmla="*/ 61250 w 828"/>
                <a:gd name="T95" fmla="*/ 22157 h 404"/>
                <a:gd name="T96" fmla="*/ 55855 w 828"/>
                <a:gd name="T97" fmla="*/ 23753 h 404"/>
                <a:gd name="T98" fmla="*/ 53895 w 828"/>
                <a:gd name="T99" fmla="*/ 34710 h 404"/>
                <a:gd name="T100" fmla="*/ 49246 w 828"/>
                <a:gd name="T101" fmla="*/ 46024 h 404"/>
                <a:gd name="T102" fmla="*/ 46665 w 828"/>
                <a:gd name="T103" fmla="*/ 48565 h 404"/>
                <a:gd name="T104" fmla="*/ 46665 w 828"/>
                <a:gd name="T105" fmla="*/ 38834 h 404"/>
                <a:gd name="T106" fmla="*/ 40047 w 828"/>
                <a:gd name="T107" fmla="*/ 34710 h 404"/>
                <a:gd name="T108" fmla="*/ 40617 w 828"/>
                <a:gd name="T109" fmla="*/ 25039 h 404"/>
                <a:gd name="T110" fmla="*/ 45892 w 828"/>
                <a:gd name="T111" fmla="*/ 19634 h 404"/>
                <a:gd name="T112" fmla="*/ 47288 w 828"/>
                <a:gd name="T113" fmla="*/ 16683 h 404"/>
                <a:gd name="T114" fmla="*/ 49246 w 828"/>
                <a:gd name="T115" fmla="*/ 13810 h 4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28"/>
                <a:gd name="T175" fmla="*/ 0 h 404"/>
                <a:gd name="T176" fmla="*/ 828 w 828"/>
                <a:gd name="T177" fmla="*/ 404 h 40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28" h="404">
                  <a:moveTo>
                    <a:pt x="610" y="69"/>
                  </a:moveTo>
                  <a:lnTo>
                    <a:pt x="601" y="62"/>
                  </a:lnTo>
                  <a:lnTo>
                    <a:pt x="618" y="62"/>
                  </a:lnTo>
                  <a:lnTo>
                    <a:pt x="625" y="69"/>
                  </a:lnTo>
                  <a:lnTo>
                    <a:pt x="634" y="69"/>
                  </a:lnTo>
                  <a:lnTo>
                    <a:pt x="625" y="62"/>
                  </a:lnTo>
                  <a:lnTo>
                    <a:pt x="634" y="62"/>
                  </a:lnTo>
                  <a:lnTo>
                    <a:pt x="641" y="69"/>
                  </a:lnTo>
                  <a:lnTo>
                    <a:pt x="664" y="53"/>
                  </a:lnTo>
                  <a:lnTo>
                    <a:pt x="664" y="46"/>
                  </a:lnTo>
                  <a:lnTo>
                    <a:pt x="664" y="39"/>
                  </a:lnTo>
                  <a:lnTo>
                    <a:pt x="680" y="39"/>
                  </a:lnTo>
                  <a:lnTo>
                    <a:pt x="671" y="39"/>
                  </a:lnTo>
                  <a:lnTo>
                    <a:pt x="680" y="30"/>
                  </a:lnTo>
                  <a:lnTo>
                    <a:pt x="664" y="23"/>
                  </a:lnTo>
                  <a:lnTo>
                    <a:pt x="671" y="23"/>
                  </a:lnTo>
                  <a:lnTo>
                    <a:pt x="648" y="23"/>
                  </a:lnTo>
                  <a:lnTo>
                    <a:pt x="641" y="30"/>
                  </a:lnTo>
                  <a:lnTo>
                    <a:pt x="648" y="30"/>
                  </a:lnTo>
                  <a:lnTo>
                    <a:pt x="641" y="39"/>
                  </a:lnTo>
                  <a:lnTo>
                    <a:pt x="634" y="39"/>
                  </a:lnTo>
                  <a:lnTo>
                    <a:pt x="610" y="53"/>
                  </a:lnTo>
                  <a:lnTo>
                    <a:pt x="601" y="46"/>
                  </a:lnTo>
                  <a:lnTo>
                    <a:pt x="610" y="46"/>
                  </a:lnTo>
                  <a:lnTo>
                    <a:pt x="610" y="30"/>
                  </a:lnTo>
                  <a:lnTo>
                    <a:pt x="601" y="30"/>
                  </a:lnTo>
                  <a:lnTo>
                    <a:pt x="587" y="46"/>
                  </a:lnTo>
                  <a:lnTo>
                    <a:pt x="594" y="30"/>
                  </a:lnTo>
                  <a:lnTo>
                    <a:pt x="587" y="30"/>
                  </a:lnTo>
                  <a:lnTo>
                    <a:pt x="594" y="30"/>
                  </a:lnTo>
                  <a:lnTo>
                    <a:pt x="594" y="23"/>
                  </a:lnTo>
                  <a:lnTo>
                    <a:pt x="578" y="23"/>
                  </a:lnTo>
                  <a:lnTo>
                    <a:pt x="587" y="23"/>
                  </a:lnTo>
                  <a:lnTo>
                    <a:pt x="587" y="16"/>
                  </a:lnTo>
                  <a:lnTo>
                    <a:pt x="594" y="16"/>
                  </a:lnTo>
                  <a:lnTo>
                    <a:pt x="587" y="8"/>
                  </a:lnTo>
                  <a:lnTo>
                    <a:pt x="594" y="0"/>
                  </a:lnTo>
                  <a:lnTo>
                    <a:pt x="587" y="0"/>
                  </a:lnTo>
                  <a:lnTo>
                    <a:pt x="578" y="0"/>
                  </a:lnTo>
                  <a:lnTo>
                    <a:pt x="587" y="0"/>
                  </a:lnTo>
                  <a:lnTo>
                    <a:pt x="571" y="0"/>
                  </a:lnTo>
                  <a:lnTo>
                    <a:pt x="571" y="8"/>
                  </a:lnTo>
                  <a:lnTo>
                    <a:pt x="564" y="8"/>
                  </a:lnTo>
                  <a:lnTo>
                    <a:pt x="555" y="16"/>
                  </a:lnTo>
                  <a:lnTo>
                    <a:pt x="548" y="23"/>
                  </a:lnTo>
                  <a:lnTo>
                    <a:pt x="571" y="30"/>
                  </a:lnTo>
                  <a:lnTo>
                    <a:pt x="564" y="30"/>
                  </a:lnTo>
                  <a:lnTo>
                    <a:pt x="555" y="30"/>
                  </a:lnTo>
                  <a:lnTo>
                    <a:pt x="555" y="39"/>
                  </a:lnTo>
                  <a:lnTo>
                    <a:pt x="564" y="30"/>
                  </a:lnTo>
                  <a:lnTo>
                    <a:pt x="555" y="39"/>
                  </a:lnTo>
                  <a:lnTo>
                    <a:pt x="541" y="46"/>
                  </a:lnTo>
                  <a:lnTo>
                    <a:pt x="532" y="53"/>
                  </a:lnTo>
                  <a:lnTo>
                    <a:pt x="525" y="62"/>
                  </a:lnTo>
                  <a:lnTo>
                    <a:pt x="517" y="62"/>
                  </a:lnTo>
                  <a:lnTo>
                    <a:pt x="525" y="53"/>
                  </a:lnTo>
                  <a:lnTo>
                    <a:pt x="532" y="39"/>
                  </a:lnTo>
                  <a:lnTo>
                    <a:pt x="525" y="46"/>
                  </a:lnTo>
                  <a:lnTo>
                    <a:pt x="517" y="39"/>
                  </a:lnTo>
                  <a:lnTo>
                    <a:pt x="510" y="46"/>
                  </a:lnTo>
                  <a:lnTo>
                    <a:pt x="517" y="46"/>
                  </a:lnTo>
                  <a:lnTo>
                    <a:pt x="510" y="46"/>
                  </a:lnTo>
                  <a:lnTo>
                    <a:pt x="501" y="46"/>
                  </a:lnTo>
                  <a:lnTo>
                    <a:pt x="487" y="46"/>
                  </a:lnTo>
                  <a:lnTo>
                    <a:pt x="464" y="46"/>
                  </a:lnTo>
                  <a:lnTo>
                    <a:pt x="455" y="46"/>
                  </a:lnTo>
                  <a:lnTo>
                    <a:pt x="448" y="39"/>
                  </a:lnTo>
                  <a:lnTo>
                    <a:pt x="448" y="30"/>
                  </a:lnTo>
                  <a:lnTo>
                    <a:pt x="417" y="39"/>
                  </a:lnTo>
                  <a:lnTo>
                    <a:pt x="425" y="46"/>
                  </a:lnTo>
                  <a:lnTo>
                    <a:pt x="441" y="39"/>
                  </a:lnTo>
                  <a:lnTo>
                    <a:pt x="448" y="39"/>
                  </a:lnTo>
                  <a:lnTo>
                    <a:pt x="425" y="46"/>
                  </a:lnTo>
                  <a:lnTo>
                    <a:pt x="417" y="46"/>
                  </a:lnTo>
                  <a:lnTo>
                    <a:pt x="417" y="62"/>
                  </a:lnTo>
                  <a:lnTo>
                    <a:pt x="409" y="62"/>
                  </a:lnTo>
                  <a:lnTo>
                    <a:pt x="409" y="69"/>
                  </a:lnTo>
                  <a:lnTo>
                    <a:pt x="401" y="53"/>
                  </a:lnTo>
                  <a:lnTo>
                    <a:pt x="409" y="53"/>
                  </a:lnTo>
                  <a:lnTo>
                    <a:pt x="401" y="53"/>
                  </a:lnTo>
                  <a:lnTo>
                    <a:pt x="401" y="46"/>
                  </a:lnTo>
                  <a:lnTo>
                    <a:pt x="394" y="46"/>
                  </a:lnTo>
                  <a:lnTo>
                    <a:pt x="362" y="46"/>
                  </a:lnTo>
                  <a:lnTo>
                    <a:pt x="348" y="46"/>
                  </a:lnTo>
                  <a:lnTo>
                    <a:pt x="362" y="46"/>
                  </a:lnTo>
                  <a:lnTo>
                    <a:pt x="362" y="39"/>
                  </a:lnTo>
                  <a:lnTo>
                    <a:pt x="355" y="30"/>
                  </a:lnTo>
                  <a:lnTo>
                    <a:pt x="348" y="39"/>
                  </a:lnTo>
                  <a:lnTo>
                    <a:pt x="325" y="30"/>
                  </a:lnTo>
                  <a:lnTo>
                    <a:pt x="301" y="23"/>
                  </a:lnTo>
                  <a:lnTo>
                    <a:pt x="285" y="30"/>
                  </a:lnTo>
                  <a:lnTo>
                    <a:pt x="285" y="23"/>
                  </a:lnTo>
                  <a:lnTo>
                    <a:pt x="294" y="16"/>
                  </a:lnTo>
                  <a:lnTo>
                    <a:pt x="285" y="23"/>
                  </a:lnTo>
                  <a:lnTo>
                    <a:pt x="278" y="23"/>
                  </a:lnTo>
                  <a:lnTo>
                    <a:pt x="271" y="30"/>
                  </a:lnTo>
                  <a:lnTo>
                    <a:pt x="271" y="23"/>
                  </a:lnTo>
                  <a:lnTo>
                    <a:pt x="262" y="16"/>
                  </a:lnTo>
                  <a:lnTo>
                    <a:pt x="248" y="23"/>
                  </a:lnTo>
                  <a:lnTo>
                    <a:pt x="225" y="23"/>
                  </a:lnTo>
                  <a:lnTo>
                    <a:pt x="248" y="16"/>
                  </a:lnTo>
                  <a:lnTo>
                    <a:pt x="232" y="23"/>
                  </a:lnTo>
                  <a:lnTo>
                    <a:pt x="208" y="23"/>
                  </a:lnTo>
                  <a:lnTo>
                    <a:pt x="185" y="30"/>
                  </a:lnTo>
                  <a:lnTo>
                    <a:pt x="178" y="39"/>
                  </a:lnTo>
                  <a:lnTo>
                    <a:pt x="169" y="39"/>
                  </a:lnTo>
                  <a:lnTo>
                    <a:pt x="155" y="30"/>
                  </a:lnTo>
                  <a:lnTo>
                    <a:pt x="132" y="23"/>
                  </a:lnTo>
                  <a:lnTo>
                    <a:pt x="116" y="39"/>
                  </a:lnTo>
                  <a:lnTo>
                    <a:pt x="101" y="53"/>
                  </a:lnTo>
                  <a:lnTo>
                    <a:pt x="78" y="69"/>
                  </a:lnTo>
                  <a:lnTo>
                    <a:pt x="62" y="85"/>
                  </a:lnTo>
                  <a:lnTo>
                    <a:pt x="46" y="100"/>
                  </a:lnTo>
                  <a:lnTo>
                    <a:pt x="32" y="116"/>
                  </a:lnTo>
                  <a:lnTo>
                    <a:pt x="16" y="132"/>
                  </a:lnTo>
                  <a:lnTo>
                    <a:pt x="0" y="146"/>
                  </a:lnTo>
                  <a:lnTo>
                    <a:pt x="16" y="146"/>
                  </a:lnTo>
                  <a:lnTo>
                    <a:pt x="16" y="162"/>
                  </a:lnTo>
                  <a:lnTo>
                    <a:pt x="23" y="162"/>
                  </a:lnTo>
                  <a:lnTo>
                    <a:pt x="32" y="155"/>
                  </a:lnTo>
                  <a:lnTo>
                    <a:pt x="46" y="155"/>
                  </a:lnTo>
                  <a:lnTo>
                    <a:pt x="55" y="162"/>
                  </a:lnTo>
                  <a:lnTo>
                    <a:pt x="46" y="179"/>
                  </a:lnTo>
                  <a:lnTo>
                    <a:pt x="46" y="193"/>
                  </a:lnTo>
                  <a:lnTo>
                    <a:pt x="55" y="202"/>
                  </a:lnTo>
                  <a:lnTo>
                    <a:pt x="46" y="216"/>
                  </a:lnTo>
                  <a:lnTo>
                    <a:pt x="55" y="209"/>
                  </a:lnTo>
                  <a:lnTo>
                    <a:pt x="46" y="216"/>
                  </a:lnTo>
                  <a:lnTo>
                    <a:pt x="39" y="223"/>
                  </a:lnTo>
                  <a:lnTo>
                    <a:pt x="32" y="223"/>
                  </a:lnTo>
                  <a:lnTo>
                    <a:pt x="39" y="223"/>
                  </a:lnTo>
                  <a:lnTo>
                    <a:pt x="39" y="232"/>
                  </a:lnTo>
                  <a:lnTo>
                    <a:pt x="32" y="232"/>
                  </a:lnTo>
                  <a:lnTo>
                    <a:pt x="39" y="240"/>
                  </a:lnTo>
                  <a:lnTo>
                    <a:pt x="46" y="232"/>
                  </a:lnTo>
                  <a:lnTo>
                    <a:pt x="46" y="240"/>
                  </a:lnTo>
                  <a:lnTo>
                    <a:pt x="39" y="240"/>
                  </a:lnTo>
                  <a:lnTo>
                    <a:pt x="39" y="247"/>
                  </a:lnTo>
                  <a:lnTo>
                    <a:pt x="32" y="256"/>
                  </a:lnTo>
                  <a:lnTo>
                    <a:pt x="39" y="256"/>
                  </a:lnTo>
                  <a:lnTo>
                    <a:pt x="55" y="247"/>
                  </a:lnTo>
                  <a:lnTo>
                    <a:pt x="46" y="256"/>
                  </a:lnTo>
                  <a:lnTo>
                    <a:pt x="32" y="263"/>
                  </a:lnTo>
                  <a:lnTo>
                    <a:pt x="39" y="263"/>
                  </a:lnTo>
                  <a:lnTo>
                    <a:pt x="46" y="263"/>
                  </a:lnTo>
                  <a:lnTo>
                    <a:pt x="32" y="263"/>
                  </a:lnTo>
                  <a:lnTo>
                    <a:pt x="32" y="270"/>
                  </a:lnTo>
                  <a:lnTo>
                    <a:pt x="39" y="270"/>
                  </a:lnTo>
                  <a:lnTo>
                    <a:pt x="32" y="270"/>
                  </a:lnTo>
                  <a:lnTo>
                    <a:pt x="39" y="270"/>
                  </a:lnTo>
                  <a:lnTo>
                    <a:pt x="46" y="270"/>
                  </a:lnTo>
                  <a:lnTo>
                    <a:pt x="39" y="279"/>
                  </a:lnTo>
                  <a:lnTo>
                    <a:pt x="46" y="270"/>
                  </a:lnTo>
                  <a:lnTo>
                    <a:pt x="55" y="270"/>
                  </a:lnTo>
                  <a:lnTo>
                    <a:pt x="46" y="279"/>
                  </a:lnTo>
                  <a:lnTo>
                    <a:pt x="39" y="279"/>
                  </a:lnTo>
                  <a:lnTo>
                    <a:pt x="46" y="279"/>
                  </a:lnTo>
                  <a:lnTo>
                    <a:pt x="55" y="270"/>
                  </a:lnTo>
                  <a:lnTo>
                    <a:pt x="55" y="279"/>
                  </a:lnTo>
                  <a:lnTo>
                    <a:pt x="62" y="279"/>
                  </a:lnTo>
                  <a:lnTo>
                    <a:pt x="46" y="286"/>
                  </a:lnTo>
                  <a:lnTo>
                    <a:pt x="55" y="286"/>
                  </a:lnTo>
                  <a:lnTo>
                    <a:pt x="62" y="286"/>
                  </a:lnTo>
                  <a:lnTo>
                    <a:pt x="55" y="293"/>
                  </a:lnTo>
                  <a:lnTo>
                    <a:pt x="62" y="293"/>
                  </a:lnTo>
                  <a:lnTo>
                    <a:pt x="55" y="293"/>
                  </a:lnTo>
                  <a:lnTo>
                    <a:pt x="62" y="293"/>
                  </a:lnTo>
                  <a:lnTo>
                    <a:pt x="62" y="302"/>
                  </a:lnTo>
                  <a:lnTo>
                    <a:pt x="85" y="302"/>
                  </a:lnTo>
                  <a:lnTo>
                    <a:pt x="101" y="302"/>
                  </a:lnTo>
                  <a:lnTo>
                    <a:pt x="125" y="302"/>
                  </a:lnTo>
                  <a:lnTo>
                    <a:pt x="139" y="302"/>
                  </a:lnTo>
                  <a:lnTo>
                    <a:pt x="162" y="302"/>
                  </a:lnTo>
                  <a:lnTo>
                    <a:pt x="178" y="302"/>
                  </a:lnTo>
                  <a:lnTo>
                    <a:pt x="201" y="302"/>
                  </a:lnTo>
                  <a:lnTo>
                    <a:pt x="216" y="302"/>
                  </a:lnTo>
                  <a:lnTo>
                    <a:pt x="239" y="302"/>
                  </a:lnTo>
                  <a:lnTo>
                    <a:pt x="255" y="302"/>
                  </a:lnTo>
                  <a:lnTo>
                    <a:pt x="278" y="302"/>
                  </a:lnTo>
                  <a:lnTo>
                    <a:pt x="294" y="302"/>
                  </a:lnTo>
                  <a:lnTo>
                    <a:pt x="317" y="302"/>
                  </a:lnTo>
                  <a:lnTo>
                    <a:pt x="332" y="302"/>
                  </a:lnTo>
                  <a:lnTo>
                    <a:pt x="355" y="302"/>
                  </a:lnTo>
                  <a:lnTo>
                    <a:pt x="371" y="302"/>
                  </a:lnTo>
                  <a:lnTo>
                    <a:pt x="378" y="293"/>
                  </a:lnTo>
                  <a:lnTo>
                    <a:pt x="371" y="302"/>
                  </a:lnTo>
                  <a:lnTo>
                    <a:pt x="385" y="309"/>
                  </a:lnTo>
                  <a:lnTo>
                    <a:pt x="401" y="309"/>
                  </a:lnTo>
                  <a:lnTo>
                    <a:pt x="417" y="309"/>
                  </a:lnTo>
                  <a:lnTo>
                    <a:pt x="425" y="317"/>
                  </a:lnTo>
                  <a:lnTo>
                    <a:pt x="441" y="309"/>
                  </a:lnTo>
                  <a:lnTo>
                    <a:pt x="448" y="317"/>
                  </a:lnTo>
                  <a:lnTo>
                    <a:pt x="455" y="325"/>
                  </a:lnTo>
                  <a:lnTo>
                    <a:pt x="471" y="333"/>
                  </a:lnTo>
                  <a:lnTo>
                    <a:pt x="478" y="333"/>
                  </a:lnTo>
                  <a:lnTo>
                    <a:pt x="478" y="340"/>
                  </a:lnTo>
                  <a:lnTo>
                    <a:pt x="478" y="349"/>
                  </a:lnTo>
                  <a:lnTo>
                    <a:pt x="487" y="349"/>
                  </a:lnTo>
                  <a:lnTo>
                    <a:pt x="487" y="363"/>
                  </a:lnTo>
                  <a:lnTo>
                    <a:pt x="487" y="379"/>
                  </a:lnTo>
                  <a:lnTo>
                    <a:pt x="478" y="386"/>
                  </a:lnTo>
                  <a:lnTo>
                    <a:pt x="464" y="403"/>
                  </a:lnTo>
                  <a:lnTo>
                    <a:pt x="471" y="403"/>
                  </a:lnTo>
                  <a:lnTo>
                    <a:pt x="478" y="403"/>
                  </a:lnTo>
                  <a:lnTo>
                    <a:pt x="494" y="395"/>
                  </a:lnTo>
                  <a:lnTo>
                    <a:pt x="501" y="395"/>
                  </a:lnTo>
                  <a:lnTo>
                    <a:pt x="517" y="386"/>
                  </a:lnTo>
                  <a:lnTo>
                    <a:pt x="517" y="379"/>
                  </a:lnTo>
                  <a:lnTo>
                    <a:pt x="532" y="379"/>
                  </a:lnTo>
                  <a:lnTo>
                    <a:pt x="548" y="379"/>
                  </a:lnTo>
                  <a:lnTo>
                    <a:pt x="555" y="372"/>
                  </a:lnTo>
                  <a:lnTo>
                    <a:pt x="571" y="356"/>
                  </a:lnTo>
                  <a:lnTo>
                    <a:pt x="594" y="356"/>
                  </a:lnTo>
                  <a:lnTo>
                    <a:pt x="618" y="356"/>
                  </a:lnTo>
                  <a:lnTo>
                    <a:pt x="625" y="349"/>
                  </a:lnTo>
                  <a:lnTo>
                    <a:pt x="634" y="340"/>
                  </a:lnTo>
                  <a:lnTo>
                    <a:pt x="641" y="333"/>
                  </a:lnTo>
                  <a:lnTo>
                    <a:pt x="657" y="325"/>
                  </a:lnTo>
                  <a:lnTo>
                    <a:pt x="664" y="325"/>
                  </a:lnTo>
                  <a:lnTo>
                    <a:pt x="664" y="349"/>
                  </a:lnTo>
                  <a:lnTo>
                    <a:pt x="664" y="356"/>
                  </a:lnTo>
                  <a:lnTo>
                    <a:pt x="680" y="349"/>
                  </a:lnTo>
                  <a:lnTo>
                    <a:pt x="680" y="356"/>
                  </a:lnTo>
                  <a:lnTo>
                    <a:pt x="694" y="349"/>
                  </a:lnTo>
                  <a:lnTo>
                    <a:pt x="694" y="340"/>
                  </a:lnTo>
                  <a:lnTo>
                    <a:pt x="694" y="349"/>
                  </a:lnTo>
                  <a:lnTo>
                    <a:pt x="703" y="349"/>
                  </a:lnTo>
                  <a:lnTo>
                    <a:pt x="694" y="349"/>
                  </a:lnTo>
                  <a:lnTo>
                    <a:pt x="710" y="349"/>
                  </a:lnTo>
                  <a:lnTo>
                    <a:pt x="703" y="356"/>
                  </a:lnTo>
                  <a:lnTo>
                    <a:pt x="694" y="356"/>
                  </a:lnTo>
                  <a:lnTo>
                    <a:pt x="680" y="363"/>
                  </a:lnTo>
                  <a:lnTo>
                    <a:pt x="671" y="363"/>
                  </a:lnTo>
                  <a:lnTo>
                    <a:pt x="680" y="363"/>
                  </a:lnTo>
                  <a:lnTo>
                    <a:pt x="671" y="372"/>
                  </a:lnTo>
                  <a:lnTo>
                    <a:pt x="671" y="379"/>
                  </a:lnTo>
                  <a:lnTo>
                    <a:pt x="680" y="372"/>
                  </a:lnTo>
                  <a:lnTo>
                    <a:pt x="694" y="363"/>
                  </a:lnTo>
                  <a:lnTo>
                    <a:pt x="703" y="363"/>
                  </a:lnTo>
                  <a:lnTo>
                    <a:pt x="718" y="356"/>
                  </a:lnTo>
                  <a:lnTo>
                    <a:pt x="734" y="356"/>
                  </a:lnTo>
                  <a:lnTo>
                    <a:pt x="734" y="349"/>
                  </a:lnTo>
                  <a:lnTo>
                    <a:pt x="725" y="340"/>
                  </a:lnTo>
                  <a:lnTo>
                    <a:pt x="725" y="349"/>
                  </a:lnTo>
                  <a:lnTo>
                    <a:pt x="718" y="349"/>
                  </a:lnTo>
                  <a:lnTo>
                    <a:pt x="710" y="340"/>
                  </a:lnTo>
                  <a:lnTo>
                    <a:pt x="703" y="340"/>
                  </a:lnTo>
                  <a:lnTo>
                    <a:pt x="703" y="325"/>
                  </a:lnTo>
                  <a:lnTo>
                    <a:pt x="694" y="325"/>
                  </a:lnTo>
                  <a:lnTo>
                    <a:pt x="703" y="317"/>
                  </a:lnTo>
                  <a:lnTo>
                    <a:pt x="694" y="317"/>
                  </a:lnTo>
                  <a:lnTo>
                    <a:pt x="687" y="317"/>
                  </a:lnTo>
                  <a:lnTo>
                    <a:pt x="694" y="317"/>
                  </a:lnTo>
                  <a:lnTo>
                    <a:pt x="710" y="309"/>
                  </a:lnTo>
                  <a:lnTo>
                    <a:pt x="710" y="302"/>
                  </a:lnTo>
                  <a:lnTo>
                    <a:pt x="718" y="302"/>
                  </a:lnTo>
                  <a:lnTo>
                    <a:pt x="703" y="293"/>
                  </a:lnTo>
                  <a:lnTo>
                    <a:pt x="687" y="302"/>
                  </a:lnTo>
                  <a:lnTo>
                    <a:pt x="671" y="302"/>
                  </a:lnTo>
                  <a:lnTo>
                    <a:pt x="657" y="309"/>
                  </a:lnTo>
                  <a:lnTo>
                    <a:pt x="648" y="317"/>
                  </a:lnTo>
                  <a:lnTo>
                    <a:pt x="625" y="333"/>
                  </a:lnTo>
                  <a:lnTo>
                    <a:pt x="641" y="325"/>
                  </a:lnTo>
                  <a:lnTo>
                    <a:pt x="648" y="309"/>
                  </a:lnTo>
                  <a:lnTo>
                    <a:pt x="641" y="309"/>
                  </a:lnTo>
                  <a:lnTo>
                    <a:pt x="648" y="309"/>
                  </a:lnTo>
                  <a:lnTo>
                    <a:pt x="664" y="302"/>
                  </a:lnTo>
                  <a:lnTo>
                    <a:pt x="680" y="293"/>
                  </a:lnTo>
                  <a:lnTo>
                    <a:pt x="694" y="286"/>
                  </a:lnTo>
                  <a:lnTo>
                    <a:pt x="718" y="286"/>
                  </a:lnTo>
                  <a:lnTo>
                    <a:pt x="741" y="286"/>
                  </a:lnTo>
                  <a:lnTo>
                    <a:pt x="764" y="279"/>
                  </a:lnTo>
                  <a:lnTo>
                    <a:pt x="787" y="270"/>
                  </a:lnTo>
                  <a:lnTo>
                    <a:pt x="803" y="263"/>
                  </a:lnTo>
                  <a:lnTo>
                    <a:pt x="827" y="256"/>
                  </a:lnTo>
                  <a:lnTo>
                    <a:pt x="818" y="256"/>
                  </a:lnTo>
                  <a:lnTo>
                    <a:pt x="827" y="247"/>
                  </a:lnTo>
                  <a:lnTo>
                    <a:pt x="818" y="247"/>
                  </a:lnTo>
                  <a:lnTo>
                    <a:pt x="827" y="247"/>
                  </a:lnTo>
                  <a:lnTo>
                    <a:pt x="827" y="240"/>
                  </a:lnTo>
                  <a:lnTo>
                    <a:pt x="818" y="232"/>
                  </a:lnTo>
                  <a:lnTo>
                    <a:pt x="827" y="232"/>
                  </a:lnTo>
                  <a:lnTo>
                    <a:pt x="818" y="232"/>
                  </a:lnTo>
                  <a:lnTo>
                    <a:pt x="818" y="223"/>
                  </a:lnTo>
                  <a:lnTo>
                    <a:pt x="810" y="232"/>
                  </a:lnTo>
                  <a:lnTo>
                    <a:pt x="794" y="232"/>
                  </a:lnTo>
                  <a:lnTo>
                    <a:pt x="780" y="240"/>
                  </a:lnTo>
                  <a:lnTo>
                    <a:pt x="787" y="240"/>
                  </a:lnTo>
                  <a:lnTo>
                    <a:pt x="780" y="232"/>
                  </a:lnTo>
                  <a:lnTo>
                    <a:pt x="787" y="232"/>
                  </a:lnTo>
                  <a:lnTo>
                    <a:pt x="810" y="223"/>
                  </a:lnTo>
                  <a:lnTo>
                    <a:pt x="794" y="232"/>
                  </a:lnTo>
                  <a:lnTo>
                    <a:pt x="818" y="223"/>
                  </a:lnTo>
                  <a:lnTo>
                    <a:pt x="803" y="216"/>
                  </a:lnTo>
                  <a:lnTo>
                    <a:pt x="794" y="216"/>
                  </a:lnTo>
                  <a:lnTo>
                    <a:pt x="794" y="209"/>
                  </a:lnTo>
                  <a:lnTo>
                    <a:pt x="787" y="216"/>
                  </a:lnTo>
                  <a:lnTo>
                    <a:pt x="794" y="209"/>
                  </a:lnTo>
                  <a:lnTo>
                    <a:pt x="787" y="209"/>
                  </a:lnTo>
                  <a:lnTo>
                    <a:pt x="787" y="202"/>
                  </a:lnTo>
                  <a:lnTo>
                    <a:pt x="780" y="202"/>
                  </a:lnTo>
                  <a:lnTo>
                    <a:pt x="787" y="202"/>
                  </a:lnTo>
                  <a:lnTo>
                    <a:pt x="780" y="193"/>
                  </a:lnTo>
                  <a:lnTo>
                    <a:pt x="787" y="186"/>
                  </a:lnTo>
                  <a:lnTo>
                    <a:pt x="787" y="179"/>
                  </a:lnTo>
                  <a:lnTo>
                    <a:pt x="780" y="170"/>
                  </a:lnTo>
                  <a:lnTo>
                    <a:pt x="780" y="179"/>
                  </a:lnTo>
                  <a:lnTo>
                    <a:pt x="787" y="170"/>
                  </a:lnTo>
                  <a:lnTo>
                    <a:pt x="771" y="170"/>
                  </a:lnTo>
                  <a:lnTo>
                    <a:pt x="787" y="162"/>
                  </a:lnTo>
                  <a:lnTo>
                    <a:pt x="780" y="162"/>
                  </a:lnTo>
                  <a:lnTo>
                    <a:pt x="780" y="155"/>
                  </a:lnTo>
                  <a:lnTo>
                    <a:pt x="780" y="146"/>
                  </a:lnTo>
                  <a:lnTo>
                    <a:pt x="771" y="146"/>
                  </a:lnTo>
                  <a:lnTo>
                    <a:pt x="771" y="155"/>
                  </a:lnTo>
                  <a:lnTo>
                    <a:pt x="764" y="155"/>
                  </a:lnTo>
                  <a:lnTo>
                    <a:pt x="757" y="162"/>
                  </a:lnTo>
                  <a:lnTo>
                    <a:pt x="748" y="170"/>
                  </a:lnTo>
                  <a:lnTo>
                    <a:pt x="748" y="162"/>
                  </a:lnTo>
                  <a:lnTo>
                    <a:pt x="741" y="170"/>
                  </a:lnTo>
                  <a:lnTo>
                    <a:pt x="725" y="179"/>
                  </a:lnTo>
                  <a:lnTo>
                    <a:pt x="734" y="170"/>
                  </a:lnTo>
                  <a:lnTo>
                    <a:pt x="725" y="170"/>
                  </a:lnTo>
                  <a:lnTo>
                    <a:pt x="725" y="179"/>
                  </a:lnTo>
                  <a:lnTo>
                    <a:pt x="710" y="179"/>
                  </a:lnTo>
                  <a:lnTo>
                    <a:pt x="725" y="170"/>
                  </a:lnTo>
                  <a:lnTo>
                    <a:pt x="725" y="162"/>
                  </a:lnTo>
                  <a:lnTo>
                    <a:pt x="710" y="162"/>
                  </a:lnTo>
                  <a:lnTo>
                    <a:pt x="718" y="162"/>
                  </a:lnTo>
                  <a:lnTo>
                    <a:pt x="718" y="155"/>
                  </a:lnTo>
                  <a:lnTo>
                    <a:pt x="718" y="146"/>
                  </a:lnTo>
                  <a:lnTo>
                    <a:pt x="710" y="146"/>
                  </a:lnTo>
                  <a:lnTo>
                    <a:pt x="725" y="146"/>
                  </a:lnTo>
                  <a:lnTo>
                    <a:pt x="725" y="139"/>
                  </a:lnTo>
                  <a:lnTo>
                    <a:pt x="710" y="132"/>
                  </a:lnTo>
                  <a:lnTo>
                    <a:pt x="710" y="123"/>
                  </a:lnTo>
                  <a:lnTo>
                    <a:pt x="694" y="116"/>
                  </a:lnTo>
                  <a:lnTo>
                    <a:pt x="687" y="123"/>
                  </a:lnTo>
                  <a:lnTo>
                    <a:pt x="671" y="123"/>
                  </a:lnTo>
                  <a:lnTo>
                    <a:pt x="680" y="116"/>
                  </a:lnTo>
                  <a:lnTo>
                    <a:pt x="657" y="116"/>
                  </a:lnTo>
                  <a:lnTo>
                    <a:pt x="648" y="123"/>
                  </a:lnTo>
                  <a:lnTo>
                    <a:pt x="648" y="132"/>
                  </a:lnTo>
                  <a:lnTo>
                    <a:pt x="641" y="139"/>
                  </a:lnTo>
                  <a:lnTo>
                    <a:pt x="648" y="139"/>
                  </a:lnTo>
                  <a:lnTo>
                    <a:pt x="648" y="146"/>
                  </a:lnTo>
                  <a:lnTo>
                    <a:pt x="641" y="155"/>
                  </a:lnTo>
                  <a:lnTo>
                    <a:pt x="618" y="170"/>
                  </a:lnTo>
                  <a:lnTo>
                    <a:pt x="634" y="179"/>
                  </a:lnTo>
                  <a:lnTo>
                    <a:pt x="625" y="193"/>
                  </a:lnTo>
                  <a:lnTo>
                    <a:pt x="618" y="202"/>
                  </a:lnTo>
                  <a:lnTo>
                    <a:pt x="601" y="209"/>
                  </a:lnTo>
                  <a:lnTo>
                    <a:pt x="587" y="216"/>
                  </a:lnTo>
                  <a:lnTo>
                    <a:pt x="578" y="223"/>
                  </a:lnTo>
                  <a:lnTo>
                    <a:pt x="587" y="232"/>
                  </a:lnTo>
                  <a:lnTo>
                    <a:pt x="578" y="247"/>
                  </a:lnTo>
                  <a:lnTo>
                    <a:pt x="571" y="256"/>
                  </a:lnTo>
                  <a:lnTo>
                    <a:pt x="571" y="263"/>
                  </a:lnTo>
                  <a:lnTo>
                    <a:pt x="564" y="270"/>
                  </a:lnTo>
                  <a:lnTo>
                    <a:pt x="564" y="263"/>
                  </a:lnTo>
                  <a:lnTo>
                    <a:pt x="555" y="270"/>
                  </a:lnTo>
                  <a:lnTo>
                    <a:pt x="555" y="279"/>
                  </a:lnTo>
                  <a:lnTo>
                    <a:pt x="548" y="270"/>
                  </a:lnTo>
                  <a:lnTo>
                    <a:pt x="541" y="270"/>
                  </a:lnTo>
                  <a:lnTo>
                    <a:pt x="548" y="263"/>
                  </a:lnTo>
                  <a:lnTo>
                    <a:pt x="541" y="256"/>
                  </a:lnTo>
                  <a:lnTo>
                    <a:pt x="548" y="247"/>
                  </a:lnTo>
                  <a:lnTo>
                    <a:pt x="541" y="240"/>
                  </a:lnTo>
                  <a:lnTo>
                    <a:pt x="548" y="223"/>
                  </a:lnTo>
                  <a:lnTo>
                    <a:pt x="555" y="216"/>
                  </a:lnTo>
                  <a:lnTo>
                    <a:pt x="541" y="216"/>
                  </a:lnTo>
                  <a:lnTo>
                    <a:pt x="525" y="216"/>
                  </a:lnTo>
                  <a:lnTo>
                    <a:pt x="525" y="209"/>
                  </a:lnTo>
                  <a:lnTo>
                    <a:pt x="517" y="209"/>
                  </a:lnTo>
                  <a:lnTo>
                    <a:pt x="510" y="202"/>
                  </a:lnTo>
                  <a:lnTo>
                    <a:pt x="494" y="193"/>
                  </a:lnTo>
                  <a:lnTo>
                    <a:pt x="478" y="186"/>
                  </a:lnTo>
                  <a:lnTo>
                    <a:pt x="464" y="193"/>
                  </a:lnTo>
                  <a:lnTo>
                    <a:pt x="464" y="186"/>
                  </a:lnTo>
                  <a:lnTo>
                    <a:pt x="464" y="193"/>
                  </a:lnTo>
                  <a:lnTo>
                    <a:pt x="471" y="170"/>
                  </a:lnTo>
                  <a:lnTo>
                    <a:pt x="471" y="162"/>
                  </a:lnTo>
                  <a:lnTo>
                    <a:pt x="455" y="170"/>
                  </a:lnTo>
                  <a:lnTo>
                    <a:pt x="455" y="162"/>
                  </a:lnTo>
                  <a:lnTo>
                    <a:pt x="471" y="139"/>
                  </a:lnTo>
                  <a:lnTo>
                    <a:pt x="494" y="123"/>
                  </a:lnTo>
                  <a:lnTo>
                    <a:pt x="510" y="116"/>
                  </a:lnTo>
                  <a:lnTo>
                    <a:pt x="501" y="116"/>
                  </a:lnTo>
                  <a:lnTo>
                    <a:pt x="510" y="116"/>
                  </a:lnTo>
                  <a:lnTo>
                    <a:pt x="517" y="116"/>
                  </a:lnTo>
                  <a:lnTo>
                    <a:pt x="517" y="109"/>
                  </a:lnTo>
                  <a:lnTo>
                    <a:pt x="532" y="109"/>
                  </a:lnTo>
                  <a:lnTo>
                    <a:pt x="541" y="100"/>
                  </a:lnTo>
                  <a:lnTo>
                    <a:pt x="525" y="100"/>
                  </a:lnTo>
                  <a:lnTo>
                    <a:pt x="517" y="100"/>
                  </a:lnTo>
                  <a:lnTo>
                    <a:pt x="517" y="93"/>
                  </a:lnTo>
                  <a:lnTo>
                    <a:pt x="532" y="100"/>
                  </a:lnTo>
                  <a:lnTo>
                    <a:pt x="548" y="100"/>
                  </a:lnTo>
                  <a:lnTo>
                    <a:pt x="548" y="93"/>
                  </a:lnTo>
                  <a:lnTo>
                    <a:pt x="555" y="93"/>
                  </a:lnTo>
                  <a:lnTo>
                    <a:pt x="555" y="100"/>
                  </a:lnTo>
                  <a:lnTo>
                    <a:pt x="555" y="93"/>
                  </a:lnTo>
                  <a:lnTo>
                    <a:pt x="564" y="93"/>
                  </a:lnTo>
                  <a:lnTo>
                    <a:pt x="587" y="85"/>
                  </a:lnTo>
                  <a:lnTo>
                    <a:pt x="587" y="77"/>
                  </a:lnTo>
                  <a:lnTo>
                    <a:pt x="571" y="77"/>
                  </a:lnTo>
                  <a:lnTo>
                    <a:pt x="555" y="69"/>
                  </a:lnTo>
                  <a:lnTo>
                    <a:pt x="578" y="77"/>
                  </a:lnTo>
                  <a:lnTo>
                    <a:pt x="587" y="77"/>
                  </a:lnTo>
                  <a:lnTo>
                    <a:pt x="610" y="6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6" name="Freeform 348"/>
            <p:cNvSpPr>
              <a:spLocks/>
            </p:cNvSpPr>
            <p:nvPr/>
          </p:nvSpPr>
          <p:spPr bwMode="auto">
            <a:xfrm>
              <a:off x="2581621" y="911958"/>
              <a:ext cx="489686" cy="313446"/>
            </a:xfrm>
            <a:custGeom>
              <a:avLst/>
              <a:gdLst>
                <a:gd name="T0" fmla="*/ 11231 w 226"/>
                <a:gd name="T1" fmla="*/ 7918 h 148"/>
                <a:gd name="T2" fmla="*/ 11231 w 226"/>
                <a:gd name="T3" fmla="*/ 6518 h 148"/>
                <a:gd name="T4" fmla="*/ 11231 w 226"/>
                <a:gd name="T5" fmla="*/ 4650 h 148"/>
                <a:gd name="T6" fmla="*/ 11231 w 226"/>
                <a:gd name="T7" fmla="*/ 4650 h 148"/>
                <a:gd name="T8" fmla="*/ 10743 w 226"/>
                <a:gd name="T9" fmla="*/ 3239 h 148"/>
                <a:gd name="T10" fmla="*/ 8342 w 226"/>
                <a:gd name="T11" fmla="*/ 3239 h 148"/>
                <a:gd name="T12" fmla="*/ 7082 w 226"/>
                <a:gd name="T13" fmla="*/ 3239 h 148"/>
                <a:gd name="T14" fmla="*/ 7082 w 226"/>
                <a:gd name="T15" fmla="*/ 0 h 148"/>
                <a:gd name="T16" fmla="*/ 4230 w 226"/>
                <a:gd name="T17" fmla="*/ 1708 h 148"/>
                <a:gd name="T18" fmla="*/ 3566 w 226"/>
                <a:gd name="T19" fmla="*/ 1708 h 148"/>
                <a:gd name="T20" fmla="*/ 3566 w 226"/>
                <a:gd name="T21" fmla="*/ 3239 h 148"/>
                <a:gd name="T22" fmla="*/ 1805 w 226"/>
                <a:gd name="T23" fmla="*/ 6518 h 148"/>
                <a:gd name="T24" fmla="*/ 4806 w 226"/>
                <a:gd name="T25" fmla="*/ 0 h 148"/>
                <a:gd name="T26" fmla="*/ 1263 w 226"/>
                <a:gd name="T27" fmla="*/ 6518 h 148"/>
                <a:gd name="T28" fmla="*/ 1805 w 226"/>
                <a:gd name="T29" fmla="*/ 9390 h 148"/>
                <a:gd name="T30" fmla="*/ 6532 w 226"/>
                <a:gd name="T31" fmla="*/ 9390 h 148"/>
                <a:gd name="T32" fmla="*/ 7082 w 226"/>
                <a:gd name="T33" fmla="*/ 9390 h 148"/>
                <a:gd name="T34" fmla="*/ 8342 w 226"/>
                <a:gd name="T35" fmla="*/ 10817 h 148"/>
                <a:gd name="T36" fmla="*/ 8924 w 226"/>
                <a:gd name="T37" fmla="*/ 14056 h 148"/>
                <a:gd name="T38" fmla="*/ 10184 w 226"/>
                <a:gd name="T39" fmla="*/ 17592 h 148"/>
                <a:gd name="T40" fmla="*/ 10184 w 226"/>
                <a:gd name="T41" fmla="*/ 19004 h 148"/>
                <a:gd name="T42" fmla="*/ 7082 w 226"/>
                <a:gd name="T43" fmla="*/ 19004 h 148"/>
                <a:gd name="T44" fmla="*/ 5999 w 226"/>
                <a:gd name="T45" fmla="*/ 20427 h 148"/>
                <a:gd name="T46" fmla="*/ 5340 w 226"/>
                <a:gd name="T47" fmla="*/ 23814 h 148"/>
                <a:gd name="T48" fmla="*/ 7082 w 226"/>
                <a:gd name="T49" fmla="*/ 22402 h 148"/>
                <a:gd name="T50" fmla="*/ 7700 w 226"/>
                <a:gd name="T51" fmla="*/ 25147 h 148"/>
                <a:gd name="T52" fmla="*/ 11231 w 226"/>
                <a:gd name="T53" fmla="*/ 30068 h 148"/>
                <a:gd name="T54" fmla="*/ 10743 w 226"/>
                <a:gd name="T55" fmla="*/ 27047 h 148"/>
                <a:gd name="T56" fmla="*/ 12478 w 226"/>
                <a:gd name="T57" fmla="*/ 28537 h 148"/>
                <a:gd name="T58" fmla="*/ 13032 w 226"/>
                <a:gd name="T59" fmla="*/ 23814 h 148"/>
                <a:gd name="T60" fmla="*/ 12478 w 226"/>
                <a:gd name="T61" fmla="*/ 22402 h 148"/>
                <a:gd name="T62" fmla="*/ 12478 w 226"/>
                <a:gd name="T63" fmla="*/ 19004 h 148"/>
                <a:gd name="T64" fmla="*/ 13032 w 226"/>
                <a:gd name="T65" fmla="*/ 17592 h 148"/>
                <a:gd name="T66" fmla="*/ 14783 w 226"/>
                <a:gd name="T67" fmla="*/ 19004 h 148"/>
                <a:gd name="T68" fmla="*/ 14306 w 226"/>
                <a:gd name="T69" fmla="*/ 22402 h 148"/>
                <a:gd name="T70" fmla="*/ 14783 w 226"/>
                <a:gd name="T71" fmla="*/ 20427 h 148"/>
                <a:gd name="T72" fmla="*/ 16042 w 226"/>
                <a:gd name="T73" fmla="*/ 19004 h 148"/>
                <a:gd name="T74" fmla="*/ 17343 w 226"/>
                <a:gd name="T75" fmla="*/ 17592 h 148"/>
                <a:gd name="T76" fmla="*/ 16042 w 226"/>
                <a:gd name="T77" fmla="*/ 17592 h 148"/>
                <a:gd name="T78" fmla="*/ 15503 w 226"/>
                <a:gd name="T79" fmla="*/ 15765 h 148"/>
                <a:gd name="T80" fmla="*/ 15503 w 226"/>
                <a:gd name="T81" fmla="*/ 15765 h 148"/>
                <a:gd name="T82" fmla="*/ 14783 w 226"/>
                <a:gd name="T83" fmla="*/ 14056 h 148"/>
                <a:gd name="T84" fmla="*/ 13731 w 226"/>
                <a:gd name="T85" fmla="*/ 14056 h 148"/>
                <a:gd name="T86" fmla="*/ 13731 w 226"/>
                <a:gd name="T87" fmla="*/ 12692 h 148"/>
                <a:gd name="T88" fmla="*/ 13731 w 226"/>
                <a:gd name="T89" fmla="*/ 10817 h 148"/>
                <a:gd name="T90" fmla="*/ 14783 w 226"/>
                <a:gd name="T91" fmla="*/ 10817 h 148"/>
                <a:gd name="T92" fmla="*/ 14306 w 226"/>
                <a:gd name="T93" fmla="*/ 7918 h 148"/>
                <a:gd name="T94" fmla="*/ 12478 w 226"/>
                <a:gd name="T95" fmla="*/ 9390 h 148"/>
                <a:gd name="T96" fmla="*/ 12478 w 226"/>
                <a:gd name="T97" fmla="*/ 7918 h 14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6"/>
                <a:gd name="T148" fmla="*/ 0 h 148"/>
                <a:gd name="T149" fmla="*/ 226 w 226"/>
                <a:gd name="T150" fmla="*/ 148 h 14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6" h="148">
                  <a:moveTo>
                    <a:pt x="155" y="39"/>
                  </a:moveTo>
                  <a:lnTo>
                    <a:pt x="169" y="32"/>
                  </a:lnTo>
                  <a:lnTo>
                    <a:pt x="162" y="32"/>
                  </a:lnTo>
                  <a:lnTo>
                    <a:pt x="146" y="39"/>
                  </a:lnTo>
                  <a:lnTo>
                    <a:pt x="155" y="32"/>
                  </a:lnTo>
                  <a:lnTo>
                    <a:pt x="162" y="32"/>
                  </a:lnTo>
                  <a:lnTo>
                    <a:pt x="155" y="23"/>
                  </a:lnTo>
                  <a:lnTo>
                    <a:pt x="146" y="32"/>
                  </a:lnTo>
                  <a:lnTo>
                    <a:pt x="139" y="32"/>
                  </a:lnTo>
                  <a:lnTo>
                    <a:pt x="146" y="23"/>
                  </a:lnTo>
                  <a:lnTo>
                    <a:pt x="139" y="32"/>
                  </a:lnTo>
                  <a:lnTo>
                    <a:pt x="146" y="23"/>
                  </a:lnTo>
                  <a:lnTo>
                    <a:pt x="139" y="23"/>
                  </a:lnTo>
                  <a:lnTo>
                    <a:pt x="132" y="32"/>
                  </a:lnTo>
                  <a:lnTo>
                    <a:pt x="132" y="23"/>
                  </a:lnTo>
                  <a:lnTo>
                    <a:pt x="146" y="23"/>
                  </a:lnTo>
                  <a:lnTo>
                    <a:pt x="132" y="23"/>
                  </a:lnTo>
                  <a:lnTo>
                    <a:pt x="132" y="16"/>
                  </a:lnTo>
                  <a:lnTo>
                    <a:pt x="123" y="23"/>
                  </a:lnTo>
                  <a:lnTo>
                    <a:pt x="139" y="16"/>
                  </a:lnTo>
                  <a:lnTo>
                    <a:pt x="132" y="16"/>
                  </a:lnTo>
                  <a:lnTo>
                    <a:pt x="108" y="16"/>
                  </a:lnTo>
                  <a:lnTo>
                    <a:pt x="116" y="16"/>
                  </a:lnTo>
                  <a:lnTo>
                    <a:pt x="108" y="16"/>
                  </a:lnTo>
                  <a:lnTo>
                    <a:pt x="108" y="23"/>
                  </a:lnTo>
                  <a:lnTo>
                    <a:pt x="100" y="23"/>
                  </a:lnTo>
                  <a:lnTo>
                    <a:pt x="100" y="16"/>
                  </a:lnTo>
                  <a:lnTo>
                    <a:pt x="92" y="16"/>
                  </a:lnTo>
                  <a:lnTo>
                    <a:pt x="85" y="23"/>
                  </a:lnTo>
                  <a:lnTo>
                    <a:pt x="85" y="16"/>
                  </a:lnTo>
                  <a:lnTo>
                    <a:pt x="100" y="8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69" y="8"/>
                  </a:lnTo>
                  <a:lnTo>
                    <a:pt x="62" y="8"/>
                  </a:lnTo>
                  <a:lnTo>
                    <a:pt x="55" y="8"/>
                  </a:lnTo>
                  <a:lnTo>
                    <a:pt x="69" y="8"/>
                  </a:lnTo>
                  <a:lnTo>
                    <a:pt x="55" y="8"/>
                  </a:lnTo>
                  <a:lnTo>
                    <a:pt x="62" y="16"/>
                  </a:lnTo>
                  <a:lnTo>
                    <a:pt x="46" y="8"/>
                  </a:lnTo>
                  <a:lnTo>
                    <a:pt x="46" y="16"/>
                  </a:lnTo>
                  <a:lnTo>
                    <a:pt x="55" y="16"/>
                  </a:lnTo>
                  <a:lnTo>
                    <a:pt x="55" y="23"/>
                  </a:lnTo>
                  <a:lnTo>
                    <a:pt x="46" y="16"/>
                  </a:lnTo>
                  <a:lnTo>
                    <a:pt x="39" y="23"/>
                  </a:lnTo>
                  <a:lnTo>
                    <a:pt x="46" y="23"/>
                  </a:lnTo>
                  <a:lnTo>
                    <a:pt x="39" y="32"/>
                  </a:lnTo>
                  <a:lnTo>
                    <a:pt x="23" y="32"/>
                  </a:lnTo>
                  <a:lnTo>
                    <a:pt x="39" y="32"/>
                  </a:lnTo>
                  <a:lnTo>
                    <a:pt x="39" y="23"/>
                  </a:lnTo>
                  <a:lnTo>
                    <a:pt x="46" y="8"/>
                  </a:lnTo>
                  <a:lnTo>
                    <a:pt x="62" y="0"/>
                  </a:lnTo>
                  <a:lnTo>
                    <a:pt x="32" y="0"/>
                  </a:lnTo>
                  <a:lnTo>
                    <a:pt x="16" y="8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16" y="39"/>
                  </a:lnTo>
                  <a:lnTo>
                    <a:pt x="23" y="46"/>
                  </a:lnTo>
                  <a:lnTo>
                    <a:pt x="55" y="46"/>
                  </a:lnTo>
                  <a:lnTo>
                    <a:pt x="46" y="39"/>
                  </a:lnTo>
                  <a:lnTo>
                    <a:pt x="62" y="46"/>
                  </a:lnTo>
                  <a:lnTo>
                    <a:pt x="85" y="46"/>
                  </a:lnTo>
                  <a:lnTo>
                    <a:pt x="85" y="39"/>
                  </a:lnTo>
                  <a:lnTo>
                    <a:pt x="92" y="39"/>
                  </a:lnTo>
                  <a:lnTo>
                    <a:pt x="100" y="39"/>
                  </a:lnTo>
                  <a:lnTo>
                    <a:pt x="92" y="46"/>
                  </a:lnTo>
                  <a:lnTo>
                    <a:pt x="100" y="46"/>
                  </a:lnTo>
                  <a:lnTo>
                    <a:pt x="108" y="53"/>
                  </a:lnTo>
                  <a:lnTo>
                    <a:pt x="92" y="62"/>
                  </a:lnTo>
                  <a:lnTo>
                    <a:pt x="108" y="53"/>
                  </a:lnTo>
                  <a:lnTo>
                    <a:pt x="116" y="53"/>
                  </a:lnTo>
                  <a:lnTo>
                    <a:pt x="116" y="62"/>
                  </a:lnTo>
                  <a:lnTo>
                    <a:pt x="123" y="62"/>
                  </a:lnTo>
                  <a:lnTo>
                    <a:pt x="116" y="69"/>
                  </a:lnTo>
                  <a:lnTo>
                    <a:pt x="123" y="69"/>
                  </a:lnTo>
                  <a:lnTo>
                    <a:pt x="123" y="77"/>
                  </a:lnTo>
                  <a:lnTo>
                    <a:pt x="116" y="86"/>
                  </a:lnTo>
                  <a:lnTo>
                    <a:pt x="132" y="86"/>
                  </a:lnTo>
                  <a:lnTo>
                    <a:pt x="132" y="77"/>
                  </a:lnTo>
                  <a:lnTo>
                    <a:pt x="146" y="86"/>
                  </a:lnTo>
                  <a:lnTo>
                    <a:pt x="139" y="93"/>
                  </a:lnTo>
                  <a:lnTo>
                    <a:pt x="132" y="93"/>
                  </a:lnTo>
                  <a:lnTo>
                    <a:pt x="123" y="93"/>
                  </a:lnTo>
                  <a:lnTo>
                    <a:pt x="132" y="86"/>
                  </a:lnTo>
                  <a:lnTo>
                    <a:pt x="108" y="86"/>
                  </a:lnTo>
                  <a:lnTo>
                    <a:pt x="92" y="93"/>
                  </a:lnTo>
                  <a:lnTo>
                    <a:pt x="92" y="100"/>
                  </a:lnTo>
                  <a:lnTo>
                    <a:pt x="78" y="100"/>
                  </a:lnTo>
                  <a:lnTo>
                    <a:pt x="78" y="109"/>
                  </a:lnTo>
                  <a:lnTo>
                    <a:pt x="78" y="100"/>
                  </a:lnTo>
                  <a:lnTo>
                    <a:pt x="62" y="100"/>
                  </a:lnTo>
                  <a:lnTo>
                    <a:pt x="46" y="109"/>
                  </a:lnTo>
                  <a:lnTo>
                    <a:pt x="55" y="116"/>
                  </a:lnTo>
                  <a:lnTo>
                    <a:pt x="69" y="116"/>
                  </a:lnTo>
                  <a:lnTo>
                    <a:pt x="78" y="116"/>
                  </a:lnTo>
                  <a:lnTo>
                    <a:pt x="85" y="109"/>
                  </a:lnTo>
                  <a:lnTo>
                    <a:pt x="85" y="116"/>
                  </a:lnTo>
                  <a:lnTo>
                    <a:pt x="92" y="109"/>
                  </a:lnTo>
                  <a:lnTo>
                    <a:pt x="92" y="116"/>
                  </a:lnTo>
                  <a:lnTo>
                    <a:pt x="100" y="123"/>
                  </a:lnTo>
                  <a:lnTo>
                    <a:pt x="108" y="123"/>
                  </a:lnTo>
                  <a:lnTo>
                    <a:pt x="100" y="123"/>
                  </a:lnTo>
                  <a:lnTo>
                    <a:pt x="108" y="132"/>
                  </a:lnTo>
                  <a:lnTo>
                    <a:pt x="116" y="139"/>
                  </a:lnTo>
                  <a:lnTo>
                    <a:pt x="132" y="139"/>
                  </a:lnTo>
                  <a:lnTo>
                    <a:pt x="146" y="147"/>
                  </a:lnTo>
                  <a:lnTo>
                    <a:pt x="146" y="139"/>
                  </a:lnTo>
                  <a:lnTo>
                    <a:pt x="139" y="132"/>
                  </a:lnTo>
                  <a:lnTo>
                    <a:pt x="132" y="123"/>
                  </a:lnTo>
                  <a:lnTo>
                    <a:pt x="139" y="132"/>
                  </a:lnTo>
                  <a:lnTo>
                    <a:pt x="139" y="123"/>
                  </a:lnTo>
                  <a:lnTo>
                    <a:pt x="146" y="132"/>
                  </a:lnTo>
                  <a:lnTo>
                    <a:pt x="155" y="132"/>
                  </a:lnTo>
                  <a:lnTo>
                    <a:pt x="162" y="139"/>
                  </a:lnTo>
                  <a:lnTo>
                    <a:pt x="162" y="132"/>
                  </a:lnTo>
                  <a:lnTo>
                    <a:pt x="169" y="132"/>
                  </a:lnTo>
                  <a:lnTo>
                    <a:pt x="169" y="123"/>
                  </a:lnTo>
                  <a:lnTo>
                    <a:pt x="169" y="116"/>
                  </a:lnTo>
                  <a:lnTo>
                    <a:pt x="169" y="109"/>
                  </a:lnTo>
                  <a:lnTo>
                    <a:pt x="162" y="109"/>
                  </a:lnTo>
                  <a:lnTo>
                    <a:pt x="162" y="100"/>
                  </a:lnTo>
                  <a:lnTo>
                    <a:pt x="162" y="109"/>
                  </a:lnTo>
                  <a:lnTo>
                    <a:pt x="162" y="100"/>
                  </a:lnTo>
                  <a:lnTo>
                    <a:pt x="155" y="100"/>
                  </a:lnTo>
                  <a:lnTo>
                    <a:pt x="155" y="93"/>
                  </a:lnTo>
                  <a:lnTo>
                    <a:pt x="162" y="93"/>
                  </a:lnTo>
                  <a:lnTo>
                    <a:pt x="162" y="86"/>
                  </a:lnTo>
                  <a:lnTo>
                    <a:pt x="169" y="86"/>
                  </a:lnTo>
                  <a:lnTo>
                    <a:pt x="162" y="86"/>
                  </a:lnTo>
                  <a:lnTo>
                    <a:pt x="169" y="86"/>
                  </a:lnTo>
                  <a:lnTo>
                    <a:pt x="178" y="93"/>
                  </a:lnTo>
                  <a:lnTo>
                    <a:pt x="185" y="93"/>
                  </a:lnTo>
                  <a:lnTo>
                    <a:pt x="178" y="93"/>
                  </a:lnTo>
                  <a:lnTo>
                    <a:pt x="192" y="93"/>
                  </a:lnTo>
                  <a:lnTo>
                    <a:pt x="185" y="93"/>
                  </a:lnTo>
                  <a:lnTo>
                    <a:pt x="178" y="100"/>
                  </a:lnTo>
                  <a:lnTo>
                    <a:pt x="185" y="100"/>
                  </a:lnTo>
                  <a:lnTo>
                    <a:pt x="185" y="109"/>
                  </a:lnTo>
                  <a:lnTo>
                    <a:pt x="185" y="100"/>
                  </a:lnTo>
                  <a:lnTo>
                    <a:pt x="185" y="109"/>
                  </a:lnTo>
                  <a:lnTo>
                    <a:pt x="192" y="109"/>
                  </a:lnTo>
                  <a:lnTo>
                    <a:pt x="192" y="100"/>
                  </a:lnTo>
                  <a:lnTo>
                    <a:pt x="201" y="93"/>
                  </a:lnTo>
                  <a:lnTo>
                    <a:pt x="201" y="100"/>
                  </a:lnTo>
                  <a:lnTo>
                    <a:pt x="201" y="93"/>
                  </a:lnTo>
                  <a:lnTo>
                    <a:pt x="208" y="93"/>
                  </a:lnTo>
                  <a:lnTo>
                    <a:pt x="216" y="93"/>
                  </a:lnTo>
                  <a:lnTo>
                    <a:pt x="208" y="93"/>
                  </a:lnTo>
                  <a:lnTo>
                    <a:pt x="216" y="93"/>
                  </a:lnTo>
                  <a:lnTo>
                    <a:pt x="225" y="86"/>
                  </a:lnTo>
                  <a:lnTo>
                    <a:pt x="216" y="86"/>
                  </a:lnTo>
                  <a:lnTo>
                    <a:pt x="225" y="86"/>
                  </a:lnTo>
                  <a:lnTo>
                    <a:pt x="216" y="86"/>
                  </a:lnTo>
                  <a:lnTo>
                    <a:pt x="208" y="86"/>
                  </a:lnTo>
                  <a:lnTo>
                    <a:pt x="201" y="86"/>
                  </a:lnTo>
                  <a:lnTo>
                    <a:pt x="208" y="77"/>
                  </a:lnTo>
                  <a:lnTo>
                    <a:pt x="192" y="77"/>
                  </a:lnTo>
                  <a:lnTo>
                    <a:pt x="201" y="77"/>
                  </a:lnTo>
                  <a:lnTo>
                    <a:pt x="192" y="77"/>
                  </a:lnTo>
                  <a:lnTo>
                    <a:pt x="201" y="77"/>
                  </a:lnTo>
                  <a:lnTo>
                    <a:pt x="192" y="77"/>
                  </a:lnTo>
                  <a:lnTo>
                    <a:pt x="201" y="77"/>
                  </a:lnTo>
                  <a:lnTo>
                    <a:pt x="201" y="69"/>
                  </a:lnTo>
                  <a:lnTo>
                    <a:pt x="192" y="69"/>
                  </a:lnTo>
                  <a:lnTo>
                    <a:pt x="201" y="69"/>
                  </a:lnTo>
                  <a:lnTo>
                    <a:pt x="192" y="69"/>
                  </a:lnTo>
                  <a:lnTo>
                    <a:pt x="185" y="69"/>
                  </a:lnTo>
                  <a:lnTo>
                    <a:pt x="192" y="69"/>
                  </a:lnTo>
                  <a:lnTo>
                    <a:pt x="185" y="69"/>
                  </a:lnTo>
                  <a:lnTo>
                    <a:pt x="178" y="69"/>
                  </a:lnTo>
                  <a:lnTo>
                    <a:pt x="169" y="62"/>
                  </a:lnTo>
                  <a:lnTo>
                    <a:pt x="178" y="62"/>
                  </a:lnTo>
                  <a:lnTo>
                    <a:pt x="169" y="62"/>
                  </a:lnTo>
                  <a:lnTo>
                    <a:pt x="178" y="62"/>
                  </a:lnTo>
                  <a:lnTo>
                    <a:pt x="169" y="62"/>
                  </a:lnTo>
                  <a:lnTo>
                    <a:pt x="178" y="62"/>
                  </a:lnTo>
                  <a:lnTo>
                    <a:pt x="169" y="53"/>
                  </a:lnTo>
                  <a:lnTo>
                    <a:pt x="178" y="53"/>
                  </a:lnTo>
                  <a:lnTo>
                    <a:pt x="169" y="53"/>
                  </a:lnTo>
                  <a:lnTo>
                    <a:pt x="178" y="53"/>
                  </a:lnTo>
                  <a:lnTo>
                    <a:pt x="169" y="53"/>
                  </a:lnTo>
                  <a:lnTo>
                    <a:pt x="192" y="53"/>
                  </a:lnTo>
                  <a:lnTo>
                    <a:pt x="178" y="46"/>
                  </a:lnTo>
                  <a:lnTo>
                    <a:pt x="162" y="46"/>
                  </a:lnTo>
                  <a:lnTo>
                    <a:pt x="192" y="46"/>
                  </a:lnTo>
                  <a:lnTo>
                    <a:pt x="185" y="39"/>
                  </a:lnTo>
                  <a:lnTo>
                    <a:pt x="169" y="46"/>
                  </a:lnTo>
                  <a:lnTo>
                    <a:pt x="162" y="46"/>
                  </a:lnTo>
                  <a:lnTo>
                    <a:pt x="178" y="39"/>
                  </a:lnTo>
                  <a:lnTo>
                    <a:pt x="162" y="46"/>
                  </a:lnTo>
                  <a:lnTo>
                    <a:pt x="185" y="39"/>
                  </a:lnTo>
                  <a:lnTo>
                    <a:pt x="169" y="39"/>
                  </a:lnTo>
                  <a:lnTo>
                    <a:pt x="178" y="32"/>
                  </a:lnTo>
                  <a:lnTo>
                    <a:pt x="162" y="39"/>
                  </a:lnTo>
                  <a:lnTo>
                    <a:pt x="155" y="46"/>
                  </a:lnTo>
                  <a:lnTo>
                    <a:pt x="155" y="3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7" name="Freeform 349"/>
            <p:cNvSpPr>
              <a:spLocks/>
            </p:cNvSpPr>
            <p:nvPr/>
          </p:nvSpPr>
          <p:spPr bwMode="auto">
            <a:xfrm>
              <a:off x="2717731" y="725941"/>
              <a:ext cx="607024" cy="131823"/>
            </a:xfrm>
            <a:custGeom>
              <a:avLst/>
              <a:gdLst>
                <a:gd name="T0" fmla="*/ 5593 w 279"/>
                <a:gd name="T1" fmla="*/ 7143 h 64"/>
                <a:gd name="T2" fmla="*/ 4276 w 279"/>
                <a:gd name="T3" fmla="*/ 8545 h 64"/>
                <a:gd name="T4" fmla="*/ 3700 w 279"/>
                <a:gd name="T5" fmla="*/ 7143 h 64"/>
                <a:gd name="T6" fmla="*/ 4276 w 279"/>
                <a:gd name="T7" fmla="*/ 7143 h 64"/>
                <a:gd name="T8" fmla="*/ 2981 w 279"/>
                <a:gd name="T9" fmla="*/ 6112 h 64"/>
                <a:gd name="T10" fmla="*/ 6276 w 279"/>
                <a:gd name="T11" fmla="*/ 6112 h 64"/>
                <a:gd name="T12" fmla="*/ 4834 w 279"/>
                <a:gd name="T13" fmla="*/ 3553 h 64"/>
                <a:gd name="T14" fmla="*/ 6787 w 279"/>
                <a:gd name="T15" fmla="*/ 3553 h 64"/>
                <a:gd name="T16" fmla="*/ 7502 w 279"/>
                <a:gd name="T17" fmla="*/ 4999 h 64"/>
                <a:gd name="T18" fmla="*/ 7502 w 279"/>
                <a:gd name="T19" fmla="*/ 3553 h 64"/>
                <a:gd name="T20" fmla="*/ 10533 w 279"/>
                <a:gd name="T21" fmla="*/ 2557 h 64"/>
                <a:gd name="T22" fmla="*/ 11905 w 279"/>
                <a:gd name="T23" fmla="*/ 2557 h 64"/>
                <a:gd name="T24" fmla="*/ 8680 w 279"/>
                <a:gd name="T25" fmla="*/ 2557 h 64"/>
                <a:gd name="T26" fmla="*/ 4834 w 279"/>
                <a:gd name="T27" fmla="*/ 2557 h 64"/>
                <a:gd name="T28" fmla="*/ 8104 w 279"/>
                <a:gd name="T29" fmla="*/ 2557 h 64"/>
                <a:gd name="T30" fmla="*/ 4834 w 279"/>
                <a:gd name="T31" fmla="*/ 2557 h 64"/>
                <a:gd name="T32" fmla="*/ 3700 w 279"/>
                <a:gd name="T33" fmla="*/ 2557 h 64"/>
                <a:gd name="T34" fmla="*/ 6787 w 279"/>
                <a:gd name="T35" fmla="*/ 2557 h 64"/>
                <a:gd name="T36" fmla="*/ 3700 w 279"/>
                <a:gd name="T37" fmla="*/ 2557 h 64"/>
                <a:gd name="T38" fmla="*/ 5593 w 279"/>
                <a:gd name="T39" fmla="*/ 2557 h 64"/>
                <a:gd name="T40" fmla="*/ 2981 w 279"/>
                <a:gd name="T41" fmla="*/ 1408 h 64"/>
                <a:gd name="T42" fmla="*/ 6276 w 279"/>
                <a:gd name="T43" fmla="*/ 1408 h 64"/>
                <a:gd name="T44" fmla="*/ 10533 w 279"/>
                <a:gd name="T45" fmla="*/ 1408 h 64"/>
                <a:gd name="T46" fmla="*/ 10533 w 279"/>
                <a:gd name="T47" fmla="*/ 0 h 64"/>
                <a:gd name="T48" fmla="*/ 13797 w 279"/>
                <a:gd name="T49" fmla="*/ 0 h 64"/>
                <a:gd name="T50" fmla="*/ 13234 w 279"/>
                <a:gd name="T51" fmla="*/ 0 h 64"/>
                <a:gd name="T52" fmla="*/ 18175 w 279"/>
                <a:gd name="T53" fmla="*/ 0 h 64"/>
                <a:gd name="T54" fmla="*/ 22511 w 279"/>
                <a:gd name="T55" fmla="*/ 1408 h 64"/>
                <a:gd name="T56" fmla="*/ 19411 w 279"/>
                <a:gd name="T57" fmla="*/ 1408 h 64"/>
                <a:gd name="T58" fmla="*/ 16179 w 279"/>
                <a:gd name="T59" fmla="*/ 2557 h 64"/>
                <a:gd name="T60" fmla="*/ 19999 w 279"/>
                <a:gd name="T61" fmla="*/ 1408 h 64"/>
                <a:gd name="T62" fmla="*/ 16932 w 279"/>
                <a:gd name="T63" fmla="*/ 2557 h 64"/>
                <a:gd name="T64" fmla="*/ 13234 w 279"/>
                <a:gd name="T65" fmla="*/ 4999 h 64"/>
                <a:gd name="T66" fmla="*/ 9950 w 279"/>
                <a:gd name="T67" fmla="*/ 4999 h 64"/>
                <a:gd name="T68" fmla="*/ 11905 w 279"/>
                <a:gd name="T69" fmla="*/ 6112 h 64"/>
                <a:gd name="T70" fmla="*/ 9394 w 279"/>
                <a:gd name="T71" fmla="*/ 6112 h 64"/>
                <a:gd name="T72" fmla="*/ 11270 w 279"/>
                <a:gd name="T73" fmla="*/ 6112 h 64"/>
                <a:gd name="T74" fmla="*/ 8104 w 279"/>
                <a:gd name="T75" fmla="*/ 7143 h 64"/>
                <a:gd name="T76" fmla="*/ 8104 w 279"/>
                <a:gd name="T77" fmla="*/ 8545 h 64"/>
                <a:gd name="T78" fmla="*/ 5593 w 279"/>
                <a:gd name="T79" fmla="*/ 8545 h 64"/>
                <a:gd name="T80" fmla="*/ 7502 w 279"/>
                <a:gd name="T81" fmla="*/ 9747 h 64"/>
                <a:gd name="T82" fmla="*/ 5593 w 279"/>
                <a:gd name="T83" fmla="*/ 9747 h 64"/>
                <a:gd name="T84" fmla="*/ 2449 w 279"/>
                <a:gd name="T85" fmla="*/ 9747 h 64"/>
                <a:gd name="T86" fmla="*/ 0 w 279"/>
                <a:gd name="T87" fmla="*/ 9747 h 64"/>
                <a:gd name="T88" fmla="*/ 1890 w 279"/>
                <a:gd name="T89" fmla="*/ 8545 h 64"/>
                <a:gd name="T90" fmla="*/ 1890 w 279"/>
                <a:gd name="T91" fmla="*/ 7143 h 64"/>
                <a:gd name="T92" fmla="*/ 4276 w 279"/>
                <a:gd name="T93" fmla="*/ 8545 h 64"/>
                <a:gd name="T94" fmla="*/ 5593 w 279"/>
                <a:gd name="T95" fmla="*/ 7143 h 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9"/>
                <a:gd name="T145" fmla="*/ 0 h 64"/>
                <a:gd name="T146" fmla="*/ 279 w 279"/>
                <a:gd name="T147" fmla="*/ 64 h 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9" h="64">
                  <a:moveTo>
                    <a:pt x="69" y="46"/>
                  </a:moveTo>
                  <a:lnTo>
                    <a:pt x="53" y="55"/>
                  </a:lnTo>
                  <a:lnTo>
                    <a:pt x="46" y="46"/>
                  </a:lnTo>
                  <a:lnTo>
                    <a:pt x="53" y="46"/>
                  </a:lnTo>
                  <a:lnTo>
                    <a:pt x="37" y="39"/>
                  </a:lnTo>
                  <a:lnTo>
                    <a:pt x="77" y="39"/>
                  </a:lnTo>
                  <a:lnTo>
                    <a:pt x="60" y="23"/>
                  </a:lnTo>
                  <a:lnTo>
                    <a:pt x="84" y="23"/>
                  </a:lnTo>
                  <a:lnTo>
                    <a:pt x="93" y="32"/>
                  </a:lnTo>
                  <a:lnTo>
                    <a:pt x="93" y="23"/>
                  </a:lnTo>
                  <a:lnTo>
                    <a:pt x="130" y="16"/>
                  </a:lnTo>
                  <a:lnTo>
                    <a:pt x="147" y="16"/>
                  </a:lnTo>
                  <a:lnTo>
                    <a:pt x="107" y="16"/>
                  </a:lnTo>
                  <a:lnTo>
                    <a:pt x="60" y="16"/>
                  </a:lnTo>
                  <a:lnTo>
                    <a:pt x="100" y="16"/>
                  </a:lnTo>
                  <a:lnTo>
                    <a:pt x="60" y="16"/>
                  </a:lnTo>
                  <a:lnTo>
                    <a:pt x="46" y="16"/>
                  </a:lnTo>
                  <a:lnTo>
                    <a:pt x="84" y="16"/>
                  </a:lnTo>
                  <a:lnTo>
                    <a:pt x="46" y="16"/>
                  </a:lnTo>
                  <a:lnTo>
                    <a:pt x="69" y="16"/>
                  </a:lnTo>
                  <a:lnTo>
                    <a:pt x="37" y="9"/>
                  </a:lnTo>
                  <a:lnTo>
                    <a:pt x="77" y="9"/>
                  </a:lnTo>
                  <a:lnTo>
                    <a:pt x="130" y="9"/>
                  </a:lnTo>
                  <a:lnTo>
                    <a:pt x="130" y="0"/>
                  </a:lnTo>
                  <a:lnTo>
                    <a:pt x="170" y="0"/>
                  </a:lnTo>
                  <a:lnTo>
                    <a:pt x="163" y="0"/>
                  </a:lnTo>
                  <a:lnTo>
                    <a:pt x="224" y="0"/>
                  </a:lnTo>
                  <a:lnTo>
                    <a:pt x="278" y="9"/>
                  </a:lnTo>
                  <a:lnTo>
                    <a:pt x="240" y="9"/>
                  </a:lnTo>
                  <a:lnTo>
                    <a:pt x="200" y="16"/>
                  </a:lnTo>
                  <a:lnTo>
                    <a:pt x="247" y="9"/>
                  </a:lnTo>
                  <a:lnTo>
                    <a:pt x="209" y="16"/>
                  </a:lnTo>
                  <a:lnTo>
                    <a:pt x="163" y="32"/>
                  </a:lnTo>
                  <a:lnTo>
                    <a:pt x="123" y="32"/>
                  </a:lnTo>
                  <a:lnTo>
                    <a:pt x="147" y="39"/>
                  </a:lnTo>
                  <a:lnTo>
                    <a:pt x="116" y="39"/>
                  </a:lnTo>
                  <a:lnTo>
                    <a:pt x="139" y="39"/>
                  </a:lnTo>
                  <a:lnTo>
                    <a:pt x="100" y="46"/>
                  </a:lnTo>
                  <a:lnTo>
                    <a:pt x="100" y="55"/>
                  </a:lnTo>
                  <a:lnTo>
                    <a:pt x="69" y="55"/>
                  </a:lnTo>
                  <a:lnTo>
                    <a:pt x="93" y="63"/>
                  </a:lnTo>
                  <a:lnTo>
                    <a:pt x="69" y="63"/>
                  </a:lnTo>
                  <a:lnTo>
                    <a:pt x="30" y="63"/>
                  </a:lnTo>
                  <a:lnTo>
                    <a:pt x="0" y="63"/>
                  </a:lnTo>
                  <a:lnTo>
                    <a:pt x="23" y="55"/>
                  </a:lnTo>
                  <a:lnTo>
                    <a:pt x="23" y="46"/>
                  </a:lnTo>
                  <a:lnTo>
                    <a:pt x="53" y="55"/>
                  </a:lnTo>
                  <a:lnTo>
                    <a:pt x="69" y="4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8" name="Freeform 350"/>
            <p:cNvSpPr>
              <a:spLocks/>
            </p:cNvSpPr>
            <p:nvPr/>
          </p:nvSpPr>
          <p:spPr bwMode="auto">
            <a:xfrm>
              <a:off x="1987113" y="933929"/>
              <a:ext cx="344189" cy="118640"/>
            </a:xfrm>
            <a:custGeom>
              <a:avLst/>
              <a:gdLst>
                <a:gd name="T0" fmla="*/ 8536 w 157"/>
                <a:gd name="T1" fmla="*/ 10671 h 55"/>
                <a:gd name="T2" fmla="*/ 7959 w 157"/>
                <a:gd name="T3" fmla="*/ 10671 h 55"/>
                <a:gd name="T4" fmla="*/ 6590 w 157"/>
                <a:gd name="T5" fmla="*/ 10671 h 55"/>
                <a:gd name="T6" fmla="*/ 3945 w 157"/>
                <a:gd name="T7" fmla="*/ 12746 h 55"/>
                <a:gd name="T8" fmla="*/ 1965 w 157"/>
                <a:gd name="T9" fmla="*/ 12746 h 55"/>
                <a:gd name="T10" fmla="*/ 1965 w 157"/>
                <a:gd name="T11" fmla="*/ 10671 h 55"/>
                <a:gd name="T12" fmla="*/ 0 w 157"/>
                <a:gd name="T13" fmla="*/ 8813 h 55"/>
                <a:gd name="T14" fmla="*/ 612 w 157"/>
                <a:gd name="T15" fmla="*/ 8813 h 55"/>
                <a:gd name="T16" fmla="*/ 2572 w 157"/>
                <a:gd name="T17" fmla="*/ 7122 h 55"/>
                <a:gd name="T18" fmla="*/ 5314 w 157"/>
                <a:gd name="T19" fmla="*/ 7122 h 55"/>
                <a:gd name="T20" fmla="*/ 2572 w 157"/>
                <a:gd name="T21" fmla="*/ 7122 h 55"/>
                <a:gd name="T22" fmla="*/ 612 w 157"/>
                <a:gd name="T23" fmla="*/ 7122 h 55"/>
                <a:gd name="T24" fmla="*/ 612 w 157"/>
                <a:gd name="T25" fmla="*/ 5472 h 55"/>
                <a:gd name="T26" fmla="*/ 3333 w 157"/>
                <a:gd name="T27" fmla="*/ 3258 h 55"/>
                <a:gd name="T28" fmla="*/ 1369 w 157"/>
                <a:gd name="T29" fmla="*/ 3258 h 55"/>
                <a:gd name="T30" fmla="*/ 1965 w 157"/>
                <a:gd name="T31" fmla="*/ 3258 h 55"/>
                <a:gd name="T32" fmla="*/ 612 w 157"/>
                <a:gd name="T33" fmla="*/ 3258 h 55"/>
                <a:gd name="T34" fmla="*/ 1965 w 157"/>
                <a:gd name="T35" fmla="*/ 1650 h 55"/>
                <a:gd name="T36" fmla="*/ 3945 w 157"/>
                <a:gd name="T37" fmla="*/ 0 h 55"/>
                <a:gd name="T38" fmla="*/ 5947 w 157"/>
                <a:gd name="T39" fmla="*/ 0 h 55"/>
                <a:gd name="T40" fmla="*/ 5314 w 157"/>
                <a:gd name="T41" fmla="*/ 1650 h 55"/>
                <a:gd name="T42" fmla="*/ 5947 w 157"/>
                <a:gd name="T43" fmla="*/ 1650 h 55"/>
                <a:gd name="T44" fmla="*/ 6590 w 157"/>
                <a:gd name="T45" fmla="*/ 0 h 55"/>
                <a:gd name="T46" fmla="*/ 7959 w 157"/>
                <a:gd name="T47" fmla="*/ 1650 h 55"/>
                <a:gd name="T48" fmla="*/ 7344 w 157"/>
                <a:gd name="T49" fmla="*/ 1650 h 55"/>
                <a:gd name="T50" fmla="*/ 8536 w 157"/>
                <a:gd name="T51" fmla="*/ 1650 h 55"/>
                <a:gd name="T52" fmla="*/ 8536 w 157"/>
                <a:gd name="T53" fmla="*/ 0 h 55"/>
                <a:gd name="T54" fmla="*/ 9922 w 157"/>
                <a:gd name="T55" fmla="*/ 1650 h 55"/>
                <a:gd name="T56" fmla="*/ 9329 w 157"/>
                <a:gd name="T57" fmla="*/ 3258 h 55"/>
                <a:gd name="T58" fmla="*/ 9922 w 157"/>
                <a:gd name="T59" fmla="*/ 3258 h 55"/>
                <a:gd name="T60" fmla="*/ 10537 w 157"/>
                <a:gd name="T61" fmla="*/ 0 h 55"/>
                <a:gd name="T62" fmla="*/ 11925 w 157"/>
                <a:gd name="T63" fmla="*/ 0 h 55"/>
                <a:gd name="T64" fmla="*/ 11925 w 157"/>
                <a:gd name="T65" fmla="*/ 1650 h 55"/>
                <a:gd name="T66" fmla="*/ 11290 w 157"/>
                <a:gd name="T67" fmla="*/ 5472 h 55"/>
                <a:gd name="T68" fmla="*/ 11290 w 157"/>
                <a:gd name="T69" fmla="*/ 7122 h 55"/>
                <a:gd name="T70" fmla="*/ 11925 w 157"/>
                <a:gd name="T71" fmla="*/ 7122 h 55"/>
                <a:gd name="T72" fmla="*/ 13321 w 157"/>
                <a:gd name="T73" fmla="*/ 7122 h 55"/>
                <a:gd name="T74" fmla="*/ 13321 w 157"/>
                <a:gd name="T75" fmla="*/ 8813 h 55"/>
                <a:gd name="T76" fmla="*/ 12548 w 157"/>
                <a:gd name="T77" fmla="*/ 8813 h 55"/>
                <a:gd name="T78" fmla="*/ 11925 w 157"/>
                <a:gd name="T79" fmla="*/ 8813 h 55"/>
                <a:gd name="T80" fmla="*/ 11290 w 157"/>
                <a:gd name="T81" fmla="*/ 8813 h 55"/>
                <a:gd name="T82" fmla="*/ 10537 w 157"/>
                <a:gd name="T83" fmla="*/ 8813 h 55"/>
                <a:gd name="T84" fmla="*/ 10537 w 157"/>
                <a:gd name="T85" fmla="*/ 10671 h 55"/>
                <a:gd name="T86" fmla="*/ 11925 w 157"/>
                <a:gd name="T87" fmla="*/ 10671 h 55"/>
                <a:gd name="T88" fmla="*/ 11290 w 157"/>
                <a:gd name="T89" fmla="*/ 10671 h 55"/>
                <a:gd name="T90" fmla="*/ 8536 w 157"/>
                <a:gd name="T91" fmla="*/ 10671 h 5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57"/>
                <a:gd name="T139" fmla="*/ 0 h 55"/>
                <a:gd name="T140" fmla="*/ 157 w 157"/>
                <a:gd name="T141" fmla="*/ 55 h 5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57" h="55">
                  <a:moveTo>
                    <a:pt x="100" y="45"/>
                  </a:moveTo>
                  <a:lnTo>
                    <a:pt x="93" y="45"/>
                  </a:lnTo>
                  <a:lnTo>
                    <a:pt x="77" y="45"/>
                  </a:lnTo>
                  <a:lnTo>
                    <a:pt x="46" y="54"/>
                  </a:lnTo>
                  <a:lnTo>
                    <a:pt x="23" y="54"/>
                  </a:lnTo>
                  <a:lnTo>
                    <a:pt x="23" y="45"/>
                  </a:lnTo>
                  <a:lnTo>
                    <a:pt x="0" y="37"/>
                  </a:lnTo>
                  <a:lnTo>
                    <a:pt x="7" y="37"/>
                  </a:lnTo>
                  <a:lnTo>
                    <a:pt x="30" y="30"/>
                  </a:lnTo>
                  <a:lnTo>
                    <a:pt x="62" y="30"/>
                  </a:lnTo>
                  <a:lnTo>
                    <a:pt x="30" y="30"/>
                  </a:lnTo>
                  <a:lnTo>
                    <a:pt x="7" y="30"/>
                  </a:lnTo>
                  <a:lnTo>
                    <a:pt x="7" y="23"/>
                  </a:lnTo>
                  <a:lnTo>
                    <a:pt x="39" y="14"/>
                  </a:lnTo>
                  <a:lnTo>
                    <a:pt x="16" y="14"/>
                  </a:lnTo>
                  <a:lnTo>
                    <a:pt x="23" y="14"/>
                  </a:lnTo>
                  <a:lnTo>
                    <a:pt x="7" y="14"/>
                  </a:lnTo>
                  <a:lnTo>
                    <a:pt x="23" y="7"/>
                  </a:lnTo>
                  <a:lnTo>
                    <a:pt x="46" y="0"/>
                  </a:lnTo>
                  <a:lnTo>
                    <a:pt x="69" y="0"/>
                  </a:lnTo>
                  <a:lnTo>
                    <a:pt x="62" y="7"/>
                  </a:lnTo>
                  <a:lnTo>
                    <a:pt x="69" y="7"/>
                  </a:lnTo>
                  <a:lnTo>
                    <a:pt x="77" y="0"/>
                  </a:lnTo>
                  <a:lnTo>
                    <a:pt x="93" y="7"/>
                  </a:lnTo>
                  <a:lnTo>
                    <a:pt x="86" y="7"/>
                  </a:lnTo>
                  <a:lnTo>
                    <a:pt x="100" y="7"/>
                  </a:lnTo>
                  <a:lnTo>
                    <a:pt x="100" y="0"/>
                  </a:lnTo>
                  <a:lnTo>
                    <a:pt x="116" y="7"/>
                  </a:lnTo>
                  <a:lnTo>
                    <a:pt x="109" y="14"/>
                  </a:lnTo>
                  <a:lnTo>
                    <a:pt x="116" y="14"/>
                  </a:lnTo>
                  <a:lnTo>
                    <a:pt x="123" y="0"/>
                  </a:lnTo>
                  <a:lnTo>
                    <a:pt x="139" y="0"/>
                  </a:lnTo>
                  <a:lnTo>
                    <a:pt x="139" y="7"/>
                  </a:lnTo>
                  <a:lnTo>
                    <a:pt x="132" y="23"/>
                  </a:lnTo>
                  <a:lnTo>
                    <a:pt x="132" y="30"/>
                  </a:lnTo>
                  <a:lnTo>
                    <a:pt x="139" y="30"/>
                  </a:lnTo>
                  <a:lnTo>
                    <a:pt x="156" y="30"/>
                  </a:lnTo>
                  <a:lnTo>
                    <a:pt x="156" y="37"/>
                  </a:lnTo>
                  <a:lnTo>
                    <a:pt x="147" y="37"/>
                  </a:lnTo>
                  <a:lnTo>
                    <a:pt x="139" y="37"/>
                  </a:lnTo>
                  <a:lnTo>
                    <a:pt x="132" y="37"/>
                  </a:lnTo>
                  <a:lnTo>
                    <a:pt x="123" y="37"/>
                  </a:lnTo>
                  <a:lnTo>
                    <a:pt x="123" y="45"/>
                  </a:lnTo>
                  <a:lnTo>
                    <a:pt x="139" y="45"/>
                  </a:lnTo>
                  <a:lnTo>
                    <a:pt x="132" y="45"/>
                  </a:lnTo>
                  <a:lnTo>
                    <a:pt x="100" y="45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9" name="Freeform 351"/>
            <p:cNvSpPr>
              <a:spLocks/>
            </p:cNvSpPr>
            <p:nvPr/>
          </p:nvSpPr>
          <p:spPr bwMode="auto">
            <a:xfrm>
              <a:off x="1886985" y="900240"/>
              <a:ext cx="237803" cy="83489"/>
            </a:xfrm>
            <a:custGeom>
              <a:avLst/>
              <a:gdLst>
                <a:gd name="T0" fmla="*/ 4122 w 110"/>
                <a:gd name="T1" fmla="*/ 4045 h 40"/>
                <a:gd name="T2" fmla="*/ 2315 w 110"/>
                <a:gd name="T3" fmla="*/ 6775 h 40"/>
                <a:gd name="T4" fmla="*/ 617 w 110"/>
                <a:gd name="T5" fmla="*/ 6775 h 40"/>
                <a:gd name="T6" fmla="*/ 617 w 110"/>
                <a:gd name="T7" fmla="*/ 5213 h 40"/>
                <a:gd name="T8" fmla="*/ 0 w 110"/>
                <a:gd name="T9" fmla="*/ 4045 h 40"/>
                <a:gd name="T10" fmla="*/ 1273 w 110"/>
                <a:gd name="T11" fmla="*/ 4045 h 40"/>
                <a:gd name="T12" fmla="*/ 1827 w 110"/>
                <a:gd name="T13" fmla="*/ 2581 h 40"/>
                <a:gd name="T14" fmla="*/ 3040 w 110"/>
                <a:gd name="T15" fmla="*/ 1251 h 40"/>
                <a:gd name="T16" fmla="*/ 3040 w 110"/>
                <a:gd name="T17" fmla="*/ 0 h 40"/>
                <a:gd name="T18" fmla="*/ 5899 w 110"/>
                <a:gd name="T19" fmla="*/ 0 h 40"/>
                <a:gd name="T20" fmla="*/ 6565 w 110"/>
                <a:gd name="T21" fmla="*/ 0 h 40"/>
                <a:gd name="T22" fmla="*/ 6565 w 110"/>
                <a:gd name="T23" fmla="*/ 1251 h 40"/>
                <a:gd name="T24" fmla="*/ 7811 w 110"/>
                <a:gd name="T25" fmla="*/ 0 h 40"/>
                <a:gd name="T26" fmla="*/ 8464 w 110"/>
                <a:gd name="T27" fmla="*/ 1251 h 40"/>
                <a:gd name="T28" fmla="*/ 6565 w 110"/>
                <a:gd name="T29" fmla="*/ 2581 h 40"/>
                <a:gd name="T30" fmla="*/ 4820 w 110"/>
                <a:gd name="T31" fmla="*/ 4045 h 40"/>
                <a:gd name="T32" fmla="*/ 4122 w 110"/>
                <a:gd name="T33" fmla="*/ 4045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0"/>
                <a:gd name="T52" fmla="*/ 0 h 40"/>
                <a:gd name="T53" fmla="*/ 110 w 110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0" h="40">
                  <a:moveTo>
                    <a:pt x="53" y="23"/>
                  </a:moveTo>
                  <a:lnTo>
                    <a:pt x="30" y="39"/>
                  </a:lnTo>
                  <a:lnTo>
                    <a:pt x="8" y="39"/>
                  </a:lnTo>
                  <a:lnTo>
                    <a:pt x="8" y="30"/>
                  </a:lnTo>
                  <a:lnTo>
                    <a:pt x="0" y="23"/>
                  </a:lnTo>
                  <a:lnTo>
                    <a:pt x="16" y="23"/>
                  </a:lnTo>
                  <a:lnTo>
                    <a:pt x="23" y="15"/>
                  </a:lnTo>
                  <a:lnTo>
                    <a:pt x="39" y="7"/>
                  </a:lnTo>
                  <a:lnTo>
                    <a:pt x="39" y="0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85" y="7"/>
                  </a:lnTo>
                  <a:lnTo>
                    <a:pt x="100" y="0"/>
                  </a:lnTo>
                  <a:lnTo>
                    <a:pt x="109" y="7"/>
                  </a:lnTo>
                  <a:lnTo>
                    <a:pt x="85" y="15"/>
                  </a:lnTo>
                  <a:lnTo>
                    <a:pt x="62" y="23"/>
                  </a:lnTo>
                  <a:lnTo>
                    <a:pt x="53" y="2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0" name="Freeform 352"/>
            <p:cNvSpPr>
              <a:spLocks/>
            </p:cNvSpPr>
            <p:nvPr/>
          </p:nvSpPr>
          <p:spPr bwMode="auto">
            <a:xfrm>
              <a:off x="2882003" y="1515415"/>
              <a:ext cx="172094" cy="150865"/>
            </a:xfrm>
            <a:custGeom>
              <a:avLst/>
              <a:gdLst>
                <a:gd name="T0" fmla="*/ 3753 w 78"/>
                <a:gd name="T1" fmla="*/ 10900 h 71"/>
                <a:gd name="T2" fmla="*/ 2184 w 78"/>
                <a:gd name="T3" fmla="*/ 10900 h 71"/>
                <a:gd name="T4" fmla="*/ 0 w 78"/>
                <a:gd name="T5" fmla="*/ 10900 h 71"/>
                <a:gd name="T6" fmla="*/ 661 w 78"/>
                <a:gd name="T7" fmla="*/ 9489 h 71"/>
                <a:gd name="T8" fmla="*/ 1509 w 78"/>
                <a:gd name="T9" fmla="*/ 9489 h 71"/>
                <a:gd name="T10" fmla="*/ 661 w 78"/>
                <a:gd name="T11" fmla="*/ 9489 h 71"/>
                <a:gd name="T12" fmla="*/ 661 w 78"/>
                <a:gd name="T13" fmla="*/ 7998 h 71"/>
                <a:gd name="T14" fmla="*/ 2184 w 78"/>
                <a:gd name="T15" fmla="*/ 7998 h 71"/>
                <a:gd name="T16" fmla="*/ 2184 w 78"/>
                <a:gd name="T17" fmla="*/ 6166 h 71"/>
                <a:gd name="T18" fmla="*/ 3753 w 78"/>
                <a:gd name="T19" fmla="*/ 3267 h 71"/>
                <a:gd name="T20" fmla="*/ 5038 w 78"/>
                <a:gd name="T21" fmla="*/ 0 h 71"/>
                <a:gd name="T22" fmla="*/ 5918 w 78"/>
                <a:gd name="T23" fmla="*/ 0 h 71"/>
                <a:gd name="T24" fmla="*/ 5038 w 78"/>
                <a:gd name="T25" fmla="*/ 1426 h 71"/>
                <a:gd name="T26" fmla="*/ 5038 w 78"/>
                <a:gd name="T27" fmla="*/ 3267 h 71"/>
                <a:gd name="T28" fmla="*/ 3753 w 78"/>
                <a:gd name="T29" fmla="*/ 6166 h 71"/>
                <a:gd name="T30" fmla="*/ 4376 w 78"/>
                <a:gd name="T31" fmla="*/ 4693 h 71"/>
                <a:gd name="T32" fmla="*/ 5038 w 78"/>
                <a:gd name="T33" fmla="*/ 4693 h 71"/>
                <a:gd name="T34" fmla="*/ 4376 w 78"/>
                <a:gd name="T35" fmla="*/ 6166 h 71"/>
                <a:gd name="T36" fmla="*/ 5038 w 78"/>
                <a:gd name="T37" fmla="*/ 6166 h 71"/>
                <a:gd name="T38" fmla="*/ 5918 w 78"/>
                <a:gd name="T39" fmla="*/ 6166 h 71"/>
                <a:gd name="T40" fmla="*/ 6560 w 78"/>
                <a:gd name="T41" fmla="*/ 6166 h 71"/>
                <a:gd name="T42" fmla="*/ 5918 w 78"/>
                <a:gd name="T43" fmla="*/ 7998 h 71"/>
                <a:gd name="T44" fmla="*/ 6560 w 78"/>
                <a:gd name="T45" fmla="*/ 7998 h 71"/>
                <a:gd name="T46" fmla="*/ 5918 w 78"/>
                <a:gd name="T47" fmla="*/ 9489 h 71"/>
                <a:gd name="T48" fmla="*/ 7301 w 78"/>
                <a:gd name="T49" fmla="*/ 9489 h 71"/>
                <a:gd name="T50" fmla="*/ 5918 w 78"/>
                <a:gd name="T51" fmla="*/ 9489 h 71"/>
                <a:gd name="T52" fmla="*/ 6560 w 78"/>
                <a:gd name="T53" fmla="*/ 10900 h 71"/>
                <a:gd name="T54" fmla="*/ 5918 w 78"/>
                <a:gd name="T55" fmla="*/ 10900 h 71"/>
                <a:gd name="T56" fmla="*/ 7301 w 78"/>
                <a:gd name="T57" fmla="*/ 9489 h 71"/>
                <a:gd name="T58" fmla="*/ 6560 w 78"/>
                <a:gd name="T59" fmla="*/ 10900 h 71"/>
                <a:gd name="T60" fmla="*/ 7301 w 78"/>
                <a:gd name="T61" fmla="*/ 10900 h 71"/>
                <a:gd name="T62" fmla="*/ 6560 w 78"/>
                <a:gd name="T63" fmla="*/ 14450 h 71"/>
                <a:gd name="T64" fmla="*/ 5918 w 78"/>
                <a:gd name="T65" fmla="*/ 14450 h 71"/>
                <a:gd name="T66" fmla="*/ 5918 w 78"/>
                <a:gd name="T67" fmla="*/ 12863 h 71"/>
                <a:gd name="T68" fmla="*/ 5038 w 78"/>
                <a:gd name="T69" fmla="*/ 14450 h 71"/>
                <a:gd name="T70" fmla="*/ 5918 w 78"/>
                <a:gd name="T71" fmla="*/ 10900 h 71"/>
                <a:gd name="T72" fmla="*/ 5038 w 78"/>
                <a:gd name="T73" fmla="*/ 12863 h 71"/>
                <a:gd name="T74" fmla="*/ 5038 w 78"/>
                <a:gd name="T75" fmla="*/ 10900 h 71"/>
                <a:gd name="T76" fmla="*/ 3753 w 78"/>
                <a:gd name="T77" fmla="*/ 14450 h 71"/>
                <a:gd name="T78" fmla="*/ 3753 w 78"/>
                <a:gd name="T79" fmla="*/ 12863 h 71"/>
                <a:gd name="T80" fmla="*/ 5038 w 78"/>
                <a:gd name="T81" fmla="*/ 10900 h 71"/>
                <a:gd name="T82" fmla="*/ 4376 w 78"/>
                <a:gd name="T83" fmla="*/ 10900 h 71"/>
                <a:gd name="T84" fmla="*/ 5038 w 78"/>
                <a:gd name="T85" fmla="*/ 10900 h 71"/>
                <a:gd name="T86" fmla="*/ 4376 w 78"/>
                <a:gd name="T87" fmla="*/ 10900 h 71"/>
                <a:gd name="T88" fmla="*/ 3753 w 78"/>
                <a:gd name="T89" fmla="*/ 12863 h 71"/>
                <a:gd name="T90" fmla="*/ 3753 w 78"/>
                <a:gd name="T91" fmla="*/ 10900 h 7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8"/>
                <a:gd name="T139" fmla="*/ 0 h 71"/>
                <a:gd name="T140" fmla="*/ 78 w 78"/>
                <a:gd name="T141" fmla="*/ 71 h 7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8" h="71">
                  <a:moveTo>
                    <a:pt x="39" y="53"/>
                  </a:moveTo>
                  <a:lnTo>
                    <a:pt x="23" y="53"/>
                  </a:lnTo>
                  <a:lnTo>
                    <a:pt x="0" y="53"/>
                  </a:lnTo>
                  <a:lnTo>
                    <a:pt x="7" y="46"/>
                  </a:lnTo>
                  <a:lnTo>
                    <a:pt x="16" y="46"/>
                  </a:lnTo>
                  <a:lnTo>
                    <a:pt x="7" y="46"/>
                  </a:lnTo>
                  <a:lnTo>
                    <a:pt x="7" y="39"/>
                  </a:lnTo>
                  <a:lnTo>
                    <a:pt x="23" y="39"/>
                  </a:lnTo>
                  <a:lnTo>
                    <a:pt x="23" y="30"/>
                  </a:lnTo>
                  <a:lnTo>
                    <a:pt x="39" y="16"/>
                  </a:lnTo>
                  <a:lnTo>
                    <a:pt x="53" y="0"/>
                  </a:lnTo>
                  <a:lnTo>
                    <a:pt x="62" y="0"/>
                  </a:lnTo>
                  <a:lnTo>
                    <a:pt x="53" y="7"/>
                  </a:lnTo>
                  <a:lnTo>
                    <a:pt x="53" y="16"/>
                  </a:lnTo>
                  <a:lnTo>
                    <a:pt x="39" y="30"/>
                  </a:lnTo>
                  <a:lnTo>
                    <a:pt x="46" y="23"/>
                  </a:lnTo>
                  <a:lnTo>
                    <a:pt x="53" y="23"/>
                  </a:lnTo>
                  <a:lnTo>
                    <a:pt x="46" y="30"/>
                  </a:lnTo>
                  <a:lnTo>
                    <a:pt x="53" y="30"/>
                  </a:lnTo>
                  <a:lnTo>
                    <a:pt x="62" y="30"/>
                  </a:lnTo>
                  <a:lnTo>
                    <a:pt x="69" y="30"/>
                  </a:lnTo>
                  <a:lnTo>
                    <a:pt x="62" y="39"/>
                  </a:lnTo>
                  <a:lnTo>
                    <a:pt x="69" y="39"/>
                  </a:lnTo>
                  <a:lnTo>
                    <a:pt x="62" y="46"/>
                  </a:lnTo>
                  <a:lnTo>
                    <a:pt x="77" y="46"/>
                  </a:lnTo>
                  <a:lnTo>
                    <a:pt x="62" y="46"/>
                  </a:lnTo>
                  <a:lnTo>
                    <a:pt x="69" y="53"/>
                  </a:lnTo>
                  <a:lnTo>
                    <a:pt x="62" y="53"/>
                  </a:lnTo>
                  <a:lnTo>
                    <a:pt x="77" y="46"/>
                  </a:lnTo>
                  <a:lnTo>
                    <a:pt x="69" y="53"/>
                  </a:lnTo>
                  <a:lnTo>
                    <a:pt x="77" y="53"/>
                  </a:lnTo>
                  <a:lnTo>
                    <a:pt x="69" y="70"/>
                  </a:lnTo>
                  <a:lnTo>
                    <a:pt x="62" y="70"/>
                  </a:lnTo>
                  <a:lnTo>
                    <a:pt x="62" y="62"/>
                  </a:lnTo>
                  <a:lnTo>
                    <a:pt x="53" y="70"/>
                  </a:lnTo>
                  <a:lnTo>
                    <a:pt x="62" y="53"/>
                  </a:lnTo>
                  <a:lnTo>
                    <a:pt x="53" y="62"/>
                  </a:lnTo>
                  <a:lnTo>
                    <a:pt x="53" y="53"/>
                  </a:lnTo>
                  <a:lnTo>
                    <a:pt x="39" y="70"/>
                  </a:lnTo>
                  <a:lnTo>
                    <a:pt x="39" y="62"/>
                  </a:lnTo>
                  <a:lnTo>
                    <a:pt x="53" y="53"/>
                  </a:lnTo>
                  <a:lnTo>
                    <a:pt x="46" y="53"/>
                  </a:lnTo>
                  <a:lnTo>
                    <a:pt x="53" y="53"/>
                  </a:lnTo>
                  <a:lnTo>
                    <a:pt x="46" y="53"/>
                  </a:lnTo>
                  <a:lnTo>
                    <a:pt x="39" y="62"/>
                  </a:lnTo>
                  <a:lnTo>
                    <a:pt x="39" y="5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1" name="Freeform 353"/>
            <p:cNvSpPr>
              <a:spLocks/>
            </p:cNvSpPr>
            <p:nvPr/>
          </p:nvSpPr>
          <p:spPr bwMode="auto">
            <a:xfrm>
              <a:off x="2581621" y="850440"/>
              <a:ext cx="287867" cy="61518"/>
            </a:xfrm>
            <a:custGeom>
              <a:avLst/>
              <a:gdLst>
                <a:gd name="T0" fmla="*/ 3471 w 133"/>
                <a:gd name="T1" fmla="*/ 1058 h 30"/>
                <a:gd name="T2" fmla="*/ 2941 w 133"/>
                <a:gd name="T3" fmla="*/ 0 h 30"/>
                <a:gd name="T4" fmla="*/ 4168 w 133"/>
                <a:gd name="T5" fmla="*/ 0 h 30"/>
                <a:gd name="T6" fmla="*/ 1717 w 133"/>
                <a:gd name="T7" fmla="*/ 0 h 30"/>
                <a:gd name="T8" fmla="*/ 0 w 133"/>
                <a:gd name="T9" fmla="*/ 0 h 30"/>
                <a:gd name="T10" fmla="*/ 1717 w 133"/>
                <a:gd name="T11" fmla="*/ 0 h 30"/>
                <a:gd name="T12" fmla="*/ 1238 w 133"/>
                <a:gd name="T13" fmla="*/ 1058 h 30"/>
                <a:gd name="T14" fmla="*/ 1238 w 133"/>
                <a:gd name="T15" fmla="*/ 3909 h 30"/>
                <a:gd name="T16" fmla="*/ 2941 w 133"/>
                <a:gd name="T17" fmla="*/ 2733 h 30"/>
                <a:gd name="T18" fmla="*/ 5193 w 133"/>
                <a:gd name="T19" fmla="*/ 2733 h 30"/>
                <a:gd name="T20" fmla="*/ 7523 w 133"/>
                <a:gd name="T21" fmla="*/ 2733 h 30"/>
                <a:gd name="T22" fmla="*/ 9342 w 133"/>
                <a:gd name="T23" fmla="*/ 2733 h 30"/>
                <a:gd name="T24" fmla="*/ 9959 w 133"/>
                <a:gd name="T25" fmla="*/ 2733 h 30"/>
                <a:gd name="T26" fmla="*/ 8166 w 133"/>
                <a:gd name="T27" fmla="*/ 1058 h 30"/>
                <a:gd name="T28" fmla="*/ 5886 w 133"/>
                <a:gd name="T29" fmla="*/ 1058 h 30"/>
                <a:gd name="T30" fmla="*/ 3471 w 133"/>
                <a:gd name="T31" fmla="*/ 1058 h 3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3"/>
                <a:gd name="T49" fmla="*/ 0 h 30"/>
                <a:gd name="T50" fmla="*/ 133 w 133"/>
                <a:gd name="T51" fmla="*/ 30 h 3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3" h="30">
                  <a:moveTo>
                    <a:pt x="46" y="8"/>
                  </a:moveTo>
                  <a:lnTo>
                    <a:pt x="39" y="0"/>
                  </a:lnTo>
                  <a:lnTo>
                    <a:pt x="55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16" y="8"/>
                  </a:lnTo>
                  <a:lnTo>
                    <a:pt x="16" y="29"/>
                  </a:lnTo>
                  <a:lnTo>
                    <a:pt x="39" y="20"/>
                  </a:lnTo>
                  <a:lnTo>
                    <a:pt x="69" y="20"/>
                  </a:lnTo>
                  <a:lnTo>
                    <a:pt x="99" y="20"/>
                  </a:lnTo>
                  <a:lnTo>
                    <a:pt x="123" y="20"/>
                  </a:lnTo>
                  <a:lnTo>
                    <a:pt x="132" y="20"/>
                  </a:lnTo>
                  <a:lnTo>
                    <a:pt x="108" y="8"/>
                  </a:lnTo>
                  <a:lnTo>
                    <a:pt x="78" y="8"/>
                  </a:lnTo>
                  <a:lnTo>
                    <a:pt x="46" y="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2" name="Freeform 354"/>
            <p:cNvSpPr>
              <a:spLocks/>
            </p:cNvSpPr>
            <p:nvPr/>
          </p:nvSpPr>
          <p:spPr bwMode="auto">
            <a:xfrm>
              <a:off x="2662974" y="756699"/>
              <a:ext cx="192432" cy="65912"/>
            </a:xfrm>
            <a:custGeom>
              <a:avLst/>
              <a:gdLst>
                <a:gd name="T0" fmla="*/ 2734 w 85"/>
                <a:gd name="T1" fmla="*/ 858 h 32"/>
                <a:gd name="T2" fmla="*/ 1923 w 85"/>
                <a:gd name="T3" fmla="*/ 858 h 32"/>
                <a:gd name="T4" fmla="*/ 5419 w 85"/>
                <a:gd name="T5" fmla="*/ 0 h 32"/>
                <a:gd name="T6" fmla="*/ 8994 w 85"/>
                <a:gd name="T7" fmla="*/ 858 h 32"/>
                <a:gd name="T8" fmla="*/ 8165 w 85"/>
                <a:gd name="T9" fmla="*/ 2031 h 32"/>
                <a:gd name="T10" fmla="*/ 9919 w 85"/>
                <a:gd name="T11" fmla="*/ 2031 h 32"/>
                <a:gd name="T12" fmla="*/ 6242 w 85"/>
                <a:gd name="T13" fmla="*/ 2912 h 32"/>
                <a:gd name="T14" fmla="*/ 5419 w 85"/>
                <a:gd name="T15" fmla="*/ 3939 h 32"/>
                <a:gd name="T16" fmla="*/ 4634 w 85"/>
                <a:gd name="T17" fmla="*/ 2912 h 32"/>
                <a:gd name="T18" fmla="*/ 4634 w 85"/>
                <a:gd name="T19" fmla="*/ 3939 h 32"/>
                <a:gd name="T20" fmla="*/ 827 w 85"/>
                <a:gd name="T21" fmla="*/ 2912 h 32"/>
                <a:gd name="T22" fmla="*/ 5419 w 85"/>
                <a:gd name="T23" fmla="*/ 2031 h 32"/>
                <a:gd name="T24" fmla="*/ 0 w 85"/>
                <a:gd name="T25" fmla="*/ 2031 h 32"/>
                <a:gd name="T26" fmla="*/ 2734 w 85"/>
                <a:gd name="T27" fmla="*/ 858 h 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5"/>
                <a:gd name="T43" fmla="*/ 0 h 32"/>
                <a:gd name="T44" fmla="*/ 85 w 85"/>
                <a:gd name="T45" fmla="*/ 32 h 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5" h="32">
                  <a:moveTo>
                    <a:pt x="23" y="7"/>
                  </a:moveTo>
                  <a:lnTo>
                    <a:pt x="16" y="7"/>
                  </a:lnTo>
                  <a:lnTo>
                    <a:pt x="46" y="0"/>
                  </a:lnTo>
                  <a:lnTo>
                    <a:pt x="76" y="7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53" y="23"/>
                  </a:lnTo>
                  <a:lnTo>
                    <a:pt x="46" y="31"/>
                  </a:lnTo>
                  <a:lnTo>
                    <a:pt x="39" y="23"/>
                  </a:lnTo>
                  <a:lnTo>
                    <a:pt x="39" y="31"/>
                  </a:lnTo>
                  <a:lnTo>
                    <a:pt x="7" y="23"/>
                  </a:lnTo>
                  <a:lnTo>
                    <a:pt x="46" y="16"/>
                  </a:lnTo>
                  <a:lnTo>
                    <a:pt x="0" y="16"/>
                  </a:lnTo>
                  <a:lnTo>
                    <a:pt x="23" y="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3" name="Freeform 355"/>
            <p:cNvSpPr>
              <a:spLocks/>
            </p:cNvSpPr>
            <p:nvPr/>
          </p:nvSpPr>
          <p:spPr bwMode="auto">
            <a:xfrm>
              <a:off x="2138868" y="850440"/>
              <a:ext cx="256577" cy="61518"/>
            </a:xfrm>
            <a:custGeom>
              <a:avLst/>
              <a:gdLst>
                <a:gd name="T0" fmla="*/ 2429 w 118"/>
                <a:gd name="T1" fmla="*/ 3909 h 30"/>
                <a:gd name="T2" fmla="*/ 1873 w 118"/>
                <a:gd name="T3" fmla="*/ 3909 h 30"/>
                <a:gd name="T4" fmla="*/ 4349 w 118"/>
                <a:gd name="T5" fmla="*/ 2733 h 30"/>
                <a:gd name="T6" fmla="*/ 2429 w 118"/>
                <a:gd name="T7" fmla="*/ 2733 h 30"/>
                <a:gd name="T8" fmla="*/ 0 w 118"/>
                <a:gd name="T9" fmla="*/ 2733 h 30"/>
                <a:gd name="T10" fmla="*/ 2429 w 118"/>
                <a:gd name="T11" fmla="*/ 1058 h 30"/>
                <a:gd name="T12" fmla="*/ 1292 w 118"/>
                <a:gd name="T13" fmla="*/ 1058 h 30"/>
                <a:gd name="T14" fmla="*/ 2429 w 118"/>
                <a:gd name="T15" fmla="*/ 1058 h 30"/>
                <a:gd name="T16" fmla="*/ 1873 w 118"/>
                <a:gd name="T17" fmla="*/ 0 h 30"/>
                <a:gd name="T18" fmla="*/ 4349 w 118"/>
                <a:gd name="T19" fmla="*/ 1058 h 30"/>
                <a:gd name="T20" fmla="*/ 6188 w 118"/>
                <a:gd name="T21" fmla="*/ 1058 h 30"/>
                <a:gd name="T22" fmla="*/ 6188 w 118"/>
                <a:gd name="T23" fmla="*/ 0 h 30"/>
                <a:gd name="T24" fmla="*/ 8030 w 118"/>
                <a:gd name="T25" fmla="*/ 0 h 30"/>
                <a:gd name="T26" fmla="*/ 7475 w 118"/>
                <a:gd name="T27" fmla="*/ 1058 h 30"/>
                <a:gd name="T28" fmla="*/ 9400 w 118"/>
                <a:gd name="T29" fmla="*/ 1058 h 30"/>
                <a:gd name="T30" fmla="*/ 7475 w 118"/>
                <a:gd name="T31" fmla="*/ 2733 h 30"/>
                <a:gd name="T32" fmla="*/ 6889 w 118"/>
                <a:gd name="T33" fmla="*/ 2733 h 30"/>
                <a:gd name="T34" fmla="*/ 4349 w 118"/>
                <a:gd name="T35" fmla="*/ 2733 h 30"/>
                <a:gd name="T36" fmla="*/ 2429 w 118"/>
                <a:gd name="T37" fmla="*/ 3909 h 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8"/>
                <a:gd name="T58" fmla="*/ 0 h 30"/>
                <a:gd name="T59" fmla="*/ 118 w 118"/>
                <a:gd name="T60" fmla="*/ 30 h 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8" h="30">
                  <a:moveTo>
                    <a:pt x="30" y="29"/>
                  </a:moveTo>
                  <a:lnTo>
                    <a:pt x="23" y="29"/>
                  </a:lnTo>
                  <a:lnTo>
                    <a:pt x="54" y="20"/>
                  </a:lnTo>
                  <a:lnTo>
                    <a:pt x="30" y="20"/>
                  </a:lnTo>
                  <a:lnTo>
                    <a:pt x="0" y="20"/>
                  </a:lnTo>
                  <a:lnTo>
                    <a:pt x="30" y="8"/>
                  </a:lnTo>
                  <a:lnTo>
                    <a:pt x="16" y="8"/>
                  </a:lnTo>
                  <a:lnTo>
                    <a:pt x="30" y="8"/>
                  </a:lnTo>
                  <a:lnTo>
                    <a:pt x="23" y="0"/>
                  </a:lnTo>
                  <a:lnTo>
                    <a:pt x="54" y="8"/>
                  </a:lnTo>
                  <a:lnTo>
                    <a:pt x="77" y="8"/>
                  </a:lnTo>
                  <a:lnTo>
                    <a:pt x="77" y="0"/>
                  </a:lnTo>
                  <a:lnTo>
                    <a:pt x="100" y="0"/>
                  </a:lnTo>
                  <a:lnTo>
                    <a:pt x="93" y="8"/>
                  </a:lnTo>
                  <a:lnTo>
                    <a:pt x="117" y="8"/>
                  </a:lnTo>
                  <a:lnTo>
                    <a:pt x="93" y="20"/>
                  </a:lnTo>
                  <a:lnTo>
                    <a:pt x="86" y="20"/>
                  </a:lnTo>
                  <a:lnTo>
                    <a:pt x="54" y="20"/>
                  </a:lnTo>
                  <a:lnTo>
                    <a:pt x="30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4" name="Freeform 356"/>
            <p:cNvSpPr>
              <a:spLocks/>
            </p:cNvSpPr>
            <p:nvPr/>
          </p:nvSpPr>
          <p:spPr bwMode="auto">
            <a:xfrm>
              <a:off x="2458025" y="1109693"/>
              <a:ext cx="175223" cy="87882"/>
            </a:xfrm>
            <a:custGeom>
              <a:avLst/>
              <a:gdLst>
                <a:gd name="T0" fmla="*/ 5910 w 78"/>
                <a:gd name="T1" fmla="*/ 6297 h 41"/>
                <a:gd name="T2" fmla="*/ 5178 w 78"/>
                <a:gd name="T3" fmla="*/ 4833 h 41"/>
                <a:gd name="T4" fmla="*/ 4407 w 78"/>
                <a:gd name="T5" fmla="*/ 6297 h 41"/>
                <a:gd name="T6" fmla="*/ 1808 w 78"/>
                <a:gd name="T7" fmla="*/ 8371 h 41"/>
                <a:gd name="T8" fmla="*/ 1808 w 78"/>
                <a:gd name="T9" fmla="*/ 6297 h 41"/>
                <a:gd name="T10" fmla="*/ 0 w 78"/>
                <a:gd name="T11" fmla="*/ 6297 h 41"/>
                <a:gd name="T12" fmla="*/ 1808 w 78"/>
                <a:gd name="T13" fmla="*/ 4833 h 41"/>
                <a:gd name="T14" fmla="*/ 3338 w 78"/>
                <a:gd name="T15" fmla="*/ 3341 h 41"/>
                <a:gd name="T16" fmla="*/ 4407 w 78"/>
                <a:gd name="T17" fmla="*/ 0 h 41"/>
                <a:gd name="T18" fmla="*/ 4407 w 78"/>
                <a:gd name="T19" fmla="*/ 1438 h 41"/>
                <a:gd name="T20" fmla="*/ 5178 w 78"/>
                <a:gd name="T21" fmla="*/ 1438 h 41"/>
                <a:gd name="T22" fmla="*/ 6926 w 78"/>
                <a:gd name="T23" fmla="*/ 4833 h 41"/>
                <a:gd name="T24" fmla="*/ 7739 w 78"/>
                <a:gd name="T25" fmla="*/ 6297 h 41"/>
                <a:gd name="T26" fmla="*/ 8572 w 78"/>
                <a:gd name="T27" fmla="*/ 6297 h 41"/>
                <a:gd name="T28" fmla="*/ 6926 w 78"/>
                <a:gd name="T29" fmla="*/ 6297 h 41"/>
                <a:gd name="T30" fmla="*/ 5910 w 78"/>
                <a:gd name="T31" fmla="*/ 6297 h 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"/>
                <a:gd name="T49" fmla="*/ 0 h 41"/>
                <a:gd name="T50" fmla="*/ 78 w 78"/>
                <a:gd name="T51" fmla="*/ 41 h 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" h="41">
                  <a:moveTo>
                    <a:pt x="53" y="30"/>
                  </a:moveTo>
                  <a:lnTo>
                    <a:pt x="46" y="23"/>
                  </a:lnTo>
                  <a:lnTo>
                    <a:pt x="39" y="30"/>
                  </a:lnTo>
                  <a:lnTo>
                    <a:pt x="16" y="40"/>
                  </a:lnTo>
                  <a:lnTo>
                    <a:pt x="16" y="30"/>
                  </a:lnTo>
                  <a:lnTo>
                    <a:pt x="0" y="30"/>
                  </a:lnTo>
                  <a:lnTo>
                    <a:pt x="16" y="23"/>
                  </a:lnTo>
                  <a:lnTo>
                    <a:pt x="30" y="16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46" y="7"/>
                  </a:lnTo>
                  <a:lnTo>
                    <a:pt x="62" y="23"/>
                  </a:lnTo>
                  <a:lnTo>
                    <a:pt x="69" y="30"/>
                  </a:lnTo>
                  <a:lnTo>
                    <a:pt x="77" y="30"/>
                  </a:lnTo>
                  <a:lnTo>
                    <a:pt x="62" y="30"/>
                  </a:lnTo>
                  <a:lnTo>
                    <a:pt x="53" y="3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5" name="Freeform 357"/>
            <p:cNvSpPr>
              <a:spLocks/>
            </p:cNvSpPr>
            <p:nvPr/>
          </p:nvSpPr>
          <p:spPr bwMode="auto">
            <a:xfrm>
              <a:off x="2361027" y="911958"/>
              <a:ext cx="136111" cy="67376"/>
            </a:xfrm>
            <a:custGeom>
              <a:avLst/>
              <a:gdLst>
                <a:gd name="T0" fmla="*/ 4613 w 63"/>
                <a:gd name="T1" fmla="*/ 0 h 30"/>
                <a:gd name="T2" fmla="*/ 1704 w 63"/>
                <a:gd name="T3" fmla="*/ 0 h 30"/>
                <a:gd name="T4" fmla="*/ 2240 w 63"/>
                <a:gd name="T5" fmla="*/ 3989 h 30"/>
                <a:gd name="T6" fmla="*/ 1704 w 63"/>
                <a:gd name="T7" fmla="*/ 3989 h 30"/>
                <a:gd name="T8" fmla="*/ 0 w 63"/>
                <a:gd name="T9" fmla="*/ 7180 h 30"/>
                <a:gd name="T10" fmla="*/ 533 w 63"/>
                <a:gd name="T11" fmla="*/ 7180 h 30"/>
                <a:gd name="T12" fmla="*/ 1704 w 63"/>
                <a:gd name="T13" fmla="*/ 10339 h 30"/>
                <a:gd name="T14" fmla="*/ 3449 w 63"/>
                <a:gd name="T15" fmla="*/ 10339 h 30"/>
                <a:gd name="T16" fmla="*/ 3979 w 63"/>
                <a:gd name="T17" fmla="*/ 3989 h 30"/>
                <a:gd name="T18" fmla="*/ 4613 w 63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3"/>
                <a:gd name="T31" fmla="*/ 0 h 30"/>
                <a:gd name="T32" fmla="*/ 63 w 63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3" h="30">
                  <a:moveTo>
                    <a:pt x="62" y="0"/>
                  </a:moveTo>
                  <a:lnTo>
                    <a:pt x="23" y="0"/>
                  </a:lnTo>
                  <a:lnTo>
                    <a:pt x="30" y="11"/>
                  </a:lnTo>
                  <a:lnTo>
                    <a:pt x="23" y="11"/>
                  </a:lnTo>
                  <a:lnTo>
                    <a:pt x="0" y="20"/>
                  </a:lnTo>
                  <a:lnTo>
                    <a:pt x="7" y="20"/>
                  </a:lnTo>
                  <a:lnTo>
                    <a:pt x="23" y="29"/>
                  </a:lnTo>
                  <a:lnTo>
                    <a:pt x="46" y="29"/>
                  </a:lnTo>
                  <a:lnTo>
                    <a:pt x="53" y="11"/>
                  </a:lnTo>
                  <a:lnTo>
                    <a:pt x="62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6" name="Freeform 358"/>
            <p:cNvSpPr>
              <a:spLocks/>
            </p:cNvSpPr>
            <p:nvPr/>
          </p:nvSpPr>
          <p:spPr bwMode="auto">
            <a:xfrm>
              <a:off x="2476799" y="906099"/>
              <a:ext cx="156449" cy="61518"/>
            </a:xfrm>
            <a:custGeom>
              <a:avLst/>
              <a:gdLst>
                <a:gd name="T0" fmla="*/ 3400 w 71"/>
                <a:gd name="T1" fmla="*/ 1800 h 31"/>
                <a:gd name="T2" fmla="*/ 2017 w 71"/>
                <a:gd name="T3" fmla="*/ 2552 h 31"/>
                <a:gd name="T4" fmla="*/ 1391 w 71"/>
                <a:gd name="T5" fmla="*/ 3524 h 31"/>
                <a:gd name="T6" fmla="*/ 0 w 71"/>
                <a:gd name="T7" fmla="*/ 3524 h 31"/>
                <a:gd name="T8" fmla="*/ 699 w 71"/>
                <a:gd name="T9" fmla="*/ 2552 h 31"/>
                <a:gd name="T10" fmla="*/ 1391 w 71"/>
                <a:gd name="T11" fmla="*/ 831 h 31"/>
                <a:gd name="T12" fmla="*/ 2017 w 71"/>
                <a:gd name="T13" fmla="*/ 831 h 31"/>
                <a:gd name="T14" fmla="*/ 2789 w 71"/>
                <a:gd name="T15" fmla="*/ 0 h 31"/>
                <a:gd name="T16" fmla="*/ 6069 w 71"/>
                <a:gd name="T17" fmla="*/ 831 h 31"/>
                <a:gd name="T18" fmla="*/ 4773 w 71"/>
                <a:gd name="T19" fmla="*/ 831 h 31"/>
                <a:gd name="T20" fmla="*/ 3400 w 71"/>
                <a:gd name="T21" fmla="*/ 180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1"/>
                <a:gd name="T34" fmla="*/ 0 h 31"/>
                <a:gd name="T35" fmla="*/ 71 w 71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1" h="31">
                  <a:moveTo>
                    <a:pt x="39" y="15"/>
                  </a:moveTo>
                  <a:lnTo>
                    <a:pt x="23" y="22"/>
                  </a:lnTo>
                  <a:lnTo>
                    <a:pt x="16" y="30"/>
                  </a:lnTo>
                  <a:lnTo>
                    <a:pt x="0" y="30"/>
                  </a:lnTo>
                  <a:lnTo>
                    <a:pt x="8" y="22"/>
                  </a:lnTo>
                  <a:lnTo>
                    <a:pt x="16" y="7"/>
                  </a:lnTo>
                  <a:lnTo>
                    <a:pt x="23" y="7"/>
                  </a:lnTo>
                  <a:lnTo>
                    <a:pt x="32" y="0"/>
                  </a:lnTo>
                  <a:lnTo>
                    <a:pt x="70" y="7"/>
                  </a:lnTo>
                  <a:lnTo>
                    <a:pt x="55" y="7"/>
                  </a:lnTo>
                  <a:lnTo>
                    <a:pt x="39" y="15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7" name="Freeform 359"/>
            <p:cNvSpPr>
              <a:spLocks/>
            </p:cNvSpPr>
            <p:nvPr/>
          </p:nvSpPr>
          <p:spPr bwMode="auto">
            <a:xfrm>
              <a:off x="1234591" y="1550568"/>
              <a:ext cx="93870" cy="64447"/>
            </a:xfrm>
            <a:custGeom>
              <a:avLst/>
              <a:gdLst>
                <a:gd name="T0" fmla="*/ 3146 w 41"/>
                <a:gd name="T1" fmla="*/ 2912 h 32"/>
                <a:gd name="T2" fmla="*/ 2155 w 41"/>
                <a:gd name="T3" fmla="*/ 2912 h 32"/>
                <a:gd name="T4" fmla="*/ 2155 w 41"/>
                <a:gd name="T5" fmla="*/ 1792 h 32"/>
                <a:gd name="T6" fmla="*/ 900 w 41"/>
                <a:gd name="T7" fmla="*/ 1792 h 32"/>
                <a:gd name="T8" fmla="*/ 2155 w 41"/>
                <a:gd name="T9" fmla="*/ 1792 h 32"/>
                <a:gd name="T10" fmla="*/ 900 w 41"/>
                <a:gd name="T11" fmla="*/ 858 h 32"/>
                <a:gd name="T12" fmla="*/ 0 w 41"/>
                <a:gd name="T13" fmla="*/ 858 h 32"/>
                <a:gd name="T14" fmla="*/ 0 w 41"/>
                <a:gd name="T15" fmla="*/ 0 h 32"/>
                <a:gd name="T16" fmla="*/ 900 w 41"/>
                <a:gd name="T17" fmla="*/ 0 h 32"/>
                <a:gd name="T18" fmla="*/ 0 w 41"/>
                <a:gd name="T19" fmla="*/ 0 h 32"/>
                <a:gd name="T20" fmla="*/ 2155 w 41"/>
                <a:gd name="T21" fmla="*/ 0 h 32"/>
                <a:gd name="T22" fmla="*/ 3146 w 41"/>
                <a:gd name="T23" fmla="*/ 0 h 32"/>
                <a:gd name="T24" fmla="*/ 4080 w 41"/>
                <a:gd name="T25" fmla="*/ 858 h 32"/>
                <a:gd name="T26" fmla="*/ 4080 w 41"/>
                <a:gd name="T27" fmla="*/ 1792 h 32"/>
                <a:gd name="T28" fmla="*/ 4080 w 41"/>
                <a:gd name="T29" fmla="*/ 3939 h 32"/>
                <a:gd name="T30" fmla="*/ 5386 w 41"/>
                <a:gd name="T31" fmla="*/ 3939 h 32"/>
                <a:gd name="T32" fmla="*/ 2155 w 41"/>
                <a:gd name="T33" fmla="*/ 2912 h 32"/>
                <a:gd name="T34" fmla="*/ 3146 w 41"/>
                <a:gd name="T35" fmla="*/ 2912 h 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"/>
                <a:gd name="T55" fmla="*/ 0 h 32"/>
                <a:gd name="T56" fmla="*/ 41 w 41"/>
                <a:gd name="T57" fmla="*/ 32 h 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" h="32">
                  <a:moveTo>
                    <a:pt x="23" y="23"/>
                  </a:moveTo>
                  <a:lnTo>
                    <a:pt x="16" y="23"/>
                  </a:lnTo>
                  <a:lnTo>
                    <a:pt x="16" y="14"/>
                  </a:lnTo>
                  <a:lnTo>
                    <a:pt x="7" y="14"/>
                  </a:lnTo>
                  <a:lnTo>
                    <a:pt x="16" y="14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0" y="7"/>
                  </a:lnTo>
                  <a:lnTo>
                    <a:pt x="30" y="14"/>
                  </a:lnTo>
                  <a:lnTo>
                    <a:pt x="30" y="31"/>
                  </a:lnTo>
                  <a:lnTo>
                    <a:pt x="40" y="31"/>
                  </a:lnTo>
                  <a:lnTo>
                    <a:pt x="16" y="23"/>
                  </a:lnTo>
                  <a:lnTo>
                    <a:pt x="23" y="2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8" name="Freeform 360"/>
            <p:cNvSpPr>
              <a:spLocks/>
            </p:cNvSpPr>
            <p:nvPr/>
          </p:nvSpPr>
          <p:spPr bwMode="auto">
            <a:xfrm>
              <a:off x="2066902" y="843117"/>
              <a:ext cx="190868" cy="57123"/>
            </a:xfrm>
            <a:custGeom>
              <a:avLst/>
              <a:gdLst>
                <a:gd name="T0" fmla="*/ 5066 w 85"/>
                <a:gd name="T1" fmla="*/ 1416 h 29"/>
                <a:gd name="T2" fmla="*/ 5853 w 85"/>
                <a:gd name="T3" fmla="*/ 1416 h 29"/>
                <a:gd name="T4" fmla="*/ 4022 w 85"/>
                <a:gd name="T5" fmla="*/ 1416 h 29"/>
                <a:gd name="T6" fmla="*/ 3302 w 85"/>
                <a:gd name="T7" fmla="*/ 1416 h 29"/>
                <a:gd name="T8" fmla="*/ 2514 w 85"/>
                <a:gd name="T9" fmla="*/ 2806 h 29"/>
                <a:gd name="T10" fmla="*/ 1507 w 85"/>
                <a:gd name="T11" fmla="*/ 2806 h 29"/>
                <a:gd name="T12" fmla="*/ 773 w 85"/>
                <a:gd name="T13" fmla="*/ 2806 h 29"/>
                <a:gd name="T14" fmla="*/ 0 w 85"/>
                <a:gd name="T15" fmla="*/ 2806 h 29"/>
                <a:gd name="T16" fmla="*/ 773 w 85"/>
                <a:gd name="T17" fmla="*/ 1416 h 29"/>
                <a:gd name="T18" fmla="*/ 4022 w 85"/>
                <a:gd name="T19" fmla="*/ 0 h 29"/>
                <a:gd name="T20" fmla="*/ 5853 w 85"/>
                <a:gd name="T21" fmla="*/ 0 h 29"/>
                <a:gd name="T22" fmla="*/ 7570 w 85"/>
                <a:gd name="T23" fmla="*/ 0 h 29"/>
                <a:gd name="T24" fmla="*/ 9174 w 85"/>
                <a:gd name="T25" fmla="*/ 0 h 29"/>
                <a:gd name="T26" fmla="*/ 7570 w 85"/>
                <a:gd name="T27" fmla="*/ 0 h 29"/>
                <a:gd name="T28" fmla="*/ 7570 w 85"/>
                <a:gd name="T29" fmla="*/ 1416 h 29"/>
                <a:gd name="T30" fmla="*/ 5853 w 85"/>
                <a:gd name="T31" fmla="*/ 1416 h 29"/>
                <a:gd name="T32" fmla="*/ 5066 w 85"/>
                <a:gd name="T33" fmla="*/ 1416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29"/>
                <a:gd name="T53" fmla="*/ 85 w 85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29">
                  <a:moveTo>
                    <a:pt x="46" y="14"/>
                  </a:moveTo>
                  <a:lnTo>
                    <a:pt x="53" y="14"/>
                  </a:lnTo>
                  <a:lnTo>
                    <a:pt x="37" y="14"/>
                  </a:lnTo>
                  <a:lnTo>
                    <a:pt x="30" y="14"/>
                  </a:lnTo>
                  <a:lnTo>
                    <a:pt x="23" y="28"/>
                  </a:lnTo>
                  <a:lnTo>
                    <a:pt x="14" y="28"/>
                  </a:lnTo>
                  <a:lnTo>
                    <a:pt x="7" y="28"/>
                  </a:lnTo>
                  <a:lnTo>
                    <a:pt x="0" y="28"/>
                  </a:lnTo>
                  <a:lnTo>
                    <a:pt x="7" y="14"/>
                  </a:lnTo>
                  <a:lnTo>
                    <a:pt x="37" y="0"/>
                  </a:lnTo>
                  <a:lnTo>
                    <a:pt x="53" y="0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69" y="0"/>
                  </a:lnTo>
                  <a:lnTo>
                    <a:pt x="69" y="14"/>
                  </a:lnTo>
                  <a:lnTo>
                    <a:pt x="53" y="14"/>
                  </a:lnTo>
                  <a:lnTo>
                    <a:pt x="46" y="1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9" name="Freeform 361"/>
            <p:cNvSpPr>
              <a:spLocks/>
            </p:cNvSpPr>
            <p:nvPr/>
          </p:nvSpPr>
          <p:spPr bwMode="auto">
            <a:xfrm>
              <a:off x="2426735" y="850440"/>
              <a:ext cx="118902" cy="61518"/>
            </a:xfrm>
            <a:custGeom>
              <a:avLst/>
              <a:gdLst>
                <a:gd name="T0" fmla="*/ 1478 w 56"/>
                <a:gd name="T1" fmla="*/ 1673 h 30"/>
                <a:gd name="T2" fmla="*/ 974 w 56"/>
                <a:gd name="T3" fmla="*/ 0 h 30"/>
                <a:gd name="T4" fmla="*/ 1478 w 56"/>
                <a:gd name="T5" fmla="*/ 0 h 30"/>
                <a:gd name="T6" fmla="*/ 974 w 56"/>
                <a:gd name="T7" fmla="*/ 1673 h 30"/>
                <a:gd name="T8" fmla="*/ 0 w 56"/>
                <a:gd name="T9" fmla="*/ 1673 h 30"/>
                <a:gd name="T10" fmla="*/ 2550 w 56"/>
                <a:gd name="T11" fmla="*/ 1673 h 30"/>
                <a:gd name="T12" fmla="*/ 974 w 56"/>
                <a:gd name="T13" fmla="*/ 3909 h 30"/>
                <a:gd name="T14" fmla="*/ 2550 w 56"/>
                <a:gd name="T15" fmla="*/ 3909 h 30"/>
                <a:gd name="T16" fmla="*/ 2984 w 56"/>
                <a:gd name="T17" fmla="*/ 3909 h 30"/>
                <a:gd name="T18" fmla="*/ 2984 w 56"/>
                <a:gd name="T19" fmla="*/ 1673 h 30"/>
                <a:gd name="T20" fmla="*/ 3546 w 56"/>
                <a:gd name="T21" fmla="*/ 0 h 30"/>
                <a:gd name="T22" fmla="*/ 2984 w 56"/>
                <a:gd name="T23" fmla="*/ 0 h 30"/>
                <a:gd name="T24" fmla="*/ 2007 w 56"/>
                <a:gd name="T25" fmla="*/ 0 h 30"/>
                <a:gd name="T26" fmla="*/ 2550 w 56"/>
                <a:gd name="T27" fmla="*/ 1673 h 30"/>
                <a:gd name="T28" fmla="*/ 2007 w 56"/>
                <a:gd name="T29" fmla="*/ 1673 h 30"/>
                <a:gd name="T30" fmla="*/ 1478 w 56"/>
                <a:gd name="T31" fmla="*/ 1673 h 3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6"/>
                <a:gd name="T49" fmla="*/ 0 h 30"/>
                <a:gd name="T50" fmla="*/ 56 w 56"/>
                <a:gd name="T51" fmla="*/ 30 h 3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6" h="30">
                  <a:moveTo>
                    <a:pt x="23" y="12"/>
                  </a:moveTo>
                  <a:lnTo>
                    <a:pt x="15" y="0"/>
                  </a:lnTo>
                  <a:lnTo>
                    <a:pt x="23" y="0"/>
                  </a:lnTo>
                  <a:lnTo>
                    <a:pt x="15" y="12"/>
                  </a:lnTo>
                  <a:lnTo>
                    <a:pt x="0" y="12"/>
                  </a:lnTo>
                  <a:lnTo>
                    <a:pt x="39" y="12"/>
                  </a:lnTo>
                  <a:lnTo>
                    <a:pt x="15" y="29"/>
                  </a:lnTo>
                  <a:lnTo>
                    <a:pt x="39" y="29"/>
                  </a:lnTo>
                  <a:lnTo>
                    <a:pt x="46" y="29"/>
                  </a:lnTo>
                  <a:lnTo>
                    <a:pt x="46" y="12"/>
                  </a:lnTo>
                  <a:lnTo>
                    <a:pt x="55" y="0"/>
                  </a:lnTo>
                  <a:lnTo>
                    <a:pt x="46" y="0"/>
                  </a:lnTo>
                  <a:lnTo>
                    <a:pt x="31" y="0"/>
                  </a:lnTo>
                  <a:lnTo>
                    <a:pt x="39" y="12"/>
                  </a:lnTo>
                  <a:lnTo>
                    <a:pt x="31" y="12"/>
                  </a:lnTo>
                  <a:lnTo>
                    <a:pt x="23" y="12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0" name="Freeform 362"/>
            <p:cNvSpPr>
              <a:spLocks/>
            </p:cNvSpPr>
            <p:nvPr/>
          </p:nvSpPr>
          <p:spPr bwMode="auto">
            <a:xfrm>
              <a:off x="2328173" y="1018882"/>
              <a:ext cx="87612" cy="55659"/>
            </a:xfrm>
            <a:custGeom>
              <a:avLst/>
              <a:gdLst>
                <a:gd name="T0" fmla="*/ 3098 w 39"/>
                <a:gd name="T1" fmla="*/ 981 h 29"/>
                <a:gd name="T2" fmla="*/ 2133 w 39"/>
                <a:gd name="T3" fmla="*/ 0 h 29"/>
                <a:gd name="T4" fmla="*/ 1431 w 39"/>
                <a:gd name="T5" fmla="*/ 981 h 29"/>
                <a:gd name="T6" fmla="*/ 1431 w 39"/>
                <a:gd name="T7" fmla="*/ 0 h 29"/>
                <a:gd name="T8" fmla="*/ 1431 w 39"/>
                <a:gd name="T9" fmla="*/ 981 h 29"/>
                <a:gd name="T10" fmla="*/ 0 w 39"/>
                <a:gd name="T11" fmla="*/ 981 h 29"/>
                <a:gd name="T12" fmla="*/ 2133 w 39"/>
                <a:gd name="T13" fmla="*/ 2248 h 29"/>
                <a:gd name="T14" fmla="*/ 3877 w 39"/>
                <a:gd name="T15" fmla="*/ 2248 h 29"/>
                <a:gd name="T16" fmla="*/ 3098 w 39"/>
                <a:gd name="T17" fmla="*/ 2248 h 29"/>
                <a:gd name="T18" fmla="*/ 3098 w 39"/>
                <a:gd name="T19" fmla="*/ 981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29"/>
                <a:gd name="T32" fmla="*/ 39 w 39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29">
                  <a:moveTo>
                    <a:pt x="30" y="12"/>
                  </a:moveTo>
                  <a:lnTo>
                    <a:pt x="21" y="0"/>
                  </a:lnTo>
                  <a:lnTo>
                    <a:pt x="14" y="12"/>
                  </a:lnTo>
                  <a:lnTo>
                    <a:pt x="14" y="0"/>
                  </a:lnTo>
                  <a:lnTo>
                    <a:pt x="14" y="12"/>
                  </a:lnTo>
                  <a:lnTo>
                    <a:pt x="0" y="12"/>
                  </a:lnTo>
                  <a:lnTo>
                    <a:pt x="21" y="28"/>
                  </a:lnTo>
                  <a:lnTo>
                    <a:pt x="38" y="28"/>
                  </a:lnTo>
                  <a:lnTo>
                    <a:pt x="30" y="28"/>
                  </a:lnTo>
                  <a:lnTo>
                    <a:pt x="30" y="12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1" name="Freeform 363"/>
            <p:cNvSpPr>
              <a:spLocks/>
            </p:cNvSpPr>
            <p:nvPr/>
          </p:nvSpPr>
          <p:spPr bwMode="auto">
            <a:xfrm>
              <a:off x="2792827" y="911958"/>
              <a:ext cx="89177" cy="67376"/>
            </a:xfrm>
            <a:custGeom>
              <a:avLst/>
              <a:gdLst>
                <a:gd name="T0" fmla="*/ 2173 w 40"/>
                <a:gd name="T1" fmla="*/ 0 h 30"/>
                <a:gd name="T2" fmla="*/ 0 w 40"/>
                <a:gd name="T3" fmla="*/ 0 h 30"/>
                <a:gd name="T4" fmla="*/ 0 w 40"/>
                <a:gd name="T5" fmla="*/ 5744 h 30"/>
                <a:gd name="T6" fmla="*/ 762 w 40"/>
                <a:gd name="T7" fmla="*/ 10339 h 30"/>
                <a:gd name="T8" fmla="*/ 3637 w 40"/>
                <a:gd name="T9" fmla="*/ 5744 h 30"/>
                <a:gd name="T10" fmla="*/ 2173 w 40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"/>
                <a:gd name="T19" fmla="*/ 0 h 30"/>
                <a:gd name="T20" fmla="*/ 40 w 40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" h="30">
                  <a:moveTo>
                    <a:pt x="23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8" y="29"/>
                  </a:lnTo>
                  <a:lnTo>
                    <a:pt x="39" y="16"/>
                  </a:lnTo>
                  <a:lnTo>
                    <a:pt x="23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2" name="Freeform 364"/>
            <p:cNvSpPr>
              <a:spLocks/>
            </p:cNvSpPr>
            <p:nvPr/>
          </p:nvSpPr>
          <p:spPr bwMode="auto">
            <a:xfrm>
              <a:off x="2747457" y="1052569"/>
              <a:ext cx="61015" cy="57124"/>
            </a:xfrm>
            <a:custGeom>
              <a:avLst/>
              <a:gdLst>
                <a:gd name="T0" fmla="*/ 1062 w 30"/>
                <a:gd name="T1" fmla="*/ 2806 h 29"/>
                <a:gd name="T2" fmla="*/ 340 w 30"/>
                <a:gd name="T3" fmla="*/ 2806 h 29"/>
                <a:gd name="T4" fmla="*/ 0 w 30"/>
                <a:gd name="T5" fmla="*/ 1416 h 29"/>
                <a:gd name="T6" fmla="*/ 698 w 30"/>
                <a:gd name="T7" fmla="*/ 0 h 29"/>
                <a:gd name="T8" fmla="*/ 1062 w 30"/>
                <a:gd name="T9" fmla="*/ 1416 h 29"/>
                <a:gd name="T10" fmla="*/ 1062 w 30"/>
                <a:gd name="T11" fmla="*/ 2806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9"/>
                <a:gd name="T20" fmla="*/ 30 w 30"/>
                <a:gd name="T21" fmla="*/ 29 h 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9">
                  <a:moveTo>
                    <a:pt x="29" y="28"/>
                  </a:moveTo>
                  <a:lnTo>
                    <a:pt x="9" y="28"/>
                  </a:lnTo>
                  <a:lnTo>
                    <a:pt x="0" y="14"/>
                  </a:lnTo>
                  <a:lnTo>
                    <a:pt x="19" y="0"/>
                  </a:lnTo>
                  <a:lnTo>
                    <a:pt x="29" y="14"/>
                  </a:lnTo>
                  <a:lnTo>
                    <a:pt x="29" y="2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3" name="Freeform 365"/>
            <p:cNvSpPr>
              <a:spLocks/>
            </p:cNvSpPr>
            <p:nvPr/>
          </p:nvSpPr>
          <p:spPr bwMode="auto">
            <a:xfrm>
              <a:off x="2526863" y="868017"/>
              <a:ext cx="75096" cy="62983"/>
            </a:xfrm>
            <a:custGeom>
              <a:avLst/>
              <a:gdLst>
                <a:gd name="T0" fmla="*/ 1082 w 33"/>
                <a:gd name="T1" fmla="*/ 5797 h 30"/>
                <a:gd name="T2" fmla="*/ 0 w 33"/>
                <a:gd name="T3" fmla="*/ 5797 h 30"/>
                <a:gd name="T4" fmla="*/ 3168 w 33"/>
                <a:gd name="T5" fmla="*/ 0 h 30"/>
                <a:gd name="T6" fmla="*/ 4351 w 33"/>
                <a:gd name="T7" fmla="*/ 5797 h 30"/>
                <a:gd name="T8" fmla="*/ 3168 w 33"/>
                <a:gd name="T9" fmla="*/ 5797 h 30"/>
                <a:gd name="T10" fmla="*/ 1082 w 33"/>
                <a:gd name="T11" fmla="*/ 5797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30"/>
                <a:gd name="T20" fmla="*/ 33 w 33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30">
                  <a:moveTo>
                    <a:pt x="8" y="29"/>
                  </a:moveTo>
                  <a:lnTo>
                    <a:pt x="0" y="29"/>
                  </a:lnTo>
                  <a:lnTo>
                    <a:pt x="23" y="0"/>
                  </a:lnTo>
                  <a:lnTo>
                    <a:pt x="32" y="29"/>
                  </a:lnTo>
                  <a:lnTo>
                    <a:pt x="23" y="29"/>
                  </a:lnTo>
                  <a:lnTo>
                    <a:pt x="8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4" name="Freeform 366"/>
            <p:cNvSpPr>
              <a:spLocks/>
            </p:cNvSpPr>
            <p:nvPr/>
          </p:nvSpPr>
          <p:spPr bwMode="auto">
            <a:xfrm>
              <a:off x="2290625" y="911958"/>
              <a:ext cx="64144" cy="67376"/>
            </a:xfrm>
            <a:custGeom>
              <a:avLst/>
              <a:gdLst>
                <a:gd name="T0" fmla="*/ 823 w 29"/>
                <a:gd name="T1" fmla="*/ 10339 h 30"/>
                <a:gd name="T2" fmla="*/ 0 w 29"/>
                <a:gd name="T3" fmla="*/ 0 h 30"/>
                <a:gd name="T4" fmla="*/ 1932 w 29"/>
                <a:gd name="T5" fmla="*/ 0 h 30"/>
                <a:gd name="T6" fmla="*/ 2806 w 29"/>
                <a:gd name="T7" fmla="*/ 0 h 30"/>
                <a:gd name="T8" fmla="*/ 823 w 29"/>
                <a:gd name="T9" fmla="*/ 10339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0"/>
                <a:gd name="T17" fmla="*/ 29 w 2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0">
                  <a:moveTo>
                    <a:pt x="8" y="29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28" y="0"/>
                  </a:lnTo>
                  <a:lnTo>
                    <a:pt x="8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5" name="Freeform 367"/>
            <p:cNvSpPr>
              <a:spLocks/>
            </p:cNvSpPr>
            <p:nvPr/>
          </p:nvSpPr>
          <p:spPr bwMode="auto">
            <a:xfrm>
              <a:off x="3054098" y="709829"/>
              <a:ext cx="1101404" cy="568305"/>
            </a:xfrm>
            <a:custGeom>
              <a:avLst/>
              <a:gdLst>
                <a:gd name="T0" fmla="*/ 8042 w 502"/>
                <a:gd name="T1" fmla="*/ 38036 h 271"/>
                <a:gd name="T2" fmla="*/ 8641 w 502"/>
                <a:gd name="T3" fmla="*/ 38036 h 271"/>
                <a:gd name="T4" fmla="*/ 8042 w 502"/>
                <a:gd name="T5" fmla="*/ 39265 h 271"/>
                <a:gd name="T6" fmla="*/ 8042 w 502"/>
                <a:gd name="T7" fmla="*/ 40562 h 271"/>
                <a:gd name="T8" fmla="*/ 8641 w 502"/>
                <a:gd name="T9" fmla="*/ 42167 h 271"/>
                <a:gd name="T10" fmla="*/ 8641 w 502"/>
                <a:gd name="T11" fmla="*/ 46394 h 271"/>
                <a:gd name="T12" fmla="*/ 10033 w 502"/>
                <a:gd name="T13" fmla="*/ 47713 h 271"/>
                <a:gd name="T14" fmla="*/ 11478 w 502"/>
                <a:gd name="T15" fmla="*/ 49118 h 271"/>
                <a:gd name="T16" fmla="*/ 13512 w 502"/>
                <a:gd name="T17" fmla="*/ 49118 h 271"/>
                <a:gd name="T18" fmla="*/ 14161 w 502"/>
                <a:gd name="T19" fmla="*/ 46394 h 271"/>
                <a:gd name="T20" fmla="*/ 14161 w 502"/>
                <a:gd name="T21" fmla="*/ 43416 h 271"/>
                <a:gd name="T22" fmla="*/ 16175 w 502"/>
                <a:gd name="T23" fmla="*/ 42167 h 271"/>
                <a:gd name="T24" fmla="*/ 16756 w 502"/>
                <a:gd name="T25" fmla="*/ 39265 h 271"/>
                <a:gd name="T26" fmla="*/ 18774 w 502"/>
                <a:gd name="T27" fmla="*/ 36436 h 271"/>
                <a:gd name="T28" fmla="*/ 20803 w 502"/>
                <a:gd name="T29" fmla="*/ 35137 h 271"/>
                <a:gd name="T30" fmla="*/ 24915 w 502"/>
                <a:gd name="T31" fmla="*/ 30708 h 271"/>
                <a:gd name="T32" fmla="*/ 27570 w 502"/>
                <a:gd name="T33" fmla="*/ 30708 h 271"/>
                <a:gd name="T34" fmla="*/ 32987 w 502"/>
                <a:gd name="T35" fmla="*/ 26631 h 271"/>
                <a:gd name="T36" fmla="*/ 30368 w 502"/>
                <a:gd name="T37" fmla="*/ 25332 h 271"/>
                <a:gd name="T38" fmla="*/ 29569 w 502"/>
                <a:gd name="T39" fmla="*/ 22381 h 271"/>
                <a:gd name="T40" fmla="*/ 32987 w 502"/>
                <a:gd name="T41" fmla="*/ 25332 h 271"/>
                <a:gd name="T42" fmla="*/ 34437 w 502"/>
                <a:gd name="T43" fmla="*/ 22381 h 271"/>
                <a:gd name="T44" fmla="*/ 31595 w 502"/>
                <a:gd name="T45" fmla="*/ 21082 h 271"/>
                <a:gd name="T46" fmla="*/ 32362 w 502"/>
                <a:gd name="T47" fmla="*/ 19785 h 271"/>
                <a:gd name="T48" fmla="*/ 32362 w 502"/>
                <a:gd name="T49" fmla="*/ 19785 h 271"/>
                <a:gd name="T50" fmla="*/ 33635 w 502"/>
                <a:gd name="T51" fmla="*/ 18179 h 271"/>
                <a:gd name="T52" fmla="*/ 37083 w 502"/>
                <a:gd name="T53" fmla="*/ 16769 h 271"/>
                <a:gd name="T54" fmla="*/ 35034 w 502"/>
                <a:gd name="T55" fmla="*/ 13831 h 271"/>
                <a:gd name="T56" fmla="*/ 36467 w 502"/>
                <a:gd name="T57" fmla="*/ 12529 h 271"/>
                <a:gd name="T58" fmla="*/ 38484 w 502"/>
                <a:gd name="T59" fmla="*/ 11237 h 271"/>
                <a:gd name="T60" fmla="*/ 35691 w 502"/>
                <a:gd name="T61" fmla="*/ 9618 h 271"/>
                <a:gd name="T62" fmla="*/ 38484 w 502"/>
                <a:gd name="T63" fmla="*/ 5379 h 271"/>
                <a:gd name="T64" fmla="*/ 37685 w 502"/>
                <a:gd name="T65" fmla="*/ 5379 h 271"/>
                <a:gd name="T66" fmla="*/ 38484 w 502"/>
                <a:gd name="T67" fmla="*/ 4250 h 271"/>
                <a:gd name="T68" fmla="*/ 35691 w 502"/>
                <a:gd name="T69" fmla="*/ 2903 h 271"/>
                <a:gd name="T70" fmla="*/ 31595 w 502"/>
                <a:gd name="T71" fmla="*/ 2903 h 271"/>
                <a:gd name="T72" fmla="*/ 29569 w 502"/>
                <a:gd name="T73" fmla="*/ 1299 h 271"/>
                <a:gd name="T74" fmla="*/ 26337 w 502"/>
                <a:gd name="T75" fmla="*/ 1299 h 271"/>
                <a:gd name="T76" fmla="*/ 23523 w 502"/>
                <a:gd name="T77" fmla="*/ 1299 h 271"/>
                <a:gd name="T78" fmla="*/ 22199 w 502"/>
                <a:gd name="T79" fmla="*/ 2903 h 271"/>
                <a:gd name="T80" fmla="*/ 12121 w 502"/>
                <a:gd name="T81" fmla="*/ 2903 h 271"/>
                <a:gd name="T82" fmla="*/ 8641 w 502"/>
                <a:gd name="T83" fmla="*/ 4250 h 271"/>
                <a:gd name="T84" fmla="*/ 6038 w 502"/>
                <a:gd name="T85" fmla="*/ 7151 h 271"/>
                <a:gd name="T86" fmla="*/ 1392 w 502"/>
                <a:gd name="T87" fmla="*/ 11237 h 271"/>
                <a:gd name="T88" fmla="*/ 3404 w 502"/>
                <a:gd name="T89" fmla="*/ 11237 h 271"/>
                <a:gd name="T90" fmla="*/ 699 w 502"/>
                <a:gd name="T91" fmla="*/ 12529 h 271"/>
                <a:gd name="T92" fmla="*/ 4796 w 502"/>
                <a:gd name="T93" fmla="*/ 12529 h 271"/>
                <a:gd name="T94" fmla="*/ 9442 w 502"/>
                <a:gd name="T95" fmla="*/ 18179 h 271"/>
                <a:gd name="T96" fmla="*/ 8641 w 502"/>
                <a:gd name="T97" fmla="*/ 22381 h 271"/>
                <a:gd name="T98" fmla="*/ 10033 w 502"/>
                <a:gd name="T99" fmla="*/ 22381 h 271"/>
                <a:gd name="T100" fmla="*/ 10715 w 502"/>
                <a:gd name="T101" fmla="*/ 22381 h 271"/>
                <a:gd name="T102" fmla="*/ 11478 w 502"/>
                <a:gd name="T103" fmla="*/ 25332 h 271"/>
                <a:gd name="T104" fmla="*/ 10715 w 502"/>
                <a:gd name="T105" fmla="*/ 27760 h 271"/>
                <a:gd name="T106" fmla="*/ 10033 w 502"/>
                <a:gd name="T107" fmla="*/ 29485 h 271"/>
                <a:gd name="T108" fmla="*/ 8042 w 502"/>
                <a:gd name="T109" fmla="*/ 30708 h 271"/>
                <a:gd name="T110" fmla="*/ 10033 w 502"/>
                <a:gd name="T111" fmla="*/ 32186 h 271"/>
                <a:gd name="T112" fmla="*/ 7426 w 502"/>
                <a:gd name="T113" fmla="*/ 33611 h 271"/>
                <a:gd name="T114" fmla="*/ 6654 w 502"/>
                <a:gd name="T115" fmla="*/ 35137 h 271"/>
                <a:gd name="T116" fmla="*/ 7426 w 502"/>
                <a:gd name="T117" fmla="*/ 35137 h 271"/>
                <a:gd name="T118" fmla="*/ 8641 w 502"/>
                <a:gd name="T119" fmla="*/ 36436 h 2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02"/>
                <a:gd name="T181" fmla="*/ 0 h 271"/>
                <a:gd name="T182" fmla="*/ 502 w 502"/>
                <a:gd name="T183" fmla="*/ 271 h 2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02" h="271">
                  <a:moveTo>
                    <a:pt x="99" y="200"/>
                  </a:moveTo>
                  <a:lnTo>
                    <a:pt x="92" y="200"/>
                  </a:lnTo>
                  <a:lnTo>
                    <a:pt x="85" y="200"/>
                  </a:lnTo>
                  <a:lnTo>
                    <a:pt x="85" y="209"/>
                  </a:lnTo>
                  <a:lnTo>
                    <a:pt x="92" y="209"/>
                  </a:lnTo>
                  <a:lnTo>
                    <a:pt x="85" y="216"/>
                  </a:lnTo>
                  <a:lnTo>
                    <a:pt x="92" y="216"/>
                  </a:lnTo>
                  <a:lnTo>
                    <a:pt x="99" y="209"/>
                  </a:lnTo>
                  <a:lnTo>
                    <a:pt x="99" y="200"/>
                  </a:lnTo>
                  <a:lnTo>
                    <a:pt x="99" y="209"/>
                  </a:lnTo>
                  <a:lnTo>
                    <a:pt x="108" y="209"/>
                  </a:lnTo>
                  <a:lnTo>
                    <a:pt x="108" y="216"/>
                  </a:lnTo>
                  <a:lnTo>
                    <a:pt x="99" y="209"/>
                  </a:lnTo>
                  <a:lnTo>
                    <a:pt x="99" y="216"/>
                  </a:lnTo>
                  <a:lnTo>
                    <a:pt x="92" y="216"/>
                  </a:lnTo>
                  <a:lnTo>
                    <a:pt x="99" y="216"/>
                  </a:lnTo>
                  <a:lnTo>
                    <a:pt x="85" y="216"/>
                  </a:lnTo>
                  <a:lnTo>
                    <a:pt x="92" y="223"/>
                  </a:lnTo>
                  <a:lnTo>
                    <a:pt x="85" y="223"/>
                  </a:lnTo>
                  <a:lnTo>
                    <a:pt x="92" y="223"/>
                  </a:lnTo>
                  <a:lnTo>
                    <a:pt x="85" y="223"/>
                  </a:lnTo>
                  <a:lnTo>
                    <a:pt x="92" y="223"/>
                  </a:lnTo>
                  <a:lnTo>
                    <a:pt x="85" y="232"/>
                  </a:lnTo>
                  <a:lnTo>
                    <a:pt x="92" y="232"/>
                  </a:lnTo>
                  <a:lnTo>
                    <a:pt x="99" y="232"/>
                  </a:lnTo>
                  <a:lnTo>
                    <a:pt x="92" y="232"/>
                  </a:lnTo>
                  <a:lnTo>
                    <a:pt x="92" y="239"/>
                  </a:lnTo>
                  <a:lnTo>
                    <a:pt x="99" y="239"/>
                  </a:lnTo>
                  <a:lnTo>
                    <a:pt x="99" y="246"/>
                  </a:lnTo>
                  <a:lnTo>
                    <a:pt x="99" y="255"/>
                  </a:lnTo>
                  <a:lnTo>
                    <a:pt x="108" y="255"/>
                  </a:lnTo>
                  <a:lnTo>
                    <a:pt x="99" y="255"/>
                  </a:lnTo>
                  <a:lnTo>
                    <a:pt x="108" y="255"/>
                  </a:lnTo>
                  <a:lnTo>
                    <a:pt x="108" y="262"/>
                  </a:lnTo>
                  <a:lnTo>
                    <a:pt x="115" y="262"/>
                  </a:lnTo>
                  <a:lnTo>
                    <a:pt x="131" y="255"/>
                  </a:lnTo>
                  <a:lnTo>
                    <a:pt x="123" y="262"/>
                  </a:lnTo>
                  <a:lnTo>
                    <a:pt x="131" y="262"/>
                  </a:lnTo>
                  <a:lnTo>
                    <a:pt x="139" y="262"/>
                  </a:lnTo>
                  <a:lnTo>
                    <a:pt x="131" y="270"/>
                  </a:lnTo>
                  <a:lnTo>
                    <a:pt x="139" y="262"/>
                  </a:lnTo>
                  <a:lnTo>
                    <a:pt x="131" y="270"/>
                  </a:lnTo>
                  <a:lnTo>
                    <a:pt x="139" y="270"/>
                  </a:lnTo>
                  <a:lnTo>
                    <a:pt x="146" y="270"/>
                  </a:lnTo>
                  <a:lnTo>
                    <a:pt x="155" y="270"/>
                  </a:lnTo>
                  <a:lnTo>
                    <a:pt x="146" y="262"/>
                  </a:lnTo>
                  <a:lnTo>
                    <a:pt x="155" y="262"/>
                  </a:lnTo>
                  <a:lnTo>
                    <a:pt x="162" y="262"/>
                  </a:lnTo>
                  <a:lnTo>
                    <a:pt x="155" y="255"/>
                  </a:lnTo>
                  <a:lnTo>
                    <a:pt x="162" y="255"/>
                  </a:lnTo>
                  <a:lnTo>
                    <a:pt x="169" y="255"/>
                  </a:lnTo>
                  <a:lnTo>
                    <a:pt x="162" y="246"/>
                  </a:lnTo>
                  <a:lnTo>
                    <a:pt x="169" y="246"/>
                  </a:lnTo>
                  <a:lnTo>
                    <a:pt x="169" y="239"/>
                  </a:lnTo>
                  <a:lnTo>
                    <a:pt x="162" y="239"/>
                  </a:lnTo>
                  <a:lnTo>
                    <a:pt x="169" y="232"/>
                  </a:lnTo>
                  <a:lnTo>
                    <a:pt x="178" y="232"/>
                  </a:lnTo>
                  <a:lnTo>
                    <a:pt x="185" y="232"/>
                  </a:lnTo>
                  <a:lnTo>
                    <a:pt x="185" y="223"/>
                  </a:lnTo>
                  <a:lnTo>
                    <a:pt x="185" y="232"/>
                  </a:lnTo>
                  <a:lnTo>
                    <a:pt x="185" y="223"/>
                  </a:lnTo>
                  <a:lnTo>
                    <a:pt x="192" y="223"/>
                  </a:lnTo>
                  <a:lnTo>
                    <a:pt x="185" y="223"/>
                  </a:lnTo>
                  <a:lnTo>
                    <a:pt x="192" y="223"/>
                  </a:lnTo>
                  <a:lnTo>
                    <a:pt x="192" y="216"/>
                  </a:lnTo>
                  <a:lnTo>
                    <a:pt x="185" y="216"/>
                  </a:lnTo>
                  <a:lnTo>
                    <a:pt x="192" y="216"/>
                  </a:lnTo>
                  <a:lnTo>
                    <a:pt x="192" y="209"/>
                  </a:lnTo>
                  <a:lnTo>
                    <a:pt x="208" y="200"/>
                  </a:lnTo>
                  <a:lnTo>
                    <a:pt x="215" y="200"/>
                  </a:lnTo>
                  <a:lnTo>
                    <a:pt x="224" y="193"/>
                  </a:lnTo>
                  <a:lnTo>
                    <a:pt x="231" y="193"/>
                  </a:lnTo>
                  <a:lnTo>
                    <a:pt x="238" y="193"/>
                  </a:lnTo>
                  <a:lnTo>
                    <a:pt x="231" y="193"/>
                  </a:lnTo>
                  <a:lnTo>
                    <a:pt x="238" y="193"/>
                  </a:lnTo>
                  <a:lnTo>
                    <a:pt x="247" y="193"/>
                  </a:lnTo>
                  <a:lnTo>
                    <a:pt x="254" y="193"/>
                  </a:lnTo>
                  <a:lnTo>
                    <a:pt x="262" y="185"/>
                  </a:lnTo>
                  <a:lnTo>
                    <a:pt x="278" y="177"/>
                  </a:lnTo>
                  <a:lnTo>
                    <a:pt x="285" y="169"/>
                  </a:lnTo>
                  <a:lnTo>
                    <a:pt x="292" y="169"/>
                  </a:lnTo>
                  <a:lnTo>
                    <a:pt x="292" y="162"/>
                  </a:lnTo>
                  <a:lnTo>
                    <a:pt x="301" y="169"/>
                  </a:lnTo>
                  <a:lnTo>
                    <a:pt x="308" y="169"/>
                  </a:lnTo>
                  <a:lnTo>
                    <a:pt x="315" y="169"/>
                  </a:lnTo>
                  <a:lnTo>
                    <a:pt x="338" y="162"/>
                  </a:lnTo>
                  <a:lnTo>
                    <a:pt x="354" y="153"/>
                  </a:lnTo>
                  <a:lnTo>
                    <a:pt x="361" y="153"/>
                  </a:lnTo>
                  <a:lnTo>
                    <a:pt x="370" y="146"/>
                  </a:lnTo>
                  <a:lnTo>
                    <a:pt x="377" y="146"/>
                  </a:lnTo>
                  <a:lnTo>
                    <a:pt x="385" y="146"/>
                  </a:lnTo>
                  <a:lnTo>
                    <a:pt x="354" y="139"/>
                  </a:lnTo>
                  <a:lnTo>
                    <a:pt x="338" y="146"/>
                  </a:lnTo>
                  <a:lnTo>
                    <a:pt x="331" y="139"/>
                  </a:lnTo>
                  <a:lnTo>
                    <a:pt x="347" y="139"/>
                  </a:lnTo>
                  <a:lnTo>
                    <a:pt x="324" y="139"/>
                  </a:lnTo>
                  <a:lnTo>
                    <a:pt x="338" y="132"/>
                  </a:lnTo>
                  <a:lnTo>
                    <a:pt x="361" y="132"/>
                  </a:lnTo>
                  <a:lnTo>
                    <a:pt x="361" y="123"/>
                  </a:lnTo>
                  <a:lnTo>
                    <a:pt x="338" y="123"/>
                  </a:lnTo>
                  <a:lnTo>
                    <a:pt x="347" y="123"/>
                  </a:lnTo>
                  <a:lnTo>
                    <a:pt x="338" y="123"/>
                  </a:lnTo>
                  <a:lnTo>
                    <a:pt x="354" y="123"/>
                  </a:lnTo>
                  <a:lnTo>
                    <a:pt x="370" y="132"/>
                  </a:lnTo>
                  <a:lnTo>
                    <a:pt x="377" y="139"/>
                  </a:lnTo>
                  <a:lnTo>
                    <a:pt x="385" y="139"/>
                  </a:lnTo>
                  <a:lnTo>
                    <a:pt x="385" y="132"/>
                  </a:lnTo>
                  <a:lnTo>
                    <a:pt x="394" y="139"/>
                  </a:lnTo>
                  <a:lnTo>
                    <a:pt x="394" y="132"/>
                  </a:lnTo>
                  <a:lnTo>
                    <a:pt x="394" y="123"/>
                  </a:lnTo>
                  <a:lnTo>
                    <a:pt x="394" y="132"/>
                  </a:lnTo>
                  <a:lnTo>
                    <a:pt x="394" y="123"/>
                  </a:lnTo>
                  <a:lnTo>
                    <a:pt x="385" y="123"/>
                  </a:lnTo>
                  <a:lnTo>
                    <a:pt x="370" y="116"/>
                  </a:lnTo>
                  <a:lnTo>
                    <a:pt x="361" y="116"/>
                  </a:lnTo>
                  <a:lnTo>
                    <a:pt x="370" y="116"/>
                  </a:lnTo>
                  <a:lnTo>
                    <a:pt x="361" y="116"/>
                  </a:lnTo>
                  <a:lnTo>
                    <a:pt x="354" y="116"/>
                  </a:lnTo>
                  <a:lnTo>
                    <a:pt x="354" y="109"/>
                  </a:lnTo>
                  <a:lnTo>
                    <a:pt x="370" y="109"/>
                  </a:lnTo>
                  <a:lnTo>
                    <a:pt x="354" y="109"/>
                  </a:lnTo>
                  <a:lnTo>
                    <a:pt x="347" y="109"/>
                  </a:lnTo>
                  <a:lnTo>
                    <a:pt x="354" y="109"/>
                  </a:lnTo>
                  <a:lnTo>
                    <a:pt x="354" y="100"/>
                  </a:lnTo>
                  <a:lnTo>
                    <a:pt x="370" y="109"/>
                  </a:lnTo>
                  <a:lnTo>
                    <a:pt x="370" y="100"/>
                  </a:lnTo>
                  <a:lnTo>
                    <a:pt x="377" y="100"/>
                  </a:lnTo>
                  <a:lnTo>
                    <a:pt x="385" y="100"/>
                  </a:lnTo>
                  <a:lnTo>
                    <a:pt x="394" y="100"/>
                  </a:lnTo>
                  <a:lnTo>
                    <a:pt x="385" y="100"/>
                  </a:lnTo>
                  <a:lnTo>
                    <a:pt x="401" y="109"/>
                  </a:lnTo>
                  <a:lnTo>
                    <a:pt x="417" y="100"/>
                  </a:lnTo>
                  <a:lnTo>
                    <a:pt x="401" y="100"/>
                  </a:lnTo>
                  <a:lnTo>
                    <a:pt x="401" y="92"/>
                  </a:lnTo>
                  <a:lnTo>
                    <a:pt x="424" y="92"/>
                  </a:lnTo>
                  <a:lnTo>
                    <a:pt x="417" y="92"/>
                  </a:lnTo>
                  <a:lnTo>
                    <a:pt x="417" y="85"/>
                  </a:lnTo>
                  <a:lnTo>
                    <a:pt x="401" y="85"/>
                  </a:lnTo>
                  <a:lnTo>
                    <a:pt x="417" y="85"/>
                  </a:lnTo>
                  <a:lnTo>
                    <a:pt x="401" y="76"/>
                  </a:lnTo>
                  <a:lnTo>
                    <a:pt x="424" y="85"/>
                  </a:lnTo>
                  <a:lnTo>
                    <a:pt x="424" y="76"/>
                  </a:lnTo>
                  <a:lnTo>
                    <a:pt x="408" y="76"/>
                  </a:lnTo>
                  <a:lnTo>
                    <a:pt x="424" y="76"/>
                  </a:lnTo>
                  <a:lnTo>
                    <a:pt x="417" y="69"/>
                  </a:lnTo>
                  <a:lnTo>
                    <a:pt x="408" y="69"/>
                  </a:lnTo>
                  <a:lnTo>
                    <a:pt x="401" y="69"/>
                  </a:lnTo>
                  <a:lnTo>
                    <a:pt x="417" y="69"/>
                  </a:lnTo>
                  <a:lnTo>
                    <a:pt x="440" y="69"/>
                  </a:lnTo>
                  <a:lnTo>
                    <a:pt x="440" y="62"/>
                  </a:lnTo>
                  <a:lnTo>
                    <a:pt x="424" y="62"/>
                  </a:lnTo>
                  <a:lnTo>
                    <a:pt x="417" y="53"/>
                  </a:lnTo>
                  <a:lnTo>
                    <a:pt x="440" y="53"/>
                  </a:lnTo>
                  <a:lnTo>
                    <a:pt x="417" y="53"/>
                  </a:lnTo>
                  <a:lnTo>
                    <a:pt x="408" y="53"/>
                  </a:lnTo>
                  <a:lnTo>
                    <a:pt x="417" y="46"/>
                  </a:lnTo>
                  <a:lnTo>
                    <a:pt x="431" y="46"/>
                  </a:lnTo>
                  <a:lnTo>
                    <a:pt x="440" y="39"/>
                  </a:lnTo>
                  <a:lnTo>
                    <a:pt x="431" y="39"/>
                  </a:lnTo>
                  <a:lnTo>
                    <a:pt x="440" y="30"/>
                  </a:lnTo>
                  <a:lnTo>
                    <a:pt x="447" y="30"/>
                  </a:lnTo>
                  <a:lnTo>
                    <a:pt x="431" y="30"/>
                  </a:lnTo>
                  <a:lnTo>
                    <a:pt x="447" y="30"/>
                  </a:lnTo>
                  <a:lnTo>
                    <a:pt x="461" y="30"/>
                  </a:lnTo>
                  <a:lnTo>
                    <a:pt x="431" y="30"/>
                  </a:lnTo>
                  <a:lnTo>
                    <a:pt x="477" y="23"/>
                  </a:lnTo>
                  <a:lnTo>
                    <a:pt x="501" y="16"/>
                  </a:lnTo>
                  <a:lnTo>
                    <a:pt x="470" y="16"/>
                  </a:lnTo>
                  <a:lnTo>
                    <a:pt x="454" y="16"/>
                  </a:lnTo>
                  <a:lnTo>
                    <a:pt x="440" y="23"/>
                  </a:lnTo>
                  <a:lnTo>
                    <a:pt x="440" y="16"/>
                  </a:lnTo>
                  <a:lnTo>
                    <a:pt x="401" y="23"/>
                  </a:lnTo>
                  <a:lnTo>
                    <a:pt x="417" y="23"/>
                  </a:lnTo>
                  <a:lnTo>
                    <a:pt x="424" y="16"/>
                  </a:lnTo>
                  <a:lnTo>
                    <a:pt x="408" y="16"/>
                  </a:lnTo>
                  <a:lnTo>
                    <a:pt x="385" y="23"/>
                  </a:lnTo>
                  <a:lnTo>
                    <a:pt x="394" y="16"/>
                  </a:lnTo>
                  <a:lnTo>
                    <a:pt x="401" y="16"/>
                  </a:lnTo>
                  <a:lnTo>
                    <a:pt x="338" y="16"/>
                  </a:lnTo>
                  <a:lnTo>
                    <a:pt x="361" y="16"/>
                  </a:lnTo>
                  <a:lnTo>
                    <a:pt x="394" y="16"/>
                  </a:lnTo>
                  <a:lnTo>
                    <a:pt x="431" y="7"/>
                  </a:lnTo>
                  <a:lnTo>
                    <a:pt x="401" y="7"/>
                  </a:lnTo>
                  <a:lnTo>
                    <a:pt x="331" y="7"/>
                  </a:lnTo>
                  <a:lnTo>
                    <a:pt x="338" y="7"/>
                  </a:lnTo>
                  <a:lnTo>
                    <a:pt x="394" y="7"/>
                  </a:lnTo>
                  <a:lnTo>
                    <a:pt x="370" y="0"/>
                  </a:lnTo>
                  <a:lnTo>
                    <a:pt x="301" y="0"/>
                  </a:lnTo>
                  <a:lnTo>
                    <a:pt x="308" y="7"/>
                  </a:lnTo>
                  <a:lnTo>
                    <a:pt x="301" y="7"/>
                  </a:lnTo>
                  <a:lnTo>
                    <a:pt x="278" y="7"/>
                  </a:lnTo>
                  <a:lnTo>
                    <a:pt x="254" y="7"/>
                  </a:lnTo>
                  <a:lnTo>
                    <a:pt x="262" y="7"/>
                  </a:lnTo>
                  <a:lnTo>
                    <a:pt x="238" y="7"/>
                  </a:lnTo>
                  <a:lnTo>
                    <a:pt x="269" y="7"/>
                  </a:lnTo>
                  <a:lnTo>
                    <a:pt x="292" y="7"/>
                  </a:lnTo>
                  <a:lnTo>
                    <a:pt x="278" y="7"/>
                  </a:lnTo>
                  <a:lnTo>
                    <a:pt x="254" y="7"/>
                  </a:lnTo>
                  <a:lnTo>
                    <a:pt x="262" y="16"/>
                  </a:lnTo>
                  <a:lnTo>
                    <a:pt x="254" y="16"/>
                  </a:lnTo>
                  <a:lnTo>
                    <a:pt x="208" y="7"/>
                  </a:lnTo>
                  <a:lnTo>
                    <a:pt x="208" y="16"/>
                  </a:lnTo>
                  <a:lnTo>
                    <a:pt x="185" y="16"/>
                  </a:lnTo>
                  <a:lnTo>
                    <a:pt x="178" y="16"/>
                  </a:lnTo>
                  <a:lnTo>
                    <a:pt x="139" y="16"/>
                  </a:lnTo>
                  <a:lnTo>
                    <a:pt x="146" y="23"/>
                  </a:lnTo>
                  <a:lnTo>
                    <a:pt x="139" y="16"/>
                  </a:lnTo>
                  <a:lnTo>
                    <a:pt x="123" y="16"/>
                  </a:lnTo>
                  <a:lnTo>
                    <a:pt x="115" y="23"/>
                  </a:lnTo>
                  <a:lnTo>
                    <a:pt x="99" y="23"/>
                  </a:lnTo>
                  <a:lnTo>
                    <a:pt x="62" y="30"/>
                  </a:lnTo>
                  <a:lnTo>
                    <a:pt x="85" y="30"/>
                  </a:lnTo>
                  <a:lnTo>
                    <a:pt x="76" y="30"/>
                  </a:lnTo>
                  <a:lnTo>
                    <a:pt x="76" y="39"/>
                  </a:lnTo>
                  <a:lnTo>
                    <a:pt x="69" y="39"/>
                  </a:lnTo>
                  <a:lnTo>
                    <a:pt x="32" y="46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62"/>
                  </a:lnTo>
                  <a:lnTo>
                    <a:pt x="23" y="62"/>
                  </a:lnTo>
                  <a:lnTo>
                    <a:pt x="46" y="53"/>
                  </a:lnTo>
                  <a:lnTo>
                    <a:pt x="39" y="62"/>
                  </a:lnTo>
                  <a:lnTo>
                    <a:pt x="16" y="62"/>
                  </a:lnTo>
                  <a:lnTo>
                    <a:pt x="39" y="62"/>
                  </a:lnTo>
                  <a:lnTo>
                    <a:pt x="32" y="62"/>
                  </a:lnTo>
                  <a:lnTo>
                    <a:pt x="0" y="62"/>
                  </a:lnTo>
                  <a:lnTo>
                    <a:pt x="8" y="62"/>
                  </a:lnTo>
                  <a:lnTo>
                    <a:pt x="16" y="69"/>
                  </a:lnTo>
                  <a:lnTo>
                    <a:pt x="8" y="69"/>
                  </a:lnTo>
                  <a:lnTo>
                    <a:pt x="32" y="76"/>
                  </a:lnTo>
                  <a:lnTo>
                    <a:pt x="23" y="76"/>
                  </a:lnTo>
                  <a:lnTo>
                    <a:pt x="32" y="76"/>
                  </a:lnTo>
                  <a:lnTo>
                    <a:pt x="39" y="76"/>
                  </a:lnTo>
                  <a:lnTo>
                    <a:pt x="55" y="69"/>
                  </a:lnTo>
                  <a:lnTo>
                    <a:pt x="92" y="76"/>
                  </a:lnTo>
                  <a:lnTo>
                    <a:pt x="92" y="85"/>
                  </a:lnTo>
                  <a:lnTo>
                    <a:pt x="99" y="85"/>
                  </a:lnTo>
                  <a:lnTo>
                    <a:pt x="99" y="92"/>
                  </a:lnTo>
                  <a:lnTo>
                    <a:pt x="108" y="100"/>
                  </a:lnTo>
                  <a:lnTo>
                    <a:pt x="99" y="109"/>
                  </a:lnTo>
                  <a:lnTo>
                    <a:pt x="108" y="109"/>
                  </a:lnTo>
                  <a:lnTo>
                    <a:pt x="108" y="116"/>
                  </a:lnTo>
                  <a:lnTo>
                    <a:pt x="99" y="116"/>
                  </a:lnTo>
                  <a:lnTo>
                    <a:pt x="99" y="123"/>
                  </a:lnTo>
                  <a:lnTo>
                    <a:pt x="92" y="123"/>
                  </a:lnTo>
                  <a:lnTo>
                    <a:pt x="99" y="132"/>
                  </a:lnTo>
                  <a:lnTo>
                    <a:pt x="108" y="123"/>
                  </a:lnTo>
                  <a:lnTo>
                    <a:pt x="115" y="116"/>
                  </a:lnTo>
                  <a:lnTo>
                    <a:pt x="115" y="123"/>
                  </a:lnTo>
                  <a:lnTo>
                    <a:pt x="123" y="123"/>
                  </a:lnTo>
                  <a:lnTo>
                    <a:pt x="115" y="123"/>
                  </a:lnTo>
                  <a:lnTo>
                    <a:pt x="123" y="123"/>
                  </a:lnTo>
                  <a:lnTo>
                    <a:pt x="115" y="123"/>
                  </a:lnTo>
                  <a:lnTo>
                    <a:pt x="123" y="123"/>
                  </a:lnTo>
                  <a:lnTo>
                    <a:pt x="123" y="132"/>
                  </a:lnTo>
                  <a:lnTo>
                    <a:pt x="131" y="132"/>
                  </a:lnTo>
                  <a:lnTo>
                    <a:pt x="123" y="132"/>
                  </a:lnTo>
                  <a:lnTo>
                    <a:pt x="131" y="132"/>
                  </a:lnTo>
                  <a:lnTo>
                    <a:pt x="131" y="139"/>
                  </a:lnTo>
                  <a:lnTo>
                    <a:pt x="99" y="132"/>
                  </a:lnTo>
                  <a:lnTo>
                    <a:pt x="99" y="139"/>
                  </a:lnTo>
                  <a:lnTo>
                    <a:pt x="131" y="146"/>
                  </a:lnTo>
                  <a:lnTo>
                    <a:pt x="123" y="146"/>
                  </a:lnTo>
                  <a:lnTo>
                    <a:pt x="123" y="153"/>
                  </a:lnTo>
                  <a:lnTo>
                    <a:pt x="115" y="162"/>
                  </a:lnTo>
                  <a:lnTo>
                    <a:pt x="123" y="162"/>
                  </a:lnTo>
                  <a:lnTo>
                    <a:pt x="99" y="162"/>
                  </a:lnTo>
                  <a:lnTo>
                    <a:pt x="99" y="169"/>
                  </a:lnTo>
                  <a:lnTo>
                    <a:pt x="115" y="162"/>
                  </a:lnTo>
                  <a:lnTo>
                    <a:pt x="115" y="169"/>
                  </a:lnTo>
                  <a:lnTo>
                    <a:pt x="99" y="169"/>
                  </a:lnTo>
                  <a:lnTo>
                    <a:pt x="92" y="169"/>
                  </a:lnTo>
                  <a:lnTo>
                    <a:pt x="99" y="169"/>
                  </a:lnTo>
                  <a:lnTo>
                    <a:pt x="92" y="169"/>
                  </a:lnTo>
                  <a:lnTo>
                    <a:pt x="85" y="169"/>
                  </a:lnTo>
                  <a:lnTo>
                    <a:pt x="99" y="169"/>
                  </a:lnTo>
                  <a:lnTo>
                    <a:pt x="108" y="169"/>
                  </a:lnTo>
                  <a:lnTo>
                    <a:pt x="115" y="169"/>
                  </a:lnTo>
                  <a:lnTo>
                    <a:pt x="115" y="177"/>
                  </a:lnTo>
                  <a:lnTo>
                    <a:pt x="99" y="169"/>
                  </a:lnTo>
                  <a:lnTo>
                    <a:pt x="85" y="177"/>
                  </a:lnTo>
                  <a:lnTo>
                    <a:pt x="108" y="177"/>
                  </a:lnTo>
                  <a:lnTo>
                    <a:pt x="85" y="177"/>
                  </a:lnTo>
                  <a:lnTo>
                    <a:pt x="85" y="185"/>
                  </a:lnTo>
                  <a:lnTo>
                    <a:pt x="92" y="185"/>
                  </a:lnTo>
                  <a:lnTo>
                    <a:pt x="85" y="185"/>
                  </a:lnTo>
                  <a:lnTo>
                    <a:pt x="92" y="185"/>
                  </a:lnTo>
                  <a:lnTo>
                    <a:pt x="85" y="185"/>
                  </a:lnTo>
                  <a:lnTo>
                    <a:pt x="76" y="193"/>
                  </a:lnTo>
                  <a:lnTo>
                    <a:pt x="99" y="185"/>
                  </a:lnTo>
                  <a:lnTo>
                    <a:pt x="115" y="185"/>
                  </a:lnTo>
                  <a:lnTo>
                    <a:pt x="108" y="185"/>
                  </a:lnTo>
                  <a:lnTo>
                    <a:pt x="76" y="193"/>
                  </a:lnTo>
                  <a:lnTo>
                    <a:pt x="85" y="193"/>
                  </a:lnTo>
                  <a:lnTo>
                    <a:pt x="76" y="193"/>
                  </a:lnTo>
                  <a:lnTo>
                    <a:pt x="92" y="193"/>
                  </a:lnTo>
                  <a:lnTo>
                    <a:pt x="85" y="200"/>
                  </a:lnTo>
                  <a:lnTo>
                    <a:pt x="92" y="200"/>
                  </a:lnTo>
                  <a:lnTo>
                    <a:pt x="99" y="20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6" name="Freeform 368"/>
            <p:cNvSpPr>
              <a:spLocks/>
            </p:cNvSpPr>
            <p:nvPr/>
          </p:nvSpPr>
          <p:spPr bwMode="auto">
            <a:xfrm>
              <a:off x="3255917" y="998376"/>
              <a:ext cx="64145" cy="58588"/>
            </a:xfrm>
            <a:custGeom>
              <a:avLst/>
              <a:gdLst>
                <a:gd name="T0" fmla="*/ 2806 w 29"/>
                <a:gd name="T1" fmla="*/ 1230 h 30"/>
                <a:gd name="T2" fmla="*/ 0 w 29"/>
                <a:gd name="T3" fmla="*/ 0 h 30"/>
                <a:gd name="T4" fmla="*/ 0 w 29"/>
                <a:gd name="T5" fmla="*/ 1230 h 30"/>
                <a:gd name="T6" fmla="*/ 823 w 29"/>
                <a:gd name="T7" fmla="*/ 2580 h 30"/>
                <a:gd name="T8" fmla="*/ 0 w 29"/>
                <a:gd name="T9" fmla="*/ 2580 h 30"/>
                <a:gd name="T10" fmla="*/ 2806 w 29"/>
                <a:gd name="T11" fmla="*/ 123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30"/>
                <a:gd name="T20" fmla="*/ 29 w 29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30">
                  <a:moveTo>
                    <a:pt x="28" y="14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8" y="29"/>
                  </a:lnTo>
                  <a:lnTo>
                    <a:pt x="0" y="29"/>
                  </a:lnTo>
                  <a:lnTo>
                    <a:pt x="28" y="14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7" name="Freeform 369"/>
            <p:cNvSpPr>
              <a:spLocks/>
            </p:cNvSpPr>
            <p:nvPr/>
          </p:nvSpPr>
          <p:spPr bwMode="auto">
            <a:xfrm>
              <a:off x="3830087" y="1102369"/>
              <a:ext cx="236238" cy="79094"/>
            </a:xfrm>
            <a:custGeom>
              <a:avLst/>
              <a:gdLst>
                <a:gd name="T0" fmla="*/ 7031 w 108"/>
                <a:gd name="T1" fmla="*/ 0 h 38"/>
                <a:gd name="T2" fmla="*/ 6302 w 108"/>
                <a:gd name="T3" fmla="*/ 1137 h 38"/>
                <a:gd name="T4" fmla="*/ 5684 w 108"/>
                <a:gd name="T5" fmla="*/ 1137 h 38"/>
                <a:gd name="T6" fmla="*/ 5121 w 108"/>
                <a:gd name="T7" fmla="*/ 1137 h 38"/>
                <a:gd name="T8" fmla="*/ 5121 w 108"/>
                <a:gd name="T9" fmla="*/ 2155 h 38"/>
                <a:gd name="T10" fmla="*/ 5121 w 108"/>
                <a:gd name="T11" fmla="*/ 1137 h 38"/>
                <a:gd name="T12" fmla="*/ 4391 w 108"/>
                <a:gd name="T13" fmla="*/ 1137 h 38"/>
                <a:gd name="T14" fmla="*/ 3841 w 108"/>
                <a:gd name="T15" fmla="*/ 1137 h 38"/>
                <a:gd name="T16" fmla="*/ 3259 w 108"/>
                <a:gd name="T17" fmla="*/ 2155 h 38"/>
                <a:gd name="T18" fmla="*/ 2508 w 108"/>
                <a:gd name="T19" fmla="*/ 2155 h 38"/>
                <a:gd name="T20" fmla="*/ 2508 w 108"/>
                <a:gd name="T21" fmla="*/ 1137 h 38"/>
                <a:gd name="T22" fmla="*/ 1347 w 108"/>
                <a:gd name="T23" fmla="*/ 0 h 38"/>
                <a:gd name="T24" fmla="*/ 1916 w 108"/>
                <a:gd name="T25" fmla="*/ 1137 h 38"/>
                <a:gd name="T26" fmla="*/ 1347 w 108"/>
                <a:gd name="T27" fmla="*/ 1137 h 38"/>
                <a:gd name="T28" fmla="*/ 1347 w 108"/>
                <a:gd name="T29" fmla="*/ 2155 h 38"/>
                <a:gd name="T30" fmla="*/ 562 w 108"/>
                <a:gd name="T31" fmla="*/ 1137 h 38"/>
                <a:gd name="T32" fmla="*/ 562 w 108"/>
                <a:gd name="T33" fmla="*/ 2155 h 38"/>
                <a:gd name="T34" fmla="*/ 0 w 108"/>
                <a:gd name="T35" fmla="*/ 2155 h 38"/>
                <a:gd name="T36" fmla="*/ 1916 w 108"/>
                <a:gd name="T37" fmla="*/ 2155 h 38"/>
                <a:gd name="T38" fmla="*/ 1916 w 108"/>
                <a:gd name="T39" fmla="*/ 3409 h 38"/>
                <a:gd name="T40" fmla="*/ 562 w 108"/>
                <a:gd name="T41" fmla="*/ 3409 h 38"/>
                <a:gd name="T42" fmla="*/ 1916 w 108"/>
                <a:gd name="T43" fmla="*/ 3409 h 38"/>
                <a:gd name="T44" fmla="*/ 1916 w 108"/>
                <a:gd name="T45" fmla="*/ 4584 h 38"/>
                <a:gd name="T46" fmla="*/ 1347 w 108"/>
                <a:gd name="T47" fmla="*/ 4584 h 38"/>
                <a:gd name="T48" fmla="*/ 1916 w 108"/>
                <a:gd name="T49" fmla="*/ 5750 h 38"/>
                <a:gd name="T50" fmla="*/ 3259 w 108"/>
                <a:gd name="T51" fmla="*/ 5750 h 38"/>
                <a:gd name="T52" fmla="*/ 4391 w 108"/>
                <a:gd name="T53" fmla="*/ 5750 h 38"/>
                <a:gd name="T54" fmla="*/ 6302 w 108"/>
                <a:gd name="T55" fmla="*/ 5750 h 38"/>
                <a:gd name="T56" fmla="*/ 7608 w 108"/>
                <a:gd name="T57" fmla="*/ 4584 h 38"/>
                <a:gd name="T58" fmla="*/ 8213 w 108"/>
                <a:gd name="T59" fmla="*/ 3409 h 38"/>
                <a:gd name="T60" fmla="*/ 8842 w 108"/>
                <a:gd name="T61" fmla="*/ 3409 h 38"/>
                <a:gd name="T62" fmla="*/ 8213 w 108"/>
                <a:gd name="T63" fmla="*/ 2155 h 38"/>
                <a:gd name="T64" fmla="*/ 8842 w 108"/>
                <a:gd name="T65" fmla="*/ 2155 h 38"/>
                <a:gd name="T66" fmla="*/ 8213 w 108"/>
                <a:gd name="T67" fmla="*/ 2155 h 38"/>
                <a:gd name="T68" fmla="*/ 7608 w 108"/>
                <a:gd name="T69" fmla="*/ 2155 h 38"/>
                <a:gd name="T70" fmla="*/ 7608 w 108"/>
                <a:gd name="T71" fmla="*/ 1137 h 38"/>
                <a:gd name="T72" fmla="*/ 8213 w 108"/>
                <a:gd name="T73" fmla="*/ 1137 h 38"/>
                <a:gd name="T74" fmla="*/ 7608 w 108"/>
                <a:gd name="T75" fmla="*/ 1137 h 38"/>
                <a:gd name="T76" fmla="*/ 7031 w 108"/>
                <a:gd name="T77" fmla="*/ 0 h 3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8"/>
                <a:gd name="T118" fmla="*/ 0 h 38"/>
                <a:gd name="T119" fmla="*/ 108 w 108"/>
                <a:gd name="T120" fmla="*/ 38 h 3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8" h="38">
                  <a:moveTo>
                    <a:pt x="85" y="0"/>
                  </a:moveTo>
                  <a:lnTo>
                    <a:pt x="76" y="7"/>
                  </a:lnTo>
                  <a:lnTo>
                    <a:pt x="69" y="7"/>
                  </a:lnTo>
                  <a:lnTo>
                    <a:pt x="62" y="7"/>
                  </a:lnTo>
                  <a:lnTo>
                    <a:pt x="62" y="14"/>
                  </a:lnTo>
                  <a:lnTo>
                    <a:pt x="62" y="7"/>
                  </a:lnTo>
                  <a:lnTo>
                    <a:pt x="53" y="7"/>
                  </a:lnTo>
                  <a:lnTo>
                    <a:pt x="46" y="7"/>
                  </a:lnTo>
                  <a:lnTo>
                    <a:pt x="39" y="14"/>
                  </a:lnTo>
                  <a:lnTo>
                    <a:pt x="30" y="14"/>
                  </a:lnTo>
                  <a:lnTo>
                    <a:pt x="30" y="7"/>
                  </a:lnTo>
                  <a:lnTo>
                    <a:pt x="16" y="0"/>
                  </a:lnTo>
                  <a:lnTo>
                    <a:pt x="23" y="7"/>
                  </a:lnTo>
                  <a:lnTo>
                    <a:pt x="16" y="7"/>
                  </a:lnTo>
                  <a:lnTo>
                    <a:pt x="16" y="14"/>
                  </a:lnTo>
                  <a:lnTo>
                    <a:pt x="7" y="7"/>
                  </a:lnTo>
                  <a:lnTo>
                    <a:pt x="7" y="14"/>
                  </a:lnTo>
                  <a:lnTo>
                    <a:pt x="0" y="14"/>
                  </a:lnTo>
                  <a:lnTo>
                    <a:pt x="23" y="14"/>
                  </a:lnTo>
                  <a:lnTo>
                    <a:pt x="23" y="22"/>
                  </a:lnTo>
                  <a:lnTo>
                    <a:pt x="7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16" y="29"/>
                  </a:lnTo>
                  <a:lnTo>
                    <a:pt x="23" y="37"/>
                  </a:lnTo>
                  <a:lnTo>
                    <a:pt x="39" y="37"/>
                  </a:lnTo>
                  <a:lnTo>
                    <a:pt x="53" y="37"/>
                  </a:lnTo>
                  <a:lnTo>
                    <a:pt x="76" y="37"/>
                  </a:lnTo>
                  <a:lnTo>
                    <a:pt x="92" y="29"/>
                  </a:lnTo>
                  <a:lnTo>
                    <a:pt x="99" y="22"/>
                  </a:lnTo>
                  <a:lnTo>
                    <a:pt x="107" y="22"/>
                  </a:lnTo>
                  <a:lnTo>
                    <a:pt x="99" y="14"/>
                  </a:lnTo>
                  <a:lnTo>
                    <a:pt x="107" y="14"/>
                  </a:lnTo>
                  <a:lnTo>
                    <a:pt x="99" y="14"/>
                  </a:lnTo>
                  <a:lnTo>
                    <a:pt x="92" y="14"/>
                  </a:lnTo>
                  <a:lnTo>
                    <a:pt x="92" y="7"/>
                  </a:lnTo>
                  <a:lnTo>
                    <a:pt x="99" y="7"/>
                  </a:lnTo>
                  <a:lnTo>
                    <a:pt x="92" y="7"/>
                  </a:lnTo>
                  <a:lnTo>
                    <a:pt x="85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8" name="Freeform 370"/>
            <p:cNvSpPr>
              <a:spLocks/>
            </p:cNvSpPr>
            <p:nvPr/>
          </p:nvSpPr>
          <p:spPr bwMode="auto">
            <a:xfrm>
              <a:off x="4099180" y="1402634"/>
              <a:ext cx="104821" cy="112782"/>
            </a:xfrm>
            <a:custGeom>
              <a:avLst/>
              <a:gdLst>
                <a:gd name="T0" fmla="*/ 3544 w 48"/>
                <a:gd name="T1" fmla="*/ 5150 h 55"/>
                <a:gd name="T2" fmla="*/ 3544 w 48"/>
                <a:gd name="T3" fmla="*/ 4111 h 55"/>
                <a:gd name="T4" fmla="*/ 3544 w 48"/>
                <a:gd name="T5" fmla="*/ 3168 h 55"/>
                <a:gd name="T6" fmla="*/ 2943 w 48"/>
                <a:gd name="T7" fmla="*/ 1936 h 55"/>
                <a:gd name="T8" fmla="*/ 2252 w 48"/>
                <a:gd name="T9" fmla="*/ 1936 h 55"/>
                <a:gd name="T10" fmla="*/ 2943 w 48"/>
                <a:gd name="T11" fmla="*/ 902 h 55"/>
                <a:gd name="T12" fmla="*/ 2943 w 48"/>
                <a:gd name="T13" fmla="*/ 0 h 55"/>
                <a:gd name="T14" fmla="*/ 2252 w 48"/>
                <a:gd name="T15" fmla="*/ 902 h 55"/>
                <a:gd name="T16" fmla="*/ 1719 w 48"/>
                <a:gd name="T17" fmla="*/ 902 h 55"/>
                <a:gd name="T18" fmla="*/ 1719 w 48"/>
                <a:gd name="T19" fmla="*/ 1936 h 55"/>
                <a:gd name="T20" fmla="*/ 541 w 48"/>
                <a:gd name="T21" fmla="*/ 1936 h 55"/>
                <a:gd name="T22" fmla="*/ 541 w 48"/>
                <a:gd name="T23" fmla="*/ 3168 h 55"/>
                <a:gd name="T24" fmla="*/ 541 w 48"/>
                <a:gd name="T25" fmla="*/ 4111 h 55"/>
                <a:gd name="T26" fmla="*/ 1238 w 48"/>
                <a:gd name="T27" fmla="*/ 4111 h 55"/>
                <a:gd name="T28" fmla="*/ 541 w 48"/>
                <a:gd name="T29" fmla="*/ 5150 h 55"/>
                <a:gd name="T30" fmla="*/ 1238 w 48"/>
                <a:gd name="T31" fmla="*/ 5150 h 55"/>
                <a:gd name="T32" fmla="*/ 541 w 48"/>
                <a:gd name="T33" fmla="*/ 6308 h 55"/>
                <a:gd name="T34" fmla="*/ 0 w 48"/>
                <a:gd name="T35" fmla="*/ 6308 h 55"/>
                <a:gd name="T36" fmla="*/ 541 w 48"/>
                <a:gd name="T37" fmla="*/ 6308 h 55"/>
                <a:gd name="T38" fmla="*/ 0 w 48"/>
                <a:gd name="T39" fmla="*/ 6308 h 55"/>
                <a:gd name="T40" fmla="*/ 541 w 48"/>
                <a:gd name="T41" fmla="*/ 7414 h 55"/>
                <a:gd name="T42" fmla="*/ 1719 w 48"/>
                <a:gd name="T43" fmla="*/ 7414 h 55"/>
                <a:gd name="T44" fmla="*/ 2252 w 48"/>
                <a:gd name="T45" fmla="*/ 6308 h 55"/>
                <a:gd name="T46" fmla="*/ 3544 w 48"/>
                <a:gd name="T47" fmla="*/ 6308 h 55"/>
                <a:gd name="T48" fmla="*/ 3544 w 48"/>
                <a:gd name="T49" fmla="*/ 5150 h 5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"/>
                <a:gd name="T76" fmla="*/ 0 h 55"/>
                <a:gd name="T77" fmla="*/ 48 w 48"/>
                <a:gd name="T78" fmla="*/ 55 h 5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" h="55">
                  <a:moveTo>
                    <a:pt x="47" y="37"/>
                  </a:moveTo>
                  <a:lnTo>
                    <a:pt x="47" y="30"/>
                  </a:lnTo>
                  <a:lnTo>
                    <a:pt x="47" y="23"/>
                  </a:lnTo>
                  <a:lnTo>
                    <a:pt x="39" y="14"/>
                  </a:lnTo>
                  <a:lnTo>
                    <a:pt x="30" y="14"/>
                  </a:lnTo>
                  <a:lnTo>
                    <a:pt x="39" y="7"/>
                  </a:lnTo>
                  <a:lnTo>
                    <a:pt x="39" y="0"/>
                  </a:lnTo>
                  <a:lnTo>
                    <a:pt x="30" y="7"/>
                  </a:lnTo>
                  <a:lnTo>
                    <a:pt x="23" y="7"/>
                  </a:lnTo>
                  <a:lnTo>
                    <a:pt x="23" y="14"/>
                  </a:lnTo>
                  <a:lnTo>
                    <a:pt x="7" y="14"/>
                  </a:lnTo>
                  <a:lnTo>
                    <a:pt x="7" y="23"/>
                  </a:lnTo>
                  <a:lnTo>
                    <a:pt x="7" y="30"/>
                  </a:lnTo>
                  <a:lnTo>
                    <a:pt x="16" y="30"/>
                  </a:lnTo>
                  <a:lnTo>
                    <a:pt x="7" y="37"/>
                  </a:lnTo>
                  <a:lnTo>
                    <a:pt x="16" y="37"/>
                  </a:lnTo>
                  <a:lnTo>
                    <a:pt x="7" y="46"/>
                  </a:lnTo>
                  <a:lnTo>
                    <a:pt x="0" y="46"/>
                  </a:lnTo>
                  <a:lnTo>
                    <a:pt x="7" y="46"/>
                  </a:lnTo>
                  <a:lnTo>
                    <a:pt x="0" y="46"/>
                  </a:lnTo>
                  <a:lnTo>
                    <a:pt x="7" y="54"/>
                  </a:lnTo>
                  <a:lnTo>
                    <a:pt x="23" y="54"/>
                  </a:lnTo>
                  <a:lnTo>
                    <a:pt x="30" y="46"/>
                  </a:lnTo>
                  <a:lnTo>
                    <a:pt x="47" y="46"/>
                  </a:lnTo>
                  <a:lnTo>
                    <a:pt x="47" y="37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9" name="Freeform 371"/>
            <p:cNvSpPr>
              <a:spLocks/>
            </p:cNvSpPr>
            <p:nvPr/>
          </p:nvSpPr>
          <p:spPr bwMode="auto">
            <a:xfrm>
              <a:off x="4219645" y="1317681"/>
              <a:ext cx="175223" cy="250464"/>
            </a:xfrm>
            <a:custGeom>
              <a:avLst/>
              <a:gdLst>
                <a:gd name="T0" fmla="*/ 0 w 80"/>
                <a:gd name="T1" fmla="*/ 7948 h 118"/>
                <a:gd name="T2" fmla="*/ 698 w 80"/>
                <a:gd name="T3" fmla="*/ 6667 h 118"/>
                <a:gd name="T4" fmla="*/ 698 w 80"/>
                <a:gd name="T5" fmla="*/ 7948 h 118"/>
                <a:gd name="T6" fmla="*/ 698 w 80"/>
                <a:gd name="T7" fmla="*/ 9456 h 118"/>
                <a:gd name="T8" fmla="*/ 698 w 80"/>
                <a:gd name="T9" fmla="*/ 11110 h 118"/>
                <a:gd name="T10" fmla="*/ 1377 w 80"/>
                <a:gd name="T11" fmla="*/ 9456 h 118"/>
                <a:gd name="T12" fmla="*/ 1984 w 80"/>
                <a:gd name="T13" fmla="*/ 9456 h 118"/>
                <a:gd name="T14" fmla="*/ 1984 w 80"/>
                <a:gd name="T15" fmla="*/ 11110 h 118"/>
                <a:gd name="T16" fmla="*/ 2777 w 80"/>
                <a:gd name="T17" fmla="*/ 11110 h 118"/>
                <a:gd name="T18" fmla="*/ 2777 w 80"/>
                <a:gd name="T19" fmla="*/ 14377 h 118"/>
                <a:gd name="T20" fmla="*/ 1984 w 80"/>
                <a:gd name="T21" fmla="*/ 14377 h 118"/>
                <a:gd name="T22" fmla="*/ 698 w 80"/>
                <a:gd name="T23" fmla="*/ 15802 h 118"/>
                <a:gd name="T24" fmla="*/ 1377 w 80"/>
                <a:gd name="T25" fmla="*/ 15802 h 118"/>
                <a:gd name="T26" fmla="*/ 698 w 80"/>
                <a:gd name="T27" fmla="*/ 17639 h 118"/>
                <a:gd name="T28" fmla="*/ 698 w 80"/>
                <a:gd name="T29" fmla="*/ 19058 h 118"/>
                <a:gd name="T30" fmla="*/ 1377 w 80"/>
                <a:gd name="T31" fmla="*/ 19058 h 118"/>
                <a:gd name="T32" fmla="*/ 1984 w 80"/>
                <a:gd name="T33" fmla="*/ 19058 h 118"/>
                <a:gd name="T34" fmla="*/ 2777 w 80"/>
                <a:gd name="T35" fmla="*/ 19058 h 118"/>
                <a:gd name="T36" fmla="*/ 1377 w 80"/>
                <a:gd name="T37" fmla="*/ 20551 h 118"/>
                <a:gd name="T38" fmla="*/ 698 w 80"/>
                <a:gd name="T39" fmla="*/ 22469 h 118"/>
                <a:gd name="T40" fmla="*/ 0 w 80"/>
                <a:gd name="T41" fmla="*/ 24001 h 118"/>
                <a:gd name="T42" fmla="*/ 698 w 80"/>
                <a:gd name="T43" fmla="*/ 24001 h 118"/>
                <a:gd name="T44" fmla="*/ 1377 w 80"/>
                <a:gd name="T45" fmla="*/ 22469 h 118"/>
                <a:gd name="T46" fmla="*/ 1984 w 80"/>
                <a:gd name="T47" fmla="*/ 22469 h 118"/>
                <a:gd name="T48" fmla="*/ 2777 w 80"/>
                <a:gd name="T49" fmla="*/ 22469 h 118"/>
                <a:gd name="T50" fmla="*/ 4036 w 80"/>
                <a:gd name="T51" fmla="*/ 22469 h 118"/>
                <a:gd name="T52" fmla="*/ 5412 w 80"/>
                <a:gd name="T53" fmla="*/ 22469 h 118"/>
                <a:gd name="T54" fmla="*/ 6823 w 80"/>
                <a:gd name="T55" fmla="*/ 20551 h 118"/>
                <a:gd name="T56" fmla="*/ 6055 w 80"/>
                <a:gd name="T57" fmla="*/ 19058 h 118"/>
                <a:gd name="T58" fmla="*/ 6823 w 80"/>
                <a:gd name="T59" fmla="*/ 15802 h 118"/>
                <a:gd name="T60" fmla="*/ 5412 w 80"/>
                <a:gd name="T61" fmla="*/ 15802 h 118"/>
                <a:gd name="T62" fmla="*/ 5412 w 80"/>
                <a:gd name="T63" fmla="*/ 14377 h 118"/>
                <a:gd name="T64" fmla="*/ 4756 w 80"/>
                <a:gd name="T65" fmla="*/ 12888 h 118"/>
                <a:gd name="T66" fmla="*/ 5412 w 80"/>
                <a:gd name="T67" fmla="*/ 12888 h 118"/>
                <a:gd name="T68" fmla="*/ 4756 w 80"/>
                <a:gd name="T69" fmla="*/ 11110 h 118"/>
                <a:gd name="T70" fmla="*/ 3363 w 80"/>
                <a:gd name="T71" fmla="*/ 6667 h 118"/>
                <a:gd name="T72" fmla="*/ 1984 w 80"/>
                <a:gd name="T73" fmla="*/ 6667 h 118"/>
                <a:gd name="T74" fmla="*/ 2777 w 80"/>
                <a:gd name="T75" fmla="*/ 6667 h 118"/>
                <a:gd name="T76" fmla="*/ 2777 w 80"/>
                <a:gd name="T77" fmla="*/ 4666 h 118"/>
                <a:gd name="T78" fmla="*/ 3363 w 80"/>
                <a:gd name="T79" fmla="*/ 1835 h 118"/>
                <a:gd name="T80" fmla="*/ 1984 w 80"/>
                <a:gd name="T81" fmla="*/ 1835 h 118"/>
                <a:gd name="T82" fmla="*/ 1377 w 80"/>
                <a:gd name="T83" fmla="*/ 1835 h 118"/>
                <a:gd name="T84" fmla="*/ 1984 w 80"/>
                <a:gd name="T85" fmla="*/ 1835 h 118"/>
                <a:gd name="T86" fmla="*/ 2777 w 80"/>
                <a:gd name="T87" fmla="*/ 0 h 118"/>
                <a:gd name="T88" fmla="*/ 698 w 80"/>
                <a:gd name="T89" fmla="*/ 0 h 118"/>
                <a:gd name="T90" fmla="*/ 698 w 80"/>
                <a:gd name="T91" fmla="*/ 1835 h 118"/>
                <a:gd name="T92" fmla="*/ 0 w 80"/>
                <a:gd name="T93" fmla="*/ 1835 h 118"/>
                <a:gd name="T94" fmla="*/ 0 w 80"/>
                <a:gd name="T95" fmla="*/ 3259 h 118"/>
                <a:gd name="T96" fmla="*/ 0 w 80"/>
                <a:gd name="T97" fmla="*/ 4666 h 118"/>
                <a:gd name="T98" fmla="*/ 698 w 80"/>
                <a:gd name="T99" fmla="*/ 4666 h 118"/>
                <a:gd name="T100" fmla="*/ 0 w 80"/>
                <a:gd name="T101" fmla="*/ 7948 h 11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0"/>
                <a:gd name="T154" fmla="*/ 0 h 118"/>
                <a:gd name="T155" fmla="*/ 80 w 80"/>
                <a:gd name="T156" fmla="*/ 118 h 11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0" h="118">
                  <a:moveTo>
                    <a:pt x="0" y="39"/>
                  </a:moveTo>
                  <a:lnTo>
                    <a:pt x="8" y="32"/>
                  </a:lnTo>
                  <a:lnTo>
                    <a:pt x="8" y="39"/>
                  </a:lnTo>
                  <a:lnTo>
                    <a:pt x="8" y="46"/>
                  </a:lnTo>
                  <a:lnTo>
                    <a:pt x="8" y="54"/>
                  </a:lnTo>
                  <a:lnTo>
                    <a:pt x="16" y="46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32" y="54"/>
                  </a:lnTo>
                  <a:lnTo>
                    <a:pt x="32" y="70"/>
                  </a:lnTo>
                  <a:lnTo>
                    <a:pt x="23" y="70"/>
                  </a:lnTo>
                  <a:lnTo>
                    <a:pt x="8" y="77"/>
                  </a:lnTo>
                  <a:lnTo>
                    <a:pt x="16" y="77"/>
                  </a:lnTo>
                  <a:lnTo>
                    <a:pt x="8" y="86"/>
                  </a:lnTo>
                  <a:lnTo>
                    <a:pt x="8" y="93"/>
                  </a:lnTo>
                  <a:lnTo>
                    <a:pt x="16" y="93"/>
                  </a:lnTo>
                  <a:lnTo>
                    <a:pt x="23" y="93"/>
                  </a:lnTo>
                  <a:lnTo>
                    <a:pt x="32" y="93"/>
                  </a:lnTo>
                  <a:lnTo>
                    <a:pt x="16" y="100"/>
                  </a:lnTo>
                  <a:lnTo>
                    <a:pt x="8" y="109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16" y="109"/>
                  </a:lnTo>
                  <a:lnTo>
                    <a:pt x="23" y="109"/>
                  </a:lnTo>
                  <a:lnTo>
                    <a:pt x="32" y="109"/>
                  </a:lnTo>
                  <a:lnTo>
                    <a:pt x="46" y="109"/>
                  </a:lnTo>
                  <a:lnTo>
                    <a:pt x="62" y="109"/>
                  </a:lnTo>
                  <a:lnTo>
                    <a:pt x="79" y="100"/>
                  </a:lnTo>
                  <a:lnTo>
                    <a:pt x="70" y="93"/>
                  </a:lnTo>
                  <a:lnTo>
                    <a:pt x="79" y="77"/>
                  </a:lnTo>
                  <a:lnTo>
                    <a:pt x="62" y="77"/>
                  </a:lnTo>
                  <a:lnTo>
                    <a:pt x="62" y="70"/>
                  </a:lnTo>
                  <a:lnTo>
                    <a:pt x="55" y="63"/>
                  </a:lnTo>
                  <a:lnTo>
                    <a:pt x="62" y="63"/>
                  </a:lnTo>
                  <a:lnTo>
                    <a:pt x="55" y="54"/>
                  </a:lnTo>
                  <a:lnTo>
                    <a:pt x="39" y="32"/>
                  </a:lnTo>
                  <a:lnTo>
                    <a:pt x="23" y="32"/>
                  </a:lnTo>
                  <a:lnTo>
                    <a:pt x="32" y="32"/>
                  </a:lnTo>
                  <a:lnTo>
                    <a:pt x="32" y="23"/>
                  </a:lnTo>
                  <a:lnTo>
                    <a:pt x="39" y="9"/>
                  </a:lnTo>
                  <a:lnTo>
                    <a:pt x="23" y="9"/>
                  </a:lnTo>
                  <a:lnTo>
                    <a:pt x="16" y="9"/>
                  </a:lnTo>
                  <a:lnTo>
                    <a:pt x="23" y="9"/>
                  </a:lnTo>
                  <a:lnTo>
                    <a:pt x="32" y="0"/>
                  </a:lnTo>
                  <a:lnTo>
                    <a:pt x="8" y="0"/>
                  </a:lnTo>
                  <a:lnTo>
                    <a:pt x="8" y="9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0" y="3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0" name="Freeform 372"/>
            <p:cNvSpPr>
              <a:spLocks/>
            </p:cNvSpPr>
            <p:nvPr/>
          </p:nvSpPr>
          <p:spPr bwMode="auto">
            <a:xfrm>
              <a:off x="4168017" y="1417281"/>
              <a:ext cx="64144" cy="58588"/>
            </a:xfrm>
            <a:custGeom>
              <a:avLst/>
              <a:gdLst>
                <a:gd name="T0" fmla="*/ 2806 w 29"/>
                <a:gd name="T1" fmla="*/ 1877 h 29"/>
                <a:gd name="T2" fmla="*/ 1932 w 29"/>
                <a:gd name="T3" fmla="*/ 0 h 29"/>
                <a:gd name="T4" fmla="*/ 1006 w 29"/>
                <a:gd name="T5" fmla="*/ 0 h 29"/>
                <a:gd name="T6" fmla="*/ 0 w 29"/>
                <a:gd name="T7" fmla="*/ 1877 h 29"/>
                <a:gd name="T8" fmla="*/ 1006 w 29"/>
                <a:gd name="T9" fmla="*/ 1877 h 29"/>
                <a:gd name="T10" fmla="*/ 1932 w 29"/>
                <a:gd name="T11" fmla="*/ 4298 h 29"/>
                <a:gd name="T12" fmla="*/ 2806 w 29"/>
                <a:gd name="T13" fmla="*/ 1877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29"/>
                <a:gd name="T23" fmla="*/ 29 w 29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29">
                  <a:moveTo>
                    <a:pt x="28" y="12"/>
                  </a:moveTo>
                  <a:lnTo>
                    <a:pt x="19" y="0"/>
                  </a:lnTo>
                  <a:lnTo>
                    <a:pt x="10" y="0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19" y="28"/>
                  </a:lnTo>
                  <a:lnTo>
                    <a:pt x="28" y="12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1" name="Freeform 373"/>
            <p:cNvSpPr>
              <a:spLocks/>
            </p:cNvSpPr>
            <p:nvPr/>
          </p:nvSpPr>
          <p:spPr bwMode="auto">
            <a:xfrm>
              <a:off x="4204000" y="1342581"/>
              <a:ext cx="62580" cy="60053"/>
            </a:xfrm>
            <a:custGeom>
              <a:avLst/>
              <a:gdLst>
                <a:gd name="T0" fmla="*/ 2248 w 29"/>
                <a:gd name="T1" fmla="*/ 5233 h 29"/>
                <a:gd name="T2" fmla="*/ 0 w 29"/>
                <a:gd name="T3" fmla="*/ 0 h 29"/>
                <a:gd name="T4" fmla="*/ 0 w 29"/>
                <a:gd name="T5" fmla="*/ 5233 h 29"/>
                <a:gd name="T6" fmla="*/ 2248 w 29"/>
                <a:gd name="T7" fmla="*/ 5233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29"/>
                <a:gd name="T14" fmla="*/ 29 w 29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29">
                  <a:moveTo>
                    <a:pt x="28" y="28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28" y="2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2" name="Freeform 374"/>
            <p:cNvSpPr>
              <a:spLocks/>
            </p:cNvSpPr>
            <p:nvPr/>
          </p:nvSpPr>
          <p:spPr bwMode="auto">
            <a:xfrm>
              <a:off x="4186791" y="1317681"/>
              <a:ext cx="65709" cy="61518"/>
            </a:xfrm>
            <a:custGeom>
              <a:avLst/>
              <a:gdLst>
                <a:gd name="T0" fmla="*/ 3465 w 29"/>
                <a:gd name="T1" fmla="*/ 0 h 30"/>
                <a:gd name="T2" fmla="*/ 1755 w 29"/>
                <a:gd name="T3" fmla="*/ 0 h 30"/>
                <a:gd name="T4" fmla="*/ 0 w 29"/>
                <a:gd name="T5" fmla="*/ 3909 h 30"/>
                <a:gd name="T6" fmla="*/ 3465 w 29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30"/>
                <a:gd name="T14" fmla="*/ 29 w 29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30">
                  <a:moveTo>
                    <a:pt x="28" y="0"/>
                  </a:moveTo>
                  <a:lnTo>
                    <a:pt x="14" y="0"/>
                  </a:lnTo>
                  <a:lnTo>
                    <a:pt x="0" y="29"/>
                  </a:lnTo>
                  <a:lnTo>
                    <a:pt x="2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3" name="Freeform 375"/>
            <p:cNvSpPr>
              <a:spLocks/>
            </p:cNvSpPr>
            <p:nvPr/>
          </p:nvSpPr>
          <p:spPr bwMode="auto">
            <a:xfrm>
              <a:off x="4321338" y="1257628"/>
              <a:ext cx="61015" cy="60053"/>
            </a:xfrm>
            <a:custGeom>
              <a:avLst/>
              <a:gdLst>
                <a:gd name="T0" fmla="*/ 0 w 31"/>
                <a:gd name="T1" fmla="*/ 0 h 29"/>
                <a:gd name="T2" fmla="*/ 0 w 31"/>
                <a:gd name="T3" fmla="*/ 4298 h 29"/>
                <a:gd name="T4" fmla="*/ 1008 w 31"/>
                <a:gd name="T5" fmla="*/ 0 h 29"/>
                <a:gd name="T6" fmla="*/ 0 w 3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"/>
                <a:gd name="T13" fmla="*/ 0 h 29"/>
                <a:gd name="T14" fmla="*/ 31 w 3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" h="29">
                  <a:moveTo>
                    <a:pt x="0" y="0"/>
                  </a:moveTo>
                  <a:lnTo>
                    <a:pt x="0" y="28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4" name="Freeform 376"/>
            <p:cNvSpPr>
              <a:spLocks/>
            </p:cNvSpPr>
            <p:nvPr/>
          </p:nvSpPr>
          <p:spPr bwMode="auto">
            <a:xfrm>
              <a:off x="4204000" y="1368945"/>
              <a:ext cx="62580" cy="62983"/>
            </a:xfrm>
            <a:custGeom>
              <a:avLst/>
              <a:gdLst>
                <a:gd name="T0" fmla="*/ 2248 w 29"/>
                <a:gd name="T1" fmla="*/ 6490 h 29"/>
                <a:gd name="T2" fmla="*/ 2248 w 29"/>
                <a:gd name="T3" fmla="*/ 0 h 29"/>
                <a:gd name="T4" fmla="*/ 0 w 29"/>
                <a:gd name="T5" fmla="*/ 0 h 29"/>
                <a:gd name="T6" fmla="*/ 2248 w 29"/>
                <a:gd name="T7" fmla="*/ 649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29"/>
                <a:gd name="T14" fmla="*/ 29 w 29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29">
                  <a:moveTo>
                    <a:pt x="28" y="28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28" y="2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5" name="Line 377"/>
            <p:cNvSpPr>
              <a:spLocks noChangeShapeType="1"/>
            </p:cNvSpPr>
            <p:nvPr/>
          </p:nvSpPr>
          <p:spPr bwMode="auto">
            <a:xfrm flipH="1">
              <a:off x="4393304" y="1793709"/>
              <a:ext cx="10951" cy="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6" name="Freeform 378"/>
            <p:cNvSpPr>
              <a:spLocks/>
            </p:cNvSpPr>
            <p:nvPr/>
          </p:nvSpPr>
          <p:spPr bwMode="auto">
            <a:xfrm>
              <a:off x="4100744" y="1809821"/>
              <a:ext cx="86048" cy="149400"/>
            </a:xfrm>
            <a:custGeom>
              <a:avLst/>
              <a:gdLst>
                <a:gd name="T0" fmla="*/ 1224 w 41"/>
                <a:gd name="T1" fmla="*/ 0 h 70"/>
                <a:gd name="T2" fmla="*/ 866 w 41"/>
                <a:gd name="T3" fmla="*/ 0 h 70"/>
                <a:gd name="T4" fmla="*/ 866 w 41"/>
                <a:gd name="T5" fmla="*/ 3048 h 70"/>
                <a:gd name="T6" fmla="*/ 359 w 41"/>
                <a:gd name="T7" fmla="*/ 5002 h 70"/>
                <a:gd name="T8" fmla="*/ 359 w 41"/>
                <a:gd name="T9" fmla="*/ 8040 h 70"/>
                <a:gd name="T10" fmla="*/ 0 w 41"/>
                <a:gd name="T11" fmla="*/ 10051 h 70"/>
                <a:gd name="T12" fmla="*/ 359 w 41"/>
                <a:gd name="T13" fmla="*/ 10051 h 70"/>
                <a:gd name="T14" fmla="*/ 359 w 41"/>
                <a:gd name="T15" fmla="*/ 15053 h 70"/>
                <a:gd name="T16" fmla="*/ 1224 w 41"/>
                <a:gd name="T17" fmla="*/ 15053 h 70"/>
                <a:gd name="T18" fmla="*/ 1224 w 41"/>
                <a:gd name="T19" fmla="*/ 13181 h 70"/>
                <a:gd name="T20" fmla="*/ 1619 w 41"/>
                <a:gd name="T21" fmla="*/ 11623 h 70"/>
                <a:gd name="T22" fmla="*/ 1619 w 41"/>
                <a:gd name="T23" fmla="*/ 10051 h 70"/>
                <a:gd name="T24" fmla="*/ 1224 w 41"/>
                <a:gd name="T25" fmla="*/ 6468 h 70"/>
                <a:gd name="T26" fmla="*/ 1619 w 41"/>
                <a:gd name="T27" fmla="*/ 6468 h 70"/>
                <a:gd name="T28" fmla="*/ 1619 w 41"/>
                <a:gd name="T29" fmla="*/ 3048 h 70"/>
                <a:gd name="T30" fmla="*/ 2128 w 41"/>
                <a:gd name="T31" fmla="*/ 1572 h 70"/>
                <a:gd name="T32" fmla="*/ 2128 w 41"/>
                <a:gd name="T33" fmla="*/ 0 h 70"/>
                <a:gd name="T34" fmla="*/ 1224 w 41"/>
                <a:gd name="T35" fmla="*/ 0 h 7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"/>
                <a:gd name="T55" fmla="*/ 0 h 70"/>
                <a:gd name="T56" fmla="*/ 41 w 41"/>
                <a:gd name="T57" fmla="*/ 70 h 7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" h="70">
                  <a:moveTo>
                    <a:pt x="23" y="0"/>
                  </a:moveTo>
                  <a:lnTo>
                    <a:pt x="16" y="0"/>
                  </a:lnTo>
                  <a:lnTo>
                    <a:pt x="16" y="14"/>
                  </a:lnTo>
                  <a:lnTo>
                    <a:pt x="7" y="23"/>
                  </a:lnTo>
                  <a:lnTo>
                    <a:pt x="7" y="37"/>
                  </a:lnTo>
                  <a:lnTo>
                    <a:pt x="0" y="46"/>
                  </a:lnTo>
                  <a:lnTo>
                    <a:pt x="7" y="46"/>
                  </a:lnTo>
                  <a:lnTo>
                    <a:pt x="7" y="69"/>
                  </a:lnTo>
                  <a:lnTo>
                    <a:pt x="23" y="69"/>
                  </a:lnTo>
                  <a:lnTo>
                    <a:pt x="23" y="60"/>
                  </a:lnTo>
                  <a:lnTo>
                    <a:pt x="30" y="53"/>
                  </a:lnTo>
                  <a:lnTo>
                    <a:pt x="30" y="46"/>
                  </a:lnTo>
                  <a:lnTo>
                    <a:pt x="23" y="30"/>
                  </a:lnTo>
                  <a:lnTo>
                    <a:pt x="30" y="30"/>
                  </a:lnTo>
                  <a:lnTo>
                    <a:pt x="30" y="14"/>
                  </a:lnTo>
                  <a:lnTo>
                    <a:pt x="40" y="7"/>
                  </a:lnTo>
                  <a:lnTo>
                    <a:pt x="40" y="0"/>
                  </a:lnTo>
                  <a:lnTo>
                    <a:pt x="23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7" name="Freeform 379"/>
            <p:cNvSpPr>
              <a:spLocks/>
            </p:cNvSpPr>
            <p:nvPr/>
          </p:nvSpPr>
          <p:spPr bwMode="auto">
            <a:xfrm>
              <a:off x="4117954" y="1743909"/>
              <a:ext cx="333237" cy="240211"/>
            </a:xfrm>
            <a:custGeom>
              <a:avLst/>
              <a:gdLst>
                <a:gd name="T0" fmla="*/ 2858 w 151"/>
                <a:gd name="T1" fmla="*/ 5020 h 115"/>
                <a:gd name="T2" fmla="*/ 1439 w 151"/>
                <a:gd name="T3" fmla="*/ 5020 h 115"/>
                <a:gd name="T4" fmla="*/ 821 w 151"/>
                <a:gd name="T5" fmla="*/ 5020 h 115"/>
                <a:gd name="T6" fmla="*/ 821 w 151"/>
                <a:gd name="T7" fmla="*/ 3793 h 115"/>
                <a:gd name="T8" fmla="*/ 0 w 151"/>
                <a:gd name="T9" fmla="*/ 3793 h 115"/>
                <a:gd name="T10" fmla="*/ 0 w 151"/>
                <a:gd name="T11" fmla="*/ 2272 h 115"/>
                <a:gd name="T12" fmla="*/ 0 w 151"/>
                <a:gd name="T13" fmla="*/ 1195 h 115"/>
                <a:gd name="T14" fmla="*/ 2092 w 151"/>
                <a:gd name="T15" fmla="*/ 0 h 115"/>
                <a:gd name="T16" fmla="*/ 2858 w 151"/>
                <a:gd name="T17" fmla="*/ 1195 h 115"/>
                <a:gd name="T18" fmla="*/ 4153 w 151"/>
                <a:gd name="T19" fmla="*/ 1195 h 115"/>
                <a:gd name="T20" fmla="*/ 5697 w 151"/>
                <a:gd name="T21" fmla="*/ 1195 h 115"/>
                <a:gd name="T22" fmla="*/ 7171 w 151"/>
                <a:gd name="T23" fmla="*/ 1195 h 115"/>
                <a:gd name="T24" fmla="*/ 7821 w 151"/>
                <a:gd name="T25" fmla="*/ 1195 h 115"/>
                <a:gd name="T26" fmla="*/ 8417 w 151"/>
                <a:gd name="T27" fmla="*/ 2272 h 115"/>
                <a:gd name="T28" fmla="*/ 11453 w 151"/>
                <a:gd name="T29" fmla="*/ 3793 h 115"/>
                <a:gd name="T30" fmla="*/ 12076 w 151"/>
                <a:gd name="T31" fmla="*/ 3793 h 115"/>
                <a:gd name="T32" fmla="*/ 13594 w 151"/>
                <a:gd name="T33" fmla="*/ 3793 h 115"/>
                <a:gd name="T34" fmla="*/ 12694 w 151"/>
                <a:gd name="T35" fmla="*/ 5020 h 115"/>
                <a:gd name="T36" fmla="*/ 12076 w 151"/>
                <a:gd name="T37" fmla="*/ 6303 h 115"/>
                <a:gd name="T38" fmla="*/ 10657 w 151"/>
                <a:gd name="T39" fmla="*/ 7381 h 115"/>
                <a:gd name="T40" fmla="*/ 10018 w 151"/>
                <a:gd name="T41" fmla="*/ 8855 h 115"/>
                <a:gd name="T42" fmla="*/ 9364 w 151"/>
                <a:gd name="T43" fmla="*/ 11290 h 115"/>
                <a:gd name="T44" fmla="*/ 10018 w 151"/>
                <a:gd name="T45" fmla="*/ 12802 h 115"/>
                <a:gd name="T46" fmla="*/ 9364 w 151"/>
                <a:gd name="T47" fmla="*/ 13993 h 115"/>
                <a:gd name="T48" fmla="*/ 8417 w 151"/>
                <a:gd name="T49" fmla="*/ 15075 h 115"/>
                <a:gd name="T50" fmla="*/ 7821 w 151"/>
                <a:gd name="T51" fmla="*/ 16590 h 115"/>
                <a:gd name="T52" fmla="*/ 7171 w 151"/>
                <a:gd name="T53" fmla="*/ 16590 h 115"/>
                <a:gd name="T54" fmla="*/ 6383 w 151"/>
                <a:gd name="T55" fmla="*/ 17863 h 115"/>
                <a:gd name="T56" fmla="*/ 5096 w 151"/>
                <a:gd name="T57" fmla="*/ 17863 h 115"/>
                <a:gd name="T58" fmla="*/ 4153 w 151"/>
                <a:gd name="T59" fmla="*/ 19122 h 115"/>
                <a:gd name="T60" fmla="*/ 2858 w 151"/>
                <a:gd name="T61" fmla="*/ 19122 h 115"/>
                <a:gd name="T62" fmla="*/ 2858 w 151"/>
                <a:gd name="T63" fmla="*/ 16590 h 115"/>
                <a:gd name="T64" fmla="*/ 2092 w 151"/>
                <a:gd name="T65" fmla="*/ 16590 h 115"/>
                <a:gd name="T66" fmla="*/ 1439 w 151"/>
                <a:gd name="T67" fmla="*/ 16590 h 115"/>
                <a:gd name="T68" fmla="*/ 1439 w 151"/>
                <a:gd name="T69" fmla="*/ 15075 h 115"/>
                <a:gd name="T70" fmla="*/ 2092 w 151"/>
                <a:gd name="T71" fmla="*/ 13993 h 115"/>
                <a:gd name="T72" fmla="*/ 2092 w 151"/>
                <a:gd name="T73" fmla="*/ 12802 h 115"/>
                <a:gd name="T74" fmla="*/ 1439 w 151"/>
                <a:gd name="T75" fmla="*/ 10093 h 115"/>
                <a:gd name="T76" fmla="*/ 2092 w 151"/>
                <a:gd name="T77" fmla="*/ 10093 h 115"/>
                <a:gd name="T78" fmla="*/ 2092 w 151"/>
                <a:gd name="T79" fmla="*/ 7381 h 115"/>
                <a:gd name="T80" fmla="*/ 2858 w 151"/>
                <a:gd name="T81" fmla="*/ 6303 h 115"/>
                <a:gd name="T82" fmla="*/ 2858 w 151"/>
                <a:gd name="T83" fmla="*/ 5020 h 11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1"/>
                <a:gd name="T127" fmla="*/ 0 h 115"/>
                <a:gd name="T128" fmla="*/ 151 w 151"/>
                <a:gd name="T129" fmla="*/ 115 h 11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1" h="115">
                  <a:moveTo>
                    <a:pt x="32" y="30"/>
                  </a:moveTo>
                  <a:lnTo>
                    <a:pt x="16" y="30"/>
                  </a:lnTo>
                  <a:lnTo>
                    <a:pt x="9" y="30"/>
                  </a:lnTo>
                  <a:lnTo>
                    <a:pt x="9" y="23"/>
                  </a:lnTo>
                  <a:lnTo>
                    <a:pt x="0" y="23"/>
                  </a:lnTo>
                  <a:lnTo>
                    <a:pt x="0" y="14"/>
                  </a:lnTo>
                  <a:lnTo>
                    <a:pt x="0" y="7"/>
                  </a:lnTo>
                  <a:lnTo>
                    <a:pt x="23" y="0"/>
                  </a:lnTo>
                  <a:lnTo>
                    <a:pt x="32" y="7"/>
                  </a:lnTo>
                  <a:lnTo>
                    <a:pt x="46" y="7"/>
                  </a:lnTo>
                  <a:lnTo>
                    <a:pt x="63" y="7"/>
                  </a:lnTo>
                  <a:lnTo>
                    <a:pt x="79" y="7"/>
                  </a:lnTo>
                  <a:lnTo>
                    <a:pt x="86" y="7"/>
                  </a:lnTo>
                  <a:lnTo>
                    <a:pt x="93" y="14"/>
                  </a:lnTo>
                  <a:lnTo>
                    <a:pt x="126" y="23"/>
                  </a:lnTo>
                  <a:lnTo>
                    <a:pt x="133" y="23"/>
                  </a:lnTo>
                  <a:lnTo>
                    <a:pt x="150" y="23"/>
                  </a:lnTo>
                  <a:lnTo>
                    <a:pt x="140" y="30"/>
                  </a:lnTo>
                  <a:lnTo>
                    <a:pt x="133" y="37"/>
                  </a:lnTo>
                  <a:lnTo>
                    <a:pt x="117" y="44"/>
                  </a:lnTo>
                  <a:lnTo>
                    <a:pt x="110" y="53"/>
                  </a:lnTo>
                  <a:lnTo>
                    <a:pt x="103" y="67"/>
                  </a:lnTo>
                  <a:lnTo>
                    <a:pt x="110" y="76"/>
                  </a:lnTo>
                  <a:lnTo>
                    <a:pt x="103" y="83"/>
                  </a:lnTo>
                  <a:lnTo>
                    <a:pt x="93" y="90"/>
                  </a:lnTo>
                  <a:lnTo>
                    <a:pt x="86" y="99"/>
                  </a:lnTo>
                  <a:lnTo>
                    <a:pt x="79" y="99"/>
                  </a:lnTo>
                  <a:lnTo>
                    <a:pt x="70" y="106"/>
                  </a:lnTo>
                  <a:lnTo>
                    <a:pt x="56" y="106"/>
                  </a:lnTo>
                  <a:lnTo>
                    <a:pt x="46" y="114"/>
                  </a:lnTo>
                  <a:lnTo>
                    <a:pt x="32" y="114"/>
                  </a:lnTo>
                  <a:lnTo>
                    <a:pt x="32" y="99"/>
                  </a:lnTo>
                  <a:lnTo>
                    <a:pt x="23" y="99"/>
                  </a:lnTo>
                  <a:lnTo>
                    <a:pt x="16" y="99"/>
                  </a:lnTo>
                  <a:lnTo>
                    <a:pt x="16" y="90"/>
                  </a:lnTo>
                  <a:lnTo>
                    <a:pt x="23" y="83"/>
                  </a:lnTo>
                  <a:lnTo>
                    <a:pt x="23" y="76"/>
                  </a:lnTo>
                  <a:lnTo>
                    <a:pt x="16" y="60"/>
                  </a:lnTo>
                  <a:lnTo>
                    <a:pt x="23" y="60"/>
                  </a:lnTo>
                  <a:lnTo>
                    <a:pt x="23" y="44"/>
                  </a:lnTo>
                  <a:lnTo>
                    <a:pt x="32" y="37"/>
                  </a:lnTo>
                  <a:lnTo>
                    <a:pt x="32" y="3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8" name="Freeform 380"/>
            <p:cNvSpPr>
              <a:spLocks/>
            </p:cNvSpPr>
            <p:nvPr/>
          </p:nvSpPr>
          <p:spPr bwMode="auto">
            <a:xfrm>
              <a:off x="4424594" y="1868409"/>
              <a:ext cx="65709" cy="61518"/>
            </a:xfrm>
            <a:custGeom>
              <a:avLst/>
              <a:gdLst>
                <a:gd name="T0" fmla="*/ 2806 w 29"/>
                <a:gd name="T1" fmla="*/ 0 h 30"/>
                <a:gd name="T2" fmla="*/ 0 w 29"/>
                <a:gd name="T3" fmla="*/ 4758 h 30"/>
                <a:gd name="T4" fmla="*/ 0 w 29"/>
                <a:gd name="T5" fmla="*/ 0 h 30"/>
                <a:gd name="T6" fmla="*/ 2806 w 29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30"/>
                <a:gd name="T14" fmla="*/ 29 w 29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30">
                  <a:moveTo>
                    <a:pt x="28" y="0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9" name="Freeform 382"/>
            <p:cNvSpPr>
              <a:spLocks/>
            </p:cNvSpPr>
            <p:nvPr/>
          </p:nvSpPr>
          <p:spPr bwMode="auto">
            <a:xfrm>
              <a:off x="527440" y="983729"/>
              <a:ext cx="965293" cy="440875"/>
            </a:xfrm>
            <a:custGeom>
              <a:avLst/>
              <a:gdLst>
                <a:gd name="T0" fmla="*/ 30829 w 440"/>
                <a:gd name="T1" fmla="*/ 34771 h 209"/>
                <a:gd name="T2" fmla="*/ 30829 w 440"/>
                <a:gd name="T3" fmla="*/ 27769 h 209"/>
                <a:gd name="T4" fmla="*/ 28222 w 440"/>
                <a:gd name="T5" fmla="*/ 29069 h 209"/>
                <a:gd name="T6" fmla="*/ 28222 w 440"/>
                <a:gd name="T7" fmla="*/ 23257 h 209"/>
                <a:gd name="T8" fmla="*/ 32227 w 440"/>
                <a:gd name="T9" fmla="*/ 14586 h 209"/>
                <a:gd name="T10" fmla="*/ 36897 w 440"/>
                <a:gd name="T11" fmla="*/ 5692 h 209"/>
                <a:gd name="T12" fmla="*/ 34872 w 440"/>
                <a:gd name="T13" fmla="*/ 1321 h 209"/>
                <a:gd name="T14" fmla="*/ 29614 w 440"/>
                <a:gd name="T15" fmla="*/ 0 h 209"/>
                <a:gd name="T16" fmla="*/ 28838 w 440"/>
                <a:gd name="T17" fmla="*/ 0 h 209"/>
                <a:gd name="T18" fmla="*/ 25542 w 440"/>
                <a:gd name="T19" fmla="*/ 0 h 209"/>
                <a:gd name="T20" fmla="*/ 22717 w 440"/>
                <a:gd name="T21" fmla="*/ 1321 h 209"/>
                <a:gd name="T22" fmla="*/ 16748 w 440"/>
                <a:gd name="T23" fmla="*/ 5692 h 209"/>
                <a:gd name="T24" fmla="*/ 15973 w 440"/>
                <a:gd name="T25" fmla="*/ 8259 h 209"/>
                <a:gd name="T26" fmla="*/ 16748 w 440"/>
                <a:gd name="T27" fmla="*/ 10077 h 209"/>
                <a:gd name="T28" fmla="*/ 14761 w 440"/>
                <a:gd name="T29" fmla="*/ 11328 h 209"/>
                <a:gd name="T30" fmla="*/ 9937 w 440"/>
                <a:gd name="T31" fmla="*/ 12865 h 209"/>
                <a:gd name="T32" fmla="*/ 10711 w 440"/>
                <a:gd name="T33" fmla="*/ 15875 h 209"/>
                <a:gd name="T34" fmla="*/ 15356 w 440"/>
                <a:gd name="T35" fmla="*/ 14586 h 209"/>
                <a:gd name="T36" fmla="*/ 13959 w 440"/>
                <a:gd name="T37" fmla="*/ 17211 h 209"/>
                <a:gd name="T38" fmla="*/ 10711 w 440"/>
                <a:gd name="T39" fmla="*/ 18847 h 209"/>
                <a:gd name="T40" fmla="*/ 6649 w 440"/>
                <a:gd name="T41" fmla="*/ 21604 h 209"/>
                <a:gd name="T42" fmla="*/ 5842 w 440"/>
                <a:gd name="T43" fmla="*/ 23257 h 209"/>
                <a:gd name="T44" fmla="*/ 6649 w 440"/>
                <a:gd name="T45" fmla="*/ 24636 h 209"/>
                <a:gd name="T46" fmla="*/ 5842 w 440"/>
                <a:gd name="T47" fmla="*/ 27769 h 209"/>
                <a:gd name="T48" fmla="*/ 7252 w 440"/>
                <a:gd name="T49" fmla="*/ 26076 h 209"/>
                <a:gd name="T50" fmla="*/ 5842 w 440"/>
                <a:gd name="T51" fmla="*/ 30387 h 209"/>
                <a:gd name="T52" fmla="*/ 9332 w 440"/>
                <a:gd name="T53" fmla="*/ 29069 h 209"/>
                <a:gd name="T54" fmla="*/ 9332 w 440"/>
                <a:gd name="T55" fmla="*/ 30387 h 209"/>
                <a:gd name="T56" fmla="*/ 8636 w 440"/>
                <a:gd name="T57" fmla="*/ 32104 h 209"/>
                <a:gd name="T58" fmla="*/ 4048 w 440"/>
                <a:gd name="T59" fmla="*/ 36489 h 209"/>
                <a:gd name="T60" fmla="*/ 3248 w 440"/>
                <a:gd name="T61" fmla="*/ 36489 h 209"/>
                <a:gd name="T62" fmla="*/ 616 w 440"/>
                <a:gd name="T63" fmla="*/ 39281 h 209"/>
                <a:gd name="T64" fmla="*/ 2022 w 440"/>
                <a:gd name="T65" fmla="*/ 37798 h 209"/>
                <a:gd name="T66" fmla="*/ 5262 w 440"/>
                <a:gd name="T67" fmla="*/ 36489 h 209"/>
                <a:gd name="T68" fmla="*/ 11339 w 440"/>
                <a:gd name="T69" fmla="*/ 32104 h 209"/>
                <a:gd name="T70" fmla="*/ 15356 w 440"/>
                <a:gd name="T71" fmla="*/ 26076 h 209"/>
                <a:gd name="T72" fmla="*/ 19506 w 440"/>
                <a:gd name="T73" fmla="*/ 23257 h 209"/>
                <a:gd name="T74" fmla="*/ 20118 w 440"/>
                <a:gd name="T75" fmla="*/ 24636 h 209"/>
                <a:gd name="T76" fmla="*/ 15973 w 440"/>
                <a:gd name="T77" fmla="*/ 27769 h 209"/>
                <a:gd name="T78" fmla="*/ 16748 w 440"/>
                <a:gd name="T79" fmla="*/ 27769 h 209"/>
                <a:gd name="T80" fmla="*/ 18124 w 440"/>
                <a:gd name="T81" fmla="*/ 26076 h 209"/>
                <a:gd name="T82" fmla="*/ 19506 w 440"/>
                <a:gd name="T83" fmla="*/ 26076 h 209"/>
                <a:gd name="T84" fmla="*/ 20917 w 440"/>
                <a:gd name="T85" fmla="*/ 24636 h 209"/>
                <a:gd name="T86" fmla="*/ 22124 w 440"/>
                <a:gd name="T87" fmla="*/ 23257 h 209"/>
                <a:gd name="T88" fmla="*/ 22717 w 440"/>
                <a:gd name="T89" fmla="*/ 24636 h 209"/>
                <a:gd name="T90" fmla="*/ 22124 w 440"/>
                <a:gd name="T91" fmla="*/ 24636 h 209"/>
                <a:gd name="T92" fmla="*/ 23516 w 440"/>
                <a:gd name="T93" fmla="*/ 26076 h 209"/>
                <a:gd name="T94" fmla="*/ 26166 w 440"/>
                <a:gd name="T95" fmla="*/ 27769 h 209"/>
                <a:gd name="T96" fmla="*/ 27564 w 440"/>
                <a:gd name="T97" fmla="*/ 27769 h 209"/>
                <a:gd name="T98" fmla="*/ 27564 w 440"/>
                <a:gd name="T99" fmla="*/ 29069 h 209"/>
                <a:gd name="T100" fmla="*/ 28838 w 440"/>
                <a:gd name="T101" fmla="*/ 29069 h 209"/>
                <a:gd name="T102" fmla="*/ 30236 w 440"/>
                <a:gd name="T103" fmla="*/ 29069 h 209"/>
                <a:gd name="T104" fmla="*/ 30829 w 440"/>
                <a:gd name="T105" fmla="*/ 32104 h 209"/>
                <a:gd name="T106" fmla="*/ 30236 w 440"/>
                <a:gd name="T107" fmla="*/ 32104 h 209"/>
                <a:gd name="T108" fmla="*/ 30829 w 440"/>
                <a:gd name="T109" fmla="*/ 36489 h 209"/>
                <a:gd name="T110" fmla="*/ 30829 w 440"/>
                <a:gd name="T111" fmla="*/ 36489 h 209"/>
                <a:gd name="T112" fmla="*/ 30829 w 440"/>
                <a:gd name="T113" fmla="*/ 37798 h 20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40"/>
                <a:gd name="T172" fmla="*/ 0 h 209"/>
                <a:gd name="T173" fmla="*/ 440 w 440"/>
                <a:gd name="T174" fmla="*/ 209 h 20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40" h="209">
                  <a:moveTo>
                    <a:pt x="353" y="200"/>
                  </a:moveTo>
                  <a:lnTo>
                    <a:pt x="362" y="193"/>
                  </a:lnTo>
                  <a:lnTo>
                    <a:pt x="353" y="184"/>
                  </a:lnTo>
                  <a:lnTo>
                    <a:pt x="353" y="170"/>
                  </a:lnTo>
                  <a:lnTo>
                    <a:pt x="362" y="154"/>
                  </a:lnTo>
                  <a:lnTo>
                    <a:pt x="353" y="147"/>
                  </a:lnTo>
                  <a:lnTo>
                    <a:pt x="339" y="147"/>
                  </a:lnTo>
                  <a:lnTo>
                    <a:pt x="330" y="154"/>
                  </a:lnTo>
                  <a:lnTo>
                    <a:pt x="323" y="154"/>
                  </a:lnTo>
                  <a:lnTo>
                    <a:pt x="323" y="138"/>
                  </a:lnTo>
                  <a:lnTo>
                    <a:pt x="306" y="138"/>
                  </a:lnTo>
                  <a:lnTo>
                    <a:pt x="323" y="123"/>
                  </a:lnTo>
                  <a:lnTo>
                    <a:pt x="339" y="107"/>
                  </a:lnTo>
                  <a:lnTo>
                    <a:pt x="353" y="91"/>
                  </a:lnTo>
                  <a:lnTo>
                    <a:pt x="369" y="77"/>
                  </a:lnTo>
                  <a:lnTo>
                    <a:pt x="385" y="60"/>
                  </a:lnTo>
                  <a:lnTo>
                    <a:pt x="408" y="44"/>
                  </a:lnTo>
                  <a:lnTo>
                    <a:pt x="422" y="30"/>
                  </a:lnTo>
                  <a:lnTo>
                    <a:pt x="439" y="14"/>
                  </a:lnTo>
                  <a:lnTo>
                    <a:pt x="415" y="14"/>
                  </a:lnTo>
                  <a:lnTo>
                    <a:pt x="399" y="7"/>
                  </a:lnTo>
                  <a:lnTo>
                    <a:pt x="376" y="7"/>
                  </a:lnTo>
                  <a:lnTo>
                    <a:pt x="353" y="7"/>
                  </a:lnTo>
                  <a:lnTo>
                    <a:pt x="339" y="0"/>
                  </a:lnTo>
                  <a:lnTo>
                    <a:pt x="330" y="0"/>
                  </a:lnTo>
                  <a:lnTo>
                    <a:pt x="323" y="0"/>
                  </a:lnTo>
                  <a:lnTo>
                    <a:pt x="330" y="0"/>
                  </a:lnTo>
                  <a:lnTo>
                    <a:pt x="323" y="0"/>
                  </a:lnTo>
                  <a:lnTo>
                    <a:pt x="299" y="7"/>
                  </a:lnTo>
                  <a:lnTo>
                    <a:pt x="292" y="0"/>
                  </a:lnTo>
                  <a:lnTo>
                    <a:pt x="283" y="7"/>
                  </a:lnTo>
                  <a:lnTo>
                    <a:pt x="276" y="7"/>
                  </a:lnTo>
                  <a:lnTo>
                    <a:pt x="260" y="7"/>
                  </a:lnTo>
                  <a:lnTo>
                    <a:pt x="239" y="14"/>
                  </a:lnTo>
                  <a:lnTo>
                    <a:pt x="215" y="21"/>
                  </a:lnTo>
                  <a:lnTo>
                    <a:pt x="192" y="30"/>
                  </a:lnTo>
                  <a:lnTo>
                    <a:pt x="183" y="30"/>
                  </a:lnTo>
                  <a:lnTo>
                    <a:pt x="192" y="44"/>
                  </a:lnTo>
                  <a:lnTo>
                    <a:pt x="183" y="44"/>
                  </a:lnTo>
                  <a:lnTo>
                    <a:pt x="199" y="53"/>
                  </a:lnTo>
                  <a:lnTo>
                    <a:pt x="207" y="53"/>
                  </a:lnTo>
                  <a:lnTo>
                    <a:pt x="192" y="53"/>
                  </a:lnTo>
                  <a:lnTo>
                    <a:pt x="192" y="60"/>
                  </a:lnTo>
                  <a:lnTo>
                    <a:pt x="183" y="60"/>
                  </a:lnTo>
                  <a:lnTo>
                    <a:pt x="169" y="60"/>
                  </a:lnTo>
                  <a:lnTo>
                    <a:pt x="176" y="53"/>
                  </a:lnTo>
                  <a:lnTo>
                    <a:pt x="153" y="60"/>
                  </a:lnTo>
                  <a:lnTo>
                    <a:pt x="114" y="68"/>
                  </a:lnTo>
                  <a:lnTo>
                    <a:pt x="130" y="68"/>
                  </a:lnTo>
                  <a:lnTo>
                    <a:pt x="123" y="68"/>
                  </a:lnTo>
                  <a:lnTo>
                    <a:pt x="123" y="84"/>
                  </a:lnTo>
                  <a:lnTo>
                    <a:pt x="146" y="84"/>
                  </a:lnTo>
                  <a:lnTo>
                    <a:pt x="153" y="84"/>
                  </a:lnTo>
                  <a:lnTo>
                    <a:pt x="176" y="77"/>
                  </a:lnTo>
                  <a:lnTo>
                    <a:pt x="169" y="84"/>
                  </a:lnTo>
                  <a:lnTo>
                    <a:pt x="160" y="84"/>
                  </a:lnTo>
                  <a:lnTo>
                    <a:pt x="160" y="91"/>
                  </a:lnTo>
                  <a:lnTo>
                    <a:pt x="146" y="91"/>
                  </a:lnTo>
                  <a:lnTo>
                    <a:pt x="114" y="100"/>
                  </a:lnTo>
                  <a:lnTo>
                    <a:pt x="123" y="100"/>
                  </a:lnTo>
                  <a:lnTo>
                    <a:pt x="114" y="100"/>
                  </a:lnTo>
                  <a:lnTo>
                    <a:pt x="99" y="107"/>
                  </a:lnTo>
                  <a:lnTo>
                    <a:pt x="76" y="114"/>
                  </a:lnTo>
                  <a:lnTo>
                    <a:pt x="67" y="123"/>
                  </a:lnTo>
                  <a:lnTo>
                    <a:pt x="83" y="123"/>
                  </a:lnTo>
                  <a:lnTo>
                    <a:pt x="67" y="123"/>
                  </a:lnTo>
                  <a:lnTo>
                    <a:pt x="76" y="123"/>
                  </a:lnTo>
                  <a:lnTo>
                    <a:pt x="83" y="130"/>
                  </a:lnTo>
                  <a:lnTo>
                    <a:pt x="76" y="130"/>
                  </a:lnTo>
                  <a:lnTo>
                    <a:pt x="67" y="130"/>
                  </a:lnTo>
                  <a:lnTo>
                    <a:pt x="60" y="130"/>
                  </a:lnTo>
                  <a:lnTo>
                    <a:pt x="67" y="147"/>
                  </a:lnTo>
                  <a:lnTo>
                    <a:pt x="83" y="138"/>
                  </a:lnTo>
                  <a:lnTo>
                    <a:pt x="99" y="130"/>
                  </a:lnTo>
                  <a:lnTo>
                    <a:pt x="83" y="138"/>
                  </a:lnTo>
                  <a:lnTo>
                    <a:pt x="76" y="147"/>
                  </a:lnTo>
                  <a:lnTo>
                    <a:pt x="76" y="154"/>
                  </a:lnTo>
                  <a:lnTo>
                    <a:pt x="67" y="161"/>
                  </a:lnTo>
                  <a:lnTo>
                    <a:pt x="91" y="154"/>
                  </a:lnTo>
                  <a:lnTo>
                    <a:pt x="91" y="161"/>
                  </a:lnTo>
                  <a:lnTo>
                    <a:pt x="107" y="154"/>
                  </a:lnTo>
                  <a:lnTo>
                    <a:pt x="114" y="154"/>
                  </a:lnTo>
                  <a:lnTo>
                    <a:pt x="107" y="154"/>
                  </a:lnTo>
                  <a:lnTo>
                    <a:pt x="107" y="161"/>
                  </a:lnTo>
                  <a:lnTo>
                    <a:pt x="123" y="154"/>
                  </a:lnTo>
                  <a:lnTo>
                    <a:pt x="107" y="161"/>
                  </a:lnTo>
                  <a:lnTo>
                    <a:pt x="99" y="170"/>
                  </a:lnTo>
                  <a:lnTo>
                    <a:pt x="91" y="177"/>
                  </a:lnTo>
                  <a:lnTo>
                    <a:pt x="76" y="184"/>
                  </a:lnTo>
                  <a:lnTo>
                    <a:pt x="46" y="193"/>
                  </a:lnTo>
                  <a:lnTo>
                    <a:pt x="37" y="193"/>
                  </a:lnTo>
                  <a:lnTo>
                    <a:pt x="37" y="200"/>
                  </a:lnTo>
                  <a:lnTo>
                    <a:pt x="37" y="193"/>
                  </a:lnTo>
                  <a:lnTo>
                    <a:pt x="30" y="193"/>
                  </a:lnTo>
                  <a:lnTo>
                    <a:pt x="0" y="208"/>
                  </a:lnTo>
                  <a:lnTo>
                    <a:pt x="7" y="208"/>
                  </a:lnTo>
                  <a:lnTo>
                    <a:pt x="23" y="200"/>
                  </a:lnTo>
                  <a:lnTo>
                    <a:pt x="30" y="200"/>
                  </a:lnTo>
                  <a:lnTo>
                    <a:pt x="23" y="200"/>
                  </a:lnTo>
                  <a:lnTo>
                    <a:pt x="37" y="200"/>
                  </a:lnTo>
                  <a:lnTo>
                    <a:pt x="46" y="200"/>
                  </a:lnTo>
                  <a:lnTo>
                    <a:pt x="60" y="193"/>
                  </a:lnTo>
                  <a:lnTo>
                    <a:pt x="67" y="193"/>
                  </a:lnTo>
                  <a:lnTo>
                    <a:pt x="99" y="177"/>
                  </a:lnTo>
                  <a:lnTo>
                    <a:pt x="130" y="170"/>
                  </a:lnTo>
                  <a:lnTo>
                    <a:pt x="160" y="154"/>
                  </a:lnTo>
                  <a:lnTo>
                    <a:pt x="153" y="154"/>
                  </a:lnTo>
                  <a:lnTo>
                    <a:pt x="176" y="138"/>
                  </a:lnTo>
                  <a:lnTo>
                    <a:pt x="183" y="138"/>
                  </a:lnTo>
                  <a:lnTo>
                    <a:pt x="199" y="130"/>
                  </a:lnTo>
                  <a:lnTo>
                    <a:pt x="223" y="123"/>
                  </a:lnTo>
                  <a:lnTo>
                    <a:pt x="239" y="123"/>
                  </a:lnTo>
                  <a:lnTo>
                    <a:pt x="230" y="123"/>
                  </a:lnTo>
                  <a:lnTo>
                    <a:pt x="230" y="130"/>
                  </a:lnTo>
                  <a:lnTo>
                    <a:pt x="223" y="130"/>
                  </a:lnTo>
                  <a:lnTo>
                    <a:pt x="207" y="130"/>
                  </a:lnTo>
                  <a:lnTo>
                    <a:pt x="183" y="147"/>
                  </a:lnTo>
                  <a:lnTo>
                    <a:pt x="192" y="147"/>
                  </a:lnTo>
                  <a:lnTo>
                    <a:pt x="183" y="147"/>
                  </a:lnTo>
                  <a:lnTo>
                    <a:pt x="192" y="147"/>
                  </a:lnTo>
                  <a:lnTo>
                    <a:pt x="199" y="147"/>
                  </a:lnTo>
                  <a:lnTo>
                    <a:pt x="207" y="147"/>
                  </a:lnTo>
                  <a:lnTo>
                    <a:pt x="207" y="138"/>
                  </a:lnTo>
                  <a:lnTo>
                    <a:pt x="207" y="147"/>
                  </a:lnTo>
                  <a:lnTo>
                    <a:pt x="215" y="138"/>
                  </a:lnTo>
                  <a:lnTo>
                    <a:pt x="223" y="138"/>
                  </a:lnTo>
                  <a:lnTo>
                    <a:pt x="239" y="138"/>
                  </a:lnTo>
                  <a:lnTo>
                    <a:pt x="230" y="130"/>
                  </a:lnTo>
                  <a:lnTo>
                    <a:pt x="239" y="130"/>
                  </a:lnTo>
                  <a:lnTo>
                    <a:pt x="230" y="130"/>
                  </a:lnTo>
                  <a:lnTo>
                    <a:pt x="239" y="130"/>
                  </a:lnTo>
                  <a:lnTo>
                    <a:pt x="253" y="123"/>
                  </a:lnTo>
                  <a:lnTo>
                    <a:pt x="246" y="130"/>
                  </a:lnTo>
                  <a:lnTo>
                    <a:pt x="260" y="123"/>
                  </a:lnTo>
                  <a:lnTo>
                    <a:pt x="260" y="130"/>
                  </a:lnTo>
                  <a:lnTo>
                    <a:pt x="253" y="130"/>
                  </a:lnTo>
                  <a:lnTo>
                    <a:pt x="260" y="130"/>
                  </a:lnTo>
                  <a:lnTo>
                    <a:pt x="253" y="130"/>
                  </a:lnTo>
                  <a:lnTo>
                    <a:pt x="260" y="138"/>
                  </a:lnTo>
                  <a:lnTo>
                    <a:pt x="269" y="130"/>
                  </a:lnTo>
                  <a:lnTo>
                    <a:pt x="269" y="138"/>
                  </a:lnTo>
                  <a:lnTo>
                    <a:pt x="283" y="138"/>
                  </a:lnTo>
                  <a:lnTo>
                    <a:pt x="299" y="138"/>
                  </a:lnTo>
                  <a:lnTo>
                    <a:pt x="299" y="147"/>
                  </a:lnTo>
                  <a:lnTo>
                    <a:pt x="315" y="138"/>
                  </a:lnTo>
                  <a:lnTo>
                    <a:pt x="323" y="147"/>
                  </a:lnTo>
                  <a:lnTo>
                    <a:pt x="315" y="147"/>
                  </a:lnTo>
                  <a:lnTo>
                    <a:pt x="315" y="138"/>
                  </a:lnTo>
                  <a:lnTo>
                    <a:pt x="306" y="147"/>
                  </a:lnTo>
                  <a:lnTo>
                    <a:pt x="315" y="154"/>
                  </a:lnTo>
                  <a:lnTo>
                    <a:pt x="323" y="161"/>
                  </a:lnTo>
                  <a:lnTo>
                    <a:pt x="330" y="161"/>
                  </a:lnTo>
                  <a:lnTo>
                    <a:pt x="330" y="154"/>
                  </a:lnTo>
                  <a:lnTo>
                    <a:pt x="339" y="154"/>
                  </a:lnTo>
                  <a:lnTo>
                    <a:pt x="339" y="161"/>
                  </a:lnTo>
                  <a:lnTo>
                    <a:pt x="346" y="154"/>
                  </a:lnTo>
                  <a:lnTo>
                    <a:pt x="346" y="161"/>
                  </a:lnTo>
                  <a:lnTo>
                    <a:pt x="353" y="161"/>
                  </a:lnTo>
                  <a:lnTo>
                    <a:pt x="353" y="170"/>
                  </a:lnTo>
                  <a:lnTo>
                    <a:pt x="346" y="170"/>
                  </a:lnTo>
                  <a:lnTo>
                    <a:pt x="353" y="170"/>
                  </a:lnTo>
                  <a:lnTo>
                    <a:pt x="346" y="170"/>
                  </a:lnTo>
                  <a:lnTo>
                    <a:pt x="346" y="177"/>
                  </a:lnTo>
                  <a:lnTo>
                    <a:pt x="346" y="184"/>
                  </a:lnTo>
                  <a:lnTo>
                    <a:pt x="353" y="193"/>
                  </a:lnTo>
                  <a:lnTo>
                    <a:pt x="346" y="193"/>
                  </a:lnTo>
                  <a:lnTo>
                    <a:pt x="339" y="200"/>
                  </a:lnTo>
                  <a:lnTo>
                    <a:pt x="353" y="193"/>
                  </a:lnTo>
                  <a:lnTo>
                    <a:pt x="346" y="200"/>
                  </a:lnTo>
                  <a:lnTo>
                    <a:pt x="346" y="208"/>
                  </a:lnTo>
                  <a:lnTo>
                    <a:pt x="353" y="200"/>
                  </a:lnTo>
                  <a:lnTo>
                    <a:pt x="346" y="208"/>
                  </a:lnTo>
                  <a:lnTo>
                    <a:pt x="353" y="20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0" name="Freeform 383"/>
            <p:cNvSpPr>
              <a:spLocks/>
            </p:cNvSpPr>
            <p:nvPr/>
          </p:nvSpPr>
          <p:spPr bwMode="auto">
            <a:xfrm>
              <a:off x="802791" y="1342581"/>
              <a:ext cx="65709" cy="60053"/>
            </a:xfrm>
            <a:custGeom>
              <a:avLst/>
              <a:gdLst>
                <a:gd name="T0" fmla="*/ 1897 w 31"/>
                <a:gd name="T1" fmla="*/ 0 h 29"/>
                <a:gd name="T2" fmla="*/ 1393 w 31"/>
                <a:gd name="T3" fmla="*/ 0 h 29"/>
                <a:gd name="T4" fmla="*/ 899 w 31"/>
                <a:gd name="T5" fmla="*/ 0 h 29"/>
                <a:gd name="T6" fmla="*/ 472 w 31"/>
                <a:gd name="T7" fmla="*/ 2729 h 29"/>
                <a:gd name="T8" fmla="*/ 472 w 31"/>
                <a:gd name="T9" fmla="*/ 0 h 29"/>
                <a:gd name="T10" fmla="*/ 0 w 31"/>
                <a:gd name="T11" fmla="*/ 2729 h 29"/>
                <a:gd name="T12" fmla="*/ 0 w 31"/>
                <a:gd name="T13" fmla="*/ 5233 h 29"/>
                <a:gd name="T14" fmla="*/ 0 w 31"/>
                <a:gd name="T15" fmla="*/ 2729 h 29"/>
                <a:gd name="T16" fmla="*/ 472 w 31"/>
                <a:gd name="T17" fmla="*/ 2729 h 29"/>
                <a:gd name="T18" fmla="*/ 0 w 31"/>
                <a:gd name="T19" fmla="*/ 5233 h 29"/>
                <a:gd name="T20" fmla="*/ 472 w 31"/>
                <a:gd name="T21" fmla="*/ 2729 h 29"/>
                <a:gd name="T22" fmla="*/ 899 w 31"/>
                <a:gd name="T23" fmla="*/ 2729 h 29"/>
                <a:gd name="T24" fmla="*/ 1393 w 31"/>
                <a:gd name="T25" fmla="*/ 2729 h 29"/>
                <a:gd name="T26" fmla="*/ 1897 w 31"/>
                <a:gd name="T27" fmla="*/ 0 h 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1"/>
                <a:gd name="T43" fmla="*/ 0 h 29"/>
                <a:gd name="T44" fmla="*/ 31 w 31"/>
                <a:gd name="T45" fmla="*/ 29 h 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1" h="29">
                  <a:moveTo>
                    <a:pt x="30" y="0"/>
                  </a:moveTo>
                  <a:lnTo>
                    <a:pt x="22" y="0"/>
                  </a:lnTo>
                  <a:lnTo>
                    <a:pt x="14" y="0"/>
                  </a:lnTo>
                  <a:lnTo>
                    <a:pt x="7" y="14"/>
                  </a:lnTo>
                  <a:lnTo>
                    <a:pt x="7" y="0"/>
                  </a:lnTo>
                  <a:lnTo>
                    <a:pt x="0" y="14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7" y="14"/>
                  </a:lnTo>
                  <a:lnTo>
                    <a:pt x="0" y="28"/>
                  </a:lnTo>
                  <a:lnTo>
                    <a:pt x="7" y="14"/>
                  </a:lnTo>
                  <a:lnTo>
                    <a:pt x="14" y="14"/>
                  </a:lnTo>
                  <a:lnTo>
                    <a:pt x="22" y="14"/>
                  </a:lnTo>
                  <a:lnTo>
                    <a:pt x="30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1" name="Freeform 384"/>
            <p:cNvSpPr>
              <a:spLocks/>
            </p:cNvSpPr>
            <p:nvPr/>
          </p:nvSpPr>
          <p:spPr bwMode="auto">
            <a:xfrm>
              <a:off x="633825" y="1171211"/>
              <a:ext cx="68838" cy="62982"/>
            </a:xfrm>
            <a:custGeom>
              <a:avLst/>
              <a:gdLst>
                <a:gd name="T0" fmla="*/ 2664 w 32"/>
                <a:gd name="T1" fmla="*/ 5797 h 30"/>
                <a:gd name="T2" fmla="*/ 1208 w 32"/>
                <a:gd name="T3" fmla="*/ 5797 h 30"/>
                <a:gd name="T4" fmla="*/ 616 w 32"/>
                <a:gd name="T5" fmla="*/ 0 h 30"/>
                <a:gd name="T6" fmla="*/ 616 w 32"/>
                <a:gd name="T7" fmla="*/ 5797 h 30"/>
                <a:gd name="T8" fmla="*/ 0 w 32"/>
                <a:gd name="T9" fmla="*/ 5797 h 30"/>
                <a:gd name="T10" fmla="*/ 616 w 32"/>
                <a:gd name="T11" fmla="*/ 0 h 30"/>
                <a:gd name="T12" fmla="*/ 1208 w 32"/>
                <a:gd name="T13" fmla="*/ 0 h 30"/>
                <a:gd name="T14" fmla="*/ 2664 w 32"/>
                <a:gd name="T15" fmla="*/ 5797 h 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30"/>
                <a:gd name="T26" fmla="*/ 32 w 32"/>
                <a:gd name="T27" fmla="*/ 30 h 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30">
                  <a:moveTo>
                    <a:pt x="31" y="29"/>
                  </a:moveTo>
                  <a:lnTo>
                    <a:pt x="14" y="29"/>
                  </a:lnTo>
                  <a:lnTo>
                    <a:pt x="7" y="0"/>
                  </a:lnTo>
                  <a:lnTo>
                    <a:pt x="7" y="29"/>
                  </a:lnTo>
                  <a:lnTo>
                    <a:pt x="0" y="29"/>
                  </a:lnTo>
                  <a:lnTo>
                    <a:pt x="7" y="0"/>
                  </a:lnTo>
                  <a:lnTo>
                    <a:pt x="14" y="0"/>
                  </a:lnTo>
                  <a:lnTo>
                    <a:pt x="31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2" name="Freeform 385"/>
            <p:cNvSpPr>
              <a:spLocks/>
            </p:cNvSpPr>
            <p:nvPr/>
          </p:nvSpPr>
          <p:spPr bwMode="auto">
            <a:xfrm>
              <a:off x="1234591" y="1390916"/>
              <a:ext cx="67274" cy="61518"/>
            </a:xfrm>
            <a:custGeom>
              <a:avLst/>
              <a:gdLst>
                <a:gd name="T0" fmla="*/ 1290 w 30"/>
                <a:gd name="T1" fmla="*/ 4126 h 29"/>
                <a:gd name="T2" fmla="*/ 1290 w 30"/>
                <a:gd name="T3" fmla="*/ 6490 h 29"/>
                <a:gd name="T4" fmla="*/ 0 w 30"/>
                <a:gd name="T5" fmla="*/ 4126 h 29"/>
                <a:gd name="T6" fmla="*/ 0 w 30"/>
                <a:gd name="T7" fmla="*/ 2183 h 29"/>
                <a:gd name="T8" fmla="*/ 1290 w 30"/>
                <a:gd name="T9" fmla="*/ 2183 h 29"/>
                <a:gd name="T10" fmla="*/ 0 w 30"/>
                <a:gd name="T11" fmla="*/ 2183 h 29"/>
                <a:gd name="T12" fmla="*/ 1290 w 30"/>
                <a:gd name="T13" fmla="*/ 0 h 29"/>
                <a:gd name="T14" fmla="*/ 3166 w 30"/>
                <a:gd name="T15" fmla="*/ 2183 h 29"/>
                <a:gd name="T16" fmla="*/ 1290 w 30"/>
                <a:gd name="T17" fmla="*/ 2183 h 29"/>
                <a:gd name="T18" fmla="*/ 1290 w 30"/>
                <a:gd name="T19" fmla="*/ 4126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9"/>
                <a:gd name="T32" fmla="*/ 30 w 30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9">
                  <a:moveTo>
                    <a:pt x="12" y="18"/>
                  </a:moveTo>
                  <a:lnTo>
                    <a:pt x="12" y="28"/>
                  </a:lnTo>
                  <a:lnTo>
                    <a:pt x="0" y="18"/>
                  </a:lnTo>
                  <a:lnTo>
                    <a:pt x="0" y="9"/>
                  </a:lnTo>
                  <a:lnTo>
                    <a:pt x="12" y="9"/>
                  </a:lnTo>
                  <a:lnTo>
                    <a:pt x="0" y="9"/>
                  </a:lnTo>
                  <a:lnTo>
                    <a:pt x="12" y="0"/>
                  </a:lnTo>
                  <a:lnTo>
                    <a:pt x="29" y="9"/>
                  </a:lnTo>
                  <a:lnTo>
                    <a:pt x="12" y="9"/>
                  </a:lnTo>
                  <a:lnTo>
                    <a:pt x="12" y="1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3" name="Freeform 386"/>
            <p:cNvSpPr>
              <a:spLocks/>
            </p:cNvSpPr>
            <p:nvPr/>
          </p:nvSpPr>
          <p:spPr bwMode="auto">
            <a:xfrm>
              <a:off x="1247107" y="1317681"/>
              <a:ext cx="67274" cy="61518"/>
            </a:xfrm>
            <a:custGeom>
              <a:avLst/>
              <a:gdLst>
                <a:gd name="T0" fmla="*/ 2580 w 30"/>
                <a:gd name="T1" fmla="*/ 2148 h 30"/>
                <a:gd name="T2" fmla="*/ 1416 w 30"/>
                <a:gd name="T3" fmla="*/ 3909 h 30"/>
                <a:gd name="T4" fmla="*/ 0 w 30"/>
                <a:gd name="T5" fmla="*/ 3909 h 30"/>
                <a:gd name="T6" fmla="*/ 1416 w 30"/>
                <a:gd name="T7" fmla="*/ 0 h 30"/>
                <a:gd name="T8" fmla="*/ 2580 w 30"/>
                <a:gd name="T9" fmla="*/ 0 h 30"/>
                <a:gd name="T10" fmla="*/ 2580 w 30"/>
                <a:gd name="T11" fmla="*/ 2148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30"/>
                <a:gd name="T20" fmla="*/ 30 w 30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30">
                  <a:moveTo>
                    <a:pt x="29" y="16"/>
                  </a:moveTo>
                  <a:lnTo>
                    <a:pt x="16" y="29"/>
                  </a:lnTo>
                  <a:lnTo>
                    <a:pt x="0" y="29"/>
                  </a:lnTo>
                  <a:lnTo>
                    <a:pt x="16" y="0"/>
                  </a:lnTo>
                  <a:lnTo>
                    <a:pt x="29" y="0"/>
                  </a:lnTo>
                  <a:lnTo>
                    <a:pt x="29" y="16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4" name="Freeform 387"/>
            <p:cNvSpPr>
              <a:spLocks/>
            </p:cNvSpPr>
            <p:nvPr/>
          </p:nvSpPr>
          <p:spPr bwMode="auto">
            <a:xfrm>
              <a:off x="477376" y="1417281"/>
              <a:ext cx="61016" cy="58588"/>
            </a:xfrm>
            <a:custGeom>
              <a:avLst/>
              <a:gdLst>
                <a:gd name="T0" fmla="*/ 1790 w 29"/>
                <a:gd name="T1" fmla="*/ 4298 h 29"/>
                <a:gd name="T2" fmla="*/ 1790 w 29"/>
                <a:gd name="T3" fmla="*/ 0 h 29"/>
                <a:gd name="T4" fmla="*/ 0 w 29"/>
                <a:gd name="T5" fmla="*/ 4298 h 29"/>
                <a:gd name="T6" fmla="*/ 1790 w 29"/>
                <a:gd name="T7" fmla="*/ 4298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29"/>
                <a:gd name="T14" fmla="*/ 29 w 29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29">
                  <a:moveTo>
                    <a:pt x="28" y="28"/>
                  </a:moveTo>
                  <a:lnTo>
                    <a:pt x="28" y="0"/>
                  </a:lnTo>
                  <a:lnTo>
                    <a:pt x="0" y="28"/>
                  </a:lnTo>
                  <a:lnTo>
                    <a:pt x="28" y="2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5" name="Freeform 388"/>
            <p:cNvSpPr>
              <a:spLocks/>
            </p:cNvSpPr>
            <p:nvPr/>
          </p:nvSpPr>
          <p:spPr bwMode="auto">
            <a:xfrm>
              <a:off x="608793" y="1276669"/>
              <a:ext cx="64145" cy="0"/>
            </a:xfrm>
            <a:custGeom>
              <a:avLst/>
              <a:gdLst>
                <a:gd name="T0" fmla="*/ 2248 w 29"/>
                <a:gd name="T1" fmla="*/ 0 h 1"/>
                <a:gd name="T2" fmla="*/ 1212 w 29"/>
                <a:gd name="T3" fmla="*/ 0 h 1"/>
                <a:gd name="T4" fmla="*/ 0 w 29"/>
                <a:gd name="T5" fmla="*/ 0 h 1"/>
                <a:gd name="T6" fmla="*/ 2248 w 2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1"/>
                <a:gd name="T14" fmla="*/ 29 w 29"/>
                <a:gd name="T15" fmla="*/ 0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1">
                  <a:moveTo>
                    <a:pt x="28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6" name="Freeform 389"/>
            <p:cNvSpPr>
              <a:spLocks/>
            </p:cNvSpPr>
            <p:nvPr/>
          </p:nvSpPr>
          <p:spPr bwMode="auto">
            <a:xfrm>
              <a:off x="1234591" y="1317681"/>
              <a:ext cx="67274" cy="61518"/>
            </a:xfrm>
            <a:custGeom>
              <a:avLst/>
              <a:gdLst>
                <a:gd name="T0" fmla="*/ 1290 w 30"/>
                <a:gd name="T1" fmla="*/ 3909 h 30"/>
                <a:gd name="T2" fmla="*/ 1290 w 30"/>
                <a:gd name="T3" fmla="*/ 2148 h 30"/>
                <a:gd name="T4" fmla="*/ 3166 w 30"/>
                <a:gd name="T5" fmla="*/ 2148 h 30"/>
                <a:gd name="T6" fmla="*/ 1290 w 30"/>
                <a:gd name="T7" fmla="*/ 2148 h 30"/>
                <a:gd name="T8" fmla="*/ 1290 w 30"/>
                <a:gd name="T9" fmla="*/ 0 h 30"/>
                <a:gd name="T10" fmla="*/ 0 w 30"/>
                <a:gd name="T11" fmla="*/ 2148 h 30"/>
                <a:gd name="T12" fmla="*/ 0 w 30"/>
                <a:gd name="T13" fmla="*/ 3909 h 30"/>
                <a:gd name="T14" fmla="*/ 0 w 30"/>
                <a:gd name="T15" fmla="*/ 2148 h 30"/>
                <a:gd name="T16" fmla="*/ 1290 w 30"/>
                <a:gd name="T17" fmla="*/ 3909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0"/>
                <a:gd name="T29" fmla="*/ 30 w 3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0">
                  <a:moveTo>
                    <a:pt x="12" y="29"/>
                  </a:moveTo>
                  <a:lnTo>
                    <a:pt x="12" y="16"/>
                  </a:lnTo>
                  <a:lnTo>
                    <a:pt x="29" y="16"/>
                  </a:lnTo>
                  <a:lnTo>
                    <a:pt x="12" y="16"/>
                  </a:lnTo>
                  <a:lnTo>
                    <a:pt x="12" y="0"/>
                  </a:lnTo>
                  <a:lnTo>
                    <a:pt x="0" y="16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2" y="29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7" name="Freeform 390"/>
            <p:cNvSpPr>
              <a:spLocks/>
            </p:cNvSpPr>
            <p:nvPr/>
          </p:nvSpPr>
          <p:spPr bwMode="auto">
            <a:xfrm>
              <a:off x="1223640" y="1351369"/>
              <a:ext cx="64144" cy="65912"/>
            </a:xfrm>
            <a:custGeom>
              <a:avLst/>
              <a:gdLst>
                <a:gd name="T0" fmla="*/ 0 w 30"/>
                <a:gd name="T1" fmla="*/ 9604 h 29"/>
                <a:gd name="T2" fmla="*/ 1701 w 30"/>
                <a:gd name="T3" fmla="*/ 0 h 29"/>
                <a:gd name="T4" fmla="*/ 819 w 30"/>
                <a:gd name="T5" fmla="*/ 0 h 29"/>
                <a:gd name="T6" fmla="*/ 0 w 30"/>
                <a:gd name="T7" fmla="*/ 9604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29"/>
                <a:gd name="T14" fmla="*/ 30 w 30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29">
                  <a:moveTo>
                    <a:pt x="0" y="28"/>
                  </a:moveTo>
                  <a:lnTo>
                    <a:pt x="29" y="0"/>
                  </a:lnTo>
                  <a:lnTo>
                    <a:pt x="14" y="0"/>
                  </a:lnTo>
                  <a:lnTo>
                    <a:pt x="0" y="2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8" name="Freeform 391"/>
            <p:cNvSpPr>
              <a:spLocks/>
            </p:cNvSpPr>
            <p:nvPr/>
          </p:nvSpPr>
          <p:spPr bwMode="auto">
            <a:xfrm>
              <a:off x="1247107" y="1351369"/>
              <a:ext cx="67274" cy="65912"/>
            </a:xfrm>
            <a:custGeom>
              <a:avLst/>
              <a:gdLst>
                <a:gd name="T0" fmla="*/ 1416 w 30"/>
                <a:gd name="T1" fmla="*/ 9604 h 29"/>
                <a:gd name="T2" fmla="*/ 2580 w 30"/>
                <a:gd name="T3" fmla="*/ 9604 h 29"/>
                <a:gd name="T4" fmla="*/ 1416 w 30"/>
                <a:gd name="T5" fmla="*/ 0 h 29"/>
                <a:gd name="T6" fmla="*/ 0 w 30"/>
                <a:gd name="T7" fmla="*/ 9604 h 29"/>
                <a:gd name="T8" fmla="*/ 1416 w 30"/>
                <a:gd name="T9" fmla="*/ 9604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29"/>
                <a:gd name="T17" fmla="*/ 30 w 30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29">
                  <a:moveTo>
                    <a:pt x="16" y="28"/>
                  </a:moveTo>
                  <a:lnTo>
                    <a:pt x="29" y="28"/>
                  </a:lnTo>
                  <a:lnTo>
                    <a:pt x="16" y="0"/>
                  </a:lnTo>
                  <a:lnTo>
                    <a:pt x="0" y="28"/>
                  </a:lnTo>
                  <a:lnTo>
                    <a:pt x="16" y="28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9" name="Line 392"/>
            <p:cNvSpPr>
              <a:spLocks noChangeShapeType="1"/>
            </p:cNvSpPr>
            <p:nvPr/>
          </p:nvSpPr>
          <p:spPr bwMode="auto">
            <a:xfrm flipH="1">
              <a:off x="1234591" y="1376269"/>
              <a:ext cx="18774" cy="17576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0" name="Freeform 393"/>
            <p:cNvSpPr>
              <a:spLocks/>
            </p:cNvSpPr>
            <p:nvPr/>
          </p:nvSpPr>
          <p:spPr bwMode="auto">
            <a:xfrm>
              <a:off x="2442380" y="1818609"/>
              <a:ext cx="70403" cy="64447"/>
            </a:xfrm>
            <a:custGeom>
              <a:avLst/>
              <a:gdLst>
                <a:gd name="T0" fmla="*/ 3524 w 31"/>
                <a:gd name="T1" fmla="*/ 0 h 30"/>
                <a:gd name="T2" fmla="*/ 2552 w 31"/>
                <a:gd name="T3" fmla="*/ 7103 h 30"/>
                <a:gd name="T4" fmla="*/ 2552 w 31"/>
                <a:gd name="T5" fmla="*/ 0 h 30"/>
                <a:gd name="T6" fmla="*/ 0 w 31"/>
                <a:gd name="T7" fmla="*/ 7103 h 30"/>
                <a:gd name="T8" fmla="*/ 1703 w 31"/>
                <a:gd name="T9" fmla="*/ 7103 h 30"/>
                <a:gd name="T10" fmla="*/ 3524 w 31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30"/>
                <a:gd name="T20" fmla="*/ 31 w 31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30">
                  <a:moveTo>
                    <a:pt x="30" y="0"/>
                  </a:moveTo>
                  <a:lnTo>
                    <a:pt x="22" y="29"/>
                  </a:lnTo>
                  <a:lnTo>
                    <a:pt x="22" y="0"/>
                  </a:lnTo>
                  <a:lnTo>
                    <a:pt x="0" y="29"/>
                  </a:lnTo>
                  <a:lnTo>
                    <a:pt x="14" y="29"/>
                  </a:lnTo>
                  <a:lnTo>
                    <a:pt x="30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1" name="Freeform 394"/>
            <p:cNvSpPr>
              <a:spLocks/>
            </p:cNvSpPr>
            <p:nvPr/>
          </p:nvSpPr>
          <p:spPr bwMode="auto">
            <a:xfrm>
              <a:off x="3878585" y="2238979"/>
              <a:ext cx="239368" cy="197735"/>
            </a:xfrm>
            <a:custGeom>
              <a:avLst/>
              <a:gdLst>
                <a:gd name="T0" fmla="*/ 0 w 108"/>
                <a:gd name="T1" fmla="*/ 15267 h 94"/>
                <a:gd name="T2" fmla="*/ 0 w 108"/>
                <a:gd name="T3" fmla="*/ 16691 h 94"/>
                <a:gd name="T4" fmla="*/ 0 w 108"/>
                <a:gd name="T5" fmla="*/ 15267 h 94"/>
                <a:gd name="T6" fmla="*/ 655 w 108"/>
                <a:gd name="T7" fmla="*/ 12416 h 94"/>
                <a:gd name="T8" fmla="*/ 1462 w 108"/>
                <a:gd name="T9" fmla="*/ 9897 h 94"/>
                <a:gd name="T10" fmla="*/ 2168 w 108"/>
                <a:gd name="T11" fmla="*/ 8238 h 94"/>
                <a:gd name="T12" fmla="*/ 2780 w 108"/>
                <a:gd name="T13" fmla="*/ 5794 h 94"/>
                <a:gd name="T14" fmla="*/ 3622 w 108"/>
                <a:gd name="T15" fmla="*/ 4212 h 94"/>
                <a:gd name="T16" fmla="*/ 4259 w 108"/>
                <a:gd name="T17" fmla="*/ 1395 h 94"/>
                <a:gd name="T18" fmla="*/ 4930 w 108"/>
                <a:gd name="T19" fmla="*/ 0 h 94"/>
                <a:gd name="T20" fmla="*/ 6495 w 108"/>
                <a:gd name="T21" fmla="*/ 0 h 94"/>
                <a:gd name="T22" fmla="*/ 7134 w 108"/>
                <a:gd name="T23" fmla="*/ 0 h 94"/>
                <a:gd name="T24" fmla="*/ 8588 w 108"/>
                <a:gd name="T25" fmla="*/ 0 h 94"/>
                <a:gd name="T26" fmla="*/ 9965 w 108"/>
                <a:gd name="T27" fmla="*/ 0 h 94"/>
                <a:gd name="T28" fmla="*/ 9965 w 108"/>
                <a:gd name="T29" fmla="*/ 4212 h 94"/>
                <a:gd name="T30" fmla="*/ 9271 w 108"/>
                <a:gd name="T31" fmla="*/ 4212 h 94"/>
                <a:gd name="T32" fmla="*/ 7760 w 108"/>
                <a:gd name="T33" fmla="*/ 4212 h 94"/>
                <a:gd name="T34" fmla="*/ 7134 w 108"/>
                <a:gd name="T35" fmla="*/ 4212 h 94"/>
                <a:gd name="T36" fmla="*/ 6495 w 108"/>
                <a:gd name="T37" fmla="*/ 4212 h 94"/>
                <a:gd name="T38" fmla="*/ 6495 w 108"/>
                <a:gd name="T39" fmla="*/ 7080 h 94"/>
                <a:gd name="T40" fmla="*/ 5796 w 108"/>
                <a:gd name="T41" fmla="*/ 9897 h 94"/>
                <a:gd name="T42" fmla="*/ 4930 w 108"/>
                <a:gd name="T43" fmla="*/ 11137 h 94"/>
                <a:gd name="T44" fmla="*/ 4930 w 108"/>
                <a:gd name="T45" fmla="*/ 14018 h 94"/>
                <a:gd name="T46" fmla="*/ 4930 w 108"/>
                <a:gd name="T47" fmla="*/ 15267 h 94"/>
                <a:gd name="T48" fmla="*/ 3622 w 108"/>
                <a:gd name="T49" fmla="*/ 15267 h 94"/>
                <a:gd name="T50" fmla="*/ 2780 w 108"/>
                <a:gd name="T51" fmla="*/ 15267 h 94"/>
                <a:gd name="T52" fmla="*/ 1462 w 108"/>
                <a:gd name="T53" fmla="*/ 15267 h 94"/>
                <a:gd name="T54" fmla="*/ 0 w 108"/>
                <a:gd name="T55" fmla="*/ 15267 h 9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94"/>
                <a:gd name="T86" fmla="*/ 108 w 108"/>
                <a:gd name="T87" fmla="*/ 94 h 9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94">
                  <a:moveTo>
                    <a:pt x="0" y="85"/>
                  </a:moveTo>
                  <a:lnTo>
                    <a:pt x="0" y="93"/>
                  </a:lnTo>
                  <a:lnTo>
                    <a:pt x="0" y="85"/>
                  </a:lnTo>
                  <a:lnTo>
                    <a:pt x="7" y="69"/>
                  </a:lnTo>
                  <a:lnTo>
                    <a:pt x="16" y="55"/>
                  </a:lnTo>
                  <a:lnTo>
                    <a:pt x="23" y="46"/>
                  </a:lnTo>
                  <a:lnTo>
                    <a:pt x="30" y="32"/>
                  </a:lnTo>
                  <a:lnTo>
                    <a:pt x="39" y="23"/>
                  </a:lnTo>
                  <a:lnTo>
                    <a:pt x="46" y="8"/>
                  </a:lnTo>
                  <a:lnTo>
                    <a:pt x="53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92" y="0"/>
                  </a:lnTo>
                  <a:lnTo>
                    <a:pt x="107" y="0"/>
                  </a:lnTo>
                  <a:lnTo>
                    <a:pt x="107" y="23"/>
                  </a:lnTo>
                  <a:lnTo>
                    <a:pt x="99" y="23"/>
                  </a:lnTo>
                  <a:lnTo>
                    <a:pt x="83" y="23"/>
                  </a:lnTo>
                  <a:lnTo>
                    <a:pt x="76" y="23"/>
                  </a:lnTo>
                  <a:lnTo>
                    <a:pt x="69" y="23"/>
                  </a:lnTo>
                  <a:lnTo>
                    <a:pt x="69" y="39"/>
                  </a:lnTo>
                  <a:lnTo>
                    <a:pt x="62" y="55"/>
                  </a:lnTo>
                  <a:lnTo>
                    <a:pt x="53" y="62"/>
                  </a:lnTo>
                  <a:lnTo>
                    <a:pt x="53" y="78"/>
                  </a:lnTo>
                  <a:lnTo>
                    <a:pt x="53" y="85"/>
                  </a:lnTo>
                  <a:lnTo>
                    <a:pt x="39" y="85"/>
                  </a:lnTo>
                  <a:lnTo>
                    <a:pt x="30" y="85"/>
                  </a:lnTo>
                  <a:lnTo>
                    <a:pt x="16" y="85"/>
                  </a:lnTo>
                  <a:lnTo>
                    <a:pt x="0" y="85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2" name="Freeform 395"/>
            <p:cNvSpPr>
              <a:spLocks/>
            </p:cNvSpPr>
            <p:nvPr/>
          </p:nvSpPr>
          <p:spPr bwMode="auto">
            <a:xfrm>
              <a:off x="3878585" y="2659349"/>
              <a:ext cx="89177" cy="62982"/>
            </a:xfrm>
            <a:custGeom>
              <a:avLst/>
              <a:gdLst>
                <a:gd name="T0" fmla="*/ 522 w 41"/>
                <a:gd name="T1" fmla="*/ 0 h 29"/>
                <a:gd name="T2" fmla="*/ 0 w 41"/>
                <a:gd name="T3" fmla="*/ 6490 h 29"/>
                <a:gd name="T4" fmla="*/ 1175 w 41"/>
                <a:gd name="T5" fmla="*/ 6490 h 29"/>
                <a:gd name="T6" fmla="*/ 1690 w 41"/>
                <a:gd name="T7" fmla="*/ 0 h 29"/>
                <a:gd name="T8" fmla="*/ 2909 w 41"/>
                <a:gd name="T9" fmla="*/ 0 h 29"/>
                <a:gd name="T10" fmla="*/ 1690 w 41"/>
                <a:gd name="T11" fmla="*/ 0 h 29"/>
                <a:gd name="T12" fmla="*/ 1175 w 41"/>
                <a:gd name="T13" fmla="*/ 0 h 29"/>
                <a:gd name="T14" fmla="*/ 522 w 41"/>
                <a:gd name="T15" fmla="*/ 0 h 29"/>
                <a:gd name="T16" fmla="*/ 1175 w 41"/>
                <a:gd name="T17" fmla="*/ 0 h 29"/>
                <a:gd name="T18" fmla="*/ 522 w 41"/>
                <a:gd name="T19" fmla="*/ 6490 h 29"/>
                <a:gd name="T20" fmla="*/ 522 w 41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1"/>
                <a:gd name="T34" fmla="*/ 0 h 29"/>
                <a:gd name="T35" fmla="*/ 41 w 41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1" h="29">
                  <a:moveTo>
                    <a:pt x="7" y="0"/>
                  </a:moveTo>
                  <a:lnTo>
                    <a:pt x="0" y="28"/>
                  </a:lnTo>
                  <a:lnTo>
                    <a:pt x="16" y="28"/>
                  </a:lnTo>
                  <a:lnTo>
                    <a:pt x="23" y="0"/>
                  </a:lnTo>
                  <a:lnTo>
                    <a:pt x="40" y="0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7" y="0"/>
                  </a:lnTo>
                  <a:lnTo>
                    <a:pt x="16" y="0"/>
                  </a:lnTo>
                  <a:lnTo>
                    <a:pt x="7" y="28"/>
                  </a:lnTo>
                  <a:lnTo>
                    <a:pt x="7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3" name="Freeform 396"/>
            <p:cNvSpPr>
              <a:spLocks/>
            </p:cNvSpPr>
            <p:nvPr/>
          </p:nvSpPr>
          <p:spPr bwMode="auto">
            <a:xfrm>
              <a:off x="3878585" y="2690107"/>
              <a:ext cx="89177" cy="58588"/>
            </a:xfrm>
            <a:custGeom>
              <a:avLst/>
              <a:gdLst>
                <a:gd name="T0" fmla="*/ 1690 w 41"/>
                <a:gd name="T1" fmla="*/ 1464 h 30"/>
                <a:gd name="T2" fmla="*/ 1690 w 41"/>
                <a:gd name="T3" fmla="*/ 2050 h 30"/>
                <a:gd name="T4" fmla="*/ 1690 w 41"/>
                <a:gd name="T5" fmla="*/ 1464 h 30"/>
                <a:gd name="T6" fmla="*/ 2909 w 41"/>
                <a:gd name="T7" fmla="*/ 1464 h 30"/>
                <a:gd name="T8" fmla="*/ 2909 w 41"/>
                <a:gd name="T9" fmla="*/ 0 h 30"/>
                <a:gd name="T10" fmla="*/ 2203 w 41"/>
                <a:gd name="T11" fmla="*/ 0 h 30"/>
                <a:gd name="T12" fmla="*/ 1690 w 41"/>
                <a:gd name="T13" fmla="*/ 0 h 30"/>
                <a:gd name="T14" fmla="*/ 0 w 41"/>
                <a:gd name="T15" fmla="*/ 0 h 30"/>
                <a:gd name="T16" fmla="*/ 522 w 41"/>
                <a:gd name="T17" fmla="*/ 0 h 30"/>
                <a:gd name="T18" fmla="*/ 522 w 41"/>
                <a:gd name="T19" fmla="*/ 797 h 30"/>
                <a:gd name="T20" fmla="*/ 1175 w 41"/>
                <a:gd name="T21" fmla="*/ 797 h 30"/>
                <a:gd name="T22" fmla="*/ 1690 w 41"/>
                <a:gd name="T23" fmla="*/ 797 h 30"/>
                <a:gd name="T24" fmla="*/ 1175 w 41"/>
                <a:gd name="T25" fmla="*/ 797 h 30"/>
                <a:gd name="T26" fmla="*/ 1690 w 41"/>
                <a:gd name="T27" fmla="*/ 1464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"/>
                <a:gd name="T43" fmla="*/ 0 h 30"/>
                <a:gd name="T44" fmla="*/ 41 w 41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" h="30">
                  <a:moveTo>
                    <a:pt x="23" y="20"/>
                  </a:moveTo>
                  <a:lnTo>
                    <a:pt x="23" y="29"/>
                  </a:lnTo>
                  <a:lnTo>
                    <a:pt x="2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1"/>
                  </a:lnTo>
                  <a:lnTo>
                    <a:pt x="16" y="11"/>
                  </a:lnTo>
                  <a:lnTo>
                    <a:pt x="23" y="11"/>
                  </a:lnTo>
                  <a:lnTo>
                    <a:pt x="16" y="11"/>
                  </a:lnTo>
                  <a:lnTo>
                    <a:pt x="23" y="2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4" name="Freeform 397"/>
            <p:cNvSpPr>
              <a:spLocks/>
            </p:cNvSpPr>
            <p:nvPr/>
          </p:nvSpPr>
          <p:spPr bwMode="auto">
            <a:xfrm>
              <a:off x="3981842" y="2773595"/>
              <a:ext cx="86048" cy="83488"/>
            </a:xfrm>
            <a:custGeom>
              <a:avLst/>
              <a:gdLst>
                <a:gd name="T0" fmla="*/ 3297 w 39"/>
                <a:gd name="T1" fmla="*/ 3146 h 41"/>
                <a:gd name="T2" fmla="*/ 2651 w 39"/>
                <a:gd name="T3" fmla="*/ 4080 h 41"/>
                <a:gd name="T4" fmla="*/ 2024 w 39"/>
                <a:gd name="T5" fmla="*/ 5386 h 41"/>
                <a:gd name="T6" fmla="*/ 616 w 39"/>
                <a:gd name="T7" fmla="*/ 5386 h 41"/>
                <a:gd name="T8" fmla="*/ 616 w 39"/>
                <a:gd name="T9" fmla="*/ 4080 h 41"/>
                <a:gd name="T10" fmla="*/ 0 w 39"/>
                <a:gd name="T11" fmla="*/ 3146 h 41"/>
                <a:gd name="T12" fmla="*/ 616 w 39"/>
                <a:gd name="T13" fmla="*/ 2155 h 41"/>
                <a:gd name="T14" fmla="*/ 0 w 39"/>
                <a:gd name="T15" fmla="*/ 2155 h 41"/>
                <a:gd name="T16" fmla="*/ 616 w 39"/>
                <a:gd name="T17" fmla="*/ 0 h 41"/>
                <a:gd name="T18" fmla="*/ 2024 w 39"/>
                <a:gd name="T19" fmla="*/ 0 h 41"/>
                <a:gd name="T20" fmla="*/ 2651 w 39"/>
                <a:gd name="T21" fmla="*/ 900 h 41"/>
                <a:gd name="T22" fmla="*/ 2651 w 39"/>
                <a:gd name="T23" fmla="*/ 3146 h 41"/>
                <a:gd name="T24" fmla="*/ 3297 w 39"/>
                <a:gd name="T25" fmla="*/ 3146 h 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41"/>
                <a:gd name="T41" fmla="*/ 39 w 39"/>
                <a:gd name="T42" fmla="*/ 41 h 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41">
                  <a:moveTo>
                    <a:pt x="38" y="23"/>
                  </a:moveTo>
                  <a:lnTo>
                    <a:pt x="30" y="30"/>
                  </a:lnTo>
                  <a:lnTo>
                    <a:pt x="23" y="40"/>
                  </a:lnTo>
                  <a:lnTo>
                    <a:pt x="7" y="40"/>
                  </a:lnTo>
                  <a:lnTo>
                    <a:pt x="7" y="30"/>
                  </a:lnTo>
                  <a:lnTo>
                    <a:pt x="0" y="23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7" y="0"/>
                  </a:lnTo>
                  <a:lnTo>
                    <a:pt x="23" y="0"/>
                  </a:lnTo>
                  <a:lnTo>
                    <a:pt x="30" y="7"/>
                  </a:lnTo>
                  <a:lnTo>
                    <a:pt x="30" y="23"/>
                  </a:lnTo>
                  <a:lnTo>
                    <a:pt x="38" y="23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5" name="Freeform 102"/>
            <p:cNvSpPr>
              <a:spLocks/>
            </p:cNvSpPr>
            <p:nvPr/>
          </p:nvSpPr>
          <p:spPr bwMode="auto">
            <a:xfrm>
              <a:off x="3564123" y="2572931"/>
              <a:ext cx="64144" cy="58588"/>
            </a:xfrm>
            <a:custGeom>
              <a:avLst/>
              <a:gdLst>
                <a:gd name="T0" fmla="*/ 2248 w 29"/>
                <a:gd name="T1" fmla="*/ 0 h 30"/>
                <a:gd name="T2" fmla="*/ 0 w 29"/>
                <a:gd name="T3" fmla="*/ 3166 h 30"/>
                <a:gd name="T4" fmla="*/ 2248 w 29"/>
                <a:gd name="T5" fmla="*/ 3166 h 30"/>
                <a:gd name="T6" fmla="*/ 2248 w 29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30"/>
                <a:gd name="T14" fmla="*/ 29 w 29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30">
                  <a:moveTo>
                    <a:pt x="28" y="0"/>
                  </a:moveTo>
                  <a:lnTo>
                    <a:pt x="0" y="29"/>
                  </a:lnTo>
                  <a:lnTo>
                    <a:pt x="28" y="29"/>
                  </a:lnTo>
                  <a:lnTo>
                    <a:pt x="28" y="0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6" name="Freeform 381"/>
            <p:cNvSpPr>
              <a:spLocks/>
            </p:cNvSpPr>
            <p:nvPr/>
          </p:nvSpPr>
          <p:spPr bwMode="auto">
            <a:xfrm>
              <a:off x="1139157" y="1582792"/>
              <a:ext cx="1528510" cy="726493"/>
            </a:xfrm>
            <a:custGeom>
              <a:avLst/>
              <a:gdLst>
                <a:gd name="T0" fmla="*/ 60418 w 696"/>
                <a:gd name="T1" fmla="*/ 5411 h 349"/>
                <a:gd name="T2" fmla="*/ 57010 w 696"/>
                <a:gd name="T3" fmla="*/ 10559 h 349"/>
                <a:gd name="T4" fmla="*/ 50782 w 696"/>
                <a:gd name="T5" fmla="*/ 14391 h 349"/>
                <a:gd name="T6" fmla="*/ 46768 w 696"/>
                <a:gd name="T7" fmla="*/ 17109 h 349"/>
                <a:gd name="T8" fmla="*/ 43425 w 696"/>
                <a:gd name="T9" fmla="*/ 18255 h 349"/>
                <a:gd name="T10" fmla="*/ 45503 w 696"/>
                <a:gd name="T11" fmla="*/ 9328 h 349"/>
                <a:gd name="T12" fmla="*/ 44103 w 696"/>
                <a:gd name="T13" fmla="*/ 6610 h 349"/>
                <a:gd name="T14" fmla="*/ 40013 w 696"/>
                <a:gd name="T15" fmla="*/ 3799 h 349"/>
                <a:gd name="T16" fmla="*/ 35241 w 696"/>
                <a:gd name="T17" fmla="*/ 1356 h 349"/>
                <a:gd name="T18" fmla="*/ 31824 w 696"/>
                <a:gd name="T19" fmla="*/ 1356 h 349"/>
                <a:gd name="T20" fmla="*/ 25078 w 696"/>
                <a:gd name="T21" fmla="*/ 1356 h 349"/>
                <a:gd name="T22" fmla="*/ 18386 w 696"/>
                <a:gd name="T23" fmla="*/ 1356 h 349"/>
                <a:gd name="T24" fmla="*/ 11641 w 696"/>
                <a:gd name="T25" fmla="*/ 1356 h 349"/>
                <a:gd name="T26" fmla="*/ 7462 w 696"/>
                <a:gd name="T27" fmla="*/ 5411 h 349"/>
                <a:gd name="T28" fmla="*/ 6676 w 696"/>
                <a:gd name="T29" fmla="*/ 3799 h 349"/>
                <a:gd name="T30" fmla="*/ 5459 w 696"/>
                <a:gd name="T31" fmla="*/ 6610 h 349"/>
                <a:gd name="T32" fmla="*/ 4669 w 696"/>
                <a:gd name="T33" fmla="*/ 7803 h 349"/>
                <a:gd name="T34" fmla="*/ 1397 w 696"/>
                <a:gd name="T35" fmla="*/ 17109 h 349"/>
                <a:gd name="T36" fmla="*/ 0 w 696"/>
                <a:gd name="T37" fmla="*/ 26250 h 349"/>
                <a:gd name="T38" fmla="*/ 616 w 696"/>
                <a:gd name="T39" fmla="*/ 28580 h 349"/>
                <a:gd name="T40" fmla="*/ 616 w 696"/>
                <a:gd name="T41" fmla="*/ 34006 h 349"/>
                <a:gd name="T42" fmla="*/ 3420 w 696"/>
                <a:gd name="T43" fmla="*/ 39268 h 349"/>
                <a:gd name="T44" fmla="*/ 6676 w 696"/>
                <a:gd name="T45" fmla="*/ 41964 h 349"/>
                <a:gd name="T46" fmla="*/ 10765 w 696"/>
                <a:gd name="T47" fmla="*/ 44392 h 349"/>
                <a:gd name="T48" fmla="*/ 15456 w 696"/>
                <a:gd name="T49" fmla="*/ 45922 h 349"/>
                <a:gd name="T50" fmla="*/ 17610 w 696"/>
                <a:gd name="T51" fmla="*/ 48195 h 349"/>
                <a:gd name="T52" fmla="*/ 21015 w 696"/>
                <a:gd name="T53" fmla="*/ 54805 h 349"/>
                <a:gd name="T54" fmla="*/ 22406 w 696"/>
                <a:gd name="T55" fmla="*/ 53277 h 349"/>
                <a:gd name="T56" fmla="*/ 24476 w 696"/>
                <a:gd name="T57" fmla="*/ 50941 h 349"/>
                <a:gd name="T58" fmla="*/ 28582 w 696"/>
                <a:gd name="T59" fmla="*/ 48195 h 349"/>
                <a:gd name="T60" fmla="*/ 31177 w 696"/>
                <a:gd name="T61" fmla="*/ 49744 h 349"/>
                <a:gd name="T62" fmla="*/ 31824 w 696"/>
                <a:gd name="T63" fmla="*/ 48195 h 349"/>
                <a:gd name="T64" fmla="*/ 33831 w 696"/>
                <a:gd name="T65" fmla="*/ 46992 h 349"/>
                <a:gd name="T66" fmla="*/ 35241 w 696"/>
                <a:gd name="T67" fmla="*/ 45922 h 349"/>
                <a:gd name="T68" fmla="*/ 35942 w 696"/>
                <a:gd name="T69" fmla="*/ 46992 h 349"/>
                <a:gd name="T70" fmla="*/ 38614 w 696"/>
                <a:gd name="T71" fmla="*/ 48195 h 349"/>
                <a:gd name="T72" fmla="*/ 39393 w 696"/>
                <a:gd name="T73" fmla="*/ 52149 h 349"/>
                <a:gd name="T74" fmla="*/ 39393 w 696"/>
                <a:gd name="T75" fmla="*/ 54805 h 349"/>
                <a:gd name="T76" fmla="*/ 40634 w 696"/>
                <a:gd name="T77" fmla="*/ 58886 h 349"/>
                <a:gd name="T78" fmla="*/ 41420 w 696"/>
                <a:gd name="T79" fmla="*/ 50941 h 349"/>
                <a:gd name="T80" fmla="*/ 41420 w 696"/>
                <a:gd name="T81" fmla="*/ 46992 h 349"/>
                <a:gd name="T82" fmla="*/ 42684 w 696"/>
                <a:gd name="T83" fmla="*/ 41964 h 349"/>
                <a:gd name="T84" fmla="*/ 46768 w 696"/>
                <a:gd name="T85" fmla="*/ 36375 h 349"/>
                <a:gd name="T86" fmla="*/ 47570 w 696"/>
                <a:gd name="T87" fmla="*/ 34006 h 349"/>
                <a:gd name="T88" fmla="*/ 47570 w 696"/>
                <a:gd name="T89" fmla="*/ 32481 h 349"/>
                <a:gd name="T90" fmla="*/ 48781 w 696"/>
                <a:gd name="T91" fmla="*/ 32481 h 349"/>
                <a:gd name="T92" fmla="*/ 48781 w 696"/>
                <a:gd name="T93" fmla="*/ 30104 h 349"/>
                <a:gd name="T94" fmla="*/ 48781 w 696"/>
                <a:gd name="T95" fmla="*/ 28580 h 349"/>
                <a:gd name="T96" fmla="*/ 48781 w 696"/>
                <a:gd name="T97" fmla="*/ 27490 h 349"/>
                <a:gd name="T98" fmla="*/ 49391 w 696"/>
                <a:gd name="T99" fmla="*/ 24752 h 349"/>
                <a:gd name="T100" fmla="*/ 48781 w 696"/>
                <a:gd name="T101" fmla="*/ 30104 h 349"/>
                <a:gd name="T102" fmla="*/ 50175 w 696"/>
                <a:gd name="T103" fmla="*/ 23507 h 349"/>
                <a:gd name="T104" fmla="*/ 52934 w 696"/>
                <a:gd name="T105" fmla="*/ 19640 h 349"/>
                <a:gd name="T106" fmla="*/ 54962 w 696"/>
                <a:gd name="T107" fmla="*/ 19640 h 349"/>
                <a:gd name="T108" fmla="*/ 56360 w 696"/>
                <a:gd name="T109" fmla="*/ 18255 h 349"/>
                <a:gd name="T110" fmla="*/ 58393 w 696"/>
                <a:gd name="T111" fmla="*/ 13148 h 3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96"/>
                <a:gd name="T169" fmla="*/ 0 h 349"/>
                <a:gd name="T170" fmla="*/ 696 w 696"/>
                <a:gd name="T171" fmla="*/ 349 h 3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96" h="349">
                  <a:moveTo>
                    <a:pt x="695" y="62"/>
                  </a:moveTo>
                  <a:lnTo>
                    <a:pt x="695" y="55"/>
                  </a:lnTo>
                  <a:lnTo>
                    <a:pt x="695" y="32"/>
                  </a:lnTo>
                  <a:lnTo>
                    <a:pt x="687" y="32"/>
                  </a:lnTo>
                  <a:lnTo>
                    <a:pt x="671" y="39"/>
                  </a:lnTo>
                  <a:lnTo>
                    <a:pt x="664" y="46"/>
                  </a:lnTo>
                  <a:lnTo>
                    <a:pt x="655" y="55"/>
                  </a:lnTo>
                  <a:lnTo>
                    <a:pt x="648" y="62"/>
                  </a:lnTo>
                  <a:lnTo>
                    <a:pt x="625" y="62"/>
                  </a:lnTo>
                  <a:lnTo>
                    <a:pt x="602" y="62"/>
                  </a:lnTo>
                  <a:lnTo>
                    <a:pt x="586" y="78"/>
                  </a:lnTo>
                  <a:lnTo>
                    <a:pt x="578" y="85"/>
                  </a:lnTo>
                  <a:lnTo>
                    <a:pt x="562" y="85"/>
                  </a:lnTo>
                  <a:lnTo>
                    <a:pt x="548" y="85"/>
                  </a:lnTo>
                  <a:lnTo>
                    <a:pt x="548" y="92"/>
                  </a:lnTo>
                  <a:lnTo>
                    <a:pt x="532" y="101"/>
                  </a:lnTo>
                  <a:lnTo>
                    <a:pt x="525" y="101"/>
                  </a:lnTo>
                  <a:lnTo>
                    <a:pt x="509" y="108"/>
                  </a:lnTo>
                  <a:lnTo>
                    <a:pt x="502" y="108"/>
                  </a:lnTo>
                  <a:lnTo>
                    <a:pt x="494" y="108"/>
                  </a:lnTo>
                  <a:lnTo>
                    <a:pt x="509" y="92"/>
                  </a:lnTo>
                  <a:lnTo>
                    <a:pt x="518" y="85"/>
                  </a:lnTo>
                  <a:lnTo>
                    <a:pt x="518" y="69"/>
                  </a:lnTo>
                  <a:lnTo>
                    <a:pt x="518" y="55"/>
                  </a:lnTo>
                  <a:lnTo>
                    <a:pt x="509" y="55"/>
                  </a:lnTo>
                  <a:lnTo>
                    <a:pt x="509" y="46"/>
                  </a:lnTo>
                  <a:lnTo>
                    <a:pt x="509" y="39"/>
                  </a:lnTo>
                  <a:lnTo>
                    <a:pt x="502" y="39"/>
                  </a:lnTo>
                  <a:lnTo>
                    <a:pt x="485" y="32"/>
                  </a:lnTo>
                  <a:lnTo>
                    <a:pt x="478" y="23"/>
                  </a:lnTo>
                  <a:lnTo>
                    <a:pt x="471" y="16"/>
                  </a:lnTo>
                  <a:lnTo>
                    <a:pt x="455" y="23"/>
                  </a:lnTo>
                  <a:lnTo>
                    <a:pt x="448" y="16"/>
                  </a:lnTo>
                  <a:lnTo>
                    <a:pt x="432" y="16"/>
                  </a:lnTo>
                  <a:lnTo>
                    <a:pt x="416" y="16"/>
                  </a:lnTo>
                  <a:lnTo>
                    <a:pt x="401" y="8"/>
                  </a:lnTo>
                  <a:lnTo>
                    <a:pt x="409" y="0"/>
                  </a:lnTo>
                  <a:lnTo>
                    <a:pt x="401" y="8"/>
                  </a:lnTo>
                  <a:lnTo>
                    <a:pt x="385" y="8"/>
                  </a:lnTo>
                  <a:lnTo>
                    <a:pt x="362" y="8"/>
                  </a:lnTo>
                  <a:lnTo>
                    <a:pt x="348" y="8"/>
                  </a:lnTo>
                  <a:lnTo>
                    <a:pt x="325" y="8"/>
                  </a:lnTo>
                  <a:lnTo>
                    <a:pt x="309" y="8"/>
                  </a:lnTo>
                  <a:lnTo>
                    <a:pt x="285" y="8"/>
                  </a:lnTo>
                  <a:lnTo>
                    <a:pt x="269" y="8"/>
                  </a:lnTo>
                  <a:lnTo>
                    <a:pt x="246" y="8"/>
                  </a:lnTo>
                  <a:lnTo>
                    <a:pt x="232" y="8"/>
                  </a:lnTo>
                  <a:lnTo>
                    <a:pt x="209" y="8"/>
                  </a:lnTo>
                  <a:lnTo>
                    <a:pt x="192" y="8"/>
                  </a:lnTo>
                  <a:lnTo>
                    <a:pt x="169" y="8"/>
                  </a:lnTo>
                  <a:lnTo>
                    <a:pt x="155" y="8"/>
                  </a:lnTo>
                  <a:lnTo>
                    <a:pt x="132" y="8"/>
                  </a:lnTo>
                  <a:lnTo>
                    <a:pt x="116" y="8"/>
                  </a:lnTo>
                  <a:lnTo>
                    <a:pt x="92" y="8"/>
                  </a:lnTo>
                  <a:lnTo>
                    <a:pt x="85" y="16"/>
                  </a:lnTo>
                  <a:lnTo>
                    <a:pt x="85" y="32"/>
                  </a:lnTo>
                  <a:lnTo>
                    <a:pt x="76" y="32"/>
                  </a:lnTo>
                  <a:lnTo>
                    <a:pt x="85" y="23"/>
                  </a:lnTo>
                  <a:lnTo>
                    <a:pt x="76" y="32"/>
                  </a:lnTo>
                  <a:lnTo>
                    <a:pt x="76" y="23"/>
                  </a:lnTo>
                  <a:lnTo>
                    <a:pt x="85" y="16"/>
                  </a:lnTo>
                  <a:lnTo>
                    <a:pt x="69" y="16"/>
                  </a:lnTo>
                  <a:lnTo>
                    <a:pt x="62" y="32"/>
                  </a:lnTo>
                  <a:lnTo>
                    <a:pt x="62" y="39"/>
                  </a:lnTo>
                  <a:lnTo>
                    <a:pt x="53" y="39"/>
                  </a:lnTo>
                  <a:lnTo>
                    <a:pt x="53" y="46"/>
                  </a:lnTo>
                  <a:lnTo>
                    <a:pt x="62" y="46"/>
                  </a:lnTo>
                  <a:lnTo>
                    <a:pt x="53" y="46"/>
                  </a:lnTo>
                  <a:lnTo>
                    <a:pt x="46" y="55"/>
                  </a:lnTo>
                  <a:lnTo>
                    <a:pt x="39" y="69"/>
                  </a:lnTo>
                  <a:lnTo>
                    <a:pt x="23" y="92"/>
                  </a:lnTo>
                  <a:lnTo>
                    <a:pt x="16" y="101"/>
                  </a:lnTo>
                  <a:lnTo>
                    <a:pt x="16" y="116"/>
                  </a:lnTo>
                  <a:lnTo>
                    <a:pt x="0" y="132"/>
                  </a:lnTo>
                  <a:lnTo>
                    <a:pt x="0" y="146"/>
                  </a:lnTo>
                  <a:lnTo>
                    <a:pt x="0" y="155"/>
                  </a:lnTo>
                  <a:lnTo>
                    <a:pt x="7" y="162"/>
                  </a:lnTo>
                  <a:lnTo>
                    <a:pt x="0" y="162"/>
                  </a:lnTo>
                  <a:lnTo>
                    <a:pt x="7" y="162"/>
                  </a:lnTo>
                  <a:lnTo>
                    <a:pt x="7" y="169"/>
                  </a:lnTo>
                  <a:lnTo>
                    <a:pt x="7" y="178"/>
                  </a:lnTo>
                  <a:lnTo>
                    <a:pt x="7" y="185"/>
                  </a:lnTo>
                  <a:lnTo>
                    <a:pt x="7" y="192"/>
                  </a:lnTo>
                  <a:lnTo>
                    <a:pt x="7" y="201"/>
                  </a:lnTo>
                  <a:lnTo>
                    <a:pt x="7" y="215"/>
                  </a:lnTo>
                  <a:lnTo>
                    <a:pt x="16" y="215"/>
                  </a:lnTo>
                  <a:lnTo>
                    <a:pt x="23" y="224"/>
                  </a:lnTo>
                  <a:lnTo>
                    <a:pt x="39" y="232"/>
                  </a:lnTo>
                  <a:lnTo>
                    <a:pt x="39" y="239"/>
                  </a:lnTo>
                  <a:lnTo>
                    <a:pt x="53" y="239"/>
                  </a:lnTo>
                  <a:lnTo>
                    <a:pt x="69" y="239"/>
                  </a:lnTo>
                  <a:lnTo>
                    <a:pt x="76" y="248"/>
                  </a:lnTo>
                  <a:lnTo>
                    <a:pt x="85" y="248"/>
                  </a:lnTo>
                  <a:lnTo>
                    <a:pt x="100" y="255"/>
                  </a:lnTo>
                  <a:lnTo>
                    <a:pt x="108" y="262"/>
                  </a:lnTo>
                  <a:lnTo>
                    <a:pt x="123" y="262"/>
                  </a:lnTo>
                  <a:lnTo>
                    <a:pt x="139" y="262"/>
                  </a:lnTo>
                  <a:lnTo>
                    <a:pt x="146" y="255"/>
                  </a:lnTo>
                  <a:lnTo>
                    <a:pt x="162" y="255"/>
                  </a:lnTo>
                  <a:lnTo>
                    <a:pt x="176" y="271"/>
                  </a:lnTo>
                  <a:lnTo>
                    <a:pt x="176" y="278"/>
                  </a:lnTo>
                  <a:lnTo>
                    <a:pt x="185" y="285"/>
                  </a:lnTo>
                  <a:lnTo>
                    <a:pt x="192" y="294"/>
                  </a:lnTo>
                  <a:lnTo>
                    <a:pt x="200" y="285"/>
                  </a:lnTo>
                  <a:lnTo>
                    <a:pt x="223" y="285"/>
                  </a:lnTo>
                  <a:lnTo>
                    <a:pt x="223" y="301"/>
                  </a:lnTo>
                  <a:lnTo>
                    <a:pt x="232" y="308"/>
                  </a:lnTo>
                  <a:lnTo>
                    <a:pt x="239" y="324"/>
                  </a:lnTo>
                  <a:lnTo>
                    <a:pt x="246" y="331"/>
                  </a:lnTo>
                  <a:lnTo>
                    <a:pt x="262" y="339"/>
                  </a:lnTo>
                  <a:lnTo>
                    <a:pt x="255" y="324"/>
                  </a:lnTo>
                  <a:lnTo>
                    <a:pt x="255" y="315"/>
                  </a:lnTo>
                  <a:lnTo>
                    <a:pt x="262" y="315"/>
                  </a:lnTo>
                  <a:lnTo>
                    <a:pt x="262" y="308"/>
                  </a:lnTo>
                  <a:lnTo>
                    <a:pt x="269" y="301"/>
                  </a:lnTo>
                  <a:lnTo>
                    <a:pt x="278" y="301"/>
                  </a:lnTo>
                  <a:lnTo>
                    <a:pt x="285" y="301"/>
                  </a:lnTo>
                  <a:lnTo>
                    <a:pt x="301" y="285"/>
                  </a:lnTo>
                  <a:lnTo>
                    <a:pt x="309" y="278"/>
                  </a:lnTo>
                  <a:lnTo>
                    <a:pt x="325" y="285"/>
                  </a:lnTo>
                  <a:lnTo>
                    <a:pt x="332" y="285"/>
                  </a:lnTo>
                  <a:lnTo>
                    <a:pt x="339" y="285"/>
                  </a:lnTo>
                  <a:lnTo>
                    <a:pt x="348" y="294"/>
                  </a:lnTo>
                  <a:lnTo>
                    <a:pt x="355" y="294"/>
                  </a:lnTo>
                  <a:lnTo>
                    <a:pt x="355" y="285"/>
                  </a:lnTo>
                  <a:lnTo>
                    <a:pt x="362" y="294"/>
                  </a:lnTo>
                  <a:lnTo>
                    <a:pt x="369" y="294"/>
                  </a:lnTo>
                  <a:lnTo>
                    <a:pt x="362" y="285"/>
                  </a:lnTo>
                  <a:lnTo>
                    <a:pt x="362" y="278"/>
                  </a:lnTo>
                  <a:lnTo>
                    <a:pt x="355" y="278"/>
                  </a:lnTo>
                  <a:lnTo>
                    <a:pt x="362" y="278"/>
                  </a:lnTo>
                  <a:lnTo>
                    <a:pt x="385" y="278"/>
                  </a:lnTo>
                  <a:lnTo>
                    <a:pt x="385" y="271"/>
                  </a:lnTo>
                  <a:lnTo>
                    <a:pt x="385" y="278"/>
                  </a:lnTo>
                  <a:lnTo>
                    <a:pt x="393" y="278"/>
                  </a:lnTo>
                  <a:lnTo>
                    <a:pt x="401" y="271"/>
                  </a:lnTo>
                  <a:lnTo>
                    <a:pt x="393" y="271"/>
                  </a:lnTo>
                  <a:lnTo>
                    <a:pt x="409" y="271"/>
                  </a:lnTo>
                  <a:lnTo>
                    <a:pt x="401" y="271"/>
                  </a:lnTo>
                  <a:lnTo>
                    <a:pt x="409" y="278"/>
                  </a:lnTo>
                  <a:lnTo>
                    <a:pt x="416" y="278"/>
                  </a:lnTo>
                  <a:lnTo>
                    <a:pt x="416" y="285"/>
                  </a:lnTo>
                  <a:lnTo>
                    <a:pt x="432" y="278"/>
                  </a:lnTo>
                  <a:lnTo>
                    <a:pt x="439" y="285"/>
                  </a:lnTo>
                  <a:lnTo>
                    <a:pt x="448" y="294"/>
                  </a:lnTo>
                  <a:lnTo>
                    <a:pt x="439" y="315"/>
                  </a:lnTo>
                  <a:lnTo>
                    <a:pt x="439" y="308"/>
                  </a:lnTo>
                  <a:lnTo>
                    <a:pt x="448" y="308"/>
                  </a:lnTo>
                  <a:lnTo>
                    <a:pt x="439" y="315"/>
                  </a:lnTo>
                  <a:lnTo>
                    <a:pt x="448" y="324"/>
                  </a:lnTo>
                  <a:lnTo>
                    <a:pt x="448" y="331"/>
                  </a:lnTo>
                  <a:lnTo>
                    <a:pt x="448" y="324"/>
                  </a:lnTo>
                  <a:lnTo>
                    <a:pt x="448" y="331"/>
                  </a:lnTo>
                  <a:lnTo>
                    <a:pt x="455" y="339"/>
                  </a:lnTo>
                  <a:lnTo>
                    <a:pt x="455" y="348"/>
                  </a:lnTo>
                  <a:lnTo>
                    <a:pt x="462" y="348"/>
                  </a:lnTo>
                  <a:lnTo>
                    <a:pt x="471" y="331"/>
                  </a:lnTo>
                  <a:lnTo>
                    <a:pt x="471" y="324"/>
                  </a:lnTo>
                  <a:lnTo>
                    <a:pt x="471" y="308"/>
                  </a:lnTo>
                  <a:lnTo>
                    <a:pt x="471" y="301"/>
                  </a:lnTo>
                  <a:lnTo>
                    <a:pt x="471" y="308"/>
                  </a:lnTo>
                  <a:lnTo>
                    <a:pt x="471" y="301"/>
                  </a:lnTo>
                  <a:lnTo>
                    <a:pt x="471" y="285"/>
                  </a:lnTo>
                  <a:lnTo>
                    <a:pt x="471" y="278"/>
                  </a:lnTo>
                  <a:lnTo>
                    <a:pt x="471" y="262"/>
                  </a:lnTo>
                  <a:lnTo>
                    <a:pt x="478" y="255"/>
                  </a:lnTo>
                  <a:lnTo>
                    <a:pt x="478" y="248"/>
                  </a:lnTo>
                  <a:lnTo>
                    <a:pt x="485" y="248"/>
                  </a:lnTo>
                  <a:lnTo>
                    <a:pt x="502" y="232"/>
                  </a:lnTo>
                  <a:lnTo>
                    <a:pt x="518" y="224"/>
                  </a:lnTo>
                  <a:lnTo>
                    <a:pt x="525" y="224"/>
                  </a:lnTo>
                  <a:lnTo>
                    <a:pt x="532" y="215"/>
                  </a:lnTo>
                  <a:lnTo>
                    <a:pt x="548" y="208"/>
                  </a:lnTo>
                  <a:lnTo>
                    <a:pt x="532" y="201"/>
                  </a:lnTo>
                  <a:lnTo>
                    <a:pt x="541" y="208"/>
                  </a:lnTo>
                  <a:lnTo>
                    <a:pt x="541" y="201"/>
                  </a:lnTo>
                  <a:lnTo>
                    <a:pt x="548" y="201"/>
                  </a:lnTo>
                  <a:lnTo>
                    <a:pt x="555" y="192"/>
                  </a:lnTo>
                  <a:lnTo>
                    <a:pt x="548" y="192"/>
                  </a:lnTo>
                  <a:lnTo>
                    <a:pt x="541" y="192"/>
                  </a:lnTo>
                  <a:lnTo>
                    <a:pt x="548" y="192"/>
                  </a:lnTo>
                  <a:lnTo>
                    <a:pt x="555" y="192"/>
                  </a:lnTo>
                  <a:lnTo>
                    <a:pt x="555" y="185"/>
                  </a:lnTo>
                  <a:lnTo>
                    <a:pt x="555" y="192"/>
                  </a:lnTo>
                  <a:lnTo>
                    <a:pt x="555" y="178"/>
                  </a:lnTo>
                  <a:lnTo>
                    <a:pt x="548" y="178"/>
                  </a:lnTo>
                  <a:lnTo>
                    <a:pt x="548" y="169"/>
                  </a:lnTo>
                  <a:lnTo>
                    <a:pt x="555" y="178"/>
                  </a:lnTo>
                  <a:lnTo>
                    <a:pt x="548" y="169"/>
                  </a:lnTo>
                  <a:lnTo>
                    <a:pt x="555" y="169"/>
                  </a:lnTo>
                  <a:lnTo>
                    <a:pt x="548" y="162"/>
                  </a:lnTo>
                  <a:lnTo>
                    <a:pt x="555" y="169"/>
                  </a:lnTo>
                  <a:lnTo>
                    <a:pt x="548" y="155"/>
                  </a:lnTo>
                  <a:lnTo>
                    <a:pt x="555" y="155"/>
                  </a:lnTo>
                  <a:lnTo>
                    <a:pt x="548" y="155"/>
                  </a:lnTo>
                  <a:lnTo>
                    <a:pt x="555" y="162"/>
                  </a:lnTo>
                  <a:lnTo>
                    <a:pt x="555" y="155"/>
                  </a:lnTo>
                  <a:lnTo>
                    <a:pt x="562" y="146"/>
                  </a:lnTo>
                  <a:lnTo>
                    <a:pt x="571" y="139"/>
                  </a:lnTo>
                  <a:lnTo>
                    <a:pt x="562" y="146"/>
                  </a:lnTo>
                  <a:lnTo>
                    <a:pt x="562" y="155"/>
                  </a:lnTo>
                  <a:lnTo>
                    <a:pt x="562" y="162"/>
                  </a:lnTo>
                  <a:lnTo>
                    <a:pt x="562" y="169"/>
                  </a:lnTo>
                  <a:lnTo>
                    <a:pt x="555" y="178"/>
                  </a:lnTo>
                  <a:lnTo>
                    <a:pt x="571" y="155"/>
                  </a:lnTo>
                  <a:lnTo>
                    <a:pt x="571" y="139"/>
                  </a:lnTo>
                  <a:lnTo>
                    <a:pt x="578" y="139"/>
                  </a:lnTo>
                  <a:lnTo>
                    <a:pt x="571" y="139"/>
                  </a:lnTo>
                  <a:lnTo>
                    <a:pt x="578" y="146"/>
                  </a:lnTo>
                  <a:lnTo>
                    <a:pt x="594" y="139"/>
                  </a:lnTo>
                  <a:lnTo>
                    <a:pt x="594" y="132"/>
                  </a:lnTo>
                  <a:lnTo>
                    <a:pt x="602" y="116"/>
                  </a:lnTo>
                  <a:lnTo>
                    <a:pt x="594" y="123"/>
                  </a:lnTo>
                  <a:lnTo>
                    <a:pt x="602" y="116"/>
                  </a:lnTo>
                  <a:lnTo>
                    <a:pt x="618" y="116"/>
                  </a:lnTo>
                  <a:lnTo>
                    <a:pt x="625" y="116"/>
                  </a:lnTo>
                  <a:lnTo>
                    <a:pt x="632" y="108"/>
                  </a:lnTo>
                  <a:lnTo>
                    <a:pt x="641" y="116"/>
                  </a:lnTo>
                  <a:lnTo>
                    <a:pt x="648" y="108"/>
                  </a:lnTo>
                  <a:lnTo>
                    <a:pt x="641" y="108"/>
                  </a:lnTo>
                  <a:lnTo>
                    <a:pt x="641" y="101"/>
                  </a:lnTo>
                  <a:lnTo>
                    <a:pt x="641" y="92"/>
                  </a:lnTo>
                  <a:lnTo>
                    <a:pt x="655" y="78"/>
                  </a:lnTo>
                  <a:lnTo>
                    <a:pt x="664" y="78"/>
                  </a:lnTo>
                  <a:lnTo>
                    <a:pt x="671" y="69"/>
                  </a:lnTo>
                  <a:lnTo>
                    <a:pt x="678" y="69"/>
                  </a:lnTo>
                  <a:lnTo>
                    <a:pt x="695" y="62"/>
                  </a:lnTo>
                </a:path>
              </a:pathLst>
            </a:custGeom>
            <a:grpFill/>
            <a:ln w="3175" cap="rnd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es-CO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7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21523" name="Imagen 1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4" t="43857" r="1613" b="43631"/>
          <a:stretch>
            <a:fillRect/>
          </a:stretch>
        </p:blipFill>
        <p:spPr bwMode="auto">
          <a:xfrm>
            <a:off x="5086350" y="2414588"/>
            <a:ext cx="19002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" name="Arco de bloque 427"/>
          <p:cNvSpPr/>
          <p:nvPr/>
        </p:nvSpPr>
        <p:spPr>
          <a:xfrm>
            <a:off x="3384550" y="1665288"/>
            <a:ext cx="2397125" cy="2203450"/>
          </a:xfrm>
          <a:prstGeom prst="blockArc">
            <a:avLst>
              <a:gd name="adj1" fmla="val 10800000"/>
              <a:gd name="adj2" fmla="val 19516884"/>
              <a:gd name="adj3" fmla="val 767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CO">
              <a:solidFill>
                <a:schemeClr val="tx1"/>
              </a:solidFill>
            </a:endParaRPr>
          </a:p>
        </p:txBody>
      </p:sp>
      <p:sp>
        <p:nvSpPr>
          <p:cNvPr id="429" name="Triángulo isósceles 428"/>
          <p:cNvSpPr/>
          <p:nvPr/>
        </p:nvSpPr>
        <p:spPr>
          <a:xfrm rot="8737845">
            <a:off x="5289550" y="2093913"/>
            <a:ext cx="414338" cy="190500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CO"/>
          </a:p>
        </p:txBody>
      </p:sp>
      <p:sp>
        <p:nvSpPr>
          <p:cNvPr id="430" name="Rectángulo 429"/>
          <p:cNvSpPr/>
          <p:nvPr/>
        </p:nvSpPr>
        <p:spPr>
          <a:xfrm rot="20579217">
            <a:off x="3542627" y="1796234"/>
            <a:ext cx="1667470" cy="93427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913164"/>
              </a:avLst>
            </a:prstTxWarp>
            <a:spAutoFit/>
          </a:bodyPr>
          <a:lstStyle>
            <a:defPPr>
              <a:defRPr lang="es-CO"/>
            </a:defPPr>
            <a:lvl1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56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28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00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72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 años de cooperación</a:t>
            </a:r>
          </a:p>
        </p:txBody>
      </p:sp>
      <p:pic>
        <p:nvPicPr>
          <p:cNvPr id="21527" name="Imagen 1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21049" r="7957" b="21722"/>
          <a:stretch>
            <a:fillRect/>
          </a:stretch>
        </p:blipFill>
        <p:spPr bwMode="auto">
          <a:xfrm>
            <a:off x="3995738" y="2417763"/>
            <a:ext cx="9334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8" name="CuadroTexto 44"/>
          <p:cNvSpPr txBox="1">
            <a:spLocks noChangeArrowheads="1"/>
          </p:cNvSpPr>
          <p:nvPr/>
        </p:nvSpPr>
        <p:spPr bwMode="auto">
          <a:xfrm>
            <a:off x="4924425" y="1203325"/>
            <a:ext cx="15144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100">
                <a:latin typeface="Candara" panose="020E0502030303020204" pitchFamily="34" charset="0"/>
              </a:rPr>
              <a:t>Operacional </a:t>
            </a:r>
          </a:p>
        </p:txBody>
      </p:sp>
      <p:sp>
        <p:nvSpPr>
          <p:cNvPr id="21529" name="CuadroTexto 44"/>
          <p:cNvSpPr txBox="1">
            <a:spLocks noChangeArrowheads="1"/>
          </p:cNvSpPr>
          <p:nvPr/>
        </p:nvSpPr>
        <p:spPr bwMode="auto">
          <a:xfrm>
            <a:off x="4791075" y="1546225"/>
            <a:ext cx="1514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100" b="1">
                <a:latin typeface="Candara" panose="020E0502030303020204" pitchFamily="34" charset="0"/>
              </a:rPr>
              <a:t>30 delitos </a:t>
            </a:r>
          </a:p>
        </p:txBody>
      </p:sp>
      <p:sp>
        <p:nvSpPr>
          <p:cNvPr id="21530" name="CuadroTexto 79"/>
          <p:cNvSpPr txBox="1">
            <a:spLocks noChangeArrowheads="1"/>
          </p:cNvSpPr>
          <p:nvPr/>
        </p:nvSpPr>
        <p:spPr bwMode="auto">
          <a:xfrm>
            <a:off x="2509838" y="3852863"/>
            <a:ext cx="15192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100">
                <a:latin typeface="Candara" panose="020E0502030303020204" pitchFamily="34" charset="0"/>
              </a:rPr>
              <a:t>Acceso a información privilegiada y cooperación</a:t>
            </a:r>
          </a:p>
        </p:txBody>
      </p:sp>
      <p:sp>
        <p:nvSpPr>
          <p:cNvPr id="21531" name="CuadroTexto 74"/>
          <p:cNvSpPr txBox="1">
            <a:spLocks noChangeArrowheads="1"/>
          </p:cNvSpPr>
          <p:nvPr/>
        </p:nvSpPr>
        <p:spPr bwMode="auto">
          <a:xfrm>
            <a:off x="4760913" y="4503738"/>
            <a:ext cx="12509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100" b="1">
                <a:latin typeface="Candara" panose="020E0502030303020204" pitchFamily="34" charset="0"/>
              </a:rPr>
              <a:t>Referenciaciones</a:t>
            </a:r>
          </a:p>
        </p:txBody>
      </p:sp>
      <p:sp>
        <p:nvSpPr>
          <p:cNvPr id="21532" name="CuadroTexto 44"/>
          <p:cNvSpPr txBox="1">
            <a:spLocks noChangeArrowheads="1"/>
          </p:cNvSpPr>
          <p:nvPr/>
        </p:nvSpPr>
        <p:spPr bwMode="auto">
          <a:xfrm>
            <a:off x="6076950" y="382588"/>
            <a:ext cx="1514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600" b="1">
                <a:latin typeface="Candara" panose="020E0502030303020204" pitchFamily="34" charset="0"/>
              </a:rPr>
              <a:t>Intercambio de información</a:t>
            </a:r>
          </a:p>
        </p:txBody>
      </p:sp>
      <p:sp>
        <p:nvSpPr>
          <p:cNvPr id="21533" name="CuadroTexto 44"/>
          <p:cNvSpPr txBox="1">
            <a:spLocks noChangeArrowheads="1"/>
          </p:cNvSpPr>
          <p:nvPr/>
        </p:nvSpPr>
        <p:spPr bwMode="auto">
          <a:xfrm>
            <a:off x="1778000" y="258763"/>
            <a:ext cx="1514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600" b="1">
                <a:latin typeface="Candara" panose="020E0502030303020204" pitchFamily="34" charset="0"/>
              </a:rPr>
              <a:t>Procesos operacionales</a:t>
            </a:r>
          </a:p>
        </p:txBody>
      </p:sp>
      <p:sp>
        <p:nvSpPr>
          <p:cNvPr id="21534" name="CuadroTexto 44"/>
          <p:cNvSpPr txBox="1">
            <a:spLocks noChangeArrowheads="1"/>
          </p:cNvSpPr>
          <p:nvPr/>
        </p:nvSpPr>
        <p:spPr bwMode="auto">
          <a:xfrm>
            <a:off x="712788" y="1643063"/>
            <a:ext cx="1514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600" b="1">
                <a:latin typeface="Candara" panose="020E0502030303020204" pitchFamily="34" charset="0"/>
              </a:rPr>
              <a:t>Espacios de vinculación</a:t>
            </a:r>
          </a:p>
        </p:txBody>
      </p:sp>
      <p:sp>
        <p:nvSpPr>
          <p:cNvPr id="21535" name="CuadroTexto 44"/>
          <p:cNvSpPr txBox="1">
            <a:spLocks noChangeArrowheads="1"/>
          </p:cNvSpPr>
          <p:nvPr/>
        </p:nvSpPr>
        <p:spPr bwMode="auto">
          <a:xfrm>
            <a:off x="6346825" y="3197225"/>
            <a:ext cx="26939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600" b="1">
                <a:latin typeface="Candara" panose="020E0502030303020204" pitchFamily="34" charset="0"/>
              </a:rPr>
              <a:t>Acuerdo de Cooperación Operativo y Estratégico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CO" altLang="es-CO" sz="1600" b="1">
              <a:latin typeface="Candara" panose="020E0502030303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400" b="1">
                <a:latin typeface="Candara" panose="020E0502030303020204" pitchFamily="34" charset="0"/>
              </a:rPr>
              <a:t>Ley 1582 del 30/10/2012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83920" y="4122840"/>
            <a:ext cx="1258550" cy="52322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CO" sz="1400" b="1" dirty="0" smtClean="0"/>
              <a:t>PLATAFORMA </a:t>
            </a:r>
          </a:p>
          <a:p>
            <a:r>
              <a:rPr lang="es-CO" sz="1400" b="1" dirty="0" smtClean="0"/>
              <a:t>EXPERTOS EPE</a:t>
            </a:r>
            <a:endParaRPr lang="es-CO" sz="1400" b="1" dirty="0"/>
          </a:p>
        </p:txBody>
      </p:sp>
    </p:spTree>
    <p:extLst>
      <p:ext uri="{BB962C8B-B14F-4D97-AF65-F5344CB8AC3E}">
        <p14:creationId xmlns:p14="http://schemas.microsoft.com/office/powerpoint/2010/main" val="4076415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0" y="0"/>
            <a:ext cx="9144000" cy="5199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3" name="Rectángulo 2"/>
          <p:cNvSpPr/>
          <p:nvPr/>
        </p:nvSpPr>
        <p:spPr>
          <a:xfrm>
            <a:off x="0" y="1708150"/>
            <a:ext cx="9144000" cy="1800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0244" name="CuadroTexto 1"/>
          <p:cNvSpPr txBox="1">
            <a:spLocks noChangeArrowheads="1"/>
          </p:cNvSpPr>
          <p:nvPr/>
        </p:nvSpPr>
        <p:spPr bwMode="auto">
          <a:xfrm>
            <a:off x="179512" y="2427734"/>
            <a:ext cx="8785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3200" b="1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Visión internacional del </a:t>
            </a:r>
            <a:r>
              <a:rPr lang="es-CO" altLang="es-CO" sz="3200" b="1" dirty="0" err="1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Crime</a:t>
            </a:r>
            <a:r>
              <a:rPr lang="es-CO" altLang="es-CO" sz="3200" b="1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as a </a:t>
            </a:r>
            <a:r>
              <a:rPr lang="es-CO" altLang="es-CO" sz="3200" b="1" dirty="0" err="1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Service</a:t>
            </a:r>
            <a:endParaRPr lang="es-CO" altLang="es-CO" sz="3200" b="1" dirty="0">
              <a:solidFill>
                <a:srgbClr val="00000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"/>
          <p:cNvSpPr/>
          <p:nvPr/>
        </p:nvSpPr>
        <p:spPr>
          <a:xfrm>
            <a:off x="-31750" y="-1588"/>
            <a:ext cx="9183688" cy="5143501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5" name="28 CuadroTexto"/>
          <p:cNvSpPr txBox="1"/>
          <p:nvPr/>
        </p:nvSpPr>
        <p:spPr>
          <a:xfrm>
            <a:off x="-39688" y="6350"/>
            <a:ext cx="9183688" cy="4000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endParaRPr lang="es-CO" sz="20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2292" name="Rectángulo 70"/>
          <p:cNvSpPr>
            <a:spLocks noChangeArrowheads="1"/>
          </p:cNvSpPr>
          <p:nvPr/>
        </p:nvSpPr>
        <p:spPr bwMode="auto">
          <a:xfrm>
            <a:off x="228600" y="0"/>
            <a:ext cx="8691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8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Entendiendo la globalización del Crime as a Service</a:t>
            </a:r>
            <a:endParaRPr lang="es-CO" altLang="es-CO" sz="3600" b="1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3794125" y="438150"/>
            <a:ext cx="1504950" cy="4667250"/>
          </a:xfrm>
          <a:prstGeom prst="ellipse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s-CO">
              <a:solidFill>
                <a:prstClr val="white"/>
              </a:solidFill>
            </a:endParaRPr>
          </a:p>
        </p:txBody>
      </p:sp>
      <p:sp>
        <p:nvSpPr>
          <p:cNvPr id="39" name="Elipse 38"/>
          <p:cNvSpPr/>
          <p:nvPr/>
        </p:nvSpPr>
        <p:spPr>
          <a:xfrm>
            <a:off x="1908175" y="441325"/>
            <a:ext cx="5543550" cy="4664075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sp>
        <p:nvSpPr>
          <p:cNvPr id="12295" name="CuadroTexto 33"/>
          <p:cNvSpPr txBox="1">
            <a:spLocks noChangeArrowheads="1"/>
          </p:cNvSpPr>
          <p:nvPr/>
        </p:nvSpPr>
        <p:spPr bwMode="auto">
          <a:xfrm>
            <a:off x="1868488" y="2301875"/>
            <a:ext cx="1379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400" b="1">
                <a:latin typeface="Franklin Gothic Book" panose="020B0503020102020204" pitchFamily="34" charset="0"/>
                <a:cs typeface="Arial" panose="020B0604020202020204" pitchFamily="34" charset="0"/>
              </a:rPr>
              <a:t>Modalidades delictivas</a:t>
            </a:r>
          </a:p>
        </p:txBody>
      </p:sp>
      <p:sp>
        <p:nvSpPr>
          <p:cNvPr id="12296" name="CuadroTexto 33"/>
          <p:cNvSpPr txBox="1">
            <a:spLocks noChangeArrowheads="1"/>
          </p:cNvSpPr>
          <p:nvPr/>
        </p:nvSpPr>
        <p:spPr bwMode="auto">
          <a:xfrm>
            <a:off x="2889250" y="936625"/>
            <a:ext cx="13541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1000">
                <a:latin typeface="Franklin Gothic Book" panose="020B0503020102020204" pitchFamily="34" charset="0"/>
                <a:cs typeface="Arial" panose="020B0604020202020204" pitchFamily="34" charset="0"/>
              </a:rPr>
              <a:t>Fraude</a:t>
            </a:r>
          </a:p>
        </p:txBody>
      </p:sp>
      <p:sp>
        <p:nvSpPr>
          <p:cNvPr id="12297" name="CuadroTexto 33"/>
          <p:cNvSpPr txBox="1">
            <a:spLocks noChangeArrowheads="1"/>
          </p:cNvSpPr>
          <p:nvPr/>
        </p:nvSpPr>
        <p:spPr bwMode="auto">
          <a:xfrm>
            <a:off x="5759450" y="936625"/>
            <a:ext cx="13541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1000">
                <a:latin typeface="Franklin Gothic Book" panose="020B0503020102020204" pitchFamily="34" charset="0"/>
                <a:cs typeface="Arial" panose="020B0604020202020204" pitchFamily="34" charset="0"/>
              </a:rPr>
              <a:t>Terrorismo</a:t>
            </a:r>
          </a:p>
        </p:txBody>
      </p:sp>
      <p:sp>
        <p:nvSpPr>
          <p:cNvPr id="12298" name="CuadroTexto 33"/>
          <p:cNvSpPr txBox="1">
            <a:spLocks noChangeArrowheads="1"/>
          </p:cNvSpPr>
          <p:nvPr/>
        </p:nvSpPr>
        <p:spPr bwMode="auto">
          <a:xfrm>
            <a:off x="5148263" y="3916363"/>
            <a:ext cx="2105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1000">
                <a:latin typeface="Franklin Gothic Book" panose="020B0503020102020204" pitchFamily="34" charset="0"/>
                <a:cs typeface="Arial" panose="020B0604020202020204" pitchFamily="34" charset="0"/>
              </a:rPr>
              <a:t>Explotación sexual infantil</a:t>
            </a:r>
          </a:p>
        </p:txBody>
      </p:sp>
      <p:sp>
        <p:nvSpPr>
          <p:cNvPr id="12299" name="CuadroTexto 33"/>
          <p:cNvSpPr txBox="1">
            <a:spLocks noChangeArrowheads="1"/>
          </p:cNvSpPr>
          <p:nvPr/>
        </p:nvSpPr>
        <p:spPr bwMode="auto">
          <a:xfrm>
            <a:off x="5597525" y="2446338"/>
            <a:ext cx="20018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1000">
                <a:latin typeface="Franklin Gothic Book" panose="020B0503020102020204" pitchFamily="34" charset="0"/>
                <a:cs typeface="Arial" panose="020B0604020202020204" pitchFamily="34" charset="0"/>
              </a:rPr>
              <a:t>Cibercrimen y sus modalidades</a:t>
            </a:r>
          </a:p>
        </p:txBody>
      </p:sp>
      <p:sp>
        <p:nvSpPr>
          <p:cNvPr id="12300" name="CuadroTexto 33"/>
          <p:cNvSpPr txBox="1">
            <a:spLocks noChangeArrowheads="1"/>
          </p:cNvSpPr>
          <p:nvPr/>
        </p:nvSpPr>
        <p:spPr bwMode="auto">
          <a:xfrm>
            <a:off x="2466975" y="3916363"/>
            <a:ext cx="2105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1000">
                <a:latin typeface="Franklin Gothic Book" panose="020B0503020102020204" pitchFamily="34" charset="0"/>
                <a:cs typeface="Arial" panose="020B0604020202020204" pitchFamily="34" charset="0"/>
              </a:rPr>
              <a:t>Negociación criminal</a:t>
            </a:r>
          </a:p>
        </p:txBody>
      </p:sp>
      <p:sp>
        <p:nvSpPr>
          <p:cNvPr id="53" name="Elipse 52"/>
          <p:cNvSpPr/>
          <p:nvPr/>
        </p:nvSpPr>
        <p:spPr>
          <a:xfrm>
            <a:off x="111125" y="438150"/>
            <a:ext cx="8923338" cy="4667250"/>
          </a:xfrm>
          <a:prstGeom prst="ellipse">
            <a:avLst/>
          </a:prstGeom>
          <a:noFill/>
          <a:ln w="9525">
            <a:solidFill>
              <a:schemeClr val="tx2">
                <a:lumMod val="75000"/>
              </a:schemeClr>
            </a:solidFill>
            <a:prstDash val="das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sp>
        <p:nvSpPr>
          <p:cNvPr id="12302" name="CuadroTexto 33"/>
          <p:cNvSpPr txBox="1">
            <a:spLocks noChangeArrowheads="1"/>
          </p:cNvSpPr>
          <p:nvPr/>
        </p:nvSpPr>
        <p:spPr bwMode="auto">
          <a:xfrm>
            <a:off x="96838" y="2406650"/>
            <a:ext cx="1379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400" b="1">
                <a:latin typeface="Franklin Gothic Book" panose="020B0503020102020204" pitchFamily="34" charset="0"/>
                <a:cs typeface="Arial" panose="020B0604020202020204" pitchFamily="34" charset="0"/>
              </a:rPr>
              <a:t>Escenarios</a:t>
            </a:r>
          </a:p>
        </p:txBody>
      </p:sp>
      <p:sp>
        <p:nvSpPr>
          <p:cNvPr id="12303" name="CuadroTexto 33"/>
          <p:cNvSpPr txBox="1">
            <a:spLocks noChangeArrowheads="1"/>
          </p:cNvSpPr>
          <p:nvPr/>
        </p:nvSpPr>
        <p:spPr bwMode="auto">
          <a:xfrm>
            <a:off x="1247775" y="1220788"/>
            <a:ext cx="91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1000">
                <a:latin typeface="Franklin Gothic Book" panose="020B0503020102020204" pitchFamily="34" charset="0"/>
                <a:cs typeface="Arial" panose="020B0604020202020204" pitchFamily="34" charset="0"/>
              </a:rPr>
              <a:t>Entornos virtuales</a:t>
            </a:r>
          </a:p>
        </p:txBody>
      </p:sp>
      <p:sp>
        <p:nvSpPr>
          <p:cNvPr id="12304" name="CuadroTexto 33"/>
          <p:cNvSpPr txBox="1">
            <a:spLocks noChangeArrowheads="1"/>
          </p:cNvSpPr>
          <p:nvPr/>
        </p:nvSpPr>
        <p:spPr bwMode="auto">
          <a:xfrm>
            <a:off x="7859713" y="2343150"/>
            <a:ext cx="1157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1000">
                <a:latin typeface="Franklin Gothic Book" panose="020B0503020102020204" pitchFamily="34" charset="0"/>
                <a:cs typeface="Arial" panose="020B0604020202020204" pitchFamily="34" charset="0"/>
              </a:rPr>
              <a:t>Tecnologización criminal</a:t>
            </a:r>
          </a:p>
        </p:txBody>
      </p:sp>
      <p:sp>
        <p:nvSpPr>
          <p:cNvPr id="12305" name="CuadroTexto 33"/>
          <p:cNvSpPr txBox="1">
            <a:spLocks noChangeArrowheads="1"/>
          </p:cNvSpPr>
          <p:nvPr/>
        </p:nvSpPr>
        <p:spPr bwMode="auto">
          <a:xfrm>
            <a:off x="1247775" y="3611563"/>
            <a:ext cx="91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1000">
                <a:latin typeface="Franklin Gothic Book" panose="020B0503020102020204" pitchFamily="34" charset="0"/>
                <a:cs typeface="Arial" panose="020B0604020202020204" pitchFamily="34" charset="0"/>
              </a:rPr>
              <a:t>Mundo alterno</a:t>
            </a:r>
          </a:p>
        </p:txBody>
      </p:sp>
      <p:sp>
        <p:nvSpPr>
          <p:cNvPr id="59" name="Hexágono 58"/>
          <p:cNvSpPr/>
          <p:nvPr/>
        </p:nvSpPr>
        <p:spPr>
          <a:xfrm>
            <a:off x="3636963" y="1751013"/>
            <a:ext cx="1892300" cy="1663700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3" name="Hexágono 2"/>
          <p:cNvSpPr/>
          <p:nvPr/>
        </p:nvSpPr>
        <p:spPr>
          <a:xfrm>
            <a:off x="3849688" y="1905000"/>
            <a:ext cx="1462087" cy="1373188"/>
          </a:xfrm>
          <a:prstGeom prst="hexagon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2308" name="CuadroTexto 5"/>
          <p:cNvSpPr txBox="1">
            <a:spLocks noChangeArrowheads="1"/>
          </p:cNvSpPr>
          <p:nvPr/>
        </p:nvSpPr>
        <p:spPr bwMode="auto">
          <a:xfrm>
            <a:off x="3867150" y="2303463"/>
            <a:ext cx="1368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80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Crime as a Service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"/>
          <p:cNvSpPr/>
          <p:nvPr/>
        </p:nvSpPr>
        <p:spPr>
          <a:xfrm>
            <a:off x="-31750" y="-1588"/>
            <a:ext cx="9183688" cy="5143501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5" name="28 CuadroTexto"/>
          <p:cNvSpPr txBox="1"/>
          <p:nvPr/>
        </p:nvSpPr>
        <p:spPr>
          <a:xfrm>
            <a:off x="-39688" y="6350"/>
            <a:ext cx="9183688" cy="4000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endParaRPr lang="es-CO" sz="20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4340" name="Rectángulo 70"/>
          <p:cNvSpPr>
            <a:spLocks noChangeArrowheads="1"/>
          </p:cNvSpPr>
          <p:nvPr/>
        </p:nvSpPr>
        <p:spPr bwMode="auto">
          <a:xfrm>
            <a:off x="228600" y="0"/>
            <a:ext cx="8691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8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Contexto actual y evolución del Crime as a Service</a:t>
            </a:r>
            <a:endParaRPr lang="es-CO" altLang="es-CO" sz="3600" b="1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3 Anillo"/>
          <p:cNvSpPr/>
          <p:nvPr/>
        </p:nvSpPr>
        <p:spPr>
          <a:xfrm>
            <a:off x="2724150" y="1092200"/>
            <a:ext cx="3692525" cy="3378200"/>
          </a:xfrm>
          <a:prstGeom prst="donut">
            <a:avLst>
              <a:gd name="adj" fmla="val 476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>
              <a:solidFill>
                <a:schemeClr val="tx1"/>
              </a:solidFill>
            </a:endParaRPr>
          </a:p>
        </p:txBody>
      </p:sp>
      <p:sp>
        <p:nvSpPr>
          <p:cNvPr id="22" name="5 Rectángulo"/>
          <p:cNvSpPr/>
          <p:nvPr/>
        </p:nvSpPr>
        <p:spPr>
          <a:xfrm>
            <a:off x="4371975" y="919163"/>
            <a:ext cx="360363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23" name="6 Rectángulo"/>
          <p:cNvSpPr/>
          <p:nvPr/>
        </p:nvSpPr>
        <p:spPr>
          <a:xfrm rot="3134545">
            <a:off x="5658644" y="1556544"/>
            <a:ext cx="360363" cy="27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24" name="7 Rectángulo"/>
          <p:cNvSpPr/>
          <p:nvPr/>
        </p:nvSpPr>
        <p:spPr>
          <a:xfrm rot="5400000">
            <a:off x="6149975" y="2632075"/>
            <a:ext cx="360363" cy="303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25" name="8 Rectángulo"/>
          <p:cNvSpPr/>
          <p:nvPr/>
        </p:nvSpPr>
        <p:spPr>
          <a:xfrm>
            <a:off x="4389438" y="4262438"/>
            <a:ext cx="360362" cy="33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26" name="9 Rectángulo"/>
          <p:cNvSpPr/>
          <p:nvPr/>
        </p:nvSpPr>
        <p:spPr>
          <a:xfrm rot="5400000">
            <a:off x="2619375" y="2611438"/>
            <a:ext cx="358775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27" name="10 Rectángulo"/>
          <p:cNvSpPr/>
          <p:nvPr/>
        </p:nvSpPr>
        <p:spPr>
          <a:xfrm rot="18590564">
            <a:off x="3100388" y="1544638"/>
            <a:ext cx="360362" cy="290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28" name="11 Rectángulo"/>
          <p:cNvSpPr/>
          <p:nvPr/>
        </p:nvSpPr>
        <p:spPr>
          <a:xfrm rot="14104372">
            <a:off x="3148012" y="3759201"/>
            <a:ext cx="360363" cy="354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29" name="12 Rectángulo"/>
          <p:cNvSpPr/>
          <p:nvPr/>
        </p:nvSpPr>
        <p:spPr>
          <a:xfrm rot="8170360">
            <a:off x="5534025" y="3763963"/>
            <a:ext cx="358775" cy="33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cxnSp>
        <p:nvCxnSpPr>
          <p:cNvPr id="30" name="16 Conector recto"/>
          <p:cNvCxnSpPr/>
          <p:nvPr/>
        </p:nvCxnSpPr>
        <p:spPr>
          <a:xfrm flipV="1">
            <a:off x="5654675" y="1087438"/>
            <a:ext cx="625475" cy="519112"/>
          </a:xfrm>
          <a:prstGeom prst="line">
            <a:avLst/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17 Conector recto"/>
          <p:cNvCxnSpPr/>
          <p:nvPr/>
        </p:nvCxnSpPr>
        <p:spPr>
          <a:xfrm>
            <a:off x="6280150" y="1087438"/>
            <a:ext cx="812800" cy="0"/>
          </a:xfrm>
          <a:prstGeom prst="line">
            <a:avLst/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2" name="20 CuadroTexto"/>
          <p:cNvSpPr txBox="1">
            <a:spLocks noChangeArrowheads="1"/>
          </p:cNvSpPr>
          <p:nvPr/>
        </p:nvSpPr>
        <p:spPr bwMode="auto">
          <a:xfrm>
            <a:off x="3052763" y="4452938"/>
            <a:ext cx="302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200">
                <a:latin typeface="Franklin Gothic Book" panose="020B0503020102020204" pitchFamily="34" charset="0"/>
                <a:cs typeface="Arial" panose="020B0604020202020204" pitchFamily="34" charset="0"/>
              </a:rPr>
              <a:t>Dinámica de incremento del ransomware, igualando el nivel de ataques malware.</a:t>
            </a:r>
          </a:p>
        </p:txBody>
      </p:sp>
      <p:sp>
        <p:nvSpPr>
          <p:cNvPr id="14353" name="21 CuadroTexto"/>
          <p:cNvSpPr txBox="1">
            <a:spLocks noChangeArrowheads="1"/>
          </p:cNvSpPr>
          <p:nvPr/>
        </p:nvSpPr>
        <p:spPr bwMode="auto">
          <a:xfrm>
            <a:off x="3259138" y="411163"/>
            <a:ext cx="2636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200">
                <a:latin typeface="Franklin Gothic Book" panose="020B0503020102020204" pitchFamily="34" charset="0"/>
                <a:cs typeface="Arial" panose="020B0604020202020204" pitchFamily="34" charset="0"/>
              </a:rPr>
              <a:t>Imperiosa necesidad de las organizaciones criminales por promover el </a:t>
            </a:r>
            <a:r>
              <a:rPr lang="es-CO" altLang="es-CO" sz="1200" i="1">
                <a:latin typeface="Franklin Gothic Book" panose="020B0503020102020204" pitchFamily="34" charset="0"/>
                <a:cs typeface="Arial" panose="020B0604020202020204" pitchFamily="34" charset="0"/>
              </a:rPr>
              <a:t>“crime as a service</a:t>
            </a:r>
            <a:r>
              <a:rPr lang="es-CO" altLang="es-CO" sz="1200">
                <a:latin typeface="Franklin Gothic Book" panose="020B05030201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4354" name="22 CuadroTexto"/>
          <p:cNvSpPr txBox="1">
            <a:spLocks noChangeArrowheads="1"/>
          </p:cNvSpPr>
          <p:nvPr/>
        </p:nvSpPr>
        <p:spPr bwMode="auto">
          <a:xfrm>
            <a:off x="6924675" y="1128713"/>
            <a:ext cx="2235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1200">
                <a:latin typeface="Franklin Gothic Book" panose="020B0503020102020204" pitchFamily="34" charset="0"/>
                <a:cs typeface="Arial" panose="020B0604020202020204" pitchFamily="34" charset="0"/>
              </a:rPr>
              <a:t>Innumerable gama de servicios criminales en la red – </a:t>
            </a:r>
            <a:r>
              <a:rPr lang="es-CO" altLang="es-CO" sz="1200" b="1">
                <a:latin typeface="Franklin Gothic Book" panose="020B0503020102020204" pitchFamily="34" charset="0"/>
                <a:cs typeface="Arial" panose="020B0604020202020204" pitchFamily="34" charset="0"/>
              </a:rPr>
              <a:t>policriminalidad cibernética</a:t>
            </a:r>
          </a:p>
        </p:txBody>
      </p:sp>
      <p:cxnSp>
        <p:nvCxnSpPr>
          <p:cNvPr id="35" name="24 Conector recto"/>
          <p:cNvCxnSpPr/>
          <p:nvPr/>
        </p:nvCxnSpPr>
        <p:spPr>
          <a:xfrm>
            <a:off x="6272213" y="2808288"/>
            <a:ext cx="1236662" cy="0"/>
          </a:xfrm>
          <a:prstGeom prst="line">
            <a:avLst/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6" name="25 CuadroTexto"/>
          <p:cNvSpPr txBox="1">
            <a:spLocks noChangeArrowheads="1"/>
          </p:cNvSpPr>
          <p:nvPr/>
        </p:nvSpPr>
        <p:spPr bwMode="auto">
          <a:xfrm>
            <a:off x="6889750" y="2906713"/>
            <a:ext cx="2235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1200">
                <a:latin typeface="Franklin Gothic Book" panose="020B0503020102020204" pitchFamily="34" charset="0"/>
                <a:cs typeface="Arial" panose="020B0604020202020204" pitchFamily="34" charset="0"/>
              </a:rPr>
              <a:t>Acceso delictivo a la Deep Web y Dark Net – </a:t>
            </a:r>
            <a:r>
              <a:rPr lang="es-CO" altLang="es-CO" sz="1200" b="1">
                <a:latin typeface="Franklin Gothic Book" panose="020B0503020102020204" pitchFamily="34" charset="0"/>
                <a:cs typeface="Arial" panose="020B0604020202020204" pitchFamily="34" charset="0"/>
              </a:rPr>
              <a:t>disposición de mercados y foros criminales</a:t>
            </a:r>
          </a:p>
        </p:txBody>
      </p:sp>
      <p:sp>
        <p:nvSpPr>
          <p:cNvPr id="37" name="26 CuadroTexto"/>
          <p:cNvSpPr txBox="1"/>
          <p:nvPr/>
        </p:nvSpPr>
        <p:spPr>
          <a:xfrm>
            <a:off x="6897688" y="4073525"/>
            <a:ext cx="22352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i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En junio de 2017, el FBI y EUROPOL desmantelan los principales </a:t>
            </a:r>
            <a:r>
              <a:rPr lang="es-CO" sz="1200" b="1" i="1" dirty="0" err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Dark</a:t>
            </a:r>
            <a:r>
              <a:rPr lang="es-CO" sz="1200" b="1" i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 </a:t>
            </a:r>
            <a:r>
              <a:rPr lang="es-CO" sz="1200" b="1" i="1" dirty="0" err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Markets</a:t>
            </a:r>
            <a:r>
              <a:rPr lang="es-CO" sz="1200" b="1" i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 como </a:t>
            </a:r>
            <a:r>
              <a:rPr lang="es-CO" sz="1200" b="1" i="1" dirty="0" err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Alpha</a:t>
            </a:r>
            <a:r>
              <a:rPr lang="es-CO" sz="1200" b="1" i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 </a:t>
            </a:r>
            <a:r>
              <a:rPr lang="es-CO" sz="1200" b="1" i="1" dirty="0" err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Bay</a:t>
            </a:r>
            <a:r>
              <a:rPr lang="es-CO" sz="1200" b="1" i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 y Hansa</a:t>
            </a:r>
          </a:p>
        </p:txBody>
      </p:sp>
      <p:cxnSp>
        <p:nvCxnSpPr>
          <p:cNvPr id="40" name="27 Conector recto"/>
          <p:cNvCxnSpPr/>
          <p:nvPr/>
        </p:nvCxnSpPr>
        <p:spPr>
          <a:xfrm>
            <a:off x="5551488" y="4032250"/>
            <a:ext cx="530225" cy="530225"/>
          </a:xfrm>
          <a:prstGeom prst="line">
            <a:avLst/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31 Conector recto"/>
          <p:cNvCxnSpPr/>
          <p:nvPr/>
        </p:nvCxnSpPr>
        <p:spPr>
          <a:xfrm>
            <a:off x="6081713" y="4562475"/>
            <a:ext cx="811212" cy="0"/>
          </a:xfrm>
          <a:prstGeom prst="line">
            <a:avLst/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666" y="1305559"/>
            <a:ext cx="3261959" cy="293624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37 CuadroTexto"/>
          <p:cNvSpPr txBox="1"/>
          <p:nvPr/>
        </p:nvSpPr>
        <p:spPr>
          <a:xfrm>
            <a:off x="2327275" y="4872038"/>
            <a:ext cx="4732338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100" b="1" i="1" dirty="0" err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WannaCry</a:t>
            </a:r>
            <a:r>
              <a:rPr lang="es-CO" sz="1100" b="1" i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 y </a:t>
            </a:r>
            <a:r>
              <a:rPr lang="es-CO" sz="1100" b="1" i="1" dirty="0" err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Petya</a:t>
            </a:r>
            <a:r>
              <a:rPr lang="es-CO" sz="1100" b="1" i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 han sido los mayores y más nocivos ataques digitales </a:t>
            </a:r>
          </a:p>
        </p:txBody>
      </p:sp>
      <p:sp>
        <p:nvSpPr>
          <p:cNvPr id="14362" name="38 CuadroTexto"/>
          <p:cNvSpPr txBox="1">
            <a:spLocks noChangeArrowheads="1"/>
          </p:cNvSpPr>
          <p:nvPr/>
        </p:nvSpPr>
        <p:spPr bwMode="auto">
          <a:xfrm>
            <a:off x="-15875" y="4065588"/>
            <a:ext cx="2481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200">
                <a:latin typeface="Franklin Gothic Book" panose="020B0503020102020204" pitchFamily="34" charset="0"/>
                <a:cs typeface="Arial" panose="020B0604020202020204" pitchFamily="34" charset="0"/>
              </a:rPr>
              <a:t>Inseguridad y afectación económica mundial</a:t>
            </a:r>
          </a:p>
        </p:txBody>
      </p:sp>
      <p:sp>
        <p:nvSpPr>
          <p:cNvPr id="46" name="39 CuadroTexto"/>
          <p:cNvSpPr txBox="1"/>
          <p:nvPr/>
        </p:nvSpPr>
        <p:spPr>
          <a:xfrm>
            <a:off x="123825" y="4519613"/>
            <a:ext cx="229393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i="1" dirty="0" err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Ransomware</a:t>
            </a:r>
            <a:r>
              <a:rPr lang="es-CO" sz="1200" b="1" i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 – fraude en CEO</a:t>
            </a:r>
          </a:p>
        </p:txBody>
      </p:sp>
      <p:cxnSp>
        <p:nvCxnSpPr>
          <p:cNvPr id="47" name="40 Conector recto"/>
          <p:cNvCxnSpPr/>
          <p:nvPr/>
        </p:nvCxnSpPr>
        <p:spPr>
          <a:xfrm flipV="1">
            <a:off x="2916238" y="4002088"/>
            <a:ext cx="625475" cy="519112"/>
          </a:xfrm>
          <a:prstGeom prst="line">
            <a:avLst/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1 Conector recto"/>
          <p:cNvCxnSpPr/>
          <p:nvPr/>
        </p:nvCxnSpPr>
        <p:spPr>
          <a:xfrm>
            <a:off x="2111375" y="4518025"/>
            <a:ext cx="812800" cy="0"/>
          </a:xfrm>
          <a:prstGeom prst="line">
            <a:avLst/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6" name="42 CuadroTexto"/>
          <p:cNvSpPr txBox="1">
            <a:spLocks noChangeArrowheads="1"/>
          </p:cNvSpPr>
          <p:nvPr/>
        </p:nvSpPr>
        <p:spPr bwMode="auto">
          <a:xfrm>
            <a:off x="-25400" y="2352675"/>
            <a:ext cx="2481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200">
                <a:latin typeface="Franklin Gothic Book" panose="020B0503020102020204" pitchFamily="34" charset="0"/>
                <a:cs typeface="Arial" panose="020B0604020202020204" pitchFamily="34" charset="0"/>
              </a:rPr>
              <a:t>Transformación conceptual y evolución del cibercrimen</a:t>
            </a:r>
          </a:p>
        </p:txBody>
      </p:sp>
      <p:cxnSp>
        <p:nvCxnSpPr>
          <p:cNvPr id="50" name="43 Conector recto"/>
          <p:cNvCxnSpPr/>
          <p:nvPr/>
        </p:nvCxnSpPr>
        <p:spPr>
          <a:xfrm>
            <a:off x="1625600" y="2778125"/>
            <a:ext cx="1236663" cy="0"/>
          </a:xfrm>
          <a:prstGeom prst="line">
            <a:avLst/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44 CuadroTexto"/>
          <p:cNvSpPr txBox="1"/>
          <p:nvPr/>
        </p:nvSpPr>
        <p:spPr>
          <a:xfrm>
            <a:off x="42863" y="1733550"/>
            <a:ext cx="24812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dirty="0" err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Ransomware</a:t>
            </a:r>
            <a:r>
              <a:rPr lang="es-CO" sz="1200" b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 as a </a:t>
            </a:r>
            <a:r>
              <a:rPr lang="es-CO" sz="1200" b="1" dirty="0" err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Service</a:t>
            </a:r>
            <a:r>
              <a:rPr lang="es-CO" sz="1200" b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 (</a:t>
            </a:r>
            <a:r>
              <a:rPr lang="es-CO" sz="1200" b="1" dirty="0" err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RaaS</a:t>
            </a:r>
            <a:r>
              <a:rPr lang="es-CO" sz="1200" b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)</a:t>
            </a:r>
          </a:p>
        </p:txBody>
      </p:sp>
      <p:sp>
        <p:nvSpPr>
          <p:cNvPr id="52" name="45 CuadroTexto"/>
          <p:cNvSpPr txBox="1"/>
          <p:nvPr/>
        </p:nvSpPr>
        <p:spPr>
          <a:xfrm>
            <a:off x="42863" y="1431925"/>
            <a:ext cx="24812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dirty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Caso </a:t>
            </a:r>
            <a:r>
              <a:rPr lang="es-CO" sz="1200" b="1" dirty="0" err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+mn-cs"/>
              </a:rPr>
              <a:t>Karmen</a:t>
            </a:r>
            <a:endParaRPr lang="es-CO" sz="1200" b="1" dirty="0">
              <a:solidFill>
                <a:schemeClr val="bg1">
                  <a:lumMod val="50000"/>
                </a:schemeClr>
              </a:solidFill>
              <a:latin typeface="Franklin Gothic Book" panose="020B0503020102020204" pitchFamily="34" charset="0"/>
              <a:cs typeface="+mn-cs"/>
            </a:endParaRPr>
          </a:p>
        </p:txBody>
      </p:sp>
      <p:cxnSp>
        <p:nvCxnSpPr>
          <p:cNvPr id="54" name="46 Conector recto"/>
          <p:cNvCxnSpPr/>
          <p:nvPr/>
        </p:nvCxnSpPr>
        <p:spPr>
          <a:xfrm>
            <a:off x="2935288" y="1081088"/>
            <a:ext cx="530225" cy="530225"/>
          </a:xfrm>
          <a:prstGeom prst="line">
            <a:avLst/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47 Conector recto"/>
          <p:cNvCxnSpPr/>
          <p:nvPr/>
        </p:nvCxnSpPr>
        <p:spPr>
          <a:xfrm>
            <a:off x="2122488" y="1082675"/>
            <a:ext cx="812800" cy="0"/>
          </a:xfrm>
          <a:prstGeom prst="line">
            <a:avLst/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72" name="48 CuadroTexto"/>
          <p:cNvSpPr txBox="1">
            <a:spLocks noChangeArrowheads="1"/>
          </p:cNvSpPr>
          <p:nvPr/>
        </p:nvSpPr>
        <p:spPr bwMode="auto">
          <a:xfrm>
            <a:off x="211138" y="519113"/>
            <a:ext cx="2481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200">
                <a:latin typeface="Franklin Gothic Book" panose="020B0503020102020204" pitchFamily="34" charset="0"/>
                <a:cs typeface="Arial" panose="020B0604020202020204" pitchFamily="34" charset="0"/>
              </a:rPr>
              <a:t>Respuesta oportuna de las autoridades</a:t>
            </a:r>
          </a:p>
        </p:txBody>
      </p:sp>
      <p:sp>
        <p:nvSpPr>
          <p:cNvPr id="4" name="Triángulo isósceles 3"/>
          <p:cNvSpPr/>
          <p:nvPr/>
        </p:nvSpPr>
        <p:spPr>
          <a:xfrm>
            <a:off x="1120775" y="1709738"/>
            <a:ext cx="314325" cy="8572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grpSp>
        <p:nvGrpSpPr>
          <p:cNvPr id="14374" name="Grupo 59"/>
          <p:cNvGrpSpPr>
            <a:grpSpLocks/>
          </p:cNvGrpSpPr>
          <p:nvPr/>
        </p:nvGrpSpPr>
        <p:grpSpPr bwMode="auto">
          <a:xfrm flipH="1">
            <a:off x="4038600" y="1682750"/>
            <a:ext cx="182563" cy="188913"/>
            <a:chOff x="4824413" y="1568449"/>
            <a:chExt cx="236768" cy="188913"/>
          </a:xfrm>
        </p:grpSpPr>
        <p:sp>
          <p:nvSpPr>
            <p:cNvPr id="61" name="Triángulo isósceles 60"/>
            <p:cNvSpPr/>
            <p:nvPr/>
          </p:nvSpPr>
          <p:spPr>
            <a:xfrm rot="5400000">
              <a:off x="4874534" y="1519916"/>
              <a:ext cx="136525" cy="23676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cxnSp>
          <p:nvCxnSpPr>
            <p:cNvPr id="62" name="Conector recto 61"/>
            <p:cNvCxnSpPr/>
            <p:nvPr/>
          </p:nvCxnSpPr>
          <p:spPr>
            <a:xfrm flipH="1">
              <a:off x="4824413" y="1568449"/>
              <a:ext cx="0" cy="18891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75" name="CuadroTexto 8"/>
          <p:cNvSpPr txBox="1">
            <a:spLocks noChangeArrowheads="1"/>
          </p:cNvSpPr>
          <p:nvPr/>
        </p:nvSpPr>
        <p:spPr bwMode="auto">
          <a:xfrm>
            <a:off x="4059238" y="1409700"/>
            <a:ext cx="1103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800" b="1">
                <a:latin typeface="Franklin Gothic Book" panose="020B0503020102020204" pitchFamily="34" charset="0"/>
                <a:cs typeface="Arial" panose="020B0604020202020204" pitchFamily="34" charset="0"/>
              </a:rPr>
              <a:t>Surface Web</a:t>
            </a:r>
          </a:p>
        </p:txBody>
      </p:sp>
      <p:sp>
        <p:nvSpPr>
          <p:cNvPr id="14376" name="CuadroTexto 62"/>
          <p:cNvSpPr txBox="1">
            <a:spLocks noChangeArrowheads="1"/>
          </p:cNvSpPr>
          <p:nvPr/>
        </p:nvSpPr>
        <p:spPr bwMode="auto">
          <a:xfrm>
            <a:off x="3355975" y="1674813"/>
            <a:ext cx="7762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800">
                <a:latin typeface="Franklin Gothic Book" panose="020B0503020102020204" pitchFamily="34" charset="0"/>
                <a:cs typeface="Arial" panose="020B0604020202020204" pitchFamily="34" charset="0"/>
              </a:rPr>
              <a:t>Contrabando</a:t>
            </a:r>
          </a:p>
        </p:txBody>
      </p:sp>
      <p:grpSp>
        <p:nvGrpSpPr>
          <p:cNvPr id="14377" name="Grupo 63"/>
          <p:cNvGrpSpPr>
            <a:grpSpLocks/>
          </p:cNvGrpSpPr>
          <p:nvPr/>
        </p:nvGrpSpPr>
        <p:grpSpPr bwMode="auto">
          <a:xfrm>
            <a:off x="5021263" y="1903413"/>
            <a:ext cx="180975" cy="188912"/>
            <a:chOff x="4824413" y="1568449"/>
            <a:chExt cx="236768" cy="188913"/>
          </a:xfrm>
        </p:grpSpPr>
        <p:sp>
          <p:nvSpPr>
            <p:cNvPr id="65" name="Triángulo isósceles 64"/>
            <p:cNvSpPr/>
            <p:nvPr/>
          </p:nvSpPr>
          <p:spPr>
            <a:xfrm rot="5400000">
              <a:off x="4874534" y="1519915"/>
              <a:ext cx="136526" cy="23676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cxnSp>
          <p:nvCxnSpPr>
            <p:cNvPr id="66" name="Conector recto 65"/>
            <p:cNvCxnSpPr/>
            <p:nvPr/>
          </p:nvCxnSpPr>
          <p:spPr>
            <a:xfrm flipH="1">
              <a:off x="4824413" y="1568449"/>
              <a:ext cx="0" cy="18891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78" name="CuadroTexto 66"/>
          <p:cNvSpPr txBox="1">
            <a:spLocks noChangeArrowheads="1"/>
          </p:cNvSpPr>
          <p:nvPr/>
        </p:nvSpPr>
        <p:spPr bwMode="auto">
          <a:xfrm>
            <a:off x="5191125" y="1833563"/>
            <a:ext cx="573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800">
                <a:latin typeface="Franklin Gothic Book" panose="020B0503020102020204" pitchFamily="34" charset="0"/>
                <a:cs typeface="Arial" panose="020B0604020202020204" pitchFamily="34" charset="0"/>
              </a:rPr>
              <a:t>Hurto de bienes</a:t>
            </a:r>
          </a:p>
        </p:txBody>
      </p:sp>
      <p:sp>
        <p:nvSpPr>
          <p:cNvPr id="14379" name="CuadroTexto 67"/>
          <p:cNvSpPr txBox="1">
            <a:spLocks noChangeArrowheads="1"/>
          </p:cNvSpPr>
          <p:nvPr/>
        </p:nvSpPr>
        <p:spPr bwMode="auto">
          <a:xfrm>
            <a:off x="4065588" y="2274888"/>
            <a:ext cx="1103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800" b="1">
                <a:latin typeface="Franklin Gothic Book" panose="020B0503020102020204" pitchFamily="34" charset="0"/>
                <a:cs typeface="Arial" panose="020B0604020202020204" pitchFamily="34" charset="0"/>
              </a:rPr>
              <a:t>Dark Net</a:t>
            </a:r>
          </a:p>
        </p:txBody>
      </p:sp>
      <p:grpSp>
        <p:nvGrpSpPr>
          <p:cNvPr id="14380" name="Grupo 68"/>
          <p:cNvGrpSpPr>
            <a:grpSpLocks/>
          </p:cNvGrpSpPr>
          <p:nvPr/>
        </p:nvGrpSpPr>
        <p:grpSpPr bwMode="auto">
          <a:xfrm rot="5400000">
            <a:off x="5255419" y="2443956"/>
            <a:ext cx="180975" cy="188913"/>
            <a:chOff x="4824413" y="1568449"/>
            <a:chExt cx="236768" cy="188913"/>
          </a:xfrm>
        </p:grpSpPr>
        <p:sp>
          <p:nvSpPr>
            <p:cNvPr id="70" name="Triángulo isósceles 69"/>
            <p:cNvSpPr/>
            <p:nvPr/>
          </p:nvSpPr>
          <p:spPr>
            <a:xfrm rot="5400000">
              <a:off x="4874535" y="1515153"/>
              <a:ext cx="136525" cy="23676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cxnSp>
          <p:nvCxnSpPr>
            <p:cNvPr id="71" name="Conector recto 70"/>
            <p:cNvCxnSpPr/>
            <p:nvPr/>
          </p:nvCxnSpPr>
          <p:spPr>
            <a:xfrm flipH="1">
              <a:off x="4824412" y="1568449"/>
              <a:ext cx="0" cy="18891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81" name="CuadroTexto 71"/>
          <p:cNvSpPr txBox="1">
            <a:spLocks noChangeArrowheads="1"/>
          </p:cNvSpPr>
          <p:nvPr/>
        </p:nvSpPr>
        <p:spPr bwMode="auto">
          <a:xfrm>
            <a:off x="5441950" y="2362200"/>
            <a:ext cx="574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80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Drogas ilícitas</a:t>
            </a:r>
          </a:p>
        </p:txBody>
      </p:sp>
      <p:grpSp>
        <p:nvGrpSpPr>
          <p:cNvPr id="14382" name="Grupo 72"/>
          <p:cNvGrpSpPr>
            <a:grpSpLocks/>
          </p:cNvGrpSpPr>
          <p:nvPr/>
        </p:nvGrpSpPr>
        <p:grpSpPr bwMode="auto">
          <a:xfrm rot="5400000">
            <a:off x="5072856" y="2837657"/>
            <a:ext cx="180975" cy="188912"/>
            <a:chOff x="4824413" y="1568449"/>
            <a:chExt cx="236768" cy="188913"/>
          </a:xfrm>
        </p:grpSpPr>
        <p:sp>
          <p:nvSpPr>
            <p:cNvPr id="74" name="Triángulo isósceles 73"/>
            <p:cNvSpPr/>
            <p:nvPr/>
          </p:nvSpPr>
          <p:spPr>
            <a:xfrm rot="5400000">
              <a:off x="4874533" y="1515152"/>
              <a:ext cx="136526" cy="23676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cxnSp>
          <p:nvCxnSpPr>
            <p:cNvPr id="75" name="Conector recto 74"/>
            <p:cNvCxnSpPr/>
            <p:nvPr/>
          </p:nvCxnSpPr>
          <p:spPr>
            <a:xfrm flipH="1">
              <a:off x="4824412" y="1568448"/>
              <a:ext cx="0" cy="18891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83" name="CuadroTexto 75"/>
          <p:cNvSpPr txBox="1">
            <a:spLocks noChangeArrowheads="1"/>
          </p:cNvSpPr>
          <p:nvPr/>
        </p:nvSpPr>
        <p:spPr bwMode="auto">
          <a:xfrm>
            <a:off x="5259388" y="2755900"/>
            <a:ext cx="822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80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Explotación sexual infantil en línea</a:t>
            </a:r>
          </a:p>
        </p:txBody>
      </p:sp>
      <p:grpSp>
        <p:nvGrpSpPr>
          <p:cNvPr id="14384" name="Grupo 76"/>
          <p:cNvGrpSpPr>
            <a:grpSpLocks/>
          </p:cNvGrpSpPr>
          <p:nvPr/>
        </p:nvGrpSpPr>
        <p:grpSpPr bwMode="auto">
          <a:xfrm rot="5400000">
            <a:off x="4920456" y="3293270"/>
            <a:ext cx="180975" cy="188912"/>
            <a:chOff x="4824413" y="1568449"/>
            <a:chExt cx="236768" cy="188913"/>
          </a:xfrm>
        </p:grpSpPr>
        <p:sp>
          <p:nvSpPr>
            <p:cNvPr id="78" name="Triángulo isósceles 77"/>
            <p:cNvSpPr/>
            <p:nvPr/>
          </p:nvSpPr>
          <p:spPr>
            <a:xfrm rot="5400000">
              <a:off x="4874533" y="1515152"/>
              <a:ext cx="136526" cy="23676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cxnSp>
          <p:nvCxnSpPr>
            <p:cNvPr id="79" name="Conector recto 78"/>
            <p:cNvCxnSpPr/>
            <p:nvPr/>
          </p:nvCxnSpPr>
          <p:spPr>
            <a:xfrm flipH="1">
              <a:off x="4824412" y="1568448"/>
              <a:ext cx="0" cy="18891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85" name="CuadroTexto 79"/>
          <p:cNvSpPr txBox="1">
            <a:spLocks noChangeArrowheads="1"/>
          </p:cNvSpPr>
          <p:nvPr/>
        </p:nvSpPr>
        <p:spPr bwMode="auto">
          <a:xfrm>
            <a:off x="5106988" y="3213100"/>
            <a:ext cx="822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80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Servicios de cibercrimen</a:t>
            </a:r>
          </a:p>
        </p:txBody>
      </p:sp>
      <p:grpSp>
        <p:nvGrpSpPr>
          <p:cNvPr id="14386" name="Grupo 80"/>
          <p:cNvGrpSpPr>
            <a:grpSpLocks/>
          </p:cNvGrpSpPr>
          <p:nvPr/>
        </p:nvGrpSpPr>
        <p:grpSpPr bwMode="auto">
          <a:xfrm rot="16200000" flipH="1">
            <a:off x="3811588" y="2913063"/>
            <a:ext cx="176212" cy="188912"/>
            <a:chOff x="4824413" y="1568449"/>
            <a:chExt cx="236768" cy="188913"/>
          </a:xfrm>
        </p:grpSpPr>
        <p:sp>
          <p:nvSpPr>
            <p:cNvPr id="82" name="Triángulo isósceles 81"/>
            <p:cNvSpPr/>
            <p:nvPr/>
          </p:nvSpPr>
          <p:spPr>
            <a:xfrm rot="5400000">
              <a:off x="4874534" y="1519915"/>
              <a:ext cx="136526" cy="23676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cxnSp>
          <p:nvCxnSpPr>
            <p:cNvPr id="83" name="Conector recto 82"/>
            <p:cNvCxnSpPr/>
            <p:nvPr/>
          </p:nvCxnSpPr>
          <p:spPr>
            <a:xfrm flipH="1">
              <a:off x="4830811" y="1568449"/>
              <a:ext cx="0" cy="18891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87" name="CuadroTexto 84"/>
          <p:cNvSpPr txBox="1">
            <a:spLocks noChangeArrowheads="1"/>
          </p:cNvSpPr>
          <p:nvPr/>
        </p:nvSpPr>
        <p:spPr bwMode="auto">
          <a:xfrm>
            <a:off x="3197225" y="2881313"/>
            <a:ext cx="822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80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Tráfico de armas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"/>
          <p:cNvSpPr/>
          <p:nvPr/>
        </p:nvSpPr>
        <p:spPr>
          <a:xfrm>
            <a:off x="-31750" y="-1588"/>
            <a:ext cx="9183688" cy="5143501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5" name="28 CuadroTexto"/>
          <p:cNvSpPr txBox="1"/>
          <p:nvPr/>
        </p:nvSpPr>
        <p:spPr>
          <a:xfrm>
            <a:off x="-39688" y="6350"/>
            <a:ext cx="9183688" cy="4000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endParaRPr lang="es-CO" sz="20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9460" name="Rectángulo 70"/>
          <p:cNvSpPr>
            <a:spLocks noChangeArrowheads="1"/>
          </p:cNvSpPr>
          <p:nvPr/>
        </p:nvSpPr>
        <p:spPr bwMode="auto">
          <a:xfrm>
            <a:off x="228600" y="0"/>
            <a:ext cx="8691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800" b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Cooperación regional para minimizar el CaaS</a:t>
            </a:r>
            <a:endParaRPr lang="es-CO" altLang="es-CO" sz="3600" b="1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grpSp>
        <p:nvGrpSpPr>
          <p:cNvPr id="917" name="Group 239"/>
          <p:cNvGrpSpPr>
            <a:grpSpLocks/>
          </p:cNvGrpSpPr>
          <p:nvPr/>
        </p:nvGrpSpPr>
        <p:grpSpPr bwMode="auto">
          <a:xfrm>
            <a:off x="1115616" y="699543"/>
            <a:ext cx="6637734" cy="3332708"/>
            <a:chOff x="118" y="544"/>
            <a:chExt cx="5514" cy="2608"/>
          </a:xfrm>
          <a:solidFill>
            <a:schemeClr val="bg1">
              <a:lumMod val="75000"/>
            </a:schemeClr>
          </a:solidFill>
        </p:grpSpPr>
        <p:sp>
          <p:nvSpPr>
            <p:cNvPr id="918" name="Freeform 240"/>
            <p:cNvSpPr>
              <a:spLocks/>
            </p:cNvSpPr>
            <p:nvPr/>
          </p:nvSpPr>
          <p:spPr bwMode="auto">
            <a:xfrm>
              <a:off x="4513" y="1518"/>
              <a:ext cx="167" cy="360"/>
            </a:xfrm>
            <a:custGeom>
              <a:avLst/>
              <a:gdLst/>
              <a:ahLst/>
              <a:cxnLst>
                <a:cxn ang="0">
                  <a:pos x="60" y="61"/>
                </a:cxn>
                <a:cxn ang="0">
                  <a:pos x="60" y="46"/>
                </a:cxn>
                <a:cxn ang="0">
                  <a:pos x="60" y="23"/>
                </a:cxn>
                <a:cxn ang="0">
                  <a:pos x="53" y="7"/>
                </a:cxn>
                <a:cxn ang="0">
                  <a:pos x="39" y="7"/>
                </a:cxn>
                <a:cxn ang="0">
                  <a:pos x="46" y="23"/>
                </a:cxn>
                <a:cxn ang="0">
                  <a:pos x="23" y="30"/>
                </a:cxn>
                <a:cxn ang="0">
                  <a:pos x="23" y="46"/>
                </a:cxn>
                <a:cxn ang="0">
                  <a:pos x="7" y="70"/>
                </a:cxn>
                <a:cxn ang="0">
                  <a:pos x="7" y="93"/>
                </a:cxn>
                <a:cxn ang="0">
                  <a:pos x="0" y="100"/>
                </a:cxn>
                <a:cxn ang="0">
                  <a:pos x="7" y="116"/>
                </a:cxn>
                <a:cxn ang="0">
                  <a:pos x="7" y="116"/>
                </a:cxn>
                <a:cxn ang="0">
                  <a:pos x="23" y="131"/>
                </a:cxn>
                <a:cxn ang="0">
                  <a:pos x="23" y="131"/>
                </a:cxn>
                <a:cxn ang="0">
                  <a:pos x="30" y="154"/>
                </a:cxn>
                <a:cxn ang="0">
                  <a:pos x="30" y="177"/>
                </a:cxn>
                <a:cxn ang="0">
                  <a:pos x="39" y="177"/>
                </a:cxn>
                <a:cxn ang="0">
                  <a:pos x="46" y="186"/>
                </a:cxn>
                <a:cxn ang="0">
                  <a:pos x="46" y="186"/>
                </a:cxn>
                <a:cxn ang="0">
                  <a:pos x="60" y="170"/>
                </a:cxn>
                <a:cxn ang="0">
                  <a:pos x="60" y="163"/>
                </a:cxn>
                <a:cxn ang="0">
                  <a:pos x="76" y="177"/>
                </a:cxn>
                <a:cxn ang="0">
                  <a:pos x="83" y="217"/>
                </a:cxn>
                <a:cxn ang="0">
                  <a:pos x="92" y="224"/>
                </a:cxn>
                <a:cxn ang="0">
                  <a:pos x="99" y="240"/>
                </a:cxn>
                <a:cxn ang="0">
                  <a:pos x="99" y="264"/>
                </a:cxn>
                <a:cxn ang="0">
                  <a:pos x="107" y="247"/>
                </a:cxn>
                <a:cxn ang="0">
                  <a:pos x="99" y="217"/>
                </a:cxn>
                <a:cxn ang="0">
                  <a:pos x="83" y="201"/>
                </a:cxn>
                <a:cxn ang="0">
                  <a:pos x="92" y="186"/>
                </a:cxn>
                <a:cxn ang="0">
                  <a:pos x="76" y="163"/>
                </a:cxn>
                <a:cxn ang="0">
                  <a:pos x="76" y="131"/>
                </a:cxn>
                <a:cxn ang="0">
                  <a:pos x="92" y="116"/>
                </a:cxn>
                <a:cxn ang="0">
                  <a:pos x="99" y="107"/>
                </a:cxn>
                <a:cxn ang="0">
                  <a:pos x="99" y="100"/>
                </a:cxn>
                <a:cxn ang="0">
                  <a:pos x="83" y="93"/>
                </a:cxn>
                <a:cxn ang="0">
                  <a:pos x="76" y="77"/>
                </a:cxn>
                <a:cxn ang="0">
                  <a:pos x="69" y="61"/>
                </a:cxn>
              </a:cxnLst>
              <a:rect l="0" t="0" r="r" b="b"/>
              <a:pathLst>
                <a:path w="108" h="265">
                  <a:moveTo>
                    <a:pt x="69" y="61"/>
                  </a:moveTo>
                  <a:lnTo>
                    <a:pt x="60" y="61"/>
                  </a:lnTo>
                  <a:lnTo>
                    <a:pt x="60" y="53"/>
                  </a:lnTo>
                  <a:lnTo>
                    <a:pt x="60" y="46"/>
                  </a:lnTo>
                  <a:lnTo>
                    <a:pt x="69" y="37"/>
                  </a:lnTo>
                  <a:lnTo>
                    <a:pt x="60" y="23"/>
                  </a:lnTo>
                  <a:lnTo>
                    <a:pt x="60" y="14"/>
                  </a:lnTo>
                  <a:lnTo>
                    <a:pt x="53" y="7"/>
                  </a:lnTo>
                  <a:lnTo>
                    <a:pt x="46" y="0"/>
                  </a:lnTo>
                  <a:lnTo>
                    <a:pt x="39" y="7"/>
                  </a:lnTo>
                  <a:lnTo>
                    <a:pt x="39" y="14"/>
                  </a:lnTo>
                  <a:lnTo>
                    <a:pt x="46" y="23"/>
                  </a:lnTo>
                  <a:lnTo>
                    <a:pt x="30" y="14"/>
                  </a:lnTo>
                  <a:lnTo>
                    <a:pt x="23" y="30"/>
                  </a:lnTo>
                  <a:lnTo>
                    <a:pt x="23" y="37"/>
                  </a:lnTo>
                  <a:lnTo>
                    <a:pt x="23" y="46"/>
                  </a:lnTo>
                  <a:lnTo>
                    <a:pt x="16" y="70"/>
                  </a:lnTo>
                  <a:lnTo>
                    <a:pt x="7" y="70"/>
                  </a:lnTo>
                  <a:lnTo>
                    <a:pt x="7" y="77"/>
                  </a:lnTo>
                  <a:lnTo>
                    <a:pt x="7" y="93"/>
                  </a:lnTo>
                  <a:lnTo>
                    <a:pt x="0" y="93"/>
                  </a:lnTo>
                  <a:lnTo>
                    <a:pt x="0" y="100"/>
                  </a:lnTo>
                  <a:lnTo>
                    <a:pt x="0" y="107"/>
                  </a:lnTo>
                  <a:lnTo>
                    <a:pt x="7" y="116"/>
                  </a:lnTo>
                  <a:lnTo>
                    <a:pt x="7" y="123"/>
                  </a:lnTo>
                  <a:lnTo>
                    <a:pt x="7" y="116"/>
                  </a:lnTo>
                  <a:lnTo>
                    <a:pt x="16" y="123"/>
                  </a:lnTo>
                  <a:lnTo>
                    <a:pt x="23" y="131"/>
                  </a:lnTo>
                  <a:lnTo>
                    <a:pt x="23" y="140"/>
                  </a:lnTo>
                  <a:lnTo>
                    <a:pt x="23" y="131"/>
                  </a:lnTo>
                  <a:lnTo>
                    <a:pt x="30" y="147"/>
                  </a:lnTo>
                  <a:lnTo>
                    <a:pt x="30" y="154"/>
                  </a:lnTo>
                  <a:lnTo>
                    <a:pt x="30" y="170"/>
                  </a:lnTo>
                  <a:lnTo>
                    <a:pt x="30" y="177"/>
                  </a:lnTo>
                  <a:lnTo>
                    <a:pt x="39" y="170"/>
                  </a:lnTo>
                  <a:lnTo>
                    <a:pt x="39" y="177"/>
                  </a:lnTo>
                  <a:lnTo>
                    <a:pt x="39" y="186"/>
                  </a:lnTo>
                  <a:lnTo>
                    <a:pt x="46" y="186"/>
                  </a:lnTo>
                  <a:lnTo>
                    <a:pt x="46" y="177"/>
                  </a:lnTo>
                  <a:lnTo>
                    <a:pt x="46" y="186"/>
                  </a:lnTo>
                  <a:lnTo>
                    <a:pt x="53" y="177"/>
                  </a:lnTo>
                  <a:lnTo>
                    <a:pt x="60" y="170"/>
                  </a:lnTo>
                  <a:lnTo>
                    <a:pt x="60" y="177"/>
                  </a:lnTo>
                  <a:lnTo>
                    <a:pt x="60" y="163"/>
                  </a:lnTo>
                  <a:lnTo>
                    <a:pt x="69" y="170"/>
                  </a:lnTo>
                  <a:lnTo>
                    <a:pt x="76" y="177"/>
                  </a:lnTo>
                  <a:lnTo>
                    <a:pt x="83" y="193"/>
                  </a:lnTo>
                  <a:lnTo>
                    <a:pt x="83" y="217"/>
                  </a:lnTo>
                  <a:lnTo>
                    <a:pt x="83" y="208"/>
                  </a:lnTo>
                  <a:lnTo>
                    <a:pt x="92" y="224"/>
                  </a:lnTo>
                  <a:lnTo>
                    <a:pt x="92" y="231"/>
                  </a:lnTo>
                  <a:lnTo>
                    <a:pt x="99" y="240"/>
                  </a:lnTo>
                  <a:lnTo>
                    <a:pt x="99" y="255"/>
                  </a:lnTo>
                  <a:lnTo>
                    <a:pt x="99" y="264"/>
                  </a:lnTo>
                  <a:lnTo>
                    <a:pt x="99" y="255"/>
                  </a:lnTo>
                  <a:lnTo>
                    <a:pt x="107" y="247"/>
                  </a:lnTo>
                  <a:lnTo>
                    <a:pt x="107" y="231"/>
                  </a:lnTo>
                  <a:lnTo>
                    <a:pt x="99" y="217"/>
                  </a:lnTo>
                  <a:lnTo>
                    <a:pt x="92" y="208"/>
                  </a:lnTo>
                  <a:lnTo>
                    <a:pt x="83" y="201"/>
                  </a:lnTo>
                  <a:lnTo>
                    <a:pt x="83" y="193"/>
                  </a:lnTo>
                  <a:lnTo>
                    <a:pt x="92" y="186"/>
                  </a:lnTo>
                  <a:lnTo>
                    <a:pt x="92" y="177"/>
                  </a:lnTo>
                  <a:lnTo>
                    <a:pt x="76" y="163"/>
                  </a:lnTo>
                  <a:lnTo>
                    <a:pt x="69" y="147"/>
                  </a:lnTo>
                  <a:lnTo>
                    <a:pt x="76" y="131"/>
                  </a:lnTo>
                  <a:lnTo>
                    <a:pt x="83" y="123"/>
                  </a:lnTo>
                  <a:lnTo>
                    <a:pt x="92" y="116"/>
                  </a:lnTo>
                  <a:lnTo>
                    <a:pt x="99" y="116"/>
                  </a:lnTo>
                  <a:lnTo>
                    <a:pt x="99" y="107"/>
                  </a:lnTo>
                  <a:lnTo>
                    <a:pt x="107" y="100"/>
                  </a:lnTo>
                  <a:lnTo>
                    <a:pt x="99" y="100"/>
                  </a:lnTo>
                  <a:lnTo>
                    <a:pt x="92" y="93"/>
                  </a:lnTo>
                  <a:lnTo>
                    <a:pt x="83" y="93"/>
                  </a:lnTo>
                  <a:lnTo>
                    <a:pt x="83" y="77"/>
                  </a:lnTo>
                  <a:lnTo>
                    <a:pt x="76" y="77"/>
                  </a:lnTo>
                  <a:lnTo>
                    <a:pt x="76" y="61"/>
                  </a:lnTo>
                  <a:lnTo>
                    <a:pt x="69" y="61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19" name="Freeform 241"/>
            <p:cNvSpPr>
              <a:spLocks/>
            </p:cNvSpPr>
            <p:nvPr/>
          </p:nvSpPr>
          <p:spPr bwMode="auto">
            <a:xfrm>
              <a:off x="5046" y="1705"/>
              <a:ext cx="93" cy="128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7" y="46"/>
                </a:cxn>
                <a:cxn ang="0">
                  <a:pos x="0" y="37"/>
                </a:cxn>
                <a:cxn ang="0">
                  <a:pos x="7" y="37"/>
                </a:cxn>
                <a:cxn ang="0">
                  <a:pos x="7" y="23"/>
                </a:cxn>
                <a:cxn ang="0">
                  <a:pos x="7" y="7"/>
                </a:cxn>
                <a:cxn ang="0">
                  <a:pos x="7" y="0"/>
                </a:cxn>
                <a:cxn ang="0">
                  <a:pos x="23" y="7"/>
                </a:cxn>
                <a:cxn ang="0">
                  <a:pos x="30" y="7"/>
                </a:cxn>
                <a:cxn ang="0">
                  <a:pos x="30" y="23"/>
                </a:cxn>
                <a:cxn ang="0">
                  <a:pos x="30" y="30"/>
                </a:cxn>
                <a:cxn ang="0">
                  <a:pos x="30" y="37"/>
                </a:cxn>
                <a:cxn ang="0">
                  <a:pos x="23" y="46"/>
                </a:cxn>
                <a:cxn ang="0">
                  <a:pos x="23" y="53"/>
                </a:cxn>
                <a:cxn ang="0">
                  <a:pos x="30" y="67"/>
                </a:cxn>
                <a:cxn ang="0">
                  <a:pos x="37" y="67"/>
                </a:cxn>
                <a:cxn ang="0">
                  <a:pos x="46" y="67"/>
                </a:cxn>
                <a:cxn ang="0">
                  <a:pos x="53" y="76"/>
                </a:cxn>
                <a:cxn ang="0">
                  <a:pos x="53" y="67"/>
                </a:cxn>
                <a:cxn ang="0">
                  <a:pos x="53" y="76"/>
                </a:cxn>
                <a:cxn ang="0">
                  <a:pos x="61" y="83"/>
                </a:cxn>
                <a:cxn ang="0">
                  <a:pos x="61" y="91"/>
                </a:cxn>
                <a:cxn ang="0">
                  <a:pos x="61" y="83"/>
                </a:cxn>
                <a:cxn ang="0">
                  <a:pos x="53" y="83"/>
                </a:cxn>
                <a:cxn ang="0">
                  <a:pos x="46" y="76"/>
                </a:cxn>
                <a:cxn ang="0">
                  <a:pos x="37" y="76"/>
                </a:cxn>
                <a:cxn ang="0">
                  <a:pos x="46" y="83"/>
                </a:cxn>
                <a:cxn ang="0">
                  <a:pos x="30" y="67"/>
                </a:cxn>
                <a:cxn ang="0">
                  <a:pos x="23" y="76"/>
                </a:cxn>
                <a:cxn ang="0">
                  <a:pos x="14" y="67"/>
                </a:cxn>
                <a:cxn ang="0">
                  <a:pos x="14" y="60"/>
                </a:cxn>
              </a:cxnLst>
              <a:rect l="0" t="0" r="r" b="b"/>
              <a:pathLst>
                <a:path w="62" h="92">
                  <a:moveTo>
                    <a:pt x="14" y="60"/>
                  </a:moveTo>
                  <a:lnTo>
                    <a:pt x="7" y="46"/>
                  </a:lnTo>
                  <a:lnTo>
                    <a:pt x="0" y="37"/>
                  </a:lnTo>
                  <a:lnTo>
                    <a:pt x="7" y="37"/>
                  </a:lnTo>
                  <a:lnTo>
                    <a:pt x="7" y="23"/>
                  </a:lnTo>
                  <a:lnTo>
                    <a:pt x="7" y="7"/>
                  </a:lnTo>
                  <a:lnTo>
                    <a:pt x="7" y="0"/>
                  </a:lnTo>
                  <a:lnTo>
                    <a:pt x="23" y="7"/>
                  </a:lnTo>
                  <a:lnTo>
                    <a:pt x="30" y="7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30" y="37"/>
                  </a:lnTo>
                  <a:lnTo>
                    <a:pt x="23" y="46"/>
                  </a:lnTo>
                  <a:lnTo>
                    <a:pt x="23" y="53"/>
                  </a:lnTo>
                  <a:lnTo>
                    <a:pt x="30" y="67"/>
                  </a:lnTo>
                  <a:lnTo>
                    <a:pt x="37" y="67"/>
                  </a:lnTo>
                  <a:lnTo>
                    <a:pt x="46" y="67"/>
                  </a:lnTo>
                  <a:lnTo>
                    <a:pt x="53" y="76"/>
                  </a:lnTo>
                  <a:lnTo>
                    <a:pt x="53" y="67"/>
                  </a:lnTo>
                  <a:lnTo>
                    <a:pt x="53" y="76"/>
                  </a:lnTo>
                  <a:lnTo>
                    <a:pt x="61" y="83"/>
                  </a:lnTo>
                  <a:lnTo>
                    <a:pt x="61" y="91"/>
                  </a:lnTo>
                  <a:lnTo>
                    <a:pt x="61" y="83"/>
                  </a:lnTo>
                  <a:lnTo>
                    <a:pt x="53" y="83"/>
                  </a:lnTo>
                  <a:lnTo>
                    <a:pt x="46" y="76"/>
                  </a:lnTo>
                  <a:lnTo>
                    <a:pt x="37" y="76"/>
                  </a:lnTo>
                  <a:lnTo>
                    <a:pt x="46" y="83"/>
                  </a:lnTo>
                  <a:lnTo>
                    <a:pt x="30" y="67"/>
                  </a:lnTo>
                  <a:lnTo>
                    <a:pt x="23" y="76"/>
                  </a:lnTo>
                  <a:lnTo>
                    <a:pt x="14" y="67"/>
                  </a:lnTo>
                  <a:lnTo>
                    <a:pt x="14" y="6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20" name="Freeform 242"/>
            <p:cNvSpPr>
              <a:spLocks/>
            </p:cNvSpPr>
            <p:nvPr/>
          </p:nvSpPr>
          <p:spPr bwMode="auto">
            <a:xfrm>
              <a:off x="5116" y="1883"/>
              <a:ext cx="84" cy="88"/>
            </a:xfrm>
            <a:custGeom>
              <a:avLst/>
              <a:gdLst/>
              <a:ahLst/>
              <a:cxnLst>
                <a:cxn ang="0">
                  <a:pos x="45" y="63"/>
                </a:cxn>
                <a:cxn ang="0">
                  <a:pos x="37" y="54"/>
                </a:cxn>
                <a:cxn ang="0">
                  <a:pos x="23" y="46"/>
                </a:cxn>
                <a:cxn ang="0">
                  <a:pos x="23" y="39"/>
                </a:cxn>
                <a:cxn ang="0">
                  <a:pos x="14" y="30"/>
                </a:cxn>
                <a:cxn ang="0">
                  <a:pos x="7" y="30"/>
                </a:cxn>
                <a:cxn ang="0">
                  <a:pos x="0" y="39"/>
                </a:cxn>
                <a:cxn ang="0">
                  <a:pos x="0" y="30"/>
                </a:cxn>
                <a:cxn ang="0">
                  <a:pos x="7" y="23"/>
                </a:cxn>
                <a:cxn ang="0">
                  <a:pos x="14" y="16"/>
                </a:cxn>
                <a:cxn ang="0">
                  <a:pos x="23" y="23"/>
                </a:cxn>
                <a:cxn ang="0">
                  <a:pos x="30" y="23"/>
                </a:cxn>
                <a:cxn ang="0">
                  <a:pos x="30" y="16"/>
                </a:cxn>
                <a:cxn ang="0">
                  <a:pos x="37" y="16"/>
                </a:cxn>
                <a:cxn ang="0">
                  <a:pos x="37" y="0"/>
                </a:cxn>
                <a:cxn ang="0">
                  <a:pos x="45" y="7"/>
                </a:cxn>
                <a:cxn ang="0">
                  <a:pos x="45" y="23"/>
                </a:cxn>
                <a:cxn ang="0">
                  <a:pos x="54" y="39"/>
                </a:cxn>
                <a:cxn ang="0">
                  <a:pos x="54" y="46"/>
                </a:cxn>
                <a:cxn ang="0">
                  <a:pos x="45" y="39"/>
                </a:cxn>
                <a:cxn ang="0">
                  <a:pos x="37" y="39"/>
                </a:cxn>
                <a:cxn ang="0">
                  <a:pos x="45" y="54"/>
                </a:cxn>
                <a:cxn ang="0">
                  <a:pos x="45" y="63"/>
                </a:cxn>
              </a:cxnLst>
              <a:rect l="0" t="0" r="r" b="b"/>
              <a:pathLst>
                <a:path w="55" h="64">
                  <a:moveTo>
                    <a:pt x="45" y="63"/>
                  </a:moveTo>
                  <a:lnTo>
                    <a:pt x="37" y="54"/>
                  </a:lnTo>
                  <a:lnTo>
                    <a:pt x="23" y="46"/>
                  </a:lnTo>
                  <a:lnTo>
                    <a:pt x="23" y="39"/>
                  </a:lnTo>
                  <a:lnTo>
                    <a:pt x="14" y="30"/>
                  </a:lnTo>
                  <a:lnTo>
                    <a:pt x="7" y="30"/>
                  </a:lnTo>
                  <a:lnTo>
                    <a:pt x="0" y="39"/>
                  </a:lnTo>
                  <a:lnTo>
                    <a:pt x="0" y="30"/>
                  </a:lnTo>
                  <a:lnTo>
                    <a:pt x="7" y="23"/>
                  </a:lnTo>
                  <a:lnTo>
                    <a:pt x="14" y="16"/>
                  </a:lnTo>
                  <a:lnTo>
                    <a:pt x="23" y="23"/>
                  </a:lnTo>
                  <a:lnTo>
                    <a:pt x="30" y="23"/>
                  </a:lnTo>
                  <a:lnTo>
                    <a:pt x="30" y="16"/>
                  </a:lnTo>
                  <a:lnTo>
                    <a:pt x="37" y="16"/>
                  </a:lnTo>
                  <a:lnTo>
                    <a:pt x="37" y="0"/>
                  </a:lnTo>
                  <a:lnTo>
                    <a:pt x="45" y="7"/>
                  </a:lnTo>
                  <a:lnTo>
                    <a:pt x="45" y="23"/>
                  </a:lnTo>
                  <a:lnTo>
                    <a:pt x="54" y="39"/>
                  </a:lnTo>
                  <a:lnTo>
                    <a:pt x="54" y="46"/>
                  </a:lnTo>
                  <a:lnTo>
                    <a:pt x="45" y="39"/>
                  </a:lnTo>
                  <a:lnTo>
                    <a:pt x="37" y="39"/>
                  </a:lnTo>
                  <a:lnTo>
                    <a:pt x="45" y="54"/>
                  </a:lnTo>
                  <a:lnTo>
                    <a:pt x="45" y="6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21" name="Freeform 243"/>
            <p:cNvSpPr>
              <a:spLocks/>
            </p:cNvSpPr>
            <p:nvPr/>
          </p:nvSpPr>
          <p:spPr bwMode="auto">
            <a:xfrm>
              <a:off x="5116" y="1859"/>
              <a:ext cx="47" cy="4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14" y="30"/>
                </a:cxn>
                <a:cxn ang="0">
                  <a:pos x="0" y="20"/>
                </a:cxn>
                <a:cxn ang="0">
                  <a:pos x="14" y="0"/>
                </a:cxn>
                <a:cxn ang="0">
                  <a:pos x="29" y="0"/>
                </a:cxn>
              </a:cxnLst>
              <a:rect l="0" t="0" r="r" b="b"/>
              <a:pathLst>
                <a:path w="30" h="31">
                  <a:moveTo>
                    <a:pt x="29" y="0"/>
                  </a:moveTo>
                  <a:lnTo>
                    <a:pt x="14" y="30"/>
                  </a:lnTo>
                  <a:lnTo>
                    <a:pt x="0" y="20"/>
                  </a:lnTo>
                  <a:lnTo>
                    <a:pt x="14" y="0"/>
                  </a:lnTo>
                  <a:lnTo>
                    <a:pt x="2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22" name="Freeform 244"/>
            <p:cNvSpPr>
              <a:spLocks/>
            </p:cNvSpPr>
            <p:nvPr/>
          </p:nvSpPr>
          <p:spPr bwMode="auto">
            <a:xfrm>
              <a:off x="5152" y="1829"/>
              <a:ext cx="45" cy="38"/>
            </a:xfrm>
            <a:custGeom>
              <a:avLst/>
              <a:gdLst/>
              <a:ahLst/>
              <a:cxnLst>
                <a:cxn ang="0">
                  <a:pos x="29" y="29"/>
                </a:cxn>
                <a:cxn ang="0">
                  <a:pos x="14" y="20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29" y="11"/>
                </a:cxn>
                <a:cxn ang="0">
                  <a:pos x="29" y="29"/>
                </a:cxn>
              </a:cxnLst>
              <a:rect l="0" t="0" r="r" b="b"/>
              <a:pathLst>
                <a:path w="30" h="30">
                  <a:moveTo>
                    <a:pt x="29" y="29"/>
                  </a:moveTo>
                  <a:lnTo>
                    <a:pt x="14" y="20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9" y="11"/>
                  </a:lnTo>
                  <a:lnTo>
                    <a:pt x="29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23" name="Freeform 245"/>
            <p:cNvSpPr>
              <a:spLocks/>
            </p:cNvSpPr>
            <p:nvPr/>
          </p:nvSpPr>
          <p:spPr bwMode="auto">
            <a:xfrm>
              <a:off x="5102" y="1839"/>
              <a:ext cx="45" cy="44"/>
            </a:xfrm>
            <a:custGeom>
              <a:avLst/>
              <a:gdLst/>
              <a:ahLst/>
              <a:cxnLst>
                <a:cxn ang="0">
                  <a:pos x="29" y="9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29" y="9"/>
                </a:cxn>
              </a:cxnLst>
              <a:rect l="0" t="0" r="r" b="b"/>
              <a:pathLst>
                <a:path w="30" h="31">
                  <a:moveTo>
                    <a:pt x="29" y="9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29" y="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24" name="Freeform 246"/>
            <p:cNvSpPr>
              <a:spLocks/>
            </p:cNvSpPr>
            <p:nvPr/>
          </p:nvSpPr>
          <p:spPr bwMode="auto">
            <a:xfrm>
              <a:off x="5021" y="1853"/>
              <a:ext cx="46" cy="65"/>
            </a:xfrm>
            <a:custGeom>
              <a:avLst/>
              <a:gdLst/>
              <a:ahLst/>
              <a:cxnLst>
                <a:cxn ang="0">
                  <a:pos x="29" y="15"/>
                </a:cxn>
                <a:cxn ang="0">
                  <a:pos x="20" y="23"/>
                </a:cxn>
                <a:cxn ang="0">
                  <a:pos x="8" y="30"/>
                </a:cxn>
                <a:cxn ang="0">
                  <a:pos x="0" y="46"/>
                </a:cxn>
                <a:cxn ang="0">
                  <a:pos x="0" y="38"/>
                </a:cxn>
                <a:cxn ang="0">
                  <a:pos x="8" y="30"/>
                </a:cxn>
                <a:cxn ang="0">
                  <a:pos x="20" y="15"/>
                </a:cxn>
                <a:cxn ang="0">
                  <a:pos x="29" y="7"/>
                </a:cxn>
                <a:cxn ang="0">
                  <a:pos x="29" y="0"/>
                </a:cxn>
                <a:cxn ang="0">
                  <a:pos x="29" y="15"/>
                </a:cxn>
              </a:cxnLst>
              <a:rect l="0" t="0" r="r" b="b"/>
              <a:pathLst>
                <a:path w="30" h="47">
                  <a:moveTo>
                    <a:pt x="29" y="15"/>
                  </a:moveTo>
                  <a:lnTo>
                    <a:pt x="20" y="23"/>
                  </a:lnTo>
                  <a:lnTo>
                    <a:pt x="8" y="30"/>
                  </a:lnTo>
                  <a:lnTo>
                    <a:pt x="0" y="46"/>
                  </a:lnTo>
                  <a:lnTo>
                    <a:pt x="0" y="38"/>
                  </a:lnTo>
                  <a:lnTo>
                    <a:pt x="8" y="30"/>
                  </a:lnTo>
                  <a:lnTo>
                    <a:pt x="20" y="15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9" y="15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25" name="Freeform 247"/>
            <p:cNvSpPr>
              <a:spLocks/>
            </p:cNvSpPr>
            <p:nvPr/>
          </p:nvSpPr>
          <p:spPr bwMode="auto">
            <a:xfrm>
              <a:off x="5067" y="1809"/>
              <a:ext cx="48" cy="41"/>
            </a:xfrm>
            <a:custGeom>
              <a:avLst/>
              <a:gdLst/>
              <a:ahLst/>
              <a:cxnLst>
                <a:cxn ang="0">
                  <a:pos x="29" y="28"/>
                </a:cxn>
                <a:cxn ang="0">
                  <a:pos x="16" y="14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29" y="28"/>
                </a:cxn>
              </a:cxnLst>
              <a:rect l="0" t="0" r="r" b="b"/>
              <a:pathLst>
                <a:path w="30" h="29">
                  <a:moveTo>
                    <a:pt x="29" y="28"/>
                  </a:moveTo>
                  <a:lnTo>
                    <a:pt x="16" y="14"/>
                  </a:lnTo>
                  <a:lnTo>
                    <a:pt x="0" y="0"/>
                  </a:lnTo>
                  <a:lnTo>
                    <a:pt x="16" y="0"/>
                  </a:lnTo>
                  <a:lnTo>
                    <a:pt x="29" y="2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26" name="Freeform 248"/>
            <p:cNvSpPr>
              <a:spLocks/>
            </p:cNvSpPr>
            <p:nvPr/>
          </p:nvSpPr>
          <p:spPr bwMode="auto">
            <a:xfrm>
              <a:off x="5152" y="1850"/>
              <a:ext cx="45" cy="4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9" y="20"/>
                </a:cxn>
                <a:cxn ang="0">
                  <a:pos x="14" y="20"/>
                </a:cxn>
                <a:cxn ang="0">
                  <a:pos x="14" y="30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14" y="0"/>
                </a:cxn>
              </a:cxnLst>
              <a:rect l="0" t="0" r="r" b="b"/>
              <a:pathLst>
                <a:path w="30" h="31">
                  <a:moveTo>
                    <a:pt x="14" y="0"/>
                  </a:moveTo>
                  <a:lnTo>
                    <a:pt x="29" y="20"/>
                  </a:lnTo>
                  <a:lnTo>
                    <a:pt x="14" y="20"/>
                  </a:lnTo>
                  <a:lnTo>
                    <a:pt x="14" y="3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4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27" name="Freeform 249"/>
            <p:cNvSpPr>
              <a:spLocks/>
            </p:cNvSpPr>
            <p:nvPr/>
          </p:nvSpPr>
          <p:spPr bwMode="auto">
            <a:xfrm>
              <a:off x="5126" y="1829"/>
              <a:ext cx="45" cy="38"/>
            </a:xfrm>
            <a:custGeom>
              <a:avLst/>
              <a:gdLst/>
              <a:ahLst/>
              <a:cxnLst>
                <a:cxn ang="0">
                  <a:pos x="29" y="29"/>
                </a:cxn>
                <a:cxn ang="0">
                  <a:pos x="0" y="29"/>
                </a:cxn>
                <a:cxn ang="0">
                  <a:pos x="0" y="0"/>
                </a:cxn>
                <a:cxn ang="0">
                  <a:pos x="29" y="29"/>
                </a:cxn>
              </a:cxnLst>
              <a:rect l="0" t="0" r="r" b="b"/>
              <a:pathLst>
                <a:path w="30" h="30">
                  <a:moveTo>
                    <a:pt x="29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29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28" name="Freeform 250"/>
            <p:cNvSpPr>
              <a:spLocks/>
            </p:cNvSpPr>
            <p:nvPr/>
          </p:nvSpPr>
          <p:spPr bwMode="auto">
            <a:xfrm>
              <a:off x="5139" y="1883"/>
              <a:ext cx="42" cy="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28" y="0"/>
                </a:cxn>
              </a:cxnLst>
              <a:rect l="0" t="0" r="r" b="b"/>
              <a:pathLst>
                <a:path w="29" h="1">
                  <a:moveTo>
                    <a:pt x="28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29" name="Freeform 251"/>
            <p:cNvSpPr>
              <a:spLocks/>
            </p:cNvSpPr>
            <p:nvPr/>
          </p:nvSpPr>
          <p:spPr bwMode="auto">
            <a:xfrm>
              <a:off x="5139" y="1856"/>
              <a:ext cx="0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"/>
                </a:cxn>
                <a:cxn ang="0">
                  <a:pos x="0" y="22"/>
                </a:cxn>
                <a:cxn ang="0">
                  <a:pos x="0" y="30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w="1" h="31">
                  <a:moveTo>
                    <a:pt x="0" y="0"/>
                  </a:moveTo>
                  <a:lnTo>
                    <a:pt x="0" y="7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30" name="Freeform 252"/>
            <p:cNvSpPr>
              <a:spLocks/>
            </p:cNvSpPr>
            <p:nvPr/>
          </p:nvSpPr>
          <p:spPr bwMode="auto">
            <a:xfrm>
              <a:off x="4619" y="1674"/>
              <a:ext cx="162" cy="297"/>
            </a:xfrm>
            <a:custGeom>
              <a:avLst/>
              <a:gdLst/>
              <a:ahLst/>
              <a:cxnLst>
                <a:cxn ang="0">
                  <a:pos x="37" y="161"/>
                </a:cxn>
                <a:cxn ang="0">
                  <a:pos x="37" y="154"/>
                </a:cxn>
                <a:cxn ang="0">
                  <a:pos x="37" y="138"/>
                </a:cxn>
                <a:cxn ang="0">
                  <a:pos x="37" y="123"/>
                </a:cxn>
                <a:cxn ang="0">
                  <a:pos x="37" y="114"/>
                </a:cxn>
                <a:cxn ang="0">
                  <a:pos x="37" y="100"/>
                </a:cxn>
                <a:cxn ang="0">
                  <a:pos x="53" y="100"/>
                </a:cxn>
                <a:cxn ang="0">
                  <a:pos x="53" y="114"/>
                </a:cxn>
                <a:cxn ang="0">
                  <a:pos x="60" y="114"/>
                </a:cxn>
                <a:cxn ang="0">
                  <a:pos x="76" y="123"/>
                </a:cxn>
                <a:cxn ang="0">
                  <a:pos x="76" y="130"/>
                </a:cxn>
                <a:cxn ang="0">
                  <a:pos x="76" y="114"/>
                </a:cxn>
                <a:cxn ang="0">
                  <a:pos x="69" y="107"/>
                </a:cxn>
                <a:cxn ang="0">
                  <a:pos x="76" y="91"/>
                </a:cxn>
                <a:cxn ang="0">
                  <a:pos x="92" y="91"/>
                </a:cxn>
                <a:cxn ang="0">
                  <a:pos x="107" y="91"/>
                </a:cxn>
                <a:cxn ang="0">
                  <a:pos x="107" y="84"/>
                </a:cxn>
                <a:cxn ang="0">
                  <a:pos x="107" y="69"/>
                </a:cxn>
                <a:cxn ang="0">
                  <a:pos x="92" y="53"/>
                </a:cxn>
                <a:cxn ang="0">
                  <a:pos x="92" y="46"/>
                </a:cxn>
                <a:cxn ang="0">
                  <a:pos x="76" y="30"/>
                </a:cxn>
                <a:cxn ang="0">
                  <a:pos x="69" y="30"/>
                </a:cxn>
                <a:cxn ang="0">
                  <a:pos x="69" y="37"/>
                </a:cxn>
                <a:cxn ang="0">
                  <a:pos x="60" y="30"/>
                </a:cxn>
                <a:cxn ang="0">
                  <a:pos x="46" y="46"/>
                </a:cxn>
                <a:cxn ang="0">
                  <a:pos x="46" y="30"/>
                </a:cxn>
                <a:cxn ang="0">
                  <a:pos x="46" y="14"/>
                </a:cxn>
                <a:cxn ang="0">
                  <a:pos x="37" y="14"/>
                </a:cxn>
                <a:cxn ang="0">
                  <a:pos x="30" y="0"/>
                </a:cxn>
                <a:cxn ang="0">
                  <a:pos x="23" y="0"/>
                </a:cxn>
                <a:cxn ang="0">
                  <a:pos x="14" y="7"/>
                </a:cxn>
                <a:cxn ang="0">
                  <a:pos x="7" y="14"/>
                </a:cxn>
                <a:cxn ang="0">
                  <a:pos x="0" y="30"/>
                </a:cxn>
                <a:cxn ang="0">
                  <a:pos x="7" y="46"/>
                </a:cxn>
                <a:cxn ang="0">
                  <a:pos x="23" y="60"/>
                </a:cxn>
                <a:cxn ang="0">
                  <a:pos x="23" y="69"/>
                </a:cxn>
                <a:cxn ang="0">
                  <a:pos x="14" y="77"/>
                </a:cxn>
                <a:cxn ang="0">
                  <a:pos x="14" y="84"/>
                </a:cxn>
                <a:cxn ang="0">
                  <a:pos x="23" y="91"/>
                </a:cxn>
                <a:cxn ang="0">
                  <a:pos x="30" y="100"/>
                </a:cxn>
                <a:cxn ang="0">
                  <a:pos x="37" y="114"/>
                </a:cxn>
                <a:cxn ang="0">
                  <a:pos x="37" y="130"/>
                </a:cxn>
                <a:cxn ang="0">
                  <a:pos x="30" y="138"/>
                </a:cxn>
                <a:cxn ang="0">
                  <a:pos x="30" y="147"/>
                </a:cxn>
                <a:cxn ang="0">
                  <a:pos x="30" y="161"/>
                </a:cxn>
                <a:cxn ang="0">
                  <a:pos x="23" y="177"/>
                </a:cxn>
                <a:cxn ang="0">
                  <a:pos x="30" y="177"/>
                </a:cxn>
                <a:cxn ang="0">
                  <a:pos x="37" y="184"/>
                </a:cxn>
                <a:cxn ang="0">
                  <a:pos x="37" y="193"/>
                </a:cxn>
                <a:cxn ang="0">
                  <a:pos x="46" y="193"/>
                </a:cxn>
                <a:cxn ang="0">
                  <a:pos x="53" y="200"/>
                </a:cxn>
                <a:cxn ang="0">
                  <a:pos x="60" y="208"/>
                </a:cxn>
                <a:cxn ang="0">
                  <a:pos x="60" y="217"/>
                </a:cxn>
                <a:cxn ang="0">
                  <a:pos x="69" y="217"/>
                </a:cxn>
                <a:cxn ang="0">
                  <a:pos x="76" y="208"/>
                </a:cxn>
                <a:cxn ang="0">
                  <a:pos x="69" y="200"/>
                </a:cxn>
                <a:cxn ang="0">
                  <a:pos x="60" y="193"/>
                </a:cxn>
                <a:cxn ang="0">
                  <a:pos x="53" y="184"/>
                </a:cxn>
                <a:cxn ang="0">
                  <a:pos x="46" y="177"/>
                </a:cxn>
                <a:cxn ang="0">
                  <a:pos x="46" y="161"/>
                </a:cxn>
                <a:cxn ang="0">
                  <a:pos x="37" y="161"/>
                </a:cxn>
              </a:cxnLst>
              <a:rect l="0" t="0" r="r" b="b"/>
              <a:pathLst>
                <a:path w="108" h="218">
                  <a:moveTo>
                    <a:pt x="37" y="161"/>
                  </a:moveTo>
                  <a:lnTo>
                    <a:pt x="37" y="154"/>
                  </a:lnTo>
                  <a:lnTo>
                    <a:pt x="37" y="138"/>
                  </a:lnTo>
                  <a:lnTo>
                    <a:pt x="37" y="123"/>
                  </a:lnTo>
                  <a:lnTo>
                    <a:pt x="37" y="114"/>
                  </a:lnTo>
                  <a:lnTo>
                    <a:pt x="37" y="100"/>
                  </a:lnTo>
                  <a:lnTo>
                    <a:pt x="53" y="100"/>
                  </a:lnTo>
                  <a:lnTo>
                    <a:pt x="53" y="114"/>
                  </a:lnTo>
                  <a:lnTo>
                    <a:pt x="60" y="114"/>
                  </a:lnTo>
                  <a:lnTo>
                    <a:pt x="76" y="123"/>
                  </a:lnTo>
                  <a:lnTo>
                    <a:pt x="76" y="130"/>
                  </a:lnTo>
                  <a:lnTo>
                    <a:pt x="76" y="114"/>
                  </a:lnTo>
                  <a:lnTo>
                    <a:pt x="69" y="107"/>
                  </a:lnTo>
                  <a:lnTo>
                    <a:pt x="76" y="91"/>
                  </a:lnTo>
                  <a:lnTo>
                    <a:pt x="92" y="91"/>
                  </a:lnTo>
                  <a:lnTo>
                    <a:pt x="107" y="91"/>
                  </a:lnTo>
                  <a:lnTo>
                    <a:pt x="107" y="84"/>
                  </a:lnTo>
                  <a:lnTo>
                    <a:pt x="107" y="69"/>
                  </a:lnTo>
                  <a:lnTo>
                    <a:pt x="92" y="53"/>
                  </a:lnTo>
                  <a:lnTo>
                    <a:pt x="92" y="46"/>
                  </a:lnTo>
                  <a:lnTo>
                    <a:pt x="76" y="30"/>
                  </a:lnTo>
                  <a:lnTo>
                    <a:pt x="69" y="30"/>
                  </a:lnTo>
                  <a:lnTo>
                    <a:pt x="69" y="37"/>
                  </a:lnTo>
                  <a:lnTo>
                    <a:pt x="60" y="30"/>
                  </a:lnTo>
                  <a:lnTo>
                    <a:pt x="46" y="46"/>
                  </a:lnTo>
                  <a:lnTo>
                    <a:pt x="46" y="30"/>
                  </a:lnTo>
                  <a:lnTo>
                    <a:pt x="46" y="14"/>
                  </a:lnTo>
                  <a:lnTo>
                    <a:pt x="37" y="14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14" y="7"/>
                  </a:lnTo>
                  <a:lnTo>
                    <a:pt x="7" y="14"/>
                  </a:lnTo>
                  <a:lnTo>
                    <a:pt x="0" y="30"/>
                  </a:lnTo>
                  <a:lnTo>
                    <a:pt x="7" y="46"/>
                  </a:lnTo>
                  <a:lnTo>
                    <a:pt x="23" y="60"/>
                  </a:lnTo>
                  <a:lnTo>
                    <a:pt x="23" y="69"/>
                  </a:lnTo>
                  <a:lnTo>
                    <a:pt x="14" y="77"/>
                  </a:lnTo>
                  <a:lnTo>
                    <a:pt x="14" y="84"/>
                  </a:lnTo>
                  <a:lnTo>
                    <a:pt x="23" y="91"/>
                  </a:lnTo>
                  <a:lnTo>
                    <a:pt x="30" y="100"/>
                  </a:lnTo>
                  <a:lnTo>
                    <a:pt x="37" y="114"/>
                  </a:lnTo>
                  <a:lnTo>
                    <a:pt x="37" y="130"/>
                  </a:lnTo>
                  <a:lnTo>
                    <a:pt x="30" y="138"/>
                  </a:lnTo>
                  <a:lnTo>
                    <a:pt x="30" y="147"/>
                  </a:lnTo>
                  <a:lnTo>
                    <a:pt x="30" y="161"/>
                  </a:lnTo>
                  <a:lnTo>
                    <a:pt x="23" y="177"/>
                  </a:lnTo>
                  <a:lnTo>
                    <a:pt x="30" y="177"/>
                  </a:lnTo>
                  <a:lnTo>
                    <a:pt x="37" y="184"/>
                  </a:lnTo>
                  <a:lnTo>
                    <a:pt x="37" y="193"/>
                  </a:lnTo>
                  <a:lnTo>
                    <a:pt x="46" y="193"/>
                  </a:lnTo>
                  <a:lnTo>
                    <a:pt x="53" y="200"/>
                  </a:lnTo>
                  <a:lnTo>
                    <a:pt x="60" y="208"/>
                  </a:lnTo>
                  <a:lnTo>
                    <a:pt x="60" y="217"/>
                  </a:lnTo>
                  <a:lnTo>
                    <a:pt x="69" y="217"/>
                  </a:lnTo>
                  <a:lnTo>
                    <a:pt x="76" y="208"/>
                  </a:lnTo>
                  <a:lnTo>
                    <a:pt x="69" y="200"/>
                  </a:lnTo>
                  <a:lnTo>
                    <a:pt x="60" y="193"/>
                  </a:lnTo>
                  <a:lnTo>
                    <a:pt x="53" y="184"/>
                  </a:lnTo>
                  <a:lnTo>
                    <a:pt x="46" y="177"/>
                  </a:lnTo>
                  <a:lnTo>
                    <a:pt x="46" y="161"/>
                  </a:lnTo>
                  <a:lnTo>
                    <a:pt x="37" y="161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31" name="Freeform 253"/>
            <p:cNvSpPr>
              <a:spLocks/>
            </p:cNvSpPr>
            <p:nvPr/>
          </p:nvSpPr>
          <p:spPr bwMode="auto">
            <a:xfrm>
              <a:off x="4698" y="1623"/>
              <a:ext cx="165" cy="286"/>
            </a:xfrm>
            <a:custGeom>
              <a:avLst/>
              <a:gdLst/>
              <a:ahLst/>
              <a:cxnLst>
                <a:cxn ang="0">
                  <a:pos x="38" y="39"/>
                </a:cxn>
                <a:cxn ang="0">
                  <a:pos x="30" y="39"/>
                </a:cxn>
                <a:cxn ang="0">
                  <a:pos x="23" y="30"/>
                </a:cxn>
                <a:cxn ang="0">
                  <a:pos x="15" y="39"/>
                </a:cxn>
                <a:cxn ang="0">
                  <a:pos x="7" y="23"/>
                </a:cxn>
                <a:cxn ang="0">
                  <a:pos x="0" y="7"/>
                </a:cxn>
                <a:cxn ang="0">
                  <a:pos x="7" y="7"/>
                </a:cxn>
                <a:cxn ang="0">
                  <a:pos x="15" y="7"/>
                </a:cxn>
                <a:cxn ang="0">
                  <a:pos x="23" y="7"/>
                </a:cxn>
                <a:cxn ang="0">
                  <a:pos x="30" y="0"/>
                </a:cxn>
                <a:cxn ang="0">
                  <a:pos x="38" y="0"/>
                </a:cxn>
                <a:cxn ang="0">
                  <a:pos x="53" y="7"/>
                </a:cxn>
                <a:cxn ang="0">
                  <a:pos x="53" y="16"/>
                </a:cxn>
                <a:cxn ang="0">
                  <a:pos x="61" y="16"/>
                </a:cxn>
                <a:cxn ang="0">
                  <a:pos x="69" y="23"/>
                </a:cxn>
                <a:cxn ang="0">
                  <a:pos x="61" y="30"/>
                </a:cxn>
                <a:cxn ang="0">
                  <a:pos x="53" y="46"/>
                </a:cxn>
                <a:cxn ang="0">
                  <a:pos x="46" y="62"/>
                </a:cxn>
                <a:cxn ang="0">
                  <a:pos x="53" y="70"/>
                </a:cxn>
                <a:cxn ang="0">
                  <a:pos x="61" y="77"/>
                </a:cxn>
                <a:cxn ang="0">
                  <a:pos x="69" y="86"/>
                </a:cxn>
                <a:cxn ang="0">
                  <a:pos x="76" y="93"/>
                </a:cxn>
                <a:cxn ang="0">
                  <a:pos x="84" y="100"/>
                </a:cxn>
                <a:cxn ang="0">
                  <a:pos x="92" y="116"/>
                </a:cxn>
                <a:cxn ang="0">
                  <a:pos x="99" y="131"/>
                </a:cxn>
                <a:cxn ang="0">
                  <a:pos x="108" y="154"/>
                </a:cxn>
                <a:cxn ang="0">
                  <a:pos x="108" y="163"/>
                </a:cxn>
                <a:cxn ang="0">
                  <a:pos x="108" y="170"/>
                </a:cxn>
                <a:cxn ang="0">
                  <a:pos x="92" y="177"/>
                </a:cxn>
                <a:cxn ang="0">
                  <a:pos x="84" y="186"/>
                </a:cxn>
                <a:cxn ang="0">
                  <a:pos x="76" y="186"/>
                </a:cxn>
                <a:cxn ang="0">
                  <a:pos x="76" y="193"/>
                </a:cxn>
                <a:cxn ang="0">
                  <a:pos x="69" y="201"/>
                </a:cxn>
                <a:cxn ang="0">
                  <a:pos x="61" y="210"/>
                </a:cxn>
                <a:cxn ang="0">
                  <a:pos x="53" y="210"/>
                </a:cxn>
                <a:cxn ang="0">
                  <a:pos x="53" y="193"/>
                </a:cxn>
                <a:cxn ang="0">
                  <a:pos x="46" y="186"/>
                </a:cxn>
                <a:cxn ang="0">
                  <a:pos x="53" y="177"/>
                </a:cxn>
                <a:cxn ang="0">
                  <a:pos x="61" y="177"/>
                </a:cxn>
                <a:cxn ang="0">
                  <a:pos x="69" y="177"/>
                </a:cxn>
                <a:cxn ang="0">
                  <a:pos x="61" y="170"/>
                </a:cxn>
                <a:cxn ang="0">
                  <a:pos x="69" y="163"/>
                </a:cxn>
                <a:cxn ang="0">
                  <a:pos x="84" y="154"/>
                </a:cxn>
                <a:cxn ang="0">
                  <a:pos x="84" y="147"/>
                </a:cxn>
                <a:cxn ang="0">
                  <a:pos x="84" y="140"/>
                </a:cxn>
                <a:cxn ang="0">
                  <a:pos x="84" y="123"/>
                </a:cxn>
                <a:cxn ang="0">
                  <a:pos x="76" y="109"/>
                </a:cxn>
                <a:cxn ang="0">
                  <a:pos x="76" y="100"/>
                </a:cxn>
                <a:cxn ang="0">
                  <a:pos x="61" y="93"/>
                </a:cxn>
                <a:cxn ang="0">
                  <a:pos x="61" y="86"/>
                </a:cxn>
                <a:cxn ang="0">
                  <a:pos x="53" y="77"/>
                </a:cxn>
                <a:cxn ang="0">
                  <a:pos x="46" y="70"/>
                </a:cxn>
                <a:cxn ang="0">
                  <a:pos x="23" y="53"/>
                </a:cxn>
                <a:cxn ang="0">
                  <a:pos x="30" y="46"/>
                </a:cxn>
                <a:cxn ang="0">
                  <a:pos x="38" y="46"/>
                </a:cxn>
                <a:cxn ang="0">
                  <a:pos x="38" y="39"/>
                </a:cxn>
              </a:cxnLst>
              <a:rect l="0" t="0" r="r" b="b"/>
              <a:pathLst>
                <a:path w="109" h="211">
                  <a:moveTo>
                    <a:pt x="38" y="39"/>
                  </a:moveTo>
                  <a:lnTo>
                    <a:pt x="30" y="39"/>
                  </a:lnTo>
                  <a:lnTo>
                    <a:pt x="23" y="30"/>
                  </a:lnTo>
                  <a:lnTo>
                    <a:pt x="15" y="39"/>
                  </a:lnTo>
                  <a:lnTo>
                    <a:pt x="7" y="23"/>
                  </a:lnTo>
                  <a:lnTo>
                    <a:pt x="0" y="7"/>
                  </a:lnTo>
                  <a:lnTo>
                    <a:pt x="7" y="7"/>
                  </a:lnTo>
                  <a:lnTo>
                    <a:pt x="15" y="7"/>
                  </a:lnTo>
                  <a:lnTo>
                    <a:pt x="23" y="7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53" y="7"/>
                  </a:lnTo>
                  <a:lnTo>
                    <a:pt x="53" y="16"/>
                  </a:lnTo>
                  <a:lnTo>
                    <a:pt x="61" y="16"/>
                  </a:lnTo>
                  <a:lnTo>
                    <a:pt x="69" y="23"/>
                  </a:lnTo>
                  <a:lnTo>
                    <a:pt x="61" y="30"/>
                  </a:lnTo>
                  <a:lnTo>
                    <a:pt x="53" y="46"/>
                  </a:lnTo>
                  <a:lnTo>
                    <a:pt x="46" y="62"/>
                  </a:lnTo>
                  <a:lnTo>
                    <a:pt x="53" y="70"/>
                  </a:lnTo>
                  <a:lnTo>
                    <a:pt x="61" y="77"/>
                  </a:lnTo>
                  <a:lnTo>
                    <a:pt x="69" y="86"/>
                  </a:lnTo>
                  <a:lnTo>
                    <a:pt x="76" y="93"/>
                  </a:lnTo>
                  <a:lnTo>
                    <a:pt x="84" y="100"/>
                  </a:lnTo>
                  <a:lnTo>
                    <a:pt x="92" y="116"/>
                  </a:lnTo>
                  <a:lnTo>
                    <a:pt x="99" y="131"/>
                  </a:lnTo>
                  <a:lnTo>
                    <a:pt x="108" y="154"/>
                  </a:lnTo>
                  <a:lnTo>
                    <a:pt x="108" y="163"/>
                  </a:lnTo>
                  <a:lnTo>
                    <a:pt x="108" y="170"/>
                  </a:lnTo>
                  <a:lnTo>
                    <a:pt x="92" y="177"/>
                  </a:lnTo>
                  <a:lnTo>
                    <a:pt x="84" y="186"/>
                  </a:lnTo>
                  <a:lnTo>
                    <a:pt x="76" y="186"/>
                  </a:lnTo>
                  <a:lnTo>
                    <a:pt x="76" y="193"/>
                  </a:lnTo>
                  <a:lnTo>
                    <a:pt x="69" y="201"/>
                  </a:lnTo>
                  <a:lnTo>
                    <a:pt x="61" y="210"/>
                  </a:lnTo>
                  <a:lnTo>
                    <a:pt x="53" y="210"/>
                  </a:lnTo>
                  <a:lnTo>
                    <a:pt x="53" y="193"/>
                  </a:lnTo>
                  <a:lnTo>
                    <a:pt x="46" y="186"/>
                  </a:lnTo>
                  <a:lnTo>
                    <a:pt x="53" y="177"/>
                  </a:lnTo>
                  <a:lnTo>
                    <a:pt x="61" y="177"/>
                  </a:lnTo>
                  <a:lnTo>
                    <a:pt x="69" y="177"/>
                  </a:lnTo>
                  <a:lnTo>
                    <a:pt x="61" y="170"/>
                  </a:lnTo>
                  <a:lnTo>
                    <a:pt x="69" y="163"/>
                  </a:lnTo>
                  <a:lnTo>
                    <a:pt x="84" y="154"/>
                  </a:lnTo>
                  <a:lnTo>
                    <a:pt x="84" y="147"/>
                  </a:lnTo>
                  <a:lnTo>
                    <a:pt x="84" y="140"/>
                  </a:lnTo>
                  <a:lnTo>
                    <a:pt x="84" y="123"/>
                  </a:lnTo>
                  <a:lnTo>
                    <a:pt x="76" y="109"/>
                  </a:lnTo>
                  <a:lnTo>
                    <a:pt x="76" y="100"/>
                  </a:lnTo>
                  <a:lnTo>
                    <a:pt x="61" y="93"/>
                  </a:lnTo>
                  <a:lnTo>
                    <a:pt x="61" y="86"/>
                  </a:lnTo>
                  <a:lnTo>
                    <a:pt x="53" y="77"/>
                  </a:lnTo>
                  <a:lnTo>
                    <a:pt x="46" y="70"/>
                  </a:lnTo>
                  <a:lnTo>
                    <a:pt x="23" y="53"/>
                  </a:lnTo>
                  <a:lnTo>
                    <a:pt x="30" y="46"/>
                  </a:lnTo>
                  <a:lnTo>
                    <a:pt x="38" y="46"/>
                  </a:lnTo>
                  <a:lnTo>
                    <a:pt x="38" y="3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32" name="Freeform 254"/>
            <p:cNvSpPr>
              <a:spLocks/>
            </p:cNvSpPr>
            <p:nvPr/>
          </p:nvSpPr>
          <p:spPr bwMode="auto">
            <a:xfrm>
              <a:off x="4861" y="1991"/>
              <a:ext cx="200" cy="169"/>
            </a:xfrm>
            <a:custGeom>
              <a:avLst/>
              <a:gdLst/>
              <a:ahLst/>
              <a:cxnLst>
                <a:cxn ang="0">
                  <a:pos x="131" y="53"/>
                </a:cxn>
                <a:cxn ang="0">
                  <a:pos x="123" y="53"/>
                </a:cxn>
                <a:cxn ang="0">
                  <a:pos x="114" y="53"/>
                </a:cxn>
                <a:cxn ang="0">
                  <a:pos x="114" y="70"/>
                </a:cxn>
                <a:cxn ang="0">
                  <a:pos x="114" y="77"/>
                </a:cxn>
                <a:cxn ang="0">
                  <a:pos x="107" y="86"/>
                </a:cxn>
                <a:cxn ang="0">
                  <a:pos x="100" y="93"/>
                </a:cxn>
                <a:cxn ang="0">
                  <a:pos x="100" y="100"/>
                </a:cxn>
                <a:cxn ang="0">
                  <a:pos x="91" y="109"/>
                </a:cxn>
                <a:cxn ang="0">
                  <a:pos x="91" y="116"/>
                </a:cxn>
                <a:cxn ang="0">
                  <a:pos x="77" y="124"/>
                </a:cxn>
                <a:cxn ang="0">
                  <a:pos x="77" y="116"/>
                </a:cxn>
                <a:cxn ang="0">
                  <a:pos x="68" y="116"/>
                </a:cxn>
                <a:cxn ang="0">
                  <a:pos x="61" y="116"/>
                </a:cxn>
                <a:cxn ang="0">
                  <a:pos x="53" y="109"/>
                </a:cxn>
                <a:cxn ang="0">
                  <a:pos x="44" y="116"/>
                </a:cxn>
                <a:cxn ang="0">
                  <a:pos x="37" y="116"/>
                </a:cxn>
                <a:cxn ang="0">
                  <a:pos x="37" y="109"/>
                </a:cxn>
                <a:cxn ang="0">
                  <a:pos x="21" y="109"/>
                </a:cxn>
                <a:cxn ang="0">
                  <a:pos x="30" y="109"/>
                </a:cxn>
                <a:cxn ang="0">
                  <a:pos x="21" y="109"/>
                </a:cxn>
                <a:cxn ang="0">
                  <a:pos x="14" y="93"/>
                </a:cxn>
                <a:cxn ang="0">
                  <a:pos x="14" y="86"/>
                </a:cxn>
                <a:cxn ang="0">
                  <a:pos x="7" y="77"/>
                </a:cxn>
                <a:cxn ang="0">
                  <a:pos x="7" y="70"/>
                </a:cxn>
                <a:cxn ang="0">
                  <a:pos x="7" y="62"/>
                </a:cxn>
                <a:cxn ang="0">
                  <a:pos x="0" y="53"/>
                </a:cxn>
                <a:cxn ang="0">
                  <a:pos x="7" y="46"/>
                </a:cxn>
                <a:cxn ang="0">
                  <a:pos x="14" y="39"/>
                </a:cxn>
                <a:cxn ang="0">
                  <a:pos x="14" y="46"/>
                </a:cxn>
                <a:cxn ang="0">
                  <a:pos x="30" y="53"/>
                </a:cxn>
                <a:cxn ang="0">
                  <a:pos x="44" y="46"/>
                </a:cxn>
                <a:cxn ang="0">
                  <a:pos x="68" y="46"/>
                </a:cxn>
                <a:cxn ang="0">
                  <a:pos x="77" y="46"/>
                </a:cxn>
                <a:cxn ang="0">
                  <a:pos x="84" y="32"/>
                </a:cxn>
                <a:cxn ang="0">
                  <a:pos x="84" y="23"/>
                </a:cxn>
                <a:cxn ang="0">
                  <a:pos x="84" y="16"/>
                </a:cxn>
                <a:cxn ang="0">
                  <a:pos x="91" y="0"/>
                </a:cxn>
                <a:cxn ang="0">
                  <a:pos x="100" y="0"/>
                </a:cxn>
                <a:cxn ang="0">
                  <a:pos x="114" y="8"/>
                </a:cxn>
                <a:cxn ang="0">
                  <a:pos x="107" y="8"/>
                </a:cxn>
                <a:cxn ang="0">
                  <a:pos x="114" y="8"/>
                </a:cxn>
                <a:cxn ang="0">
                  <a:pos x="114" y="16"/>
                </a:cxn>
                <a:cxn ang="0">
                  <a:pos x="107" y="16"/>
                </a:cxn>
                <a:cxn ang="0">
                  <a:pos x="123" y="32"/>
                </a:cxn>
                <a:cxn ang="0">
                  <a:pos x="114" y="39"/>
                </a:cxn>
                <a:cxn ang="0">
                  <a:pos x="123" y="46"/>
                </a:cxn>
                <a:cxn ang="0">
                  <a:pos x="131" y="53"/>
                </a:cxn>
              </a:cxnLst>
              <a:rect l="0" t="0" r="r" b="b"/>
              <a:pathLst>
                <a:path w="132" h="125">
                  <a:moveTo>
                    <a:pt x="131" y="53"/>
                  </a:moveTo>
                  <a:lnTo>
                    <a:pt x="123" y="53"/>
                  </a:lnTo>
                  <a:lnTo>
                    <a:pt x="114" y="53"/>
                  </a:lnTo>
                  <a:lnTo>
                    <a:pt x="114" y="70"/>
                  </a:lnTo>
                  <a:lnTo>
                    <a:pt x="114" y="77"/>
                  </a:lnTo>
                  <a:lnTo>
                    <a:pt x="107" y="86"/>
                  </a:lnTo>
                  <a:lnTo>
                    <a:pt x="100" y="93"/>
                  </a:lnTo>
                  <a:lnTo>
                    <a:pt x="100" y="100"/>
                  </a:lnTo>
                  <a:lnTo>
                    <a:pt x="91" y="109"/>
                  </a:lnTo>
                  <a:lnTo>
                    <a:pt x="91" y="116"/>
                  </a:lnTo>
                  <a:lnTo>
                    <a:pt x="77" y="124"/>
                  </a:lnTo>
                  <a:lnTo>
                    <a:pt x="77" y="116"/>
                  </a:lnTo>
                  <a:lnTo>
                    <a:pt x="68" y="116"/>
                  </a:lnTo>
                  <a:lnTo>
                    <a:pt x="61" y="116"/>
                  </a:lnTo>
                  <a:lnTo>
                    <a:pt x="53" y="109"/>
                  </a:lnTo>
                  <a:lnTo>
                    <a:pt x="44" y="116"/>
                  </a:lnTo>
                  <a:lnTo>
                    <a:pt x="37" y="116"/>
                  </a:lnTo>
                  <a:lnTo>
                    <a:pt x="37" y="109"/>
                  </a:lnTo>
                  <a:lnTo>
                    <a:pt x="21" y="109"/>
                  </a:lnTo>
                  <a:lnTo>
                    <a:pt x="30" y="109"/>
                  </a:lnTo>
                  <a:lnTo>
                    <a:pt x="21" y="109"/>
                  </a:lnTo>
                  <a:lnTo>
                    <a:pt x="14" y="93"/>
                  </a:lnTo>
                  <a:lnTo>
                    <a:pt x="14" y="86"/>
                  </a:lnTo>
                  <a:lnTo>
                    <a:pt x="7" y="77"/>
                  </a:lnTo>
                  <a:lnTo>
                    <a:pt x="7" y="70"/>
                  </a:lnTo>
                  <a:lnTo>
                    <a:pt x="7" y="62"/>
                  </a:lnTo>
                  <a:lnTo>
                    <a:pt x="0" y="53"/>
                  </a:lnTo>
                  <a:lnTo>
                    <a:pt x="7" y="46"/>
                  </a:lnTo>
                  <a:lnTo>
                    <a:pt x="14" y="39"/>
                  </a:lnTo>
                  <a:lnTo>
                    <a:pt x="14" y="46"/>
                  </a:lnTo>
                  <a:lnTo>
                    <a:pt x="30" y="53"/>
                  </a:lnTo>
                  <a:lnTo>
                    <a:pt x="44" y="46"/>
                  </a:lnTo>
                  <a:lnTo>
                    <a:pt x="68" y="46"/>
                  </a:lnTo>
                  <a:lnTo>
                    <a:pt x="77" y="46"/>
                  </a:lnTo>
                  <a:lnTo>
                    <a:pt x="84" y="32"/>
                  </a:lnTo>
                  <a:lnTo>
                    <a:pt x="84" y="23"/>
                  </a:lnTo>
                  <a:lnTo>
                    <a:pt x="84" y="16"/>
                  </a:lnTo>
                  <a:lnTo>
                    <a:pt x="91" y="0"/>
                  </a:lnTo>
                  <a:lnTo>
                    <a:pt x="100" y="0"/>
                  </a:lnTo>
                  <a:lnTo>
                    <a:pt x="114" y="8"/>
                  </a:lnTo>
                  <a:lnTo>
                    <a:pt x="107" y="8"/>
                  </a:lnTo>
                  <a:lnTo>
                    <a:pt x="114" y="8"/>
                  </a:lnTo>
                  <a:lnTo>
                    <a:pt x="114" y="16"/>
                  </a:lnTo>
                  <a:lnTo>
                    <a:pt x="107" y="16"/>
                  </a:lnTo>
                  <a:lnTo>
                    <a:pt x="123" y="32"/>
                  </a:lnTo>
                  <a:lnTo>
                    <a:pt x="114" y="39"/>
                  </a:lnTo>
                  <a:lnTo>
                    <a:pt x="123" y="46"/>
                  </a:lnTo>
                  <a:lnTo>
                    <a:pt x="131" y="5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33" name="Freeform 255"/>
            <p:cNvSpPr>
              <a:spLocks/>
            </p:cNvSpPr>
            <p:nvPr/>
          </p:nvSpPr>
          <p:spPr bwMode="auto">
            <a:xfrm>
              <a:off x="4605" y="1968"/>
              <a:ext cx="211" cy="217"/>
            </a:xfrm>
            <a:custGeom>
              <a:avLst/>
              <a:gdLst/>
              <a:ahLst/>
              <a:cxnLst>
                <a:cxn ang="0">
                  <a:pos x="140" y="129"/>
                </a:cxn>
                <a:cxn ang="0">
                  <a:pos x="132" y="145"/>
                </a:cxn>
                <a:cxn ang="0">
                  <a:pos x="132" y="160"/>
                </a:cxn>
                <a:cxn ang="0">
                  <a:pos x="125" y="160"/>
                </a:cxn>
                <a:cxn ang="0">
                  <a:pos x="116" y="160"/>
                </a:cxn>
                <a:cxn ang="0">
                  <a:pos x="109" y="152"/>
                </a:cxn>
                <a:cxn ang="0">
                  <a:pos x="102" y="145"/>
                </a:cxn>
                <a:cxn ang="0">
                  <a:pos x="93" y="136"/>
                </a:cxn>
                <a:cxn ang="0">
                  <a:pos x="86" y="129"/>
                </a:cxn>
                <a:cxn ang="0">
                  <a:pos x="78" y="122"/>
                </a:cxn>
                <a:cxn ang="0">
                  <a:pos x="70" y="113"/>
                </a:cxn>
                <a:cxn ang="0">
                  <a:pos x="70" y="99"/>
                </a:cxn>
                <a:cxn ang="0">
                  <a:pos x="62" y="99"/>
                </a:cxn>
                <a:cxn ang="0">
                  <a:pos x="62" y="83"/>
                </a:cxn>
                <a:cxn ang="0">
                  <a:pos x="55" y="76"/>
                </a:cxn>
                <a:cxn ang="0">
                  <a:pos x="46" y="67"/>
                </a:cxn>
                <a:cxn ang="0">
                  <a:pos x="46" y="60"/>
                </a:cxn>
                <a:cxn ang="0">
                  <a:pos x="32" y="46"/>
                </a:cxn>
                <a:cxn ang="0">
                  <a:pos x="23" y="37"/>
                </a:cxn>
                <a:cxn ang="0">
                  <a:pos x="16" y="23"/>
                </a:cxn>
                <a:cxn ang="0">
                  <a:pos x="8" y="14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3" y="7"/>
                </a:cxn>
                <a:cxn ang="0">
                  <a:pos x="39" y="14"/>
                </a:cxn>
                <a:cxn ang="0">
                  <a:pos x="39" y="23"/>
                </a:cxn>
                <a:cxn ang="0">
                  <a:pos x="46" y="30"/>
                </a:cxn>
                <a:cxn ang="0">
                  <a:pos x="62" y="46"/>
                </a:cxn>
                <a:cxn ang="0">
                  <a:pos x="70" y="53"/>
                </a:cxn>
                <a:cxn ang="0">
                  <a:pos x="70" y="46"/>
                </a:cxn>
                <a:cxn ang="0">
                  <a:pos x="78" y="53"/>
                </a:cxn>
                <a:cxn ang="0">
                  <a:pos x="86" y="60"/>
                </a:cxn>
                <a:cxn ang="0">
                  <a:pos x="102" y="76"/>
                </a:cxn>
                <a:cxn ang="0">
                  <a:pos x="109" y="76"/>
                </a:cxn>
                <a:cxn ang="0">
                  <a:pos x="102" y="83"/>
                </a:cxn>
                <a:cxn ang="0">
                  <a:pos x="109" y="83"/>
                </a:cxn>
                <a:cxn ang="0">
                  <a:pos x="102" y="83"/>
                </a:cxn>
                <a:cxn ang="0">
                  <a:pos x="109" y="90"/>
                </a:cxn>
                <a:cxn ang="0">
                  <a:pos x="116" y="90"/>
                </a:cxn>
                <a:cxn ang="0">
                  <a:pos x="116" y="106"/>
                </a:cxn>
                <a:cxn ang="0">
                  <a:pos x="125" y="106"/>
                </a:cxn>
                <a:cxn ang="0">
                  <a:pos x="125" y="113"/>
                </a:cxn>
                <a:cxn ang="0">
                  <a:pos x="132" y="113"/>
                </a:cxn>
                <a:cxn ang="0">
                  <a:pos x="140" y="129"/>
                </a:cxn>
              </a:cxnLst>
              <a:rect l="0" t="0" r="r" b="b"/>
              <a:pathLst>
                <a:path w="141" h="161">
                  <a:moveTo>
                    <a:pt x="140" y="129"/>
                  </a:moveTo>
                  <a:lnTo>
                    <a:pt x="132" y="145"/>
                  </a:lnTo>
                  <a:lnTo>
                    <a:pt x="132" y="160"/>
                  </a:lnTo>
                  <a:lnTo>
                    <a:pt x="125" y="160"/>
                  </a:lnTo>
                  <a:lnTo>
                    <a:pt x="116" y="160"/>
                  </a:lnTo>
                  <a:lnTo>
                    <a:pt x="109" y="152"/>
                  </a:lnTo>
                  <a:lnTo>
                    <a:pt x="102" y="145"/>
                  </a:lnTo>
                  <a:lnTo>
                    <a:pt x="93" y="136"/>
                  </a:lnTo>
                  <a:lnTo>
                    <a:pt x="86" y="129"/>
                  </a:lnTo>
                  <a:lnTo>
                    <a:pt x="78" y="122"/>
                  </a:lnTo>
                  <a:lnTo>
                    <a:pt x="70" y="113"/>
                  </a:lnTo>
                  <a:lnTo>
                    <a:pt x="70" y="99"/>
                  </a:lnTo>
                  <a:lnTo>
                    <a:pt x="62" y="99"/>
                  </a:lnTo>
                  <a:lnTo>
                    <a:pt x="62" y="83"/>
                  </a:lnTo>
                  <a:lnTo>
                    <a:pt x="55" y="76"/>
                  </a:lnTo>
                  <a:lnTo>
                    <a:pt x="46" y="67"/>
                  </a:lnTo>
                  <a:lnTo>
                    <a:pt x="46" y="60"/>
                  </a:lnTo>
                  <a:lnTo>
                    <a:pt x="32" y="46"/>
                  </a:lnTo>
                  <a:lnTo>
                    <a:pt x="23" y="37"/>
                  </a:lnTo>
                  <a:lnTo>
                    <a:pt x="16" y="23"/>
                  </a:lnTo>
                  <a:lnTo>
                    <a:pt x="8" y="14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3" y="7"/>
                  </a:lnTo>
                  <a:lnTo>
                    <a:pt x="39" y="14"/>
                  </a:lnTo>
                  <a:lnTo>
                    <a:pt x="39" y="23"/>
                  </a:lnTo>
                  <a:lnTo>
                    <a:pt x="46" y="30"/>
                  </a:lnTo>
                  <a:lnTo>
                    <a:pt x="62" y="46"/>
                  </a:lnTo>
                  <a:lnTo>
                    <a:pt x="70" y="53"/>
                  </a:lnTo>
                  <a:lnTo>
                    <a:pt x="70" y="46"/>
                  </a:lnTo>
                  <a:lnTo>
                    <a:pt x="78" y="53"/>
                  </a:lnTo>
                  <a:lnTo>
                    <a:pt x="86" y="60"/>
                  </a:lnTo>
                  <a:lnTo>
                    <a:pt x="102" y="76"/>
                  </a:lnTo>
                  <a:lnTo>
                    <a:pt x="109" y="76"/>
                  </a:lnTo>
                  <a:lnTo>
                    <a:pt x="102" y="83"/>
                  </a:lnTo>
                  <a:lnTo>
                    <a:pt x="109" y="83"/>
                  </a:lnTo>
                  <a:lnTo>
                    <a:pt x="102" y="83"/>
                  </a:lnTo>
                  <a:lnTo>
                    <a:pt x="109" y="90"/>
                  </a:lnTo>
                  <a:lnTo>
                    <a:pt x="116" y="90"/>
                  </a:lnTo>
                  <a:lnTo>
                    <a:pt x="116" y="106"/>
                  </a:lnTo>
                  <a:lnTo>
                    <a:pt x="125" y="106"/>
                  </a:lnTo>
                  <a:lnTo>
                    <a:pt x="125" y="113"/>
                  </a:lnTo>
                  <a:lnTo>
                    <a:pt x="132" y="113"/>
                  </a:lnTo>
                  <a:lnTo>
                    <a:pt x="140" y="1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34" name="Freeform 256"/>
            <p:cNvSpPr>
              <a:spLocks/>
            </p:cNvSpPr>
            <p:nvPr/>
          </p:nvSpPr>
          <p:spPr bwMode="auto">
            <a:xfrm>
              <a:off x="5288" y="2083"/>
              <a:ext cx="200" cy="179"/>
            </a:xfrm>
            <a:custGeom>
              <a:avLst/>
              <a:gdLst/>
              <a:ahLst/>
              <a:cxnLst>
                <a:cxn ang="0">
                  <a:pos x="101" y="108"/>
                </a:cxn>
                <a:cxn ang="0">
                  <a:pos x="101" y="115"/>
                </a:cxn>
                <a:cxn ang="0">
                  <a:pos x="108" y="108"/>
                </a:cxn>
                <a:cxn ang="0">
                  <a:pos x="115" y="123"/>
                </a:cxn>
                <a:cxn ang="0">
                  <a:pos x="123" y="132"/>
                </a:cxn>
                <a:cxn ang="0">
                  <a:pos x="123" y="115"/>
                </a:cxn>
                <a:cxn ang="0">
                  <a:pos x="123" y="108"/>
                </a:cxn>
                <a:cxn ang="0">
                  <a:pos x="123" y="92"/>
                </a:cxn>
                <a:cxn ang="0">
                  <a:pos x="123" y="85"/>
                </a:cxn>
                <a:cxn ang="0">
                  <a:pos x="123" y="69"/>
                </a:cxn>
                <a:cxn ang="0">
                  <a:pos x="123" y="53"/>
                </a:cxn>
                <a:cxn ang="0">
                  <a:pos x="132" y="46"/>
                </a:cxn>
                <a:cxn ang="0">
                  <a:pos x="132" y="30"/>
                </a:cxn>
                <a:cxn ang="0">
                  <a:pos x="115" y="30"/>
                </a:cxn>
                <a:cxn ang="0">
                  <a:pos x="101" y="23"/>
                </a:cxn>
                <a:cxn ang="0">
                  <a:pos x="85" y="16"/>
                </a:cxn>
                <a:cxn ang="0">
                  <a:pos x="78" y="23"/>
                </a:cxn>
                <a:cxn ang="0">
                  <a:pos x="69" y="30"/>
                </a:cxn>
                <a:cxn ang="0">
                  <a:pos x="55" y="46"/>
                </a:cxn>
                <a:cxn ang="0">
                  <a:pos x="46" y="39"/>
                </a:cxn>
                <a:cxn ang="0">
                  <a:pos x="46" y="30"/>
                </a:cxn>
                <a:cxn ang="0">
                  <a:pos x="46" y="39"/>
                </a:cxn>
                <a:cxn ang="0">
                  <a:pos x="39" y="23"/>
                </a:cxn>
                <a:cxn ang="0">
                  <a:pos x="39" y="16"/>
                </a:cxn>
                <a:cxn ang="0">
                  <a:pos x="39" y="7"/>
                </a:cxn>
                <a:cxn ang="0">
                  <a:pos x="32" y="7"/>
                </a:cxn>
                <a:cxn ang="0">
                  <a:pos x="16" y="0"/>
                </a:cxn>
                <a:cxn ang="0">
                  <a:pos x="8" y="7"/>
                </a:cxn>
                <a:cxn ang="0">
                  <a:pos x="0" y="16"/>
                </a:cxn>
                <a:cxn ang="0">
                  <a:pos x="16" y="23"/>
                </a:cxn>
                <a:cxn ang="0">
                  <a:pos x="16" y="30"/>
                </a:cxn>
                <a:cxn ang="0">
                  <a:pos x="32" y="30"/>
                </a:cxn>
                <a:cxn ang="0">
                  <a:pos x="39" y="30"/>
                </a:cxn>
                <a:cxn ang="0">
                  <a:pos x="32" y="30"/>
                </a:cxn>
                <a:cxn ang="0">
                  <a:pos x="16" y="39"/>
                </a:cxn>
                <a:cxn ang="0">
                  <a:pos x="23" y="46"/>
                </a:cxn>
                <a:cxn ang="0">
                  <a:pos x="23" y="53"/>
                </a:cxn>
                <a:cxn ang="0">
                  <a:pos x="32" y="53"/>
                </a:cxn>
                <a:cxn ang="0">
                  <a:pos x="39" y="39"/>
                </a:cxn>
                <a:cxn ang="0">
                  <a:pos x="32" y="46"/>
                </a:cxn>
                <a:cxn ang="0">
                  <a:pos x="46" y="53"/>
                </a:cxn>
                <a:cxn ang="0">
                  <a:pos x="55" y="62"/>
                </a:cxn>
                <a:cxn ang="0">
                  <a:pos x="69" y="62"/>
                </a:cxn>
                <a:cxn ang="0">
                  <a:pos x="78" y="69"/>
                </a:cxn>
                <a:cxn ang="0">
                  <a:pos x="85" y="69"/>
                </a:cxn>
                <a:cxn ang="0">
                  <a:pos x="92" y="76"/>
                </a:cxn>
                <a:cxn ang="0">
                  <a:pos x="101" y="92"/>
                </a:cxn>
                <a:cxn ang="0">
                  <a:pos x="101" y="99"/>
                </a:cxn>
                <a:cxn ang="0">
                  <a:pos x="92" y="99"/>
                </a:cxn>
                <a:cxn ang="0">
                  <a:pos x="101" y="99"/>
                </a:cxn>
                <a:cxn ang="0">
                  <a:pos x="92" y="99"/>
                </a:cxn>
                <a:cxn ang="0">
                  <a:pos x="101" y="108"/>
                </a:cxn>
                <a:cxn ang="0">
                  <a:pos x="85" y="108"/>
                </a:cxn>
                <a:cxn ang="0">
                  <a:pos x="78" y="115"/>
                </a:cxn>
                <a:cxn ang="0">
                  <a:pos x="92" y="115"/>
                </a:cxn>
                <a:cxn ang="0">
                  <a:pos x="101" y="108"/>
                </a:cxn>
              </a:cxnLst>
              <a:rect l="0" t="0" r="r" b="b"/>
              <a:pathLst>
                <a:path w="133" h="133">
                  <a:moveTo>
                    <a:pt x="101" y="108"/>
                  </a:moveTo>
                  <a:lnTo>
                    <a:pt x="101" y="115"/>
                  </a:lnTo>
                  <a:lnTo>
                    <a:pt x="108" y="108"/>
                  </a:lnTo>
                  <a:lnTo>
                    <a:pt x="115" y="123"/>
                  </a:lnTo>
                  <a:lnTo>
                    <a:pt x="123" y="132"/>
                  </a:lnTo>
                  <a:lnTo>
                    <a:pt x="123" y="115"/>
                  </a:lnTo>
                  <a:lnTo>
                    <a:pt x="123" y="108"/>
                  </a:lnTo>
                  <a:lnTo>
                    <a:pt x="123" y="92"/>
                  </a:lnTo>
                  <a:lnTo>
                    <a:pt x="123" y="85"/>
                  </a:lnTo>
                  <a:lnTo>
                    <a:pt x="123" y="69"/>
                  </a:lnTo>
                  <a:lnTo>
                    <a:pt x="123" y="53"/>
                  </a:lnTo>
                  <a:lnTo>
                    <a:pt x="132" y="46"/>
                  </a:lnTo>
                  <a:lnTo>
                    <a:pt x="132" y="30"/>
                  </a:lnTo>
                  <a:lnTo>
                    <a:pt x="115" y="30"/>
                  </a:lnTo>
                  <a:lnTo>
                    <a:pt x="101" y="23"/>
                  </a:lnTo>
                  <a:lnTo>
                    <a:pt x="85" y="16"/>
                  </a:lnTo>
                  <a:lnTo>
                    <a:pt x="78" y="23"/>
                  </a:lnTo>
                  <a:lnTo>
                    <a:pt x="69" y="30"/>
                  </a:lnTo>
                  <a:lnTo>
                    <a:pt x="55" y="46"/>
                  </a:lnTo>
                  <a:lnTo>
                    <a:pt x="46" y="39"/>
                  </a:lnTo>
                  <a:lnTo>
                    <a:pt x="46" y="30"/>
                  </a:lnTo>
                  <a:lnTo>
                    <a:pt x="46" y="39"/>
                  </a:lnTo>
                  <a:lnTo>
                    <a:pt x="39" y="23"/>
                  </a:lnTo>
                  <a:lnTo>
                    <a:pt x="39" y="16"/>
                  </a:lnTo>
                  <a:lnTo>
                    <a:pt x="39" y="7"/>
                  </a:lnTo>
                  <a:lnTo>
                    <a:pt x="32" y="7"/>
                  </a:lnTo>
                  <a:lnTo>
                    <a:pt x="16" y="0"/>
                  </a:lnTo>
                  <a:lnTo>
                    <a:pt x="8" y="7"/>
                  </a:lnTo>
                  <a:lnTo>
                    <a:pt x="0" y="16"/>
                  </a:lnTo>
                  <a:lnTo>
                    <a:pt x="16" y="23"/>
                  </a:lnTo>
                  <a:lnTo>
                    <a:pt x="16" y="30"/>
                  </a:lnTo>
                  <a:lnTo>
                    <a:pt x="32" y="30"/>
                  </a:lnTo>
                  <a:lnTo>
                    <a:pt x="39" y="30"/>
                  </a:lnTo>
                  <a:lnTo>
                    <a:pt x="32" y="30"/>
                  </a:lnTo>
                  <a:lnTo>
                    <a:pt x="16" y="39"/>
                  </a:lnTo>
                  <a:lnTo>
                    <a:pt x="23" y="46"/>
                  </a:lnTo>
                  <a:lnTo>
                    <a:pt x="23" y="53"/>
                  </a:lnTo>
                  <a:lnTo>
                    <a:pt x="32" y="53"/>
                  </a:lnTo>
                  <a:lnTo>
                    <a:pt x="39" y="39"/>
                  </a:lnTo>
                  <a:lnTo>
                    <a:pt x="32" y="46"/>
                  </a:lnTo>
                  <a:lnTo>
                    <a:pt x="46" y="53"/>
                  </a:lnTo>
                  <a:lnTo>
                    <a:pt x="55" y="62"/>
                  </a:lnTo>
                  <a:lnTo>
                    <a:pt x="69" y="62"/>
                  </a:lnTo>
                  <a:lnTo>
                    <a:pt x="78" y="69"/>
                  </a:lnTo>
                  <a:lnTo>
                    <a:pt x="85" y="69"/>
                  </a:lnTo>
                  <a:lnTo>
                    <a:pt x="92" y="76"/>
                  </a:lnTo>
                  <a:lnTo>
                    <a:pt x="101" y="92"/>
                  </a:lnTo>
                  <a:lnTo>
                    <a:pt x="101" y="99"/>
                  </a:lnTo>
                  <a:lnTo>
                    <a:pt x="92" y="99"/>
                  </a:lnTo>
                  <a:lnTo>
                    <a:pt x="101" y="99"/>
                  </a:lnTo>
                  <a:lnTo>
                    <a:pt x="92" y="99"/>
                  </a:lnTo>
                  <a:lnTo>
                    <a:pt x="101" y="108"/>
                  </a:lnTo>
                  <a:lnTo>
                    <a:pt x="85" y="108"/>
                  </a:lnTo>
                  <a:lnTo>
                    <a:pt x="78" y="115"/>
                  </a:lnTo>
                  <a:lnTo>
                    <a:pt x="92" y="115"/>
                  </a:lnTo>
                  <a:lnTo>
                    <a:pt x="101" y="10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35" name="Freeform 257"/>
            <p:cNvSpPr>
              <a:spLocks/>
            </p:cNvSpPr>
            <p:nvPr/>
          </p:nvSpPr>
          <p:spPr bwMode="auto">
            <a:xfrm>
              <a:off x="5059" y="2040"/>
              <a:ext cx="128" cy="145"/>
            </a:xfrm>
            <a:custGeom>
              <a:avLst/>
              <a:gdLst/>
              <a:ahLst/>
              <a:cxnLst>
                <a:cxn ang="0">
                  <a:pos x="84" y="7"/>
                </a:cxn>
                <a:cxn ang="0">
                  <a:pos x="76" y="0"/>
                </a:cxn>
                <a:cxn ang="0">
                  <a:pos x="62" y="14"/>
                </a:cxn>
                <a:cxn ang="0">
                  <a:pos x="46" y="14"/>
                </a:cxn>
                <a:cxn ang="0">
                  <a:pos x="30" y="7"/>
                </a:cxn>
                <a:cxn ang="0">
                  <a:pos x="23" y="7"/>
                </a:cxn>
                <a:cxn ang="0">
                  <a:pos x="23" y="14"/>
                </a:cxn>
                <a:cxn ang="0">
                  <a:pos x="16" y="14"/>
                </a:cxn>
                <a:cxn ang="0">
                  <a:pos x="7" y="23"/>
                </a:cxn>
                <a:cxn ang="0">
                  <a:pos x="16" y="37"/>
                </a:cxn>
                <a:cxn ang="0">
                  <a:pos x="7" y="37"/>
                </a:cxn>
                <a:cxn ang="0">
                  <a:pos x="7" y="53"/>
                </a:cxn>
                <a:cxn ang="0">
                  <a:pos x="0" y="69"/>
                </a:cxn>
                <a:cxn ang="0">
                  <a:pos x="0" y="76"/>
                </a:cxn>
                <a:cxn ang="0">
                  <a:pos x="7" y="76"/>
                </a:cxn>
                <a:cxn ang="0">
                  <a:pos x="7" y="92"/>
                </a:cxn>
                <a:cxn ang="0">
                  <a:pos x="7" y="99"/>
                </a:cxn>
                <a:cxn ang="0">
                  <a:pos x="7" y="107"/>
                </a:cxn>
                <a:cxn ang="0">
                  <a:pos x="16" y="107"/>
                </a:cxn>
                <a:cxn ang="0">
                  <a:pos x="16" y="92"/>
                </a:cxn>
                <a:cxn ang="0">
                  <a:pos x="16" y="69"/>
                </a:cxn>
                <a:cxn ang="0">
                  <a:pos x="23" y="60"/>
                </a:cxn>
                <a:cxn ang="0">
                  <a:pos x="23" y="76"/>
                </a:cxn>
                <a:cxn ang="0">
                  <a:pos x="30" y="76"/>
                </a:cxn>
                <a:cxn ang="0">
                  <a:pos x="30" y="83"/>
                </a:cxn>
                <a:cxn ang="0">
                  <a:pos x="30" y="99"/>
                </a:cxn>
                <a:cxn ang="0">
                  <a:pos x="39" y="92"/>
                </a:cxn>
                <a:cxn ang="0">
                  <a:pos x="46" y="92"/>
                </a:cxn>
                <a:cxn ang="0">
                  <a:pos x="46" y="83"/>
                </a:cxn>
                <a:cxn ang="0">
                  <a:pos x="39" y="76"/>
                </a:cxn>
                <a:cxn ang="0">
                  <a:pos x="46" y="69"/>
                </a:cxn>
                <a:cxn ang="0">
                  <a:pos x="39" y="60"/>
                </a:cxn>
                <a:cxn ang="0">
                  <a:pos x="30" y="53"/>
                </a:cxn>
                <a:cxn ang="0">
                  <a:pos x="39" y="53"/>
                </a:cxn>
                <a:cxn ang="0">
                  <a:pos x="46" y="46"/>
                </a:cxn>
                <a:cxn ang="0">
                  <a:pos x="53" y="37"/>
                </a:cxn>
                <a:cxn ang="0">
                  <a:pos x="62" y="37"/>
                </a:cxn>
                <a:cxn ang="0">
                  <a:pos x="53" y="37"/>
                </a:cxn>
                <a:cxn ang="0">
                  <a:pos x="39" y="37"/>
                </a:cxn>
                <a:cxn ang="0">
                  <a:pos x="23" y="46"/>
                </a:cxn>
                <a:cxn ang="0">
                  <a:pos x="16" y="30"/>
                </a:cxn>
                <a:cxn ang="0">
                  <a:pos x="23" y="23"/>
                </a:cxn>
                <a:cxn ang="0">
                  <a:pos x="39" y="23"/>
                </a:cxn>
                <a:cxn ang="0">
                  <a:pos x="53" y="23"/>
                </a:cxn>
                <a:cxn ang="0">
                  <a:pos x="69" y="14"/>
                </a:cxn>
                <a:cxn ang="0">
                  <a:pos x="84" y="7"/>
                </a:cxn>
              </a:cxnLst>
              <a:rect l="0" t="0" r="r" b="b"/>
              <a:pathLst>
                <a:path w="85" h="108">
                  <a:moveTo>
                    <a:pt x="84" y="7"/>
                  </a:moveTo>
                  <a:lnTo>
                    <a:pt x="76" y="0"/>
                  </a:lnTo>
                  <a:lnTo>
                    <a:pt x="62" y="14"/>
                  </a:lnTo>
                  <a:lnTo>
                    <a:pt x="46" y="14"/>
                  </a:lnTo>
                  <a:lnTo>
                    <a:pt x="30" y="7"/>
                  </a:lnTo>
                  <a:lnTo>
                    <a:pt x="23" y="7"/>
                  </a:lnTo>
                  <a:lnTo>
                    <a:pt x="23" y="14"/>
                  </a:lnTo>
                  <a:lnTo>
                    <a:pt x="16" y="14"/>
                  </a:lnTo>
                  <a:lnTo>
                    <a:pt x="7" y="23"/>
                  </a:lnTo>
                  <a:lnTo>
                    <a:pt x="16" y="37"/>
                  </a:lnTo>
                  <a:lnTo>
                    <a:pt x="7" y="37"/>
                  </a:lnTo>
                  <a:lnTo>
                    <a:pt x="7" y="53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7" y="76"/>
                  </a:lnTo>
                  <a:lnTo>
                    <a:pt x="7" y="92"/>
                  </a:lnTo>
                  <a:lnTo>
                    <a:pt x="7" y="99"/>
                  </a:lnTo>
                  <a:lnTo>
                    <a:pt x="7" y="107"/>
                  </a:lnTo>
                  <a:lnTo>
                    <a:pt x="16" y="107"/>
                  </a:lnTo>
                  <a:lnTo>
                    <a:pt x="16" y="92"/>
                  </a:lnTo>
                  <a:lnTo>
                    <a:pt x="16" y="69"/>
                  </a:lnTo>
                  <a:lnTo>
                    <a:pt x="23" y="60"/>
                  </a:lnTo>
                  <a:lnTo>
                    <a:pt x="23" y="76"/>
                  </a:lnTo>
                  <a:lnTo>
                    <a:pt x="30" y="76"/>
                  </a:lnTo>
                  <a:lnTo>
                    <a:pt x="30" y="83"/>
                  </a:lnTo>
                  <a:lnTo>
                    <a:pt x="30" y="99"/>
                  </a:lnTo>
                  <a:lnTo>
                    <a:pt x="39" y="92"/>
                  </a:lnTo>
                  <a:lnTo>
                    <a:pt x="46" y="92"/>
                  </a:lnTo>
                  <a:lnTo>
                    <a:pt x="46" y="83"/>
                  </a:lnTo>
                  <a:lnTo>
                    <a:pt x="39" y="76"/>
                  </a:lnTo>
                  <a:lnTo>
                    <a:pt x="46" y="69"/>
                  </a:lnTo>
                  <a:lnTo>
                    <a:pt x="39" y="60"/>
                  </a:lnTo>
                  <a:lnTo>
                    <a:pt x="30" y="53"/>
                  </a:lnTo>
                  <a:lnTo>
                    <a:pt x="39" y="53"/>
                  </a:lnTo>
                  <a:lnTo>
                    <a:pt x="46" y="46"/>
                  </a:lnTo>
                  <a:lnTo>
                    <a:pt x="53" y="37"/>
                  </a:lnTo>
                  <a:lnTo>
                    <a:pt x="62" y="37"/>
                  </a:lnTo>
                  <a:lnTo>
                    <a:pt x="53" y="37"/>
                  </a:lnTo>
                  <a:lnTo>
                    <a:pt x="39" y="37"/>
                  </a:lnTo>
                  <a:lnTo>
                    <a:pt x="23" y="46"/>
                  </a:lnTo>
                  <a:lnTo>
                    <a:pt x="16" y="30"/>
                  </a:lnTo>
                  <a:lnTo>
                    <a:pt x="23" y="23"/>
                  </a:lnTo>
                  <a:lnTo>
                    <a:pt x="39" y="23"/>
                  </a:lnTo>
                  <a:lnTo>
                    <a:pt x="53" y="23"/>
                  </a:lnTo>
                  <a:lnTo>
                    <a:pt x="69" y="14"/>
                  </a:lnTo>
                  <a:lnTo>
                    <a:pt x="84" y="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36" name="Freeform 258"/>
            <p:cNvSpPr>
              <a:spLocks/>
            </p:cNvSpPr>
            <p:nvPr/>
          </p:nvSpPr>
          <p:spPr bwMode="auto">
            <a:xfrm>
              <a:off x="4792" y="2200"/>
              <a:ext cx="175" cy="50"/>
            </a:xfrm>
            <a:custGeom>
              <a:avLst/>
              <a:gdLst/>
              <a:ahLst/>
              <a:cxnLst>
                <a:cxn ang="0">
                  <a:pos x="115" y="37"/>
                </a:cxn>
                <a:cxn ang="0">
                  <a:pos x="115" y="22"/>
                </a:cxn>
                <a:cxn ang="0">
                  <a:pos x="107" y="22"/>
                </a:cxn>
                <a:cxn ang="0">
                  <a:pos x="100" y="22"/>
                </a:cxn>
                <a:cxn ang="0">
                  <a:pos x="91" y="14"/>
                </a:cxn>
                <a:cxn ang="0">
                  <a:pos x="77" y="7"/>
                </a:cxn>
                <a:cxn ang="0">
                  <a:pos x="68" y="7"/>
                </a:cxn>
                <a:cxn ang="0">
                  <a:pos x="53" y="7"/>
                </a:cxn>
                <a:cxn ang="0">
                  <a:pos x="46" y="7"/>
                </a:cxn>
                <a:cxn ang="0">
                  <a:pos x="30" y="0"/>
                </a:cxn>
                <a:cxn ang="0">
                  <a:pos x="14" y="0"/>
                </a:cxn>
                <a:cxn ang="0">
                  <a:pos x="7" y="7"/>
                </a:cxn>
                <a:cxn ang="0">
                  <a:pos x="0" y="7"/>
                </a:cxn>
                <a:cxn ang="0">
                  <a:pos x="14" y="14"/>
                </a:cxn>
                <a:cxn ang="0">
                  <a:pos x="30" y="22"/>
                </a:cxn>
                <a:cxn ang="0">
                  <a:pos x="37" y="22"/>
                </a:cxn>
                <a:cxn ang="0">
                  <a:pos x="53" y="22"/>
                </a:cxn>
                <a:cxn ang="0">
                  <a:pos x="61" y="29"/>
                </a:cxn>
                <a:cxn ang="0">
                  <a:pos x="77" y="29"/>
                </a:cxn>
                <a:cxn ang="0">
                  <a:pos x="100" y="29"/>
                </a:cxn>
                <a:cxn ang="0">
                  <a:pos x="107" y="37"/>
                </a:cxn>
                <a:cxn ang="0">
                  <a:pos x="115" y="37"/>
                </a:cxn>
              </a:cxnLst>
              <a:rect l="0" t="0" r="r" b="b"/>
              <a:pathLst>
                <a:path w="116" h="38">
                  <a:moveTo>
                    <a:pt x="115" y="37"/>
                  </a:moveTo>
                  <a:lnTo>
                    <a:pt x="115" y="22"/>
                  </a:lnTo>
                  <a:lnTo>
                    <a:pt x="107" y="22"/>
                  </a:lnTo>
                  <a:lnTo>
                    <a:pt x="100" y="22"/>
                  </a:lnTo>
                  <a:lnTo>
                    <a:pt x="91" y="14"/>
                  </a:lnTo>
                  <a:lnTo>
                    <a:pt x="77" y="7"/>
                  </a:lnTo>
                  <a:lnTo>
                    <a:pt x="68" y="7"/>
                  </a:lnTo>
                  <a:lnTo>
                    <a:pt x="53" y="7"/>
                  </a:lnTo>
                  <a:lnTo>
                    <a:pt x="46" y="7"/>
                  </a:lnTo>
                  <a:lnTo>
                    <a:pt x="30" y="0"/>
                  </a:lnTo>
                  <a:lnTo>
                    <a:pt x="14" y="0"/>
                  </a:lnTo>
                  <a:lnTo>
                    <a:pt x="7" y="7"/>
                  </a:lnTo>
                  <a:lnTo>
                    <a:pt x="0" y="7"/>
                  </a:lnTo>
                  <a:lnTo>
                    <a:pt x="14" y="14"/>
                  </a:lnTo>
                  <a:lnTo>
                    <a:pt x="30" y="22"/>
                  </a:lnTo>
                  <a:lnTo>
                    <a:pt x="37" y="22"/>
                  </a:lnTo>
                  <a:lnTo>
                    <a:pt x="53" y="22"/>
                  </a:lnTo>
                  <a:lnTo>
                    <a:pt x="61" y="29"/>
                  </a:lnTo>
                  <a:lnTo>
                    <a:pt x="77" y="29"/>
                  </a:lnTo>
                  <a:lnTo>
                    <a:pt x="100" y="29"/>
                  </a:lnTo>
                  <a:lnTo>
                    <a:pt x="107" y="37"/>
                  </a:lnTo>
                  <a:lnTo>
                    <a:pt x="115" y="3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37" name="Freeform 259"/>
            <p:cNvSpPr>
              <a:spLocks/>
            </p:cNvSpPr>
            <p:nvPr/>
          </p:nvSpPr>
          <p:spPr bwMode="auto">
            <a:xfrm>
              <a:off x="5139" y="2240"/>
              <a:ext cx="72" cy="44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30" y="0"/>
                </a:cxn>
                <a:cxn ang="0">
                  <a:pos x="15" y="7"/>
                </a:cxn>
                <a:cxn ang="0">
                  <a:pos x="8" y="16"/>
                </a:cxn>
                <a:cxn ang="0">
                  <a:pos x="0" y="23"/>
                </a:cxn>
                <a:cxn ang="0">
                  <a:pos x="0" y="31"/>
                </a:cxn>
                <a:cxn ang="0">
                  <a:pos x="15" y="23"/>
                </a:cxn>
                <a:cxn ang="0">
                  <a:pos x="30" y="16"/>
                </a:cxn>
                <a:cxn ang="0">
                  <a:pos x="46" y="0"/>
                </a:cxn>
              </a:cxnLst>
              <a:rect l="0" t="0" r="r" b="b"/>
              <a:pathLst>
                <a:path w="47" h="32">
                  <a:moveTo>
                    <a:pt x="46" y="0"/>
                  </a:moveTo>
                  <a:lnTo>
                    <a:pt x="30" y="0"/>
                  </a:lnTo>
                  <a:lnTo>
                    <a:pt x="15" y="7"/>
                  </a:lnTo>
                  <a:lnTo>
                    <a:pt x="8" y="16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15" y="23"/>
                  </a:lnTo>
                  <a:lnTo>
                    <a:pt x="30" y="16"/>
                  </a:lnTo>
                  <a:lnTo>
                    <a:pt x="46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38" name="Freeform 260"/>
            <p:cNvSpPr>
              <a:spLocks/>
            </p:cNvSpPr>
            <p:nvPr/>
          </p:nvSpPr>
          <p:spPr bwMode="auto">
            <a:xfrm>
              <a:off x="5219" y="2032"/>
              <a:ext cx="42" cy="63"/>
            </a:xfrm>
            <a:custGeom>
              <a:avLst/>
              <a:gdLst/>
              <a:ahLst/>
              <a:cxnLst>
                <a:cxn ang="0">
                  <a:pos x="29" y="29"/>
                </a:cxn>
                <a:cxn ang="0">
                  <a:pos x="20" y="21"/>
                </a:cxn>
                <a:cxn ang="0">
                  <a:pos x="20" y="14"/>
                </a:cxn>
                <a:cxn ang="0">
                  <a:pos x="11" y="14"/>
                </a:cxn>
                <a:cxn ang="0">
                  <a:pos x="11" y="21"/>
                </a:cxn>
                <a:cxn ang="0">
                  <a:pos x="11" y="14"/>
                </a:cxn>
                <a:cxn ang="0">
                  <a:pos x="11" y="7"/>
                </a:cxn>
                <a:cxn ang="0">
                  <a:pos x="11" y="0"/>
                </a:cxn>
                <a:cxn ang="0">
                  <a:pos x="0" y="14"/>
                </a:cxn>
                <a:cxn ang="0">
                  <a:pos x="0" y="21"/>
                </a:cxn>
                <a:cxn ang="0">
                  <a:pos x="11" y="36"/>
                </a:cxn>
                <a:cxn ang="0">
                  <a:pos x="20" y="44"/>
                </a:cxn>
                <a:cxn ang="0">
                  <a:pos x="11" y="29"/>
                </a:cxn>
                <a:cxn ang="0">
                  <a:pos x="29" y="29"/>
                </a:cxn>
              </a:cxnLst>
              <a:rect l="0" t="0" r="r" b="b"/>
              <a:pathLst>
                <a:path w="30" h="45">
                  <a:moveTo>
                    <a:pt x="29" y="29"/>
                  </a:moveTo>
                  <a:lnTo>
                    <a:pt x="20" y="21"/>
                  </a:lnTo>
                  <a:lnTo>
                    <a:pt x="20" y="14"/>
                  </a:lnTo>
                  <a:lnTo>
                    <a:pt x="11" y="14"/>
                  </a:lnTo>
                  <a:lnTo>
                    <a:pt x="11" y="21"/>
                  </a:lnTo>
                  <a:lnTo>
                    <a:pt x="11" y="14"/>
                  </a:lnTo>
                  <a:lnTo>
                    <a:pt x="11" y="7"/>
                  </a:lnTo>
                  <a:lnTo>
                    <a:pt x="11" y="0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11" y="36"/>
                  </a:lnTo>
                  <a:lnTo>
                    <a:pt x="20" y="44"/>
                  </a:lnTo>
                  <a:lnTo>
                    <a:pt x="11" y="29"/>
                  </a:lnTo>
                  <a:lnTo>
                    <a:pt x="29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39" name="Freeform 261"/>
            <p:cNvSpPr>
              <a:spLocks/>
            </p:cNvSpPr>
            <p:nvPr/>
          </p:nvSpPr>
          <p:spPr bwMode="auto">
            <a:xfrm>
              <a:off x="5235" y="2136"/>
              <a:ext cx="56" cy="40"/>
            </a:xfrm>
            <a:custGeom>
              <a:avLst/>
              <a:gdLst/>
              <a:ahLst/>
              <a:cxnLst>
                <a:cxn ang="0">
                  <a:pos x="37" y="14"/>
                </a:cxn>
                <a:cxn ang="0">
                  <a:pos x="29" y="28"/>
                </a:cxn>
                <a:cxn ang="0">
                  <a:pos x="14" y="14"/>
                </a:cxn>
                <a:cxn ang="0">
                  <a:pos x="7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14" y="0"/>
                </a:cxn>
                <a:cxn ang="0">
                  <a:pos x="29" y="0"/>
                </a:cxn>
                <a:cxn ang="0">
                  <a:pos x="37" y="14"/>
                </a:cxn>
              </a:cxnLst>
              <a:rect l="0" t="0" r="r" b="b"/>
              <a:pathLst>
                <a:path w="38" h="29">
                  <a:moveTo>
                    <a:pt x="37" y="14"/>
                  </a:moveTo>
                  <a:lnTo>
                    <a:pt x="29" y="28"/>
                  </a:lnTo>
                  <a:lnTo>
                    <a:pt x="14" y="14"/>
                  </a:lnTo>
                  <a:lnTo>
                    <a:pt x="7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9" y="0"/>
                  </a:lnTo>
                  <a:lnTo>
                    <a:pt x="37" y="1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40" name="Freeform 262"/>
            <p:cNvSpPr>
              <a:spLocks/>
            </p:cNvSpPr>
            <p:nvPr/>
          </p:nvSpPr>
          <p:spPr bwMode="auto">
            <a:xfrm>
              <a:off x="5067" y="2238"/>
              <a:ext cx="61" cy="42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1" y="0"/>
                </a:cxn>
                <a:cxn ang="0">
                  <a:pos x="23" y="0"/>
                </a:cxn>
                <a:cxn ang="0">
                  <a:pos x="15" y="0"/>
                </a:cxn>
                <a:cxn ang="0">
                  <a:pos x="8" y="0"/>
                </a:cxn>
                <a:cxn ang="0">
                  <a:pos x="0" y="29"/>
                </a:cxn>
                <a:cxn ang="0">
                  <a:pos x="8" y="29"/>
                </a:cxn>
                <a:cxn ang="0">
                  <a:pos x="15" y="29"/>
                </a:cxn>
                <a:cxn ang="0">
                  <a:pos x="31" y="29"/>
                </a:cxn>
                <a:cxn ang="0">
                  <a:pos x="39" y="0"/>
                </a:cxn>
              </a:cxnLst>
              <a:rect l="0" t="0" r="r" b="b"/>
              <a:pathLst>
                <a:path w="40" h="30">
                  <a:moveTo>
                    <a:pt x="39" y="0"/>
                  </a:moveTo>
                  <a:lnTo>
                    <a:pt x="31" y="0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0" y="29"/>
                  </a:lnTo>
                  <a:lnTo>
                    <a:pt x="8" y="29"/>
                  </a:lnTo>
                  <a:lnTo>
                    <a:pt x="15" y="29"/>
                  </a:lnTo>
                  <a:lnTo>
                    <a:pt x="31" y="29"/>
                  </a:lnTo>
                  <a:lnTo>
                    <a:pt x="3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41" name="Freeform 263"/>
            <p:cNvSpPr>
              <a:spLocks/>
            </p:cNvSpPr>
            <p:nvPr/>
          </p:nvSpPr>
          <p:spPr bwMode="auto">
            <a:xfrm>
              <a:off x="4792" y="2104"/>
              <a:ext cx="44" cy="39"/>
            </a:xfrm>
            <a:custGeom>
              <a:avLst/>
              <a:gdLst/>
              <a:ahLst/>
              <a:cxnLst>
                <a:cxn ang="0">
                  <a:pos x="29" y="17"/>
                </a:cxn>
                <a:cxn ang="0">
                  <a:pos x="29" y="28"/>
                </a:cxn>
                <a:cxn ang="0">
                  <a:pos x="8" y="17"/>
                </a:cxn>
                <a:cxn ang="0">
                  <a:pos x="8" y="8"/>
                </a:cxn>
                <a:cxn ang="0">
                  <a:pos x="0" y="8"/>
                </a:cxn>
                <a:cxn ang="0">
                  <a:pos x="8" y="8"/>
                </a:cxn>
                <a:cxn ang="0">
                  <a:pos x="8" y="0"/>
                </a:cxn>
                <a:cxn ang="0">
                  <a:pos x="17" y="17"/>
                </a:cxn>
                <a:cxn ang="0">
                  <a:pos x="29" y="17"/>
                </a:cxn>
              </a:cxnLst>
              <a:rect l="0" t="0" r="r" b="b"/>
              <a:pathLst>
                <a:path w="30" h="29">
                  <a:moveTo>
                    <a:pt x="29" y="17"/>
                  </a:moveTo>
                  <a:lnTo>
                    <a:pt x="29" y="28"/>
                  </a:lnTo>
                  <a:lnTo>
                    <a:pt x="8" y="17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17" y="17"/>
                  </a:lnTo>
                  <a:lnTo>
                    <a:pt x="29" y="1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42" name="Freeform 264"/>
            <p:cNvSpPr>
              <a:spLocks/>
            </p:cNvSpPr>
            <p:nvPr/>
          </p:nvSpPr>
          <p:spPr bwMode="auto">
            <a:xfrm>
              <a:off x="5014" y="2238"/>
              <a:ext cx="47" cy="42"/>
            </a:xfrm>
            <a:custGeom>
              <a:avLst/>
              <a:gdLst/>
              <a:ahLst/>
              <a:cxnLst>
                <a:cxn ang="0">
                  <a:pos x="31" y="29"/>
                </a:cxn>
                <a:cxn ang="0">
                  <a:pos x="31" y="0"/>
                </a:cxn>
                <a:cxn ang="0">
                  <a:pos x="23" y="0"/>
                </a:cxn>
                <a:cxn ang="0">
                  <a:pos x="14" y="0"/>
                </a:cxn>
                <a:cxn ang="0">
                  <a:pos x="14" y="29"/>
                </a:cxn>
                <a:cxn ang="0">
                  <a:pos x="7" y="29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7" y="29"/>
                </a:cxn>
                <a:cxn ang="0">
                  <a:pos x="23" y="29"/>
                </a:cxn>
                <a:cxn ang="0">
                  <a:pos x="31" y="29"/>
                </a:cxn>
              </a:cxnLst>
              <a:rect l="0" t="0" r="r" b="b"/>
              <a:pathLst>
                <a:path w="32" h="30">
                  <a:moveTo>
                    <a:pt x="31" y="29"/>
                  </a:moveTo>
                  <a:lnTo>
                    <a:pt x="31" y="0"/>
                  </a:lnTo>
                  <a:lnTo>
                    <a:pt x="23" y="0"/>
                  </a:lnTo>
                  <a:lnTo>
                    <a:pt x="14" y="0"/>
                  </a:lnTo>
                  <a:lnTo>
                    <a:pt x="14" y="29"/>
                  </a:lnTo>
                  <a:lnTo>
                    <a:pt x="7" y="29"/>
                  </a:lnTo>
                  <a:lnTo>
                    <a:pt x="0" y="0"/>
                  </a:lnTo>
                  <a:lnTo>
                    <a:pt x="0" y="29"/>
                  </a:lnTo>
                  <a:lnTo>
                    <a:pt x="7" y="29"/>
                  </a:lnTo>
                  <a:lnTo>
                    <a:pt x="23" y="29"/>
                  </a:lnTo>
                  <a:lnTo>
                    <a:pt x="31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43" name="Freeform 265"/>
            <p:cNvSpPr>
              <a:spLocks/>
            </p:cNvSpPr>
            <p:nvPr/>
          </p:nvSpPr>
          <p:spPr bwMode="auto">
            <a:xfrm>
              <a:off x="5046" y="2260"/>
              <a:ext cx="46" cy="41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7" y="29"/>
                </a:cxn>
                <a:cxn ang="0">
                  <a:pos x="8" y="14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29" y="14"/>
                </a:cxn>
              </a:cxnLst>
              <a:rect l="0" t="0" r="r" b="b"/>
              <a:pathLst>
                <a:path w="30" h="30">
                  <a:moveTo>
                    <a:pt x="29" y="14"/>
                  </a:moveTo>
                  <a:lnTo>
                    <a:pt x="17" y="29"/>
                  </a:lnTo>
                  <a:lnTo>
                    <a:pt x="8" y="14"/>
                  </a:lnTo>
                  <a:lnTo>
                    <a:pt x="0" y="0"/>
                  </a:lnTo>
                  <a:lnTo>
                    <a:pt x="17" y="0"/>
                  </a:lnTo>
                  <a:lnTo>
                    <a:pt x="29" y="1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44" name="Freeform 266"/>
            <p:cNvSpPr>
              <a:spLocks/>
            </p:cNvSpPr>
            <p:nvPr/>
          </p:nvSpPr>
          <p:spPr bwMode="auto">
            <a:xfrm>
              <a:off x="5198" y="2136"/>
              <a:ext cx="42" cy="40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4" y="28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29" y="14"/>
                </a:cxn>
              </a:cxnLst>
              <a:rect l="0" t="0" r="r" b="b"/>
              <a:pathLst>
                <a:path w="30" h="29">
                  <a:moveTo>
                    <a:pt x="29" y="14"/>
                  </a:moveTo>
                  <a:lnTo>
                    <a:pt x="14" y="28"/>
                  </a:lnTo>
                  <a:lnTo>
                    <a:pt x="0" y="14"/>
                  </a:lnTo>
                  <a:lnTo>
                    <a:pt x="0" y="0"/>
                  </a:lnTo>
                  <a:lnTo>
                    <a:pt x="29" y="1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45" name="Freeform 267"/>
            <p:cNvSpPr>
              <a:spLocks/>
            </p:cNvSpPr>
            <p:nvPr/>
          </p:nvSpPr>
          <p:spPr bwMode="auto">
            <a:xfrm>
              <a:off x="4963" y="2238"/>
              <a:ext cx="46" cy="42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0"/>
                </a:cxn>
                <a:cxn ang="0">
                  <a:pos x="15" y="29"/>
                </a:cxn>
                <a:cxn ang="0">
                  <a:pos x="28" y="0"/>
                </a:cxn>
              </a:cxnLst>
              <a:rect l="0" t="0" r="r" b="b"/>
              <a:pathLst>
                <a:path w="29" h="30">
                  <a:moveTo>
                    <a:pt x="28" y="0"/>
                  </a:moveTo>
                  <a:lnTo>
                    <a:pt x="0" y="0"/>
                  </a:lnTo>
                  <a:lnTo>
                    <a:pt x="15" y="29"/>
                  </a:lnTo>
                  <a:lnTo>
                    <a:pt x="2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46" name="Line 268"/>
            <p:cNvSpPr>
              <a:spLocks noChangeShapeType="1"/>
            </p:cNvSpPr>
            <p:nvPr/>
          </p:nvSpPr>
          <p:spPr bwMode="auto">
            <a:xfrm flipH="1" flipV="1">
              <a:off x="4637" y="2050"/>
              <a:ext cx="19" cy="9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47" name="Freeform 269"/>
            <p:cNvSpPr>
              <a:spLocks/>
            </p:cNvSpPr>
            <p:nvPr/>
          </p:nvSpPr>
          <p:spPr bwMode="auto">
            <a:xfrm>
              <a:off x="4998" y="2238"/>
              <a:ext cx="47" cy="42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29" y="0"/>
                </a:cxn>
              </a:cxnLst>
              <a:rect l="0" t="0" r="r" b="b"/>
              <a:pathLst>
                <a:path w="30" h="30">
                  <a:moveTo>
                    <a:pt x="29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2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48" name="Freeform 270"/>
            <p:cNvSpPr>
              <a:spLocks/>
            </p:cNvSpPr>
            <p:nvPr/>
          </p:nvSpPr>
          <p:spPr bwMode="auto">
            <a:xfrm>
              <a:off x="4836" y="2122"/>
              <a:ext cx="45" cy="41"/>
            </a:xfrm>
            <a:custGeom>
              <a:avLst/>
              <a:gdLst/>
              <a:ahLst/>
              <a:cxnLst>
                <a:cxn ang="0">
                  <a:pos x="28" y="15"/>
                </a:cxn>
                <a:cxn ang="0">
                  <a:pos x="0" y="28"/>
                </a:cxn>
                <a:cxn ang="0">
                  <a:pos x="0" y="0"/>
                </a:cxn>
                <a:cxn ang="0">
                  <a:pos x="28" y="15"/>
                </a:cxn>
              </a:cxnLst>
              <a:rect l="0" t="0" r="r" b="b"/>
              <a:pathLst>
                <a:path w="29" h="29">
                  <a:moveTo>
                    <a:pt x="28" y="15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28" y="15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49" name="Freeform 271"/>
            <p:cNvSpPr>
              <a:spLocks/>
            </p:cNvSpPr>
            <p:nvPr/>
          </p:nvSpPr>
          <p:spPr bwMode="auto">
            <a:xfrm>
              <a:off x="5126" y="2167"/>
              <a:ext cx="45" cy="42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29" y="0"/>
                </a:cxn>
                <a:cxn ang="0">
                  <a:pos x="0" y="29"/>
                </a:cxn>
                <a:cxn ang="0">
                  <a:pos x="29" y="14"/>
                </a:cxn>
              </a:cxnLst>
              <a:rect l="0" t="0" r="r" b="b"/>
              <a:pathLst>
                <a:path w="30" h="30">
                  <a:moveTo>
                    <a:pt x="29" y="14"/>
                  </a:moveTo>
                  <a:lnTo>
                    <a:pt x="29" y="0"/>
                  </a:lnTo>
                  <a:lnTo>
                    <a:pt x="0" y="29"/>
                  </a:lnTo>
                  <a:lnTo>
                    <a:pt x="29" y="1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50" name="Freeform 272"/>
            <p:cNvSpPr>
              <a:spLocks/>
            </p:cNvSpPr>
            <p:nvPr/>
          </p:nvSpPr>
          <p:spPr bwMode="auto">
            <a:xfrm>
              <a:off x="4675" y="2091"/>
              <a:ext cx="46" cy="41"/>
            </a:xfrm>
            <a:custGeom>
              <a:avLst/>
              <a:gdLst/>
              <a:ahLst/>
              <a:cxnLst>
                <a:cxn ang="0">
                  <a:pos x="29" y="28"/>
                </a:cxn>
                <a:cxn ang="0">
                  <a:pos x="0" y="28"/>
                </a:cxn>
                <a:cxn ang="0">
                  <a:pos x="0" y="0"/>
                </a:cxn>
                <a:cxn ang="0">
                  <a:pos x="29" y="28"/>
                </a:cxn>
              </a:cxnLst>
              <a:rect l="0" t="0" r="r" b="b"/>
              <a:pathLst>
                <a:path w="30" h="29">
                  <a:moveTo>
                    <a:pt x="29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29" y="2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51" name="Freeform 273"/>
            <p:cNvSpPr>
              <a:spLocks/>
            </p:cNvSpPr>
            <p:nvPr/>
          </p:nvSpPr>
          <p:spPr bwMode="auto">
            <a:xfrm>
              <a:off x="5126" y="2167"/>
              <a:ext cx="2" cy="4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0" y="14"/>
                </a:cxn>
              </a:cxnLst>
              <a:rect l="0" t="0" r="r" b="b"/>
              <a:pathLst>
                <a:path w="1" h="30">
                  <a:moveTo>
                    <a:pt x="0" y="14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0" y="1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52" name="Freeform 274"/>
            <p:cNvSpPr>
              <a:spLocks/>
            </p:cNvSpPr>
            <p:nvPr/>
          </p:nvSpPr>
          <p:spPr bwMode="auto">
            <a:xfrm>
              <a:off x="5163" y="2115"/>
              <a:ext cx="45" cy="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28" y="0"/>
                </a:cxn>
              </a:cxnLst>
              <a:rect l="0" t="0" r="r" b="b"/>
              <a:pathLst>
                <a:path w="29" h="1">
                  <a:moveTo>
                    <a:pt x="28" y="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53" name="Freeform 275"/>
            <p:cNvSpPr>
              <a:spLocks/>
            </p:cNvSpPr>
            <p:nvPr/>
          </p:nvSpPr>
          <p:spPr bwMode="auto">
            <a:xfrm>
              <a:off x="4926" y="2219"/>
              <a:ext cx="47" cy="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29" y="0"/>
                </a:cxn>
              </a:cxnLst>
              <a:rect l="0" t="0" r="r" b="b"/>
              <a:pathLst>
                <a:path w="30" h="1">
                  <a:moveTo>
                    <a:pt x="29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54" name="Freeform 276"/>
            <p:cNvSpPr>
              <a:spLocks/>
            </p:cNvSpPr>
            <p:nvPr/>
          </p:nvSpPr>
          <p:spPr bwMode="auto">
            <a:xfrm>
              <a:off x="4963" y="1977"/>
              <a:ext cx="46" cy="39"/>
            </a:xfrm>
            <a:custGeom>
              <a:avLst/>
              <a:gdLst/>
              <a:ahLst/>
              <a:cxnLst>
                <a:cxn ang="0">
                  <a:pos x="28" y="28"/>
                </a:cxn>
                <a:cxn ang="0">
                  <a:pos x="0" y="12"/>
                </a:cxn>
                <a:cxn ang="0">
                  <a:pos x="28" y="0"/>
                </a:cxn>
                <a:cxn ang="0">
                  <a:pos x="28" y="12"/>
                </a:cxn>
                <a:cxn ang="0">
                  <a:pos x="28" y="28"/>
                </a:cxn>
              </a:cxnLst>
              <a:rect l="0" t="0" r="r" b="b"/>
              <a:pathLst>
                <a:path w="29" h="29">
                  <a:moveTo>
                    <a:pt x="28" y="28"/>
                  </a:moveTo>
                  <a:lnTo>
                    <a:pt x="0" y="12"/>
                  </a:lnTo>
                  <a:lnTo>
                    <a:pt x="28" y="0"/>
                  </a:lnTo>
                  <a:lnTo>
                    <a:pt x="28" y="12"/>
                  </a:lnTo>
                  <a:lnTo>
                    <a:pt x="28" y="2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55" name="Freeform 277"/>
            <p:cNvSpPr>
              <a:spLocks/>
            </p:cNvSpPr>
            <p:nvPr/>
          </p:nvSpPr>
          <p:spPr bwMode="auto">
            <a:xfrm>
              <a:off x="4884" y="1946"/>
              <a:ext cx="177" cy="114"/>
            </a:xfrm>
            <a:custGeom>
              <a:avLst/>
              <a:gdLst/>
              <a:ahLst/>
              <a:cxnLst>
                <a:cxn ang="0">
                  <a:pos x="85" y="0"/>
                </a:cxn>
                <a:cxn ang="0">
                  <a:pos x="92" y="0"/>
                </a:cxn>
                <a:cxn ang="0">
                  <a:pos x="92" y="7"/>
                </a:cxn>
                <a:cxn ang="0">
                  <a:pos x="99" y="7"/>
                </a:cxn>
                <a:cxn ang="0">
                  <a:pos x="99" y="16"/>
                </a:cxn>
                <a:cxn ang="0">
                  <a:pos x="116" y="23"/>
                </a:cxn>
                <a:cxn ang="0">
                  <a:pos x="108" y="23"/>
                </a:cxn>
                <a:cxn ang="0">
                  <a:pos x="108" y="30"/>
                </a:cxn>
                <a:cxn ang="0">
                  <a:pos x="99" y="30"/>
                </a:cxn>
                <a:cxn ang="0">
                  <a:pos x="99" y="39"/>
                </a:cxn>
                <a:cxn ang="0">
                  <a:pos x="85" y="30"/>
                </a:cxn>
                <a:cxn ang="0">
                  <a:pos x="76" y="30"/>
                </a:cxn>
                <a:cxn ang="0">
                  <a:pos x="69" y="46"/>
                </a:cxn>
                <a:cxn ang="0">
                  <a:pos x="69" y="53"/>
                </a:cxn>
                <a:cxn ang="0">
                  <a:pos x="69" y="62"/>
                </a:cxn>
                <a:cxn ang="0">
                  <a:pos x="62" y="76"/>
                </a:cxn>
                <a:cxn ang="0">
                  <a:pos x="53" y="76"/>
                </a:cxn>
                <a:cxn ang="0">
                  <a:pos x="30" y="76"/>
                </a:cxn>
                <a:cxn ang="0">
                  <a:pos x="16" y="84"/>
                </a:cxn>
                <a:cxn ang="0">
                  <a:pos x="0" y="76"/>
                </a:cxn>
                <a:cxn ang="0">
                  <a:pos x="0" y="69"/>
                </a:cxn>
                <a:cxn ang="0">
                  <a:pos x="7" y="69"/>
                </a:cxn>
                <a:cxn ang="0">
                  <a:pos x="16" y="76"/>
                </a:cxn>
                <a:cxn ang="0">
                  <a:pos x="16" y="69"/>
                </a:cxn>
                <a:cxn ang="0">
                  <a:pos x="16" y="62"/>
                </a:cxn>
                <a:cxn ang="0">
                  <a:pos x="23" y="53"/>
                </a:cxn>
                <a:cxn ang="0">
                  <a:pos x="30" y="53"/>
                </a:cxn>
                <a:cxn ang="0">
                  <a:pos x="39" y="53"/>
                </a:cxn>
                <a:cxn ang="0">
                  <a:pos x="46" y="39"/>
                </a:cxn>
                <a:cxn ang="0">
                  <a:pos x="53" y="30"/>
                </a:cxn>
                <a:cxn ang="0">
                  <a:pos x="62" y="39"/>
                </a:cxn>
                <a:cxn ang="0">
                  <a:pos x="62" y="30"/>
                </a:cxn>
                <a:cxn ang="0">
                  <a:pos x="62" y="23"/>
                </a:cxn>
                <a:cxn ang="0">
                  <a:pos x="69" y="30"/>
                </a:cxn>
                <a:cxn ang="0">
                  <a:pos x="69" y="23"/>
                </a:cxn>
                <a:cxn ang="0">
                  <a:pos x="69" y="16"/>
                </a:cxn>
                <a:cxn ang="0">
                  <a:pos x="76" y="7"/>
                </a:cxn>
                <a:cxn ang="0">
                  <a:pos x="85" y="0"/>
                </a:cxn>
              </a:cxnLst>
              <a:rect l="0" t="0" r="r" b="b"/>
              <a:pathLst>
                <a:path w="117" h="85">
                  <a:moveTo>
                    <a:pt x="85" y="0"/>
                  </a:moveTo>
                  <a:lnTo>
                    <a:pt x="92" y="0"/>
                  </a:lnTo>
                  <a:lnTo>
                    <a:pt x="92" y="7"/>
                  </a:lnTo>
                  <a:lnTo>
                    <a:pt x="99" y="7"/>
                  </a:lnTo>
                  <a:lnTo>
                    <a:pt x="99" y="16"/>
                  </a:lnTo>
                  <a:lnTo>
                    <a:pt x="116" y="23"/>
                  </a:lnTo>
                  <a:lnTo>
                    <a:pt x="108" y="23"/>
                  </a:lnTo>
                  <a:lnTo>
                    <a:pt x="108" y="30"/>
                  </a:lnTo>
                  <a:lnTo>
                    <a:pt x="99" y="30"/>
                  </a:lnTo>
                  <a:lnTo>
                    <a:pt x="99" y="39"/>
                  </a:lnTo>
                  <a:lnTo>
                    <a:pt x="85" y="30"/>
                  </a:lnTo>
                  <a:lnTo>
                    <a:pt x="76" y="30"/>
                  </a:lnTo>
                  <a:lnTo>
                    <a:pt x="69" y="46"/>
                  </a:lnTo>
                  <a:lnTo>
                    <a:pt x="69" y="53"/>
                  </a:lnTo>
                  <a:lnTo>
                    <a:pt x="69" y="62"/>
                  </a:lnTo>
                  <a:lnTo>
                    <a:pt x="62" y="76"/>
                  </a:lnTo>
                  <a:lnTo>
                    <a:pt x="53" y="76"/>
                  </a:lnTo>
                  <a:lnTo>
                    <a:pt x="30" y="76"/>
                  </a:lnTo>
                  <a:lnTo>
                    <a:pt x="16" y="84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7" y="69"/>
                  </a:lnTo>
                  <a:lnTo>
                    <a:pt x="16" y="76"/>
                  </a:lnTo>
                  <a:lnTo>
                    <a:pt x="16" y="69"/>
                  </a:lnTo>
                  <a:lnTo>
                    <a:pt x="16" y="62"/>
                  </a:lnTo>
                  <a:lnTo>
                    <a:pt x="23" y="53"/>
                  </a:lnTo>
                  <a:lnTo>
                    <a:pt x="30" y="53"/>
                  </a:lnTo>
                  <a:lnTo>
                    <a:pt x="39" y="53"/>
                  </a:lnTo>
                  <a:lnTo>
                    <a:pt x="46" y="39"/>
                  </a:lnTo>
                  <a:lnTo>
                    <a:pt x="53" y="30"/>
                  </a:lnTo>
                  <a:lnTo>
                    <a:pt x="62" y="39"/>
                  </a:lnTo>
                  <a:lnTo>
                    <a:pt x="62" y="30"/>
                  </a:lnTo>
                  <a:lnTo>
                    <a:pt x="62" y="23"/>
                  </a:lnTo>
                  <a:lnTo>
                    <a:pt x="69" y="30"/>
                  </a:lnTo>
                  <a:lnTo>
                    <a:pt x="69" y="23"/>
                  </a:lnTo>
                  <a:lnTo>
                    <a:pt x="69" y="16"/>
                  </a:lnTo>
                  <a:lnTo>
                    <a:pt x="76" y="7"/>
                  </a:lnTo>
                  <a:lnTo>
                    <a:pt x="85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56" name="Freeform 278"/>
            <p:cNvSpPr>
              <a:spLocks/>
            </p:cNvSpPr>
            <p:nvPr/>
          </p:nvSpPr>
          <p:spPr bwMode="auto">
            <a:xfrm>
              <a:off x="4698" y="1946"/>
              <a:ext cx="83" cy="108"/>
            </a:xfrm>
            <a:custGeom>
              <a:avLst/>
              <a:gdLst/>
              <a:ahLst/>
              <a:cxnLst>
                <a:cxn ang="0">
                  <a:pos x="45" y="78"/>
                </a:cxn>
                <a:cxn ang="0">
                  <a:pos x="30" y="63"/>
                </a:cxn>
                <a:cxn ang="0">
                  <a:pos x="15" y="54"/>
                </a:cxn>
                <a:cxn ang="0">
                  <a:pos x="7" y="39"/>
                </a:cxn>
                <a:cxn ang="0">
                  <a:pos x="0" y="23"/>
                </a:cxn>
                <a:cxn ang="0">
                  <a:pos x="0" y="0"/>
                </a:cxn>
                <a:cxn ang="0">
                  <a:pos x="7" y="7"/>
                </a:cxn>
                <a:cxn ang="0">
                  <a:pos x="7" y="16"/>
                </a:cxn>
                <a:cxn ang="0">
                  <a:pos x="15" y="16"/>
                </a:cxn>
                <a:cxn ang="0">
                  <a:pos x="22" y="7"/>
                </a:cxn>
                <a:cxn ang="0">
                  <a:pos x="30" y="16"/>
                </a:cxn>
                <a:cxn ang="0">
                  <a:pos x="38" y="23"/>
                </a:cxn>
                <a:cxn ang="0">
                  <a:pos x="38" y="39"/>
                </a:cxn>
                <a:cxn ang="0">
                  <a:pos x="38" y="54"/>
                </a:cxn>
                <a:cxn ang="0">
                  <a:pos x="45" y="63"/>
                </a:cxn>
                <a:cxn ang="0">
                  <a:pos x="53" y="78"/>
                </a:cxn>
                <a:cxn ang="0">
                  <a:pos x="45" y="70"/>
                </a:cxn>
                <a:cxn ang="0">
                  <a:pos x="45" y="78"/>
                </a:cxn>
              </a:cxnLst>
              <a:rect l="0" t="0" r="r" b="b"/>
              <a:pathLst>
                <a:path w="54" h="79">
                  <a:moveTo>
                    <a:pt x="45" y="78"/>
                  </a:moveTo>
                  <a:lnTo>
                    <a:pt x="30" y="63"/>
                  </a:lnTo>
                  <a:lnTo>
                    <a:pt x="15" y="54"/>
                  </a:lnTo>
                  <a:lnTo>
                    <a:pt x="7" y="39"/>
                  </a:lnTo>
                  <a:lnTo>
                    <a:pt x="0" y="23"/>
                  </a:lnTo>
                  <a:lnTo>
                    <a:pt x="0" y="0"/>
                  </a:lnTo>
                  <a:lnTo>
                    <a:pt x="7" y="7"/>
                  </a:lnTo>
                  <a:lnTo>
                    <a:pt x="7" y="16"/>
                  </a:lnTo>
                  <a:lnTo>
                    <a:pt x="15" y="16"/>
                  </a:lnTo>
                  <a:lnTo>
                    <a:pt x="22" y="7"/>
                  </a:lnTo>
                  <a:lnTo>
                    <a:pt x="30" y="16"/>
                  </a:lnTo>
                  <a:lnTo>
                    <a:pt x="38" y="23"/>
                  </a:lnTo>
                  <a:lnTo>
                    <a:pt x="38" y="39"/>
                  </a:lnTo>
                  <a:lnTo>
                    <a:pt x="38" y="54"/>
                  </a:lnTo>
                  <a:lnTo>
                    <a:pt x="45" y="63"/>
                  </a:lnTo>
                  <a:lnTo>
                    <a:pt x="53" y="78"/>
                  </a:lnTo>
                  <a:lnTo>
                    <a:pt x="45" y="70"/>
                  </a:lnTo>
                  <a:lnTo>
                    <a:pt x="45" y="7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57" name="Freeform 279"/>
            <p:cNvSpPr>
              <a:spLocks/>
            </p:cNvSpPr>
            <p:nvPr/>
          </p:nvSpPr>
          <p:spPr bwMode="auto">
            <a:xfrm>
              <a:off x="3344" y="2280"/>
              <a:ext cx="209" cy="327"/>
            </a:xfrm>
            <a:custGeom>
              <a:avLst/>
              <a:gdLst/>
              <a:ahLst/>
              <a:cxnLst>
                <a:cxn ang="0">
                  <a:pos x="53" y="139"/>
                </a:cxn>
                <a:cxn ang="0">
                  <a:pos x="77" y="123"/>
                </a:cxn>
                <a:cxn ang="0">
                  <a:pos x="100" y="100"/>
                </a:cxn>
                <a:cxn ang="0">
                  <a:pos x="123" y="85"/>
                </a:cxn>
                <a:cxn ang="0">
                  <a:pos x="138" y="62"/>
                </a:cxn>
                <a:cxn ang="0">
                  <a:pos x="138" y="30"/>
                </a:cxn>
                <a:cxn ang="0">
                  <a:pos x="138" y="0"/>
                </a:cxn>
                <a:cxn ang="0">
                  <a:pos x="107" y="16"/>
                </a:cxn>
                <a:cxn ang="0">
                  <a:pos x="91" y="16"/>
                </a:cxn>
                <a:cxn ang="0">
                  <a:pos x="68" y="16"/>
                </a:cxn>
                <a:cxn ang="0">
                  <a:pos x="60" y="23"/>
                </a:cxn>
                <a:cxn ang="0">
                  <a:pos x="60" y="46"/>
                </a:cxn>
                <a:cxn ang="0">
                  <a:pos x="77" y="62"/>
                </a:cxn>
                <a:cxn ang="0">
                  <a:pos x="68" y="85"/>
                </a:cxn>
                <a:cxn ang="0">
                  <a:pos x="68" y="100"/>
                </a:cxn>
                <a:cxn ang="0">
                  <a:pos x="53" y="77"/>
                </a:cxn>
                <a:cxn ang="0">
                  <a:pos x="53" y="62"/>
                </a:cxn>
                <a:cxn ang="0">
                  <a:pos x="37" y="53"/>
                </a:cxn>
                <a:cxn ang="0">
                  <a:pos x="23" y="62"/>
                </a:cxn>
                <a:cxn ang="0">
                  <a:pos x="0" y="69"/>
                </a:cxn>
                <a:cxn ang="0">
                  <a:pos x="7" y="85"/>
                </a:cxn>
                <a:cxn ang="0">
                  <a:pos x="23" y="85"/>
                </a:cxn>
                <a:cxn ang="0">
                  <a:pos x="37" y="109"/>
                </a:cxn>
                <a:cxn ang="0">
                  <a:pos x="37" y="132"/>
                </a:cxn>
                <a:cxn ang="0">
                  <a:pos x="30" y="162"/>
                </a:cxn>
                <a:cxn ang="0">
                  <a:pos x="14" y="179"/>
                </a:cxn>
                <a:cxn ang="0">
                  <a:pos x="14" y="193"/>
                </a:cxn>
                <a:cxn ang="0">
                  <a:pos x="14" y="223"/>
                </a:cxn>
                <a:cxn ang="0">
                  <a:pos x="30" y="240"/>
                </a:cxn>
                <a:cxn ang="0">
                  <a:pos x="23" y="223"/>
                </a:cxn>
                <a:cxn ang="0">
                  <a:pos x="53" y="209"/>
                </a:cxn>
                <a:cxn ang="0">
                  <a:pos x="60" y="193"/>
                </a:cxn>
                <a:cxn ang="0">
                  <a:pos x="60" y="170"/>
                </a:cxn>
                <a:cxn ang="0">
                  <a:pos x="60" y="162"/>
                </a:cxn>
              </a:cxnLst>
              <a:rect l="0" t="0" r="r" b="b"/>
              <a:pathLst>
                <a:path w="139" h="241">
                  <a:moveTo>
                    <a:pt x="60" y="146"/>
                  </a:moveTo>
                  <a:lnTo>
                    <a:pt x="53" y="139"/>
                  </a:lnTo>
                  <a:lnTo>
                    <a:pt x="60" y="139"/>
                  </a:lnTo>
                  <a:lnTo>
                    <a:pt x="77" y="123"/>
                  </a:lnTo>
                  <a:lnTo>
                    <a:pt x="84" y="109"/>
                  </a:lnTo>
                  <a:lnTo>
                    <a:pt x="100" y="100"/>
                  </a:lnTo>
                  <a:lnTo>
                    <a:pt x="107" y="100"/>
                  </a:lnTo>
                  <a:lnTo>
                    <a:pt x="123" y="85"/>
                  </a:lnTo>
                  <a:lnTo>
                    <a:pt x="138" y="69"/>
                  </a:lnTo>
                  <a:lnTo>
                    <a:pt x="138" y="62"/>
                  </a:lnTo>
                  <a:lnTo>
                    <a:pt x="130" y="39"/>
                  </a:lnTo>
                  <a:lnTo>
                    <a:pt x="138" y="30"/>
                  </a:lnTo>
                  <a:lnTo>
                    <a:pt x="138" y="8"/>
                  </a:lnTo>
                  <a:lnTo>
                    <a:pt x="138" y="0"/>
                  </a:lnTo>
                  <a:lnTo>
                    <a:pt x="123" y="8"/>
                  </a:lnTo>
                  <a:lnTo>
                    <a:pt x="107" y="16"/>
                  </a:lnTo>
                  <a:lnTo>
                    <a:pt x="100" y="16"/>
                  </a:lnTo>
                  <a:lnTo>
                    <a:pt x="91" y="16"/>
                  </a:lnTo>
                  <a:lnTo>
                    <a:pt x="77" y="16"/>
                  </a:lnTo>
                  <a:lnTo>
                    <a:pt x="68" y="16"/>
                  </a:lnTo>
                  <a:lnTo>
                    <a:pt x="60" y="16"/>
                  </a:lnTo>
                  <a:lnTo>
                    <a:pt x="60" y="23"/>
                  </a:lnTo>
                  <a:lnTo>
                    <a:pt x="60" y="30"/>
                  </a:lnTo>
                  <a:lnTo>
                    <a:pt x="60" y="46"/>
                  </a:lnTo>
                  <a:lnTo>
                    <a:pt x="68" y="53"/>
                  </a:lnTo>
                  <a:lnTo>
                    <a:pt x="77" y="62"/>
                  </a:lnTo>
                  <a:lnTo>
                    <a:pt x="77" y="69"/>
                  </a:lnTo>
                  <a:lnTo>
                    <a:pt x="68" y="85"/>
                  </a:lnTo>
                  <a:lnTo>
                    <a:pt x="60" y="93"/>
                  </a:lnTo>
                  <a:lnTo>
                    <a:pt x="68" y="100"/>
                  </a:lnTo>
                  <a:lnTo>
                    <a:pt x="60" y="85"/>
                  </a:lnTo>
                  <a:lnTo>
                    <a:pt x="53" y="77"/>
                  </a:lnTo>
                  <a:lnTo>
                    <a:pt x="60" y="62"/>
                  </a:lnTo>
                  <a:lnTo>
                    <a:pt x="53" y="62"/>
                  </a:lnTo>
                  <a:lnTo>
                    <a:pt x="46" y="62"/>
                  </a:lnTo>
                  <a:lnTo>
                    <a:pt x="37" y="53"/>
                  </a:lnTo>
                  <a:lnTo>
                    <a:pt x="30" y="53"/>
                  </a:lnTo>
                  <a:lnTo>
                    <a:pt x="23" y="62"/>
                  </a:lnTo>
                  <a:lnTo>
                    <a:pt x="14" y="62"/>
                  </a:lnTo>
                  <a:lnTo>
                    <a:pt x="0" y="69"/>
                  </a:lnTo>
                  <a:lnTo>
                    <a:pt x="7" y="77"/>
                  </a:lnTo>
                  <a:lnTo>
                    <a:pt x="7" y="85"/>
                  </a:lnTo>
                  <a:lnTo>
                    <a:pt x="14" y="85"/>
                  </a:lnTo>
                  <a:lnTo>
                    <a:pt x="23" y="85"/>
                  </a:lnTo>
                  <a:lnTo>
                    <a:pt x="37" y="93"/>
                  </a:lnTo>
                  <a:lnTo>
                    <a:pt x="37" y="109"/>
                  </a:lnTo>
                  <a:lnTo>
                    <a:pt x="30" y="123"/>
                  </a:lnTo>
                  <a:lnTo>
                    <a:pt x="37" y="132"/>
                  </a:lnTo>
                  <a:lnTo>
                    <a:pt x="30" y="146"/>
                  </a:lnTo>
                  <a:lnTo>
                    <a:pt x="30" y="162"/>
                  </a:lnTo>
                  <a:lnTo>
                    <a:pt x="23" y="170"/>
                  </a:lnTo>
                  <a:lnTo>
                    <a:pt x="14" y="179"/>
                  </a:lnTo>
                  <a:lnTo>
                    <a:pt x="14" y="186"/>
                  </a:lnTo>
                  <a:lnTo>
                    <a:pt x="14" y="193"/>
                  </a:lnTo>
                  <a:lnTo>
                    <a:pt x="14" y="209"/>
                  </a:lnTo>
                  <a:lnTo>
                    <a:pt x="14" y="223"/>
                  </a:lnTo>
                  <a:lnTo>
                    <a:pt x="14" y="240"/>
                  </a:lnTo>
                  <a:lnTo>
                    <a:pt x="30" y="240"/>
                  </a:lnTo>
                  <a:lnTo>
                    <a:pt x="30" y="232"/>
                  </a:lnTo>
                  <a:lnTo>
                    <a:pt x="23" y="223"/>
                  </a:lnTo>
                  <a:lnTo>
                    <a:pt x="37" y="216"/>
                  </a:lnTo>
                  <a:lnTo>
                    <a:pt x="53" y="209"/>
                  </a:lnTo>
                  <a:lnTo>
                    <a:pt x="60" y="202"/>
                  </a:lnTo>
                  <a:lnTo>
                    <a:pt x="60" y="193"/>
                  </a:lnTo>
                  <a:lnTo>
                    <a:pt x="60" y="186"/>
                  </a:lnTo>
                  <a:lnTo>
                    <a:pt x="60" y="170"/>
                  </a:lnTo>
                  <a:lnTo>
                    <a:pt x="60" y="179"/>
                  </a:lnTo>
                  <a:lnTo>
                    <a:pt x="60" y="162"/>
                  </a:lnTo>
                  <a:lnTo>
                    <a:pt x="60" y="14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58" name="Freeform 280"/>
            <p:cNvSpPr>
              <a:spLocks/>
            </p:cNvSpPr>
            <p:nvPr/>
          </p:nvSpPr>
          <p:spPr bwMode="auto">
            <a:xfrm>
              <a:off x="3078" y="2511"/>
              <a:ext cx="311" cy="254"/>
            </a:xfrm>
            <a:custGeom>
              <a:avLst/>
              <a:gdLst/>
              <a:ahLst/>
              <a:cxnLst>
                <a:cxn ang="0">
                  <a:pos x="46" y="53"/>
                </a:cxn>
                <a:cxn ang="0">
                  <a:pos x="46" y="76"/>
                </a:cxn>
                <a:cxn ang="0">
                  <a:pos x="32" y="100"/>
                </a:cxn>
                <a:cxn ang="0">
                  <a:pos x="8" y="85"/>
                </a:cxn>
                <a:cxn ang="0">
                  <a:pos x="8" y="109"/>
                </a:cxn>
                <a:cxn ang="0">
                  <a:pos x="16" y="132"/>
                </a:cxn>
                <a:cxn ang="0">
                  <a:pos x="16" y="155"/>
                </a:cxn>
                <a:cxn ang="0">
                  <a:pos x="23" y="178"/>
                </a:cxn>
                <a:cxn ang="0">
                  <a:pos x="39" y="186"/>
                </a:cxn>
                <a:cxn ang="0">
                  <a:pos x="69" y="178"/>
                </a:cxn>
                <a:cxn ang="0">
                  <a:pos x="92" y="178"/>
                </a:cxn>
                <a:cxn ang="0">
                  <a:pos x="116" y="169"/>
                </a:cxn>
                <a:cxn ang="0">
                  <a:pos x="146" y="155"/>
                </a:cxn>
                <a:cxn ang="0">
                  <a:pos x="162" y="139"/>
                </a:cxn>
                <a:cxn ang="0">
                  <a:pos x="178" y="116"/>
                </a:cxn>
                <a:cxn ang="0">
                  <a:pos x="192" y="100"/>
                </a:cxn>
                <a:cxn ang="0">
                  <a:pos x="209" y="69"/>
                </a:cxn>
                <a:cxn ang="0">
                  <a:pos x="192" y="76"/>
                </a:cxn>
                <a:cxn ang="0">
                  <a:pos x="185" y="62"/>
                </a:cxn>
                <a:cxn ang="0">
                  <a:pos x="192" y="53"/>
                </a:cxn>
                <a:cxn ang="0">
                  <a:pos x="192" y="23"/>
                </a:cxn>
                <a:cxn ang="0">
                  <a:pos x="192" y="8"/>
                </a:cxn>
                <a:cxn ang="0">
                  <a:pos x="169" y="0"/>
                </a:cxn>
                <a:cxn ang="0">
                  <a:pos x="146" y="16"/>
                </a:cxn>
                <a:cxn ang="0">
                  <a:pos x="132" y="39"/>
                </a:cxn>
                <a:cxn ang="0">
                  <a:pos x="116" y="53"/>
                </a:cxn>
                <a:cxn ang="0">
                  <a:pos x="85" y="46"/>
                </a:cxn>
                <a:cxn ang="0">
                  <a:pos x="69" y="69"/>
                </a:cxn>
                <a:cxn ang="0">
                  <a:pos x="53" y="69"/>
                </a:cxn>
                <a:cxn ang="0">
                  <a:pos x="46" y="39"/>
                </a:cxn>
                <a:cxn ang="0">
                  <a:pos x="132" y="109"/>
                </a:cxn>
                <a:cxn ang="0">
                  <a:pos x="146" y="116"/>
                </a:cxn>
                <a:cxn ang="0">
                  <a:pos x="162" y="100"/>
                </a:cxn>
                <a:cxn ang="0">
                  <a:pos x="146" y="100"/>
                </a:cxn>
              </a:cxnLst>
              <a:rect l="0" t="0" r="r" b="b"/>
              <a:pathLst>
                <a:path w="210" h="187">
                  <a:moveTo>
                    <a:pt x="46" y="39"/>
                  </a:moveTo>
                  <a:lnTo>
                    <a:pt x="46" y="53"/>
                  </a:lnTo>
                  <a:lnTo>
                    <a:pt x="46" y="69"/>
                  </a:lnTo>
                  <a:lnTo>
                    <a:pt x="46" y="76"/>
                  </a:lnTo>
                  <a:lnTo>
                    <a:pt x="46" y="93"/>
                  </a:lnTo>
                  <a:lnTo>
                    <a:pt x="32" y="100"/>
                  </a:lnTo>
                  <a:lnTo>
                    <a:pt x="16" y="93"/>
                  </a:lnTo>
                  <a:lnTo>
                    <a:pt x="8" y="85"/>
                  </a:lnTo>
                  <a:lnTo>
                    <a:pt x="0" y="93"/>
                  </a:lnTo>
                  <a:lnTo>
                    <a:pt x="8" y="109"/>
                  </a:lnTo>
                  <a:lnTo>
                    <a:pt x="16" y="123"/>
                  </a:lnTo>
                  <a:lnTo>
                    <a:pt x="16" y="132"/>
                  </a:lnTo>
                  <a:lnTo>
                    <a:pt x="23" y="146"/>
                  </a:lnTo>
                  <a:lnTo>
                    <a:pt x="16" y="155"/>
                  </a:lnTo>
                  <a:lnTo>
                    <a:pt x="16" y="162"/>
                  </a:lnTo>
                  <a:lnTo>
                    <a:pt x="23" y="178"/>
                  </a:lnTo>
                  <a:lnTo>
                    <a:pt x="32" y="178"/>
                  </a:lnTo>
                  <a:lnTo>
                    <a:pt x="39" y="186"/>
                  </a:lnTo>
                  <a:lnTo>
                    <a:pt x="53" y="178"/>
                  </a:lnTo>
                  <a:lnTo>
                    <a:pt x="69" y="178"/>
                  </a:lnTo>
                  <a:lnTo>
                    <a:pt x="76" y="178"/>
                  </a:lnTo>
                  <a:lnTo>
                    <a:pt x="92" y="178"/>
                  </a:lnTo>
                  <a:lnTo>
                    <a:pt x="108" y="169"/>
                  </a:lnTo>
                  <a:lnTo>
                    <a:pt x="116" y="169"/>
                  </a:lnTo>
                  <a:lnTo>
                    <a:pt x="132" y="162"/>
                  </a:lnTo>
                  <a:lnTo>
                    <a:pt x="146" y="155"/>
                  </a:lnTo>
                  <a:lnTo>
                    <a:pt x="155" y="146"/>
                  </a:lnTo>
                  <a:lnTo>
                    <a:pt x="162" y="139"/>
                  </a:lnTo>
                  <a:lnTo>
                    <a:pt x="169" y="132"/>
                  </a:lnTo>
                  <a:lnTo>
                    <a:pt x="178" y="116"/>
                  </a:lnTo>
                  <a:lnTo>
                    <a:pt x="185" y="109"/>
                  </a:lnTo>
                  <a:lnTo>
                    <a:pt x="192" y="100"/>
                  </a:lnTo>
                  <a:lnTo>
                    <a:pt x="201" y="85"/>
                  </a:lnTo>
                  <a:lnTo>
                    <a:pt x="209" y="69"/>
                  </a:lnTo>
                  <a:lnTo>
                    <a:pt x="192" y="69"/>
                  </a:lnTo>
                  <a:lnTo>
                    <a:pt x="192" y="76"/>
                  </a:lnTo>
                  <a:lnTo>
                    <a:pt x="185" y="69"/>
                  </a:lnTo>
                  <a:lnTo>
                    <a:pt x="185" y="62"/>
                  </a:lnTo>
                  <a:lnTo>
                    <a:pt x="185" y="53"/>
                  </a:lnTo>
                  <a:lnTo>
                    <a:pt x="192" y="53"/>
                  </a:lnTo>
                  <a:lnTo>
                    <a:pt x="192" y="39"/>
                  </a:lnTo>
                  <a:lnTo>
                    <a:pt x="192" y="23"/>
                  </a:lnTo>
                  <a:lnTo>
                    <a:pt x="192" y="16"/>
                  </a:lnTo>
                  <a:lnTo>
                    <a:pt x="192" y="8"/>
                  </a:lnTo>
                  <a:lnTo>
                    <a:pt x="178" y="0"/>
                  </a:lnTo>
                  <a:lnTo>
                    <a:pt x="169" y="0"/>
                  </a:lnTo>
                  <a:lnTo>
                    <a:pt x="162" y="0"/>
                  </a:lnTo>
                  <a:lnTo>
                    <a:pt x="146" y="16"/>
                  </a:lnTo>
                  <a:lnTo>
                    <a:pt x="139" y="23"/>
                  </a:lnTo>
                  <a:lnTo>
                    <a:pt x="132" y="39"/>
                  </a:lnTo>
                  <a:lnTo>
                    <a:pt x="123" y="39"/>
                  </a:lnTo>
                  <a:lnTo>
                    <a:pt x="116" y="53"/>
                  </a:lnTo>
                  <a:lnTo>
                    <a:pt x="92" y="53"/>
                  </a:lnTo>
                  <a:lnTo>
                    <a:pt x="85" y="46"/>
                  </a:lnTo>
                  <a:lnTo>
                    <a:pt x="76" y="53"/>
                  </a:lnTo>
                  <a:lnTo>
                    <a:pt x="69" y="69"/>
                  </a:lnTo>
                  <a:lnTo>
                    <a:pt x="62" y="69"/>
                  </a:lnTo>
                  <a:lnTo>
                    <a:pt x="53" y="69"/>
                  </a:lnTo>
                  <a:lnTo>
                    <a:pt x="53" y="53"/>
                  </a:lnTo>
                  <a:lnTo>
                    <a:pt x="46" y="39"/>
                  </a:lnTo>
                  <a:lnTo>
                    <a:pt x="146" y="100"/>
                  </a:lnTo>
                  <a:lnTo>
                    <a:pt x="132" y="109"/>
                  </a:lnTo>
                  <a:lnTo>
                    <a:pt x="139" y="123"/>
                  </a:lnTo>
                  <a:lnTo>
                    <a:pt x="146" y="116"/>
                  </a:lnTo>
                  <a:lnTo>
                    <a:pt x="155" y="109"/>
                  </a:lnTo>
                  <a:lnTo>
                    <a:pt x="162" y="100"/>
                  </a:lnTo>
                  <a:lnTo>
                    <a:pt x="146" y="93"/>
                  </a:lnTo>
                  <a:lnTo>
                    <a:pt x="146" y="100"/>
                  </a:lnTo>
                  <a:lnTo>
                    <a:pt x="46" y="3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59" name="Freeform 281"/>
            <p:cNvSpPr>
              <a:spLocks/>
            </p:cNvSpPr>
            <p:nvPr/>
          </p:nvSpPr>
          <p:spPr bwMode="auto">
            <a:xfrm>
              <a:off x="3078" y="2511"/>
              <a:ext cx="311" cy="254"/>
            </a:xfrm>
            <a:custGeom>
              <a:avLst/>
              <a:gdLst/>
              <a:ahLst/>
              <a:cxnLst>
                <a:cxn ang="0">
                  <a:pos x="46" y="39"/>
                </a:cxn>
                <a:cxn ang="0">
                  <a:pos x="46" y="53"/>
                </a:cxn>
                <a:cxn ang="0">
                  <a:pos x="46" y="69"/>
                </a:cxn>
                <a:cxn ang="0">
                  <a:pos x="46" y="76"/>
                </a:cxn>
                <a:cxn ang="0">
                  <a:pos x="46" y="93"/>
                </a:cxn>
                <a:cxn ang="0">
                  <a:pos x="32" y="100"/>
                </a:cxn>
                <a:cxn ang="0">
                  <a:pos x="16" y="93"/>
                </a:cxn>
                <a:cxn ang="0">
                  <a:pos x="8" y="85"/>
                </a:cxn>
                <a:cxn ang="0">
                  <a:pos x="0" y="93"/>
                </a:cxn>
                <a:cxn ang="0">
                  <a:pos x="8" y="109"/>
                </a:cxn>
                <a:cxn ang="0">
                  <a:pos x="16" y="123"/>
                </a:cxn>
                <a:cxn ang="0">
                  <a:pos x="16" y="132"/>
                </a:cxn>
                <a:cxn ang="0">
                  <a:pos x="23" y="146"/>
                </a:cxn>
                <a:cxn ang="0">
                  <a:pos x="16" y="155"/>
                </a:cxn>
                <a:cxn ang="0">
                  <a:pos x="16" y="162"/>
                </a:cxn>
                <a:cxn ang="0">
                  <a:pos x="23" y="178"/>
                </a:cxn>
                <a:cxn ang="0">
                  <a:pos x="32" y="178"/>
                </a:cxn>
                <a:cxn ang="0">
                  <a:pos x="39" y="186"/>
                </a:cxn>
                <a:cxn ang="0">
                  <a:pos x="53" y="178"/>
                </a:cxn>
                <a:cxn ang="0">
                  <a:pos x="69" y="178"/>
                </a:cxn>
                <a:cxn ang="0">
                  <a:pos x="76" y="178"/>
                </a:cxn>
                <a:cxn ang="0">
                  <a:pos x="92" y="178"/>
                </a:cxn>
                <a:cxn ang="0">
                  <a:pos x="108" y="169"/>
                </a:cxn>
                <a:cxn ang="0">
                  <a:pos x="116" y="169"/>
                </a:cxn>
                <a:cxn ang="0">
                  <a:pos x="132" y="162"/>
                </a:cxn>
                <a:cxn ang="0">
                  <a:pos x="146" y="155"/>
                </a:cxn>
                <a:cxn ang="0">
                  <a:pos x="155" y="146"/>
                </a:cxn>
                <a:cxn ang="0">
                  <a:pos x="162" y="139"/>
                </a:cxn>
                <a:cxn ang="0">
                  <a:pos x="169" y="132"/>
                </a:cxn>
                <a:cxn ang="0">
                  <a:pos x="178" y="116"/>
                </a:cxn>
                <a:cxn ang="0">
                  <a:pos x="185" y="109"/>
                </a:cxn>
                <a:cxn ang="0">
                  <a:pos x="192" y="100"/>
                </a:cxn>
                <a:cxn ang="0">
                  <a:pos x="201" y="85"/>
                </a:cxn>
                <a:cxn ang="0">
                  <a:pos x="209" y="69"/>
                </a:cxn>
                <a:cxn ang="0">
                  <a:pos x="192" y="69"/>
                </a:cxn>
                <a:cxn ang="0">
                  <a:pos x="192" y="76"/>
                </a:cxn>
                <a:cxn ang="0">
                  <a:pos x="185" y="69"/>
                </a:cxn>
                <a:cxn ang="0">
                  <a:pos x="185" y="62"/>
                </a:cxn>
                <a:cxn ang="0">
                  <a:pos x="185" y="53"/>
                </a:cxn>
                <a:cxn ang="0">
                  <a:pos x="192" y="53"/>
                </a:cxn>
                <a:cxn ang="0">
                  <a:pos x="192" y="39"/>
                </a:cxn>
                <a:cxn ang="0">
                  <a:pos x="192" y="23"/>
                </a:cxn>
                <a:cxn ang="0">
                  <a:pos x="192" y="16"/>
                </a:cxn>
                <a:cxn ang="0">
                  <a:pos x="192" y="8"/>
                </a:cxn>
                <a:cxn ang="0">
                  <a:pos x="178" y="0"/>
                </a:cxn>
                <a:cxn ang="0">
                  <a:pos x="169" y="0"/>
                </a:cxn>
                <a:cxn ang="0">
                  <a:pos x="162" y="0"/>
                </a:cxn>
                <a:cxn ang="0">
                  <a:pos x="146" y="16"/>
                </a:cxn>
                <a:cxn ang="0">
                  <a:pos x="139" y="23"/>
                </a:cxn>
                <a:cxn ang="0">
                  <a:pos x="132" y="39"/>
                </a:cxn>
                <a:cxn ang="0">
                  <a:pos x="123" y="39"/>
                </a:cxn>
                <a:cxn ang="0">
                  <a:pos x="116" y="53"/>
                </a:cxn>
                <a:cxn ang="0">
                  <a:pos x="92" y="53"/>
                </a:cxn>
                <a:cxn ang="0">
                  <a:pos x="85" y="46"/>
                </a:cxn>
                <a:cxn ang="0">
                  <a:pos x="76" y="53"/>
                </a:cxn>
                <a:cxn ang="0">
                  <a:pos x="69" y="69"/>
                </a:cxn>
                <a:cxn ang="0">
                  <a:pos x="62" y="69"/>
                </a:cxn>
                <a:cxn ang="0">
                  <a:pos x="53" y="69"/>
                </a:cxn>
                <a:cxn ang="0">
                  <a:pos x="53" y="53"/>
                </a:cxn>
                <a:cxn ang="0">
                  <a:pos x="46" y="39"/>
                </a:cxn>
              </a:cxnLst>
              <a:rect l="0" t="0" r="r" b="b"/>
              <a:pathLst>
                <a:path w="210" h="187">
                  <a:moveTo>
                    <a:pt x="46" y="39"/>
                  </a:moveTo>
                  <a:lnTo>
                    <a:pt x="46" y="53"/>
                  </a:lnTo>
                  <a:lnTo>
                    <a:pt x="46" y="69"/>
                  </a:lnTo>
                  <a:lnTo>
                    <a:pt x="46" y="76"/>
                  </a:lnTo>
                  <a:lnTo>
                    <a:pt x="46" y="93"/>
                  </a:lnTo>
                  <a:lnTo>
                    <a:pt x="32" y="100"/>
                  </a:lnTo>
                  <a:lnTo>
                    <a:pt x="16" y="93"/>
                  </a:lnTo>
                  <a:lnTo>
                    <a:pt x="8" y="85"/>
                  </a:lnTo>
                  <a:lnTo>
                    <a:pt x="0" y="93"/>
                  </a:lnTo>
                  <a:lnTo>
                    <a:pt x="8" y="109"/>
                  </a:lnTo>
                  <a:lnTo>
                    <a:pt x="16" y="123"/>
                  </a:lnTo>
                  <a:lnTo>
                    <a:pt x="16" y="132"/>
                  </a:lnTo>
                  <a:lnTo>
                    <a:pt x="23" y="146"/>
                  </a:lnTo>
                  <a:lnTo>
                    <a:pt x="16" y="155"/>
                  </a:lnTo>
                  <a:lnTo>
                    <a:pt x="16" y="162"/>
                  </a:lnTo>
                  <a:lnTo>
                    <a:pt x="23" y="178"/>
                  </a:lnTo>
                  <a:lnTo>
                    <a:pt x="32" y="178"/>
                  </a:lnTo>
                  <a:lnTo>
                    <a:pt x="39" y="186"/>
                  </a:lnTo>
                  <a:lnTo>
                    <a:pt x="53" y="178"/>
                  </a:lnTo>
                  <a:lnTo>
                    <a:pt x="69" y="178"/>
                  </a:lnTo>
                  <a:lnTo>
                    <a:pt x="76" y="178"/>
                  </a:lnTo>
                  <a:lnTo>
                    <a:pt x="92" y="178"/>
                  </a:lnTo>
                  <a:lnTo>
                    <a:pt x="108" y="169"/>
                  </a:lnTo>
                  <a:lnTo>
                    <a:pt x="116" y="169"/>
                  </a:lnTo>
                  <a:lnTo>
                    <a:pt x="132" y="162"/>
                  </a:lnTo>
                  <a:lnTo>
                    <a:pt x="146" y="155"/>
                  </a:lnTo>
                  <a:lnTo>
                    <a:pt x="155" y="146"/>
                  </a:lnTo>
                  <a:lnTo>
                    <a:pt x="162" y="139"/>
                  </a:lnTo>
                  <a:lnTo>
                    <a:pt x="169" y="132"/>
                  </a:lnTo>
                  <a:lnTo>
                    <a:pt x="178" y="116"/>
                  </a:lnTo>
                  <a:lnTo>
                    <a:pt x="185" y="109"/>
                  </a:lnTo>
                  <a:lnTo>
                    <a:pt x="192" y="100"/>
                  </a:lnTo>
                  <a:lnTo>
                    <a:pt x="201" y="85"/>
                  </a:lnTo>
                  <a:lnTo>
                    <a:pt x="209" y="69"/>
                  </a:lnTo>
                  <a:lnTo>
                    <a:pt x="192" y="69"/>
                  </a:lnTo>
                  <a:lnTo>
                    <a:pt x="192" y="76"/>
                  </a:lnTo>
                  <a:lnTo>
                    <a:pt x="185" y="69"/>
                  </a:lnTo>
                  <a:lnTo>
                    <a:pt x="185" y="62"/>
                  </a:lnTo>
                  <a:lnTo>
                    <a:pt x="185" y="53"/>
                  </a:lnTo>
                  <a:lnTo>
                    <a:pt x="192" y="53"/>
                  </a:lnTo>
                  <a:lnTo>
                    <a:pt x="192" y="39"/>
                  </a:lnTo>
                  <a:lnTo>
                    <a:pt x="192" y="23"/>
                  </a:lnTo>
                  <a:lnTo>
                    <a:pt x="192" y="16"/>
                  </a:lnTo>
                  <a:lnTo>
                    <a:pt x="192" y="8"/>
                  </a:lnTo>
                  <a:lnTo>
                    <a:pt x="178" y="0"/>
                  </a:lnTo>
                  <a:lnTo>
                    <a:pt x="169" y="0"/>
                  </a:lnTo>
                  <a:lnTo>
                    <a:pt x="162" y="0"/>
                  </a:lnTo>
                  <a:lnTo>
                    <a:pt x="146" y="16"/>
                  </a:lnTo>
                  <a:lnTo>
                    <a:pt x="139" y="23"/>
                  </a:lnTo>
                  <a:lnTo>
                    <a:pt x="132" y="39"/>
                  </a:lnTo>
                  <a:lnTo>
                    <a:pt x="123" y="39"/>
                  </a:lnTo>
                  <a:lnTo>
                    <a:pt x="116" y="53"/>
                  </a:lnTo>
                  <a:lnTo>
                    <a:pt x="92" y="53"/>
                  </a:lnTo>
                  <a:lnTo>
                    <a:pt x="85" y="46"/>
                  </a:lnTo>
                  <a:lnTo>
                    <a:pt x="76" y="53"/>
                  </a:lnTo>
                  <a:lnTo>
                    <a:pt x="69" y="69"/>
                  </a:lnTo>
                  <a:lnTo>
                    <a:pt x="62" y="69"/>
                  </a:lnTo>
                  <a:lnTo>
                    <a:pt x="53" y="69"/>
                  </a:lnTo>
                  <a:lnTo>
                    <a:pt x="53" y="53"/>
                  </a:lnTo>
                  <a:lnTo>
                    <a:pt x="46" y="3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60" name="Freeform 282"/>
            <p:cNvSpPr>
              <a:spLocks/>
            </p:cNvSpPr>
            <p:nvPr/>
          </p:nvSpPr>
          <p:spPr bwMode="auto">
            <a:xfrm>
              <a:off x="3274" y="2638"/>
              <a:ext cx="46" cy="42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0" y="15"/>
                </a:cxn>
                <a:cxn ang="0">
                  <a:pos x="7" y="30"/>
                </a:cxn>
                <a:cxn ang="0">
                  <a:pos x="14" y="22"/>
                </a:cxn>
                <a:cxn ang="0">
                  <a:pos x="22" y="15"/>
                </a:cxn>
                <a:cxn ang="0">
                  <a:pos x="30" y="7"/>
                </a:cxn>
                <a:cxn ang="0">
                  <a:pos x="14" y="0"/>
                </a:cxn>
                <a:cxn ang="0">
                  <a:pos x="14" y="7"/>
                </a:cxn>
              </a:cxnLst>
              <a:rect l="0" t="0" r="r" b="b"/>
              <a:pathLst>
                <a:path w="31" h="31">
                  <a:moveTo>
                    <a:pt x="14" y="7"/>
                  </a:moveTo>
                  <a:lnTo>
                    <a:pt x="0" y="15"/>
                  </a:lnTo>
                  <a:lnTo>
                    <a:pt x="7" y="30"/>
                  </a:lnTo>
                  <a:lnTo>
                    <a:pt x="14" y="22"/>
                  </a:lnTo>
                  <a:lnTo>
                    <a:pt x="22" y="15"/>
                  </a:lnTo>
                  <a:lnTo>
                    <a:pt x="30" y="7"/>
                  </a:lnTo>
                  <a:lnTo>
                    <a:pt x="14" y="0"/>
                  </a:lnTo>
                  <a:lnTo>
                    <a:pt x="14" y="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61" name="Freeform 283"/>
            <p:cNvSpPr>
              <a:spLocks/>
            </p:cNvSpPr>
            <p:nvPr/>
          </p:nvSpPr>
          <p:spPr bwMode="auto">
            <a:xfrm>
              <a:off x="3038" y="2524"/>
              <a:ext cx="43" cy="39"/>
            </a:xfrm>
            <a:custGeom>
              <a:avLst/>
              <a:gdLst/>
              <a:ahLst/>
              <a:cxnLst>
                <a:cxn ang="0">
                  <a:pos x="28" y="29"/>
                </a:cxn>
                <a:cxn ang="0">
                  <a:pos x="0" y="29"/>
                </a:cxn>
                <a:cxn ang="0">
                  <a:pos x="0" y="0"/>
                </a:cxn>
                <a:cxn ang="0">
                  <a:pos x="28" y="29"/>
                </a:cxn>
              </a:cxnLst>
              <a:rect l="0" t="0" r="r" b="b"/>
              <a:pathLst>
                <a:path w="29" h="30">
                  <a:moveTo>
                    <a:pt x="28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28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62" name="Freeform 284"/>
            <p:cNvSpPr>
              <a:spLocks/>
            </p:cNvSpPr>
            <p:nvPr/>
          </p:nvSpPr>
          <p:spPr bwMode="auto">
            <a:xfrm>
              <a:off x="3354" y="2583"/>
              <a:ext cx="44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"/>
                </a:cxn>
                <a:cxn ang="0">
                  <a:pos x="0" y="20"/>
                </a:cxn>
                <a:cxn ang="0">
                  <a:pos x="28" y="29"/>
                </a:cxn>
                <a:cxn ang="0">
                  <a:pos x="28" y="20"/>
                </a:cxn>
                <a:cxn ang="0">
                  <a:pos x="28" y="0"/>
                </a:cxn>
                <a:cxn ang="0">
                  <a:pos x="0" y="0"/>
                </a:cxn>
              </a:cxnLst>
              <a:rect l="0" t="0" r="r" b="b"/>
              <a:pathLst>
                <a:path w="29" h="30">
                  <a:moveTo>
                    <a:pt x="0" y="0"/>
                  </a:moveTo>
                  <a:lnTo>
                    <a:pt x="0" y="11"/>
                  </a:lnTo>
                  <a:lnTo>
                    <a:pt x="0" y="20"/>
                  </a:lnTo>
                  <a:lnTo>
                    <a:pt x="28" y="29"/>
                  </a:lnTo>
                  <a:lnTo>
                    <a:pt x="28" y="20"/>
                  </a:lnTo>
                  <a:lnTo>
                    <a:pt x="28" y="0"/>
                  </a:lnTo>
                  <a:lnTo>
                    <a:pt x="0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63" name="Freeform 285"/>
            <p:cNvSpPr>
              <a:spLocks/>
            </p:cNvSpPr>
            <p:nvPr/>
          </p:nvSpPr>
          <p:spPr bwMode="auto">
            <a:xfrm>
              <a:off x="3853" y="2473"/>
              <a:ext cx="43" cy="38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29"/>
                </a:cxn>
                <a:cxn ang="0">
                  <a:pos x="28" y="29"/>
                </a:cxn>
                <a:cxn ang="0">
                  <a:pos x="28" y="0"/>
                </a:cxn>
              </a:cxnLst>
              <a:rect l="0" t="0" r="r" b="b"/>
              <a:pathLst>
                <a:path w="29" h="30">
                  <a:moveTo>
                    <a:pt x="28" y="0"/>
                  </a:moveTo>
                  <a:lnTo>
                    <a:pt x="0" y="29"/>
                  </a:lnTo>
                  <a:lnTo>
                    <a:pt x="28" y="29"/>
                  </a:lnTo>
                  <a:lnTo>
                    <a:pt x="2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64" name="Freeform 286"/>
            <p:cNvSpPr>
              <a:spLocks/>
            </p:cNvSpPr>
            <p:nvPr/>
          </p:nvSpPr>
          <p:spPr bwMode="auto">
            <a:xfrm>
              <a:off x="4861" y="2291"/>
              <a:ext cx="771" cy="554"/>
            </a:xfrm>
            <a:custGeom>
              <a:avLst/>
              <a:gdLst/>
              <a:ahLst/>
              <a:cxnLst>
                <a:cxn ang="0">
                  <a:pos x="293" y="7"/>
                </a:cxn>
                <a:cxn ang="0">
                  <a:pos x="277" y="21"/>
                </a:cxn>
                <a:cxn ang="0">
                  <a:pos x="254" y="37"/>
                </a:cxn>
                <a:cxn ang="0">
                  <a:pos x="238" y="53"/>
                </a:cxn>
                <a:cxn ang="0">
                  <a:pos x="230" y="53"/>
                </a:cxn>
                <a:cxn ang="0">
                  <a:pos x="207" y="53"/>
                </a:cxn>
                <a:cxn ang="0">
                  <a:pos x="193" y="60"/>
                </a:cxn>
                <a:cxn ang="0">
                  <a:pos x="184" y="76"/>
                </a:cxn>
                <a:cxn ang="0">
                  <a:pos x="170" y="91"/>
                </a:cxn>
                <a:cxn ang="0">
                  <a:pos x="161" y="83"/>
                </a:cxn>
                <a:cxn ang="0">
                  <a:pos x="130" y="123"/>
                </a:cxn>
                <a:cxn ang="0">
                  <a:pos x="84" y="137"/>
                </a:cxn>
                <a:cxn ang="0">
                  <a:pos x="37" y="169"/>
                </a:cxn>
                <a:cxn ang="0">
                  <a:pos x="21" y="199"/>
                </a:cxn>
                <a:cxn ang="0">
                  <a:pos x="21" y="214"/>
                </a:cxn>
                <a:cxn ang="0">
                  <a:pos x="21" y="246"/>
                </a:cxn>
                <a:cxn ang="0">
                  <a:pos x="21" y="292"/>
                </a:cxn>
                <a:cxn ang="0">
                  <a:pos x="0" y="330"/>
                </a:cxn>
                <a:cxn ang="0">
                  <a:pos x="37" y="346"/>
                </a:cxn>
                <a:cxn ang="0">
                  <a:pos x="84" y="330"/>
                </a:cxn>
                <a:cxn ang="0">
                  <a:pos x="146" y="307"/>
                </a:cxn>
                <a:cxn ang="0">
                  <a:pos x="207" y="299"/>
                </a:cxn>
                <a:cxn ang="0">
                  <a:pos x="246" y="323"/>
                </a:cxn>
                <a:cxn ang="0">
                  <a:pos x="254" y="346"/>
                </a:cxn>
                <a:cxn ang="0">
                  <a:pos x="284" y="323"/>
                </a:cxn>
                <a:cxn ang="0">
                  <a:pos x="270" y="353"/>
                </a:cxn>
                <a:cxn ang="0">
                  <a:pos x="277" y="353"/>
                </a:cxn>
                <a:cxn ang="0">
                  <a:pos x="277" y="392"/>
                </a:cxn>
                <a:cxn ang="0">
                  <a:pos x="331" y="392"/>
                </a:cxn>
                <a:cxn ang="0">
                  <a:pos x="340" y="407"/>
                </a:cxn>
                <a:cxn ang="0">
                  <a:pos x="393" y="385"/>
                </a:cxn>
                <a:cxn ang="0">
                  <a:pos x="440" y="330"/>
                </a:cxn>
                <a:cxn ang="0">
                  <a:pos x="486" y="283"/>
                </a:cxn>
                <a:cxn ang="0">
                  <a:pos x="501" y="237"/>
                </a:cxn>
                <a:cxn ang="0">
                  <a:pos x="510" y="199"/>
                </a:cxn>
                <a:cxn ang="0">
                  <a:pos x="493" y="169"/>
                </a:cxn>
                <a:cxn ang="0">
                  <a:pos x="477" y="153"/>
                </a:cxn>
                <a:cxn ang="0">
                  <a:pos x="454" y="114"/>
                </a:cxn>
                <a:cxn ang="0">
                  <a:pos x="447" y="60"/>
                </a:cxn>
                <a:cxn ang="0">
                  <a:pos x="431" y="37"/>
                </a:cxn>
                <a:cxn ang="0">
                  <a:pos x="424" y="0"/>
                </a:cxn>
                <a:cxn ang="0">
                  <a:pos x="408" y="30"/>
                </a:cxn>
                <a:cxn ang="0">
                  <a:pos x="393" y="76"/>
                </a:cxn>
                <a:cxn ang="0">
                  <a:pos x="354" y="83"/>
                </a:cxn>
                <a:cxn ang="0">
                  <a:pos x="331" y="37"/>
                </a:cxn>
                <a:cxn ang="0">
                  <a:pos x="347" y="14"/>
                </a:cxn>
                <a:cxn ang="0">
                  <a:pos x="340" y="14"/>
                </a:cxn>
                <a:cxn ang="0">
                  <a:pos x="300" y="7"/>
                </a:cxn>
              </a:cxnLst>
              <a:rect l="0" t="0" r="r" b="b"/>
              <a:pathLst>
                <a:path w="511" h="408">
                  <a:moveTo>
                    <a:pt x="300" y="7"/>
                  </a:moveTo>
                  <a:lnTo>
                    <a:pt x="293" y="7"/>
                  </a:lnTo>
                  <a:lnTo>
                    <a:pt x="284" y="7"/>
                  </a:lnTo>
                  <a:lnTo>
                    <a:pt x="293" y="7"/>
                  </a:lnTo>
                  <a:lnTo>
                    <a:pt x="293" y="14"/>
                  </a:lnTo>
                  <a:lnTo>
                    <a:pt x="293" y="21"/>
                  </a:lnTo>
                  <a:lnTo>
                    <a:pt x="277" y="14"/>
                  </a:lnTo>
                  <a:lnTo>
                    <a:pt x="277" y="21"/>
                  </a:lnTo>
                  <a:lnTo>
                    <a:pt x="270" y="21"/>
                  </a:lnTo>
                  <a:lnTo>
                    <a:pt x="261" y="30"/>
                  </a:lnTo>
                  <a:lnTo>
                    <a:pt x="261" y="37"/>
                  </a:lnTo>
                  <a:lnTo>
                    <a:pt x="254" y="37"/>
                  </a:lnTo>
                  <a:lnTo>
                    <a:pt x="254" y="53"/>
                  </a:lnTo>
                  <a:lnTo>
                    <a:pt x="254" y="60"/>
                  </a:lnTo>
                  <a:lnTo>
                    <a:pt x="246" y="60"/>
                  </a:lnTo>
                  <a:lnTo>
                    <a:pt x="238" y="53"/>
                  </a:lnTo>
                  <a:lnTo>
                    <a:pt x="230" y="60"/>
                  </a:lnTo>
                  <a:lnTo>
                    <a:pt x="230" y="67"/>
                  </a:lnTo>
                  <a:lnTo>
                    <a:pt x="230" y="60"/>
                  </a:lnTo>
                  <a:lnTo>
                    <a:pt x="230" y="53"/>
                  </a:lnTo>
                  <a:lnTo>
                    <a:pt x="223" y="37"/>
                  </a:lnTo>
                  <a:lnTo>
                    <a:pt x="214" y="44"/>
                  </a:lnTo>
                  <a:lnTo>
                    <a:pt x="207" y="44"/>
                  </a:lnTo>
                  <a:lnTo>
                    <a:pt x="207" y="53"/>
                  </a:lnTo>
                  <a:lnTo>
                    <a:pt x="200" y="44"/>
                  </a:lnTo>
                  <a:lnTo>
                    <a:pt x="200" y="53"/>
                  </a:lnTo>
                  <a:lnTo>
                    <a:pt x="200" y="60"/>
                  </a:lnTo>
                  <a:lnTo>
                    <a:pt x="193" y="60"/>
                  </a:lnTo>
                  <a:lnTo>
                    <a:pt x="193" y="67"/>
                  </a:lnTo>
                  <a:lnTo>
                    <a:pt x="184" y="60"/>
                  </a:lnTo>
                  <a:lnTo>
                    <a:pt x="184" y="67"/>
                  </a:lnTo>
                  <a:lnTo>
                    <a:pt x="184" y="76"/>
                  </a:lnTo>
                  <a:lnTo>
                    <a:pt x="177" y="76"/>
                  </a:lnTo>
                  <a:lnTo>
                    <a:pt x="170" y="76"/>
                  </a:lnTo>
                  <a:lnTo>
                    <a:pt x="177" y="83"/>
                  </a:lnTo>
                  <a:lnTo>
                    <a:pt x="170" y="91"/>
                  </a:lnTo>
                  <a:lnTo>
                    <a:pt x="170" y="99"/>
                  </a:lnTo>
                  <a:lnTo>
                    <a:pt x="170" y="91"/>
                  </a:lnTo>
                  <a:lnTo>
                    <a:pt x="161" y="76"/>
                  </a:lnTo>
                  <a:lnTo>
                    <a:pt x="161" y="83"/>
                  </a:lnTo>
                  <a:lnTo>
                    <a:pt x="153" y="91"/>
                  </a:lnTo>
                  <a:lnTo>
                    <a:pt x="153" y="107"/>
                  </a:lnTo>
                  <a:lnTo>
                    <a:pt x="137" y="114"/>
                  </a:lnTo>
                  <a:lnTo>
                    <a:pt x="130" y="123"/>
                  </a:lnTo>
                  <a:lnTo>
                    <a:pt x="114" y="130"/>
                  </a:lnTo>
                  <a:lnTo>
                    <a:pt x="107" y="130"/>
                  </a:lnTo>
                  <a:lnTo>
                    <a:pt x="91" y="137"/>
                  </a:lnTo>
                  <a:lnTo>
                    <a:pt x="84" y="137"/>
                  </a:lnTo>
                  <a:lnTo>
                    <a:pt x="76" y="137"/>
                  </a:lnTo>
                  <a:lnTo>
                    <a:pt x="60" y="153"/>
                  </a:lnTo>
                  <a:lnTo>
                    <a:pt x="44" y="160"/>
                  </a:lnTo>
                  <a:lnTo>
                    <a:pt x="37" y="169"/>
                  </a:lnTo>
                  <a:lnTo>
                    <a:pt x="37" y="153"/>
                  </a:lnTo>
                  <a:lnTo>
                    <a:pt x="30" y="169"/>
                  </a:lnTo>
                  <a:lnTo>
                    <a:pt x="21" y="183"/>
                  </a:lnTo>
                  <a:lnTo>
                    <a:pt x="21" y="199"/>
                  </a:lnTo>
                  <a:lnTo>
                    <a:pt x="21" y="207"/>
                  </a:lnTo>
                  <a:lnTo>
                    <a:pt x="30" y="223"/>
                  </a:lnTo>
                  <a:lnTo>
                    <a:pt x="21" y="223"/>
                  </a:lnTo>
                  <a:lnTo>
                    <a:pt x="21" y="214"/>
                  </a:lnTo>
                  <a:lnTo>
                    <a:pt x="21" y="223"/>
                  </a:lnTo>
                  <a:lnTo>
                    <a:pt x="14" y="223"/>
                  </a:lnTo>
                  <a:lnTo>
                    <a:pt x="14" y="230"/>
                  </a:lnTo>
                  <a:lnTo>
                    <a:pt x="21" y="246"/>
                  </a:lnTo>
                  <a:lnTo>
                    <a:pt x="21" y="260"/>
                  </a:lnTo>
                  <a:lnTo>
                    <a:pt x="21" y="269"/>
                  </a:lnTo>
                  <a:lnTo>
                    <a:pt x="21" y="283"/>
                  </a:lnTo>
                  <a:lnTo>
                    <a:pt x="21" y="292"/>
                  </a:lnTo>
                  <a:lnTo>
                    <a:pt x="21" y="299"/>
                  </a:lnTo>
                  <a:lnTo>
                    <a:pt x="14" y="315"/>
                  </a:lnTo>
                  <a:lnTo>
                    <a:pt x="7" y="330"/>
                  </a:lnTo>
                  <a:lnTo>
                    <a:pt x="0" y="330"/>
                  </a:lnTo>
                  <a:lnTo>
                    <a:pt x="0" y="339"/>
                  </a:lnTo>
                  <a:lnTo>
                    <a:pt x="14" y="346"/>
                  </a:lnTo>
                  <a:lnTo>
                    <a:pt x="21" y="346"/>
                  </a:lnTo>
                  <a:lnTo>
                    <a:pt x="37" y="346"/>
                  </a:lnTo>
                  <a:lnTo>
                    <a:pt x="53" y="339"/>
                  </a:lnTo>
                  <a:lnTo>
                    <a:pt x="60" y="330"/>
                  </a:lnTo>
                  <a:lnTo>
                    <a:pt x="76" y="330"/>
                  </a:lnTo>
                  <a:lnTo>
                    <a:pt x="84" y="330"/>
                  </a:lnTo>
                  <a:lnTo>
                    <a:pt x="107" y="330"/>
                  </a:lnTo>
                  <a:lnTo>
                    <a:pt x="114" y="323"/>
                  </a:lnTo>
                  <a:lnTo>
                    <a:pt x="130" y="315"/>
                  </a:lnTo>
                  <a:lnTo>
                    <a:pt x="146" y="307"/>
                  </a:lnTo>
                  <a:lnTo>
                    <a:pt x="161" y="307"/>
                  </a:lnTo>
                  <a:lnTo>
                    <a:pt x="177" y="299"/>
                  </a:lnTo>
                  <a:lnTo>
                    <a:pt x="193" y="299"/>
                  </a:lnTo>
                  <a:lnTo>
                    <a:pt x="207" y="299"/>
                  </a:lnTo>
                  <a:lnTo>
                    <a:pt x="214" y="299"/>
                  </a:lnTo>
                  <a:lnTo>
                    <a:pt x="238" y="307"/>
                  </a:lnTo>
                  <a:lnTo>
                    <a:pt x="238" y="315"/>
                  </a:lnTo>
                  <a:lnTo>
                    <a:pt x="246" y="323"/>
                  </a:lnTo>
                  <a:lnTo>
                    <a:pt x="246" y="330"/>
                  </a:lnTo>
                  <a:lnTo>
                    <a:pt x="246" y="339"/>
                  </a:lnTo>
                  <a:lnTo>
                    <a:pt x="246" y="346"/>
                  </a:lnTo>
                  <a:lnTo>
                    <a:pt x="254" y="346"/>
                  </a:lnTo>
                  <a:lnTo>
                    <a:pt x="270" y="330"/>
                  </a:lnTo>
                  <a:lnTo>
                    <a:pt x="277" y="323"/>
                  </a:lnTo>
                  <a:lnTo>
                    <a:pt x="284" y="315"/>
                  </a:lnTo>
                  <a:lnTo>
                    <a:pt x="284" y="323"/>
                  </a:lnTo>
                  <a:lnTo>
                    <a:pt x="277" y="339"/>
                  </a:lnTo>
                  <a:lnTo>
                    <a:pt x="270" y="346"/>
                  </a:lnTo>
                  <a:lnTo>
                    <a:pt x="261" y="353"/>
                  </a:lnTo>
                  <a:lnTo>
                    <a:pt x="270" y="353"/>
                  </a:lnTo>
                  <a:lnTo>
                    <a:pt x="277" y="339"/>
                  </a:lnTo>
                  <a:lnTo>
                    <a:pt x="284" y="346"/>
                  </a:lnTo>
                  <a:lnTo>
                    <a:pt x="270" y="353"/>
                  </a:lnTo>
                  <a:lnTo>
                    <a:pt x="277" y="353"/>
                  </a:lnTo>
                  <a:lnTo>
                    <a:pt x="284" y="353"/>
                  </a:lnTo>
                  <a:lnTo>
                    <a:pt x="284" y="362"/>
                  </a:lnTo>
                  <a:lnTo>
                    <a:pt x="277" y="376"/>
                  </a:lnTo>
                  <a:lnTo>
                    <a:pt x="277" y="392"/>
                  </a:lnTo>
                  <a:lnTo>
                    <a:pt x="293" y="392"/>
                  </a:lnTo>
                  <a:lnTo>
                    <a:pt x="300" y="399"/>
                  </a:lnTo>
                  <a:lnTo>
                    <a:pt x="307" y="399"/>
                  </a:lnTo>
                  <a:lnTo>
                    <a:pt x="331" y="392"/>
                  </a:lnTo>
                  <a:lnTo>
                    <a:pt x="340" y="392"/>
                  </a:lnTo>
                  <a:lnTo>
                    <a:pt x="331" y="399"/>
                  </a:lnTo>
                  <a:lnTo>
                    <a:pt x="340" y="399"/>
                  </a:lnTo>
                  <a:lnTo>
                    <a:pt x="340" y="407"/>
                  </a:lnTo>
                  <a:lnTo>
                    <a:pt x="347" y="399"/>
                  </a:lnTo>
                  <a:lnTo>
                    <a:pt x="370" y="392"/>
                  </a:lnTo>
                  <a:lnTo>
                    <a:pt x="377" y="392"/>
                  </a:lnTo>
                  <a:lnTo>
                    <a:pt x="393" y="385"/>
                  </a:lnTo>
                  <a:lnTo>
                    <a:pt x="400" y="376"/>
                  </a:lnTo>
                  <a:lnTo>
                    <a:pt x="416" y="362"/>
                  </a:lnTo>
                  <a:lnTo>
                    <a:pt x="431" y="346"/>
                  </a:lnTo>
                  <a:lnTo>
                    <a:pt x="440" y="330"/>
                  </a:lnTo>
                  <a:lnTo>
                    <a:pt x="447" y="330"/>
                  </a:lnTo>
                  <a:lnTo>
                    <a:pt x="463" y="315"/>
                  </a:lnTo>
                  <a:lnTo>
                    <a:pt x="477" y="299"/>
                  </a:lnTo>
                  <a:lnTo>
                    <a:pt x="486" y="283"/>
                  </a:lnTo>
                  <a:lnTo>
                    <a:pt x="493" y="269"/>
                  </a:lnTo>
                  <a:lnTo>
                    <a:pt x="501" y="260"/>
                  </a:lnTo>
                  <a:lnTo>
                    <a:pt x="501" y="246"/>
                  </a:lnTo>
                  <a:lnTo>
                    <a:pt x="501" y="237"/>
                  </a:lnTo>
                  <a:lnTo>
                    <a:pt x="510" y="223"/>
                  </a:lnTo>
                  <a:lnTo>
                    <a:pt x="510" y="214"/>
                  </a:lnTo>
                  <a:lnTo>
                    <a:pt x="510" y="207"/>
                  </a:lnTo>
                  <a:lnTo>
                    <a:pt x="510" y="199"/>
                  </a:lnTo>
                  <a:lnTo>
                    <a:pt x="501" y="192"/>
                  </a:lnTo>
                  <a:lnTo>
                    <a:pt x="493" y="183"/>
                  </a:lnTo>
                  <a:lnTo>
                    <a:pt x="493" y="160"/>
                  </a:lnTo>
                  <a:lnTo>
                    <a:pt x="493" y="169"/>
                  </a:lnTo>
                  <a:lnTo>
                    <a:pt x="486" y="160"/>
                  </a:lnTo>
                  <a:lnTo>
                    <a:pt x="486" y="169"/>
                  </a:lnTo>
                  <a:lnTo>
                    <a:pt x="477" y="160"/>
                  </a:lnTo>
                  <a:lnTo>
                    <a:pt x="477" y="153"/>
                  </a:lnTo>
                  <a:lnTo>
                    <a:pt x="477" y="137"/>
                  </a:lnTo>
                  <a:lnTo>
                    <a:pt x="477" y="130"/>
                  </a:lnTo>
                  <a:lnTo>
                    <a:pt x="463" y="123"/>
                  </a:lnTo>
                  <a:lnTo>
                    <a:pt x="454" y="114"/>
                  </a:lnTo>
                  <a:lnTo>
                    <a:pt x="454" y="99"/>
                  </a:lnTo>
                  <a:lnTo>
                    <a:pt x="454" y="83"/>
                  </a:lnTo>
                  <a:lnTo>
                    <a:pt x="447" y="76"/>
                  </a:lnTo>
                  <a:lnTo>
                    <a:pt x="447" y="60"/>
                  </a:lnTo>
                  <a:lnTo>
                    <a:pt x="447" y="53"/>
                  </a:lnTo>
                  <a:lnTo>
                    <a:pt x="440" y="44"/>
                  </a:lnTo>
                  <a:lnTo>
                    <a:pt x="431" y="53"/>
                  </a:lnTo>
                  <a:lnTo>
                    <a:pt x="431" y="37"/>
                  </a:lnTo>
                  <a:lnTo>
                    <a:pt x="431" y="30"/>
                  </a:lnTo>
                  <a:lnTo>
                    <a:pt x="431" y="14"/>
                  </a:lnTo>
                  <a:lnTo>
                    <a:pt x="424" y="7"/>
                  </a:lnTo>
                  <a:lnTo>
                    <a:pt x="424" y="0"/>
                  </a:lnTo>
                  <a:lnTo>
                    <a:pt x="416" y="7"/>
                  </a:lnTo>
                  <a:lnTo>
                    <a:pt x="416" y="14"/>
                  </a:lnTo>
                  <a:lnTo>
                    <a:pt x="408" y="21"/>
                  </a:lnTo>
                  <a:lnTo>
                    <a:pt x="408" y="30"/>
                  </a:lnTo>
                  <a:lnTo>
                    <a:pt x="408" y="37"/>
                  </a:lnTo>
                  <a:lnTo>
                    <a:pt x="400" y="53"/>
                  </a:lnTo>
                  <a:lnTo>
                    <a:pt x="400" y="60"/>
                  </a:lnTo>
                  <a:lnTo>
                    <a:pt x="393" y="76"/>
                  </a:lnTo>
                  <a:lnTo>
                    <a:pt x="386" y="91"/>
                  </a:lnTo>
                  <a:lnTo>
                    <a:pt x="377" y="99"/>
                  </a:lnTo>
                  <a:lnTo>
                    <a:pt x="370" y="91"/>
                  </a:lnTo>
                  <a:lnTo>
                    <a:pt x="354" y="83"/>
                  </a:lnTo>
                  <a:lnTo>
                    <a:pt x="340" y="67"/>
                  </a:lnTo>
                  <a:lnTo>
                    <a:pt x="331" y="60"/>
                  </a:lnTo>
                  <a:lnTo>
                    <a:pt x="323" y="53"/>
                  </a:lnTo>
                  <a:lnTo>
                    <a:pt x="331" y="37"/>
                  </a:lnTo>
                  <a:lnTo>
                    <a:pt x="340" y="30"/>
                  </a:lnTo>
                  <a:lnTo>
                    <a:pt x="347" y="30"/>
                  </a:lnTo>
                  <a:lnTo>
                    <a:pt x="347" y="21"/>
                  </a:lnTo>
                  <a:lnTo>
                    <a:pt x="347" y="14"/>
                  </a:lnTo>
                  <a:lnTo>
                    <a:pt x="340" y="21"/>
                  </a:lnTo>
                  <a:lnTo>
                    <a:pt x="340" y="14"/>
                  </a:lnTo>
                  <a:lnTo>
                    <a:pt x="331" y="14"/>
                  </a:lnTo>
                  <a:lnTo>
                    <a:pt x="340" y="14"/>
                  </a:lnTo>
                  <a:lnTo>
                    <a:pt x="323" y="14"/>
                  </a:lnTo>
                  <a:lnTo>
                    <a:pt x="316" y="14"/>
                  </a:lnTo>
                  <a:lnTo>
                    <a:pt x="307" y="14"/>
                  </a:lnTo>
                  <a:lnTo>
                    <a:pt x="300" y="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65" name="Line 287"/>
            <p:cNvSpPr>
              <a:spLocks noChangeShapeType="1"/>
            </p:cNvSpPr>
            <p:nvPr/>
          </p:nvSpPr>
          <p:spPr bwMode="auto">
            <a:xfrm>
              <a:off x="3819" y="2491"/>
              <a:ext cx="10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66" name="Freeform 288"/>
            <p:cNvSpPr>
              <a:spLocks/>
            </p:cNvSpPr>
            <p:nvPr/>
          </p:nvSpPr>
          <p:spPr bwMode="auto">
            <a:xfrm>
              <a:off x="3561" y="1298"/>
              <a:ext cx="383" cy="284"/>
            </a:xfrm>
            <a:custGeom>
              <a:avLst/>
              <a:gdLst/>
              <a:ahLst/>
              <a:cxnLst>
                <a:cxn ang="0">
                  <a:pos x="23" y="85"/>
                </a:cxn>
                <a:cxn ang="0">
                  <a:pos x="30" y="62"/>
                </a:cxn>
                <a:cxn ang="0">
                  <a:pos x="23" y="53"/>
                </a:cxn>
                <a:cxn ang="0">
                  <a:pos x="0" y="23"/>
                </a:cxn>
                <a:cxn ang="0">
                  <a:pos x="0" y="0"/>
                </a:cxn>
                <a:cxn ang="0">
                  <a:pos x="23" y="7"/>
                </a:cxn>
                <a:cxn ang="0">
                  <a:pos x="37" y="0"/>
                </a:cxn>
                <a:cxn ang="0">
                  <a:pos x="53" y="16"/>
                </a:cxn>
                <a:cxn ang="0">
                  <a:pos x="76" y="39"/>
                </a:cxn>
                <a:cxn ang="0">
                  <a:pos x="99" y="46"/>
                </a:cxn>
                <a:cxn ang="0">
                  <a:pos x="114" y="39"/>
                </a:cxn>
                <a:cxn ang="0">
                  <a:pos x="114" y="30"/>
                </a:cxn>
                <a:cxn ang="0">
                  <a:pos x="130" y="23"/>
                </a:cxn>
                <a:cxn ang="0">
                  <a:pos x="153" y="23"/>
                </a:cxn>
                <a:cxn ang="0">
                  <a:pos x="183" y="39"/>
                </a:cxn>
                <a:cxn ang="0">
                  <a:pos x="206" y="46"/>
                </a:cxn>
                <a:cxn ang="0">
                  <a:pos x="206" y="76"/>
                </a:cxn>
                <a:cxn ang="0">
                  <a:pos x="215" y="85"/>
                </a:cxn>
                <a:cxn ang="0">
                  <a:pos x="215" y="100"/>
                </a:cxn>
                <a:cxn ang="0">
                  <a:pos x="229" y="123"/>
                </a:cxn>
                <a:cxn ang="0">
                  <a:pos x="229" y="155"/>
                </a:cxn>
                <a:cxn ang="0">
                  <a:pos x="245" y="162"/>
                </a:cxn>
                <a:cxn ang="0">
                  <a:pos x="253" y="185"/>
                </a:cxn>
                <a:cxn ang="0">
                  <a:pos x="238" y="200"/>
                </a:cxn>
                <a:cxn ang="0">
                  <a:pos x="222" y="209"/>
                </a:cxn>
                <a:cxn ang="0">
                  <a:pos x="199" y="200"/>
                </a:cxn>
                <a:cxn ang="0">
                  <a:pos x="183" y="192"/>
                </a:cxn>
                <a:cxn ang="0">
                  <a:pos x="169" y="185"/>
                </a:cxn>
                <a:cxn ang="0">
                  <a:pos x="137" y="185"/>
                </a:cxn>
                <a:cxn ang="0">
                  <a:pos x="114" y="169"/>
                </a:cxn>
                <a:cxn ang="0">
                  <a:pos x="99" y="155"/>
                </a:cxn>
                <a:cxn ang="0">
                  <a:pos x="76" y="132"/>
                </a:cxn>
                <a:cxn ang="0">
                  <a:pos x="60" y="123"/>
                </a:cxn>
                <a:cxn ang="0">
                  <a:pos x="53" y="108"/>
                </a:cxn>
                <a:cxn ang="0">
                  <a:pos x="30" y="92"/>
                </a:cxn>
              </a:cxnLst>
              <a:rect l="0" t="0" r="r" b="b"/>
              <a:pathLst>
                <a:path w="254" h="210">
                  <a:moveTo>
                    <a:pt x="30" y="92"/>
                  </a:moveTo>
                  <a:lnTo>
                    <a:pt x="23" y="85"/>
                  </a:lnTo>
                  <a:lnTo>
                    <a:pt x="23" y="76"/>
                  </a:lnTo>
                  <a:lnTo>
                    <a:pt x="30" y="62"/>
                  </a:lnTo>
                  <a:lnTo>
                    <a:pt x="30" y="53"/>
                  </a:lnTo>
                  <a:lnTo>
                    <a:pt x="23" y="53"/>
                  </a:lnTo>
                  <a:lnTo>
                    <a:pt x="7" y="39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23" y="7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46" y="7"/>
                  </a:lnTo>
                  <a:lnTo>
                    <a:pt x="53" y="16"/>
                  </a:lnTo>
                  <a:lnTo>
                    <a:pt x="60" y="30"/>
                  </a:lnTo>
                  <a:lnTo>
                    <a:pt x="76" y="39"/>
                  </a:lnTo>
                  <a:lnTo>
                    <a:pt x="83" y="39"/>
                  </a:lnTo>
                  <a:lnTo>
                    <a:pt x="99" y="46"/>
                  </a:lnTo>
                  <a:lnTo>
                    <a:pt x="106" y="39"/>
                  </a:lnTo>
                  <a:lnTo>
                    <a:pt x="114" y="39"/>
                  </a:lnTo>
                  <a:lnTo>
                    <a:pt x="122" y="39"/>
                  </a:lnTo>
                  <a:lnTo>
                    <a:pt x="114" y="30"/>
                  </a:lnTo>
                  <a:lnTo>
                    <a:pt x="122" y="30"/>
                  </a:lnTo>
                  <a:lnTo>
                    <a:pt x="130" y="23"/>
                  </a:lnTo>
                  <a:lnTo>
                    <a:pt x="146" y="23"/>
                  </a:lnTo>
                  <a:lnTo>
                    <a:pt x="153" y="23"/>
                  </a:lnTo>
                  <a:lnTo>
                    <a:pt x="176" y="30"/>
                  </a:lnTo>
                  <a:lnTo>
                    <a:pt x="183" y="39"/>
                  </a:lnTo>
                  <a:lnTo>
                    <a:pt x="192" y="39"/>
                  </a:lnTo>
                  <a:lnTo>
                    <a:pt x="206" y="46"/>
                  </a:lnTo>
                  <a:lnTo>
                    <a:pt x="206" y="62"/>
                  </a:lnTo>
                  <a:lnTo>
                    <a:pt x="206" y="76"/>
                  </a:lnTo>
                  <a:lnTo>
                    <a:pt x="206" y="85"/>
                  </a:lnTo>
                  <a:lnTo>
                    <a:pt x="215" y="85"/>
                  </a:lnTo>
                  <a:lnTo>
                    <a:pt x="206" y="92"/>
                  </a:lnTo>
                  <a:lnTo>
                    <a:pt x="215" y="100"/>
                  </a:lnTo>
                  <a:lnTo>
                    <a:pt x="215" y="116"/>
                  </a:lnTo>
                  <a:lnTo>
                    <a:pt x="229" y="123"/>
                  </a:lnTo>
                  <a:lnTo>
                    <a:pt x="222" y="139"/>
                  </a:lnTo>
                  <a:lnTo>
                    <a:pt x="229" y="155"/>
                  </a:lnTo>
                  <a:lnTo>
                    <a:pt x="238" y="162"/>
                  </a:lnTo>
                  <a:lnTo>
                    <a:pt x="245" y="162"/>
                  </a:lnTo>
                  <a:lnTo>
                    <a:pt x="253" y="176"/>
                  </a:lnTo>
                  <a:lnTo>
                    <a:pt x="253" y="185"/>
                  </a:lnTo>
                  <a:lnTo>
                    <a:pt x="245" y="192"/>
                  </a:lnTo>
                  <a:lnTo>
                    <a:pt x="238" y="200"/>
                  </a:lnTo>
                  <a:lnTo>
                    <a:pt x="238" y="209"/>
                  </a:lnTo>
                  <a:lnTo>
                    <a:pt x="222" y="209"/>
                  </a:lnTo>
                  <a:lnTo>
                    <a:pt x="215" y="209"/>
                  </a:lnTo>
                  <a:lnTo>
                    <a:pt x="199" y="200"/>
                  </a:lnTo>
                  <a:lnTo>
                    <a:pt x="183" y="200"/>
                  </a:lnTo>
                  <a:lnTo>
                    <a:pt x="183" y="192"/>
                  </a:lnTo>
                  <a:lnTo>
                    <a:pt x="176" y="176"/>
                  </a:lnTo>
                  <a:lnTo>
                    <a:pt x="169" y="185"/>
                  </a:lnTo>
                  <a:lnTo>
                    <a:pt x="153" y="192"/>
                  </a:lnTo>
                  <a:lnTo>
                    <a:pt x="137" y="185"/>
                  </a:lnTo>
                  <a:lnTo>
                    <a:pt x="122" y="176"/>
                  </a:lnTo>
                  <a:lnTo>
                    <a:pt x="114" y="169"/>
                  </a:lnTo>
                  <a:lnTo>
                    <a:pt x="106" y="162"/>
                  </a:lnTo>
                  <a:lnTo>
                    <a:pt x="99" y="155"/>
                  </a:lnTo>
                  <a:lnTo>
                    <a:pt x="83" y="139"/>
                  </a:lnTo>
                  <a:lnTo>
                    <a:pt x="76" y="132"/>
                  </a:lnTo>
                  <a:lnTo>
                    <a:pt x="69" y="139"/>
                  </a:lnTo>
                  <a:lnTo>
                    <a:pt x="60" y="123"/>
                  </a:lnTo>
                  <a:lnTo>
                    <a:pt x="60" y="116"/>
                  </a:lnTo>
                  <a:lnTo>
                    <a:pt x="53" y="108"/>
                  </a:lnTo>
                  <a:lnTo>
                    <a:pt x="46" y="100"/>
                  </a:lnTo>
                  <a:lnTo>
                    <a:pt x="30" y="92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67" name="Freeform 289"/>
            <p:cNvSpPr>
              <a:spLocks/>
            </p:cNvSpPr>
            <p:nvPr/>
          </p:nvSpPr>
          <p:spPr bwMode="auto">
            <a:xfrm>
              <a:off x="3481" y="1336"/>
              <a:ext cx="187" cy="175"/>
            </a:xfrm>
            <a:custGeom>
              <a:avLst/>
              <a:gdLst/>
              <a:ahLst/>
              <a:cxnLst>
                <a:cxn ang="0">
                  <a:pos x="77" y="54"/>
                </a:cxn>
                <a:cxn ang="0">
                  <a:pos x="77" y="46"/>
                </a:cxn>
                <a:cxn ang="0">
                  <a:pos x="85" y="31"/>
                </a:cxn>
                <a:cxn ang="0">
                  <a:pos x="85" y="23"/>
                </a:cxn>
                <a:cxn ang="0">
                  <a:pos x="77" y="23"/>
                </a:cxn>
                <a:cxn ang="0">
                  <a:pos x="62" y="8"/>
                </a:cxn>
                <a:cxn ang="0">
                  <a:pos x="54" y="8"/>
                </a:cxn>
                <a:cxn ang="0">
                  <a:pos x="54" y="0"/>
                </a:cxn>
                <a:cxn ang="0">
                  <a:pos x="38" y="8"/>
                </a:cxn>
                <a:cxn ang="0">
                  <a:pos x="31" y="8"/>
                </a:cxn>
                <a:cxn ang="0">
                  <a:pos x="23" y="15"/>
                </a:cxn>
                <a:cxn ang="0">
                  <a:pos x="23" y="31"/>
                </a:cxn>
                <a:cxn ang="0">
                  <a:pos x="23" y="46"/>
                </a:cxn>
                <a:cxn ang="0">
                  <a:pos x="15" y="54"/>
                </a:cxn>
                <a:cxn ang="0">
                  <a:pos x="0" y="62"/>
                </a:cxn>
                <a:cxn ang="0">
                  <a:pos x="8" y="77"/>
                </a:cxn>
                <a:cxn ang="0">
                  <a:pos x="15" y="85"/>
                </a:cxn>
                <a:cxn ang="0">
                  <a:pos x="31" y="85"/>
                </a:cxn>
                <a:cxn ang="0">
                  <a:pos x="46" y="92"/>
                </a:cxn>
                <a:cxn ang="0">
                  <a:pos x="54" y="100"/>
                </a:cxn>
                <a:cxn ang="0">
                  <a:pos x="69" y="108"/>
                </a:cxn>
                <a:cxn ang="0">
                  <a:pos x="77" y="124"/>
                </a:cxn>
                <a:cxn ang="0">
                  <a:pos x="100" y="124"/>
                </a:cxn>
                <a:cxn ang="0">
                  <a:pos x="108" y="108"/>
                </a:cxn>
                <a:cxn ang="0">
                  <a:pos x="115" y="108"/>
                </a:cxn>
                <a:cxn ang="0">
                  <a:pos x="124" y="108"/>
                </a:cxn>
                <a:cxn ang="0">
                  <a:pos x="115" y="92"/>
                </a:cxn>
                <a:cxn ang="0">
                  <a:pos x="115" y="85"/>
                </a:cxn>
                <a:cxn ang="0">
                  <a:pos x="108" y="77"/>
                </a:cxn>
                <a:cxn ang="0">
                  <a:pos x="100" y="69"/>
                </a:cxn>
                <a:cxn ang="0">
                  <a:pos x="85" y="62"/>
                </a:cxn>
                <a:cxn ang="0">
                  <a:pos x="77" y="54"/>
                </a:cxn>
              </a:cxnLst>
              <a:rect l="0" t="0" r="r" b="b"/>
              <a:pathLst>
                <a:path w="125" h="125">
                  <a:moveTo>
                    <a:pt x="77" y="54"/>
                  </a:moveTo>
                  <a:lnTo>
                    <a:pt x="77" y="46"/>
                  </a:lnTo>
                  <a:lnTo>
                    <a:pt x="85" y="31"/>
                  </a:lnTo>
                  <a:lnTo>
                    <a:pt x="85" y="23"/>
                  </a:lnTo>
                  <a:lnTo>
                    <a:pt x="77" y="23"/>
                  </a:lnTo>
                  <a:lnTo>
                    <a:pt x="62" y="8"/>
                  </a:lnTo>
                  <a:lnTo>
                    <a:pt x="54" y="8"/>
                  </a:lnTo>
                  <a:lnTo>
                    <a:pt x="54" y="0"/>
                  </a:lnTo>
                  <a:lnTo>
                    <a:pt x="38" y="8"/>
                  </a:lnTo>
                  <a:lnTo>
                    <a:pt x="31" y="8"/>
                  </a:lnTo>
                  <a:lnTo>
                    <a:pt x="23" y="15"/>
                  </a:lnTo>
                  <a:lnTo>
                    <a:pt x="23" y="31"/>
                  </a:lnTo>
                  <a:lnTo>
                    <a:pt x="23" y="46"/>
                  </a:lnTo>
                  <a:lnTo>
                    <a:pt x="15" y="54"/>
                  </a:lnTo>
                  <a:lnTo>
                    <a:pt x="0" y="62"/>
                  </a:lnTo>
                  <a:lnTo>
                    <a:pt x="8" y="77"/>
                  </a:lnTo>
                  <a:lnTo>
                    <a:pt x="15" y="85"/>
                  </a:lnTo>
                  <a:lnTo>
                    <a:pt x="31" y="85"/>
                  </a:lnTo>
                  <a:lnTo>
                    <a:pt x="46" y="92"/>
                  </a:lnTo>
                  <a:lnTo>
                    <a:pt x="54" y="100"/>
                  </a:lnTo>
                  <a:lnTo>
                    <a:pt x="69" y="108"/>
                  </a:lnTo>
                  <a:lnTo>
                    <a:pt x="77" y="124"/>
                  </a:lnTo>
                  <a:lnTo>
                    <a:pt x="100" y="124"/>
                  </a:lnTo>
                  <a:lnTo>
                    <a:pt x="108" y="108"/>
                  </a:lnTo>
                  <a:lnTo>
                    <a:pt x="115" y="108"/>
                  </a:lnTo>
                  <a:lnTo>
                    <a:pt x="124" y="108"/>
                  </a:lnTo>
                  <a:lnTo>
                    <a:pt x="115" y="92"/>
                  </a:lnTo>
                  <a:lnTo>
                    <a:pt x="115" y="85"/>
                  </a:lnTo>
                  <a:lnTo>
                    <a:pt x="108" y="77"/>
                  </a:lnTo>
                  <a:lnTo>
                    <a:pt x="100" y="69"/>
                  </a:lnTo>
                  <a:lnTo>
                    <a:pt x="85" y="62"/>
                  </a:lnTo>
                  <a:lnTo>
                    <a:pt x="77" y="5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68" name="Freeform 290"/>
            <p:cNvSpPr>
              <a:spLocks/>
            </p:cNvSpPr>
            <p:nvPr/>
          </p:nvSpPr>
          <p:spPr bwMode="auto">
            <a:xfrm>
              <a:off x="3633" y="1485"/>
              <a:ext cx="44" cy="40"/>
            </a:xfrm>
            <a:custGeom>
              <a:avLst/>
              <a:gdLst/>
              <a:ahLst/>
              <a:cxnLst>
                <a:cxn ang="0">
                  <a:pos x="29" y="8"/>
                </a:cxn>
                <a:cxn ang="0">
                  <a:pos x="17" y="8"/>
                </a:cxn>
                <a:cxn ang="0">
                  <a:pos x="29" y="29"/>
                </a:cxn>
                <a:cxn ang="0">
                  <a:pos x="17" y="29"/>
                </a:cxn>
                <a:cxn ang="0">
                  <a:pos x="17" y="20"/>
                </a:cxn>
                <a:cxn ang="0">
                  <a:pos x="0" y="20"/>
                </a:cxn>
                <a:cxn ang="0">
                  <a:pos x="8" y="0"/>
                </a:cxn>
                <a:cxn ang="0">
                  <a:pos x="17" y="0"/>
                </a:cxn>
                <a:cxn ang="0">
                  <a:pos x="29" y="8"/>
                </a:cxn>
              </a:cxnLst>
              <a:rect l="0" t="0" r="r" b="b"/>
              <a:pathLst>
                <a:path w="30" h="30">
                  <a:moveTo>
                    <a:pt x="29" y="8"/>
                  </a:moveTo>
                  <a:lnTo>
                    <a:pt x="17" y="8"/>
                  </a:lnTo>
                  <a:lnTo>
                    <a:pt x="29" y="29"/>
                  </a:lnTo>
                  <a:lnTo>
                    <a:pt x="17" y="29"/>
                  </a:lnTo>
                  <a:lnTo>
                    <a:pt x="17" y="20"/>
                  </a:lnTo>
                  <a:lnTo>
                    <a:pt x="0" y="20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9" y="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69" name="Freeform 291"/>
            <p:cNvSpPr>
              <a:spLocks/>
            </p:cNvSpPr>
            <p:nvPr/>
          </p:nvSpPr>
          <p:spPr bwMode="auto">
            <a:xfrm>
              <a:off x="4258" y="1477"/>
              <a:ext cx="161" cy="80"/>
            </a:xfrm>
            <a:custGeom>
              <a:avLst/>
              <a:gdLst/>
              <a:ahLst/>
              <a:cxnLst>
                <a:cxn ang="0">
                  <a:pos x="60" y="44"/>
                </a:cxn>
                <a:cxn ang="0">
                  <a:pos x="46" y="44"/>
                </a:cxn>
                <a:cxn ang="0">
                  <a:pos x="30" y="44"/>
                </a:cxn>
                <a:cxn ang="0">
                  <a:pos x="16" y="30"/>
                </a:cxn>
                <a:cxn ang="0">
                  <a:pos x="0" y="23"/>
                </a:cxn>
                <a:cxn ang="0">
                  <a:pos x="0" y="14"/>
                </a:cxn>
                <a:cxn ang="0">
                  <a:pos x="7" y="7"/>
                </a:cxn>
                <a:cxn ang="0">
                  <a:pos x="16" y="0"/>
                </a:cxn>
                <a:cxn ang="0">
                  <a:pos x="23" y="7"/>
                </a:cxn>
                <a:cxn ang="0">
                  <a:pos x="37" y="23"/>
                </a:cxn>
                <a:cxn ang="0">
                  <a:pos x="46" y="14"/>
                </a:cxn>
                <a:cxn ang="0">
                  <a:pos x="46" y="23"/>
                </a:cxn>
                <a:cxn ang="0">
                  <a:pos x="60" y="30"/>
                </a:cxn>
                <a:cxn ang="0">
                  <a:pos x="76" y="37"/>
                </a:cxn>
                <a:cxn ang="0">
                  <a:pos x="83" y="37"/>
                </a:cxn>
                <a:cxn ang="0">
                  <a:pos x="99" y="37"/>
                </a:cxn>
                <a:cxn ang="0">
                  <a:pos x="107" y="61"/>
                </a:cxn>
                <a:cxn ang="0">
                  <a:pos x="92" y="61"/>
                </a:cxn>
                <a:cxn ang="0">
                  <a:pos x="76" y="53"/>
                </a:cxn>
                <a:cxn ang="0">
                  <a:pos x="60" y="53"/>
                </a:cxn>
                <a:cxn ang="0">
                  <a:pos x="60" y="44"/>
                </a:cxn>
              </a:cxnLst>
              <a:rect l="0" t="0" r="r" b="b"/>
              <a:pathLst>
                <a:path w="108" h="62">
                  <a:moveTo>
                    <a:pt x="60" y="44"/>
                  </a:moveTo>
                  <a:lnTo>
                    <a:pt x="46" y="44"/>
                  </a:lnTo>
                  <a:lnTo>
                    <a:pt x="30" y="44"/>
                  </a:lnTo>
                  <a:lnTo>
                    <a:pt x="16" y="30"/>
                  </a:lnTo>
                  <a:lnTo>
                    <a:pt x="0" y="23"/>
                  </a:lnTo>
                  <a:lnTo>
                    <a:pt x="0" y="14"/>
                  </a:lnTo>
                  <a:lnTo>
                    <a:pt x="7" y="7"/>
                  </a:lnTo>
                  <a:lnTo>
                    <a:pt x="16" y="0"/>
                  </a:lnTo>
                  <a:lnTo>
                    <a:pt x="23" y="7"/>
                  </a:lnTo>
                  <a:lnTo>
                    <a:pt x="37" y="23"/>
                  </a:lnTo>
                  <a:lnTo>
                    <a:pt x="46" y="14"/>
                  </a:lnTo>
                  <a:lnTo>
                    <a:pt x="46" y="23"/>
                  </a:lnTo>
                  <a:lnTo>
                    <a:pt x="60" y="30"/>
                  </a:lnTo>
                  <a:lnTo>
                    <a:pt x="76" y="37"/>
                  </a:lnTo>
                  <a:lnTo>
                    <a:pt x="83" y="37"/>
                  </a:lnTo>
                  <a:lnTo>
                    <a:pt x="99" y="37"/>
                  </a:lnTo>
                  <a:lnTo>
                    <a:pt x="107" y="61"/>
                  </a:lnTo>
                  <a:lnTo>
                    <a:pt x="92" y="61"/>
                  </a:lnTo>
                  <a:lnTo>
                    <a:pt x="76" y="53"/>
                  </a:lnTo>
                  <a:lnTo>
                    <a:pt x="60" y="53"/>
                  </a:lnTo>
                  <a:lnTo>
                    <a:pt x="60" y="4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70" name="Freeform 292"/>
            <p:cNvSpPr>
              <a:spLocks/>
            </p:cNvSpPr>
            <p:nvPr/>
          </p:nvSpPr>
          <p:spPr bwMode="auto">
            <a:xfrm>
              <a:off x="3899" y="1349"/>
              <a:ext cx="279" cy="263"/>
            </a:xfrm>
            <a:custGeom>
              <a:avLst/>
              <a:gdLst/>
              <a:ahLst/>
              <a:cxnLst>
                <a:cxn ang="0">
                  <a:pos x="84" y="176"/>
                </a:cxn>
                <a:cxn ang="0">
                  <a:pos x="100" y="193"/>
                </a:cxn>
                <a:cxn ang="0">
                  <a:pos x="116" y="184"/>
                </a:cxn>
                <a:cxn ang="0">
                  <a:pos x="139" y="184"/>
                </a:cxn>
                <a:cxn ang="0">
                  <a:pos x="123" y="160"/>
                </a:cxn>
                <a:cxn ang="0">
                  <a:pos x="116" y="146"/>
                </a:cxn>
                <a:cxn ang="0">
                  <a:pos x="123" y="130"/>
                </a:cxn>
                <a:cxn ang="0">
                  <a:pos x="146" y="123"/>
                </a:cxn>
                <a:cxn ang="0">
                  <a:pos x="153" y="100"/>
                </a:cxn>
                <a:cxn ang="0">
                  <a:pos x="162" y="76"/>
                </a:cxn>
                <a:cxn ang="0">
                  <a:pos x="162" y="69"/>
                </a:cxn>
                <a:cxn ang="0">
                  <a:pos x="153" y="53"/>
                </a:cxn>
                <a:cxn ang="0">
                  <a:pos x="146" y="37"/>
                </a:cxn>
                <a:cxn ang="0">
                  <a:pos x="162" y="37"/>
                </a:cxn>
                <a:cxn ang="0">
                  <a:pos x="186" y="23"/>
                </a:cxn>
                <a:cxn ang="0">
                  <a:pos x="162" y="14"/>
                </a:cxn>
                <a:cxn ang="0">
                  <a:pos x="139" y="0"/>
                </a:cxn>
                <a:cxn ang="0">
                  <a:pos x="116" y="7"/>
                </a:cxn>
                <a:cxn ang="0">
                  <a:pos x="116" y="30"/>
                </a:cxn>
                <a:cxn ang="0">
                  <a:pos x="107" y="46"/>
                </a:cxn>
                <a:cxn ang="0">
                  <a:pos x="107" y="53"/>
                </a:cxn>
                <a:cxn ang="0">
                  <a:pos x="93" y="76"/>
                </a:cxn>
                <a:cxn ang="0">
                  <a:pos x="76" y="76"/>
                </a:cxn>
                <a:cxn ang="0">
                  <a:pos x="62" y="100"/>
                </a:cxn>
                <a:cxn ang="0">
                  <a:pos x="39" y="107"/>
                </a:cxn>
                <a:cxn ang="0">
                  <a:pos x="7" y="107"/>
                </a:cxn>
                <a:cxn ang="0">
                  <a:pos x="7" y="116"/>
                </a:cxn>
                <a:cxn ang="0">
                  <a:pos x="23" y="123"/>
                </a:cxn>
                <a:cxn ang="0">
                  <a:pos x="30" y="146"/>
                </a:cxn>
                <a:cxn ang="0">
                  <a:pos x="16" y="160"/>
                </a:cxn>
                <a:cxn ang="0">
                  <a:pos x="30" y="169"/>
                </a:cxn>
                <a:cxn ang="0">
                  <a:pos x="53" y="169"/>
                </a:cxn>
                <a:cxn ang="0">
                  <a:pos x="76" y="169"/>
                </a:cxn>
              </a:cxnLst>
              <a:rect l="0" t="0" r="r" b="b"/>
              <a:pathLst>
                <a:path w="187" h="194">
                  <a:moveTo>
                    <a:pt x="76" y="169"/>
                  </a:moveTo>
                  <a:lnTo>
                    <a:pt x="84" y="176"/>
                  </a:lnTo>
                  <a:lnTo>
                    <a:pt x="93" y="184"/>
                  </a:lnTo>
                  <a:lnTo>
                    <a:pt x="100" y="193"/>
                  </a:lnTo>
                  <a:lnTo>
                    <a:pt x="107" y="184"/>
                  </a:lnTo>
                  <a:lnTo>
                    <a:pt x="116" y="184"/>
                  </a:lnTo>
                  <a:lnTo>
                    <a:pt x="130" y="184"/>
                  </a:lnTo>
                  <a:lnTo>
                    <a:pt x="139" y="184"/>
                  </a:lnTo>
                  <a:lnTo>
                    <a:pt x="130" y="160"/>
                  </a:lnTo>
                  <a:lnTo>
                    <a:pt x="123" y="160"/>
                  </a:lnTo>
                  <a:lnTo>
                    <a:pt x="123" y="153"/>
                  </a:lnTo>
                  <a:lnTo>
                    <a:pt x="116" y="146"/>
                  </a:lnTo>
                  <a:lnTo>
                    <a:pt x="116" y="130"/>
                  </a:lnTo>
                  <a:lnTo>
                    <a:pt x="123" y="130"/>
                  </a:lnTo>
                  <a:lnTo>
                    <a:pt x="139" y="130"/>
                  </a:lnTo>
                  <a:lnTo>
                    <a:pt x="146" y="123"/>
                  </a:lnTo>
                  <a:lnTo>
                    <a:pt x="153" y="107"/>
                  </a:lnTo>
                  <a:lnTo>
                    <a:pt x="153" y="100"/>
                  </a:lnTo>
                  <a:lnTo>
                    <a:pt x="162" y="83"/>
                  </a:lnTo>
                  <a:lnTo>
                    <a:pt x="162" y="76"/>
                  </a:lnTo>
                  <a:lnTo>
                    <a:pt x="169" y="69"/>
                  </a:lnTo>
                  <a:lnTo>
                    <a:pt x="162" y="69"/>
                  </a:lnTo>
                  <a:lnTo>
                    <a:pt x="162" y="60"/>
                  </a:lnTo>
                  <a:lnTo>
                    <a:pt x="153" y="53"/>
                  </a:lnTo>
                  <a:lnTo>
                    <a:pt x="146" y="46"/>
                  </a:lnTo>
                  <a:lnTo>
                    <a:pt x="146" y="37"/>
                  </a:lnTo>
                  <a:lnTo>
                    <a:pt x="146" y="30"/>
                  </a:lnTo>
                  <a:lnTo>
                    <a:pt x="162" y="37"/>
                  </a:lnTo>
                  <a:lnTo>
                    <a:pt x="177" y="30"/>
                  </a:lnTo>
                  <a:lnTo>
                    <a:pt x="186" y="23"/>
                  </a:lnTo>
                  <a:lnTo>
                    <a:pt x="169" y="14"/>
                  </a:lnTo>
                  <a:lnTo>
                    <a:pt x="162" y="14"/>
                  </a:lnTo>
                  <a:lnTo>
                    <a:pt x="153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16" y="7"/>
                  </a:lnTo>
                  <a:lnTo>
                    <a:pt x="107" y="14"/>
                  </a:lnTo>
                  <a:lnTo>
                    <a:pt x="116" y="30"/>
                  </a:lnTo>
                  <a:lnTo>
                    <a:pt x="107" y="37"/>
                  </a:lnTo>
                  <a:lnTo>
                    <a:pt x="107" y="46"/>
                  </a:lnTo>
                  <a:lnTo>
                    <a:pt x="100" y="46"/>
                  </a:lnTo>
                  <a:lnTo>
                    <a:pt x="107" y="53"/>
                  </a:lnTo>
                  <a:lnTo>
                    <a:pt x="93" y="60"/>
                  </a:lnTo>
                  <a:lnTo>
                    <a:pt x="93" y="76"/>
                  </a:lnTo>
                  <a:lnTo>
                    <a:pt x="84" y="76"/>
                  </a:lnTo>
                  <a:lnTo>
                    <a:pt x="76" y="76"/>
                  </a:lnTo>
                  <a:lnTo>
                    <a:pt x="69" y="83"/>
                  </a:lnTo>
                  <a:lnTo>
                    <a:pt x="62" y="100"/>
                  </a:lnTo>
                  <a:lnTo>
                    <a:pt x="53" y="107"/>
                  </a:lnTo>
                  <a:lnTo>
                    <a:pt x="39" y="107"/>
                  </a:lnTo>
                  <a:lnTo>
                    <a:pt x="23" y="107"/>
                  </a:lnTo>
                  <a:lnTo>
                    <a:pt x="7" y="107"/>
                  </a:lnTo>
                  <a:lnTo>
                    <a:pt x="0" y="100"/>
                  </a:lnTo>
                  <a:lnTo>
                    <a:pt x="7" y="116"/>
                  </a:lnTo>
                  <a:lnTo>
                    <a:pt x="16" y="123"/>
                  </a:lnTo>
                  <a:lnTo>
                    <a:pt x="23" y="123"/>
                  </a:lnTo>
                  <a:lnTo>
                    <a:pt x="30" y="137"/>
                  </a:lnTo>
                  <a:lnTo>
                    <a:pt x="30" y="146"/>
                  </a:lnTo>
                  <a:lnTo>
                    <a:pt x="23" y="153"/>
                  </a:lnTo>
                  <a:lnTo>
                    <a:pt x="16" y="160"/>
                  </a:lnTo>
                  <a:lnTo>
                    <a:pt x="16" y="169"/>
                  </a:lnTo>
                  <a:lnTo>
                    <a:pt x="30" y="169"/>
                  </a:lnTo>
                  <a:lnTo>
                    <a:pt x="39" y="169"/>
                  </a:lnTo>
                  <a:lnTo>
                    <a:pt x="53" y="169"/>
                  </a:lnTo>
                  <a:lnTo>
                    <a:pt x="62" y="169"/>
                  </a:lnTo>
                  <a:lnTo>
                    <a:pt x="76" y="16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71" name="Freeform 293"/>
            <p:cNvSpPr>
              <a:spLocks/>
            </p:cNvSpPr>
            <p:nvPr/>
          </p:nvSpPr>
          <p:spPr bwMode="auto">
            <a:xfrm>
              <a:off x="4419" y="1557"/>
              <a:ext cx="97" cy="107"/>
            </a:xfrm>
            <a:custGeom>
              <a:avLst/>
              <a:gdLst/>
              <a:ahLst/>
              <a:cxnLst>
                <a:cxn ang="0">
                  <a:pos x="23" y="62"/>
                </a:cxn>
                <a:cxn ang="0">
                  <a:pos x="23" y="69"/>
                </a:cxn>
                <a:cxn ang="0">
                  <a:pos x="15" y="62"/>
                </a:cxn>
                <a:cxn ang="0">
                  <a:pos x="15" y="53"/>
                </a:cxn>
                <a:cxn ang="0">
                  <a:pos x="15" y="39"/>
                </a:cxn>
                <a:cxn ang="0">
                  <a:pos x="8" y="30"/>
                </a:cxn>
                <a:cxn ang="0">
                  <a:pos x="0" y="23"/>
                </a:cxn>
                <a:cxn ang="0">
                  <a:pos x="8" y="23"/>
                </a:cxn>
                <a:cxn ang="0">
                  <a:pos x="8" y="16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5" y="7"/>
                </a:cxn>
                <a:cxn ang="0">
                  <a:pos x="15" y="0"/>
                </a:cxn>
                <a:cxn ang="0">
                  <a:pos x="23" y="16"/>
                </a:cxn>
                <a:cxn ang="0">
                  <a:pos x="31" y="16"/>
                </a:cxn>
                <a:cxn ang="0">
                  <a:pos x="46" y="16"/>
                </a:cxn>
                <a:cxn ang="0">
                  <a:pos x="54" y="23"/>
                </a:cxn>
                <a:cxn ang="0">
                  <a:pos x="54" y="30"/>
                </a:cxn>
                <a:cxn ang="0">
                  <a:pos x="46" y="30"/>
                </a:cxn>
                <a:cxn ang="0">
                  <a:pos x="46" y="46"/>
                </a:cxn>
                <a:cxn ang="0">
                  <a:pos x="54" y="39"/>
                </a:cxn>
                <a:cxn ang="0">
                  <a:pos x="62" y="53"/>
                </a:cxn>
                <a:cxn ang="0">
                  <a:pos x="62" y="62"/>
                </a:cxn>
                <a:cxn ang="0">
                  <a:pos x="62" y="69"/>
                </a:cxn>
                <a:cxn ang="0">
                  <a:pos x="62" y="77"/>
                </a:cxn>
                <a:cxn ang="0">
                  <a:pos x="54" y="62"/>
                </a:cxn>
                <a:cxn ang="0">
                  <a:pos x="46" y="53"/>
                </a:cxn>
                <a:cxn ang="0">
                  <a:pos x="38" y="53"/>
                </a:cxn>
                <a:cxn ang="0">
                  <a:pos x="31" y="39"/>
                </a:cxn>
                <a:cxn ang="0">
                  <a:pos x="23" y="30"/>
                </a:cxn>
                <a:cxn ang="0">
                  <a:pos x="15" y="39"/>
                </a:cxn>
                <a:cxn ang="0">
                  <a:pos x="31" y="46"/>
                </a:cxn>
                <a:cxn ang="0">
                  <a:pos x="38" y="53"/>
                </a:cxn>
                <a:cxn ang="0">
                  <a:pos x="31" y="69"/>
                </a:cxn>
                <a:cxn ang="0">
                  <a:pos x="31" y="62"/>
                </a:cxn>
                <a:cxn ang="0">
                  <a:pos x="23" y="62"/>
                </a:cxn>
              </a:cxnLst>
              <a:rect l="0" t="0" r="r" b="b"/>
              <a:pathLst>
                <a:path w="63" h="78">
                  <a:moveTo>
                    <a:pt x="23" y="62"/>
                  </a:moveTo>
                  <a:lnTo>
                    <a:pt x="23" y="69"/>
                  </a:lnTo>
                  <a:lnTo>
                    <a:pt x="15" y="62"/>
                  </a:lnTo>
                  <a:lnTo>
                    <a:pt x="15" y="53"/>
                  </a:lnTo>
                  <a:lnTo>
                    <a:pt x="15" y="39"/>
                  </a:lnTo>
                  <a:lnTo>
                    <a:pt x="8" y="30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8" y="16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23" y="16"/>
                  </a:lnTo>
                  <a:lnTo>
                    <a:pt x="31" y="16"/>
                  </a:lnTo>
                  <a:lnTo>
                    <a:pt x="46" y="16"/>
                  </a:lnTo>
                  <a:lnTo>
                    <a:pt x="54" y="23"/>
                  </a:lnTo>
                  <a:lnTo>
                    <a:pt x="54" y="30"/>
                  </a:lnTo>
                  <a:lnTo>
                    <a:pt x="46" y="30"/>
                  </a:lnTo>
                  <a:lnTo>
                    <a:pt x="46" y="46"/>
                  </a:lnTo>
                  <a:lnTo>
                    <a:pt x="54" y="39"/>
                  </a:lnTo>
                  <a:lnTo>
                    <a:pt x="62" y="53"/>
                  </a:lnTo>
                  <a:lnTo>
                    <a:pt x="62" y="62"/>
                  </a:lnTo>
                  <a:lnTo>
                    <a:pt x="62" y="69"/>
                  </a:lnTo>
                  <a:lnTo>
                    <a:pt x="62" y="77"/>
                  </a:lnTo>
                  <a:lnTo>
                    <a:pt x="54" y="62"/>
                  </a:lnTo>
                  <a:lnTo>
                    <a:pt x="46" y="53"/>
                  </a:lnTo>
                  <a:lnTo>
                    <a:pt x="38" y="53"/>
                  </a:lnTo>
                  <a:lnTo>
                    <a:pt x="31" y="39"/>
                  </a:lnTo>
                  <a:lnTo>
                    <a:pt x="23" y="30"/>
                  </a:lnTo>
                  <a:lnTo>
                    <a:pt x="15" y="39"/>
                  </a:lnTo>
                  <a:lnTo>
                    <a:pt x="31" y="46"/>
                  </a:lnTo>
                  <a:lnTo>
                    <a:pt x="38" y="53"/>
                  </a:lnTo>
                  <a:lnTo>
                    <a:pt x="31" y="69"/>
                  </a:lnTo>
                  <a:lnTo>
                    <a:pt x="31" y="62"/>
                  </a:lnTo>
                  <a:lnTo>
                    <a:pt x="23" y="62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72" name="Freeform 294"/>
            <p:cNvSpPr>
              <a:spLocks/>
            </p:cNvSpPr>
            <p:nvPr/>
          </p:nvSpPr>
          <p:spPr bwMode="auto">
            <a:xfrm>
              <a:off x="4419" y="1529"/>
              <a:ext cx="72" cy="39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16" y="0"/>
                </a:cxn>
                <a:cxn ang="0">
                  <a:pos x="0" y="12"/>
                </a:cxn>
                <a:cxn ang="0">
                  <a:pos x="9" y="29"/>
                </a:cxn>
                <a:cxn ang="0">
                  <a:pos x="23" y="29"/>
                </a:cxn>
                <a:cxn ang="0">
                  <a:pos x="32" y="29"/>
                </a:cxn>
                <a:cxn ang="0">
                  <a:pos x="47" y="29"/>
                </a:cxn>
                <a:cxn ang="0">
                  <a:pos x="39" y="12"/>
                </a:cxn>
                <a:cxn ang="0">
                  <a:pos x="39" y="0"/>
                </a:cxn>
                <a:cxn ang="0">
                  <a:pos x="32" y="0"/>
                </a:cxn>
              </a:cxnLst>
              <a:rect l="0" t="0" r="r" b="b"/>
              <a:pathLst>
                <a:path w="48" h="30">
                  <a:moveTo>
                    <a:pt x="32" y="0"/>
                  </a:moveTo>
                  <a:lnTo>
                    <a:pt x="16" y="0"/>
                  </a:lnTo>
                  <a:lnTo>
                    <a:pt x="0" y="12"/>
                  </a:lnTo>
                  <a:lnTo>
                    <a:pt x="9" y="29"/>
                  </a:lnTo>
                  <a:lnTo>
                    <a:pt x="23" y="29"/>
                  </a:lnTo>
                  <a:lnTo>
                    <a:pt x="32" y="29"/>
                  </a:lnTo>
                  <a:lnTo>
                    <a:pt x="47" y="29"/>
                  </a:lnTo>
                  <a:lnTo>
                    <a:pt x="39" y="12"/>
                  </a:lnTo>
                  <a:lnTo>
                    <a:pt x="39" y="0"/>
                  </a:lnTo>
                  <a:lnTo>
                    <a:pt x="32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73" name="Freeform 295"/>
            <p:cNvSpPr>
              <a:spLocks/>
            </p:cNvSpPr>
            <p:nvPr/>
          </p:nvSpPr>
          <p:spPr bwMode="auto">
            <a:xfrm>
              <a:off x="4722" y="1790"/>
              <a:ext cx="107" cy="88"/>
            </a:xfrm>
            <a:custGeom>
              <a:avLst/>
              <a:gdLst/>
              <a:ahLst/>
              <a:cxnLst>
                <a:cxn ang="0">
                  <a:pos x="46" y="46"/>
                </a:cxn>
                <a:cxn ang="0">
                  <a:pos x="53" y="54"/>
                </a:cxn>
                <a:cxn ang="0">
                  <a:pos x="46" y="54"/>
                </a:cxn>
                <a:cxn ang="0">
                  <a:pos x="37" y="54"/>
                </a:cxn>
                <a:cxn ang="0">
                  <a:pos x="30" y="63"/>
                </a:cxn>
                <a:cxn ang="0">
                  <a:pos x="23" y="63"/>
                </a:cxn>
                <a:cxn ang="0">
                  <a:pos x="23" y="54"/>
                </a:cxn>
                <a:cxn ang="0">
                  <a:pos x="14" y="54"/>
                </a:cxn>
                <a:cxn ang="0">
                  <a:pos x="14" y="46"/>
                </a:cxn>
                <a:cxn ang="0">
                  <a:pos x="7" y="46"/>
                </a:cxn>
                <a:cxn ang="0">
                  <a:pos x="7" y="30"/>
                </a:cxn>
                <a:cxn ang="0">
                  <a:pos x="0" y="23"/>
                </a:cxn>
                <a:cxn ang="0">
                  <a:pos x="7" y="7"/>
                </a:cxn>
                <a:cxn ang="0">
                  <a:pos x="23" y="7"/>
                </a:cxn>
                <a:cxn ang="0">
                  <a:pos x="37" y="7"/>
                </a:cxn>
                <a:cxn ang="0">
                  <a:pos x="46" y="7"/>
                </a:cxn>
                <a:cxn ang="0">
                  <a:pos x="53" y="0"/>
                </a:cxn>
                <a:cxn ang="0">
                  <a:pos x="53" y="7"/>
                </a:cxn>
                <a:cxn ang="0">
                  <a:pos x="69" y="0"/>
                </a:cxn>
                <a:cxn ang="0">
                  <a:pos x="69" y="16"/>
                </a:cxn>
                <a:cxn ang="0">
                  <a:pos x="69" y="23"/>
                </a:cxn>
                <a:cxn ang="0">
                  <a:pos x="69" y="30"/>
                </a:cxn>
                <a:cxn ang="0">
                  <a:pos x="53" y="39"/>
                </a:cxn>
                <a:cxn ang="0">
                  <a:pos x="46" y="46"/>
                </a:cxn>
              </a:cxnLst>
              <a:rect l="0" t="0" r="r" b="b"/>
              <a:pathLst>
                <a:path w="70" h="64">
                  <a:moveTo>
                    <a:pt x="46" y="46"/>
                  </a:moveTo>
                  <a:lnTo>
                    <a:pt x="53" y="54"/>
                  </a:lnTo>
                  <a:lnTo>
                    <a:pt x="46" y="54"/>
                  </a:lnTo>
                  <a:lnTo>
                    <a:pt x="37" y="54"/>
                  </a:lnTo>
                  <a:lnTo>
                    <a:pt x="30" y="63"/>
                  </a:lnTo>
                  <a:lnTo>
                    <a:pt x="23" y="63"/>
                  </a:lnTo>
                  <a:lnTo>
                    <a:pt x="23" y="54"/>
                  </a:lnTo>
                  <a:lnTo>
                    <a:pt x="14" y="54"/>
                  </a:lnTo>
                  <a:lnTo>
                    <a:pt x="14" y="46"/>
                  </a:lnTo>
                  <a:lnTo>
                    <a:pt x="7" y="46"/>
                  </a:lnTo>
                  <a:lnTo>
                    <a:pt x="7" y="30"/>
                  </a:lnTo>
                  <a:lnTo>
                    <a:pt x="0" y="23"/>
                  </a:lnTo>
                  <a:lnTo>
                    <a:pt x="7" y="7"/>
                  </a:lnTo>
                  <a:lnTo>
                    <a:pt x="23" y="7"/>
                  </a:lnTo>
                  <a:lnTo>
                    <a:pt x="37" y="7"/>
                  </a:lnTo>
                  <a:lnTo>
                    <a:pt x="46" y="7"/>
                  </a:lnTo>
                  <a:lnTo>
                    <a:pt x="53" y="0"/>
                  </a:lnTo>
                  <a:lnTo>
                    <a:pt x="53" y="7"/>
                  </a:lnTo>
                  <a:lnTo>
                    <a:pt x="69" y="0"/>
                  </a:lnTo>
                  <a:lnTo>
                    <a:pt x="69" y="16"/>
                  </a:lnTo>
                  <a:lnTo>
                    <a:pt x="69" y="23"/>
                  </a:lnTo>
                  <a:lnTo>
                    <a:pt x="69" y="30"/>
                  </a:lnTo>
                  <a:lnTo>
                    <a:pt x="53" y="39"/>
                  </a:lnTo>
                  <a:lnTo>
                    <a:pt x="46" y="4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74" name="Freeform 296"/>
            <p:cNvSpPr>
              <a:spLocks/>
            </p:cNvSpPr>
            <p:nvPr/>
          </p:nvSpPr>
          <p:spPr bwMode="auto">
            <a:xfrm>
              <a:off x="4667" y="1632"/>
              <a:ext cx="162" cy="169"/>
            </a:xfrm>
            <a:custGeom>
              <a:avLst/>
              <a:gdLst/>
              <a:ahLst/>
              <a:cxnLst>
                <a:cxn ang="0">
                  <a:pos x="62" y="32"/>
                </a:cxn>
                <a:cxn ang="0">
                  <a:pos x="53" y="32"/>
                </a:cxn>
                <a:cxn ang="0">
                  <a:pos x="46" y="23"/>
                </a:cxn>
                <a:cxn ang="0">
                  <a:pos x="39" y="32"/>
                </a:cxn>
                <a:cxn ang="0">
                  <a:pos x="30" y="16"/>
                </a:cxn>
                <a:cxn ang="0">
                  <a:pos x="23" y="0"/>
                </a:cxn>
                <a:cxn ang="0">
                  <a:pos x="16" y="0"/>
                </a:cxn>
                <a:cxn ang="0">
                  <a:pos x="16" y="23"/>
                </a:cxn>
                <a:cxn ang="0">
                  <a:pos x="7" y="16"/>
                </a:cxn>
                <a:cxn ang="0">
                  <a:pos x="0" y="23"/>
                </a:cxn>
                <a:cxn ang="0">
                  <a:pos x="0" y="32"/>
                </a:cxn>
                <a:cxn ang="0">
                  <a:pos x="7" y="46"/>
                </a:cxn>
                <a:cxn ang="0">
                  <a:pos x="16" y="46"/>
                </a:cxn>
                <a:cxn ang="0">
                  <a:pos x="16" y="62"/>
                </a:cxn>
                <a:cxn ang="0">
                  <a:pos x="16" y="79"/>
                </a:cxn>
                <a:cxn ang="0">
                  <a:pos x="30" y="62"/>
                </a:cxn>
                <a:cxn ang="0">
                  <a:pos x="39" y="70"/>
                </a:cxn>
                <a:cxn ang="0">
                  <a:pos x="39" y="62"/>
                </a:cxn>
                <a:cxn ang="0">
                  <a:pos x="46" y="62"/>
                </a:cxn>
                <a:cxn ang="0">
                  <a:pos x="62" y="79"/>
                </a:cxn>
                <a:cxn ang="0">
                  <a:pos x="62" y="86"/>
                </a:cxn>
                <a:cxn ang="0">
                  <a:pos x="76" y="102"/>
                </a:cxn>
                <a:cxn ang="0">
                  <a:pos x="76" y="116"/>
                </a:cxn>
                <a:cxn ang="0">
                  <a:pos x="76" y="124"/>
                </a:cxn>
                <a:cxn ang="0">
                  <a:pos x="85" y="124"/>
                </a:cxn>
                <a:cxn ang="0">
                  <a:pos x="92" y="116"/>
                </a:cxn>
                <a:cxn ang="0">
                  <a:pos x="92" y="124"/>
                </a:cxn>
                <a:cxn ang="0">
                  <a:pos x="109" y="116"/>
                </a:cxn>
                <a:cxn ang="0">
                  <a:pos x="100" y="102"/>
                </a:cxn>
                <a:cxn ang="0">
                  <a:pos x="100" y="93"/>
                </a:cxn>
                <a:cxn ang="0">
                  <a:pos x="85" y="86"/>
                </a:cxn>
                <a:cxn ang="0">
                  <a:pos x="85" y="79"/>
                </a:cxn>
                <a:cxn ang="0">
                  <a:pos x="76" y="70"/>
                </a:cxn>
                <a:cxn ang="0">
                  <a:pos x="69" y="62"/>
                </a:cxn>
                <a:cxn ang="0">
                  <a:pos x="46" y="46"/>
                </a:cxn>
                <a:cxn ang="0">
                  <a:pos x="53" y="39"/>
                </a:cxn>
                <a:cxn ang="0">
                  <a:pos x="62" y="39"/>
                </a:cxn>
                <a:cxn ang="0">
                  <a:pos x="62" y="32"/>
                </a:cxn>
              </a:cxnLst>
              <a:rect l="0" t="0" r="r" b="b"/>
              <a:pathLst>
                <a:path w="110" h="125">
                  <a:moveTo>
                    <a:pt x="62" y="32"/>
                  </a:moveTo>
                  <a:lnTo>
                    <a:pt x="53" y="32"/>
                  </a:lnTo>
                  <a:lnTo>
                    <a:pt x="46" y="23"/>
                  </a:lnTo>
                  <a:lnTo>
                    <a:pt x="39" y="32"/>
                  </a:lnTo>
                  <a:lnTo>
                    <a:pt x="30" y="16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6" y="23"/>
                  </a:lnTo>
                  <a:lnTo>
                    <a:pt x="7" y="16"/>
                  </a:lnTo>
                  <a:lnTo>
                    <a:pt x="0" y="23"/>
                  </a:lnTo>
                  <a:lnTo>
                    <a:pt x="0" y="32"/>
                  </a:lnTo>
                  <a:lnTo>
                    <a:pt x="7" y="46"/>
                  </a:lnTo>
                  <a:lnTo>
                    <a:pt x="16" y="46"/>
                  </a:lnTo>
                  <a:lnTo>
                    <a:pt x="16" y="62"/>
                  </a:lnTo>
                  <a:lnTo>
                    <a:pt x="16" y="79"/>
                  </a:lnTo>
                  <a:lnTo>
                    <a:pt x="30" y="62"/>
                  </a:lnTo>
                  <a:lnTo>
                    <a:pt x="39" y="70"/>
                  </a:lnTo>
                  <a:lnTo>
                    <a:pt x="39" y="62"/>
                  </a:lnTo>
                  <a:lnTo>
                    <a:pt x="46" y="62"/>
                  </a:lnTo>
                  <a:lnTo>
                    <a:pt x="62" y="79"/>
                  </a:lnTo>
                  <a:lnTo>
                    <a:pt x="62" y="86"/>
                  </a:lnTo>
                  <a:lnTo>
                    <a:pt x="76" y="102"/>
                  </a:lnTo>
                  <a:lnTo>
                    <a:pt x="76" y="116"/>
                  </a:lnTo>
                  <a:lnTo>
                    <a:pt x="76" y="124"/>
                  </a:lnTo>
                  <a:lnTo>
                    <a:pt x="85" y="124"/>
                  </a:lnTo>
                  <a:lnTo>
                    <a:pt x="92" y="116"/>
                  </a:lnTo>
                  <a:lnTo>
                    <a:pt x="92" y="124"/>
                  </a:lnTo>
                  <a:lnTo>
                    <a:pt x="109" y="116"/>
                  </a:lnTo>
                  <a:lnTo>
                    <a:pt x="100" y="102"/>
                  </a:lnTo>
                  <a:lnTo>
                    <a:pt x="100" y="93"/>
                  </a:lnTo>
                  <a:lnTo>
                    <a:pt x="85" y="86"/>
                  </a:lnTo>
                  <a:lnTo>
                    <a:pt x="85" y="79"/>
                  </a:lnTo>
                  <a:lnTo>
                    <a:pt x="76" y="70"/>
                  </a:lnTo>
                  <a:lnTo>
                    <a:pt x="69" y="62"/>
                  </a:lnTo>
                  <a:lnTo>
                    <a:pt x="46" y="46"/>
                  </a:lnTo>
                  <a:lnTo>
                    <a:pt x="53" y="39"/>
                  </a:lnTo>
                  <a:lnTo>
                    <a:pt x="62" y="39"/>
                  </a:lnTo>
                  <a:lnTo>
                    <a:pt x="62" y="32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75" name="Freeform 297"/>
            <p:cNvSpPr>
              <a:spLocks/>
            </p:cNvSpPr>
            <p:nvPr/>
          </p:nvSpPr>
          <p:spPr bwMode="auto">
            <a:xfrm>
              <a:off x="3561" y="996"/>
              <a:ext cx="676" cy="274"/>
            </a:xfrm>
            <a:custGeom>
              <a:avLst/>
              <a:gdLst/>
              <a:ahLst/>
              <a:cxnLst>
                <a:cxn ang="0">
                  <a:pos x="53" y="116"/>
                </a:cxn>
                <a:cxn ang="0">
                  <a:pos x="30" y="123"/>
                </a:cxn>
                <a:cxn ang="0">
                  <a:pos x="14" y="100"/>
                </a:cxn>
                <a:cxn ang="0">
                  <a:pos x="0" y="76"/>
                </a:cxn>
                <a:cxn ang="0">
                  <a:pos x="14" y="69"/>
                </a:cxn>
                <a:cxn ang="0">
                  <a:pos x="23" y="53"/>
                </a:cxn>
                <a:cxn ang="0">
                  <a:pos x="53" y="46"/>
                </a:cxn>
                <a:cxn ang="0">
                  <a:pos x="76" y="60"/>
                </a:cxn>
                <a:cxn ang="0">
                  <a:pos x="114" y="60"/>
                </a:cxn>
                <a:cxn ang="0">
                  <a:pos x="146" y="60"/>
                </a:cxn>
                <a:cxn ang="0">
                  <a:pos x="137" y="30"/>
                </a:cxn>
                <a:cxn ang="0">
                  <a:pos x="130" y="23"/>
                </a:cxn>
                <a:cxn ang="0">
                  <a:pos x="160" y="14"/>
                </a:cxn>
                <a:cxn ang="0">
                  <a:pos x="193" y="7"/>
                </a:cxn>
                <a:cxn ang="0">
                  <a:pos x="216" y="0"/>
                </a:cxn>
                <a:cxn ang="0">
                  <a:pos x="230" y="7"/>
                </a:cxn>
                <a:cxn ang="0">
                  <a:pos x="262" y="23"/>
                </a:cxn>
                <a:cxn ang="0">
                  <a:pos x="286" y="14"/>
                </a:cxn>
                <a:cxn ang="0">
                  <a:pos x="300" y="23"/>
                </a:cxn>
                <a:cxn ang="0">
                  <a:pos x="330" y="46"/>
                </a:cxn>
                <a:cxn ang="0">
                  <a:pos x="362" y="60"/>
                </a:cxn>
                <a:cxn ang="0">
                  <a:pos x="386" y="60"/>
                </a:cxn>
                <a:cxn ang="0">
                  <a:pos x="416" y="76"/>
                </a:cxn>
                <a:cxn ang="0">
                  <a:pos x="447" y="92"/>
                </a:cxn>
                <a:cxn ang="0">
                  <a:pos x="439" y="116"/>
                </a:cxn>
                <a:cxn ang="0">
                  <a:pos x="416" y="116"/>
                </a:cxn>
                <a:cxn ang="0">
                  <a:pos x="416" y="139"/>
                </a:cxn>
                <a:cxn ang="0">
                  <a:pos x="400" y="146"/>
                </a:cxn>
                <a:cxn ang="0">
                  <a:pos x="400" y="153"/>
                </a:cxn>
                <a:cxn ang="0">
                  <a:pos x="409" y="176"/>
                </a:cxn>
                <a:cxn ang="0">
                  <a:pos x="377" y="169"/>
                </a:cxn>
                <a:cxn ang="0">
                  <a:pos x="346" y="176"/>
                </a:cxn>
                <a:cxn ang="0">
                  <a:pos x="323" y="176"/>
                </a:cxn>
                <a:cxn ang="0">
                  <a:pos x="300" y="176"/>
                </a:cxn>
                <a:cxn ang="0">
                  <a:pos x="286" y="192"/>
                </a:cxn>
                <a:cxn ang="0">
                  <a:pos x="262" y="192"/>
                </a:cxn>
                <a:cxn ang="0">
                  <a:pos x="246" y="176"/>
                </a:cxn>
                <a:cxn ang="0">
                  <a:pos x="223" y="169"/>
                </a:cxn>
                <a:cxn ang="0">
                  <a:pos x="200" y="162"/>
                </a:cxn>
                <a:cxn ang="0">
                  <a:pos x="177" y="146"/>
                </a:cxn>
                <a:cxn ang="0">
                  <a:pos x="146" y="130"/>
                </a:cxn>
                <a:cxn ang="0">
                  <a:pos x="114" y="146"/>
                </a:cxn>
                <a:cxn ang="0">
                  <a:pos x="123" y="169"/>
                </a:cxn>
                <a:cxn ang="0">
                  <a:pos x="130" y="200"/>
                </a:cxn>
                <a:cxn ang="0">
                  <a:pos x="100" y="185"/>
                </a:cxn>
                <a:cxn ang="0">
                  <a:pos x="84" y="176"/>
                </a:cxn>
                <a:cxn ang="0">
                  <a:pos x="69" y="169"/>
                </a:cxn>
                <a:cxn ang="0">
                  <a:pos x="53" y="153"/>
                </a:cxn>
                <a:cxn ang="0">
                  <a:pos x="60" y="146"/>
                </a:cxn>
                <a:cxn ang="0">
                  <a:pos x="84" y="139"/>
                </a:cxn>
                <a:cxn ang="0">
                  <a:pos x="76" y="123"/>
                </a:cxn>
              </a:cxnLst>
              <a:rect l="0" t="0" r="r" b="b"/>
              <a:pathLst>
                <a:path w="448" h="201">
                  <a:moveTo>
                    <a:pt x="60" y="123"/>
                  </a:moveTo>
                  <a:lnTo>
                    <a:pt x="53" y="116"/>
                  </a:lnTo>
                  <a:lnTo>
                    <a:pt x="37" y="123"/>
                  </a:lnTo>
                  <a:lnTo>
                    <a:pt x="30" y="123"/>
                  </a:lnTo>
                  <a:lnTo>
                    <a:pt x="23" y="116"/>
                  </a:lnTo>
                  <a:lnTo>
                    <a:pt x="14" y="100"/>
                  </a:lnTo>
                  <a:lnTo>
                    <a:pt x="0" y="92"/>
                  </a:lnTo>
                  <a:lnTo>
                    <a:pt x="0" y="76"/>
                  </a:lnTo>
                  <a:lnTo>
                    <a:pt x="0" y="60"/>
                  </a:lnTo>
                  <a:lnTo>
                    <a:pt x="14" y="69"/>
                  </a:lnTo>
                  <a:lnTo>
                    <a:pt x="14" y="60"/>
                  </a:lnTo>
                  <a:lnTo>
                    <a:pt x="23" y="53"/>
                  </a:lnTo>
                  <a:lnTo>
                    <a:pt x="30" y="46"/>
                  </a:lnTo>
                  <a:lnTo>
                    <a:pt x="53" y="46"/>
                  </a:lnTo>
                  <a:lnTo>
                    <a:pt x="69" y="53"/>
                  </a:lnTo>
                  <a:lnTo>
                    <a:pt x="76" y="60"/>
                  </a:lnTo>
                  <a:lnTo>
                    <a:pt x="100" y="60"/>
                  </a:lnTo>
                  <a:lnTo>
                    <a:pt x="114" y="60"/>
                  </a:lnTo>
                  <a:lnTo>
                    <a:pt x="137" y="60"/>
                  </a:lnTo>
                  <a:lnTo>
                    <a:pt x="146" y="60"/>
                  </a:lnTo>
                  <a:lnTo>
                    <a:pt x="130" y="46"/>
                  </a:lnTo>
                  <a:lnTo>
                    <a:pt x="137" y="30"/>
                  </a:lnTo>
                  <a:lnTo>
                    <a:pt x="146" y="30"/>
                  </a:lnTo>
                  <a:lnTo>
                    <a:pt x="130" y="23"/>
                  </a:lnTo>
                  <a:lnTo>
                    <a:pt x="146" y="23"/>
                  </a:lnTo>
                  <a:lnTo>
                    <a:pt x="160" y="14"/>
                  </a:lnTo>
                  <a:lnTo>
                    <a:pt x="177" y="14"/>
                  </a:lnTo>
                  <a:lnTo>
                    <a:pt x="193" y="7"/>
                  </a:lnTo>
                  <a:lnTo>
                    <a:pt x="200" y="7"/>
                  </a:lnTo>
                  <a:lnTo>
                    <a:pt x="216" y="0"/>
                  </a:lnTo>
                  <a:lnTo>
                    <a:pt x="223" y="0"/>
                  </a:lnTo>
                  <a:lnTo>
                    <a:pt x="230" y="7"/>
                  </a:lnTo>
                  <a:lnTo>
                    <a:pt x="253" y="14"/>
                  </a:lnTo>
                  <a:lnTo>
                    <a:pt x="262" y="23"/>
                  </a:lnTo>
                  <a:lnTo>
                    <a:pt x="269" y="23"/>
                  </a:lnTo>
                  <a:lnTo>
                    <a:pt x="286" y="14"/>
                  </a:lnTo>
                  <a:lnTo>
                    <a:pt x="300" y="14"/>
                  </a:lnTo>
                  <a:lnTo>
                    <a:pt x="300" y="23"/>
                  </a:lnTo>
                  <a:lnTo>
                    <a:pt x="316" y="30"/>
                  </a:lnTo>
                  <a:lnTo>
                    <a:pt x="330" y="46"/>
                  </a:lnTo>
                  <a:lnTo>
                    <a:pt x="346" y="53"/>
                  </a:lnTo>
                  <a:lnTo>
                    <a:pt x="362" y="60"/>
                  </a:lnTo>
                  <a:lnTo>
                    <a:pt x="370" y="60"/>
                  </a:lnTo>
                  <a:lnTo>
                    <a:pt x="386" y="60"/>
                  </a:lnTo>
                  <a:lnTo>
                    <a:pt x="400" y="69"/>
                  </a:lnTo>
                  <a:lnTo>
                    <a:pt x="416" y="76"/>
                  </a:lnTo>
                  <a:lnTo>
                    <a:pt x="432" y="76"/>
                  </a:lnTo>
                  <a:lnTo>
                    <a:pt x="447" y="92"/>
                  </a:lnTo>
                  <a:lnTo>
                    <a:pt x="439" y="100"/>
                  </a:lnTo>
                  <a:lnTo>
                    <a:pt x="439" y="116"/>
                  </a:lnTo>
                  <a:lnTo>
                    <a:pt x="432" y="116"/>
                  </a:lnTo>
                  <a:lnTo>
                    <a:pt x="416" y="116"/>
                  </a:lnTo>
                  <a:lnTo>
                    <a:pt x="416" y="130"/>
                  </a:lnTo>
                  <a:lnTo>
                    <a:pt x="416" y="139"/>
                  </a:lnTo>
                  <a:lnTo>
                    <a:pt x="423" y="146"/>
                  </a:lnTo>
                  <a:lnTo>
                    <a:pt x="400" y="146"/>
                  </a:lnTo>
                  <a:lnTo>
                    <a:pt x="393" y="146"/>
                  </a:lnTo>
                  <a:lnTo>
                    <a:pt x="400" y="153"/>
                  </a:lnTo>
                  <a:lnTo>
                    <a:pt x="400" y="162"/>
                  </a:lnTo>
                  <a:lnTo>
                    <a:pt x="409" y="176"/>
                  </a:lnTo>
                  <a:lnTo>
                    <a:pt x="393" y="169"/>
                  </a:lnTo>
                  <a:lnTo>
                    <a:pt x="377" y="169"/>
                  </a:lnTo>
                  <a:lnTo>
                    <a:pt x="362" y="176"/>
                  </a:lnTo>
                  <a:lnTo>
                    <a:pt x="346" y="176"/>
                  </a:lnTo>
                  <a:lnTo>
                    <a:pt x="330" y="169"/>
                  </a:lnTo>
                  <a:lnTo>
                    <a:pt x="323" y="176"/>
                  </a:lnTo>
                  <a:lnTo>
                    <a:pt x="316" y="176"/>
                  </a:lnTo>
                  <a:lnTo>
                    <a:pt x="300" y="176"/>
                  </a:lnTo>
                  <a:lnTo>
                    <a:pt x="293" y="185"/>
                  </a:lnTo>
                  <a:lnTo>
                    <a:pt x="286" y="192"/>
                  </a:lnTo>
                  <a:lnTo>
                    <a:pt x="269" y="200"/>
                  </a:lnTo>
                  <a:lnTo>
                    <a:pt x="262" y="192"/>
                  </a:lnTo>
                  <a:lnTo>
                    <a:pt x="246" y="185"/>
                  </a:lnTo>
                  <a:lnTo>
                    <a:pt x="246" y="176"/>
                  </a:lnTo>
                  <a:lnTo>
                    <a:pt x="239" y="169"/>
                  </a:lnTo>
                  <a:lnTo>
                    <a:pt x="223" y="169"/>
                  </a:lnTo>
                  <a:lnTo>
                    <a:pt x="216" y="169"/>
                  </a:lnTo>
                  <a:lnTo>
                    <a:pt x="200" y="162"/>
                  </a:lnTo>
                  <a:lnTo>
                    <a:pt x="184" y="162"/>
                  </a:lnTo>
                  <a:lnTo>
                    <a:pt x="177" y="146"/>
                  </a:lnTo>
                  <a:lnTo>
                    <a:pt x="160" y="139"/>
                  </a:lnTo>
                  <a:lnTo>
                    <a:pt x="146" y="130"/>
                  </a:lnTo>
                  <a:lnTo>
                    <a:pt x="130" y="139"/>
                  </a:lnTo>
                  <a:lnTo>
                    <a:pt x="114" y="146"/>
                  </a:lnTo>
                  <a:lnTo>
                    <a:pt x="123" y="153"/>
                  </a:lnTo>
                  <a:lnTo>
                    <a:pt x="123" y="169"/>
                  </a:lnTo>
                  <a:lnTo>
                    <a:pt x="123" y="185"/>
                  </a:lnTo>
                  <a:lnTo>
                    <a:pt x="130" y="200"/>
                  </a:lnTo>
                  <a:lnTo>
                    <a:pt x="114" y="192"/>
                  </a:lnTo>
                  <a:lnTo>
                    <a:pt x="100" y="185"/>
                  </a:lnTo>
                  <a:lnTo>
                    <a:pt x="100" y="176"/>
                  </a:lnTo>
                  <a:lnTo>
                    <a:pt x="84" y="176"/>
                  </a:lnTo>
                  <a:lnTo>
                    <a:pt x="76" y="176"/>
                  </a:lnTo>
                  <a:lnTo>
                    <a:pt x="69" y="169"/>
                  </a:lnTo>
                  <a:lnTo>
                    <a:pt x="60" y="153"/>
                  </a:lnTo>
                  <a:lnTo>
                    <a:pt x="53" y="153"/>
                  </a:lnTo>
                  <a:lnTo>
                    <a:pt x="60" y="153"/>
                  </a:lnTo>
                  <a:lnTo>
                    <a:pt x="60" y="146"/>
                  </a:lnTo>
                  <a:lnTo>
                    <a:pt x="69" y="139"/>
                  </a:lnTo>
                  <a:lnTo>
                    <a:pt x="84" y="139"/>
                  </a:lnTo>
                  <a:lnTo>
                    <a:pt x="76" y="139"/>
                  </a:lnTo>
                  <a:lnTo>
                    <a:pt x="76" y="123"/>
                  </a:lnTo>
                  <a:lnTo>
                    <a:pt x="60" y="12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76" name="Freeform 298"/>
            <p:cNvSpPr>
              <a:spLocks/>
            </p:cNvSpPr>
            <p:nvPr/>
          </p:nvSpPr>
          <p:spPr bwMode="auto">
            <a:xfrm>
              <a:off x="3458" y="1215"/>
              <a:ext cx="143" cy="55"/>
            </a:xfrm>
            <a:custGeom>
              <a:avLst/>
              <a:gdLst/>
              <a:ahLst/>
              <a:cxnLst>
                <a:cxn ang="0">
                  <a:pos x="14" y="14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23" y="0"/>
                </a:cxn>
                <a:cxn ang="0">
                  <a:pos x="37" y="7"/>
                </a:cxn>
                <a:cxn ang="0">
                  <a:pos x="60" y="14"/>
                </a:cxn>
                <a:cxn ang="0">
                  <a:pos x="76" y="23"/>
                </a:cxn>
                <a:cxn ang="0">
                  <a:pos x="93" y="30"/>
                </a:cxn>
                <a:cxn ang="0">
                  <a:pos x="93" y="38"/>
                </a:cxn>
                <a:cxn ang="0">
                  <a:pos x="76" y="30"/>
                </a:cxn>
                <a:cxn ang="0">
                  <a:pos x="60" y="30"/>
                </a:cxn>
                <a:cxn ang="0">
                  <a:pos x="46" y="30"/>
                </a:cxn>
                <a:cxn ang="0">
                  <a:pos x="30" y="38"/>
                </a:cxn>
                <a:cxn ang="0">
                  <a:pos x="30" y="23"/>
                </a:cxn>
                <a:cxn ang="0">
                  <a:pos x="14" y="14"/>
                </a:cxn>
              </a:cxnLst>
              <a:rect l="0" t="0" r="r" b="b"/>
              <a:pathLst>
                <a:path w="94" h="39">
                  <a:moveTo>
                    <a:pt x="14" y="14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23" y="0"/>
                  </a:lnTo>
                  <a:lnTo>
                    <a:pt x="37" y="7"/>
                  </a:lnTo>
                  <a:lnTo>
                    <a:pt x="60" y="14"/>
                  </a:lnTo>
                  <a:lnTo>
                    <a:pt x="76" y="23"/>
                  </a:lnTo>
                  <a:lnTo>
                    <a:pt x="93" y="30"/>
                  </a:lnTo>
                  <a:lnTo>
                    <a:pt x="93" y="38"/>
                  </a:lnTo>
                  <a:lnTo>
                    <a:pt x="76" y="30"/>
                  </a:lnTo>
                  <a:lnTo>
                    <a:pt x="60" y="30"/>
                  </a:lnTo>
                  <a:lnTo>
                    <a:pt x="46" y="30"/>
                  </a:lnTo>
                  <a:lnTo>
                    <a:pt x="30" y="38"/>
                  </a:lnTo>
                  <a:lnTo>
                    <a:pt x="30" y="23"/>
                  </a:lnTo>
                  <a:lnTo>
                    <a:pt x="14" y="1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77" name="Freeform 299"/>
            <p:cNvSpPr>
              <a:spLocks/>
            </p:cNvSpPr>
            <p:nvPr/>
          </p:nvSpPr>
          <p:spPr bwMode="auto">
            <a:xfrm>
              <a:off x="4003" y="1223"/>
              <a:ext cx="175" cy="85"/>
            </a:xfrm>
            <a:custGeom>
              <a:avLst/>
              <a:gdLst/>
              <a:ahLst/>
              <a:cxnLst>
                <a:cxn ang="0">
                  <a:pos x="37" y="30"/>
                </a:cxn>
                <a:cxn ang="0">
                  <a:pos x="23" y="22"/>
                </a:cxn>
                <a:cxn ang="0">
                  <a:pos x="7" y="22"/>
                </a:cxn>
                <a:cxn ang="0">
                  <a:pos x="0" y="15"/>
                </a:cxn>
                <a:cxn ang="0">
                  <a:pos x="7" y="7"/>
                </a:cxn>
                <a:cxn ang="0">
                  <a:pos x="23" y="7"/>
                </a:cxn>
                <a:cxn ang="0">
                  <a:pos x="30" y="7"/>
                </a:cxn>
                <a:cxn ang="0">
                  <a:pos x="37" y="0"/>
                </a:cxn>
                <a:cxn ang="0">
                  <a:pos x="54" y="7"/>
                </a:cxn>
                <a:cxn ang="0">
                  <a:pos x="70" y="7"/>
                </a:cxn>
                <a:cxn ang="0">
                  <a:pos x="84" y="0"/>
                </a:cxn>
                <a:cxn ang="0">
                  <a:pos x="100" y="0"/>
                </a:cxn>
                <a:cxn ang="0">
                  <a:pos x="117" y="7"/>
                </a:cxn>
                <a:cxn ang="0">
                  <a:pos x="117" y="15"/>
                </a:cxn>
                <a:cxn ang="0">
                  <a:pos x="108" y="22"/>
                </a:cxn>
                <a:cxn ang="0">
                  <a:pos x="100" y="30"/>
                </a:cxn>
                <a:cxn ang="0">
                  <a:pos x="84" y="30"/>
                </a:cxn>
                <a:cxn ang="0">
                  <a:pos x="77" y="45"/>
                </a:cxn>
                <a:cxn ang="0">
                  <a:pos x="70" y="37"/>
                </a:cxn>
                <a:cxn ang="0">
                  <a:pos x="61" y="45"/>
                </a:cxn>
                <a:cxn ang="0">
                  <a:pos x="54" y="45"/>
                </a:cxn>
                <a:cxn ang="0">
                  <a:pos x="54" y="60"/>
                </a:cxn>
                <a:cxn ang="0">
                  <a:pos x="30" y="52"/>
                </a:cxn>
                <a:cxn ang="0">
                  <a:pos x="7" y="52"/>
                </a:cxn>
                <a:cxn ang="0">
                  <a:pos x="7" y="45"/>
                </a:cxn>
                <a:cxn ang="0">
                  <a:pos x="23" y="37"/>
                </a:cxn>
                <a:cxn ang="0">
                  <a:pos x="37" y="30"/>
                </a:cxn>
              </a:cxnLst>
              <a:rect l="0" t="0" r="r" b="b"/>
              <a:pathLst>
                <a:path w="118" h="61">
                  <a:moveTo>
                    <a:pt x="37" y="30"/>
                  </a:moveTo>
                  <a:lnTo>
                    <a:pt x="23" y="22"/>
                  </a:lnTo>
                  <a:lnTo>
                    <a:pt x="7" y="22"/>
                  </a:lnTo>
                  <a:lnTo>
                    <a:pt x="0" y="15"/>
                  </a:lnTo>
                  <a:lnTo>
                    <a:pt x="7" y="7"/>
                  </a:lnTo>
                  <a:lnTo>
                    <a:pt x="23" y="7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54" y="7"/>
                  </a:lnTo>
                  <a:lnTo>
                    <a:pt x="70" y="7"/>
                  </a:lnTo>
                  <a:lnTo>
                    <a:pt x="84" y="0"/>
                  </a:lnTo>
                  <a:lnTo>
                    <a:pt x="100" y="0"/>
                  </a:lnTo>
                  <a:lnTo>
                    <a:pt x="117" y="7"/>
                  </a:lnTo>
                  <a:lnTo>
                    <a:pt x="117" y="15"/>
                  </a:lnTo>
                  <a:lnTo>
                    <a:pt x="108" y="22"/>
                  </a:lnTo>
                  <a:lnTo>
                    <a:pt x="100" y="30"/>
                  </a:lnTo>
                  <a:lnTo>
                    <a:pt x="84" y="30"/>
                  </a:lnTo>
                  <a:lnTo>
                    <a:pt x="77" y="45"/>
                  </a:lnTo>
                  <a:lnTo>
                    <a:pt x="70" y="37"/>
                  </a:lnTo>
                  <a:lnTo>
                    <a:pt x="61" y="45"/>
                  </a:lnTo>
                  <a:lnTo>
                    <a:pt x="54" y="45"/>
                  </a:lnTo>
                  <a:lnTo>
                    <a:pt x="54" y="60"/>
                  </a:lnTo>
                  <a:lnTo>
                    <a:pt x="30" y="52"/>
                  </a:lnTo>
                  <a:lnTo>
                    <a:pt x="7" y="52"/>
                  </a:lnTo>
                  <a:lnTo>
                    <a:pt x="7" y="45"/>
                  </a:lnTo>
                  <a:lnTo>
                    <a:pt x="23" y="37"/>
                  </a:lnTo>
                  <a:lnTo>
                    <a:pt x="37" y="3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78" name="Freeform 300"/>
            <p:cNvSpPr>
              <a:spLocks/>
            </p:cNvSpPr>
            <p:nvPr/>
          </p:nvSpPr>
          <p:spPr bwMode="auto">
            <a:xfrm>
              <a:off x="4087" y="1036"/>
              <a:ext cx="974" cy="638"/>
            </a:xfrm>
            <a:custGeom>
              <a:avLst/>
              <a:gdLst/>
              <a:ahLst/>
              <a:cxnLst>
                <a:cxn ang="0">
                  <a:pos x="262" y="362"/>
                </a:cxn>
                <a:cxn ang="0">
                  <a:pos x="223" y="362"/>
                </a:cxn>
                <a:cxn ang="0">
                  <a:pos x="177" y="355"/>
                </a:cxn>
                <a:cxn ang="0">
                  <a:pos x="139" y="331"/>
                </a:cxn>
                <a:cxn ang="0">
                  <a:pos x="92" y="315"/>
                </a:cxn>
                <a:cxn ang="0">
                  <a:pos x="85" y="278"/>
                </a:cxn>
                <a:cxn ang="0">
                  <a:pos x="69" y="255"/>
                </a:cxn>
                <a:cxn ang="0">
                  <a:pos x="30" y="231"/>
                </a:cxn>
                <a:cxn ang="0">
                  <a:pos x="16" y="208"/>
                </a:cxn>
                <a:cxn ang="0">
                  <a:pos x="7" y="185"/>
                </a:cxn>
                <a:cxn ang="0">
                  <a:pos x="46" y="169"/>
                </a:cxn>
                <a:cxn ang="0">
                  <a:pos x="53" y="132"/>
                </a:cxn>
                <a:cxn ang="0">
                  <a:pos x="76" y="115"/>
                </a:cxn>
                <a:cxn ang="0">
                  <a:pos x="85" y="85"/>
                </a:cxn>
                <a:cxn ang="0">
                  <a:pos x="109" y="53"/>
                </a:cxn>
                <a:cxn ang="0">
                  <a:pos x="139" y="76"/>
                </a:cxn>
                <a:cxn ang="0">
                  <a:pos x="177" y="115"/>
                </a:cxn>
                <a:cxn ang="0">
                  <a:pos x="239" y="139"/>
                </a:cxn>
                <a:cxn ang="0">
                  <a:pos x="293" y="155"/>
                </a:cxn>
                <a:cxn ang="0">
                  <a:pos x="346" y="162"/>
                </a:cxn>
                <a:cxn ang="0">
                  <a:pos x="386" y="155"/>
                </a:cxn>
                <a:cxn ang="0">
                  <a:pos x="409" y="132"/>
                </a:cxn>
                <a:cxn ang="0">
                  <a:pos x="448" y="108"/>
                </a:cxn>
                <a:cxn ang="0">
                  <a:pos x="486" y="85"/>
                </a:cxn>
                <a:cxn ang="0">
                  <a:pos x="425" y="69"/>
                </a:cxn>
                <a:cxn ang="0">
                  <a:pos x="439" y="53"/>
                </a:cxn>
                <a:cxn ang="0">
                  <a:pos x="439" y="7"/>
                </a:cxn>
                <a:cxn ang="0">
                  <a:pos x="472" y="0"/>
                </a:cxn>
                <a:cxn ang="0">
                  <a:pos x="532" y="39"/>
                </a:cxn>
                <a:cxn ang="0">
                  <a:pos x="586" y="62"/>
                </a:cxn>
                <a:cxn ang="0">
                  <a:pos x="649" y="85"/>
                </a:cxn>
                <a:cxn ang="0">
                  <a:pos x="632" y="123"/>
                </a:cxn>
                <a:cxn ang="0">
                  <a:pos x="649" y="155"/>
                </a:cxn>
                <a:cxn ang="0">
                  <a:pos x="625" y="169"/>
                </a:cxn>
                <a:cxn ang="0">
                  <a:pos x="595" y="185"/>
                </a:cxn>
                <a:cxn ang="0">
                  <a:pos x="563" y="208"/>
                </a:cxn>
                <a:cxn ang="0">
                  <a:pos x="556" y="176"/>
                </a:cxn>
                <a:cxn ang="0">
                  <a:pos x="525" y="199"/>
                </a:cxn>
                <a:cxn ang="0">
                  <a:pos x="556" y="223"/>
                </a:cxn>
                <a:cxn ang="0">
                  <a:pos x="595" y="231"/>
                </a:cxn>
                <a:cxn ang="0">
                  <a:pos x="563" y="262"/>
                </a:cxn>
                <a:cxn ang="0">
                  <a:pos x="618" y="308"/>
                </a:cxn>
                <a:cxn ang="0">
                  <a:pos x="609" y="324"/>
                </a:cxn>
                <a:cxn ang="0">
                  <a:pos x="625" y="331"/>
                </a:cxn>
                <a:cxn ang="0">
                  <a:pos x="618" y="362"/>
                </a:cxn>
                <a:cxn ang="0">
                  <a:pos x="609" y="392"/>
                </a:cxn>
                <a:cxn ang="0">
                  <a:pos x="609" y="401"/>
                </a:cxn>
                <a:cxn ang="0">
                  <a:pos x="595" y="424"/>
                </a:cxn>
                <a:cxn ang="0">
                  <a:pos x="563" y="438"/>
                </a:cxn>
                <a:cxn ang="0">
                  <a:pos x="548" y="447"/>
                </a:cxn>
                <a:cxn ang="0">
                  <a:pos x="539" y="454"/>
                </a:cxn>
                <a:cxn ang="0">
                  <a:pos x="518" y="454"/>
                </a:cxn>
                <a:cxn ang="0">
                  <a:pos x="509" y="471"/>
                </a:cxn>
                <a:cxn ang="0">
                  <a:pos x="479" y="454"/>
                </a:cxn>
                <a:cxn ang="0">
                  <a:pos x="448" y="431"/>
                </a:cxn>
                <a:cxn ang="0">
                  <a:pos x="416" y="438"/>
                </a:cxn>
                <a:cxn ang="0">
                  <a:pos x="393" y="454"/>
                </a:cxn>
                <a:cxn ang="0">
                  <a:pos x="370" y="431"/>
                </a:cxn>
                <a:cxn ang="0">
                  <a:pos x="346" y="415"/>
                </a:cxn>
                <a:cxn ang="0">
                  <a:pos x="346" y="378"/>
                </a:cxn>
                <a:cxn ang="0">
                  <a:pos x="316" y="355"/>
                </a:cxn>
                <a:cxn ang="0">
                  <a:pos x="302" y="347"/>
                </a:cxn>
              </a:cxnLst>
              <a:rect l="0" t="0" r="r" b="b"/>
              <a:pathLst>
                <a:path w="650" h="472">
                  <a:moveTo>
                    <a:pt x="293" y="347"/>
                  </a:moveTo>
                  <a:lnTo>
                    <a:pt x="278" y="355"/>
                  </a:lnTo>
                  <a:lnTo>
                    <a:pt x="269" y="362"/>
                  </a:lnTo>
                  <a:lnTo>
                    <a:pt x="262" y="362"/>
                  </a:lnTo>
                  <a:lnTo>
                    <a:pt x="255" y="362"/>
                  </a:lnTo>
                  <a:lnTo>
                    <a:pt x="239" y="362"/>
                  </a:lnTo>
                  <a:lnTo>
                    <a:pt x="223" y="369"/>
                  </a:lnTo>
                  <a:lnTo>
                    <a:pt x="223" y="362"/>
                  </a:lnTo>
                  <a:lnTo>
                    <a:pt x="216" y="362"/>
                  </a:lnTo>
                  <a:lnTo>
                    <a:pt x="200" y="362"/>
                  </a:lnTo>
                  <a:lnTo>
                    <a:pt x="193" y="362"/>
                  </a:lnTo>
                  <a:lnTo>
                    <a:pt x="177" y="355"/>
                  </a:lnTo>
                  <a:lnTo>
                    <a:pt x="162" y="347"/>
                  </a:lnTo>
                  <a:lnTo>
                    <a:pt x="162" y="338"/>
                  </a:lnTo>
                  <a:lnTo>
                    <a:pt x="153" y="347"/>
                  </a:lnTo>
                  <a:lnTo>
                    <a:pt x="139" y="331"/>
                  </a:lnTo>
                  <a:lnTo>
                    <a:pt x="132" y="324"/>
                  </a:lnTo>
                  <a:lnTo>
                    <a:pt x="123" y="331"/>
                  </a:lnTo>
                  <a:lnTo>
                    <a:pt x="109" y="324"/>
                  </a:lnTo>
                  <a:lnTo>
                    <a:pt x="92" y="315"/>
                  </a:lnTo>
                  <a:lnTo>
                    <a:pt x="92" y="308"/>
                  </a:lnTo>
                  <a:lnTo>
                    <a:pt x="85" y="292"/>
                  </a:lnTo>
                  <a:lnTo>
                    <a:pt x="92" y="292"/>
                  </a:lnTo>
                  <a:lnTo>
                    <a:pt x="85" y="278"/>
                  </a:lnTo>
                  <a:lnTo>
                    <a:pt x="85" y="269"/>
                  </a:lnTo>
                  <a:lnTo>
                    <a:pt x="76" y="262"/>
                  </a:lnTo>
                  <a:lnTo>
                    <a:pt x="76" y="255"/>
                  </a:lnTo>
                  <a:lnTo>
                    <a:pt x="69" y="255"/>
                  </a:lnTo>
                  <a:lnTo>
                    <a:pt x="62" y="255"/>
                  </a:lnTo>
                  <a:lnTo>
                    <a:pt x="46" y="246"/>
                  </a:lnTo>
                  <a:lnTo>
                    <a:pt x="39" y="246"/>
                  </a:lnTo>
                  <a:lnTo>
                    <a:pt x="30" y="231"/>
                  </a:lnTo>
                  <a:lnTo>
                    <a:pt x="16" y="231"/>
                  </a:lnTo>
                  <a:lnTo>
                    <a:pt x="23" y="231"/>
                  </a:lnTo>
                  <a:lnTo>
                    <a:pt x="23" y="223"/>
                  </a:lnTo>
                  <a:lnTo>
                    <a:pt x="16" y="208"/>
                  </a:lnTo>
                  <a:lnTo>
                    <a:pt x="7" y="208"/>
                  </a:lnTo>
                  <a:lnTo>
                    <a:pt x="0" y="199"/>
                  </a:lnTo>
                  <a:lnTo>
                    <a:pt x="0" y="185"/>
                  </a:lnTo>
                  <a:lnTo>
                    <a:pt x="7" y="185"/>
                  </a:lnTo>
                  <a:lnTo>
                    <a:pt x="16" y="176"/>
                  </a:lnTo>
                  <a:lnTo>
                    <a:pt x="23" y="185"/>
                  </a:lnTo>
                  <a:lnTo>
                    <a:pt x="30" y="169"/>
                  </a:lnTo>
                  <a:lnTo>
                    <a:pt x="46" y="169"/>
                  </a:lnTo>
                  <a:lnTo>
                    <a:pt x="53" y="162"/>
                  </a:lnTo>
                  <a:lnTo>
                    <a:pt x="62" y="155"/>
                  </a:lnTo>
                  <a:lnTo>
                    <a:pt x="62" y="146"/>
                  </a:lnTo>
                  <a:lnTo>
                    <a:pt x="53" y="132"/>
                  </a:lnTo>
                  <a:lnTo>
                    <a:pt x="53" y="123"/>
                  </a:lnTo>
                  <a:lnTo>
                    <a:pt x="46" y="115"/>
                  </a:lnTo>
                  <a:lnTo>
                    <a:pt x="53" y="115"/>
                  </a:lnTo>
                  <a:lnTo>
                    <a:pt x="76" y="115"/>
                  </a:lnTo>
                  <a:lnTo>
                    <a:pt x="69" y="108"/>
                  </a:lnTo>
                  <a:lnTo>
                    <a:pt x="69" y="99"/>
                  </a:lnTo>
                  <a:lnTo>
                    <a:pt x="69" y="85"/>
                  </a:lnTo>
                  <a:lnTo>
                    <a:pt x="85" y="85"/>
                  </a:lnTo>
                  <a:lnTo>
                    <a:pt x="92" y="85"/>
                  </a:lnTo>
                  <a:lnTo>
                    <a:pt x="92" y="69"/>
                  </a:lnTo>
                  <a:lnTo>
                    <a:pt x="100" y="62"/>
                  </a:lnTo>
                  <a:lnTo>
                    <a:pt x="109" y="53"/>
                  </a:lnTo>
                  <a:lnTo>
                    <a:pt x="109" y="62"/>
                  </a:lnTo>
                  <a:lnTo>
                    <a:pt x="116" y="62"/>
                  </a:lnTo>
                  <a:lnTo>
                    <a:pt x="132" y="76"/>
                  </a:lnTo>
                  <a:lnTo>
                    <a:pt x="139" y="76"/>
                  </a:lnTo>
                  <a:lnTo>
                    <a:pt x="153" y="92"/>
                  </a:lnTo>
                  <a:lnTo>
                    <a:pt x="162" y="99"/>
                  </a:lnTo>
                  <a:lnTo>
                    <a:pt x="162" y="115"/>
                  </a:lnTo>
                  <a:lnTo>
                    <a:pt x="177" y="115"/>
                  </a:lnTo>
                  <a:lnTo>
                    <a:pt x="193" y="115"/>
                  </a:lnTo>
                  <a:lnTo>
                    <a:pt x="209" y="123"/>
                  </a:lnTo>
                  <a:lnTo>
                    <a:pt x="223" y="123"/>
                  </a:lnTo>
                  <a:lnTo>
                    <a:pt x="239" y="139"/>
                  </a:lnTo>
                  <a:lnTo>
                    <a:pt x="246" y="146"/>
                  </a:lnTo>
                  <a:lnTo>
                    <a:pt x="262" y="146"/>
                  </a:lnTo>
                  <a:lnTo>
                    <a:pt x="278" y="155"/>
                  </a:lnTo>
                  <a:lnTo>
                    <a:pt x="293" y="155"/>
                  </a:lnTo>
                  <a:lnTo>
                    <a:pt x="309" y="155"/>
                  </a:lnTo>
                  <a:lnTo>
                    <a:pt x="316" y="155"/>
                  </a:lnTo>
                  <a:lnTo>
                    <a:pt x="332" y="162"/>
                  </a:lnTo>
                  <a:lnTo>
                    <a:pt x="346" y="162"/>
                  </a:lnTo>
                  <a:lnTo>
                    <a:pt x="355" y="169"/>
                  </a:lnTo>
                  <a:lnTo>
                    <a:pt x="362" y="162"/>
                  </a:lnTo>
                  <a:lnTo>
                    <a:pt x="370" y="155"/>
                  </a:lnTo>
                  <a:lnTo>
                    <a:pt x="386" y="155"/>
                  </a:lnTo>
                  <a:lnTo>
                    <a:pt x="402" y="155"/>
                  </a:lnTo>
                  <a:lnTo>
                    <a:pt x="409" y="146"/>
                  </a:lnTo>
                  <a:lnTo>
                    <a:pt x="425" y="139"/>
                  </a:lnTo>
                  <a:lnTo>
                    <a:pt x="409" y="132"/>
                  </a:lnTo>
                  <a:lnTo>
                    <a:pt x="409" y="115"/>
                  </a:lnTo>
                  <a:lnTo>
                    <a:pt x="425" y="123"/>
                  </a:lnTo>
                  <a:lnTo>
                    <a:pt x="439" y="115"/>
                  </a:lnTo>
                  <a:lnTo>
                    <a:pt x="448" y="108"/>
                  </a:lnTo>
                  <a:lnTo>
                    <a:pt x="455" y="99"/>
                  </a:lnTo>
                  <a:lnTo>
                    <a:pt x="463" y="92"/>
                  </a:lnTo>
                  <a:lnTo>
                    <a:pt x="486" y="92"/>
                  </a:lnTo>
                  <a:lnTo>
                    <a:pt x="486" y="85"/>
                  </a:lnTo>
                  <a:lnTo>
                    <a:pt x="455" y="76"/>
                  </a:lnTo>
                  <a:lnTo>
                    <a:pt x="448" y="76"/>
                  </a:lnTo>
                  <a:lnTo>
                    <a:pt x="432" y="76"/>
                  </a:lnTo>
                  <a:lnTo>
                    <a:pt x="425" y="69"/>
                  </a:lnTo>
                  <a:lnTo>
                    <a:pt x="432" y="69"/>
                  </a:lnTo>
                  <a:lnTo>
                    <a:pt x="425" y="62"/>
                  </a:lnTo>
                  <a:lnTo>
                    <a:pt x="425" y="46"/>
                  </a:lnTo>
                  <a:lnTo>
                    <a:pt x="439" y="53"/>
                  </a:lnTo>
                  <a:lnTo>
                    <a:pt x="448" y="39"/>
                  </a:lnTo>
                  <a:lnTo>
                    <a:pt x="448" y="30"/>
                  </a:lnTo>
                  <a:lnTo>
                    <a:pt x="448" y="16"/>
                  </a:lnTo>
                  <a:lnTo>
                    <a:pt x="439" y="7"/>
                  </a:lnTo>
                  <a:lnTo>
                    <a:pt x="432" y="7"/>
                  </a:lnTo>
                  <a:lnTo>
                    <a:pt x="439" y="0"/>
                  </a:lnTo>
                  <a:lnTo>
                    <a:pt x="455" y="0"/>
                  </a:lnTo>
                  <a:lnTo>
                    <a:pt x="472" y="0"/>
                  </a:lnTo>
                  <a:lnTo>
                    <a:pt x="502" y="7"/>
                  </a:lnTo>
                  <a:lnTo>
                    <a:pt x="509" y="16"/>
                  </a:lnTo>
                  <a:lnTo>
                    <a:pt x="525" y="30"/>
                  </a:lnTo>
                  <a:lnTo>
                    <a:pt x="532" y="39"/>
                  </a:lnTo>
                  <a:lnTo>
                    <a:pt x="548" y="46"/>
                  </a:lnTo>
                  <a:lnTo>
                    <a:pt x="556" y="53"/>
                  </a:lnTo>
                  <a:lnTo>
                    <a:pt x="579" y="53"/>
                  </a:lnTo>
                  <a:lnTo>
                    <a:pt x="586" y="62"/>
                  </a:lnTo>
                  <a:lnTo>
                    <a:pt x="602" y="76"/>
                  </a:lnTo>
                  <a:lnTo>
                    <a:pt x="625" y="76"/>
                  </a:lnTo>
                  <a:lnTo>
                    <a:pt x="641" y="69"/>
                  </a:lnTo>
                  <a:lnTo>
                    <a:pt x="649" y="85"/>
                  </a:lnTo>
                  <a:lnTo>
                    <a:pt x="649" y="99"/>
                  </a:lnTo>
                  <a:lnTo>
                    <a:pt x="649" y="115"/>
                  </a:lnTo>
                  <a:lnTo>
                    <a:pt x="632" y="115"/>
                  </a:lnTo>
                  <a:lnTo>
                    <a:pt x="632" y="123"/>
                  </a:lnTo>
                  <a:lnTo>
                    <a:pt x="641" y="132"/>
                  </a:lnTo>
                  <a:lnTo>
                    <a:pt x="649" y="146"/>
                  </a:lnTo>
                  <a:lnTo>
                    <a:pt x="641" y="146"/>
                  </a:lnTo>
                  <a:lnTo>
                    <a:pt x="649" y="155"/>
                  </a:lnTo>
                  <a:lnTo>
                    <a:pt x="632" y="146"/>
                  </a:lnTo>
                  <a:lnTo>
                    <a:pt x="632" y="155"/>
                  </a:lnTo>
                  <a:lnTo>
                    <a:pt x="625" y="162"/>
                  </a:lnTo>
                  <a:lnTo>
                    <a:pt x="625" y="169"/>
                  </a:lnTo>
                  <a:lnTo>
                    <a:pt x="609" y="162"/>
                  </a:lnTo>
                  <a:lnTo>
                    <a:pt x="609" y="169"/>
                  </a:lnTo>
                  <a:lnTo>
                    <a:pt x="602" y="176"/>
                  </a:lnTo>
                  <a:lnTo>
                    <a:pt x="595" y="185"/>
                  </a:lnTo>
                  <a:lnTo>
                    <a:pt x="586" y="192"/>
                  </a:lnTo>
                  <a:lnTo>
                    <a:pt x="579" y="192"/>
                  </a:lnTo>
                  <a:lnTo>
                    <a:pt x="572" y="199"/>
                  </a:lnTo>
                  <a:lnTo>
                    <a:pt x="563" y="208"/>
                  </a:lnTo>
                  <a:lnTo>
                    <a:pt x="572" y="199"/>
                  </a:lnTo>
                  <a:lnTo>
                    <a:pt x="563" y="192"/>
                  </a:lnTo>
                  <a:lnTo>
                    <a:pt x="563" y="176"/>
                  </a:lnTo>
                  <a:lnTo>
                    <a:pt x="556" y="176"/>
                  </a:lnTo>
                  <a:lnTo>
                    <a:pt x="548" y="176"/>
                  </a:lnTo>
                  <a:lnTo>
                    <a:pt x="539" y="185"/>
                  </a:lnTo>
                  <a:lnTo>
                    <a:pt x="539" y="192"/>
                  </a:lnTo>
                  <a:lnTo>
                    <a:pt x="525" y="199"/>
                  </a:lnTo>
                  <a:lnTo>
                    <a:pt x="525" y="208"/>
                  </a:lnTo>
                  <a:lnTo>
                    <a:pt x="539" y="215"/>
                  </a:lnTo>
                  <a:lnTo>
                    <a:pt x="548" y="231"/>
                  </a:lnTo>
                  <a:lnTo>
                    <a:pt x="556" y="223"/>
                  </a:lnTo>
                  <a:lnTo>
                    <a:pt x="572" y="215"/>
                  </a:lnTo>
                  <a:lnTo>
                    <a:pt x="586" y="223"/>
                  </a:lnTo>
                  <a:lnTo>
                    <a:pt x="595" y="223"/>
                  </a:lnTo>
                  <a:lnTo>
                    <a:pt x="595" y="231"/>
                  </a:lnTo>
                  <a:lnTo>
                    <a:pt x="586" y="231"/>
                  </a:lnTo>
                  <a:lnTo>
                    <a:pt x="579" y="239"/>
                  </a:lnTo>
                  <a:lnTo>
                    <a:pt x="572" y="246"/>
                  </a:lnTo>
                  <a:lnTo>
                    <a:pt x="563" y="262"/>
                  </a:lnTo>
                  <a:lnTo>
                    <a:pt x="586" y="278"/>
                  </a:lnTo>
                  <a:lnTo>
                    <a:pt x="595" y="285"/>
                  </a:lnTo>
                  <a:lnTo>
                    <a:pt x="602" y="292"/>
                  </a:lnTo>
                  <a:lnTo>
                    <a:pt x="618" y="308"/>
                  </a:lnTo>
                  <a:lnTo>
                    <a:pt x="595" y="301"/>
                  </a:lnTo>
                  <a:lnTo>
                    <a:pt x="609" y="308"/>
                  </a:lnTo>
                  <a:lnTo>
                    <a:pt x="618" y="315"/>
                  </a:lnTo>
                  <a:lnTo>
                    <a:pt x="609" y="324"/>
                  </a:lnTo>
                  <a:lnTo>
                    <a:pt x="602" y="331"/>
                  </a:lnTo>
                  <a:lnTo>
                    <a:pt x="609" y="331"/>
                  </a:lnTo>
                  <a:lnTo>
                    <a:pt x="618" y="331"/>
                  </a:lnTo>
                  <a:lnTo>
                    <a:pt x="625" y="331"/>
                  </a:lnTo>
                  <a:lnTo>
                    <a:pt x="625" y="338"/>
                  </a:lnTo>
                  <a:lnTo>
                    <a:pt x="625" y="347"/>
                  </a:lnTo>
                  <a:lnTo>
                    <a:pt x="625" y="355"/>
                  </a:lnTo>
                  <a:lnTo>
                    <a:pt x="618" y="362"/>
                  </a:lnTo>
                  <a:lnTo>
                    <a:pt x="618" y="369"/>
                  </a:lnTo>
                  <a:lnTo>
                    <a:pt x="609" y="385"/>
                  </a:lnTo>
                  <a:lnTo>
                    <a:pt x="618" y="385"/>
                  </a:lnTo>
                  <a:lnTo>
                    <a:pt x="609" y="392"/>
                  </a:lnTo>
                  <a:lnTo>
                    <a:pt x="609" y="385"/>
                  </a:lnTo>
                  <a:lnTo>
                    <a:pt x="609" y="392"/>
                  </a:lnTo>
                  <a:lnTo>
                    <a:pt x="618" y="401"/>
                  </a:lnTo>
                  <a:lnTo>
                    <a:pt x="609" y="401"/>
                  </a:lnTo>
                  <a:lnTo>
                    <a:pt x="609" y="408"/>
                  </a:lnTo>
                  <a:lnTo>
                    <a:pt x="602" y="408"/>
                  </a:lnTo>
                  <a:lnTo>
                    <a:pt x="595" y="415"/>
                  </a:lnTo>
                  <a:lnTo>
                    <a:pt x="595" y="424"/>
                  </a:lnTo>
                  <a:lnTo>
                    <a:pt x="586" y="431"/>
                  </a:lnTo>
                  <a:lnTo>
                    <a:pt x="579" y="431"/>
                  </a:lnTo>
                  <a:lnTo>
                    <a:pt x="572" y="438"/>
                  </a:lnTo>
                  <a:lnTo>
                    <a:pt x="563" y="438"/>
                  </a:lnTo>
                  <a:lnTo>
                    <a:pt x="556" y="438"/>
                  </a:lnTo>
                  <a:lnTo>
                    <a:pt x="548" y="431"/>
                  </a:lnTo>
                  <a:lnTo>
                    <a:pt x="548" y="438"/>
                  </a:lnTo>
                  <a:lnTo>
                    <a:pt x="548" y="447"/>
                  </a:lnTo>
                  <a:lnTo>
                    <a:pt x="548" y="438"/>
                  </a:lnTo>
                  <a:lnTo>
                    <a:pt x="548" y="447"/>
                  </a:lnTo>
                  <a:lnTo>
                    <a:pt x="539" y="447"/>
                  </a:lnTo>
                  <a:lnTo>
                    <a:pt x="539" y="454"/>
                  </a:lnTo>
                  <a:lnTo>
                    <a:pt x="532" y="447"/>
                  </a:lnTo>
                  <a:lnTo>
                    <a:pt x="532" y="454"/>
                  </a:lnTo>
                  <a:lnTo>
                    <a:pt x="525" y="454"/>
                  </a:lnTo>
                  <a:lnTo>
                    <a:pt x="518" y="454"/>
                  </a:lnTo>
                  <a:lnTo>
                    <a:pt x="509" y="454"/>
                  </a:lnTo>
                  <a:lnTo>
                    <a:pt x="509" y="462"/>
                  </a:lnTo>
                  <a:lnTo>
                    <a:pt x="518" y="471"/>
                  </a:lnTo>
                  <a:lnTo>
                    <a:pt x="509" y="471"/>
                  </a:lnTo>
                  <a:lnTo>
                    <a:pt x="502" y="454"/>
                  </a:lnTo>
                  <a:lnTo>
                    <a:pt x="495" y="454"/>
                  </a:lnTo>
                  <a:lnTo>
                    <a:pt x="486" y="454"/>
                  </a:lnTo>
                  <a:lnTo>
                    <a:pt x="479" y="454"/>
                  </a:lnTo>
                  <a:lnTo>
                    <a:pt x="472" y="447"/>
                  </a:lnTo>
                  <a:lnTo>
                    <a:pt x="463" y="447"/>
                  </a:lnTo>
                  <a:lnTo>
                    <a:pt x="463" y="438"/>
                  </a:lnTo>
                  <a:lnTo>
                    <a:pt x="448" y="431"/>
                  </a:lnTo>
                  <a:lnTo>
                    <a:pt x="439" y="431"/>
                  </a:lnTo>
                  <a:lnTo>
                    <a:pt x="432" y="438"/>
                  </a:lnTo>
                  <a:lnTo>
                    <a:pt x="425" y="438"/>
                  </a:lnTo>
                  <a:lnTo>
                    <a:pt x="416" y="438"/>
                  </a:lnTo>
                  <a:lnTo>
                    <a:pt x="409" y="438"/>
                  </a:lnTo>
                  <a:lnTo>
                    <a:pt x="402" y="438"/>
                  </a:lnTo>
                  <a:lnTo>
                    <a:pt x="402" y="462"/>
                  </a:lnTo>
                  <a:lnTo>
                    <a:pt x="393" y="454"/>
                  </a:lnTo>
                  <a:lnTo>
                    <a:pt x="386" y="454"/>
                  </a:lnTo>
                  <a:lnTo>
                    <a:pt x="379" y="447"/>
                  </a:lnTo>
                  <a:lnTo>
                    <a:pt x="370" y="447"/>
                  </a:lnTo>
                  <a:lnTo>
                    <a:pt x="370" y="431"/>
                  </a:lnTo>
                  <a:lnTo>
                    <a:pt x="362" y="431"/>
                  </a:lnTo>
                  <a:lnTo>
                    <a:pt x="362" y="415"/>
                  </a:lnTo>
                  <a:lnTo>
                    <a:pt x="355" y="415"/>
                  </a:lnTo>
                  <a:lnTo>
                    <a:pt x="346" y="415"/>
                  </a:lnTo>
                  <a:lnTo>
                    <a:pt x="346" y="408"/>
                  </a:lnTo>
                  <a:lnTo>
                    <a:pt x="346" y="401"/>
                  </a:lnTo>
                  <a:lnTo>
                    <a:pt x="355" y="392"/>
                  </a:lnTo>
                  <a:lnTo>
                    <a:pt x="346" y="378"/>
                  </a:lnTo>
                  <a:lnTo>
                    <a:pt x="346" y="369"/>
                  </a:lnTo>
                  <a:lnTo>
                    <a:pt x="339" y="362"/>
                  </a:lnTo>
                  <a:lnTo>
                    <a:pt x="332" y="355"/>
                  </a:lnTo>
                  <a:lnTo>
                    <a:pt x="316" y="355"/>
                  </a:lnTo>
                  <a:lnTo>
                    <a:pt x="316" y="347"/>
                  </a:lnTo>
                  <a:lnTo>
                    <a:pt x="309" y="347"/>
                  </a:lnTo>
                  <a:lnTo>
                    <a:pt x="309" y="338"/>
                  </a:lnTo>
                  <a:lnTo>
                    <a:pt x="302" y="347"/>
                  </a:lnTo>
                  <a:lnTo>
                    <a:pt x="293" y="34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79" name="Freeform 301"/>
            <p:cNvSpPr>
              <a:spLocks/>
            </p:cNvSpPr>
            <p:nvPr/>
          </p:nvSpPr>
          <p:spPr bwMode="auto">
            <a:xfrm>
              <a:off x="4829" y="1684"/>
              <a:ext cx="46" cy="41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7" y="0"/>
                </a:cxn>
                <a:cxn ang="0">
                  <a:pos x="0" y="8"/>
                </a:cxn>
                <a:cxn ang="0">
                  <a:pos x="0" y="29"/>
                </a:cxn>
                <a:cxn ang="0">
                  <a:pos x="14" y="29"/>
                </a:cxn>
                <a:cxn ang="0">
                  <a:pos x="23" y="20"/>
                </a:cxn>
                <a:cxn ang="0">
                  <a:pos x="31" y="8"/>
                </a:cxn>
                <a:cxn ang="0">
                  <a:pos x="31" y="0"/>
                </a:cxn>
                <a:cxn ang="0">
                  <a:pos x="23" y="0"/>
                </a:cxn>
              </a:cxnLst>
              <a:rect l="0" t="0" r="r" b="b"/>
              <a:pathLst>
                <a:path w="32" h="30">
                  <a:moveTo>
                    <a:pt x="23" y="0"/>
                  </a:moveTo>
                  <a:lnTo>
                    <a:pt x="7" y="0"/>
                  </a:lnTo>
                  <a:lnTo>
                    <a:pt x="0" y="8"/>
                  </a:lnTo>
                  <a:lnTo>
                    <a:pt x="0" y="29"/>
                  </a:lnTo>
                  <a:lnTo>
                    <a:pt x="14" y="29"/>
                  </a:lnTo>
                  <a:lnTo>
                    <a:pt x="23" y="20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23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80" name="Freeform 302"/>
            <p:cNvSpPr>
              <a:spLocks/>
            </p:cNvSpPr>
            <p:nvPr/>
          </p:nvSpPr>
          <p:spPr bwMode="auto">
            <a:xfrm>
              <a:off x="5152" y="1270"/>
              <a:ext cx="162" cy="157"/>
            </a:xfrm>
            <a:custGeom>
              <a:avLst/>
              <a:gdLst/>
              <a:ahLst/>
              <a:cxnLst>
                <a:cxn ang="0">
                  <a:pos x="100" y="85"/>
                </a:cxn>
                <a:cxn ang="0">
                  <a:pos x="91" y="92"/>
                </a:cxn>
                <a:cxn ang="0">
                  <a:pos x="84" y="99"/>
                </a:cxn>
                <a:cxn ang="0">
                  <a:pos x="77" y="92"/>
                </a:cxn>
                <a:cxn ang="0">
                  <a:pos x="68" y="92"/>
                </a:cxn>
                <a:cxn ang="0">
                  <a:pos x="68" y="99"/>
                </a:cxn>
                <a:cxn ang="0">
                  <a:pos x="68" y="108"/>
                </a:cxn>
                <a:cxn ang="0">
                  <a:pos x="61" y="116"/>
                </a:cxn>
                <a:cxn ang="0">
                  <a:pos x="54" y="108"/>
                </a:cxn>
                <a:cxn ang="0">
                  <a:pos x="54" y="92"/>
                </a:cxn>
                <a:cxn ang="0">
                  <a:pos x="37" y="99"/>
                </a:cxn>
                <a:cxn ang="0">
                  <a:pos x="21" y="99"/>
                </a:cxn>
                <a:cxn ang="0">
                  <a:pos x="14" y="108"/>
                </a:cxn>
                <a:cxn ang="0">
                  <a:pos x="0" y="99"/>
                </a:cxn>
                <a:cxn ang="0">
                  <a:pos x="7" y="99"/>
                </a:cxn>
                <a:cxn ang="0">
                  <a:pos x="14" y="92"/>
                </a:cxn>
                <a:cxn ang="0">
                  <a:pos x="21" y="85"/>
                </a:cxn>
                <a:cxn ang="0">
                  <a:pos x="30" y="85"/>
                </a:cxn>
                <a:cxn ang="0">
                  <a:pos x="45" y="85"/>
                </a:cxn>
                <a:cxn ang="0">
                  <a:pos x="54" y="76"/>
                </a:cxn>
                <a:cxn ang="0">
                  <a:pos x="54" y="69"/>
                </a:cxn>
                <a:cxn ang="0">
                  <a:pos x="54" y="62"/>
                </a:cxn>
                <a:cxn ang="0">
                  <a:pos x="54" y="53"/>
                </a:cxn>
                <a:cxn ang="0">
                  <a:pos x="54" y="62"/>
                </a:cxn>
                <a:cxn ang="0">
                  <a:pos x="61" y="62"/>
                </a:cxn>
                <a:cxn ang="0">
                  <a:pos x="68" y="62"/>
                </a:cxn>
                <a:cxn ang="0">
                  <a:pos x="68" y="53"/>
                </a:cxn>
                <a:cxn ang="0">
                  <a:pos x="68" y="46"/>
                </a:cxn>
                <a:cxn ang="0">
                  <a:pos x="77" y="30"/>
                </a:cxn>
                <a:cxn ang="0">
                  <a:pos x="68" y="23"/>
                </a:cxn>
                <a:cxn ang="0">
                  <a:pos x="61" y="7"/>
                </a:cxn>
                <a:cxn ang="0">
                  <a:pos x="61" y="0"/>
                </a:cxn>
                <a:cxn ang="0">
                  <a:pos x="68" y="7"/>
                </a:cxn>
                <a:cxn ang="0">
                  <a:pos x="77" y="0"/>
                </a:cxn>
                <a:cxn ang="0">
                  <a:pos x="68" y="0"/>
                </a:cxn>
                <a:cxn ang="0">
                  <a:pos x="77" y="0"/>
                </a:cxn>
                <a:cxn ang="0">
                  <a:pos x="84" y="16"/>
                </a:cxn>
                <a:cxn ang="0">
                  <a:pos x="91" y="23"/>
                </a:cxn>
                <a:cxn ang="0">
                  <a:pos x="100" y="39"/>
                </a:cxn>
                <a:cxn ang="0">
                  <a:pos x="91" y="46"/>
                </a:cxn>
                <a:cxn ang="0">
                  <a:pos x="100" y="62"/>
                </a:cxn>
                <a:cxn ang="0">
                  <a:pos x="108" y="76"/>
                </a:cxn>
                <a:cxn ang="0">
                  <a:pos x="108" y="92"/>
                </a:cxn>
                <a:cxn ang="0">
                  <a:pos x="100" y="85"/>
                </a:cxn>
              </a:cxnLst>
              <a:rect l="0" t="0" r="r" b="b"/>
              <a:pathLst>
                <a:path w="109" h="117">
                  <a:moveTo>
                    <a:pt x="100" y="85"/>
                  </a:moveTo>
                  <a:lnTo>
                    <a:pt x="91" y="92"/>
                  </a:lnTo>
                  <a:lnTo>
                    <a:pt x="84" y="99"/>
                  </a:lnTo>
                  <a:lnTo>
                    <a:pt x="77" y="92"/>
                  </a:lnTo>
                  <a:lnTo>
                    <a:pt x="68" y="92"/>
                  </a:lnTo>
                  <a:lnTo>
                    <a:pt x="68" y="99"/>
                  </a:lnTo>
                  <a:lnTo>
                    <a:pt x="68" y="108"/>
                  </a:lnTo>
                  <a:lnTo>
                    <a:pt x="61" y="116"/>
                  </a:lnTo>
                  <a:lnTo>
                    <a:pt x="54" y="108"/>
                  </a:lnTo>
                  <a:lnTo>
                    <a:pt x="54" y="92"/>
                  </a:lnTo>
                  <a:lnTo>
                    <a:pt x="37" y="99"/>
                  </a:lnTo>
                  <a:lnTo>
                    <a:pt x="21" y="99"/>
                  </a:lnTo>
                  <a:lnTo>
                    <a:pt x="14" y="108"/>
                  </a:lnTo>
                  <a:lnTo>
                    <a:pt x="0" y="99"/>
                  </a:lnTo>
                  <a:lnTo>
                    <a:pt x="7" y="99"/>
                  </a:lnTo>
                  <a:lnTo>
                    <a:pt x="14" y="92"/>
                  </a:lnTo>
                  <a:lnTo>
                    <a:pt x="21" y="85"/>
                  </a:lnTo>
                  <a:lnTo>
                    <a:pt x="30" y="85"/>
                  </a:lnTo>
                  <a:lnTo>
                    <a:pt x="45" y="85"/>
                  </a:lnTo>
                  <a:lnTo>
                    <a:pt x="54" y="76"/>
                  </a:lnTo>
                  <a:lnTo>
                    <a:pt x="54" y="69"/>
                  </a:lnTo>
                  <a:lnTo>
                    <a:pt x="54" y="62"/>
                  </a:lnTo>
                  <a:lnTo>
                    <a:pt x="54" y="53"/>
                  </a:lnTo>
                  <a:lnTo>
                    <a:pt x="54" y="62"/>
                  </a:lnTo>
                  <a:lnTo>
                    <a:pt x="61" y="62"/>
                  </a:lnTo>
                  <a:lnTo>
                    <a:pt x="68" y="62"/>
                  </a:lnTo>
                  <a:lnTo>
                    <a:pt x="68" y="53"/>
                  </a:lnTo>
                  <a:lnTo>
                    <a:pt x="68" y="46"/>
                  </a:lnTo>
                  <a:lnTo>
                    <a:pt x="77" y="30"/>
                  </a:lnTo>
                  <a:lnTo>
                    <a:pt x="68" y="23"/>
                  </a:lnTo>
                  <a:lnTo>
                    <a:pt x="61" y="7"/>
                  </a:lnTo>
                  <a:lnTo>
                    <a:pt x="61" y="0"/>
                  </a:lnTo>
                  <a:lnTo>
                    <a:pt x="68" y="7"/>
                  </a:lnTo>
                  <a:lnTo>
                    <a:pt x="77" y="0"/>
                  </a:lnTo>
                  <a:lnTo>
                    <a:pt x="68" y="0"/>
                  </a:lnTo>
                  <a:lnTo>
                    <a:pt x="77" y="0"/>
                  </a:lnTo>
                  <a:lnTo>
                    <a:pt x="84" y="16"/>
                  </a:lnTo>
                  <a:lnTo>
                    <a:pt x="91" y="23"/>
                  </a:lnTo>
                  <a:lnTo>
                    <a:pt x="100" y="39"/>
                  </a:lnTo>
                  <a:lnTo>
                    <a:pt x="91" y="46"/>
                  </a:lnTo>
                  <a:lnTo>
                    <a:pt x="100" y="62"/>
                  </a:lnTo>
                  <a:lnTo>
                    <a:pt x="108" y="76"/>
                  </a:lnTo>
                  <a:lnTo>
                    <a:pt x="108" y="92"/>
                  </a:lnTo>
                  <a:lnTo>
                    <a:pt x="100" y="85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81" name="Freeform 303"/>
            <p:cNvSpPr>
              <a:spLocks/>
            </p:cNvSpPr>
            <p:nvPr/>
          </p:nvSpPr>
          <p:spPr bwMode="auto">
            <a:xfrm>
              <a:off x="5211" y="1181"/>
              <a:ext cx="93" cy="84"/>
            </a:xfrm>
            <a:custGeom>
              <a:avLst/>
              <a:gdLst/>
              <a:ahLst/>
              <a:cxnLst>
                <a:cxn ang="0">
                  <a:pos x="46" y="23"/>
                </a:cxn>
                <a:cxn ang="0">
                  <a:pos x="38" y="23"/>
                </a:cxn>
                <a:cxn ang="0">
                  <a:pos x="23" y="7"/>
                </a:cxn>
                <a:cxn ang="0">
                  <a:pos x="0" y="0"/>
                </a:cxn>
                <a:cxn ang="0">
                  <a:pos x="7" y="7"/>
                </a:cxn>
                <a:cxn ang="0">
                  <a:pos x="7" y="23"/>
                </a:cxn>
                <a:cxn ang="0">
                  <a:pos x="15" y="30"/>
                </a:cxn>
                <a:cxn ang="0">
                  <a:pos x="7" y="30"/>
                </a:cxn>
                <a:cxn ang="0">
                  <a:pos x="7" y="37"/>
                </a:cxn>
                <a:cxn ang="0">
                  <a:pos x="7" y="46"/>
                </a:cxn>
                <a:cxn ang="0">
                  <a:pos x="15" y="61"/>
                </a:cxn>
                <a:cxn ang="0">
                  <a:pos x="23" y="53"/>
                </a:cxn>
                <a:cxn ang="0">
                  <a:pos x="15" y="46"/>
                </a:cxn>
                <a:cxn ang="0">
                  <a:pos x="23" y="46"/>
                </a:cxn>
                <a:cxn ang="0">
                  <a:pos x="46" y="53"/>
                </a:cxn>
                <a:cxn ang="0">
                  <a:pos x="46" y="46"/>
                </a:cxn>
                <a:cxn ang="0">
                  <a:pos x="53" y="37"/>
                </a:cxn>
                <a:cxn ang="0">
                  <a:pos x="62" y="30"/>
                </a:cxn>
                <a:cxn ang="0">
                  <a:pos x="53" y="30"/>
                </a:cxn>
                <a:cxn ang="0">
                  <a:pos x="53" y="14"/>
                </a:cxn>
                <a:cxn ang="0">
                  <a:pos x="46" y="23"/>
                </a:cxn>
              </a:cxnLst>
              <a:rect l="0" t="0" r="r" b="b"/>
              <a:pathLst>
                <a:path w="63" h="62">
                  <a:moveTo>
                    <a:pt x="46" y="23"/>
                  </a:moveTo>
                  <a:lnTo>
                    <a:pt x="38" y="23"/>
                  </a:lnTo>
                  <a:lnTo>
                    <a:pt x="23" y="7"/>
                  </a:lnTo>
                  <a:lnTo>
                    <a:pt x="0" y="0"/>
                  </a:lnTo>
                  <a:lnTo>
                    <a:pt x="7" y="7"/>
                  </a:lnTo>
                  <a:lnTo>
                    <a:pt x="7" y="23"/>
                  </a:lnTo>
                  <a:lnTo>
                    <a:pt x="15" y="30"/>
                  </a:lnTo>
                  <a:lnTo>
                    <a:pt x="7" y="30"/>
                  </a:lnTo>
                  <a:lnTo>
                    <a:pt x="7" y="37"/>
                  </a:lnTo>
                  <a:lnTo>
                    <a:pt x="7" y="46"/>
                  </a:lnTo>
                  <a:lnTo>
                    <a:pt x="15" y="61"/>
                  </a:lnTo>
                  <a:lnTo>
                    <a:pt x="23" y="53"/>
                  </a:lnTo>
                  <a:lnTo>
                    <a:pt x="15" y="46"/>
                  </a:lnTo>
                  <a:lnTo>
                    <a:pt x="23" y="46"/>
                  </a:lnTo>
                  <a:lnTo>
                    <a:pt x="46" y="53"/>
                  </a:lnTo>
                  <a:lnTo>
                    <a:pt x="46" y="46"/>
                  </a:lnTo>
                  <a:lnTo>
                    <a:pt x="53" y="37"/>
                  </a:lnTo>
                  <a:lnTo>
                    <a:pt x="62" y="30"/>
                  </a:lnTo>
                  <a:lnTo>
                    <a:pt x="53" y="30"/>
                  </a:lnTo>
                  <a:lnTo>
                    <a:pt x="53" y="14"/>
                  </a:lnTo>
                  <a:lnTo>
                    <a:pt x="46" y="2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82" name="Freeform 304"/>
            <p:cNvSpPr>
              <a:spLocks/>
            </p:cNvSpPr>
            <p:nvPr/>
          </p:nvSpPr>
          <p:spPr bwMode="auto">
            <a:xfrm>
              <a:off x="5139" y="1416"/>
              <a:ext cx="48" cy="51"/>
            </a:xfrm>
            <a:custGeom>
              <a:avLst/>
              <a:gdLst/>
              <a:ahLst/>
              <a:cxnLst>
                <a:cxn ang="0">
                  <a:pos x="31" y="14"/>
                </a:cxn>
                <a:cxn ang="0">
                  <a:pos x="31" y="22"/>
                </a:cxn>
                <a:cxn ang="0">
                  <a:pos x="31" y="29"/>
                </a:cxn>
                <a:cxn ang="0">
                  <a:pos x="23" y="37"/>
                </a:cxn>
                <a:cxn ang="0">
                  <a:pos x="23" y="29"/>
                </a:cxn>
                <a:cxn ang="0">
                  <a:pos x="23" y="37"/>
                </a:cxn>
                <a:cxn ang="0">
                  <a:pos x="16" y="29"/>
                </a:cxn>
                <a:cxn ang="0">
                  <a:pos x="16" y="22"/>
                </a:cxn>
                <a:cxn ang="0">
                  <a:pos x="16" y="14"/>
                </a:cxn>
                <a:cxn ang="0">
                  <a:pos x="9" y="7"/>
                </a:cxn>
                <a:cxn ang="0">
                  <a:pos x="9" y="14"/>
                </a:cxn>
                <a:cxn ang="0">
                  <a:pos x="0" y="14"/>
                </a:cxn>
                <a:cxn ang="0">
                  <a:pos x="9" y="14"/>
                </a:cxn>
                <a:cxn ang="0">
                  <a:pos x="0" y="7"/>
                </a:cxn>
                <a:cxn ang="0">
                  <a:pos x="16" y="0"/>
                </a:cxn>
                <a:cxn ang="0">
                  <a:pos x="23" y="7"/>
                </a:cxn>
                <a:cxn ang="0">
                  <a:pos x="31" y="14"/>
                </a:cxn>
              </a:cxnLst>
              <a:rect l="0" t="0" r="r" b="b"/>
              <a:pathLst>
                <a:path w="32" h="38">
                  <a:moveTo>
                    <a:pt x="31" y="14"/>
                  </a:moveTo>
                  <a:lnTo>
                    <a:pt x="31" y="22"/>
                  </a:lnTo>
                  <a:lnTo>
                    <a:pt x="31" y="29"/>
                  </a:lnTo>
                  <a:lnTo>
                    <a:pt x="23" y="37"/>
                  </a:lnTo>
                  <a:lnTo>
                    <a:pt x="23" y="29"/>
                  </a:lnTo>
                  <a:lnTo>
                    <a:pt x="23" y="37"/>
                  </a:lnTo>
                  <a:lnTo>
                    <a:pt x="16" y="29"/>
                  </a:lnTo>
                  <a:lnTo>
                    <a:pt x="16" y="22"/>
                  </a:lnTo>
                  <a:lnTo>
                    <a:pt x="16" y="14"/>
                  </a:lnTo>
                  <a:lnTo>
                    <a:pt x="9" y="7"/>
                  </a:lnTo>
                  <a:lnTo>
                    <a:pt x="9" y="14"/>
                  </a:lnTo>
                  <a:lnTo>
                    <a:pt x="0" y="14"/>
                  </a:lnTo>
                  <a:lnTo>
                    <a:pt x="9" y="14"/>
                  </a:lnTo>
                  <a:lnTo>
                    <a:pt x="0" y="7"/>
                  </a:lnTo>
                  <a:lnTo>
                    <a:pt x="16" y="0"/>
                  </a:lnTo>
                  <a:lnTo>
                    <a:pt x="23" y="7"/>
                  </a:lnTo>
                  <a:lnTo>
                    <a:pt x="31" y="1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83" name="Freeform 305"/>
            <p:cNvSpPr>
              <a:spLocks/>
            </p:cNvSpPr>
            <p:nvPr/>
          </p:nvSpPr>
          <p:spPr bwMode="auto">
            <a:xfrm>
              <a:off x="5187" y="1399"/>
              <a:ext cx="43" cy="41"/>
            </a:xfrm>
            <a:custGeom>
              <a:avLst/>
              <a:gdLst/>
              <a:ahLst/>
              <a:cxnLst>
                <a:cxn ang="0">
                  <a:pos x="29" y="20"/>
                </a:cxn>
                <a:cxn ang="0">
                  <a:pos x="20" y="20"/>
                </a:cxn>
                <a:cxn ang="0">
                  <a:pos x="11" y="29"/>
                </a:cxn>
                <a:cxn ang="0">
                  <a:pos x="0" y="20"/>
                </a:cxn>
                <a:cxn ang="0">
                  <a:pos x="11" y="11"/>
                </a:cxn>
                <a:cxn ang="0">
                  <a:pos x="20" y="0"/>
                </a:cxn>
                <a:cxn ang="0">
                  <a:pos x="29" y="11"/>
                </a:cxn>
                <a:cxn ang="0">
                  <a:pos x="29" y="20"/>
                </a:cxn>
              </a:cxnLst>
              <a:rect l="0" t="0" r="r" b="b"/>
              <a:pathLst>
                <a:path w="30" h="30">
                  <a:moveTo>
                    <a:pt x="29" y="20"/>
                  </a:moveTo>
                  <a:lnTo>
                    <a:pt x="20" y="20"/>
                  </a:lnTo>
                  <a:lnTo>
                    <a:pt x="11" y="29"/>
                  </a:lnTo>
                  <a:lnTo>
                    <a:pt x="0" y="20"/>
                  </a:lnTo>
                  <a:lnTo>
                    <a:pt x="11" y="11"/>
                  </a:lnTo>
                  <a:lnTo>
                    <a:pt x="20" y="0"/>
                  </a:lnTo>
                  <a:lnTo>
                    <a:pt x="29" y="11"/>
                  </a:lnTo>
                  <a:lnTo>
                    <a:pt x="29" y="2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84" name="Line 306"/>
            <p:cNvSpPr>
              <a:spLocks noChangeShapeType="1"/>
            </p:cNvSpPr>
            <p:nvPr/>
          </p:nvSpPr>
          <p:spPr bwMode="auto">
            <a:xfrm flipV="1">
              <a:off x="5152" y="1549"/>
              <a:ext cx="11" cy="8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85" name="Line 307"/>
            <p:cNvSpPr>
              <a:spLocks noChangeShapeType="1"/>
            </p:cNvSpPr>
            <p:nvPr/>
          </p:nvSpPr>
          <p:spPr bwMode="auto">
            <a:xfrm flipH="1">
              <a:off x="5240" y="1330"/>
              <a:ext cx="13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86" name="Line 308"/>
            <p:cNvSpPr>
              <a:spLocks noChangeShapeType="1"/>
            </p:cNvSpPr>
            <p:nvPr/>
          </p:nvSpPr>
          <p:spPr bwMode="auto">
            <a:xfrm>
              <a:off x="5152" y="1434"/>
              <a:ext cx="0" cy="12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87" name="Freeform 309"/>
            <p:cNvSpPr>
              <a:spLocks/>
            </p:cNvSpPr>
            <p:nvPr/>
          </p:nvSpPr>
          <p:spPr bwMode="auto">
            <a:xfrm>
              <a:off x="4978" y="1237"/>
              <a:ext cx="81" cy="95"/>
            </a:xfrm>
            <a:custGeom>
              <a:avLst/>
              <a:gdLst/>
              <a:ahLst/>
              <a:cxnLst>
                <a:cxn ang="0">
                  <a:pos x="14" y="46"/>
                </a:cxn>
                <a:cxn ang="0">
                  <a:pos x="7" y="46"/>
                </a:cxn>
                <a:cxn ang="0">
                  <a:pos x="0" y="38"/>
                </a:cxn>
                <a:cxn ang="0">
                  <a:pos x="7" y="30"/>
                </a:cxn>
                <a:cxn ang="0">
                  <a:pos x="14" y="23"/>
                </a:cxn>
                <a:cxn ang="0">
                  <a:pos x="14" y="15"/>
                </a:cxn>
                <a:cxn ang="0">
                  <a:pos x="30" y="23"/>
                </a:cxn>
                <a:cxn ang="0">
                  <a:pos x="30" y="15"/>
                </a:cxn>
                <a:cxn ang="0">
                  <a:pos x="37" y="8"/>
                </a:cxn>
                <a:cxn ang="0">
                  <a:pos x="37" y="0"/>
                </a:cxn>
                <a:cxn ang="0">
                  <a:pos x="54" y="8"/>
                </a:cxn>
                <a:cxn ang="0">
                  <a:pos x="46" y="15"/>
                </a:cxn>
                <a:cxn ang="0">
                  <a:pos x="54" y="30"/>
                </a:cxn>
                <a:cxn ang="0">
                  <a:pos x="46" y="38"/>
                </a:cxn>
                <a:cxn ang="0">
                  <a:pos x="37" y="46"/>
                </a:cxn>
                <a:cxn ang="0">
                  <a:pos x="46" y="53"/>
                </a:cxn>
                <a:cxn ang="0">
                  <a:pos x="54" y="61"/>
                </a:cxn>
                <a:cxn ang="0">
                  <a:pos x="54" y="69"/>
                </a:cxn>
                <a:cxn ang="0">
                  <a:pos x="37" y="69"/>
                </a:cxn>
                <a:cxn ang="0">
                  <a:pos x="30" y="69"/>
                </a:cxn>
                <a:cxn ang="0">
                  <a:pos x="23" y="69"/>
                </a:cxn>
                <a:cxn ang="0">
                  <a:pos x="14" y="69"/>
                </a:cxn>
                <a:cxn ang="0">
                  <a:pos x="23" y="61"/>
                </a:cxn>
                <a:cxn ang="0">
                  <a:pos x="14" y="53"/>
                </a:cxn>
                <a:cxn ang="0">
                  <a:pos x="14" y="46"/>
                </a:cxn>
              </a:cxnLst>
              <a:rect l="0" t="0" r="r" b="b"/>
              <a:pathLst>
                <a:path w="55" h="70">
                  <a:moveTo>
                    <a:pt x="14" y="46"/>
                  </a:moveTo>
                  <a:lnTo>
                    <a:pt x="7" y="46"/>
                  </a:lnTo>
                  <a:lnTo>
                    <a:pt x="0" y="38"/>
                  </a:lnTo>
                  <a:lnTo>
                    <a:pt x="7" y="30"/>
                  </a:lnTo>
                  <a:lnTo>
                    <a:pt x="14" y="23"/>
                  </a:lnTo>
                  <a:lnTo>
                    <a:pt x="14" y="15"/>
                  </a:lnTo>
                  <a:lnTo>
                    <a:pt x="30" y="23"/>
                  </a:lnTo>
                  <a:lnTo>
                    <a:pt x="30" y="15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54" y="8"/>
                  </a:lnTo>
                  <a:lnTo>
                    <a:pt x="46" y="15"/>
                  </a:lnTo>
                  <a:lnTo>
                    <a:pt x="54" y="30"/>
                  </a:lnTo>
                  <a:lnTo>
                    <a:pt x="46" y="38"/>
                  </a:lnTo>
                  <a:lnTo>
                    <a:pt x="37" y="46"/>
                  </a:lnTo>
                  <a:lnTo>
                    <a:pt x="46" y="53"/>
                  </a:lnTo>
                  <a:lnTo>
                    <a:pt x="54" y="61"/>
                  </a:lnTo>
                  <a:lnTo>
                    <a:pt x="54" y="69"/>
                  </a:lnTo>
                  <a:lnTo>
                    <a:pt x="37" y="69"/>
                  </a:lnTo>
                  <a:lnTo>
                    <a:pt x="30" y="69"/>
                  </a:lnTo>
                  <a:lnTo>
                    <a:pt x="23" y="69"/>
                  </a:lnTo>
                  <a:lnTo>
                    <a:pt x="14" y="69"/>
                  </a:lnTo>
                  <a:lnTo>
                    <a:pt x="23" y="61"/>
                  </a:lnTo>
                  <a:lnTo>
                    <a:pt x="14" y="53"/>
                  </a:lnTo>
                  <a:lnTo>
                    <a:pt x="14" y="4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88" name="Freeform 310"/>
            <p:cNvSpPr>
              <a:spLocks/>
            </p:cNvSpPr>
            <p:nvPr/>
          </p:nvSpPr>
          <p:spPr bwMode="auto">
            <a:xfrm>
              <a:off x="5035" y="1316"/>
              <a:ext cx="83" cy="87"/>
            </a:xfrm>
            <a:custGeom>
              <a:avLst/>
              <a:gdLst/>
              <a:ahLst/>
              <a:cxnLst>
                <a:cxn ang="0">
                  <a:pos x="31" y="61"/>
                </a:cxn>
                <a:cxn ang="0">
                  <a:pos x="31" y="53"/>
                </a:cxn>
                <a:cxn ang="0">
                  <a:pos x="23" y="61"/>
                </a:cxn>
                <a:cxn ang="0">
                  <a:pos x="23" y="53"/>
                </a:cxn>
                <a:cxn ang="0">
                  <a:pos x="15" y="53"/>
                </a:cxn>
                <a:cxn ang="0">
                  <a:pos x="15" y="46"/>
                </a:cxn>
                <a:cxn ang="0">
                  <a:pos x="15" y="37"/>
                </a:cxn>
                <a:cxn ang="0">
                  <a:pos x="8" y="30"/>
                </a:cxn>
                <a:cxn ang="0">
                  <a:pos x="8" y="23"/>
                </a:cxn>
                <a:cxn ang="0">
                  <a:pos x="15" y="23"/>
                </a:cxn>
                <a:cxn ang="0">
                  <a:pos x="8" y="14"/>
                </a:cxn>
                <a:cxn ang="0">
                  <a:pos x="0" y="7"/>
                </a:cxn>
                <a:cxn ang="0">
                  <a:pos x="15" y="7"/>
                </a:cxn>
                <a:cxn ang="0">
                  <a:pos x="15" y="0"/>
                </a:cxn>
                <a:cxn ang="0">
                  <a:pos x="31" y="14"/>
                </a:cxn>
                <a:cxn ang="0">
                  <a:pos x="46" y="30"/>
                </a:cxn>
                <a:cxn ang="0">
                  <a:pos x="55" y="46"/>
                </a:cxn>
                <a:cxn ang="0">
                  <a:pos x="46" y="53"/>
                </a:cxn>
                <a:cxn ang="0">
                  <a:pos x="39" y="53"/>
                </a:cxn>
                <a:cxn ang="0">
                  <a:pos x="31" y="53"/>
                </a:cxn>
                <a:cxn ang="0">
                  <a:pos x="31" y="61"/>
                </a:cxn>
              </a:cxnLst>
              <a:rect l="0" t="0" r="r" b="b"/>
              <a:pathLst>
                <a:path w="56" h="62">
                  <a:moveTo>
                    <a:pt x="31" y="61"/>
                  </a:moveTo>
                  <a:lnTo>
                    <a:pt x="31" y="53"/>
                  </a:lnTo>
                  <a:lnTo>
                    <a:pt x="23" y="61"/>
                  </a:lnTo>
                  <a:lnTo>
                    <a:pt x="23" y="53"/>
                  </a:lnTo>
                  <a:lnTo>
                    <a:pt x="15" y="53"/>
                  </a:lnTo>
                  <a:lnTo>
                    <a:pt x="15" y="46"/>
                  </a:lnTo>
                  <a:lnTo>
                    <a:pt x="15" y="37"/>
                  </a:lnTo>
                  <a:lnTo>
                    <a:pt x="8" y="30"/>
                  </a:lnTo>
                  <a:lnTo>
                    <a:pt x="8" y="23"/>
                  </a:lnTo>
                  <a:lnTo>
                    <a:pt x="15" y="23"/>
                  </a:lnTo>
                  <a:lnTo>
                    <a:pt x="8" y="14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31" y="14"/>
                  </a:lnTo>
                  <a:lnTo>
                    <a:pt x="46" y="30"/>
                  </a:lnTo>
                  <a:lnTo>
                    <a:pt x="55" y="46"/>
                  </a:lnTo>
                  <a:lnTo>
                    <a:pt x="46" y="53"/>
                  </a:lnTo>
                  <a:lnTo>
                    <a:pt x="39" y="53"/>
                  </a:lnTo>
                  <a:lnTo>
                    <a:pt x="31" y="53"/>
                  </a:lnTo>
                  <a:lnTo>
                    <a:pt x="31" y="61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89" name="Freeform 311"/>
            <p:cNvSpPr>
              <a:spLocks/>
            </p:cNvSpPr>
            <p:nvPr/>
          </p:nvSpPr>
          <p:spPr bwMode="auto">
            <a:xfrm>
              <a:off x="5021" y="1581"/>
              <a:ext cx="46" cy="63"/>
            </a:xfrm>
            <a:custGeom>
              <a:avLst/>
              <a:gdLst/>
              <a:ahLst/>
              <a:cxnLst>
                <a:cxn ang="0">
                  <a:pos x="20" y="46"/>
                </a:cxn>
                <a:cxn ang="0">
                  <a:pos x="8" y="37"/>
                </a:cxn>
                <a:cxn ang="0">
                  <a:pos x="0" y="23"/>
                </a:cxn>
                <a:cxn ang="0">
                  <a:pos x="8" y="7"/>
                </a:cxn>
                <a:cxn ang="0">
                  <a:pos x="20" y="0"/>
                </a:cxn>
                <a:cxn ang="0">
                  <a:pos x="29" y="7"/>
                </a:cxn>
                <a:cxn ang="0">
                  <a:pos x="29" y="14"/>
                </a:cxn>
                <a:cxn ang="0">
                  <a:pos x="20" y="23"/>
                </a:cxn>
                <a:cxn ang="0">
                  <a:pos x="20" y="37"/>
                </a:cxn>
                <a:cxn ang="0">
                  <a:pos x="20" y="46"/>
                </a:cxn>
              </a:cxnLst>
              <a:rect l="0" t="0" r="r" b="b"/>
              <a:pathLst>
                <a:path w="30" h="47">
                  <a:moveTo>
                    <a:pt x="20" y="46"/>
                  </a:moveTo>
                  <a:lnTo>
                    <a:pt x="8" y="37"/>
                  </a:lnTo>
                  <a:lnTo>
                    <a:pt x="0" y="23"/>
                  </a:lnTo>
                  <a:lnTo>
                    <a:pt x="8" y="7"/>
                  </a:lnTo>
                  <a:lnTo>
                    <a:pt x="20" y="0"/>
                  </a:lnTo>
                  <a:lnTo>
                    <a:pt x="29" y="7"/>
                  </a:lnTo>
                  <a:lnTo>
                    <a:pt x="29" y="14"/>
                  </a:lnTo>
                  <a:lnTo>
                    <a:pt x="20" y="23"/>
                  </a:lnTo>
                  <a:lnTo>
                    <a:pt x="20" y="37"/>
                  </a:lnTo>
                  <a:lnTo>
                    <a:pt x="20" y="4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90" name="Freeform 312"/>
            <p:cNvSpPr>
              <a:spLocks/>
            </p:cNvSpPr>
            <p:nvPr/>
          </p:nvSpPr>
          <p:spPr bwMode="auto">
            <a:xfrm>
              <a:off x="3398" y="1790"/>
              <a:ext cx="291" cy="222"/>
            </a:xfrm>
            <a:custGeom>
              <a:avLst/>
              <a:gdLst/>
              <a:ahLst/>
              <a:cxnLst>
                <a:cxn ang="0">
                  <a:pos x="70" y="156"/>
                </a:cxn>
                <a:cxn ang="0">
                  <a:pos x="53" y="147"/>
                </a:cxn>
                <a:cxn ang="0">
                  <a:pos x="39" y="147"/>
                </a:cxn>
                <a:cxn ang="0">
                  <a:pos x="39" y="133"/>
                </a:cxn>
                <a:cxn ang="0">
                  <a:pos x="30" y="133"/>
                </a:cxn>
                <a:cxn ang="0">
                  <a:pos x="23" y="124"/>
                </a:cxn>
                <a:cxn ang="0">
                  <a:pos x="23" y="109"/>
                </a:cxn>
                <a:cxn ang="0">
                  <a:pos x="8" y="100"/>
                </a:cxn>
                <a:cxn ang="0">
                  <a:pos x="0" y="93"/>
                </a:cxn>
                <a:cxn ang="0">
                  <a:pos x="8" y="93"/>
                </a:cxn>
                <a:cxn ang="0">
                  <a:pos x="16" y="86"/>
                </a:cxn>
                <a:cxn ang="0">
                  <a:pos x="16" y="70"/>
                </a:cxn>
                <a:cxn ang="0">
                  <a:pos x="23" y="54"/>
                </a:cxn>
                <a:cxn ang="0">
                  <a:pos x="30" y="54"/>
                </a:cxn>
                <a:cxn ang="0">
                  <a:pos x="30" y="39"/>
                </a:cxn>
                <a:cxn ang="0">
                  <a:pos x="46" y="16"/>
                </a:cxn>
                <a:cxn ang="0">
                  <a:pos x="53" y="7"/>
                </a:cxn>
                <a:cxn ang="0">
                  <a:pos x="62" y="16"/>
                </a:cxn>
                <a:cxn ang="0">
                  <a:pos x="62" y="0"/>
                </a:cxn>
                <a:cxn ang="0">
                  <a:pos x="70" y="7"/>
                </a:cxn>
                <a:cxn ang="0">
                  <a:pos x="77" y="7"/>
                </a:cxn>
                <a:cxn ang="0">
                  <a:pos x="86" y="7"/>
                </a:cxn>
                <a:cxn ang="0">
                  <a:pos x="93" y="16"/>
                </a:cxn>
                <a:cxn ang="0">
                  <a:pos x="100" y="16"/>
                </a:cxn>
                <a:cxn ang="0">
                  <a:pos x="109" y="30"/>
                </a:cxn>
                <a:cxn ang="0">
                  <a:pos x="116" y="30"/>
                </a:cxn>
                <a:cxn ang="0">
                  <a:pos x="123" y="30"/>
                </a:cxn>
                <a:cxn ang="0">
                  <a:pos x="116" y="54"/>
                </a:cxn>
                <a:cxn ang="0">
                  <a:pos x="132" y="54"/>
                </a:cxn>
                <a:cxn ang="0">
                  <a:pos x="123" y="63"/>
                </a:cxn>
                <a:cxn ang="0">
                  <a:pos x="140" y="70"/>
                </a:cxn>
                <a:cxn ang="0">
                  <a:pos x="147" y="86"/>
                </a:cxn>
                <a:cxn ang="0">
                  <a:pos x="156" y="86"/>
                </a:cxn>
                <a:cxn ang="0">
                  <a:pos x="163" y="93"/>
                </a:cxn>
                <a:cxn ang="0">
                  <a:pos x="170" y="93"/>
                </a:cxn>
                <a:cxn ang="0">
                  <a:pos x="186" y="93"/>
                </a:cxn>
                <a:cxn ang="0">
                  <a:pos x="194" y="93"/>
                </a:cxn>
                <a:cxn ang="0">
                  <a:pos x="186" y="109"/>
                </a:cxn>
                <a:cxn ang="0">
                  <a:pos x="179" y="117"/>
                </a:cxn>
                <a:cxn ang="0">
                  <a:pos x="170" y="133"/>
                </a:cxn>
                <a:cxn ang="0">
                  <a:pos x="156" y="140"/>
                </a:cxn>
                <a:cxn ang="0">
                  <a:pos x="147" y="140"/>
                </a:cxn>
                <a:cxn ang="0">
                  <a:pos x="140" y="147"/>
                </a:cxn>
                <a:cxn ang="0">
                  <a:pos x="123" y="156"/>
                </a:cxn>
                <a:cxn ang="0">
                  <a:pos x="116" y="156"/>
                </a:cxn>
                <a:cxn ang="0">
                  <a:pos x="109" y="156"/>
                </a:cxn>
                <a:cxn ang="0">
                  <a:pos x="93" y="156"/>
                </a:cxn>
                <a:cxn ang="0">
                  <a:pos x="86" y="164"/>
                </a:cxn>
                <a:cxn ang="0">
                  <a:pos x="70" y="156"/>
                </a:cxn>
              </a:cxnLst>
              <a:rect l="0" t="0" r="r" b="b"/>
              <a:pathLst>
                <a:path w="195" h="165">
                  <a:moveTo>
                    <a:pt x="70" y="156"/>
                  </a:moveTo>
                  <a:lnTo>
                    <a:pt x="53" y="147"/>
                  </a:lnTo>
                  <a:lnTo>
                    <a:pt x="39" y="147"/>
                  </a:lnTo>
                  <a:lnTo>
                    <a:pt x="39" y="133"/>
                  </a:lnTo>
                  <a:lnTo>
                    <a:pt x="30" y="133"/>
                  </a:lnTo>
                  <a:lnTo>
                    <a:pt x="23" y="124"/>
                  </a:lnTo>
                  <a:lnTo>
                    <a:pt x="23" y="109"/>
                  </a:lnTo>
                  <a:lnTo>
                    <a:pt x="8" y="100"/>
                  </a:lnTo>
                  <a:lnTo>
                    <a:pt x="0" y="93"/>
                  </a:lnTo>
                  <a:lnTo>
                    <a:pt x="8" y="93"/>
                  </a:lnTo>
                  <a:lnTo>
                    <a:pt x="16" y="86"/>
                  </a:lnTo>
                  <a:lnTo>
                    <a:pt x="16" y="70"/>
                  </a:lnTo>
                  <a:lnTo>
                    <a:pt x="23" y="54"/>
                  </a:lnTo>
                  <a:lnTo>
                    <a:pt x="30" y="54"/>
                  </a:lnTo>
                  <a:lnTo>
                    <a:pt x="30" y="39"/>
                  </a:lnTo>
                  <a:lnTo>
                    <a:pt x="46" y="16"/>
                  </a:lnTo>
                  <a:lnTo>
                    <a:pt x="53" y="7"/>
                  </a:lnTo>
                  <a:lnTo>
                    <a:pt x="62" y="16"/>
                  </a:lnTo>
                  <a:lnTo>
                    <a:pt x="62" y="0"/>
                  </a:lnTo>
                  <a:lnTo>
                    <a:pt x="70" y="7"/>
                  </a:lnTo>
                  <a:lnTo>
                    <a:pt x="77" y="7"/>
                  </a:lnTo>
                  <a:lnTo>
                    <a:pt x="86" y="7"/>
                  </a:lnTo>
                  <a:lnTo>
                    <a:pt x="93" y="16"/>
                  </a:lnTo>
                  <a:lnTo>
                    <a:pt x="100" y="16"/>
                  </a:lnTo>
                  <a:lnTo>
                    <a:pt x="109" y="30"/>
                  </a:lnTo>
                  <a:lnTo>
                    <a:pt x="116" y="30"/>
                  </a:lnTo>
                  <a:lnTo>
                    <a:pt x="123" y="30"/>
                  </a:lnTo>
                  <a:lnTo>
                    <a:pt x="116" y="54"/>
                  </a:lnTo>
                  <a:lnTo>
                    <a:pt x="132" y="54"/>
                  </a:lnTo>
                  <a:lnTo>
                    <a:pt x="123" y="63"/>
                  </a:lnTo>
                  <a:lnTo>
                    <a:pt x="140" y="70"/>
                  </a:lnTo>
                  <a:lnTo>
                    <a:pt x="147" y="86"/>
                  </a:lnTo>
                  <a:lnTo>
                    <a:pt x="156" y="86"/>
                  </a:lnTo>
                  <a:lnTo>
                    <a:pt x="163" y="93"/>
                  </a:lnTo>
                  <a:lnTo>
                    <a:pt x="170" y="93"/>
                  </a:lnTo>
                  <a:lnTo>
                    <a:pt x="186" y="93"/>
                  </a:lnTo>
                  <a:lnTo>
                    <a:pt x="194" y="93"/>
                  </a:lnTo>
                  <a:lnTo>
                    <a:pt x="186" y="109"/>
                  </a:lnTo>
                  <a:lnTo>
                    <a:pt x="179" y="117"/>
                  </a:lnTo>
                  <a:lnTo>
                    <a:pt x="170" y="133"/>
                  </a:lnTo>
                  <a:lnTo>
                    <a:pt x="156" y="140"/>
                  </a:lnTo>
                  <a:lnTo>
                    <a:pt x="147" y="140"/>
                  </a:lnTo>
                  <a:lnTo>
                    <a:pt x="140" y="147"/>
                  </a:lnTo>
                  <a:lnTo>
                    <a:pt x="123" y="156"/>
                  </a:lnTo>
                  <a:lnTo>
                    <a:pt x="116" y="156"/>
                  </a:lnTo>
                  <a:lnTo>
                    <a:pt x="109" y="156"/>
                  </a:lnTo>
                  <a:lnTo>
                    <a:pt x="93" y="156"/>
                  </a:lnTo>
                  <a:lnTo>
                    <a:pt x="86" y="164"/>
                  </a:lnTo>
                  <a:lnTo>
                    <a:pt x="70" y="15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91" name="Freeform 313"/>
            <p:cNvSpPr>
              <a:spLocks/>
            </p:cNvSpPr>
            <p:nvPr/>
          </p:nvSpPr>
          <p:spPr bwMode="auto">
            <a:xfrm>
              <a:off x="3564" y="1840"/>
              <a:ext cx="187" cy="275"/>
            </a:xfrm>
            <a:custGeom>
              <a:avLst/>
              <a:gdLst/>
              <a:ahLst/>
              <a:cxnLst>
                <a:cxn ang="0">
                  <a:pos x="123" y="30"/>
                </a:cxn>
                <a:cxn ang="0">
                  <a:pos x="114" y="46"/>
                </a:cxn>
                <a:cxn ang="0">
                  <a:pos x="106" y="61"/>
                </a:cxn>
                <a:cxn ang="0">
                  <a:pos x="99" y="77"/>
                </a:cxn>
                <a:cxn ang="0">
                  <a:pos x="92" y="93"/>
                </a:cxn>
                <a:cxn ang="0">
                  <a:pos x="83" y="116"/>
                </a:cxn>
                <a:cxn ang="0">
                  <a:pos x="76" y="123"/>
                </a:cxn>
                <a:cxn ang="0">
                  <a:pos x="69" y="131"/>
                </a:cxn>
                <a:cxn ang="0">
                  <a:pos x="60" y="139"/>
                </a:cxn>
                <a:cxn ang="0">
                  <a:pos x="53" y="147"/>
                </a:cxn>
                <a:cxn ang="0">
                  <a:pos x="46" y="154"/>
                </a:cxn>
                <a:cxn ang="0">
                  <a:pos x="37" y="161"/>
                </a:cxn>
                <a:cxn ang="0">
                  <a:pos x="23" y="170"/>
                </a:cxn>
                <a:cxn ang="0">
                  <a:pos x="14" y="177"/>
                </a:cxn>
                <a:cxn ang="0">
                  <a:pos x="14" y="184"/>
                </a:cxn>
                <a:cxn ang="0">
                  <a:pos x="7" y="201"/>
                </a:cxn>
                <a:cxn ang="0">
                  <a:pos x="0" y="184"/>
                </a:cxn>
                <a:cxn ang="0">
                  <a:pos x="0" y="170"/>
                </a:cxn>
                <a:cxn ang="0">
                  <a:pos x="0" y="161"/>
                </a:cxn>
                <a:cxn ang="0">
                  <a:pos x="0" y="147"/>
                </a:cxn>
                <a:cxn ang="0">
                  <a:pos x="0" y="131"/>
                </a:cxn>
                <a:cxn ang="0">
                  <a:pos x="7" y="123"/>
                </a:cxn>
                <a:cxn ang="0">
                  <a:pos x="7" y="116"/>
                </a:cxn>
                <a:cxn ang="0">
                  <a:pos x="14" y="116"/>
                </a:cxn>
                <a:cxn ang="0">
                  <a:pos x="30" y="107"/>
                </a:cxn>
                <a:cxn ang="0">
                  <a:pos x="37" y="100"/>
                </a:cxn>
                <a:cxn ang="0">
                  <a:pos x="46" y="100"/>
                </a:cxn>
                <a:cxn ang="0">
                  <a:pos x="60" y="93"/>
                </a:cxn>
                <a:cxn ang="0">
                  <a:pos x="69" y="77"/>
                </a:cxn>
                <a:cxn ang="0">
                  <a:pos x="76" y="69"/>
                </a:cxn>
                <a:cxn ang="0">
                  <a:pos x="83" y="53"/>
                </a:cxn>
                <a:cxn ang="0">
                  <a:pos x="76" y="53"/>
                </a:cxn>
                <a:cxn ang="0">
                  <a:pos x="60" y="53"/>
                </a:cxn>
                <a:cxn ang="0">
                  <a:pos x="53" y="53"/>
                </a:cxn>
                <a:cxn ang="0">
                  <a:pos x="46" y="46"/>
                </a:cxn>
                <a:cxn ang="0">
                  <a:pos x="37" y="46"/>
                </a:cxn>
                <a:cxn ang="0">
                  <a:pos x="30" y="30"/>
                </a:cxn>
                <a:cxn ang="0">
                  <a:pos x="14" y="23"/>
                </a:cxn>
                <a:cxn ang="0">
                  <a:pos x="23" y="14"/>
                </a:cxn>
                <a:cxn ang="0">
                  <a:pos x="23" y="7"/>
                </a:cxn>
                <a:cxn ang="0">
                  <a:pos x="30" y="14"/>
                </a:cxn>
                <a:cxn ang="0">
                  <a:pos x="37" y="23"/>
                </a:cxn>
                <a:cxn ang="0">
                  <a:pos x="53" y="14"/>
                </a:cxn>
                <a:cxn ang="0">
                  <a:pos x="69" y="14"/>
                </a:cxn>
                <a:cxn ang="0">
                  <a:pos x="76" y="14"/>
                </a:cxn>
                <a:cxn ang="0">
                  <a:pos x="99" y="7"/>
                </a:cxn>
                <a:cxn ang="0">
                  <a:pos x="114" y="7"/>
                </a:cxn>
                <a:cxn ang="0">
                  <a:pos x="123" y="0"/>
                </a:cxn>
                <a:cxn ang="0">
                  <a:pos x="123" y="7"/>
                </a:cxn>
                <a:cxn ang="0">
                  <a:pos x="123" y="23"/>
                </a:cxn>
                <a:cxn ang="0">
                  <a:pos x="123" y="30"/>
                </a:cxn>
              </a:cxnLst>
              <a:rect l="0" t="0" r="r" b="b"/>
              <a:pathLst>
                <a:path w="124" h="202">
                  <a:moveTo>
                    <a:pt x="123" y="30"/>
                  </a:moveTo>
                  <a:lnTo>
                    <a:pt x="114" y="46"/>
                  </a:lnTo>
                  <a:lnTo>
                    <a:pt x="106" y="61"/>
                  </a:lnTo>
                  <a:lnTo>
                    <a:pt x="99" y="77"/>
                  </a:lnTo>
                  <a:lnTo>
                    <a:pt x="92" y="93"/>
                  </a:lnTo>
                  <a:lnTo>
                    <a:pt x="83" y="116"/>
                  </a:lnTo>
                  <a:lnTo>
                    <a:pt x="76" y="123"/>
                  </a:lnTo>
                  <a:lnTo>
                    <a:pt x="69" y="131"/>
                  </a:lnTo>
                  <a:lnTo>
                    <a:pt x="60" y="139"/>
                  </a:lnTo>
                  <a:lnTo>
                    <a:pt x="53" y="147"/>
                  </a:lnTo>
                  <a:lnTo>
                    <a:pt x="46" y="154"/>
                  </a:lnTo>
                  <a:lnTo>
                    <a:pt x="37" y="161"/>
                  </a:lnTo>
                  <a:lnTo>
                    <a:pt x="23" y="170"/>
                  </a:lnTo>
                  <a:lnTo>
                    <a:pt x="14" y="177"/>
                  </a:lnTo>
                  <a:lnTo>
                    <a:pt x="14" y="184"/>
                  </a:lnTo>
                  <a:lnTo>
                    <a:pt x="7" y="201"/>
                  </a:lnTo>
                  <a:lnTo>
                    <a:pt x="0" y="184"/>
                  </a:lnTo>
                  <a:lnTo>
                    <a:pt x="0" y="170"/>
                  </a:lnTo>
                  <a:lnTo>
                    <a:pt x="0" y="161"/>
                  </a:lnTo>
                  <a:lnTo>
                    <a:pt x="0" y="147"/>
                  </a:lnTo>
                  <a:lnTo>
                    <a:pt x="0" y="131"/>
                  </a:lnTo>
                  <a:lnTo>
                    <a:pt x="7" y="123"/>
                  </a:lnTo>
                  <a:lnTo>
                    <a:pt x="7" y="116"/>
                  </a:lnTo>
                  <a:lnTo>
                    <a:pt x="14" y="116"/>
                  </a:lnTo>
                  <a:lnTo>
                    <a:pt x="30" y="107"/>
                  </a:lnTo>
                  <a:lnTo>
                    <a:pt x="37" y="100"/>
                  </a:lnTo>
                  <a:lnTo>
                    <a:pt x="46" y="100"/>
                  </a:lnTo>
                  <a:lnTo>
                    <a:pt x="60" y="93"/>
                  </a:lnTo>
                  <a:lnTo>
                    <a:pt x="69" y="77"/>
                  </a:lnTo>
                  <a:lnTo>
                    <a:pt x="76" y="69"/>
                  </a:lnTo>
                  <a:lnTo>
                    <a:pt x="83" y="53"/>
                  </a:lnTo>
                  <a:lnTo>
                    <a:pt x="76" y="53"/>
                  </a:lnTo>
                  <a:lnTo>
                    <a:pt x="60" y="53"/>
                  </a:lnTo>
                  <a:lnTo>
                    <a:pt x="53" y="53"/>
                  </a:lnTo>
                  <a:lnTo>
                    <a:pt x="46" y="46"/>
                  </a:lnTo>
                  <a:lnTo>
                    <a:pt x="37" y="46"/>
                  </a:lnTo>
                  <a:lnTo>
                    <a:pt x="30" y="30"/>
                  </a:lnTo>
                  <a:lnTo>
                    <a:pt x="14" y="23"/>
                  </a:lnTo>
                  <a:lnTo>
                    <a:pt x="23" y="14"/>
                  </a:lnTo>
                  <a:lnTo>
                    <a:pt x="23" y="7"/>
                  </a:lnTo>
                  <a:lnTo>
                    <a:pt x="30" y="14"/>
                  </a:lnTo>
                  <a:lnTo>
                    <a:pt x="37" y="23"/>
                  </a:lnTo>
                  <a:lnTo>
                    <a:pt x="53" y="14"/>
                  </a:lnTo>
                  <a:lnTo>
                    <a:pt x="69" y="14"/>
                  </a:lnTo>
                  <a:lnTo>
                    <a:pt x="76" y="14"/>
                  </a:lnTo>
                  <a:lnTo>
                    <a:pt x="99" y="7"/>
                  </a:lnTo>
                  <a:lnTo>
                    <a:pt x="114" y="7"/>
                  </a:lnTo>
                  <a:lnTo>
                    <a:pt x="123" y="0"/>
                  </a:lnTo>
                  <a:lnTo>
                    <a:pt x="123" y="7"/>
                  </a:lnTo>
                  <a:lnTo>
                    <a:pt x="123" y="23"/>
                  </a:lnTo>
                  <a:lnTo>
                    <a:pt x="123" y="3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92" name="Freeform 314"/>
            <p:cNvSpPr>
              <a:spLocks/>
            </p:cNvSpPr>
            <p:nvPr/>
          </p:nvSpPr>
          <p:spPr bwMode="auto">
            <a:xfrm>
              <a:off x="3193" y="1618"/>
              <a:ext cx="313" cy="394"/>
            </a:xfrm>
            <a:custGeom>
              <a:avLst/>
              <a:gdLst/>
              <a:ahLst/>
              <a:cxnLst>
                <a:cxn ang="0">
                  <a:pos x="23" y="46"/>
                </a:cxn>
                <a:cxn ang="0">
                  <a:pos x="39" y="30"/>
                </a:cxn>
                <a:cxn ang="0">
                  <a:pos x="46" y="16"/>
                </a:cxn>
                <a:cxn ang="0">
                  <a:pos x="62" y="16"/>
                </a:cxn>
                <a:cxn ang="0">
                  <a:pos x="85" y="16"/>
                </a:cxn>
                <a:cxn ang="0">
                  <a:pos x="101" y="16"/>
                </a:cxn>
                <a:cxn ang="0">
                  <a:pos x="131" y="16"/>
                </a:cxn>
                <a:cxn ang="0">
                  <a:pos x="147" y="16"/>
                </a:cxn>
                <a:cxn ang="0">
                  <a:pos x="161" y="7"/>
                </a:cxn>
                <a:cxn ang="0">
                  <a:pos x="177" y="7"/>
                </a:cxn>
                <a:cxn ang="0">
                  <a:pos x="184" y="30"/>
                </a:cxn>
                <a:cxn ang="0">
                  <a:pos x="192" y="63"/>
                </a:cxn>
                <a:cxn ang="0">
                  <a:pos x="200" y="86"/>
                </a:cxn>
                <a:cxn ang="0">
                  <a:pos x="184" y="109"/>
                </a:cxn>
                <a:cxn ang="0">
                  <a:pos x="184" y="140"/>
                </a:cxn>
                <a:cxn ang="0">
                  <a:pos x="168" y="178"/>
                </a:cxn>
                <a:cxn ang="0">
                  <a:pos x="154" y="194"/>
                </a:cxn>
                <a:cxn ang="0">
                  <a:pos x="147" y="217"/>
                </a:cxn>
                <a:cxn ang="0">
                  <a:pos x="147" y="225"/>
                </a:cxn>
                <a:cxn ang="0">
                  <a:pos x="161" y="248"/>
                </a:cxn>
                <a:cxn ang="0">
                  <a:pos x="177" y="257"/>
                </a:cxn>
                <a:cxn ang="0">
                  <a:pos x="168" y="271"/>
                </a:cxn>
                <a:cxn ang="0">
                  <a:pos x="154" y="280"/>
                </a:cxn>
                <a:cxn ang="0">
                  <a:pos x="138" y="280"/>
                </a:cxn>
                <a:cxn ang="0">
                  <a:pos x="124" y="288"/>
                </a:cxn>
                <a:cxn ang="0">
                  <a:pos x="108" y="280"/>
                </a:cxn>
                <a:cxn ang="0">
                  <a:pos x="92" y="271"/>
                </a:cxn>
                <a:cxn ang="0">
                  <a:pos x="78" y="271"/>
                </a:cxn>
                <a:cxn ang="0">
                  <a:pos x="69" y="257"/>
                </a:cxn>
                <a:cxn ang="0">
                  <a:pos x="62" y="241"/>
                </a:cxn>
                <a:cxn ang="0">
                  <a:pos x="46" y="225"/>
                </a:cxn>
                <a:cxn ang="0">
                  <a:pos x="32" y="210"/>
                </a:cxn>
                <a:cxn ang="0">
                  <a:pos x="23" y="194"/>
                </a:cxn>
                <a:cxn ang="0">
                  <a:pos x="16" y="178"/>
                </a:cxn>
                <a:cxn ang="0">
                  <a:pos x="8" y="163"/>
                </a:cxn>
                <a:cxn ang="0">
                  <a:pos x="0" y="147"/>
                </a:cxn>
                <a:cxn ang="0">
                  <a:pos x="8" y="131"/>
                </a:cxn>
                <a:cxn ang="0">
                  <a:pos x="16" y="117"/>
                </a:cxn>
                <a:cxn ang="0">
                  <a:pos x="23" y="109"/>
                </a:cxn>
                <a:cxn ang="0">
                  <a:pos x="23" y="77"/>
                </a:cxn>
                <a:cxn ang="0">
                  <a:pos x="23" y="54"/>
                </a:cxn>
              </a:cxnLst>
              <a:rect l="0" t="0" r="r" b="b"/>
              <a:pathLst>
                <a:path w="209" h="289">
                  <a:moveTo>
                    <a:pt x="23" y="54"/>
                  </a:moveTo>
                  <a:lnTo>
                    <a:pt x="23" y="46"/>
                  </a:lnTo>
                  <a:lnTo>
                    <a:pt x="39" y="46"/>
                  </a:lnTo>
                  <a:lnTo>
                    <a:pt x="39" y="30"/>
                  </a:lnTo>
                  <a:lnTo>
                    <a:pt x="32" y="16"/>
                  </a:lnTo>
                  <a:lnTo>
                    <a:pt x="46" y="16"/>
                  </a:lnTo>
                  <a:lnTo>
                    <a:pt x="55" y="16"/>
                  </a:lnTo>
                  <a:lnTo>
                    <a:pt x="62" y="16"/>
                  </a:lnTo>
                  <a:lnTo>
                    <a:pt x="78" y="16"/>
                  </a:lnTo>
                  <a:lnTo>
                    <a:pt x="85" y="16"/>
                  </a:lnTo>
                  <a:lnTo>
                    <a:pt x="92" y="16"/>
                  </a:lnTo>
                  <a:lnTo>
                    <a:pt x="101" y="16"/>
                  </a:lnTo>
                  <a:lnTo>
                    <a:pt x="115" y="16"/>
                  </a:lnTo>
                  <a:lnTo>
                    <a:pt x="131" y="16"/>
                  </a:lnTo>
                  <a:lnTo>
                    <a:pt x="147" y="23"/>
                  </a:lnTo>
                  <a:lnTo>
                    <a:pt x="147" y="16"/>
                  </a:lnTo>
                  <a:lnTo>
                    <a:pt x="154" y="16"/>
                  </a:lnTo>
                  <a:lnTo>
                    <a:pt x="161" y="7"/>
                  </a:lnTo>
                  <a:lnTo>
                    <a:pt x="168" y="0"/>
                  </a:lnTo>
                  <a:lnTo>
                    <a:pt x="177" y="7"/>
                  </a:lnTo>
                  <a:lnTo>
                    <a:pt x="184" y="16"/>
                  </a:lnTo>
                  <a:lnTo>
                    <a:pt x="184" y="30"/>
                  </a:lnTo>
                  <a:lnTo>
                    <a:pt x="192" y="46"/>
                  </a:lnTo>
                  <a:lnTo>
                    <a:pt x="192" y="63"/>
                  </a:lnTo>
                  <a:lnTo>
                    <a:pt x="208" y="77"/>
                  </a:lnTo>
                  <a:lnTo>
                    <a:pt x="200" y="86"/>
                  </a:lnTo>
                  <a:lnTo>
                    <a:pt x="192" y="93"/>
                  </a:lnTo>
                  <a:lnTo>
                    <a:pt x="184" y="109"/>
                  </a:lnTo>
                  <a:lnTo>
                    <a:pt x="184" y="131"/>
                  </a:lnTo>
                  <a:lnTo>
                    <a:pt x="184" y="140"/>
                  </a:lnTo>
                  <a:lnTo>
                    <a:pt x="168" y="163"/>
                  </a:lnTo>
                  <a:lnTo>
                    <a:pt x="168" y="178"/>
                  </a:lnTo>
                  <a:lnTo>
                    <a:pt x="161" y="178"/>
                  </a:lnTo>
                  <a:lnTo>
                    <a:pt x="154" y="194"/>
                  </a:lnTo>
                  <a:lnTo>
                    <a:pt x="154" y="210"/>
                  </a:lnTo>
                  <a:lnTo>
                    <a:pt x="147" y="217"/>
                  </a:lnTo>
                  <a:lnTo>
                    <a:pt x="138" y="217"/>
                  </a:lnTo>
                  <a:lnTo>
                    <a:pt x="147" y="225"/>
                  </a:lnTo>
                  <a:lnTo>
                    <a:pt x="161" y="234"/>
                  </a:lnTo>
                  <a:lnTo>
                    <a:pt x="161" y="248"/>
                  </a:lnTo>
                  <a:lnTo>
                    <a:pt x="168" y="257"/>
                  </a:lnTo>
                  <a:lnTo>
                    <a:pt x="177" y="257"/>
                  </a:lnTo>
                  <a:lnTo>
                    <a:pt x="177" y="271"/>
                  </a:lnTo>
                  <a:lnTo>
                    <a:pt x="168" y="271"/>
                  </a:lnTo>
                  <a:lnTo>
                    <a:pt x="161" y="271"/>
                  </a:lnTo>
                  <a:lnTo>
                    <a:pt x="154" y="280"/>
                  </a:lnTo>
                  <a:lnTo>
                    <a:pt x="147" y="280"/>
                  </a:lnTo>
                  <a:lnTo>
                    <a:pt x="138" y="280"/>
                  </a:lnTo>
                  <a:lnTo>
                    <a:pt x="131" y="288"/>
                  </a:lnTo>
                  <a:lnTo>
                    <a:pt x="124" y="288"/>
                  </a:lnTo>
                  <a:lnTo>
                    <a:pt x="115" y="288"/>
                  </a:lnTo>
                  <a:lnTo>
                    <a:pt x="108" y="280"/>
                  </a:lnTo>
                  <a:lnTo>
                    <a:pt x="101" y="271"/>
                  </a:lnTo>
                  <a:lnTo>
                    <a:pt x="92" y="271"/>
                  </a:lnTo>
                  <a:lnTo>
                    <a:pt x="85" y="271"/>
                  </a:lnTo>
                  <a:lnTo>
                    <a:pt x="78" y="271"/>
                  </a:lnTo>
                  <a:lnTo>
                    <a:pt x="69" y="264"/>
                  </a:lnTo>
                  <a:lnTo>
                    <a:pt x="69" y="257"/>
                  </a:lnTo>
                  <a:lnTo>
                    <a:pt x="62" y="248"/>
                  </a:lnTo>
                  <a:lnTo>
                    <a:pt x="62" y="241"/>
                  </a:lnTo>
                  <a:lnTo>
                    <a:pt x="46" y="234"/>
                  </a:lnTo>
                  <a:lnTo>
                    <a:pt x="46" y="225"/>
                  </a:lnTo>
                  <a:lnTo>
                    <a:pt x="32" y="217"/>
                  </a:lnTo>
                  <a:lnTo>
                    <a:pt x="32" y="210"/>
                  </a:lnTo>
                  <a:lnTo>
                    <a:pt x="23" y="210"/>
                  </a:lnTo>
                  <a:lnTo>
                    <a:pt x="23" y="194"/>
                  </a:lnTo>
                  <a:lnTo>
                    <a:pt x="16" y="187"/>
                  </a:lnTo>
                  <a:lnTo>
                    <a:pt x="16" y="178"/>
                  </a:lnTo>
                  <a:lnTo>
                    <a:pt x="8" y="171"/>
                  </a:lnTo>
                  <a:lnTo>
                    <a:pt x="8" y="163"/>
                  </a:lnTo>
                  <a:lnTo>
                    <a:pt x="0" y="154"/>
                  </a:lnTo>
                  <a:lnTo>
                    <a:pt x="0" y="147"/>
                  </a:lnTo>
                  <a:lnTo>
                    <a:pt x="0" y="140"/>
                  </a:lnTo>
                  <a:lnTo>
                    <a:pt x="8" y="131"/>
                  </a:lnTo>
                  <a:lnTo>
                    <a:pt x="8" y="124"/>
                  </a:lnTo>
                  <a:lnTo>
                    <a:pt x="16" y="117"/>
                  </a:lnTo>
                  <a:lnTo>
                    <a:pt x="16" y="109"/>
                  </a:lnTo>
                  <a:lnTo>
                    <a:pt x="23" y="109"/>
                  </a:lnTo>
                  <a:lnTo>
                    <a:pt x="23" y="93"/>
                  </a:lnTo>
                  <a:lnTo>
                    <a:pt x="23" y="77"/>
                  </a:lnTo>
                  <a:lnTo>
                    <a:pt x="23" y="70"/>
                  </a:lnTo>
                  <a:lnTo>
                    <a:pt x="23" y="5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93" name="Freeform 315"/>
            <p:cNvSpPr>
              <a:spLocks/>
            </p:cNvSpPr>
            <p:nvPr/>
          </p:nvSpPr>
          <p:spPr bwMode="auto">
            <a:xfrm>
              <a:off x="3223" y="1453"/>
              <a:ext cx="225" cy="201"/>
            </a:xfrm>
            <a:custGeom>
              <a:avLst/>
              <a:gdLst/>
              <a:ahLst/>
              <a:cxnLst>
                <a:cxn ang="0">
                  <a:pos x="116" y="53"/>
                </a:cxn>
                <a:cxn ang="0">
                  <a:pos x="109" y="39"/>
                </a:cxn>
                <a:cxn ang="0">
                  <a:pos x="102" y="23"/>
                </a:cxn>
                <a:cxn ang="0">
                  <a:pos x="102" y="30"/>
                </a:cxn>
                <a:cxn ang="0">
                  <a:pos x="102" y="39"/>
                </a:cxn>
                <a:cxn ang="0">
                  <a:pos x="109" y="46"/>
                </a:cxn>
                <a:cxn ang="0">
                  <a:pos x="116" y="60"/>
                </a:cxn>
                <a:cxn ang="0">
                  <a:pos x="116" y="69"/>
                </a:cxn>
                <a:cxn ang="0">
                  <a:pos x="125" y="77"/>
                </a:cxn>
                <a:cxn ang="0">
                  <a:pos x="132" y="93"/>
                </a:cxn>
                <a:cxn ang="0">
                  <a:pos x="139" y="100"/>
                </a:cxn>
                <a:cxn ang="0">
                  <a:pos x="147" y="107"/>
                </a:cxn>
                <a:cxn ang="0">
                  <a:pos x="139" y="116"/>
                </a:cxn>
                <a:cxn ang="0">
                  <a:pos x="147" y="123"/>
                </a:cxn>
                <a:cxn ang="0">
                  <a:pos x="139" y="130"/>
                </a:cxn>
                <a:cxn ang="0">
                  <a:pos x="132" y="139"/>
                </a:cxn>
                <a:cxn ang="0">
                  <a:pos x="125" y="139"/>
                </a:cxn>
                <a:cxn ang="0">
                  <a:pos x="125" y="147"/>
                </a:cxn>
                <a:cxn ang="0">
                  <a:pos x="109" y="139"/>
                </a:cxn>
                <a:cxn ang="0">
                  <a:pos x="93" y="139"/>
                </a:cxn>
                <a:cxn ang="0">
                  <a:pos x="78" y="139"/>
                </a:cxn>
                <a:cxn ang="0">
                  <a:pos x="69" y="139"/>
                </a:cxn>
                <a:cxn ang="0">
                  <a:pos x="62" y="139"/>
                </a:cxn>
                <a:cxn ang="0">
                  <a:pos x="55" y="139"/>
                </a:cxn>
                <a:cxn ang="0">
                  <a:pos x="39" y="139"/>
                </a:cxn>
                <a:cxn ang="0">
                  <a:pos x="32" y="139"/>
                </a:cxn>
                <a:cxn ang="0">
                  <a:pos x="23" y="139"/>
                </a:cxn>
                <a:cxn ang="0">
                  <a:pos x="8" y="139"/>
                </a:cxn>
                <a:cxn ang="0">
                  <a:pos x="8" y="123"/>
                </a:cxn>
                <a:cxn ang="0">
                  <a:pos x="8" y="116"/>
                </a:cxn>
                <a:cxn ang="0">
                  <a:pos x="8" y="100"/>
                </a:cxn>
                <a:cxn ang="0">
                  <a:pos x="8" y="84"/>
                </a:cxn>
                <a:cxn ang="0">
                  <a:pos x="8" y="69"/>
                </a:cxn>
                <a:cxn ang="0">
                  <a:pos x="8" y="60"/>
                </a:cxn>
                <a:cxn ang="0">
                  <a:pos x="8" y="46"/>
                </a:cxn>
                <a:cxn ang="0">
                  <a:pos x="8" y="30"/>
                </a:cxn>
                <a:cxn ang="0">
                  <a:pos x="0" y="23"/>
                </a:cxn>
                <a:cxn ang="0">
                  <a:pos x="0" y="7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32" y="7"/>
                </a:cxn>
                <a:cxn ang="0">
                  <a:pos x="55" y="7"/>
                </a:cxn>
                <a:cxn ang="0">
                  <a:pos x="69" y="7"/>
                </a:cxn>
                <a:cxn ang="0">
                  <a:pos x="78" y="0"/>
                </a:cxn>
                <a:cxn ang="0">
                  <a:pos x="69" y="0"/>
                </a:cxn>
                <a:cxn ang="0">
                  <a:pos x="78" y="0"/>
                </a:cxn>
                <a:cxn ang="0">
                  <a:pos x="93" y="7"/>
                </a:cxn>
                <a:cxn ang="0">
                  <a:pos x="102" y="7"/>
                </a:cxn>
                <a:cxn ang="0">
                  <a:pos x="116" y="7"/>
                </a:cxn>
                <a:cxn ang="0">
                  <a:pos x="125" y="16"/>
                </a:cxn>
                <a:cxn ang="0">
                  <a:pos x="132" y="30"/>
                </a:cxn>
                <a:cxn ang="0">
                  <a:pos x="125" y="46"/>
                </a:cxn>
                <a:cxn ang="0">
                  <a:pos x="125" y="53"/>
                </a:cxn>
                <a:cxn ang="0">
                  <a:pos x="116" y="53"/>
                </a:cxn>
              </a:cxnLst>
              <a:rect l="0" t="0" r="r" b="b"/>
              <a:pathLst>
                <a:path w="148" h="148">
                  <a:moveTo>
                    <a:pt x="116" y="53"/>
                  </a:moveTo>
                  <a:lnTo>
                    <a:pt x="109" y="39"/>
                  </a:lnTo>
                  <a:lnTo>
                    <a:pt x="102" y="23"/>
                  </a:lnTo>
                  <a:lnTo>
                    <a:pt x="102" y="30"/>
                  </a:lnTo>
                  <a:lnTo>
                    <a:pt x="102" y="39"/>
                  </a:lnTo>
                  <a:lnTo>
                    <a:pt x="109" y="46"/>
                  </a:lnTo>
                  <a:lnTo>
                    <a:pt x="116" y="60"/>
                  </a:lnTo>
                  <a:lnTo>
                    <a:pt x="116" y="69"/>
                  </a:lnTo>
                  <a:lnTo>
                    <a:pt x="125" y="77"/>
                  </a:lnTo>
                  <a:lnTo>
                    <a:pt x="132" y="93"/>
                  </a:lnTo>
                  <a:lnTo>
                    <a:pt x="139" y="100"/>
                  </a:lnTo>
                  <a:lnTo>
                    <a:pt x="147" y="107"/>
                  </a:lnTo>
                  <a:lnTo>
                    <a:pt x="139" y="116"/>
                  </a:lnTo>
                  <a:lnTo>
                    <a:pt x="147" y="123"/>
                  </a:lnTo>
                  <a:lnTo>
                    <a:pt x="139" y="130"/>
                  </a:lnTo>
                  <a:lnTo>
                    <a:pt x="132" y="139"/>
                  </a:lnTo>
                  <a:lnTo>
                    <a:pt x="125" y="139"/>
                  </a:lnTo>
                  <a:lnTo>
                    <a:pt x="125" y="147"/>
                  </a:lnTo>
                  <a:lnTo>
                    <a:pt x="109" y="139"/>
                  </a:lnTo>
                  <a:lnTo>
                    <a:pt x="93" y="139"/>
                  </a:lnTo>
                  <a:lnTo>
                    <a:pt x="78" y="139"/>
                  </a:lnTo>
                  <a:lnTo>
                    <a:pt x="69" y="139"/>
                  </a:lnTo>
                  <a:lnTo>
                    <a:pt x="62" y="139"/>
                  </a:lnTo>
                  <a:lnTo>
                    <a:pt x="55" y="139"/>
                  </a:lnTo>
                  <a:lnTo>
                    <a:pt x="39" y="139"/>
                  </a:lnTo>
                  <a:lnTo>
                    <a:pt x="32" y="139"/>
                  </a:lnTo>
                  <a:lnTo>
                    <a:pt x="23" y="139"/>
                  </a:lnTo>
                  <a:lnTo>
                    <a:pt x="8" y="139"/>
                  </a:lnTo>
                  <a:lnTo>
                    <a:pt x="8" y="123"/>
                  </a:lnTo>
                  <a:lnTo>
                    <a:pt x="8" y="116"/>
                  </a:lnTo>
                  <a:lnTo>
                    <a:pt x="8" y="100"/>
                  </a:lnTo>
                  <a:lnTo>
                    <a:pt x="8" y="84"/>
                  </a:lnTo>
                  <a:lnTo>
                    <a:pt x="8" y="69"/>
                  </a:lnTo>
                  <a:lnTo>
                    <a:pt x="8" y="60"/>
                  </a:lnTo>
                  <a:lnTo>
                    <a:pt x="8" y="46"/>
                  </a:lnTo>
                  <a:lnTo>
                    <a:pt x="8" y="30"/>
                  </a:lnTo>
                  <a:lnTo>
                    <a:pt x="0" y="23"/>
                  </a:lnTo>
                  <a:lnTo>
                    <a:pt x="0" y="7"/>
                  </a:lnTo>
                  <a:lnTo>
                    <a:pt x="8" y="0"/>
                  </a:lnTo>
                  <a:lnTo>
                    <a:pt x="16" y="0"/>
                  </a:lnTo>
                  <a:lnTo>
                    <a:pt x="32" y="7"/>
                  </a:lnTo>
                  <a:lnTo>
                    <a:pt x="55" y="7"/>
                  </a:lnTo>
                  <a:lnTo>
                    <a:pt x="69" y="7"/>
                  </a:lnTo>
                  <a:lnTo>
                    <a:pt x="78" y="0"/>
                  </a:lnTo>
                  <a:lnTo>
                    <a:pt x="69" y="0"/>
                  </a:lnTo>
                  <a:lnTo>
                    <a:pt x="78" y="0"/>
                  </a:lnTo>
                  <a:lnTo>
                    <a:pt x="93" y="7"/>
                  </a:lnTo>
                  <a:lnTo>
                    <a:pt x="102" y="7"/>
                  </a:lnTo>
                  <a:lnTo>
                    <a:pt x="116" y="7"/>
                  </a:lnTo>
                  <a:lnTo>
                    <a:pt x="125" y="16"/>
                  </a:lnTo>
                  <a:lnTo>
                    <a:pt x="132" y="30"/>
                  </a:lnTo>
                  <a:lnTo>
                    <a:pt x="125" y="46"/>
                  </a:lnTo>
                  <a:lnTo>
                    <a:pt x="125" y="53"/>
                  </a:lnTo>
                  <a:lnTo>
                    <a:pt x="116" y="5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94" name="Freeform 316"/>
            <p:cNvSpPr>
              <a:spLocks/>
            </p:cNvSpPr>
            <p:nvPr/>
          </p:nvSpPr>
          <p:spPr bwMode="auto">
            <a:xfrm>
              <a:off x="4051" y="1380"/>
              <a:ext cx="534" cy="534"/>
            </a:xfrm>
            <a:custGeom>
              <a:avLst/>
              <a:gdLst/>
              <a:ahLst/>
              <a:cxnLst>
                <a:cxn ang="0">
                  <a:pos x="62" y="14"/>
                </a:cxn>
                <a:cxn ang="0">
                  <a:pos x="46" y="23"/>
                </a:cxn>
                <a:cxn ang="0">
                  <a:pos x="62" y="46"/>
                </a:cxn>
                <a:cxn ang="0">
                  <a:pos x="62" y="60"/>
                </a:cxn>
                <a:cxn ang="0">
                  <a:pos x="46" y="100"/>
                </a:cxn>
                <a:cxn ang="0">
                  <a:pos x="16" y="107"/>
                </a:cxn>
                <a:cxn ang="0">
                  <a:pos x="23" y="137"/>
                </a:cxn>
                <a:cxn ang="0">
                  <a:pos x="30" y="160"/>
                </a:cxn>
                <a:cxn ang="0">
                  <a:pos x="0" y="169"/>
                </a:cxn>
                <a:cxn ang="0">
                  <a:pos x="30" y="176"/>
                </a:cxn>
                <a:cxn ang="0">
                  <a:pos x="16" y="183"/>
                </a:cxn>
                <a:cxn ang="0">
                  <a:pos x="53" y="207"/>
                </a:cxn>
                <a:cxn ang="0">
                  <a:pos x="62" y="192"/>
                </a:cxn>
                <a:cxn ang="0">
                  <a:pos x="62" y="200"/>
                </a:cxn>
                <a:cxn ang="0">
                  <a:pos x="69" y="230"/>
                </a:cxn>
                <a:cxn ang="0">
                  <a:pos x="76" y="269"/>
                </a:cxn>
                <a:cxn ang="0">
                  <a:pos x="93" y="307"/>
                </a:cxn>
                <a:cxn ang="0">
                  <a:pos x="109" y="346"/>
                </a:cxn>
                <a:cxn ang="0">
                  <a:pos x="123" y="376"/>
                </a:cxn>
                <a:cxn ang="0">
                  <a:pos x="146" y="385"/>
                </a:cxn>
                <a:cxn ang="0">
                  <a:pos x="155" y="369"/>
                </a:cxn>
                <a:cxn ang="0">
                  <a:pos x="169" y="353"/>
                </a:cxn>
                <a:cxn ang="0">
                  <a:pos x="169" y="316"/>
                </a:cxn>
                <a:cxn ang="0">
                  <a:pos x="169" y="285"/>
                </a:cxn>
                <a:cxn ang="0">
                  <a:pos x="193" y="269"/>
                </a:cxn>
                <a:cxn ang="0">
                  <a:pos x="216" y="239"/>
                </a:cxn>
                <a:cxn ang="0">
                  <a:pos x="239" y="216"/>
                </a:cxn>
                <a:cxn ang="0">
                  <a:pos x="255" y="200"/>
                </a:cxn>
                <a:cxn ang="0">
                  <a:pos x="262" y="192"/>
                </a:cxn>
                <a:cxn ang="0">
                  <a:pos x="255" y="160"/>
                </a:cxn>
                <a:cxn ang="0">
                  <a:pos x="255" y="146"/>
                </a:cxn>
                <a:cxn ang="0">
                  <a:pos x="255" y="130"/>
                </a:cxn>
                <a:cxn ang="0">
                  <a:pos x="270" y="146"/>
                </a:cxn>
                <a:cxn ang="0">
                  <a:pos x="302" y="153"/>
                </a:cxn>
                <a:cxn ang="0">
                  <a:pos x="293" y="176"/>
                </a:cxn>
                <a:cxn ang="0">
                  <a:pos x="309" y="192"/>
                </a:cxn>
                <a:cxn ang="0">
                  <a:pos x="316" y="169"/>
                </a:cxn>
                <a:cxn ang="0">
                  <a:pos x="332" y="137"/>
                </a:cxn>
                <a:cxn ang="0">
                  <a:pos x="356" y="123"/>
                </a:cxn>
                <a:cxn ang="0">
                  <a:pos x="356" y="100"/>
                </a:cxn>
                <a:cxn ang="0">
                  <a:pos x="332" y="92"/>
                </a:cxn>
                <a:cxn ang="0">
                  <a:pos x="316" y="92"/>
                </a:cxn>
                <a:cxn ang="0">
                  <a:pos x="286" y="107"/>
                </a:cxn>
                <a:cxn ang="0">
                  <a:pos x="279" y="123"/>
                </a:cxn>
                <a:cxn ang="0">
                  <a:pos x="246" y="114"/>
                </a:cxn>
                <a:cxn ang="0">
                  <a:pos x="246" y="130"/>
                </a:cxn>
                <a:cxn ang="0">
                  <a:pos x="200" y="123"/>
                </a:cxn>
                <a:cxn ang="0">
                  <a:pos x="169" y="114"/>
                </a:cxn>
                <a:cxn ang="0">
                  <a:pos x="139" y="83"/>
                </a:cxn>
                <a:cxn ang="0">
                  <a:pos x="116" y="60"/>
                </a:cxn>
                <a:cxn ang="0">
                  <a:pos x="116" y="37"/>
                </a:cxn>
                <a:cxn ang="0">
                  <a:pos x="100" y="7"/>
                </a:cxn>
                <a:cxn ang="0">
                  <a:pos x="85" y="0"/>
                </a:cxn>
              </a:cxnLst>
              <a:rect l="0" t="0" r="r" b="b"/>
              <a:pathLst>
                <a:path w="357" h="394">
                  <a:moveTo>
                    <a:pt x="85" y="0"/>
                  </a:moveTo>
                  <a:lnTo>
                    <a:pt x="76" y="7"/>
                  </a:lnTo>
                  <a:lnTo>
                    <a:pt x="62" y="14"/>
                  </a:lnTo>
                  <a:lnTo>
                    <a:pt x="46" y="7"/>
                  </a:lnTo>
                  <a:lnTo>
                    <a:pt x="46" y="14"/>
                  </a:lnTo>
                  <a:lnTo>
                    <a:pt x="46" y="23"/>
                  </a:lnTo>
                  <a:lnTo>
                    <a:pt x="53" y="30"/>
                  </a:lnTo>
                  <a:lnTo>
                    <a:pt x="62" y="37"/>
                  </a:lnTo>
                  <a:lnTo>
                    <a:pt x="62" y="46"/>
                  </a:lnTo>
                  <a:lnTo>
                    <a:pt x="69" y="46"/>
                  </a:lnTo>
                  <a:lnTo>
                    <a:pt x="62" y="53"/>
                  </a:lnTo>
                  <a:lnTo>
                    <a:pt x="62" y="60"/>
                  </a:lnTo>
                  <a:lnTo>
                    <a:pt x="53" y="76"/>
                  </a:lnTo>
                  <a:lnTo>
                    <a:pt x="53" y="83"/>
                  </a:lnTo>
                  <a:lnTo>
                    <a:pt x="46" y="100"/>
                  </a:lnTo>
                  <a:lnTo>
                    <a:pt x="39" y="107"/>
                  </a:lnTo>
                  <a:lnTo>
                    <a:pt x="23" y="107"/>
                  </a:lnTo>
                  <a:lnTo>
                    <a:pt x="16" y="107"/>
                  </a:lnTo>
                  <a:lnTo>
                    <a:pt x="16" y="123"/>
                  </a:lnTo>
                  <a:lnTo>
                    <a:pt x="23" y="130"/>
                  </a:lnTo>
                  <a:lnTo>
                    <a:pt x="23" y="137"/>
                  </a:lnTo>
                  <a:lnTo>
                    <a:pt x="30" y="137"/>
                  </a:lnTo>
                  <a:lnTo>
                    <a:pt x="39" y="160"/>
                  </a:lnTo>
                  <a:lnTo>
                    <a:pt x="30" y="160"/>
                  </a:lnTo>
                  <a:lnTo>
                    <a:pt x="16" y="160"/>
                  </a:lnTo>
                  <a:lnTo>
                    <a:pt x="7" y="160"/>
                  </a:lnTo>
                  <a:lnTo>
                    <a:pt x="0" y="169"/>
                  </a:lnTo>
                  <a:lnTo>
                    <a:pt x="7" y="169"/>
                  </a:lnTo>
                  <a:lnTo>
                    <a:pt x="16" y="183"/>
                  </a:lnTo>
                  <a:lnTo>
                    <a:pt x="30" y="176"/>
                  </a:lnTo>
                  <a:lnTo>
                    <a:pt x="30" y="183"/>
                  </a:lnTo>
                  <a:lnTo>
                    <a:pt x="23" y="183"/>
                  </a:lnTo>
                  <a:lnTo>
                    <a:pt x="16" y="183"/>
                  </a:lnTo>
                  <a:lnTo>
                    <a:pt x="23" y="200"/>
                  </a:lnTo>
                  <a:lnTo>
                    <a:pt x="39" y="207"/>
                  </a:lnTo>
                  <a:lnTo>
                    <a:pt x="53" y="207"/>
                  </a:lnTo>
                  <a:lnTo>
                    <a:pt x="53" y="200"/>
                  </a:lnTo>
                  <a:lnTo>
                    <a:pt x="53" y="192"/>
                  </a:lnTo>
                  <a:lnTo>
                    <a:pt x="62" y="192"/>
                  </a:lnTo>
                  <a:lnTo>
                    <a:pt x="62" y="200"/>
                  </a:lnTo>
                  <a:lnTo>
                    <a:pt x="69" y="200"/>
                  </a:lnTo>
                  <a:lnTo>
                    <a:pt x="62" y="200"/>
                  </a:lnTo>
                  <a:lnTo>
                    <a:pt x="62" y="207"/>
                  </a:lnTo>
                  <a:lnTo>
                    <a:pt x="62" y="216"/>
                  </a:lnTo>
                  <a:lnTo>
                    <a:pt x="69" y="230"/>
                  </a:lnTo>
                  <a:lnTo>
                    <a:pt x="69" y="239"/>
                  </a:lnTo>
                  <a:lnTo>
                    <a:pt x="76" y="253"/>
                  </a:lnTo>
                  <a:lnTo>
                    <a:pt x="76" y="269"/>
                  </a:lnTo>
                  <a:lnTo>
                    <a:pt x="85" y="285"/>
                  </a:lnTo>
                  <a:lnTo>
                    <a:pt x="85" y="292"/>
                  </a:lnTo>
                  <a:lnTo>
                    <a:pt x="93" y="307"/>
                  </a:lnTo>
                  <a:lnTo>
                    <a:pt x="100" y="323"/>
                  </a:lnTo>
                  <a:lnTo>
                    <a:pt x="109" y="330"/>
                  </a:lnTo>
                  <a:lnTo>
                    <a:pt x="109" y="346"/>
                  </a:lnTo>
                  <a:lnTo>
                    <a:pt x="116" y="362"/>
                  </a:lnTo>
                  <a:lnTo>
                    <a:pt x="123" y="369"/>
                  </a:lnTo>
                  <a:lnTo>
                    <a:pt x="123" y="376"/>
                  </a:lnTo>
                  <a:lnTo>
                    <a:pt x="132" y="393"/>
                  </a:lnTo>
                  <a:lnTo>
                    <a:pt x="139" y="393"/>
                  </a:lnTo>
                  <a:lnTo>
                    <a:pt x="146" y="385"/>
                  </a:lnTo>
                  <a:lnTo>
                    <a:pt x="155" y="376"/>
                  </a:lnTo>
                  <a:lnTo>
                    <a:pt x="162" y="376"/>
                  </a:lnTo>
                  <a:lnTo>
                    <a:pt x="155" y="369"/>
                  </a:lnTo>
                  <a:lnTo>
                    <a:pt x="162" y="362"/>
                  </a:lnTo>
                  <a:lnTo>
                    <a:pt x="169" y="362"/>
                  </a:lnTo>
                  <a:lnTo>
                    <a:pt x="169" y="353"/>
                  </a:lnTo>
                  <a:lnTo>
                    <a:pt x="162" y="339"/>
                  </a:lnTo>
                  <a:lnTo>
                    <a:pt x="169" y="330"/>
                  </a:lnTo>
                  <a:lnTo>
                    <a:pt x="169" y="316"/>
                  </a:lnTo>
                  <a:lnTo>
                    <a:pt x="169" y="307"/>
                  </a:lnTo>
                  <a:lnTo>
                    <a:pt x="162" y="285"/>
                  </a:lnTo>
                  <a:lnTo>
                    <a:pt x="169" y="285"/>
                  </a:lnTo>
                  <a:lnTo>
                    <a:pt x="177" y="285"/>
                  </a:lnTo>
                  <a:lnTo>
                    <a:pt x="177" y="276"/>
                  </a:lnTo>
                  <a:lnTo>
                    <a:pt x="193" y="269"/>
                  </a:lnTo>
                  <a:lnTo>
                    <a:pt x="193" y="262"/>
                  </a:lnTo>
                  <a:lnTo>
                    <a:pt x="209" y="246"/>
                  </a:lnTo>
                  <a:lnTo>
                    <a:pt x="216" y="239"/>
                  </a:lnTo>
                  <a:lnTo>
                    <a:pt x="223" y="230"/>
                  </a:lnTo>
                  <a:lnTo>
                    <a:pt x="232" y="223"/>
                  </a:lnTo>
                  <a:lnTo>
                    <a:pt x="239" y="216"/>
                  </a:lnTo>
                  <a:lnTo>
                    <a:pt x="239" y="200"/>
                  </a:lnTo>
                  <a:lnTo>
                    <a:pt x="255" y="192"/>
                  </a:lnTo>
                  <a:lnTo>
                    <a:pt x="255" y="200"/>
                  </a:lnTo>
                  <a:lnTo>
                    <a:pt x="262" y="200"/>
                  </a:lnTo>
                  <a:lnTo>
                    <a:pt x="270" y="200"/>
                  </a:lnTo>
                  <a:lnTo>
                    <a:pt x="262" y="192"/>
                  </a:lnTo>
                  <a:lnTo>
                    <a:pt x="262" y="183"/>
                  </a:lnTo>
                  <a:lnTo>
                    <a:pt x="262" y="169"/>
                  </a:lnTo>
                  <a:lnTo>
                    <a:pt x="255" y="160"/>
                  </a:lnTo>
                  <a:lnTo>
                    <a:pt x="246" y="153"/>
                  </a:lnTo>
                  <a:lnTo>
                    <a:pt x="255" y="153"/>
                  </a:lnTo>
                  <a:lnTo>
                    <a:pt x="255" y="146"/>
                  </a:lnTo>
                  <a:lnTo>
                    <a:pt x="246" y="137"/>
                  </a:lnTo>
                  <a:lnTo>
                    <a:pt x="246" y="130"/>
                  </a:lnTo>
                  <a:lnTo>
                    <a:pt x="255" y="130"/>
                  </a:lnTo>
                  <a:lnTo>
                    <a:pt x="262" y="137"/>
                  </a:lnTo>
                  <a:lnTo>
                    <a:pt x="262" y="130"/>
                  </a:lnTo>
                  <a:lnTo>
                    <a:pt x="270" y="146"/>
                  </a:lnTo>
                  <a:lnTo>
                    <a:pt x="279" y="146"/>
                  </a:lnTo>
                  <a:lnTo>
                    <a:pt x="293" y="146"/>
                  </a:lnTo>
                  <a:lnTo>
                    <a:pt x="302" y="153"/>
                  </a:lnTo>
                  <a:lnTo>
                    <a:pt x="302" y="160"/>
                  </a:lnTo>
                  <a:lnTo>
                    <a:pt x="293" y="160"/>
                  </a:lnTo>
                  <a:lnTo>
                    <a:pt x="293" y="176"/>
                  </a:lnTo>
                  <a:lnTo>
                    <a:pt x="302" y="169"/>
                  </a:lnTo>
                  <a:lnTo>
                    <a:pt x="309" y="183"/>
                  </a:lnTo>
                  <a:lnTo>
                    <a:pt x="309" y="192"/>
                  </a:lnTo>
                  <a:lnTo>
                    <a:pt x="316" y="192"/>
                  </a:lnTo>
                  <a:lnTo>
                    <a:pt x="316" y="176"/>
                  </a:lnTo>
                  <a:lnTo>
                    <a:pt x="316" y="169"/>
                  </a:lnTo>
                  <a:lnTo>
                    <a:pt x="325" y="169"/>
                  </a:lnTo>
                  <a:lnTo>
                    <a:pt x="332" y="146"/>
                  </a:lnTo>
                  <a:lnTo>
                    <a:pt x="332" y="137"/>
                  </a:lnTo>
                  <a:lnTo>
                    <a:pt x="332" y="130"/>
                  </a:lnTo>
                  <a:lnTo>
                    <a:pt x="339" y="114"/>
                  </a:lnTo>
                  <a:lnTo>
                    <a:pt x="356" y="123"/>
                  </a:lnTo>
                  <a:lnTo>
                    <a:pt x="348" y="114"/>
                  </a:lnTo>
                  <a:lnTo>
                    <a:pt x="348" y="107"/>
                  </a:lnTo>
                  <a:lnTo>
                    <a:pt x="356" y="100"/>
                  </a:lnTo>
                  <a:lnTo>
                    <a:pt x="339" y="100"/>
                  </a:lnTo>
                  <a:lnTo>
                    <a:pt x="339" y="92"/>
                  </a:lnTo>
                  <a:lnTo>
                    <a:pt x="332" y="92"/>
                  </a:lnTo>
                  <a:lnTo>
                    <a:pt x="332" y="83"/>
                  </a:lnTo>
                  <a:lnTo>
                    <a:pt x="325" y="92"/>
                  </a:lnTo>
                  <a:lnTo>
                    <a:pt x="316" y="92"/>
                  </a:lnTo>
                  <a:lnTo>
                    <a:pt x="302" y="100"/>
                  </a:lnTo>
                  <a:lnTo>
                    <a:pt x="293" y="107"/>
                  </a:lnTo>
                  <a:lnTo>
                    <a:pt x="286" y="107"/>
                  </a:lnTo>
                  <a:lnTo>
                    <a:pt x="286" y="114"/>
                  </a:lnTo>
                  <a:lnTo>
                    <a:pt x="293" y="123"/>
                  </a:lnTo>
                  <a:lnTo>
                    <a:pt x="279" y="123"/>
                  </a:lnTo>
                  <a:lnTo>
                    <a:pt x="270" y="123"/>
                  </a:lnTo>
                  <a:lnTo>
                    <a:pt x="255" y="123"/>
                  </a:lnTo>
                  <a:lnTo>
                    <a:pt x="246" y="114"/>
                  </a:lnTo>
                  <a:lnTo>
                    <a:pt x="246" y="107"/>
                  </a:lnTo>
                  <a:lnTo>
                    <a:pt x="239" y="107"/>
                  </a:lnTo>
                  <a:lnTo>
                    <a:pt x="246" y="130"/>
                  </a:lnTo>
                  <a:lnTo>
                    <a:pt x="232" y="130"/>
                  </a:lnTo>
                  <a:lnTo>
                    <a:pt x="216" y="123"/>
                  </a:lnTo>
                  <a:lnTo>
                    <a:pt x="200" y="123"/>
                  </a:lnTo>
                  <a:lnTo>
                    <a:pt x="200" y="114"/>
                  </a:lnTo>
                  <a:lnTo>
                    <a:pt x="186" y="114"/>
                  </a:lnTo>
                  <a:lnTo>
                    <a:pt x="169" y="114"/>
                  </a:lnTo>
                  <a:lnTo>
                    <a:pt x="155" y="100"/>
                  </a:lnTo>
                  <a:lnTo>
                    <a:pt x="139" y="92"/>
                  </a:lnTo>
                  <a:lnTo>
                    <a:pt x="139" y="83"/>
                  </a:lnTo>
                  <a:lnTo>
                    <a:pt x="146" y="76"/>
                  </a:lnTo>
                  <a:lnTo>
                    <a:pt x="132" y="69"/>
                  </a:lnTo>
                  <a:lnTo>
                    <a:pt x="116" y="60"/>
                  </a:lnTo>
                  <a:lnTo>
                    <a:pt x="116" y="53"/>
                  </a:lnTo>
                  <a:lnTo>
                    <a:pt x="109" y="37"/>
                  </a:lnTo>
                  <a:lnTo>
                    <a:pt x="116" y="37"/>
                  </a:lnTo>
                  <a:lnTo>
                    <a:pt x="109" y="23"/>
                  </a:lnTo>
                  <a:lnTo>
                    <a:pt x="109" y="14"/>
                  </a:lnTo>
                  <a:lnTo>
                    <a:pt x="100" y="7"/>
                  </a:lnTo>
                  <a:lnTo>
                    <a:pt x="100" y="0"/>
                  </a:lnTo>
                  <a:lnTo>
                    <a:pt x="93" y="0"/>
                  </a:lnTo>
                  <a:lnTo>
                    <a:pt x="85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95" name="Freeform 317"/>
            <p:cNvSpPr>
              <a:spLocks/>
            </p:cNvSpPr>
            <p:nvPr/>
          </p:nvSpPr>
          <p:spPr bwMode="auto">
            <a:xfrm>
              <a:off x="3398" y="1420"/>
              <a:ext cx="48" cy="76"/>
            </a:xfrm>
            <a:custGeom>
              <a:avLst/>
              <a:gdLst/>
              <a:ahLst/>
              <a:cxnLst>
                <a:cxn ang="0">
                  <a:pos x="29" y="54"/>
                </a:cxn>
                <a:cxn ang="0">
                  <a:pos x="16" y="39"/>
                </a:cxn>
                <a:cxn ang="0">
                  <a:pos x="0" y="30"/>
                </a:cxn>
                <a:cxn ang="0">
                  <a:pos x="16" y="16"/>
                </a:cxn>
                <a:cxn ang="0">
                  <a:pos x="16" y="0"/>
                </a:cxn>
                <a:cxn ang="0">
                  <a:pos x="29" y="0"/>
                </a:cxn>
                <a:cxn ang="0">
                  <a:pos x="29" y="7"/>
                </a:cxn>
                <a:cxn ang="0">
                  <a:pos x="29" y="16"/>
                </a:cxn>
                <a:cxn ang="0">
                  <a:pos x="29" y="30"/>
                </a:cxn>
                <a:cxn ang="0">
                  <a:pos x="29" y="39"/>
                </a:cxn>
                <a:cxn ang="0">
                  <a:pos x="29" y="54"/>
                </a:cxn>
              </a:cxnLst>
              <a:rect l="0" t="0" r="r" b="b"/>
              <a:pathLst>
                <a:path w="30" h="55">
                  <a:moveTo>
                    <a:pt x="29" y="54"/>
                  </a:moveTo>
                  <a:lnTo>
                    <a:pt x="16" y="39"/>
                  </a:lnTo>
                  <a:lnTo>
                    <a:pt x="0" y="30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29" y="16"/>
                  </a:lnTo>
                  <a:lnTo>
                    <a:pt x="29" y="30"/>
                  </a:lnTo>
                  <a:lnTo>
                    <a:pt x="29" y="39"/>
                  </a:lnTo>
                  <a:lnTo>
                    <a:pt x="29" y="5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96" name="Freeform 318"/>
            <p:cNvSpPr>
              <a:spLocks/>
            </p:cNvSpPr>
            <p:nvPr/>
          </p:nvSpPr>
          <p:spPr bwMode="auto">
            <a:xfrm>
              <a:off x="3424" y="1423"/>
              <a:ext cx="69" cy="88"/>
            </a:xfrm>
            <a:custGeom>
              <a:avLst/>
              <a:gdLst/>
              <a:ahLst/>
              <a:cxnLst>
                <a:cxn ang="0">
                  <a:pos x="14" y="15"/>
                </a:cxn>
                <a:cxn ang="0">
                  <a:pos x="0" y="7"/>
                </a:cxn>
                <a:cxn ang="0">
                  <a:pos x="0" y="15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53"/>
                </a:cxn>
                <a:cxn ang="0">
                  <a:pos x="7" y="62"/>
                </a:cxn>
                <a:cxn ang="0">
                  <a:pos x="14" y="46"/>
                </a:cxn>
                <a:cxn ang="0">
                  <a:pos x="30" y="46"/>
                </a:cxn>
                <a:cxn ang="0">
                  <a:pos x="30" y="38"/>
                </a:cxn>
                <a:cxn ang="0">
                  <a:pos x="14" y="23"/>
                </a:cxn>
                <a:cxn ang="0">
                  <a:pos x="30" y="23"/>
                </a:cxn>
                <a:cxn ang="0">
                  <a:pos x="46" y="15"/>
                </a:cxn>
                <a:cxn ang="0">
                  <a:pos x="37" y="0"/>
                </a:cxn>
                <a:cxn ang="0">
                  <a:pos x="23" y="7"/>
                </a:cxn>
                <a:cxn ang="0">
                  <a:pos x="14" y="15"/>
                </a:cxn>
              </a:cxnLst>
              <a:rect l="0" t="0" r="r" b="b"/>
              <a:pathLst>
                <a:path w="47" h="63">
                  <a:moveTo>
                    <a:pt x="14" y="15"/>
                  </a:moveTo>
                  <a:lnTo>
                    <a:pt x="0" y="7"/>
                  </a:lnTo>
                  <a:lnTo>
                    <a:pt x="0" y="15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53"/>
                  </a:lnTo>
                  <a:lnTo>
                    <a:pt x="7" y="62"/>
                  </a:lnTo>
                  <a:lnTo>
                    <a:pt x="14" y="46"/>
                  </a:lnTo>
                  <a:lnTo>
                    <a:pt x="30" y="46"/>
                  </a:lnTo>
                  <a:lnTo>
                    <a:pt x="30" y="38"/>
                  </a:lnTo>
                  <a:lnTo>
                    <a:pt x="14" y="23"/>
                  </a:lnTo>
                  <a:lnTo>
                    <a:pt x="30" y="23"/>
                  </a:lnTo>
                  <a:lnTo>
                    <a:pt x="46" y="15"/>
                  </a:lnTo>
                  <a:lnTo>
                    <a:pt x="37" y="0"/>
                  </a:lnTo>
                  <a:lnTo>
                    <a:pt x="23" y="7"/>
                  </a:lnTo>
                  <a:lnTo>
                    <a:pt x="14" y="15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97" name="Freeform 319"/>
            <p:cNvSpPr>
              <a:spLocks/>
            </p:cNvSpPr>
            <p:nvPr/>
          </p:nvSpPr>
          <p:spPr bwMode="auto">
            <a:xfrm>
              <a:off x="3758" y="1592"/>
              <a:ext cx="143" cy="158"/>
            </a:xfrm>
            <a:custGeom>
              <a:avLst/>
              <a:gdLst/>
              <a:ahLst/>
              <a:cxnLst>
                <a:cxn ang="0">
                  <a:pos x="93" y="30"/>
                </a:cxn>
                <a:cxn ang="0">
                  <a:pos x="85" y="23"/>
                </a:cxn>
                <a:cxn ang="0">
                  <a:pos x="69" y="16"/>
                </a:cxn>
                <a:cxn ang="0">
                  <a:pos x="62" y="16"/>
                </a:cxn>
                <a:cxn ang="0">
                  <a:pos x="53" y="7"/>
                </a:cxn>
                <a:cxn ang="0">
                  <a:pos x="46" y="0"/>
                </a:cxn>
                <a:cxn ang="0">
                  <a:pos x="39" y="0"/>
                </a:cxn>
                <a:cxn ang="0">
                  <a:pos x="39" y="7"/>
                </a:cxn>
                <a:cxn ang="0">
                  <a:pos x="39" y="16"/>
                </a:cxn>
                <a:cxn ang="0">
                  <a:pos x="30" y="30"/>
                </a:cxn>
                <a:cxn ang="0">
                  <a:pos x="39" y="39"/>
                </a:cxn>
                <a:cxn ang="0">
                  <a:pos x="39" y="53"/>
                </a:cxn>
                <a:cxn ang="0">
                  <a:pos x="30" y="69"/>
                </a:cxn>
                <a:cxn ang="0">
                  <a:pos x="23" y="69"/>
                </a:cxn>
                <a:cxn ang="0">
                  <a:pos x="16" y="76"/>
                </a:cxn>
                <a:cxn ang="0">
                  <a:pos x="7" y="76"/>
                </a:cxn>
                <a:cxn ang="0">
                  <a:pos x="0" y="85"/>
                </a:cxn>
                <a:cxn ang="0">
                  <a:pos x="0" y="92"/>
                </a:cxn>
                <a:cxn ang="0">
                  <a:pos x="7" y="99"/>
                </a:cxn>
                <a:cxn ang="0">
                  <a:pos x="16" y="116"/>
                </a:cxn>
                <a:cxn ang="0">
                  <a:pos x="23" y="116"/>
                </a:cxn>
                <a:cxn ang="0">
                  <a:pos x="30" y="116"/>
                </a:cxn>
                <a:cxn ang="0">
                  <a:pos x="39" y="108"/>
                </a:cxn>
                <a:cxn ang="0">
                  <a:pos x="46" y="99"/>
                </a:cxn>
                <a:cxn ang="0">
                  <a:pos x="53" y="92"/>
                </a:cxn>
                <a:cxn ang="0">
                  <a:pos x="62" y="85"/>
                </a:cxn>
                <a:cxn ang="0">
                  <a:pos x="69" y="85"/>
                </a:cxn>
                <a:cxn ang="0">
                  <a:pos x="69" y="62"/>
                </a:cxn>
                <a:cxn ang="0">
                  <a:pos x="76" y="62"/>
                </a:cxn>
                <a:cxn ang="0">
                  <a:pos x="85" y="46"/>
                </a:cxn>
                <a:cxn ang="0">
                  <a:pos x="93" y="30"/>
                </a:cxn>
              </a:cxnLst>
              <a:rect l="0" t="0" r="r" b="b"/>
              <a:pathLst>
                <a:path w="94" h="117">
                  <a:moveTo>
                    <a:pt x="93" y="30"/>
                  </a:moveTo>
                  <a:lnTo>
                    <a:pt x="85" y="23"/>
                  </a:lnTo>
                  <a:lnTo>
                    <a:pt x="69" y="16"/>
                  </a:lnTo>
                  <a:lnTo>
                    <a:pt x="62" y="16"/>
                  </a:lnTo>
                  <a:lnTo>
                    <a:pt x="53" y="7"/>
                  </a:lnTo>
                  <a:lnTo>
                    <a:pt x="46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39" y="16"/>
                  </a:lnTo>
                  <a:lnTo>
                    <a:pt x="30" y="30"/>
                  </a:lnTo>
                  <a:lnTo>
                    <a:pt x="39" y="39"/>
                  </a:lnTo>
                  <a:lnTo>
                    <a:pt x="39" y="53"/>
                  </a:lnTo>
                  <a:lnTo>
                    <a:pt x="30" y="69"/>
                  </a:lnTo>
                  <a:lnTo>
                    <a:pt x="23" y="69"/>
                  </a:lnTo>
                  <a:lnTo>
                    <a:pt x="16" y="76"/>
                  </a:lnTo>
                  <a:lnTo>
                    <a:pt x="7" y="76"/>
                  </a:lnTo>
                  <a:lnTo>
                    <a:pt x="0" y="85"/>
                  </a:lnTo>
                  <a:lnTo>
                    <a:pt x="0" y="92"/>
                  </a:lnTo>
                  <a:lnTo>
                    <a:pt x="7" y="99"/>
                  </a:lnTo>
                  <a:lnTo>
                    <a:pt x="16" y="116"/>
                  </a:lnTo>
                  <a:lnTo>
                    <a:pt x="23" y="116"/>
                  </a:lnTo>
                  <a:lnTo>
                    <a:pt x="30" y="116"/>
                  </a:lnTo>
                  <a:lnTo>
                    <a:pt x="39" y="108"/>
                  </a:lnTo>
                  <a:lnTo>
                    <a:pt x="46" y="99"/>
                  </a:lnTo>
                  <a:lnTo>
                    <a:pt x="53" y="92"/>
                  </a:lnTo>
                  <a:lnTo>
                    <a:pt x="62" y="85"/>
                  </a:lnTo>
                  <a:lnTo>
                    <a:pt x="69" y="85"/>
                  </a:lnTo>
                  <a:lnTo>
                    <a:pt x="69" y="62"/>
                  </a:lnTo>
                  <a:lnTo>
                    <a:pt x="76" y="62"/>
                  </a:lnTo>
                  <a:lnTo>
                    <a:pt x="85" y="46"/>
                  </a:lnTo>
                  <a:lnTo>
                    <a:pt x="93" y="3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98" name="Freeform 320"/>
            <p:cNvSpPr>
              <a:spLocks/>
            </p:cNvSpPr>
            <p:nvPr/>
          </p:nvSpPr>
          <p:spPr bwMode="auto">
            <a:xfrm>
              <a:off x="3819" y="1557"/>
              <a:ext cx="42" cy="41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29"/>
                </a:cxn>
                <a:cxn ang="0">
                  <a:pos x="29" y="29"/>
                </a:cxn>
                <a:cxn ang="0">
                  <a:pos x="29" y="0"/>
                </a:cxn>
              </a:cxnLst>
              <a:rect l="0" t="0" r="r" b="b"/>
              <a:pathLst>
                <a:path w="30" h="30">
                  <a:moveTo>
                    <a:pt x="29" y="0"/>
                  </a:moveTo>
                  <a:lnTo>
                    <a:pt x="0" y="29"/>
                  </a:lnTo>
                  <a:lnTo>
                    <a:pt x="29" y="29"/>
                  </a:lnTo>
                  <a:lnTo>
                    <a:pt x="2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999" name="Freeform 321"/>
            <p:cNvSpPr>
              <a:spLocks/>
            </p:cNvSpPr>
            <p:nvPr/>
          </p:nvSpPr>
          <p:spPr bwMode="auto">
            <a:xfrm>
              <a:off x="3413" y="1444"/>
              <a:ext cx="407" cy="330"/>
            </a:xfrm>
            <a:custGeom>
              <a:avLst/>
              <a:gdLst/>
              <a:ahLst/>
              <a:cxnLst>
                <a:cxn ang="0">
                  <a:pos x="60" y="146"/>
                </a:cxn>
                <a:cxn ang="0">
                  <a:pos x="53" y="123"/>
                </a:cxn>
                <a:cxn ang="0">
                  <a:pos x="37" y="107"/>
                </a:cxn>
                <a:cxn ang="0">
                  <a:pos x="14" y="77"/>
                </a:cxn>
                <a:cxn ang="0">
                  <a:pos x="0" y="60"/>
                </a:cxn>
                <a:cxn ang="0">
                  <a:pos x="14" y="46"/>
                </a:cxn>
                <a:cxn ang="0">
                  <a:pos x="37" y="30"/>
                </a:cxn>
                <a:cxn ang="0">
                  <a:pos x="21" y="7"/>
                </a:cxn>
                <a:cxn ang="0">
                  <a:pos x="53" y="0"/>
                </a:cxn>
                <a:cxn ang="0">
                  <a:pos x="76" y="7"/>
                </a:cxn>
                <a:cxn ang="0">
                  <a:pos x="99" y="23"/>
                </a:cxn>
                <a:cxn ang="0">
                  <a:pos x="122" y="46"/>
                </a:cxn>
                <a:cxn ang="0">
                  <a:pos x="160" y="46"/>
                </a:cxn>
                <a:cxn ang="0">
                  <a:pos x="169" y="53"/>
                </a:cxn>
                <a:cxn ang="0">
                  <a:pos x="183" y="68"/>
                </a:cxn>
                <a:cxn ang="0">
                  <a:pos x="192" y="84"/>
                </a:cxn>
                <a:cxn ang="0">
                  <a:pos x="206" y="107"/>
                </a:cxn>
                <a:cxn ang="0">
                  <a:pos x="213" y="114"/>
                </a:cxn>
                <a:cxn ang="0">
                  <a:pos x="222" y="130"/>
                </a:cxn>
                <a:cxn ang="0">
                  <a:pos x="260" y="137"/>
                </a:cxn>
                <a:cxn ang="0">
                  <a:pos x="269" y="161"/>
                </a:cxn>
                <a:cxn ang="0">
                  <a:pos x="252" y="177"/>
                </a:cxn>
                <a:cxn ang="0">
                  <a:pos x="236" y="184"/>
                </a:cxn>
                <a:cxn ang="0">
                  <a:pos x="213" y="193"/>
                </a:cxn>
                <a:cxn ang="0">
                  <a:pos x="199" y="200"/>
                </a:cxn>
                <a:cxn ang="0">
                  <a:pos x="183" y="207"/>
                </a:cxn>
                <a:cxn ang="0">
                  <a:pos x="169" y="231"/>
                </a:cxn>
                <a:cxn ang="0">
                  <a:pos x="160" y="223"/>
                </a:cxn>
                <a:cxn ang="0">
                  <a:pos x="137" y="216"/>
                </a:cxn>
                <a:cxn ang="0">
                  <a:pos x="122" y="223"/>
                </a:cxn>
                <a:cxn ang="0">
                  <a:pos x="106" y="216"/>
                </a:cxn>
                <a:cxn ang="0">
                  <a:pos x="90" y="193"/>
                </a:cxn>
                <a:cxn ang="0">
                  <a:pos x="67" y="161"/>
                </a:cxn>
              </a:cxnLst>
              <a:rect l="0" t="0" r="r" b="b"/>
              <a:pathLst>
                <a:path w="270" h="241">
                  <a:moveTo>
                    <a:pt x="67" y="161"/>
                  </a:moveTo>
                  <a:lnTo>
                    <a:pt x="60" y="146"/>
                  </a:lnTo>
                  <a:lnTo>
                    <a:pt x="60" y="130"/>
                  </a:lnTo>
                  <a:lnTo>
                    <a:pt x="53" y="123"/>
                  </a:lnTo>
                  <a:lnTo>
                    <a:pt x="44" y="114"/>
                  </a:lnTo>
                  <a:lnTo>
                    <a:pt x="37" y="107"/>
                  </a:lnTo>
                  <a:lnTo>
                    <a:pt x="30" y="91"/>
                  </a:lnTo>
                  <a:lnTo>
                    <a:pt x="14" y="77"/>
                  </a:lnTo>
                  <a:lnTo>
                    <a:pt x="7" y="60"/>
                  </a:lnTo>
                  <a:lnTo>
                    <a:pt x="0" y="60"/>
                  </a:lnTo>
                  <a:lnTo>
                    <a:pt x="7" y="37"/>
                  </a:lnTo>
                  <a:lnTo>
                    <a:pt x="14" y="46"/>
                  </a:lnTo>
                  <a:lnTo>
                    <a:pt x="21" y="30"/>
                  </a:lnTo>
                  <a:lnTo>
                    <a:pt x="37" y="30"/>
                  </a:lnTo>
                  <a:lnTo>
                    <a:pt x="37" y="23"/>
                  </a:lnTo>
                  <a:lnTo>
                    <a:pt x="21" y="7"/>
                  </a:lnTo>
                  <a:lnTo>
                    <a:pt x="37" y="7"/>
                  </a:lnTo>
                  <a:lnTo>
                    <a:pt x="53" y="0"/>
                  </a:lnTo>
                  <a:lnTo>
                    <a:pt x="60" y="7"/>
                  </a:lnTo>
                  <a:lnTo>
                    <a:pt x="76" y="7"/>
                  </a:lnTo>
                  <a:lnTo>
                    <a:pt x="90" y="14"/>
                  </a:lnTo>
                  <a:lnTo>
                    <a:pt x="99" y="23"/>
                  </a:lnTo>
                  <a:lnTo>
                    <a:pt x="114" y="30"/>
                  </a:lnTo>
                  <a:lnTo>
                    <a:pt x="122" y="46"/>
                  </a:lnTo>
                  <a:lnTo>
                    <a:pt x="146" y="46"/>
                  </a:lnTo>
                  <a:lnTo>
                    <a:pt x="160" y="46"/>
                  </a:lnTo>
                  <a:lnTo>
                    <a:pt x="160" y="53"/>
                  </a:lnTo>
                  <a:lnTo>
                    <a:pt x="169" y="53"/>
                  </a:lnTo>
                  <a:lnTo>
                    <a:pt x="176" y="60"/>
                  </a:lnTo>
                  <a:lnTo>
                    <a:pt x="183" y="68"/>
                  </a:lnTo>
                  <a:lnTo>
                    <a:pt x="192" y="77"/>
                  </a:lnTo>
                  <a:lnTo>
                    <a:pt x="192" y="84"/>
                  </a:lnTo>
                  <a:lnTo>
                    <a:pt x="199" y="100"/>
                  </a:lnTo>
                  <a:lnTo>
                    <a:pt x="206" y="107"/>
                  </a:lnTo>
                  <a:lnTo>
                    <a:pt x="213" y="107"/>
                  </a:lnTo>
                  <a:lnTo>
                    <a:pt x="213" y="114"/>
                  </a:lnTo>
                  <a:lnTo>
                    <a:pt x="222" y="123"/>
                  </a:lnTo>
                  <a:lnTo>
                    <a:pt x="222" y="130"/>
                  </a:lnTo>
                  <a:lnTo>
                    <a:pt x="245" y="137"/>
                  </a:lnTo>
                  <a:lnTo>
                    <a:pt x="260" y="137"/>
                  </a:lnTo>
                  <a:lnTo>
                    <a:pt x="269" y="146"/>
                  </a:lnTo>
                  <a:lnTo>
                    <a:pt x="269" y="161"/>
                  </a:lnTo>
                  <a:lnTo>
                    <a:pt x="260" y="177"/>
                  </a:lnTo>
                  <a:lnTo>
                    <a:pt x="252" y="177"/>
                  </a:lnTo>
                  <a:lnTo>
                    <a:pt x="245" y="184"/>
                  </a:lnTo>
                  <a:lnTo>
                    <a:pt x="236" y="184"/>
                  </a:lnTo>
                  <a:lnTo>
                    <a:pt x="229" y="193"/>
                  </a:lnTo>
                  <a:lnTo>
                    <a:pt x="213" y="193"/>
                  </a:lnTo>
                  <a:lnTo>
                    <a:pt x="206" y="193"/>
                  </a:lnTo>
                  <a:lnTo>
                    <a:pt x="199" y="200"/>
                  </a:lnTo>
                  <a:lnTo>
                    <a:pt x="192" y="200"/>
                  </a:lnTo>
                  <a:lnTo>
                    <a:pt x="183" y="207"/>
                  </a:lnTo>
                  <a:lnTo>
                    <a:pt x="176" y="223"/>
                  </a:lnTo>
                  <a:lnTo>
                    <a:pt x="169" y="231"/>
                  </a:lnTo>
                  <a:lnTo>
                    <a:pt x="160" y="240"/>
                  </a:lnTo>
                  <a:lnTo>
                    <a:pt x="160" y="223"/>
                  </a:lnTo>
                  <a:lnTo>
                    <a:pt x="146" y="223"/>
                  </a:lnTo>
                  <a:lnTo>
                    <a:pt x="137" y="216"/>
                  </a:lnTo>
                  <a:lnTo>
                    <a:pt x="122" y="216"/>
                  </a:lnTo>
                  <a:lnTo>
                    <a:pt x="122" y="223"/>
                  </a:lnTo>
                  <a:lnTo>
                    <a:pt x="114" y="231"/>
                  </a:lnTo>
                  <a:lnTo>
                    <a:pt x="106" y="216"/>
                  </a:lnTo>
                  <a:lnTo>
                    <a:pt x="99" y="207"/>
                  </a:lnTo>
                  <a:lnTo>
                    <a:pt x="90" y="193"/>
                  </a:lnTo>
                  <a:lnTo>
                    <a:pt x="83" y="177"/>
                  </a:lnTo>
                  <a:lnTo>
                    <a:pt x="67" y="161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00" name="Freeform 322"/>
            <p:cNvSpPr>
              <a:spLocks/>
            </p:cNvSpPr>
            <p:nvPr/>
          </p:nvSpPr>
          <p:spPr bwMode="auto">
            <a:xfrm>
              <a:off x="3733" y="1567"/>
              <a:ext cx="97" cy="65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8" y="32"/>
                </a:cxn>
                <a:cxn ang="0">
                  <a:pos x="8" y="39"/>
                </a:cxn>
                <a:cxn ang="0">
                  <a:pos x="31" y="47"/>
                </a:cxn>
                <a:cxn ang="0">
                  <a:pos x="46" y="47"/>
                </a:cxn>
                <a:cxn ang="0">
                  <a:pos x="54" y="32"/>
                </a:cxn>
                <a:cxn ang="0">
                  <a:pos x="54" y="23"/>
                </a:cxn>
                <a:cxn ang="0">
                  <a:pos x="54" y="16"/>
                </a:cxn>
                <a:cxn ang="0">
                  <a:pos x="62" y="16"/>
                </a:cxn>
                <a:cxn ang="0">
                  <a:pos x="62" y="0"/>
                </a:cxn>
                <a:cxn ang="0">
                  <a:pos x="54" y="0"/>
                </a:cxn>
                <a:cxn ang="0">
                  <a:pos x="46" y="16"/>
                </a:cxn>
                <a:cxn ang="0">
                  <a:pos x="31" y="23"/>
                </a:cxn>
                <a:cxn ang="0">
                  <a:pos x="15" y="23"/>
                </a:cxn>
                <a:cxn ang="0">
                  <a:pos x="8" y="23"/>
                </a:cxn>
                <a:cxn ang="0">
                  <a:pos x="0" y="23"/>
                </a:cxn>
              </a:cxnLst>
              <a:rect l="0" t="0" r="r" b="b"/>
              <a:pathLst>
                <a:path w="63" h="48">
                  <a:moveTo>
                    <a:pt x="0" y="23"/>
                  </a:moveTo>
                  <a:lnTo>
                    <a:pt x="8" y="32"/>
                  </a:lnTo>
                  <a:lnTo>
                    <a:pt x="8" y="39"/>
                  </a:lnTo>
                  <a:lnTo>
                    <a:pt x="31" y="47"/>
                  </a:lnTo>
                  <a:lnTo>
                    <a:pt x="46" y="47"/>
                  </a:lnTo>
                  <a:lnTo>
                    <a:pt x="54" y="32"/>
                  </a:lnTo>
                  <a:lnTo>
                    <a:pt x="54" y="23"/>
                  </a:lnTo>
                  <a:lnTo>
                    <a:pt x="54" y="16"/>
                  </a:lnTo>
                  <a:lnTo>
                    <a:pt x="62" y="16"/>
                  </a:lnTo>
                  <a:lnTo>
                    <a:pt x="62" y="0"/>
                  </a:lnTo>
                  <a:lnTo>
                    <a:pt x="54" y="0"/>
                  </a:lnTo>
                  <a:lnTo>
                    <a:pt x="46" y="16"/>
                  </a:lnTo>
                  <a:lnTo>
                    <a:pt x="31" y="23"/>
                  </a:lnTo>
                  <a:lnTo>
                    <a:pt x="15" y="23"/>
                  </a:lnTo>
                  <a:lnTo>
                    <a:pt x="8" y="23"/>
                  </a:lnTo>
                  <a:lnTo>
                    <a:pt x="0" y="2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01" name="Freeform 323"/>
            <p:cNvSpPr>
              <a:spLocks/>
            </p:cNvSpPr>
            <p:nvPr/>
          </p:nvSpPr>
          <p:spPr bwMode="auto">
            <a:xfrm>
              <a:off x="3582" y="1705"/>
              <a:ext cx="202" cy="128"/>
            </a:xfrm>
            <a:custGeom>
              <a:avLst/>
              <a:gdLst/>
              <a:ahLst/>
              <a:cxnLst>
                <a:cxn ang="0">
                  <a:pos x="8" y="30"/>
                </a:cxn>
                <a:cxn ang="0">
                  <a:pos x="0" y="37"/>
                </a:cxn>
                <a:cxn ang="0">
                  <a:pos x="0" y="53"/>
                </a:cxn>
                <a:cxn ang="0">
                  <a:pos x="8" y="67"/>
                </a:cxn>
                <a:cxn ang="0">
                  <a:pos x="8" y="91"/>
                </a:cxn>
                <a:cxn ang="0">
                  <a:pos x="32" y="91"/>
                </a:cxn>
                <a:cxn ang="0">
                  <a:pos x="46" y="76"/>
                </a:cxn>
                <a:cxn ang="0">
                  <a:pos x="55" y="76"/>
                </a:cxn>
                <a:cxn ang="0">
                  <a:pos x="69" y="67"/>
                </a:cxn>
                <a:cxn ang="0">
                  <a:pos x="78" y="67"/>
                </a:cxn>
                <a:cxn ang="0">
                  <a:pos x="92" y="60"/>
                </a:cxn>
                <a:cxn ang="0">
                  <a:pos x="99" y="53"/>
                </a:cxn>
                <a:cxn ang="0">
                  <a:pos x="108" y="53"/>
                </a:cxn>
                <a:cxn ang="0">
                  <a:pos x="115" y="46"/>
                </a:cxn>
                <a:cxn ang="0">
                  <a:pos x="115" y="37"/>
                </a:cxn>
                <a:cxn ang="0">
                  <a:pos x="132" y="30"/>
                </a:cxn>
                <a:cxn ang="0">
                  <a:pos x="123" y="14"/>
                </a:cxn>
                <a:cxn ang="0">
                  <a:pos x="115" y="7"/>
                </a:cxn>
                <a:cxn ang="0">
                  <a:pos x="115" y="0"/>
                </a:cxn>
                <a:cxn ang="0">
                  <a:pos x="99" y="0"/>
                </a:cxn>
                <a:cxn ang="0">
                  <a:pos x="92" y="0"/>
                </a:cxn>
                <a:cxn ang="0">
                  <a:pos x="85" y="7"/>
                </a:cxn>
                <a:cxn ang="0">
                  <a:pos x="78" y="7"/>
                </a:cxn>
                <a:cxn ang="0">
                  <a:pos x="69" y="14"/>
                </a:cxn>
                <a:cxn ang="0">
                  <a:pos x="62" y="30"/>
                </a:cxn>
                <a:cxn ang="0">
                  <a:pos x="55" y="37"/>
                </a:cxn>
                <a:cxn ang="0">
                  <a:pos x="46" y="46"/>
                </a:cxn>
                <a:cxn ang="0">
                  <a:pos x="46" y="30"/>
                </a:cxn>
                <a:cxn ang="0">
                  <a:pos x="32" y="30"/>
                </a:cxn>
                <a:cxn ang="0">
                  <a:pos x="23" y="23"/>
                </a:cxn>
                <a:cxn ang="0">
                  <a:pos x="8" y="23"/>
                </a:cxn>
                <a:cxn ang="0">
                  <a:pos x="8" y="30"/>
                </a:cxn>
              </a:cxnLst>
              <a:rect l="0" t="0" r="r" b="b"/>
              <a:pathLst>
                <a:path w="133" h="92">
                  <a:moveTo>
                    <a:pt x="8" y="30"/>
                  </a:moveTo>
                  <a:lnTo>
                    <a:pt x="0" y="37"/>
                  </a:lnTo>
                  <a:lnTo>
                    <a:pt x="0" y="53"/>
                  </a:lnTo>
                  <a:lnTo>
                    <a:pt x="8" y="67"/>
                  </a:lnTo>
                  <a:lnTo>
                    <a:pt x="8" y="91"/>
                  </a:lnTo>
                  <a:lnTo>
                    <a:pt x="32" y="91"/>
                  </a:lnTo>
                  <a:lnTo>
                    <a:pt x="46" y="76"/>
                  </a:lnTo>
                  <a:lnTo>
                    <a:pt x="55" y="76"/>
                  </a:lnTo>
                  <a:lnTo>
                    <a:pt x="69" y="67"/>
                  </a:lnTo>
                  <a:lnTo>
                    <a:pt x="78" y="67"/>
                  </a:lnTo>
                  <a:lnTo>
                    <a:pt x="92" y="60"/>
                  </a:lnTo>
                  <a:lnTo>
                    <a:pt x="99" y="53"/>
                  </a:lnTo>
                  <a:lnTo>
                    <a:pt x="108" y="53"/>
                  </a:lnTo>
                  <a:lnTo>
                    <a:pt x="115" y="46"/>
                  </a:lnTo>
                  <a:lnTo>
                    <a:pt x="115" y="37"/>
                  </a:lnTo>
                  <a:lnTo>
                    <a:pt x="132" y="30"/>
                  </a:lnTo>
                  <a:lnTo>
                    <a:pt x="123" y="14"/>
                  </a:lnTo>
                  <a:lnTo>
                    <a:pt x="115" y="7"/>
                  </a:lnTo>
                  <a:lnTo>
                    <a:pt x="11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5" y="7"/>
                  </a:lnTo>
                  <a:lnTo>
                    <a:pt x="78" y="7"/>
                  </a:lnTo>
                  <a:lnTo>
                    <a:pt x="69" y="14"/>
                  </a:lnTo>
                  <a:lnTo>
                    <a:pt x="62" y="30"/>
                  </a:lnTo>
                  <a:lnTo>
                    <a:pt x="55" y="37"/>
                  </a:lnTo>
                  <a:lnTo>
                    <a:pt x="46" y="46"/>
                  </a:lnTo>
                  <a:lnTo>
                    <a:pt x="46" y="30"/>
                  </a:lnTo>
                  <a:lnTo>
                    <a:pt x="32" y="30"/>
                  </a:lnTo>
                  <a:lnTo>
                    <a:pt x="23" y="23"/>
                  </a:lnTo>
                  <a:lnTo>
                    <a:pt x="8" y="23"/>
                  </a:lnTo>
                  <a:lnTo>
                    <a:pt x="8" y="3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02" name="Freeform 324"/>
            <p:cNvSpPr>
              <a:spLocks/>
            </p:cNvSpPr>
            <p:nvPr/>
          </p:nvSpPr>
          <p:spPr bwMode="auto">
            <a:xfrm>
              <a:off x="3723" y="1557"/>
              <a:ext cx="44" cy="41"/>
            </a:xfrm>
            <a:custGeom>
              <a:avLst/>
              <a:gdLst/>
              <a:ahLst/>
              <a:cxnLst>
                <a:cxn ang="0">
                  <a:pos x="29" y="29"/>
                </a:cxn>
                <a:cxn ang="0">
                  <a:pos x="0" y="29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29" y="20"/>
                </a:cxn>
                <a:cxn ang="0">
                  <a:pos x="29" y="29"/>
                </a:cxn>
              </a:cxnLst>
              <a:rect l="0" t="0" r="r" b="b"/>
              <a:pathLst>
                <a:path w="30" h="30">
                  <a:moveTo>
                    <a:pt x="29" y="29"/>
                  </a:moveTo>
                  <a:lnTo>
                    <a:pt x="0" y="29"/>
                  </a:lnTo>
                  <a:lnTo>
                    <a:pt x="0" y="8"/>
                  </a:lnTo>
                  <a:lnTo>
                    <a:pt x="0" y="0"/>
                  </a:lnTo>
                  <a:lnTo>
                    <a:pt x="29" y="20"/>
                  </a:lnTo>
                  <a:lnTo>
                    <a:pt x="29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03" name="Freeform 325"/>
            <p:cNvSpPr>
              <a:spLocks/>
            </p:cNvSpPr>
            <p:nvPr/>
          </p:nvSpPr>
          <p:spPr bwMode="auto">
            <a:xfrm>
              <a:off x="3689" y="1237"/>
              <a:ext cx="258" cy="147"/>
            </a:xfrm>
            <a:custGeom>
              <a:avLst/>
              <a:gdLst/>
              <a:ahLst/>
              <a:cxnLst>
                <a:cxn ang="0">
                  <a:pos x="161" y="84"/>
                </a:cxn>
                <a:cxn ang="0">
                  <a:pos x="161" y="99"/>
                </a:cxn>
                <a:cxn ang="0">
                  <a:pos x="145" y="99"/>
                </a:cxn>
                <a:cxn ang="0">
                  <a:pos x="145" y="108"/>
                </a:cxn>
                <a:cxn ang="0">
                  <a:pos x="138" y="108"/>
                </a:cxn>
                <a:cxn ang="0">
                  <a:pos x="122" y="108"/>
                </a:cxn>
                <a:cxn ang="0">
                  <a:pos x="122" y="92"/>
                </a:cxn>
                <a:cxn ang="0">
                  <a:pos x="108" y="84"/>
                </a:cxn>
                <a:cxn ang="0">
                  <a:pos x="99" y="84"/>
                </a:cxn>
                <a:cxn ang="0">
                  <a:pos x="92" y="76"/>
                </a:cxn>
                <a:cxn ang="0">
                  <a:pos x="69" y="69"/>
                </a:cxn>
                <a:cxn ang="0">
                  <a:pos x="62" y="69"/>
                </a:cxn>
                <a:cxn ang="0">
                  <a:pos x="46" y="69"/>
                </a:cxn>
                <a:cxn ang="0">
                  <a:pos x="39" y="76"/>
                </a:cxn>
                <a:cxn ang="0">
                  <a:pos x="30" y="76"/>
                </a:cxn>
                <a:cxn ang="0">
                  <a:pos x="30" y="69"/>
                </a:cxn>
                <a:cxn ang="0">
                  <a:pos x="23" y="53"/>
                </a:cxn>
                <a:cxn ang="0">
                  <a:pos x="16" y="53"/>
                </a:cxn>
                <a:cxn ang="0">
                  <a:pos x="23" y="46"/>
                </a:cxn>
                <a:cxn ang="0">
                  <a:pos x="16" y="38"/>
                </a:cxn>
                <a:cxn ang="0">
                  <a:pos x="16" y="46"/>
                </a:cxn>
                <a:cxn ang="0">
                  <a:pos x="8" y="30"/>
                </a:cxn>
                <a:cxn ang="0">
                  <a:pos x="16" y="30"/>
                </a:cxn>
                <a:cxn ang="0">
                  <a:pos x="23" y="30"/>
                </a:cxn>
                <a:cxn ang="0">
                  <a:pos x="30" y="30"/>
                </a:cxn>
                <a:cxn ang="0">
                  <a:pos x="30" y="23"/>
                </a:cxn>
                <a:cxn ang="0">
                  <a:pos x="16" y="15"/>
                </a:cxn>
                <a:cxn ang="0">
                  <a:pos x="8" y="15"/>
                </a:cxn>
                <a:cxn ang="0">
                  <a:pos x="8" y="23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8"/>
                </a:cxn>
                <a:cxn ang="0">
                  <a:pos x="30" y="15"/>
                </a:cxn>
                <a:cxn ang="0">
                  <a:pos x="46" y="23"/>
                </a:cxn>
                <a:cxn ang="0">
                  <a:pos x="62" y="23"/>
                </a:cxn>
                <a:cxn ang="0">
                  <a:pos x="62" y="15"/>
                </a:cxn>
                <a:cxn ang="0">
                  <a:pos x="76" y="0"/>
                </a:cxn>
                <a:cxn ang="0">
                  <a:pos x="92" y="15"/>
                </a:cxn>
                <a:cxn ang="0">
                  <a:pos x="99" y="23"/>
                </a:cxn>
                <a:cxn ang="0">
                  <a:pos x="115" y="30"/>
                </a:cxn>
                <a:cxn ang="0">
                  <a:pos x="122" y="38"/>
                </a:cxn>
                <a:cxn ang="0">
                  <a:pos x="145" y="53"/>
                </a:cxn>
                <a:cxn ang="0">
                  <a:pos x="161" y="61"/>
                </a:cxn>
                <a:cxn ang="0">
                  <a:pos x="169" y="76"/>
                </a:cxn>
                <a:cxn ang="0">
                  <a:pos x="169" y="84"/>
                </a:cxn>
                <a:cxn ang="0">
                  <a:pos x="161" y="84"/>
                </a:cxn>
              </a:cxnLst>
              <a:rect l="0" t="0" r="r" b="b"/>
              <a:pathLst>
                <a:path w="170" h="109">
                  <a:moveTo>
                    <a:pt x="161" y="84"/>
                  </a:moveTo>
                  <a:lnTo>
                    <a:pt x="161" y="99"/>
                  </a:lnTo>
                  <a:lnTo>
                    <a:pt x="145" y="99"/>
                  </a:lnTo>
                  <a:lnTo>
                    <a:pt x="145" y="108"/>
                  </a:lnTo>
                  <a:lnTo>
                    <a:pt x="138" y="108"/>
                  </a:lnTo>
                  <a:lnTo>
                    <a:pt x="122" y="108"/>
                  </a:lnTo>
                  <a:lnTo>
                    <a:pt x="122" y="92"/>
                  </a:lnTo>
                  <a:lnTo>
                    <a:pt x="108" y="84"/>
                  </a:lnTo>
                  <a:lnTo>
                    <a:pt x="99" y="84"/>
                  </a:lnTo>
                  <a:lnTo>
                    <a:pt x="92" y="76"/>
                  </a:lnTo>
                  <a:lnTo>
                    <a:pt x="69" y="69"/>
                  </a:lnTo>
                  <a:lnTo>
                    <a:pt x="62" y="69"/>
                  </a:lnTo>
                  <a:lnTo>
                    <a:pt x="46" y="69"/>
                  </a:lnTo>
                  <a:lnTo>
                    <a:pt x="39" y="76"/>
                  </a:lnTo>
                  <a:lnTo>
                    <a:pt x="30" y="76"/>
                  </a:lnTo>
                  <a:lnTo>
                    <a:pt x="30" y="69"/>
                  </a:lnTo>
                  <a:lnTo>
                    <a:pt x="23" y="53"/>
                  </a:lnTo>
                  <a:lnTo>
                    <a:pt x="16" y="53"/>
                  </a:lnTo>
                  <a:lnTo>
                    <a:pt x="23" y="46"/>
                  </a:lnTo>
                  <a:lnTo>
                    <a:pt x="16" y="38"/>
                  </a:lnTo>
                  <a:lnTo>
                    <a:pt x="16" y="46"/>
                  </a:lnTo>
                  <a:lnTo>
                    <a:pt x="8" y="30"/>
                  </a:lnTo>
                  <a:lnTo>
                    <a:pt x="16" y="30"/>
                  </a:lnTo>
                  <a:lnTo>
                    <a:pt x="23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16" y="15"/>
                  </a:lnTo>
                  <a:lnTo>
                    <a:pt x="8" y="15"/>
                  </a:lnTo>
                  <a:lnTo>
                    <a:pt x="8" y="23"/>
                  </a:lnTo>
                  <a:lnTo>
                    <a:pt x="0" y="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30" y="15"/>
                  </a:lnTo>
                  <a:lnTo>
                    <a:pt x="46" y="23"/>
                  </a:lnTo>
                  <a:lnTo>
                    <a:pt x="62" y="23"/>
                  </a:lnTo>
                  <a:lnTo>
                    <a:pt x="62" y="15"/>
                  </a:lnTo>
                  <a:lnTo>
                    <a:pt x="76" y="0"/>
                  </a:lnTo>
                  <a:lnTo>
                    <a:pt x="92" y="15"/>
                  </a:lnTo>
                  <a:lnTo>
                    <a:pt x="99" y="23"/>
                  </a:lnTo>
                  <a:lnTo>
                    <a:pt x="115" y="30"/>
                  </a:lnTo>
                  <a:lnTo>
                    <a:pt x="122" y="38"/>
                  </a:lnTo>
                  <a:lnTo>
                    <a:pt x="145" y="53"/>
                  </a:lnTo>
                  <a:lnTo>
                    <a:pt x="161" y="61"/>
                  </a:lnTo>
                  <a:lnTo>
                    <a:pt x="169" y="76"/>
                  </a:lnTo>
                  <a:lnTo>
                    <a:pt x="169" y="84"/>
                  </a:lnTo>
                  <a:lnTo>
                    <a:pt x="161" y="8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04" name="Freeform 326"/>
            <p:cNvSpPr>
              <a:spLocks/>
            </p:cNvSpPr>
            <p:nvPr/>
          </p:nvSpPr>
          <p:spPr bwMode="auto">
            <a:xfrm>
              <a:off x="3875" y="1322"/>
              <a:ext cx="247" cy="174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0" y="69"/>
                </a:cxn>
                <a:cxn ang="0">
                  <a:pos x="8" y="69"/>
                </a:cxn>
                <a:cxn ang="0">
                  <a:pos x="0" y="76"/>
                </a:cxn>
                <a:cxn ang="0">
                  <a:pos x="8" y="83"/>
                </a:cxn>
                <a:cxn ang="0">
                  <a:pos x="8" y="99"/>
                </a:cxn>
                <a:cxn ang="0">
                  <a:pos x="23" y="106"/>
                </a:cxn>
                <a:cxn ang="0">
                  <a:pos x="16" y="122"/>
                </a:cxn>
                <a:cxn ang="0">
                  <a:pos x="23" y="130"/>
                </a:cxn>
                <a:cxn ang="0">
                  <a:pos x="39" y="130"/>
                </a:cxn>
                <a:cxn ang="0">
                  <a:pos x="55" y="130"/>
                </a:cxn>
                <a:cxn ang="0">
                  <a:pos x="69" y="130"/>
                </a:cxn>
                <a:cxn ang="0">
                  <a:pos x="78" y="122"/>
                </a:cxn>
                <a:cxn ang="0">
                  <a:pos x="85" y="106"/>
                </a:cxn>
                <a:cxn ang="0">
                  <a:pos x="93" y="99"/>
                </a:cxn>
                <a:cxn ang="0">
                  <a:pos x="100" y="99"/>
                </a:cxn>
                <a:cxn ang="0">
                  <a:pos x="109" y="99"/>
                </a:cxn>
                <a:cxn ang="0">
                  <a:pos x="109" y="83"/>
                </a:cxn>
                <a:cxn ang="0">
                  <a:pos x="123" y="76"/>
                </a:cxn>
                <a:cxn ang="0">
                  <a:pos x="116" y="69"/>
                </a:cxn>
                <a:cxn ang="0">
                  <a:pos x="123" y="69"/>
                </a:cxn>
                <a:cxn ang="0">
                  <a:pos x="123" y="60"/>
                </a:cxn>
                <a:cxn ang="0">
                  <a:pos x="132" y="53"/>
                </a:cxn>
                <a:cxn ang="0">
                  <a:pos x="123" y="37"/>
                </a:cxn>
                <a:cxn ang="0">
                  <a:pos x="132" y="30"/>
                </a:cxn>
                <a:cxn ang="0">
                  <a:pos x="146" y="23"/>
                </a:cxn>
                <a:cxn ang="0">
                  <a:pos x="155" y="23"/>
                </a:cxn>
                <a:cxn ang="0">
                  <a:pos x="163" y="23"/>
                </a:cxn>
                <a:cxn ang="0">
                  <a:pos x="146" y="14"/>
                </a:cxn>
                <a:cxn ang="0">
                  <a:pos x="139" y="14"/>
                </a:cxn>
                <a:cxn ang="0">
                  <a:pos x="123" y="23"/>
                </a:cxn>
                <a:cxn ang="0">
                  <a:pos x="116" y="7"/>
                </a:cxn>
                <a:cxn ang="0">
                  <a:pos x="109" y="0"/>
                </a:cxn>
                <a:cxn ang="0">
                  <a:pos x="109" y="7"/>
                </a:cxn>
                <a:cxn ang="0">
                  <a:pos x="100" y="14"/>
                </a:cxn>
                <a:cxn ang="0">
                  <a:pos x="93" y="14"/>
                </a:cxn>
                <a:cxn ang="0">
                  <a:pos x="93" y="23"/>
                </a:cxn>
                <a:cxn ang="0">
                  <a:pos x="85" y="23"/>
                </a:cxn>
                <a:cxn ang="0">
                  <a:pos x="78" y="23"/>
                </a:cxn>
                <a:cxn ang="0">
                  <a:pos x="62" y="14"/>
                </a:cxn>
                <a:cxn ang="0">
                  <a:pos x="46" y="14"/>
                </a:cxn>
                <a:cxn ang="0">
                  <a:pos x="46" y="23"/>
                </a:cxn>
                <a:cxn ang="0">
                  <a:pos x="39" y="23"/>
                </a:cxn>
                <a:cxn ang="0">
                  <a:pos x="39" y="37"/>
                </a:cxn>
                <a:cxn ang="0">
                  <a:pos x="23" y="37"/>
                </a:cxn>
                <a:cxn ang="0">
                  <a:pos x="23" y="46"/>
                </a:cxn>
                <a:cxn ang="0">
                  <a:pos x="16" y="46"/>
                </a:cxn>
                <a:cxn ang="0">
                  <a:pos x="0" y="46"/>
                </a:cxn>
                <a:cxn ang="0">
                  <a:pos x="0" y="60"/>
                </a:cxn>
              </a:cxnLst>
              <a:rect l="0" t="0" r="r" b="b"/>
              <a:pathLst>
                <a:path w="164" h="131">
                  <a:moveTo>
                    <a:pt x="0" y="60"/>
                  </a:moveTo>
                  <a:lnTo>
                    <a:pt x="0" y="69"/>
                  </a:lnTo>
                  <a:lnTo>
                    <a:pt x="8" y="69"/>
                  </a:lnTo>
                  <a:lnTo>
                    <a:pt x="0" y="76"/>
                  </a:lnTo>
                  <a:lnTo>
                    <a:pt x="8" y="83"/>
                  </a:lnTo>
                  <a:lnTo>
                    <a:pt x="8" y="99"/>
                  </a:lnTo>
                  <a:lnTo>
                    <a:pt x="23" y="106"/>
                  </a:lnTo>
                  <a:lnTo>
                    <a:pt x="16" y="122"/>
                  </a:lnTo>
                  <a:lnTo>
                    <a:pt x="23" y="130"/>
                  </a:lnTo>
                  <a:lnTo>
                    <a:pt x="39" y="130"/>
                  </a:lnTo>
                  <a:lnTo>
                    <a:pt x="55" y="130"/>
                  </a:lnTo>
                  <a:lnTo>
                    <a:pt x="69" y="130"/>
                  </a:lnTo>
                  <a:lnTo>
                    <a:pt x="78" y="122"/>
                  </a:lnTo>
                  <a:lnTo>
                    <a:pt x="85" y="106"/>
                  </a:lnTo>
                  <a:lnTo>
                    <a:pt x="93" y="99"/>
                  </a:lnTo>
                  <a:lnTo>
                    <a:pt x="100" y="99"/>
                  </a:lnTo>
                  <a:lnTo>
                    <a:pt x="109" y="99"/>
                  </a:lnTo>
                  <a:lnTo>
                    <a:pt x="109" y="83"/>
                  </a:lnTo>
                  <a:lnTo>
                    <a:pt x="123" y="76"/>
                  </a:lnTo>
                  <a:lnTo>
                    <a:pt x="116" y="69"/>
                  </a:lnTo>
                  <a:lnTo>
                    <a:pt x="123" y="69"/>
                  </a:lnTo>
                  <a:lnTo>
                    <a:pt x="123" y="60"/>
                  </a:lnTo>
                  <a:lnTo>
                    <a:pt x="132" y="53"/>
                  </a:lnTo>
                  <a:lnTo>
                    <a:pt x="123" y="37"/>
                  </a:lnTo>
                  <a:lnTo>
                    <a:pt x="132" y="30"/>
                  </a:lnTo>
                  <a:lnTo>
                    <a:pt x="146" y="23"/>
                  </a:lnTo>
                  <a:lnTo>
                    <a:pt x="155" y="23"/>
                  </a:lnTo>
                  <a:lnTo>
                    <a:pt x="163" y="23"/>
                  </a:lnTo>
                  <a:lnTo>
                    <a:pt x="146" y="14"/>
                  </a:lnTo>
                  <a:lnTo>
                    <a:pt x="139" y="14"/>
                  </a:lnTo>
                  <a:lnTo>
                    <a:pt x="123" y="23"/>
                  </a:lnTo>
                  <a:lnTo>
                    <a:pt x="116" y="7"/>
                  </a:lnTo>
                  <a:lnTo>
                    <a:pt x="109" y="0"/>
                  </a:lnTo>
                  <a:lnTo>
                    <a:pt x="109" y="7"/>
                  </a:lnTo>
                  <a:lnTo>
                    <a:pt x="100" y="14"/>
                  </a:lnTo>
                  <a:lnTo>
                    <a:pt x="93" y="14"/>
                  </a:lnTo>
                  <a:lnTo>
                    <a:pt x="93" y="23"/>
                  </a:lnTo>
                  <a:lnTo>
                    <a:pt x="85" y="23"/>
                  </a:lnTo>
                  <a:lnTo>
                    <a:pt x="78" y="23"/>
                  </a:lnTo>
                  <a:lnTo>
                    <a:pt x="62" y="14"/>
                  </a:lnTo>
                  <a:lnTo>
                    <a:pt x="46" y="14"/>
                  </a:lnTo>
                  <a:lnTo>
                    <a:pt x="46" y="23"/>
                  </a:lnTo>
                  <a:lnTo>
                    <a:pt x="39" y="23"/>
                  </a:lnTo>
                  <a:lnTo>
                    <a:pt x="39" y="37"/>
                  </a:lnTo>
                  <a:lnTo>
                    <a:pt x="23" y="37"/>
                  </a:lnTo>
                  <a:lnTo>
                    <a:pt x="23" y="46"/>
                  </a:lnTo>
                  <a:lnTo>
                    <a:pt x="16" y="46"/>
                  </a:lnTo>
                  <a:lnTo>
                    <a:pt x="0" y="46"/>
                  </a:lnTo>
                  <a:lnTo>
                    <a:pt x="0" y="6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05" name="Freeform 327"/>
            <p:cNvSpPr>
              <a:spLocks/>
            </p:cNvSpPr>
            <p:nvPr/>
          </p:nvSpPr>
          <p:spPr bwMode="auto">
            <a:xfrm>
              <a:off x="3362" y="1382"/>
              <a:ext cx="47" cy="3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11" y="0"/>
                </a:cxn>
                <a:cxn ang="0">
                  <a:pos x="0" y="28"/>
                </a:cxn>
                <a:cxn ang="0">
                  <a:pos x="20" y="28"/>
                </a:cxn>
                <a:cxn ang="0">
                  <a:pos x="20" y="0"/>
                </a:cxn>
                <a:cxn ang="0">
                  <a:pos x="29" y="0"/>
                </a:cxn>
              </a:cxnLst>
              <a:rect l="0" t="0" r="r" b="b"/>
              <a:pathLst>
                <a:path w="30" h="29">
                  <a:moveTo>
                    <a:pt x="29" y="0"/>
                  </a:moveTo>
                  <a:lnTo>
                    <a:pt x="11" y="0"/>
                  </a:lnTo>
                  <a:lnTo>
                    <a:pt x="0" y="28"/>
                  </a:lnTo>
                  <a:lnTo>
                    <a:pt x="20" y="28"/>
                  </a:lnTo>
                  <a:lnTo>
                    <a:pt x="20" y="0"/>
                  </a:lnTo>
                  <a:lnTo>
                    <a:pt x="2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06" name="Line 328"/>
            <p:cNvSpPr>
              <a:spLocks noChangeShapeType="1"/>
            </p:cNvSpPr>
            <p:nvPr/>
          </p:nvSpPr>
          <p:spPr bwMode="auto">
            <a:xfrm>
              <a:off x="4111" y="1349"/>
              <a:ext cx="0" cy="19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07" name="Line 329"/>
            <p:cNvSpPr>
              <a:spLocks noChangeShapeType="1"/>
            </p:cNvSpPr>
            <p:nvPr/>
          </p:nvSpPr>
          <p:spPr bwMode="auto">
            <a:xfrm flipH="1">
              <a:off x="4087" y="1363"/>
              <a:ext cx="24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08" name="Line 330"/>
            <p:cNvSpPr>
              <a:spLocks noChangeShapeType="1"/>
            </p:cNvSpPr>
            <p:nvPr/>
          </p:nvSpPr>
          <p:spPr bwMode="auto">
            <a:xfrm>
              <a:off x="4094" y="1363"/>
              <a:ext cx="0" cy="19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09" name="Line 331"/>
            <p:cNvSpPr>
              <a:spLocks noChangeShapeType="1"/>
            </p:cNvSpPr>
            <p:nvPr/>
          </p:nvSpPr>
          <p:spPr bwMode="auto">
            <a:xfrm>
              <a:off x="4094" y="1372"/>
              <a:ext cx="0" cy="23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10" name="Line 332"/>
            <p:cNvSpPr>
              <a:spLocks noChangeShapeType="1"/>
            </p:cNvSpPr>
            <p:nvPr/>
          </p:nvSpPr>
          <p:spPr bwMode="auto">
            <a:xfrm>
              <a:off x="4094" y="1382"/>
              <a:ext cx="0" cy="21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11" name="Line 333"/>
            <p:cNvSpPr>
              <a:spLocks noChangeShapeType="1"/>
            </p:cNvSpPr>
            <p:nvPr/>
          </p:nvSpPr>
          <p:spPr bwMode="auto">
            <a:xfrm>
              <a:off x="4094" y="1395"/>
              <a:ext cx="25" cy="21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12" name="Line 334"/>
            <p:cNvSpPr>
              <a:spLocks noChangeShapeType="1"/>
            </p:cNvSpPr>
            <p:nvPr/>
          </p:nvSpPr>
          <p:spPr bwMode="auto">
            <a:xfrm>
              <a:off x="4111" y="1403"/>
              <a:ext cx="0" cy="2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13" name="Line 335"/>
            <p:cNvSpPr>
              <a:spLocks noChangeShapeType="1"/>
            </p:cNvSpPr>
            <p:nvPr/>
          </p:nvSpPr>
          <p:spPr bwMode="auto">
            <a:xfrm>
              <a:off x="4111" y="1415"/>
              <a:ext cx="1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14" name="Line 336"/>
            <p:cNvSpPr>
              <a:spLocks noChangeShapeType="1"/>
            </p:cNvSpPr>
            <p:nvPr/>
          </p:nvSpPr>
          <p:spPr bwMode="auto">
            <a:xfrm>
              <a:off x="4119" y="1415"/>
              <a:ext cx="0" cy="19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15" name="Line 337"/>
            <p:cNvSpPr>
              <a:spLocks noChangeShapeType="1"/>
            </p:cNvSpPr>
            <p:nvPr/>
          </p:nvSpPr>
          <p:spPr bwMode="auto">
            <a:xfrm>
              <a:off x="4119" y="1423"/>
              <a:ext cx="24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16" name="Line 338"/>
            <p:cNvSpPr>
              <a:spLocks noChangeShapeType="1"/>
            </p:cNvSpPr>
            <p:nvPr/>
          </p:nvSpPr>
          <p:spPr bwMode="auto">
            <a:xfrm flipV="1">
              <a:off x="4213" y="1395"/>
              <a:ext cx="24" cy="21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17" name="Line 339"/>
            <p:cNvSpPr>
              <a:spLocks noChangeShapeType="1"/>
            </p:cNvSpPr>
            <p:nvPr/>
          </p:nvSpPr>
          <p:spPr bwMode="auto">
            <a:xfrm flipV="1">
              <a:off x="4225" y="1382"/>
              <a:ext cx="0" cy="21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18" name="Line 340"/>
            <p:cNvSpPr>
              <a:spLocks noChangeShapeType="1"/>
            </p:cNvSpPr>
            <p:nvPr/>
          </p:nvSpPr>
          <p:spPr bwMode="auto">
            <a:xfrm flipV="1">
              <a:off x="4225" y="1372"/>
              <a:ext cx="0" cy="23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19" name="Line 341"/>
            <p:cNvSpPr>
              <a:spLocks noChangeShapeType="1"/>
            </p:cNvSpPr>
            <p:nvPr/>
          </p:nvSpPr>
          <p:spPr bwMode="auto">
            <a:xfrm flipH="1" flipV="1">
              <a:off x="4202" y="1363"/>
              <a:ext cx="24" cy="19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20" name="Line 342"/>
            <p:cNvSpPr>
              <a:spLocks noChangeShapeType="1"/>
            </p:cNvSpPr>
            <p:nvPr/>
          </p:nvSpPr>
          <p:spPr bwMode="auto">
            <a:xfrm flipH="1">
              <a:off x="4189" y="1371"/>
              <a:ext cx="24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21" name="Line 343"/>
            <p:cNvSpPr>
              <a:spLocks noChangeShapeType="1"/>
            </p:cNvSpPr>
            <p:nvPr/>
          </p:nvSpPr>
          <p:spPr bwMode="auto">
            <a:xfrm flipH="1">
              <a:off x="4165" y="1372"/>
              <a:ext cx="37" cy="23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22" name="Freeform 344"/>
            <p:cNvSpPr>
              <a:spLocks/>
            </p:cNvSpPr>
            <p:nvPr/>
          </p:nvSpPr>
          <p:spPr bwMode="auto">
            <a:xfrm>
              <a:off x="3413" y="1389"/>
              <a:ext cx="45" cy="41"/>
            </a:xfrm>
            <a:custGeom>
              <a:avLst/>
              <a:gdLst/>
              <a:ahLst/>
              <a:cxnLst>
                <a:cxn ang="0">
                  <a:pos x="29" y="20"/>
                </a:cxn>
                <a:cxn ang="0">
                  <a:pos x="14" y="29"/>
                </a:cxn>
                <a:cxn ang="0">
                  <a:pos x="0" y="29"/>
                </a:cxn>
                <a:cxn ang="0">
                  <a:pos x="14" y="20"/>
                </a:cxn>
                <a:cxn ang="0">
                  <a:pos x="14" y="0"/>
                </a:cxn>
                <a:cxn ang="0">
                  <a:pos x="29" y="8"/>
                </a:cxn>
                <a:cxn ang="0">
                  <a:pos x="29" y="20"/>
                </a:cxn>
              </a:cxnLst>
              <a:rect l="0" t="0" r="r" b="b"/>
              <a:pathLst>
                <a:path w="30" h="30">
                  <a:moveTo>
                    <a:pt x="29" y="20"/>
                  </a:moveTo>
                  <a:lnTo>
                    <a:pt x="14" y="29"/>
                  </a:lnTo>
                  <a:lnTo>
                    <a:pt x="0" y="29"/>
                  </a:lnTo>
                  <a:lnTo>
                    <a:pt x="14" y="20"/>
                  </a:lnTo>
                  <a:lnTo>
                    <a:pt x="14" y="0"/>
                  </a:lnTo>
                  <a:lnTo>
                    <a:pt x="29" y="8"/>
                  </a:lnTo>
                  <a:lnTo>
                    <a:pt x="29" y="2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23" name="Freeform 345"/>
            <p:cNvSpPr>
              <a:spLocks/>
            </p:cNvSpPr>
            <p:nvPr/>
          </p:nvSpPr>
          <p:spPr bwMode="auto">
            <a:xfrm>
              <a:off x="3426" y="1354"/>
              <a:ext cx="104" cy="93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30" y="0"/>
                </a:cxn>
                <a:cxn ang="0">
                  <a:pos x="7" y="0"/>
                </a:cxn>
                <a:cxn ang="0">
                  <a:pos x="7" y="7"/>
                </a:cxn>
                <a:cxn ang="0">
                  <a:pos x="7" y="14"/>
                </a:cxn>
                <a:cxn ang="0">
                  <a:pos x="0" y="14"/>
                </a:cxn>
                <a:cxn ang="0">
                  <a:pos x="0" y="30"/>
                </a:cxn>
                <a:cxn ang="0">
                  <a:pos x="7" y="37"/>
                </a:cxn>
                <a:cxn ang="0">
                  <a:pos x="7" y="46"/>
                </a:cxn>
                <a:cxn ang="0">
                  <a:pos x="0" y="53"/>
                </a:cxn>
                <a:cxn ang="0">
                  <a:pos x="0" y="61"/>
                </a:cxn>
                <a:cxn ang="0">
                  <a:pos x="14" y="70"/>
                </a:cxn>
                <a:cxn ang="0">
                  <a:pos x="23" y="61"/>
                </a:cxn>
                <a:cxn ang="0">
                  <a:pos x="37" y="53"/>
                </a:cxn>
                <a:cxn ang="0">
                  <a:pos x="53" y="46"/>
                </a:cxn>
                <a:cxn ang="0">
                  <a:pos x="60" y="37"/>
                </a:cxn>
                <a:cxn ang="0">
                  <a:pos x="60" y="23"/>
                </a:cxn>
                <a:cxn ang="0">
                  <a:pos x="60" y="7"/>
                </a:cxn>
                <a:cxn ang="0">
                  <a:pos x="69" y="0"/>
                </a:cxn>
                <a:cxn ang="0">
                  <a:pos x="53" y="0"/>
                </a:cxn>
                <a:cxn ang="0">
                  <a:pos x="46" y="0"/>
                </a:cxn>
              </a:cxnLst>
              <a:rect l="0" t="0" r="r" b="b"/>
              <a:pathLst>
                <a:path w="70" h="71">
                  <a:moveTo>
                    <a:pt x="46" y="0"/>
                  </a:moveTo>
                  <a:lnTo>
                    <a:pt x="30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7" y="14"/>
                  </a:lnTo>
                  <a:lnTo>
                    <a:pt x="0" y="14"/>
                  </a:lnTo>
                  <a:lnTo>
                    <a:pt x="0" y="30"/>
                  </a:lnTo>
                  <a:lnTo>
                    <a:pt x="7" y="37"/>
                  </a:lnTo>
                  <a:lnTo>
                    <a:pt x="7" y="46"/>
                  </a:lnTo>
                  <a:lnTo>
                    <a:pt x="0" y="53"/>
                  </a:lnTo>
                  <a:lnTo>
                    <a:pt x="0" y="61"/>
                  </a:lnTo>
                  <a:lnTo>
                    <a:pt x="14" y="70"/>
                  </a:lnTo>
                  <a:lnTo>
                    <a:pt x="23" y="61"/>
                  </a:lnTo>
                  <a:lnTo>
                    <a:pt x="37" y="53"/>
                  </a:lnTo>
                  <a:lnTo>
                    <a:pt x="53" y="46"/>
                  </a:lnTo>
                  <a:lnTo>
                    <a:pt x="60" y="37"/>
                  </a:lnTo>
                  <a:lnTo>
                    <a:pt x="60" y="23"/>
                  </a:lnTo>
                  <a:lnTo>
                    <a:pt x="60" y="7"/>
                  </a:lnTo>
                  <a:lnTo>
                    <a:pt x="69" y="0"/>
                  </a:lnTo>
                  <a:lnTo>
                    <a:pt x="53" y="0"/>
                  </a:lnTo>
                  <a:lnTo>
                    <a:pt x="46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24" name="Freeform 346"/>
            <p:cNvSpPr>
              <a:spLocks/>
            </p:cNvSpPr>
            <p:nvPr/>
          </p:nvSpPr>
          <p:spPr bwMode="auto">
            <a:xfrm>
              <a:off x="3967" y="1258"/>
              <a:ext cx="152" cy="96"/>
            </a:xfrm>
            <a:custGeom>
              <a:avLst/>
              <a:gdLst/>
              <a:ahLst/>
              <a:cxnLst>
                <a:cxn ang="0">
                  <a:pos x="84" y="60"/>
                </a:cxn>
                <a:cxn ang="0">
                  <a:pos x="77" y="60"/>
                </a:cxn>
                <a:cxn ang="0">
                  <a:pos x="61" y="69"/>
                </a:cxn>
                <a:cxn ang="0">
                  <a:pos x="54" y="53"/>
                </a:cxn>
                <a:cxn ang="0">
                  <a:pos x="46" y="46"/>
                </a:cxn>
                <a:cxn ang="0">
                  <a:pos x="46" y="53"/>
                </a:cxn>
                <a:cxn ang="0">
                  <a:pos x="37" y="60"/>
                </a:cxn>
                <a:cxn ang="0">
                  <a:pos x="30" y="60"/>
                </a:cxn>
                <a:cxn ang="0">
                  <a:pos x="30" y="69"/>
                </a:cxn>
                <a:cxn ang="0">
                  <a:pos x="23" y="69"/>
                </a:cxn>
                <a:cxn ang="0">
                  <a:pos x="16" y="69"/>
                </a:cxn>
                <a:cxn ang="0">
                  <a:pos x="16" y="53"/>
                </a:cxn>
                <a:cxn ang="0">
                  <a:pos x="16" y="46"/>
                </a:cxn>
                <a:cxn ang="0">
                  <a:pos x="16" y="37"/>
                </a:cxn>
                <a:cxn ang="0">
                  <a:pos x="7" y="37"/>
                </a:cxn>
                <a:cxn ang="0">
                  <a:pos x="0" y="30"/>
                </a:cxn>
                <a:cxn ang="0">
                  <a:pos x="16" y="23"/>
                </a:cxn>
                <a:cxn ang="0">
                  <a:pos x="23" y="7"/>
                </a:cxn>
                <a:cxn ang="0">
                  <a:pos x="30" y="0"/>
                </a:cxn>
                <a:cxn ang="0">
                  <a:pos x="46" y="0"/>
                </a:cxn>
                <a:cxn ang="0">
                  <a:pos x="61" y="7"/>
                </a:cxn>
                <a:cxn ang="0">
                  <a:pos x="46" y="14"/>
                </a:cxn>
                <a:cxn ang="0">
                  <a:pos x="30" y="23"/>
                </a:cxn>
                <a:cxn ang="0">
                  <a:pos x="30" y="30"/>
                </a:cxn>
                <a:cxn ang="0">
                  <a:pos x="54" y="30"/>
                </a:cxn>
                <a:cxn ang="0">
                  <a:pos x="77" y="37"/>
                </a:cxn>
                <a:cxn ang="0">
                  <a:pos x="84" y="46"/>
                </a:cxn>
                <a:cxn ang="0">
                  <a:pos x="93" y="46"/>
                </a:cxn>
                <a:cxn ang="0">
                  <a:pos x="101" y="60"/>
                </a:cxn>
                <a:cxn ang="0">
                  <a:pos x="101" y="69"/>
                </a:cxn>
                <a:cxn ang="0">
                  <a:pos x="84" y="60"/>
                </a:cxn>
              </a:cxnLst>
              <a:rect l="0" t="0" r="r" b="b"/>
              <a:pathLst>
                <a:path w="102" h="70">
                  <a:moveTo>
                    <a:pt x="84" y="60"/>
                  </a:moveTo>
                  <a:lnTo>
                    <a:pt x="77" y="60"/>
                  </a:lnTo>
                  <a:lnTo>
                    <a:pt x="61" y="69"/>
                  </a:lnTo>
                  <a:lnTo>
                    <a:pt x="54" y="53"/>
                  </a:lnTo>
                  <a:lnTo>
                    <a:pt x="46" y="46"/>
                  </a:lnTo>
                  <a:lnTo>
                    <a:pt x="46" y="53"/>
                  </a:lnTo>
                  <a:lnTo>
                    <a:pt x="37" y="60"/>
                  </a:lnTo>
                  <a:lnTo>
                    <a:pt x="30" y="60"/>
                  </a:lnTo>
                  <a:lnTo>
                    <a:pt x="30" y="69"/>
                  </a:lnTo>
                  <a:lnTo>
                    <a:pt x="23" y="69"/>
                  </a:lnTo>
                  <a:lnTo>
                    <a:pt x="16" y="69"/>
                  </a:lnTo>
                  <a:lnTo>
                    <a:pt x="16" y="53"/>
                  </a:lnTo>
                  <a:lnTo>
                    <a:pt x="16" y="46"/>
                  </a:lnTo>
                  <a:lnTo>
                    <a:pt x="16" y="37"/>
                  </a:lnTo>
                  <a:lnTo>
                    <a:pt x="7" y="37"/>
                  </a:lnTo>
                  <a:lnTo>
                    <a:pt x="0" y="30"/>
                  </a:lnTo>
                  <a:lnTo>
                    <a:pt x="16" y="23"/>
                  </a:lnTo>
                  <a:lnTo>
                    <a:pt x="23" y="7"/>
                  </a:lnTo>
                  <a:lnTo>
                    <a:pt x="30" y="0"/>
                  </a:lnTo>
                  <a:lnTo>
                    <a:pt x="46" y="0"/>
                  </a:lnTo>
                  <a:lnTo>
                    <a:pt x="61" y="7"/>
                  </a:lnTo>
                  <a:lnTo>
                    <a:pt x="46" y="14"/>
                  </a:lnTo>
                  <a:lnTo>
                    <a:pt x="30" y="23"/>
                  </a:lnTo>
                  <a:lnTo>
                    <a:pt x="30" y="30"/>
                  </a:lnTo>
                  <a:lnTo>
                    <a:pt x="54" y="30"/>
                  </a:lnTo>
                  <a:lnTo>
                    <a:pt x="77" y="37"/>
                  </a:lnTo>
                  <a:lnTo>
                    <a:pt x="84" y="46"/>
                  </a:lnTo>
                  <a:lnTo>
                    <a:pt x="93" y="46"/>
                  </a:lnTo>
                  <a:lnTo>
                    <a:pt x="101" y="60"/>
                  </a:lnTo>
                  <a:lnTo>
                    <a:pt x="101" y="69"/>
                  </a:lnTo>
                  <a:lnTo>
                    <a:pt x="84" y="6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25" name="Freeform 347"/>
            <p:cNvSpPr>
              <a:spLocks/>
            </p:cNvSpPr>
            <p:nvPr/>
          </p:nvSpPr>
          <p:spPr bwMode="auto">
            <a:xfrm>
              <a:off x="3733" y="1171"/>
              <a:ext cx="282" cy="183"/>
            </a:xfrm>
            <a:custGeom>
              <a:avLst/>
              <a:gdLst/>
              <a:ahLst/>
              <a:cxnLst>
                <a:cxn ang="0">
                  <a:pos x="132" y="108"/>
                </a:cxn>
                <a:cxn ang="0">
                  <a:pos x="116" y="99"/>
                </a:cxn>
                <a:cxn ang="0">
                  <a:pos x="93" y="85"/>
                </a:cxn>
                <a:cxn ang="0">
                  <a:pos x="85" y="76"/>
                </a:cxn>
                <a:cxn ang="0">
                  <a:pos x="69" y="69"/>
                </a:cxn>
                <a:cxn ang="0">
                  <a:pos x="62" y="62"/>
                </a:cxn>
                <a:cxn ang="0">
                  <a:pos x="46" y="46"/>
                </a:cxn>
                <a:cxn ang="0">
                  <a:pos x="32" y="62"/>
                </a:cxn>
                <a:cxn ang="0">
                  <a:pos x="32" y="69"/>
                </a:cxn>
                <a:cxn ang="0">
                  <a:pos x="16" y="69"/>
                </a:cxn>
                <a:cxn ang="0">
                  <a:pos x="8" y="55"/>
                </a:cxn>
                <a:cxn ang="0">
                  <a:pos x="8" y="39"/>
                </a:cxn>
                <a:cxn ang="0">
                  <a:pos x="8" y="23"/>
                </a:cxn>
                <a:cxn ang="0">
                  <a:pos x="0" y="16"/>
                </a:cxn>
                <a:cxn ang="0">
                  <a:pos x="16" y="8"/>
                </a:cxn>
                <a:cxn ang="0">
                  <a:pos x="32" y="0"/>
                </a:cxn>
                <a:cxn ang="0">
                  <a:pos x="46" y="8"/>
                </a:cxn>
                <a:cxn ang="0">
                  <a:pos x="62" y="16"/>
                </a:cxn>
                <a:cxn ang="0">
                  <a:pos x="69" y="32"/>
                </a:cxn>
                <a:cxn ang="0">
                  <a:pos x="85" y="32"/>
                </a:cxn>
                <a:cxn ang="0">
                  <a:pos x="101" y="39"/>
                </a:cxn>
                <a:cxn ang="0">
                  <a:pos x="109" y="39"/>
                </a:cxn>
                <a:cxn ang="0">
                  <a:pos x="125" y="39"/>
                </a:cxn>
                <a:cxn ang="0">
                  <a:pos x="132" y="46"/>
                </a:cxn>
                <a:cxn ang="0">
                  <a:pos x="132" y="55"/>
                </a:cxn>
                <a:cxn ang="0">
                  <a:pos x="148" y="62"/>
                </a:cxn>
                <a:cxn ang="0">
                  <a:pos x="155" y="69"/>
                </a:cxn>
                <a:cxn ang="0">
                  <a:pos x="171" y="62"/>
                </a:cxn>
                <a:cxn ang="0">
                  <a:pos x="178" y="55"/>
                </a:cxn>
                <a:cxn ang="0">
                  <a:pos x="186" y="62"/>
                </a:cxn>
                <a:cxn ang="0">
                  <a:pos x="178" y="69"/>
                </a:cxn>
                <a:cxn ang="0">
                  <a:pos x="171" y="85"/>
                </a:cxn>
                <a:cxn ang="0">
                  <a:pos x="155" y="92"/>
                </a:cxn>
                <a:cxn ang="0">
                  <a:pos x="162" y="99"/>
                </a:cxn>
                <a:cxn ang="0">
                  <a:pos x="171" y="99"/>
                </a:cxn>
                <a:cxn ang="0">
                  <a:pos x="171" y="108"/>
                </a:cxn>
                <a:cxn ang="0">
                  <a:pos x="171" y="115"/>
                </a:cxn>
                <a:cxn ang="0">
                  <a:pos x="171" y="132"/>
                </a:cxn>
                <a:cxn ang="0">
                  <a:pos x="155" y="123"/>
                </a:cxn>
                <a:cxn ang="0">
                  <a:pos x="139" y="123"/>
                </a:cxn>
                <a:cxn ang="0">
                  <a:pos x="132" y="108"/>
                </a:cxn>
              </a:cxnLst>
              <a:rect l="0" t="0" r="r" b="b"/>
              <a:pathLst>
                <a:path w="187" h="133">
                  <a:moveTo>
                    <a:pt x="132" y="108"/>
                  </a:moveTo>
                  <a:lnTo>
                    <a:pt x="116" y="99"/>
                  </a:lnTo>
                  <a:lnTo>
                    <a:pt x="93" y="85"/>
                  </a:lnTo>
                  <a:lnTo>
                    <a:pt x="85" y="76"/>
                  </a:lnTo>
                  <a:lnTo>
                    <a:pt x="69" y="69"/>
                  </a:lnTo>
                  <a:lnTo>
                    <a:pt x="62" y="62"/>
                  </a:lnTo>
                  <a:lnTo>
                    <a:pt x="46" y="46"/>
                  </a:lnTo>
                  <a:lnTo>
                    <a:pt x="32" y="62"/>
                  </a:lnTo>
                  <a:lnTo>
                    <a:pt x="32" y="69"/>
                  </a:lnTo>
                  <a:lnTo>
                    <a:pt x="16" y="69"/>
                  </a:lnTo>
                  <a:lnTo>
                    <a:pt x="8" y="55"/>
                  </a:lnTo>
                  <a:lnTo>
                    <a:pt x="8" y="39"/>
                  </a:lnTo>
                  <a:lnTo>
                    <a:pt x="8" y="23"/>
                  </a:lnTo>
                  <a:lnTo>
                    <a:pt x="0" y="16"/>
                  </a:lnTo>
                  <a:lnTo>
                    <a:pt x="16" y="8"/>
                  </a:lnTo>
                  <a:lnTo>
                    <a:pt x="32" y="0"/>
                  </a:lnTo>
                  <a:lnTo>
                    <a:pt x="46" y="8"/>
                  </a:lnTo>
                  <a:lnTo>
                    <a:pt x="62" y="16"/>
                  </a:lnTo>
                  <a:lnTo>
                    <a:pt x="69" y="32"/>
                  </a:lnTo>
                  <a:lnTo>
                    <a:pt x="85" y="32"/>
                  </a:lnTo>
                  <a:lnTo>
                    <a:pt x="101" y="39"/>
                  </a:lnTo>
                  <a:lnTo>
                    <a:pt x="109" y="39"/>
                  </a:lnTo>
                  <a:lnTo>
                    <a:pt x="125" y="39"/>
                  </a:lnTo>
                  <a:lnTo>
                    <a:pt x="132" y="46"/>
                  </a:lnTo>
                  <a:lnTo>
                    <a:pt x="132" y="55"/>
                  </a:lnTo>
                  <a:lnTo>
                    <a:pt x="148" y="62"/>
                  </a:lnTo>
                  <a:lnTo>
                    <a:pt x="155" y="69"/>
                  </a:lnTo>
                  <a:lnTo>
                    <a:pt x="171" y="62"/>
                  </a:lnTo>
                  <a:lnTo>
                    <a:pt x="178" y="55"/>
                  </a:lnTo>
                  <a:lnTo>
                    <a:pt x="186" y="62"/>
                  </a:lnTo>
                  <a:lnTo>
                    <a:pt x="178" y="69"/>
                  </a:lnTo>
                  <a:lnTo>
                    <a:pt x="171" y="85"/>
                  </a:lnTo>
                  <a:lnTo>
                    <a:pt x="155" y="92"/>
                  </a:lnTo>
                  <a:lnTo>
                    <a:pt x="162" y="99"/>
                  </a:lnTo>
                  <a:lnTo>
                    <a:pt x="171" y="99"/>
                  </a:lnTo>
                  <a:lnTo>
                    <a:pt x="171" y="108"/>
                  </a:lnTo>
                  <a:lnTo>
                    <a:pt x="171" y="115"/>
                  </a:lnTo>
                  <a:lnTo>
                    <a:pt x="171" y="132"/>
                  </a:lnTo>
                  <a:lnTo>
                    <a:pt x="155" y="123"/>
                  </a:lnTo>
                  <a:lnTo>
                    <a:pt x="139" y="123"/>
                  </a:lnTo>
                  <a:lnTo>
                    <a:pt x="132" y="10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26" name="Freeform 348"/>
            <p:cNvSpPr>
              <a:spLocks/>
            </p:cNvSpPr>
            <p:nvPr/>
          </p:nvSpPr>
          <p:spPr bwMode="auto">
            <a:xfrm>
              <a:off x="3136" y="1247"/>
              <a:ext cx="48" cy="38"/>
            </a:xfrm>
            <a:custGeom>
              <a:avLst/>
              <a:gdLst/>
              <a:ahLst/>
              <a:cxnLst>
                <a:cxn ang="0">
                  <a:pos x="7" y="28"/>
                </a:cxn>
                <a:cxn ang="0">
                  <a:pos x="0" y="9"/>
                </a:cxn>
                <a:cxn ang="0">
                  <a:pos x="7" y="0"/>
                </a:cxn>
                <a:cxn ang="0">
                  <a:pos x="14" y="0"/>
                </a:cxn>
                <a:cxn ang="0">
                  <a:pos x="22" y="0"/>
                </a:cxn>
                <a:cxn ang="0">
                  <a:pos x="22" y="9"/>
                </a:cxn>
                <a:cxn ang="0">
                  <a:pos x="30" y="18"/>
                </a:cxn>
                <a:cxn ang="0">
                  <a:pos x="7" y="28"/>
                </a:cxn>
              </a:cxnLst>
              <a:rect l="0" t="0" r="r" b="b"/>
              <a:pathLst>
                <a:path w="31" h="29">
                  <a:moveTo>
                    <a:pt x="7" y="28"/>
                  </a:moveTo>
                  <a:lnTo>
                    <a:pt x="0" y="9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22" y="9"/>
                  </a:lnTo>
                  <a:lnTo>
                    <a:pt x="30" y="18"/>
                  </a:lnTo>
                  <a:lnTo>
                    <a:pt x="7" y="2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27" name="Freeform 349"/>
            <p:cNvSpPr>
              <a:spLocks/>
            </p:cNvSpPr>
            <p:nvPr/>
          </p:nvSpPr>
          <p:spPr bwMode="auto">
            <a:xfrm>
              <a:off x="3169" y="1215"/>
              <a:ext cx="106" cy="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"/>
                </a:cxn>
                <a:cxn ang="0">
                  <a:pos x="0" y="14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7" y="38"/>
                </a:cxn>
                <a:cxn ang="0">
                  <a:pos x="14" y="38"/>
                </a:cxn>
                <a:cxn ang="0">
                  <a:pos x="37" y="38"/>
                </a:cxn>
                <a:cxn ang="0">
                  <a:pos x="46" y="30"/>
                </a:cxn>
                <a:cxn ang="0">
                  <a:pos x="61" y="30"/>
                </a:cxn>
                <a:cxn ang="0">
                  <a:pos x="61" y="23"/>
                </a:cxn>
                <a:cxn ang="0">
                  <a:pos x="61" y="14"/>
                </a:cxn>
                <a:cxn ang="0">
                  <a:pos x="61" y="7"/>
                </a:cxn>
                <a:cxn ang="0">
                  <a:pos x="70" y="0"/>
                </a:cxn>
                <a:cxn ang="0">
                  <a:pos x="46" y="0"/>
                </a:cxn>
                <a:cxn ang="0">
                  <a:pos x="23" y="7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71" h="39">
                  <a:moveTo>
                    <a:pt x="0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7" y="38"/>
                  </a:lnTo>
                  <a:lnTo>
                    <a:pt x="14" y="38"/>
                  </a:lnTo>
                  <a:lnTo>
                    <a:pt x="37" y="38"/>
                  </a:lnTo>
                  <a:lnTo>
                    <a:pt x="46" y="30"/>
                  </a:lnTo>
                  <a:lnTo>
                    <a:pt x="61" y="30"/>
                  </a:lnTo>
                  <a:lnTo>
                    <a:pt x="61" y="23"/>
                  </a:lnTo>
                  <a:lnTo>
                    <a:pt x="61" y="14"/>
                  </a:lnTo>
                  <a:lnTo>
                    <a:pt x="61" y="7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23" y="7"/>
                  </a:ln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28" name="Freeform 350"/>
            <p:cNvSpPr>
              <a:spLocks/>
            </p:cNvSpPr>
            <p:nvPr/>
          </p:nvSpPr>
          <p:spPr bwMode="auto">
            <a:xfrm>
              <a:off x="3107" y="1247"/>
              <a:ext cx="44" cy="5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0" y="21"/>
                </a:cxn>
                <a:cxn ang="0">
                  <a:pos x="19" y="38"/>
                </a:cxn>
                <a:cxn ang="0">
                  <a:pos x="19" y="30"/>
                </a:cxn>
                <a:cxn ang="0">
                  <a:pos x="28" y="21"/>
                </a:cxn>
                <a:cxn ang="0">
                  <a:pos x="19" y="7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29" h="39">
                  <a:moveTo>
                    <a:pt x="0" y="7"/>
                  </a:moveTo>
                  <a:lnTo>
                    <a:pt x="10" y="21"/>
                  </a:lnTo>
                  <a:lnTo>
                    <a:pt x="19" y="38"/>
                  </a:lnTo>
                  <a:lnTo>
                    <a:pt x="19" y="30"/>
                  </a:lnTo>
                  <a:lnTo>
                    <a:pt x="28" y="21"/>
                  </a:lnTo>
                  <a:lnTo>
                    <a:pt x="19" y="7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29" name="Freeform 351"/>
            <p:cNvSpPr>
              <a:spLocks/>
            </p:cNvSpPr>
            <p:nvPr/>
          </p:nvSpPr>
          <p:spPr bwMode="auto">
            <a:xfrm>
              <a:off x="3530" y="1258"/>
              <a:ext cx="80" cy="51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30" y="0"/>
                </a:cxn>
                <a:cxn ang="0">
                  <a:pos x="45" y="7"/>
                </a:cxn>
                <a:cxn ang="0">
                  <a:pos x="45" y="14"/>
                </a:cxn>
                <a:cxn ang="0">
                  <a:pos x="45" y="22"/>
                </a:cxn>
                <a:cxn ang="0">
                  <a:pos x="53" y="37"/>
                </a:cxn>
                <a:cxn ang="0">
                  <a:pos x="45" y="37"/>
                </a:cxn>
                <a:cxn ang="0">
                  <a:pos x="37" y="29"/>
                </a:cxn>
                <a:cxn ang="0">
                  <a:pos x="30" y="29"/>
                </a:cxn>
                <a:cxn ang="0">
                  <a:pos x="22" y="29"/>
                </a:cxn>
                <a:cxn ang="0">
                  <a:pos x="14" y="22"/>
                </a:cxn>
                <a:cxn ang="0">
                  <a:pos x="7" y="14"/>
                </a:cxn>
                <a:cxn ang="0">
                  <a:pos x="7" y="7"/>
                </a:cxn>
              </a:cxnLst>
              <a:rect l="0" t="0" r="r" b="b"/>
              <a:pathLst>
                <a:path w="54" h="38">
                  <a:moveTo>
                    <a:pt x="7" y="7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30" y="0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45" y="22"/>
                  </a:lnTo>
                  <a:lnTo>
                    <a:pt x="53" y="37"/>
                  </a:lnTo>
                  <a:lnTo>
                    <a:pt x="45" y="37"/>
                  </a:lnTo>
                  <a:lnTo>
                    <a:pt x="37" y="29"/>
                  </a:lnTo>
                  <a:lnTo>
                    <a:pt x="30" y="29"/>
                  </a:lnTo>
                  <a:lnTo>
                    <a:pt x="22" y="29"/>
                  </a:lnTo>
                  <a:lnTo>
                    <a:pt x="14" y="22"/>
                  </a:lnTo>
                  <a:lnTo>
                    <a:pt x="7" y="14"/>
                  </a:lnTo>
                  <a:lnTo>
                    <a:pt x="7" y="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30" name="Freeform 352"/>
            <p:cNvSpPr>
              <a:spLocks/>
            </p:cNvSpPr>
            <p:nvPr/>
          </p:nvSpPr>
          <p:spPr bwMode="auto">
            <a:xfrm>
              <a:off x="3598" y="1256"/>
              <a:ext cx="70" cy="66"/>
            </a:xfrm>
            <a:custGeom>
              <a:avLst/>
              <a:gdLst/>
              <a:ahLst/>
              <a:cxnLst>
                <a:cxn ang="0">
                  <a:pos x="7" y="37"/>
                </a:cxn>
                <a:cxn ang="0">
                  <a:pos x="0" y="23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30" y="7"/>
                </a:cxn>
                <a:cxn ang="0">
                  <a:pos x="46" y="23"/>
                </a:cxn>
                <a:cxn ang="0">
                  <a:pos x="37" y="23"/>
                </a:cxn>
                <a:cxn ang="0">
                  <a:pos x="30" y="37"/>
                </a:cxn>
                <a:cxn ang="0">
                  <a:pos x="30" y="46"/>
                </a:cxn>
                <a:cxn ang="0">
                  <a:pos x="23" y="37"/>
                </a:cxn>
                <a:cxn ang="0">
                  <a:pos x="14" y="30"/>
                </a:cxn>
                <a:cxn ang="0">
                  <a:pos x="7" y="37"/>
                </a:cxn>
              </a:cxnLst>
              <a:rect l="0" t="0" r="r" b="b"/>
              <a:pathLst>
                <a:path w="47" h="47">
                  <a:moveTo>
                    <a:pt x="7" y="37"/>
                  </a:moveTo>
                  <a:lnTo>
                    <a:pt x="0" y="23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23" y="0"/>
                  </a:lnTo>
                  <a:lnTo>
                    <a:pt x="30" y="7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0" y="37"/>
                  </a:lnTo>
                  <a:lnTo>
                    <a:pt x="30" y="46"/>
                  </a:lnTo>
                  <a:lnTo>
                    <a:pt x="23" y="37"/>
                  </a:lnTo>
                  <a:lnTo>
                    <a:pt x="14" y="30"/>
                  </a:lnTo>
                  <a:lnTo>
                    <a:pt x="7" y="3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31" name="Freeform 353"/>
            <p:cNvSpPr>
              <a:spLocks/>
            </p:cNvSpPr>
            <p:nvPr/>
          </p:nvSpPr>
          <p:spPr bwMode="auto">
            <a:xfrm>
              <a:off x="3561" y="1295"/>
              <a:ext cx="48" cy="41"/>
            </a:xfrm>
            <a:custGeom>
              <a:avLst/>
              <a:gdLst/>
              <a:ahLst/>
              <a:cxnLst>
                <a:cxn ang="0">
                  <a:pos x="29" y="29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7" y="0"/>
                </a:cxn>
                <a:cxn ang="0">
                  <a:pos x="29" y="29"/>
                </a:cxn>
              </a:cxnLst>
              <a:rect l="0" t="0" r="r" b="b"/>
              <a:pathLst>
                <a:path w="30" h="30">
                  <a:moveTo>
                    <a:pt x="29" y="29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9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32" name="Freeform 354"/>
            <p:cNvSpPr>
              <a:spLocks/>
            </p:cNvSpPr>
            <p:nvPr/>
          </p:nvSpPr>
          <p:spPr bwMode="auto">
            <a:xfrm>
              <a:off x="3136" y="1258"/>
              <a:ext cx="107" cy="106"/>
            </a:xfrm>
            <a:custGeom>
              <a:avLst/>
              <a:gdLst/>
              <a:ahLst/>
              <a:cxnLst>
                <a:cxn ang="0">
                  <a:pos x="7" y="37"/>
                </a:cxn>
                <a:cxn ang="0">
                  <a:pos x="0" y="37"/>
                </a:cxn>
                <a:cxn ang="0">
                  <a:pos x="0" y="30"/>
                </a:cxn>
                <a:cxn ang="0">
                  <a:pos x="0" y="22"/>
                </a:cxn>
                <a:cxn ang="0">
                  <a:pos x="7" y="14"/>
                </a:cxn>
                <a:cxn ang="0">
                  <a:pos x="30" y="7"/>
                </a:cxn>
                <a:cxn ang="0">
                  <a:pos x="37" y="7"/>
                </a:cxn>
                <a:cxn ang="0">
                  <a:pos x="61" y="7"/>
                </a:cxn>
                <a:cxn ang="0">
                  <a:pos x="70" y="0"/>
                </a:cxn>
                <a:cxn ang="0">
                  <a:pos x="70" y="7"/>
                </a:cxn>
                <a:cxn ang="0">
                  <a:pos x="70" y="14"/>
                </a:cxn>
                <a:cxn ang="0">
                  <a:pos x="53" y="14"/>
                </a:cxn>
                <a:cxn ang="0">
                  <a:pos x="37" y="14"/>
                </a:cxn>
                <a:cxn ang="0">
                  <a:pos x="46" y="22"/>
                </a:cxn>
                <a:cxn ang="0">
                  <a:pos x="37" y="22"/>
                </a:cxn>
                <a:cxn ang="0">
                  <a:pos x="37" y="30"/>
                </a:cxn>
                <a:cxn ang="0">
                  <a:pos x="30" y="14"/>
                </a:cxn>
                <a:cxn ang="0">
                  <a:pos x="23" y="22"/>
                </a:cxn>
                <a:cxn ang="0">
                  <a:pos x="30" y="30"/>
                </a:cxn>
                <a:cxn ang="0">
                  <a:pos x="30" y="37"/>
                </a:cxn>
                <a:cxn ang="0">
                  <a:pos x="30" y="45"/>
                </a:cxn>
                <a:cxn ang="0">
                  <a:pos x="46" y="53"/>
                </a:cxn>
                <a:cxn ang="0">
                  <a:pos x="46" y="60"/>
                </a:cxn>
                <a:cxn ang="0">
                  <a:pos x="37" y="53"/>
                </a:cxn>
                <a:cxn ang="0">
                  <a:pos x="37" y="60"/>
                </a:cxn>
                <a:cxn ang="0">
                  <a:pos x="30" y="60"/>
                </a:cxn>
                <a:cxn ang="0">
                  <a:pos x="37" y="76"/>
                </a:cxn>
                <a:cxn ang="0">
                  <a:pos x="30" y="76"/>
                </a:cxn>
                <a:cxn ang="0">
                  <a:pos x="23" y="68"/>
                </a:cxn>
                <a:cxn ang="0">
                  <a:pos x="14" y="60"/>
                </a:cxn>
                <a:cxn ang="0">
                  <a:pos x="14" y="53"/>
                </a:cxn>
                <a:cxn ang="0">
                  <a:pos x="23" y="53"/>
                </a:cxn>
                <a:cxn ang="0">
                  <a:pos x="30" y="53"/>
                </a:cxn>
                <a:cxn ang="0">
                  <a:pos x="23" y="45"/>
                </a:cxn>
                <a:cxn ang="0">
                  <a:pos x="14" y="45"/>
                </a:cxn>
                <a:cxn ang="0">
                  <a:pos x="7" y="45"/>
                </a:cxn>
                <a:cxn ang="0">
                  <a:pos x="7" y="37"/>
                </a:cxn>
              </a:cxnLst>
              <a:rect l="0" t="0" r="r" b="b"/>
              <a:pathLst>
                <a:path w="71" h="77">
                  <a:moveTo>
                    <a:pt x="7" y="37"/>
                  </a:moveTo>
                  <a:lnTo>
                    <a:pt x="0" y="37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7" y="14"/>
                  </a:lnTo>
                  <a:lnTo>
                    <a:pt x="30" y="7"/>
                  </a:lnTo>
                  <a:lnTo>
                    <a:pt x="37" y="7"/>
                  </a:lnTo>
                  <a:lnTo>
                    <a:pt x="61" y="7"/>
                  </a:lnTo>
                  <a:lnTo>
                    <a:pt x="70" y="0"/>
                  </a:lnTo>
                  <a:lnTo>
                    <a:pt x="70" y="7"/>
                  </a:lnTo>
                  <a:lnTo>
                    <a:pt x="70" y="14"/>
                  </a:lnTo>
                  <a:lnTo>
                    <a:pt x="53" y="14"/>
                  </a:lnTo>
                  <a:lnTo>
                    <a:pt x="37" y="14"/>
                  </a:lnTo>
                  <a:lnTo>
                    <a:pt x="46" y="22"/>
                  </a:lnTo>
                  <a:lnTo>
                    <a:pt x="37" y="22"/>
                  </a:lnTo>
                  <a:lnTo>
                    <a:pt x="37" y="30"/>
                  </a:lnTo>
                  <a:lnTo>
                    <a:pt x="30" y="14"/>
                  </a:lnTo>
                  <a:lnTo>
                    <a:pt x="23" y="22"/>
                  </a:lnTo>
                  <a:lnTo>
                    <a:pt x="30" y="30"/>
                  </a:lnTo>
                  <a:lnTo>
                    <a:pt x="30" y="37"/>
                  </a:lnTo>
                  <a:lnTo>
                    <a:pt x="30" y="45"/>
                  </a:lnTo>
                  <a:lnTo>
                    <a:pt x="46" y="53"/>
                  </a:lnTo>
                  <a:lnTo>
                    <a:pt x="46" y="60"/>
                  </a:lnTo>
                  <a:lnTo>
                    <a:pt x="37" y="53"/>
                  </a:lnTo>
                  <a:lnTo>
                    <a:pt x="37" y="60"/>
                  </a:lnTo>
                  <a:lnTo>
                    <a:pt x="30" y="60"/>
                  </a:lnTo>
                  <a:lnTo>
                    <a:pt x="37" y="76"/>
                  </a:lnTo>
                  <a:lnTo>
                    <a:pt x="30" y="76"/>
                  </a:lnTo>
                  <a:lnTo>
                    <a:pt x="23" y="68"/>
                  </a:lnTo>
                  <a:lnTo>
                    <a:pt x="14" y="60"/>
                  </a:lnTo>
                  <a:lnTo>
                    <a:pt x="14" y="53"/>
                  </a:lnTo>
                  <a:lnTo>
                    <a:pt x="23" y="53"/>
                  </a:lnTo>
                  <a:lnTo>
                    <a:pt x="30" y="53"/>
                  </a:lnTo>
                  <a:lnTo>
                    <a:pt x="23" y="45"/>
                  </a:lnTo>
                  <a:lnTo>
                    <a:pt x="14" y="45"/>
                  </a:lnTo>
                  <a:lnTo>
                    <a:pt x="7" y="45"/>
                  </a:lnTo>
                  <a:lnTo>
                    <a:pt x="7" y="3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33" name="Freeform 355"/>
            <p:cNvSpPr>
              <a:spLocks/>
            </p:cNvSpPr>
            <p:nvPr/>
          </p:nvSpPr>
          <p:spPr bwMode="auto">
            <a:xfrm>
              <a:off x="3203" y="1382"/>
              <a:ext cx="48" cy="3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7" y="28"/>
                </a:cxn>
                <a:cxn ang="0">
                  <a:pos x="23" y="28"/>
                </a:cxn>
                <a:cxn ang="0">
                  <a:pos x="31" y="0"/>
                </a:cxn>
                <a:cxn ang="0">
                  <a:pos x="23" y="0"/>
                </a:cxn>
              </a:cxnLst>
              <a:rect l="0" t="0" r="r" b="b"/>
              <a:pathLst>
                <a:path w="32" h="29">
                  <a:moveTo>
                    <a:pt x="23" y="0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7" y="28"/>
                  </a:lnTo>
                  <a:lnTo>
                    <a:pt x="23" y="28"/>
                  </a:lnTo>
                  <a:lnTo>
                    <a:pt x="31" y="0"/>
                  </a:lnTo>
                  <a:lnTo>
                    <a:pt x="23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34" name="Freeform 356"/>
            <p:cNvSpPr>
              <a:spLocks/>
            </p:cNvSpPr>
            <p:nvPr/>
          </p:nvSpPr>
          <p:spPr bwMode="auto">
            <a:xfrm>
              <a:off x="3182" y="1306"/>
              <a:ext cx="41" cy="40"/>
            </a:xfrm>
            <a:custGeom>
              <a:avLst/>
              <a:gdLst/>
              <a:ahLst/>
              <a:cxnLst>
                <a:cxn ang="0">
                  <a:pos x="28" y="29"/>
                </a:cxn>
                <a:cxn ang="0">
                  <a:pos x="8" y="16"/>
                </a:cxn>
                <a:cxn ang="0">
                  <a:pos x="0" y="0"/>
                </a:cxn>
                <a:cxn ang="0">
                  <a:pos x="8" y="16"/>
                </a:cxn>
                <a:cxn ang="0">
                  <a:pos x="28" y="29"/>
                </a:cxn>
              </a:cxnLst>
              <a:rect l="0" t="0" r="r" b="b"/>
              <a:pathLst>
                <a:path w="29" h="30">
                  <a:moveTo>
                    <a:pt x="28" y="29"/>
                  </a:moveTo>
                  <a:lnTo>
                    <a:pt x="8" y="16"/>
                  </a:lnTo>
                  <a:lnTo>
                    <a:pt x="0" y="0"/>
                  </a:lnTo>
                  <a:lnTo>
                    <a:pt x="8" y="16"/>
                  </a:lnTo>
                  <a:lnTo>
                    <a:pt x="28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35" name="Line 357"/>
            <p:cNvSpPr>
              <a:spLocks noChangeShapeType="1"/>
            </p:cNvSpPr>
            <p:nvPr/>
          </p:nvSpPr>
          <p:spPr bwMode="auto">
            <a:xfrm flipH="1">
              <a:off x="3238" y="1308"/>
              <a:ext cx="12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36" name="Freeform 358"/>
            <p:cNvSpPr>
              <a:spLocks/>
            </p:cNvSpPr>
            <p:nvPr/>
          </p:nvSpPr>
          <p:spPr bwMode="auto">
            <a:xfrm>
              <a:off x="3134" y="1316"/>
              <a:ext cx="44" cy="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w="30" h="30">
                  <a:moveTo>
                    <a:pt x="0" y="0"/>
                  </a:moveTo>
                  <a:lnTo>
                    <a:pt x="29" y="29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37" name="Line 359"/>
            <p:cNvSpPr>
              <a:spLocks noChangeShapeType="1"/>
            </p:cNvSpPr>
            <p:nvPr/>
          </p:nvSpPr>
          <p:spPr bwMode="auto">
            <a:xfrm>
              <a:off x="3238" y="1316"/>
              <a:ext cx="0" cy="14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38" name="Freeform 360"/>
            <p:cNvSpPr>
              <a:spLocks/>
            </p:cNvSpPr>
            <p:nvPr/>
          </p:nvSpPr>
          <p:spPr bwMode="auto">
            <a:xfrm>
              <a:off x="2890" y="1163"/>
              <a:ext cx="212" cy="169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62" y="0"/>
                </a:cxn>
                <a:cxn ang="0">
                  <a:pos x="46" y="0"/>
                </a:cxn>
                <a:cxn ang="0">
                  <a:pos x="39" y="0"/>
                </a:cxn>
                <a:cxn ang="0">
                  <a:pos x="39" y="7"/>
                </a:cxn>
                <a:cxn ang="0">
                  <a:pos x="30" y="7"/>
                </a:cxn>
                <a:cxn ang="0">
                  <a:pos x="23" y="7"/>
                </a:cxn>
                <a:cxn ang="0">
                  <a:pos x="16" y="7"/>
                </a:cxn>
                <a:cxn ang="0">
                  <a:pos x="7" y="7"/>
                </a:cxn>
                <a:cxn ang="0">
                  <a:pos x="0" y="7"/>
                </a:cxn>
                <a:cxn ang="0">
                  <a:pos x="0" y="16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7" y="39"/>
                </a:cxn>
                <a:cxn ang="0">
                  <a:pos x="23" y="30"/>
                </a:cxn>
                <a:cxn ang="0">
                  <a:pos x="39" y="39"/>
                </a:cxn>
                <a:cxn ang="0">
                  <a:pos x="46" y="53"/>
                </a:cxn>
                <a:cxn ang="0">
                  <a:pos x="53" y="62"/>
                </a:cxn>
                <a:cxn ang="0">
                  <a:pos x="62" y="69"/>
                </a:cxn>
                <a:cxn ang="0">
                  <a:pos x="69" y="69"/>
                </a:cxn>
                <a:cxn ang="0">
                  <a:pos x="76" y="76"/>
                </a:cxn>
                <a:cxn ang="0">
                  <a:pos x="92" y="83"/>
                </a:cxn>
                <a:cxn ang="0">
                  <a:pos x="99" y="92"/>
                </a:cxn>
                <a:cxn ang="0">
                  <a:pos x="108" y="92"/>
                </a:cxn>
                <a:cxn ang="0">
                  <a:pos x="115" y="106"/>
                </a:cxn>
                <a:cxn ang="0">
                  <a:pos x="108" y="123"/>
                </a:cxn>
                <a:cxn ang="0">
                  <a:pos x="115" y="123"/>
                </a:cxn>
                <a:cxn ang="0">
                  <a:pos x="115" y="115"/>
                </a:cxn>
                <a:cxn ang="0">
                  <a:pos x="122" y="106"/>
                </a:cxn>
                <a:cxn ang="0">
                  <a:pos x="115" y="99"/>
                </a:cxn>
                <a:cxn ang="0">
                  <a:pos x="122" y="92"/>
                </a:cxn>
                <a:cxn ang="0">
                  <a:pos x="131" y="92"/>
                </a:cxn>
                <a:cxn ang="0">
                  <a:pos x="139" y="99"/>
                </a:cxn>
                <a:cxn ang="0">
                  <a:pos x="139" y="92"/>
                </a:cxn>
                <a:cxn ang="0">
                  <a:pos x="122" y="83"/>
                </a:cxn>
                <a:cxn ang="0">
                  <a:pos x="108" y="76"/>
                </a:cxn>
                <a:cxn ang="0">
                  <a:pos x="108" y="69"/>
                </a:cxn>
                <a:cxn ang="0">
                  <a:pos x="92" y="62"/>
                </a:cxn>
                <a:cxn ang="0">
                  <a:pos x="85" y="53"/>
                </a:cxn>
                <a:cxn ang="0">
                  <a:pos x="76" y="46"/>
                </a:cxn>
                <a:cxn ang="0">
                  <a:pos x="69" y="39"/>
                </a:cxn>
                <a:cxn ang="0">
                  <a:pos x="62" y="23"/>
                </a:cxn>
                <a:cxn ang="0">
                  <a:pos x="69" y="16"/>
                </a:cxn>
                <a:cxn ang="0">
                  <a:pos x="76" y="16"/>
                </a:cxn>
                <a:cxn ang="0">
                  <a:pos x="76" y="7"/>
                </a:cxn>
                <a:cxn ang="0">
                  <a:pos x="76" y="0"/>
                </a:cxn>
                <a:cxn ang="0">
                  <a:pos x="69" y="39"/>
                </a:cxn>
                <a:cxn ang="0">
                  <a:pos x="62" y="39"/>
                </a:cxn>
                <a:cxn ang="0">
                  <a:pos x="69" y="39"/>
                </a:cxn>
                <a:cxn ang="0">
                  <a:pos x="76" y="0"/>
                </a:cxn>
                <a:cxn ang="0">
                  <a:pos x="69" y="69"/>
                </a:cxn>
                <a:cxn ang="0">
                  <a:pos x="76" y="0"/>
                </a:cxn>
              </a:cxnLst>
              <a:rect l="0" t="0" r="r" b="b"/>
              <a:pathLst>
                <a:path w="140" h="124">
                  <a:moveTo>
                    <a:pt x="76" y="0"/>
                  </a:moveTo>
                  <a:lnTo>
                    <a:pt x="62" y="0"/>
                  </a:lnTo>
                  <a:lnTo>
                    <a:pt x="46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30" y="7"/>
                  </a:lnTo>
                  <a:lnTo>
                    <a:pt x="23" y="7"/>
                  </a:lnTo>
                  <a:lnTo>
                    <a:pt x="16" y="7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7" y="39"/>
                  </a:lnTo>
                  <a:lnTo>
                    <a:pt x="23" y="30"/>
                  </a:lnTo>
                  <a:lnTo>
                    <a:pt x="39" y="39"/>
                  </a:lnTo>
                  <a:lnTo>
                    <a:pt x="46" y="53"/>
                  </a:lnTo>
                  <a:lnTo>
                    <a:pt x="53" y="62"/>
                  </a:lnTo>
                  <a:lnTo>
                    <a:pt x="62" y="69"/>
                  </a:lnTo>
                  <a:lnTo>
                    <a:pt x="69" y="69"/>
                  </a:lnTo>
                  <a:lnTo>
                    <a:pt x="76" y="76"/>
                  </a:lnTo>
                  <a:lnTo>
                    <a:pt x="92" y="83"/>
                  </a:lnTo>
                  <a:lnTo>
                    <a:pt x="99" y="92"/>
                  </a:lnTo>
                  <a:lnTo>
                    <a:pt x="108" y="92"/>
                  </a:lnTo>
                  <a:lnTo>
                    <a:pt x="115" y="106"/>
                  </a:lnTo>
                  <a:lnTo>
                    <a:pt x="108" y="123"/>
                  </a:lnTo>
                  <a:lnTo>
                    <a:pt x="115" y="123"/>
                  </a:lnTo>
                  <a:lnTo>
                    <a:pt x="115" y="115"/>
                  </a:lnTo>
                  <a:lnTo>
                    <a:pt x="122" y="106"/>
                  </a:lnTo>
                  <a:lnTo>
                    <a:pt x="115" y="99"/>
                  </a:lnTo>
                  <a:lnTo>
                    <a:pt x="122" y="92"/>
                  </a:lnTo>
                  <a:lnTo>
                    <a:pt x="131" y="92"/>
                  </a:lnTo>
                  <a:lnTo>
                    <a:pt x="139" y="99"/>
                  </a:lnTo>
                  <a:lnTo>
                    <a:pt x="139" y="92"/>
                  </a:lnTo>
                  <a:lnTo>
                    <a:pt x="122" y="83"/>
                  </a:lnTo>
                  <a:lnTo>
                    <a:pt x="108" y="76"/>
                  </a:lnTo>
                  <a:lnTo>
                    <a:pt x="108" y="69"/>
                  </a:lnTo>
                  <a:lnTo>
                    <a:pt x="92" y="62"/>
                  </a:lnTo>
                  <a:lnTo>
                    <a:pt x="85" y="53"/>
                  </a:lnTo>
                  <a:lnTo>
                    <a:pt x="76" y="46"/>
                  </a:lnTo>
                  <a:lnTo>
                    <a:pt x="69" y="39"/>
                  </a:lnTo>
                  <a:lnTo>
                    <a:pt x="62" y="23"/>
                  </a:lnTo>
                  <a:lnTo>
                    <a:pt x="69" y="16"/>
                  </a:lnTo>
                  <a:lnTo>
                    <a:pt x="76" y="16"/>
                  </a:lnTo>
                  <a:lnTo>
                    <a:pt x="76" y="7"/>
                  </a:lnTo>
                  <a:lnTo>
                    <a:pt x="76" y="0"/>
                  </a:lnTo>
                  <a:lnTo>
                    <a:pt x="69" y="39"/>
                  </a:lnTo>
                  <a:lnTo>
                    <a:pt x="62" y="39"/>
                  </a:lnTo>
                  <a:lnTo>
                    <a:pt x="69" y="39"/>
                  </a:lnTo>
                  <a:lnTo>
                    <a:pt x="76" y="0"/>
                  </a:lnTo>
                  <a:lnTo>
                    <a:pt x="69" y="69"/>
                  </a:lnTo>
                  <a:lnTo>
                    <a:pt x="76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39" name="Freeform 361"/>
            <p:cNvSpPr>
              <a:spLocks/>
            </p:cNvSpPr>
            <p:nvPr/>
          </p:nvSpPr>
          <p:spPr bwMode="auto">
            <a:xfrm>
              <a:off x="2890" y="1163"/>
              <a:ext cx="212" cy="169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62" y="0"/>
                </a:cxn>
                <a:cxn ang="0">
                  <a:pos x="46" y="0"/>
                </a:cxn>
                <a:cxn ang="0">
                  <a:pos x="39" y="0"/>
                </a:cxn>
                <a:cxn ang="0">
                  <a:pos x="39" y="7"/>
                </a:cxn>
                <a:cxn ang="0">
                  <a:pos x="30" y="7"/>
                </a:cxn>
                <a:cxn ang="0">
                  <a:pos x="23" y="7"/>
                </a:cxn>
                <a:cxn ang="0">
                  <a:pos x="16" y="7"/>
                </a:cxn>
                <a:cxn ang="0">
                  <a:pos x="7" y="7"/>
                </a:cxn>
                <a:cxn ang="0">
                  <a:pos x="0" y="7"/>
                </a:cxn>
                <a:cxn ang="0">
                  <a:pos x="0" y="16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7" y="39"/>
                </a:cxn>
                <a:cxn ang="0">
                  <a:pos x="23" y="30"/>
                </a:cxn>
                <a:cxn ang="0">
                  <a:pos x="39" y="39"/>
                </a:cxn>
                <a:cxn ang="0">
                  <a:pos x="46" y="53"/>
                </a:cxn>
                <a:cxn ang="0">
                  <a:pos x="53" y="62"/>
                </a:cxn>
                <a:cxn ang="0">
                  <a:pos x="62" y="69"/>
                </a:cxn>
                <a:cxn ang="0">
                  <a:pos x="69" y="69"/>
                </a:cxn>
                <a:cxn ang="0">
                  <a:pos x="76" y="76"/>
                </a:cxn>
                <a:cxn ang="0">
                  <a:pos x="92" y="83"/>
                </a:cxn>
                <a:cxn ang="0">
                  <a:pos x="99" y="92"/>
                </a:cxn>
                <a:cxn ang="0">
                  <a:pos x="108" y="92"/>
                </a:cxn>
                <a:cxn ang="0">
                  <a:pos x="115" y="106"/>
                </a:cxn>
                <a:cxn ang="0">
                  <a:pos x="108" y="123"/>
                </a:cxn>
                <a:cxn ang="0">
                  <a:pos x="115" y="123"/>
                </a:cxn>
                <a:cxn ang="0">
                  <a:pos x="115" y="115"/>
                </a:cxn>
                <a:cxn ang="0">
                  <a:pos x="122" y="106"/>
                </a:cxn>
                <a:cxn ang="0">
                  <a:pos x="115" y="99"/>
                </a:cxn>
                <a:cxn ang="0">
                  <a:pos x="122" y="92"/>
                </a:cxn>
                <a:cxn ang="0">
                  <a:pos x="131" y="92"/>
                </a:cxn>
                <a:cxn ang="0">
                  <a:pos x="139" y="99"/>
                </a:cxn>
                <a:cxn ang="0">
                  <a:pos x="139" y="92"/>
                </a:cxn>
                <a:cxn ang="0">
                  <a:pos x="122" y="83"/>
                </a:cxn>
                <a:cxn ang="0">
                  <a:pos x="108" y="76"/>
                </a:cxn>
                <a:cxn ang="0">
                  <a:pos x="108" y="69"/>
                </a:cxn>
                <a:cxn ang="0">
                  <a:pos x="92" y="62"/>
                </a:cxn>
                <a:cxn ang="0">
                  <a:pos x="85" y="53"/>
                </a:cxn>
                <a:cxn ang="0">
                  <a:pos x="76" y="46"/>
                </a:cxn>
                <a:cxn ang="0">
                  <a:pos x="69" y="39"/>
                </a:cxn>
                <a:cxn ang="0">
                  <a:pos x="62" y="23"/>
                </a:cxn>
                <a:cxn ang="0">
                  <a:pos x="69" y="16"/>
                </a:cxn>
                <a:cxn ang="0">
                  <a:pos x="76" y="16"/>
                </a:cxn>
                <a:cxn ang="0">
                  <a:pos x="76" y="7"/>
                </a:cxn>
                <a:cxn ang="0">
                  <a:pos x="76" y="0"/>
                </a:cxn>
              </a:cxnLst>
              <a:rect l="0" t="0" r="r" b="b"/>
              <a:pathLst>
                <a:path w="140" h="124">
                  <a:moveTo>
                    <a:pt x="76" y="0"/>
                  </a:moveTo>
                  <a:lnTo>
                    <a:pt x="62" y="0"/>
                  </a:lnTo>
                  <a:lnTo>
                    <a:pt x="46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30" y="7"/>
                  </a:lnTo>
                  <a:lnTo>
                    <a:pt x="23" y="7"/>
                  </a:lnTo>
                  <a:lnTo>
                    <a:pt x="16" y="7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7" y="39"/>
                  </a:lnTo>
                  <a:lnTo>
                    <a:pt x="23" y="30"/>
                  </a:lnTo>
                  <a:lnTo>
                    <a:pt x="39" y="39"/>
                  </a:lnTo>
                  <a:lnTo>
                    <a:pt x="46" y="53"/>
                  </a:lnTo>
                  <a:lnTo>
                    <a:pt x="53" y="62"/>
                  </a:lnTo>
                  <a:lnTo>
                    <a:pt x="62" y="69"/>
                  </a:lnTo>
                  <a:lnTo>
                    <a:pt x="69" y="69"/>
                  </a:lnTo>
                  <a:lnTo>
                    <a:pt x="76" y="76"/>
                  </a:lnTo>
                  <a:lnTo>
                    <a:pt x="92" y="83"/>
                  </a:lnTo>
                  <a:lnTo>
                    <a:pt x="99" y="92"/>
                  </a:lnTo>
                  <a:lnTo>
                    <a:pt x="108" y="92"/>
                  </a:lnTo>
                  <a:lnTo>
                    <a:pt x="115" y="106"/>
                  </a:lnTo>
                  <a:lnTo>
                    <a:pt x="108" y="123"/>
                  </a:lnTo>
                  <a:lnTo>
                    <a:pt x="115" y="123"/>
                  </a:lnTo>
                  <a:lnTo>
                    <a:pt x="115" y="115"/>
                  </a:lnTo>
                  <a:lnTo>
                    <a:pt x="122" y="106"/>
                  </a:lnTo>
                  <a:lnTo>
                    <a:pt x="115" y="99"/>
                  </a:lnTo>
                  <a:lnTo>
                    <a:pt x="122" y="92"/>
                  </a:lnTo>
                  <a:lnTo>
                    <a:pt x="131" y="92"/>
                  </a:lnTo>
                  <a:lnTo>
                    <a:pt x="139" y="99"/>
                  </a:lnTo>
                  <a:lnTo>
                    <a:pt x="139" y="92"/>
                  </a:lnTo>
                  <a:lnTo>
                    <a:pt x="122" y="83"/>
                  </a:lnTo>
                  <a:lnTo>
                    <a:pt x="108" y="76"/>
                  </a:lnTo>
                  <a:lnTo>
                    <a:pt x="108" y="69"/>
                  </a:lnTo>
                  <a:lnTo>
                    <a:pt x="92" y="62"/>
                  </a:lnTo>
                  <a:lnTo>
                    <a:pt x="85" y="53"/>
                  </a:lnTo>
                  <a:lnTo>
                    <a:pt x="76" y="46"/>
                  </a:lnTo>
                  <a:lnTo>
                    <a:pt x="69" y="39"/>
                  </a:lnTo>
                  <a:lnTo>
                    <a:pt x="62" y="23"/>
                  </a:lnTo>
                  <a:lnTo>
                    <a:pt x="69" y="16"/>
                  </a:lnTo>
                  <a:lnTo>
                    <a:pt x="76" y="16"/>
                  </a:lnTo>
                  <a:lnTo>
                    <a:pt x="76" y="7"/>
                  </a:lnTo>
                  <a:lnTo>
                    <a:pt x="76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40" name="Line 362"/>
            <p:cNvSpPr>
              <a:spLocks noChangeShapeType="1"/>
            </p:cNvSpPr>
            <p:nvPr/>
          </p:nvSpPr>
          <p:spPr bwMode="auto">
            <a:xfrm flipH="1">
              <a:off x="2983" y="1215"/>
              <a:ext cx="10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41" name="Freeform 363"/>
            <p:cNvSpPr>
              <a:spLocks/>
            </p:cNvSpPr>
            <p:nvPr/>
          </p:nvSpPr>
          <p:spPr bwMode="auto">
            <a:xfrm>
              <a:off x="2993" y="1327"/>
              <a:ext cx="61" cy="40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29"/>
                </a:cxn>
                <a:cxn ang="0">
                  <a:pos x="15" y="20"/>
                </a:cxn>
                <a:cxn ang="0">
                  <a:pos x="7" y="8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23" y="0"/>
                </a:cxn>
                <a:cxn ang="0">
                  <a:pos x="39" y="0"/>
                </a:cxn>
                <a:cxn ang="0">
                  <a:pos x="30" y="8"/>
                </a:cxn>
              </a:cxnLst>
              <a:rect l="0" t="0" r="r" b="b"/>
              <a:pathLst>
                <a:path w="40" h="30">
                  <a:moveTo>
                    <a:pt x="30" y="8"/>
                  </a:moveTo>
                  <a:lnTo>
                    <a:pt x="30" y="29"/>
                  </a:lnTo>
                  <a:lnTo>
                    <a:pt x="15" y="20"/>
                  </a:lnTo>
                  <a:lnTo>
                    <a:pt x="7" y="8"/>
                  </a:lnTo>
                  <a:lnTo>
                    <a:pt x="0" y="0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39" y="0"/>
                  </a:lnTo>
                  <a:lnTo>
                    <a:pt x="30" y="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42" name="Freeform 364"/>
            <p:cNvSpPr>
              <a:spLocks/>
            </p:cNvSpPr>
            <p:nvPr/>
          </p:nvSpPr>
          <p:spPr bwMode="auto">
            <a:xfrm>
              <a:off x="2913" y="1270"/>
              <a:ext cx="45" cy="39"/>
            </a:xfrm>
            <a:custGeom>
              <a:avLst/>
              <a:gdLst/>
              <a:ahLst/>
              <a:cxnLst>
                <a:cxn ang="0">
                  <a:pos x="17" y="30"/>
                </a:cxn>
                <a:cxn ang="0">
                  <a:pos x="8" y="30"/>
                </a:cxn>
                <a:cxn ang="0">
                  <a:pos x="8" y="22"/>
                </a:cxn>
                <a:cxn ang="0">
                  <a:pos x="8" y="15"/>
                </a:cxn>
                <a:cxn ang="0">
                  <a:pos x="0" y="7"/>
                </a:cxn>
                <a:cxn ang="0">
                  <a:pos x="17" y="0"/>
                </a:cxn>
                <a:cxn ang="0">
                  <a:pos x="28" y="7"/>
                </a:cxn>
                <a:cxn ang="0">
                  <a:pos x="28" y="30"/>
                </a:cxn>
                <a:cxn ang="0">
                  <a:pos x="17" y="30"/>
                </a:cxn>
              </a:cxnLst>
              <a:rect l="0" t="0" r="r" b="b"/>
              <a:pathLst>
                <a:path w="29" h="31">
                  <a:moveTo>
                    <a:pt x="17" y="30"/>
                  </a:moveTo>
                  <a:lnTo>
                    <a:pt x="8" y="30"/>
                  </a:lnTo>
                  <a:lnTo>
                    <a:pt x="8" y="22"/>
                  </a:lnTo>
                  <a:lnTo>
                    <a:pt x="8" y="15"/>
                  </a:lnTo>
                  <a:lnTo>
                    <a:pt x="0" y="7"/>
                  </a:lnTo>
                  <a:lnTo>
                    <a:pt x="17" y="0"/>
                  </a:lnTo>
                  <a:lnTo>
                    <a:pt x="28" y="7"/>
                  </a:lnTo>
                  <a:lnTo>
                    <a:pt x="28" y="30"/>
                  </a:lnTo>
                  <a:lnTo>
                    <a:pt x="17" y="3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43" name="Freeform 365"/>
            <p:cNvSpPr>
              <a:spLocks/>
            </p:cNvSpPr>
            <p:nvPr/>
          </p:nvSpPr>
          <p:spPr bwMode="auto">
            <a:xfrm>
              <a:off x="3241" y="1258"/>
              <a:ext cx="336" cy="116"/>
            </a:xfrm>
            <a:custGeom>
              <a:avLst/>
              <a:gdLst/>
              <a:ahLst/>
              <a:cxnLst>
                <a:cxn ang="0">
                  <a:pos x="169" y="69"/>
                </a:cxn>
                <a:cxn ang="0">
                  <a:pos x="153" y="69"/>
                </a:cxn>
                <a:cxn ang="0">
                  <a:pos x="130" y="69"/>
                </a:cxn>
                <a:cxn ang="0">
                  <a:pos x="130" y="76"/>
                </a:cxn>
                <a:cxn ang="0">
                  <a:pos x="130" y="84"/>
                </a:cxn>
                <a:cxn ang="0">
                  <a:pos x="123" y="84"/>
                </a:cxn>
                <a:cxn ang="0">
                  <a:pos x="123" y="69"/>
                </a:cxn>
                <a:cxn ang="0">
                  <a:pos x="115" y="76"/>
                </a:cxn>
                <a:cxn ang="0">
                  <a:pos x="107" y="76"/>
                </a:cxn>
                <a:cxn ang="0">
                  <a:pos x="99" y="76"/>
                </a:cxn>
                <a:cxn ang="0">
                  <a:pos x="83" y="84"/>
                </a:cxn>
                <a:cxn ang="0">
                  <a:pos x="76" y="76"/>
                </a:cxn>
                <a:cxn ang="0">
                  <a:pos x="60" y="69"/>
                </a:cxn>
                <a:cxn ang="0">
                  <a:pos x="53" y="76"/>
                </a:cxn>
                <a:cxn ang="0">
                  <a:pos x="53" y="84"/>
                </a:cxn>
                <a:cxn ang="0">
                  <a:pos x="37" y="76"/>
                </a:cxn>
                <a:cxn ang="0">
                  <a:pos x="30" y="76"/>
                </a:cxn>
                <a:cxn ang="0">
                  <a:pos x="23" y="76"/>
                </a:cxn>
                <a:cxn ang="0">
                  <a:pos x="30" y="69"/>
                </a:cxn>
                <a:cxn ang="0">
                  <a:pos x="14" y="69"/>
                </a:cxn>
                <a:cxn ang="0">
                  <a:pos x="23" y="69"/>
                </a:cxn>
                <a:cxn ang="0">
                  <a:pos x="14" y="60"/>
                </a:cxn>
                <a:cxn ang="0">
                  <a:pos x="14" y="53"/>
                </a:cxn>
                <a:cxn ang="0">
                  <a:pos x="7" y="53"/>
                </a:cxn>
                <a:cxn ang="0">
                  <a:pos x="0" y="46"/>
                </a:cxn>
                <a:cxn ang="0">
                  <a:pos x="7" y="46"/>
                </a:cxn>
                <a:cxn ang="0">
                  <a:pos x="7" y="37"/>
                </a:cxn>
                <a:cxn ang="0">
                  <a:pos x="7" y="30"/>
                </a:cxn>
                <a:cxn ang="0">
                  <a:pos x="0" y="30"/>
                </a:cxn>
                <a:cxn ang="0">
                  <a:pos x="0" y="23"/>
                </a:cxn>
                <a:cxn ang="0">
                  <a:pos x="14" y="23"/>
                </a:cxn>
                <a:cxn ang="0">
                  <a:pos x="14" y="14"/>
                </a:cxn>
                <a:cxn ang="0">
                  <a:pos x="30" y="23"/>
                </a:cxn>
                <a:cxn ang="0">
                  <a:pos x="37" y="14"/>
                </a:cxn>
                <a:cxn ang="0">
                  <a:pos x="30" y="7"/>
                </a:cxn>
                <a:cxn ang="0">
                  <a:pos x="53" y="7"/>
                </a:cxn>
                <a:cxn ang="0">
                  <a:pos x="69" y="0"/>
                </a:cxn>
                <a:cxn ang="0">
                  <a:pos x="83" y="0"/>
                </a:cxn>
                <a:cxn ang="0">
                  <a:pos x="92" y="0"/>
                </a:cxn>
                <a:cxn ang="0">
                  <a:pos x="99" y="0"/>
                </a:cxn>
                <a:cxn ang="0">
                  <a:pos x="107" y="0"/>
                </a:cxn>
                <a:cxn ang="0">
                  <a:pos x="115" y="7"/>
                </a:cxn>
                <a:cxn ang="0">
                  <a:pos x="130" y="7"/>
                </a:cxn>
                <a:cxn ang="0">
                  <a:pos x="146" y="14"/>
                </a:cxn>
                <a:cxn ang="0">
                  <a:pos x="160" y="14"/>
                </a:cxn>
                <a:cxn ang="0">
                  <a:pos x="176" y="7"/>
                </a:cxn>
                <a:cxn ang="0">
                  <a:pos x="192" y="0"/>
                </a:cxn>
                <a:cxn ang="0">
                  <a:pos x="199" y="7"/>
                </a:cxn>
                <a:cxn ang="0">
                  <a:pos x="199" y="14"/>
                </a:cxn>
                <a:cxn ang="0">
                  <a:pos x="206" y="23"/>
                </a:cxn>
                <a:cxn ang="0">
                  <a:pos x="215" y="30"/>
                </a:cxn>
                <a:cxn ang="0">
                  <a:pos x="215" y="46"/>
                </a:cxn>
                <a:cxn ang="0">
                  <a:pos x="215" y="53"/>
                </a:cxn>
                <a:cxn ang="0">
                  <a:pos x="223" y="69"/>
                </a:cxn>
                <a:cxn ang="0">
                  <a:pos x="215" y="69"/>
                </a:cxn>
                <a:cxn ang="0">
                  <a:pos x="215" y="60"/>
                </a:cxn>
                <a:cxn ang="0">
                  <a:pos x="199" y="69"/>
                </a:cxn>
                <a:cxn ang="0">
                  <a:pos x="192" y="69"/>
                </a:cxn>
                <a:cxn ang="0">
                  <a:pos x="176" y="69"/>
                </a:cxn>
                <a:cxn ang="0">
                  <a:pos x="169" y="69"/>
                </a:cxn>
              </a:cxnLst>
              <a:rect l="0" t="0" r="r" b="b"/>
              <a:pathLst>
                <a:path w="224" h="85">
                  <a:moveTo>
                    <a:pt x="169" y="69"/>
                  </a:moveTo>
                  <a:lnTo>
                    <a:pt x="153" y="69"/>
                  </a:lnTo>
                  <a:lnTo>
                    <a:pt x="130" y="69"/>
                  </a:lnTo>
                  <a:lnTo>
                    <a:pt x="130" y="76"/>
                  </a:lnTo>
                  <a:lnTo>
                    <a:pt x="130" y="84"/>
                  </a:lnTo>
                  <a:lnTo>
                    <a:pt x="123" y="84"/>
                  </a:lnTo>
                  <a:lnTo>
                    <a:pt x="123" y="69"/>
                  </a:lnTo>
                  <a:lnTo>
                    <a:pt x="115" y="76"/>
                  </a:lnTo>
                  <a:lnTo>
                    <a:pt x="107" y="76"/>
                  </a:lnTo>
                  <a:lnTo>
                    <a:pt x="99" y="76"/>
                  </a:lnTo>
                  <a:lnTo>
                    <a:pt x="83" y="84"/>
                  </a:lnTo>
                  <a:lnTo>
                    <a:pt x="76" y="76"/>
                  </a:lnTo>
                  <a:lnTo>
                    <a:pt x="60" y="69"/>
                  </a:lnTo>
                  <a:lnTo>
                    <a:pt x="53" y="76"/>
                  </a:lnTo>
                  <a:lnTo>
                    <a:pt x="53" y="84"/>
                  </a:lnTo>
                  <a:lnTo>
                    <a:pt x="37" y="76"/>
                  </a:lnTo>
                  <a:lnTo>
                    <a:pt x="30" y="76"/>
                  </a:lnTo>
                  <a:lnTo>
                    <a:pt x="23" y="76"/>
                  </a:lnTo>
                  <a:lnTo>
                    <a:pt x="30" y="69"/>
                  </a:lnTo>
                  <a:lnTo>
                    <a:pt x="14" y="69"/>
                  </a:lnTo>
                  <a:lnTo>
                    <a:pt x="23" y="69"/>
                  </a:lnTo>
                  <a:lnTo>
                    <a:pt x="14" y="60"/>
                  </a:lnTo>
                  <a:lnTo>
                    <a:pt x="14" y="53"/>
                  </a:lnTo>
                  <a:lnTo>
                    <a:pt x="7" y="53"/>
                  </a:lnTo>
                  <a:lnTo>
                    <a:pt x="0" y="46"/>
                  </a:lnTo>
                  <a:lnTo>
                    <a:pt x="7" y="46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14" y="23"/>
                  </a:lnTo>
                  <a:lnTo>
                    <a:pt x="14" y="14"/>
                  </a:lnTo>
                  <a:lnTo>
                    <a:pt x="30" y="23"/>
                  </a:lnTo>
                  <a:lnTo>
                    <a:pt x="37" y="14"/>
                  </a:lnTo>
                  <a:lnTo>
                    <a:pt x="30" y="7"/>
                  </a:lnTo>
                  <a:lnTo>
                    <a:pt x="53" y="7"/>
                  </a:lnTo>
                  <a:lnTo>
                    <a:pt x="69" y="0"/>
                  </a:lnTo>
                  <a:lnTo>
                    <a:pt x="83" y="0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107" y="0"/>
                  </a:lnTo>
                  <a:lnTo>
                    <a:pt x="115" y="7"/>
                  </a:lnTo>
                  <a:lnTo>
                    <a:pt x="130" y="7"/>
                  </a:lnTo>
                  <a:lnTo>
                    <a:pt x="146" y="14"/>
                  </a:lnTo>
                  <a:lnTo>
                    <a:pt x="160" y="14"/>
                  </a:lnTo>
                  <a:lnTo>
                    <a:pt x="176" y="7"/>
                  </a:lnTo>
                  <a:lnTo>
                    <a:pt x="192" y="0"/>
                  </a:lnTo>
                  <a:lnTo>
                    <a:pt x="199" y="7"/>
                  </a:lnTo>
                  <a:lnTo>
                    <a:pt x="199" y="14"/>
                  </a:lnTo>
                  <a:lnTo>
                    <a:pt x="206" y="23"/>
                  </a:lnTo>
                  <a:lnTo>
                    <a:pt x="215" y="30"/>
                  </a:lnTo>
                  <a:lnTo>
                    <a:pt x="215" y="46"/>
                  </a:lnTo>
                  <a:lnTo>
                    <a:pt x="215" y="53"/>
                  </a:lnTo>
                  <a:lnTo>
                    <a:pt x="223" y="69"/>
                  </a:lnTo>
                  <a:lnTo>
                    <a:pt x="215" y="69"/>
                  </a:lnTo>
                  <a:lnTo>
                    <a:pt x="215" y="60"/>
                  </a:lnTo>
                  <a:lnTo>
                    <a:pt x="199" y="69"/>
                  </a:lnTo>
                  <a:lnTo>
                    <a:pt x="192" y="69"/>
                  </a:lnTo>
                  <a:lnTo>
                    <a:pt x="176" y="69"/>
                  </a:lnTo>
                  <a:lnTo>
                    <a:pt x="169" y="6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44" name="Freeform 366"/>
            <p:cNvSpPr>
              <a:spLocks/>
            </p:cNvSpPr>
            <p:nvPr/>
          </p:nvSpPr>
          <p:spPr bwMode="auto">
            <a:xfrm>
              <a:off x="3241" y="1256"/>
              <a:ext cx="44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"/>
                </a:cxn>
                <a:cxn ang="0">
                  <a:pos x="0" y="17"/>
                </a:cxn>
                <a:cxn ang="0">
                  <a:pos x="7" y="17"/>
                </a:cxn>
                <a:cxn ang="0">
                  <a:pos x="0" y="29"/>
                </a:cxn>
                <a:cxn ang="0">
                  <a:pos x="14" y="17"/>
                </a:cxn>
                <a:cxn ang="0">
                  <a:pos x="30" y="8"/>
                </a:cxn>
                <a:cxn ang="0">
                  <a:pos x="22" y="8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31" h="30">
                  <a:moveTo>
                    <a:pt x="0" y="0"/>
                  </a:moveTo>
                  <a:lnTo>
                    <a:pt x="0" y="8"/>
                  </a:lnTo>
                  <a:lnTo>
                    <a:pt x="0" y="17"/>
                  </a:lnTo>
                  <a:lnTo>
                    <a:pt x="7" y="17"/>
                  </a:lnTo>
                  <a:lnTo>
                    <a:pt x="0" y="29"/>
                  </a:lnTo>
                  <a:lnTo>
                    <a:pt x="14" y="17"/>
                  </a:lnTo>
                  <a:lnTo>
                    <a:pt x="30" y="8"/>
                  </a:lnTo>
                  <a:lnTo>
                    <a:pt x="22" y="8"/>
                  </a:ln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45" name="Freeform 367"/>
            <p:cNvSpPr>
              <a:spLocks/>
            </p:cNvSpPr>
            <p:nvPr/>
          </p:nvSpPr>
          <p:spPr bwMode="auto">
            <a:xfrm>
              <a:off x="2934" y="1123"/>
              <a:ext cx="131" cy="41"/>
            </a:xfrm>
            <a:custGeom>
              <a:avLst/>
              <a:gdLst/>
              <a:ahLst/>
              <a:cxnLst>
                <a:cxn ang="0">
                  <a:pos x="32" y="30"/>
                </a:cxn>
                <a:cxn ang="0">
                  <a:pos x="16" y="30"/>
                </a:cxn>
                <a:cxn ang="0">
                  <a:pos x="9" y="30"/>
                </a:cxn>
                <a:cxn ang="0">
                  <a:pos x="0" y="22"/>
                </a:cxn>
                <a:cxn ang="0">
                  <a:pos x="0" y="14"/>
                </a:cxn>
                <a:cxn ang="0">
                  <a:pos x="9" y="22"/>
                </a:cxn>
                <a:cxn ang="0">
                  <a:pos x="16" y="14"/>
                </a:cxn>
                <a:cxn ang="0">
                  <a:pos x="23" y="14"/>
                </a:cxn>
                <a:cxn ang="0">
                  <a:pos x="39" y="14"/>
                </a:cxn>
                <a:cxn ang="0">
                  <a:pos x="39" y="7"/>
                </a:cxn>
                <a:cxn ang="0">
                  <a:pos x="47" y="0"/>
                </a:cxn>
                <a:cxn ang="0">
                  <a:pos x="56" y="7"/>
                </a:cxn>
                <a:cxn ang="0">
                  <a:pos x="63" y="0"/>
                </a:cxn>
                <a:cxn ang="0">
                  <a:pos x="79" y="0"/>
                </a:cxn>
                <a:cxn ang="0">
                  <a:pos x="87" y="14"/>
                </a:cxn>
                <a:cxn ang="0">
                  <a:pos x="79" y="14"/>
                </a:cxn>
                <a:cxn ang="0">
                  <a:pos x="79" y="30"/>
                </a:cxn>
                <a:cxn ang="0">
                  <a:pos x="56" y="30"/>
                </a:cxn>
                <a:cxn ang="0">
                  <a:pos x="47" y="30"/>
                </a:cxn>
                <a:cxn ang="0">
                  <a:pos x="32" y="30"/>
                </a:cxn>
              </a:cxnLst>
              <a:rect l="0" t="0" r="r" b="b"/>
              <a:pathLst>
                <a:path w="88" h="31">
                  <a:moveTo>
                    <a:pt x="32" y="30"/>
                  </a:moveTo>
                  <a:lnTo>
                    <a:pt x="16" y="30"/>
                  </a:lnTo>
                  <a:lnTo>
                    <a:pt x="9" y="30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9" y="22"/>
                  </a:lnTo>
                  <a:lnTo>
                    <a:pt x="16" y="14"/>
                  </a:lnTo>
                  <a:lnTo>
                    <a:pt x="23" y="14"/>
                  </a:lnTo>
                  <a:lnTo>
                    <a:pt x="39" y="14"/>
                  </a:lnTo>
                  <a:lnTo>
                    <a:pt x="39" y="7"/>
                  </a:lnTo>
                  <a:lnTo>
                    <a:pt x="47" y="0"/>
                  </a:lnTo>
                  <a:lnTo>
                    <a:pt x="56" y="7"/>
                  </a:lnTo>
                  <a:lnTo>
                    <a:pt x="63" y="0"/>
                  </a:lnTo>
                  <a:lnTo>
                    <a:pt x="79" y="0"/>
                  </a:lnTo>
                  <a:lnTo>
                    <a:pt x="87" y="14"/>
                  </a:lnTo>
                  <a:lnTo>
                    <a:pt x="79" y="14"/>
                  </a:lnTo>
                  <a:lnTo>
                    <a:pt x="79" y="30"/>
                  </a:lnTo>
                  <a:lnTo>
                    <a:pt x="56" y="30"/>
                  </a:lnTo>
                  <a:lnTo>
                    <a:pt x="47" y="30"/>
                  </a:lnTo>
                  <a:lnTo>
                    <a:pt x="32" y="3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46" name="Freeform 368"/>
            <p:cNvSpPr>
              <a:spLocks/>
            </p:cNvSpPr>
            <p:nvPr/>
          </p:nvSpPr>
          <p:spPr bwMode="auto">
            <a:xfrm>
              <a:off x="3040" y="1194"/>
              <a:ext cx="72" cy="53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46" y="7"/>
                </a:cxn>
                <a:cxn ang="0">
                  <a:pos x="38" y="7"/>
                </a:cxn>
                <a:cxn ang="0">
                  <a:pos x="46" y="7"/>
                </a:cxn>
                <a:cxn ang="0">
                  <a:pos x="46" y="15"/>
                </a:cxn>
                <a:cxn ang="0">
                  <a:pos x="46" y="23"/>
                </a:cxn>
                <a:cxn ang="0">
                  <a:pos x="38" y="23"/>
                </a:cxn>
                <a:cxn ang="0">
                  <a:pos x="46" y="23"/>
                </a:cxn>
                <a:cxn ang="0">
                  <a:pos x="38" y="23"/>
                </a:cxn>
                <a:cxn ang="0">
                  <a:pos x="38" y="30"/>
                </a:cxn>
                <a:cxn ang="0">
                  <a:pos x="38" y="39"/>
                </a:cxn>
                <a:cxn ang="0">
                  <a:pos x="31" y="30"/>
                </a:cxn>
                <a:cxn ang="0">
                  <a:pos x="23" y="30"/>
                </a:cxn>
                <a:cxn ang="0">
                  <a:pos x="23" y="23"/>
                </a:cxn>
                <a:cxn ang="0">
                  <a:pos x="15" y="23"/>
                </a:cxn>
                <a:cxn ang="0">
                  <a:pos x="8" y="15"/>
                </a:cxn>
                <a:cxn ang="0">
                  <a:pos x="8" y="7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5" y="0"/>
                </a:cxn>
                <a:cxn ang="0">
                  <a:pos x="23" y="0"/>
                </a:cxn>
                <a:cxn ang="0">
                  <a:pos x="31" y="0"/>
                </a:cxn>
                <a:cxn ang="0">
                  <a:pos x="38" y="0"/>
                </a:cxn>
                <a:cxn ang="0">
                  <a:pos x="46" y="0"/>
                </a:cxn>
              </a:cxnLst>
              <a:rect l="0" t="0" r="r" b="b"/>
              <a:pathLst>
                <a:path w="47" h="40">
                  <a:moveTo>
                    <a:pt x="46" y="0"/>
                  </a:moveTo>
                  <a:lnTo>
                    <a:pt x="46" y="7"/>
                  </a:lnTo>
                  <a:lnTo>
                    <a:pt x="38" y="7"/>
                  </a:lnTo>
                  <a:lnTo>
                    <a:pt x="46" y="7"/>
                  </a:lnTo>
                  <a:lnTo>
                    <a:pt x="46" y="15"/>
                  </a:lnTo>
                  <a:lnTo>
                    <a:pt x="46" y="23"/>
                  </a:lnTo>
                  <a:lnTo>
                    <a:pt x="38" y="23"/>
                  </a:lnTo>
                  <a:lnTo>
                    <a:pt x="46" y="23"/>
                  </a:lnTo>
                  <a:lnTo>
                    <a:pt x="38" y="23"/>
                  </a:lnTo>
                  <a:lnTo>
                    <a:pt x="38" y="30"/>
                  </a:lnTo>
                  <a:lnTo>
                    <a:pt x="38" y="39"/>
                  </a:lnTo>
                  <a:lnTo>
                    <a:pt x="31" y="30"/>
                  </a:lnTo>
                  <a:lnTo>
                    <a:pt x="23" y="30"/>
                  </a:lnTo>
                  <a:lnTo>
                    <a:pt x="23" y="23"/>
                  </a:lnTo>
                  <a:lnTo>
                    <a:pt x="15" y="23"/>
                  </a:lnTo>
                  <a:lnTo>
                    <a:pt x="8" y="15"/>
                  </a:lnTo>
                  <a:lnTo>
                    <a:pt x="8" y="7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6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47" name="Freeform 369"/>
            <p:cNvSpPr>
              <a:spLocks/>
            </p:cNvSpPr>
            <p:nvPr/>
          </p:nvSpPr>
          <p:spPr bwMode="auto">
            <a:xfrm>
              <a:off x="3007" y="1161"/>
              <a:ext cx="106" cy="73"/>
            </a:xfrm>
            <a:custGeom>
              <a:avLst/>
              <a:gdLst/>
              <a:ahLst/>
              <a:cxnLst>
                <a:cxn ang="0">
                  <a:pos x="62" y="23"/>
                </a:cxn>
                <a:cxn ang="0">
                  <a:pos x="70" y="23"/>
                </a:cxn>
                <a:cxn ang="0">
                  <a:pos x="62" y="16"/>
                </a:cxn>
                <a:cxn ang="0">
                  <a:pos x="62" y="7"/>
                </a:cxn>
                <a:cxn ang="0">
                  <a:pos x="39" y="7"/>
                </a:cxn>
                <a:cxn ang="0">
                  <a:pos x="32" y="0"/>
                </a:cxn>
                <a:cxn ang="0">
                  <a:pos x="23" y="7"/>
                </a:cxn>
                <a:cxn ang="0">
                  <a:pos x="23" y="16"/>
                </a:cxn>
                <a:cxn ang="0">
                  <a:pos x="16" y="16"/>
                </a:cxn>
                <a:cxn ang="0">
                  <a:pos x="23" y="16"/>
                </a:cxn>
                <a:cxn ang="0">
                  <a:pos x="16" y="16"/>
                </a:cxn>
                <a:cxn ang="0">
                  <a:pos x="8" y="16"/>
                </a:cxn>
                <a:cxn ang="0">
                  <a:pos x="0" y="16"/>
                </a:cxn>
                <a:cxn ang="0">
                  <a:pos x="0" y="23"/>
                </a:cxn>
                <a:cxn ang="0">
                  <a:pos x="8" y="23"/>
                </a:cxn>
                <a:cxn ang="0">
                  <a:pos x="16" y="39"/>
                </a:cxn>
                <a:cxn ang="0">
                  <a:pos x="23" y="39"/>
                </a:cxn>
                <a:cxn ang="0">
                  <a:pos x="32" y="46"/>
                </a:cxn>
                <a:cxn ang="0">
                  <a:pos x="46" y="54"/>
                </a:cxn>
                <a:cxn ang="0">
                  <a:pos x="46" y="46"/>
                </a:cxn>
                <a:cxn ang="0">
                  <a:pos x="39" y="46"/>
                </a:cxn>
                <a:cxn ang="0">
                  <a:pos x="32" y="39"/>
                </a:cxn>
                <a:cxn ang="0">
                  <a:pos x="32" y="30"/>
                </a:cxn>
                <a:cxn ang="0">
                  <a:pos x="23" y="23"/>
                </a:cxn>
                <a:cxn ang="0">
                  <a:pos x="32" y="23"/>
                </a:cxn>
                <a:cxn ang="0">
                  <a:pos x="39" y="23"/>
                </a:cxn>
                <a:cxn ang="0">
                  <a:pos x="46" y="23"/>
                </a:cxn>
                <a:cxn ang="0">
                  <a:pos x="55" y="23"/>
                </a:cxn>
                <a:cxn ang="0">
                  <a:pos x="62" y="23"/>
                </a:cxn>
              </a:cxnLst>
              <a:rect l="0" t="0" r="r" b="b"/>
              <a:pathLst>
                <a:path w="71" h="55">
                  <a:moveTo>
                    <a:pt x="62" y="23"/>
                  </a:moveTo>
                  <a:lnTo>
                    <a:pt x="70" y="23"/>
                  </a:lnTo>
                  <a:lnTo>
                    <a:pt x="62" y="16"/>
                  </a:lnTo>
                  <a:lnTo>
                    <a:pt x="62" y="7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3" y="7"/>
                  </a:lnTo>
                  <a:lnTo>
                    <a:pt x="23" y="16"/>
                  </a:lnTo>
                  <a:lnTo>
                    <a:pt x="16" y="16"/>
                  </a:lnTo>
                  <a:lnTo>
                    <a:pt x="23" y="16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16" y="39"/>
                  </a:lnTo>
                  <a:lnTo>
                    <a:pt x="23" y="39"/>
                  </a:lnTo>
                  <a:lnTo>
                    <a:pt x="32" y="46"/>
                  </a:lnTo>
                  <a:lnTo>
                    <a:pt x="46" y="54"/>
                  </a:lnTo>
                  <a:lnTo>
                    <a:pt x="46" y="46"/>
                  </a:lnTo>
                  <a:lnTo>
                    <a:pt x="39" y="46"/>
                  </a:lnTo>
                  <a:lnTo>
                    <a:pt x="32" y="39"/>
                  </a:lnTo>
                  <a:lnTo>
                    <a:pt x="32" y="30"/>
                  </a:lnTo>
                  <a:lnTo>
                    <a:pt x="23" y="23"/>
                  </a:lnTo>
                  <a:lnTo>
                    <a:pt x="32" y="23"/>
                  </a:lnTo>
                  <a:lnTo>
                    <a:pt x="39" y="23"/>
                  </a:lnTo>
                  <a:lnTo>
                    <a:pt x="46" y="23"/>
                  </a:lnTo>
                  <a:lnTo>
                    <a:pt x="55" y="23"/>
                  </a:lnTo>
                  <a:lnTo>
                    <a:pt x="62" y="2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48" name="Freeform 370"/>
            <p:cNvSpPr>
              <a:spLocks/>
            </p:cNvSpPr>
            <p:nvPr/>
          </p:nvSpPr>
          <p:spPr bwMode="auto">
            <a:xfrm>
              <a:off x="3064" y="1234"/>
              <a:ext cx="46" cy="40"/>
            </a:xfrm>
            <a:custGeom>
              <a:avLst/>
              <a:gdLst/>
              <a:ahLst/>
              <a:cxnLst>
                <a:cxn ang="0">
                  <a:pos x="29" y="29"/>
                </a:cxn>
                <a:cxn ang="0">
                  <a:pos x="20" y="0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29" y="29"/>
                </a:cxn>
              </a:cxnLst>
              <a:rect l="0" t="0" r="r" b="b"/>
              <a:pathLst>
                <a:path w="30" h="30">
                  <a:moveTo>
                    <a:pt x="29" y="29"/>
                  </a:moveTo>
                  <a:lnTo>
                    <a:pt x="2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29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49" name="Freeform 371"/>
            <p:cNvSpPr>
              <a:spLocks/>
            </p:cNvSpPr>
            <p:nvPr/>
          </p:nvSpPr>
          <p:spPr bwMode="auto">
            <a:xfrm>
              <a:off x="2693" y="1075"/>
              <a:ext cx="221" cy="172"/>
            </a:xfrm>
            <a:custGeom>
              <a:avLst/>
              <a:gdLst/>
              <a:ahLst/>
              <a:cxnLst>
                <a:cxn ang="0">
                  <a:pos x="137" y="101"/>
                </a:cxn>
                <a:cxn ang="0">
                  <a:pos x="122" y="116"/>
                </a:cxn>
                <a:cxn ang="0">
                  <a:pos x="106" y="108"/>
                </a:cxn>
                <a:cxn ang="0">
                  <a:pos x="99" y="108"/>
                </a:cxn>
                <a:cxn ang="0">
                  <a:pos x="92" y="116"/>
                </a:cxn>
                <a:cxn ang="0">
                  <a:pos x="92" y="125"/>
                </a:cxn>
                <a:cxn ang="0">
                  <a:pos x="76" y="125"/>
                </a:cxn>
                <a:cxn ang="0">
                  <a:pos x="69" y="125"/>
                </a:cxn>
                <a:cxn ang="0">
                  <a:pos x="37" y="116"/>
                </a:cxn>
                <a:cxn ang="0">
                  <a:pos x="30" y="108"/>
                </a:cxn>
                <a:cxn ang="0">
                  <a:pos x="37" y="101"/>
                </a:cxn>
                <a:cxn ang="0">
                  <a:pos x="37" y="92"/>
                </a:cxn>
                <a:cxn ang="0">
                  <a:pos x="37" y="78"/>
                </a:cxn>
                <a:cxn ang="0">
                  <a:pos x="46" y="85"/>
                </a:cxn>
                <a:cxn ang="0">
                  <a:pos x="37" y="78"/>
                </a:cxn>
                <a:cxn ang="0">
                  <a:pos x="37" y="69"/>
                </a:cxn>
                <a:cxn ang="0">
                  <a:pos x="30" y="69"/>
                </a:cxn>
                <a:cxn ang="0">
                  <a:pos x="30" y="55"/>
                </a:cxn>
                <a:cxn ang="0">
                  <a:pos x="23" y="55"/>
                </a:cxn>
                <a:cxn ang="0">
                  <a:pos x="14" y="46"/>
                </a:cxn>
                <a:cxn ang="0">
                  <a:pos x="7" y="46"/>
                </a:cxn>
                <a:cxn ang="0">
                  <a:pos x="0" y="46"/>
                </a:cxn>
                <a:cxn ang="0">
                  <a:pos x="0" y="39"/>
                </a:cxn>
                <a:cxn ang="0">
                  <a:pos x="7" y="39"/>
                </a:cxn>
                <a:cxn ang="0">
                  <a:pos x="0" y="39"/>
                </a:cxn>
                <a:cxn ang="0">
                  <a:pos x="14" y="32"/>
                </a:cxn>
                <a:cxn ang="0">
                  <a:pos x="23" y="32"/>
                </a:cxn>
                <a:cxn ang="0">
                  <a:pos x="37" y="32"/>
                </a:cxn>
                <a:cxn ang="0">
                  <a:pos x="30" y="23"/>
                </a:cxn>
                <a:cxn ang="0">
                  <a:pos x="37" y="23"/>
                </a:cxn>
                <a:cxn ang="0">
                  <a:pos x="53" y="23"/>
                </a:cxn>
                <a:cxn ang="0">
                  <a:pos x="69" y="16"/>
                </a:cxn>
                <a:cxn ang="0">
                  <a:pos x="69" y="8"/>
                </a:cxn>
                <a:cxn ang="0">
                  <a:pos x="83" y="0"/>
                </a:cxn>
                <a:cxn ang="0">
                  <a:pos x="83" y="8"/>
                </a:cxn>
                <a:cxn ang="0">
                  <a:pos x="99" y="16"/>
                </a:cxn>
                <a:cxn ang="0">
                  <a:pos x="106" y="16"/>
                </a:cxn>
                <a:cxn ang="0">
                  <a:pos x="113" y="23"/>
                </a:cxn>
                <a:cxn ang="0">
                  <a:pos x="122" y="23"/>
                </a:cxn>
                <a:cxn ang="0">
                  <a:pos x="146" y="32"/>
                </a:cxn>
                <a:cxn ang="0">
                  <a:pos x="137" y="46"/>
                </a:cxn>
                <a:cxn ang="0">
                  <a:pos x="129" y="55"/>
                </a:cxn>
                <a:cxn ang="0">
                  <a:pos x="122" y="69"/>
                </a:cxn>
                <a:cxn ang="0">
                  <a:pos x="122" y="62"/>
                </a:cxn>
                <a:cxn ang="0">
                  <a:pos x="129" y="69"/>
                </a:cxn>
                <a:cxn ang="0">
                  <a:pos x="129" y="78"/>
                </a:cxn>
                <a:cxn ang="0">
                  <a:pos x="129" y="85"/>
                </a:cxn>
                <a:cxn ang="0">
                  <a:pos x="129" y="92"/>
                </a:cxn>
                <a:cxn ang="0">
                  <a:pos x="137" y="101"/>
                </a:cxn>
              </a:cxnLst>
              <a:rect l="0" t="0" r="r" b="b"/>
              <a:pathLst>
                <a:path w="147" h="126">
                  <a:moveTo>
                    <a:pt x="137" y="101"/>
                  </a:moveTo>
                  <a:lnTo>
                    <a:pt x="122" y="116"/>
                  </a:lnTo>
                  <a:lnTo>
                    <a:pt x="106" y="108"/>
                  </a:lnTo>
                  <a:lnTo>
                    <a:pt x="99" y="108"/>
                  </a:lnTo>
                  <a:lnTo>
                    <a:pt x="92" y="116"/>
                  </a:lnTo>
                  <a:lnTo>
                    <a:pt x="92" y="125"/>
                  </a:lnTo>
                  <a:lnTo>
                    <a:pt x="76" y="125"/>
                  </a:lnTo>
                  <a:lnTo>
                    <a:pt x="69" y="125"/>
                  </a:lnTo>
                  <a:lnTo>
                    <a:pt x="37" y="116"/>
                  </a:lnTo>
                  <a:lnTo>
                    <a:pt x="30" y="108"/>
                  </a:lnTo>
                  <a:lnTo>
                    <a:pt x="37" y="101"/>
                  </a:lnTo>
                  <a:lnTo>
                    <a:pt x="37" y="92"/>
                  </a:lnTo>
                  <a:lnTo>
                    <a:pt x="37" y="78"/>
                  </a:lnTo>
                  <a:lnTo>
                    <a:pt x="46" y="85"/>
                  </a:lnTo>
                  <a:lnTo>
                    <a:pt x="37" y="78"/>
                  </a:lnTo>
                  <a:lnTo>
                    <a:pt x="37" y="69"/>
                  </a:lnTo>
                  <a:lnTo>
                    <a:pt x="30" y="69"/>
                  </a:lnTo>
                  <a:lnTo>
                    <a:pt x="30" y="55"/>
                  </a:lnTo>
                  <a:lnTo>
                    <a:pt x="23" y="55"/>
                  </a:lnTo>
                  <a:lnTo>
                    <a:pt x="14" y="46"/>
                  </a:lnTo>
                  <a:lnTo>
                    <a:pt x="7" y="46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7" y="39"/>
                  </a:lnTo>
                  <a:lnTo>
                    <a:pt x="0" y="39"/>
                  </a:lnTo>
                  <a:lnTo>
                    <a:pt x="14" y="32"/>
                  </a:lnTo>
                  <a:lnTo>
                    <a:pt x="23" y="32"/>
                  </a:lnTo>
                  <a:lnTo>
                    <a:pt x="37" y="32"/>
                  </a:lnTo>
                  <a:lnTo>
                    <a:pt x="30" y="23"/>
                  </a:lnTo>
                  <a:lnTo>
                    <a:pt x="37" y="23"/>
                  </a:lnTo>
                  <a:lnTo>
                    <a:pt x="53" y="23"/>
                  </a:lnTo>
                  <a:lnTo>
                    <a:pt x="69" y="16"/>
                  </a:lnTo>
                  <a:lnTo>
                    <a:pt x="69" y="8"/>
                  </a:lnTo>
                  <a:lnTo>
                    <a:pt x="83" y="0"/>
                  </a:lnTo>
                  <a:lnTo>
                    <a:pt x="83" y="8"/>
                  </a:lnTo>
                  <a:lnTo>
                    <a:pt x="99" y="16"/>
                  </a:lnTo>
                  <a:lnTo>
                    <a:pt x="106" y="16"/>
                  </a:lnTo>
                  <a:lnTo>
                    <a:pt x="113" y="23"/>
                  </a:lnTo>
                  <a:lnTo>
                    <a:pt x="122" y="23"/>
                  </a:lnTo>
                  <a:lnTo>
                    <a:pt x="146" y="32"/>
                  </a:lnTo>
                  <a:lnTo>
                    <a:pt x="137" y="46"/>
                  </a:lnTo>
                  <a:lnTo>
                    <a:pt x="129" y="55"/>
                  </a:lnTo>
                  <a:lnTo>
                    <a:pt x="122" y="69"/>
                  </a:lnTo>
                  <a:lnTo>
                    <a:pt x="122" y="62"/>
                  </a:lnTo>
                  <a:lnTo>
                    <a:pt x="129" y="69"/>
                  </a:lnTo>
                  <a:lnTo>
                    <a:pt x="129" y="78"/>
                  </a:lnTo>
                  <a:lnTo>
                    <a:pt x="129" y="85"/>
                  </a:lnTo>
                  <a:lnTo>
                    <a:pt x="129" y="92"/>
                  </a:lnTo>
                  <a:lnTo>
                    <a:pt x="137" y="101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50" name="Freeform 372"/>
            <p:cNvSpPr>
              <a:spLocks/>
            </p:cNvSpPr>
            <p:nvPr/>
          </p:nvSpPr>
          <p:spPr bwMode="auto">
            <a:xfrm>
              <a:off x="2924" y="1234"/>
              <a:ext cx="44" cy="40"/>
            </a:xfrm>
            <a:custGeom>
              <a:avLst/>
              <a:gdLst/>
              <a:ahLst/>
              <a:cxnLst>
                <a:cxn ang="0">
                  <a:pos x="28" y="29"/>
                </a:cxn>
                <a:cxn ang="0">
                  <a:pos x="0" y="20"/>
                </a:cxn>
                <a:cxn ang="0">
                  <a:pos x="0" y="11"/>
                </a:cxn>
                <a:cxn ang="0">
                  <a:pos x="28" y="0"/>
                </a:cxn>
                <a:cxn ang="0">
                  <a:pos x="28" y="11"/>
                </a:cxn>
                <a:cxn ang="0">
                  <a:pos x="28" y="29"/>
                </a:cxn>
              </a:cxnLst>
              <a:rect l="0" t="0" r="r" b="b"/>
              <a:pathLst>
                <a:path w="29" h="30">
                  <a:moveTo>
                    <a:pt x="28" y="29"/>
                  </a:moveTo>
                  <a:lnTo>
                    <a:pt x="0" y="20"/>
                  </a:lnTo>
                  <a:lnTo>
                    <a:pt x="0" y="11"/>
                  </a:lnTo>
                  <a:lnTo>
                    <a:pt x="28" y="0"/>
                  </a:lnTo>
                  <a:lnTo>
                    <a:pt x="28" y="11"/>
                  </a:lnTo>
                  <a:lnTo>
                    <a:pt x="28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51" name="Freeform 373"/>
            <p:cNvSpPr>
              <a:spLocks/>
            </p:cNvSpPr>
            <p:nvPr/>
          </p:nvSpPr>
          <p:spPr bwMode="auto">
            <a:xfrm>
              <a:off x="3054" y="1132"/>
              <a:ext cx="101" cy="42"/>
            </a:xfrm>
            <a:custGeom>
              <a:avLst/>
              <a:gdLst/>
              <a:ahLst/>
              <a:cxnLst>
                <a:cxn ang="0">
                  <a:pos x="30" y="30"/>
                </a:cxn>
                <a:cxn ang="0">
                  <a:pos x="7" y="30"/>
                </a:cxn>
                <a:cxn ang="0">
                  <a:pos x="0" y="22"/>
                </a:cxn>
                <a:cxn ang="0">
                  <a:pos x="0" y="7"/>
                </a:cxn>
                <a:cxn ang="0">
                  <a:pos x="7" y="7"/>
                </a:cxn>
                <a:cxn ang="0">
                  <a:pos x="23" y="7"/>
                </a:cxn>
                <a:cxn ang="0">
                  <a:pos x="46" y="0"/>
                </a:cxn>
                <a:cxn ang="0">
                  <a:pos x="60" y="0"/>
                </a:cxn>
                <a:cxn ang="0">
                  <a:pos x="68" y="7"/>
                </a:cxn>
                <a:cxn ang="0">
                  <a:pos x="60" y="15"/>
                </a:cxn>
                <a:cxn ang="0">
                  <a:pos x="53" y="30"/>
                </a:cxn>
                <a:cxn ang="0">
                  <a:pos x="46" y="30"/>
                </a:cxn>
                <a:cxn ang="0">
                  <a:pos x="30" y="30"/>
                </a:cxn>
              </a:cxnLst>
              <a:rect l="0" t="0" r="r" b="b"/>
              <a:pathLst>
                <a:path w="69" h="31">
                  <a:moveTo>
                    <a:pt x="30" y="30"/>
                  </a:moveTo>
                  <a:lnTo>
                    <a:pt x="7" y="30"/>
                  </a:lnTo>
                  <a:lnTo>
                    <a:pt x="0" y="22"/>
                  </a:lnTo>
                  <a:lnTo>
                    <a:pt x="0" y="7"/>
                  </a:lnTo>
                  <a:lnTo>
                    <a:pt x="7" y="7"/>
                  </a:lnTo>
                  <a:lnTo>
                    <a:pt x="23" y="7"/>
                  </a:lnTo>
                  <a:lnTo>
                    <a:pt x="46" y="0"/>
                  </a:lnTo>
                  <a:lnTo>
                    <a:pt x="60" y="0"/>
                  </a:lnTo>
                  <a:lnTo>
                    <a:pt x="68" y="7"/>
                  </a:lnTo>
                  <a:lnTo>
                    <a:pt x="60" y="15"/>
                  </a:lnTo>
                  <a:lnTo>
                    <a:pt x="53" y="30"/>
                  </a:lnTo>
                  <a:lnTo>
                    <a:pt x="46" y="30"/>
                  </a:lnTo>
                  <a:lnTo>
                    <a:pt x="30" y="3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52" name="Freeform 374"/>
            <p:cNvSpPr>
              <a:spLocks/>
            </p:cNvSpPr>
            <p:nvPr/>
          </p:nvSpPr>
          <p:spPr bwMode="auto">
            <a:xfrm>
              <a:off x="3123" y="1132"/>
              <a:ext cx="161" cy="97"/>
            </a:xfrm>
            <a:custGeom>
              <a:avLst/>
              <a:gdLst/>
              <a:ahLst/>
              <a:cxnLst>
                <a:cxn ang="0">
                  <a:pos x="100" y="53"/>
                </a:cxn>
                <a:cxn ang="0">
                  <a:pos x="100" y="61"/>
                </a:cxn>
                <a:cxn ang="0">
                  <a:pos x="77" y="61"/>
                </a:cxn>
                <a:cxn ang="0">
                  <a:pos x="54" y="69"/>
                </a:cxn>
                <a:cxn ang="0">
                  <a:pos x="45" y="61"/>
                </a:cxn>
                <a:cxn ang="0">
                  <a:pos x="30" y="61"/>
                </a:cxn>
                <a:cxn ang="0">
                  <a:pos x="30" y="53"/>
                </a:cxn>
                <a:cxn ang="0">
                  <a:pos x="21" y="53"/>
                </a:cxn>
                <a:cxn ang="0">
                  <a:pos x="14" y="46"/>
                </a:cxn>
                <a:cxn ang="0">
                  <a:pos x="0" y="30"/>
                </a:cxn>
                <a:cxn ang="0">
                  <a:pos x="7" y="30"/>
                </a:cxn>
                <a:cxn ang="0">
                  <a:pos x="14" y="15"/>
                </a:cxn>
                <a:cxn ang="0">
                  <a:pos x="21" y="7"/>
                </a:cxn>
                <a:cxn ang="0">
                  <a:pos x="45" y="7"/>
                </a:cxn>
                <a:cxn ang="0">
                  <a:pos x="68" y="0"/>
                </a:cxn>
                <a:cxn ang="0">
                  <a:pos x="77" y="7"/>
                </a:cxn>
                <a:cxn ang="0">
                  <a:pos x="84" y="15"/>
                </a:cxn>
                <a:cxn ang="0">
                  <a:pos x="84" y="30"/>
                </a:cxn>
                <a:cxn ang="0">
                  <a:pos x="91" y="38"/>
                </a:cxn>
                <a:cxn ang="0">
                  <a:pos x="100" y="38"/>
                </a:cxn>
                <a:cxn ang="0">
                  <a:pos x="108" y="46"/>
                </a:cxn>
                <a:cxn ang="0">
                  <a:pos x="100" y="53"/>
                </a:cxn>
                <a:cxn ang="0">
                  <a:pos x="100" y="46"/>
                </a:cxn>
                <a:cxn ang="0">
                  <a:pos x="100" y="53"/>
                </a:cxn>
              </a:cxnLst>
              <a:rect l="0" t="0" r="r" b="b"/>
              <a:pathLst>
                <a:path w="109" h="70">
                  <a:moveTo>
                    <a:pt x="100" y="53"/>
                  </a:moveTo>
                  <a:lnTo>
                    <a:pt x="100" y="61"/>
                  </a:lnTo>
                  <a:lnTo>
                    <a:pt x="77" y="61"/>
                  </a:lnTo>
                  <a:lnTo>
                    <a:pt x="54" y="69"/>
                  </a:lnTo>
                  <a:lnTo>
                    <a:pt x="45" y="61"/>
                  </a:lnTo>
                  <a:lnTo>
                    <a:pt x="30" y="61"/>
                  </a:lnTo>
                  <a:lnTo>
                    <a:pt x="30" y="53"/>
                  </a:lnTo>
                  <a:lnTo>
                    <a:pt x="21" y="53"/>
                  </a:lnTo>
                  <a:lnTo>
                    <a:pt x="14" y="46"/>
                  </a:lnTo>
                  <a:lnTo>
                    <a:pt x="0" y="30"/>
                  </a:lnTo>
                  <a:lnTo>
                    <a:pt x="7" y="30"/>
                  </a:lnTo>
                  <a:lnTo>
                    <a:pt x="14" y="15"/>
                  </a:lnTo>
                  <a:lnTo>
                    <a:pt x="21" y="7"/>
                  </a:lnTo>
                  <a:lnTo>
                    <a:pt x="45" y="7"/>
                  </a:lnTo>
                  <a:lnTo>
                    <a:pt x="68" y="0"/>
                  </a:lnTo>
                  <a:lnTo>
                    <a:pt x="77" y="7"/>
                  </a:lnTo>
                  <a:lnTo>
                    <a:pt x="84" y="15"/>
                  </a:lnTo>
                  <a:lnTo>
                    <a:pt x="84" y="30"/>
                  </a:lnTo>
                  <a:lnTo>
                    <a:pt x="91" y="38"/>
                  </a:lnTo>
                  <a:lnTo>
                    <a:pt x="100" y="38"/>
                  </a:lnTo>
                  <a:lnTo>
                    <a:pt x="108" y="46"/>
                  </a:lnTo>
                  <a:lnTo>
                    <a:pt x="100" y="53"/>
                  </a:lnTo>
                  <a:lnTo>
                    <a:pt x="100" y="46"/>
                  </a:lnTo>
                  <a:lnTo>
                    <a:pt x="100" y="5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53" name="Freeform 375"/>
            <p:cNvSpPr>
              <a:spLocks/>
            </p:cNvSpPr>
            <p:nvPr/>
          </p:nvSpPr>
          <p:spPr bwMode="auto">
            <a:xfrm>
              <a:off x="2968" y="1075"/>
              <a:ext cx="121" cy="57"/>
            </a:xfrm>
            <a:custGeom>
              <a:avLst/>
              <a:gdLst/>
              <a:ahLst/>
              <a:cxnLst>
                <a:cxn ang="0">
                  <a:pos x="62" y="8"/>
                </a:cxn>
                <a:cxn ang="0">
                  <a:pos x="79" y="23"/>
                </a:cxn>
                <a:cxn ang="0">
                  <a:pos x="70" y="23"/>
                </a:cxn>
                <a:cxn ang="0">
                  <a:pos x="70" y="31"/>
                </a:cxn>
                <a:cxn ang="0">
                  <a:pos x="62" y="31"/>
                </a:cxn>
                <a:cxn ang="0">
                  <a:pos x="55" y="31"/>
                </a:cxn>
                <a:cxn ang="0">
                  <a:pos x="39" y="31"/>
                </a:cxn>
                <a:cxn ang="0">
                  <a:pos x="32" y="39"/>
                </a:cxn>
                <a:cxn ang="0">
                  <a:pos x="23" y="31"/>
                </a:cxn>
                <a:cxn ang="0">
                  <a:pos x="8" y="15"/>
                </a:cxn>
                <a:cxn ang="0">
                  <a:pos x="0" y="15"/>
                </a:cxn>
                <a:cxn ang="0">
                  <a:pos x="32" y="0"/>
                </a:cxn>
                <a:cxn ang="0">
                  <a:pos x="46" y="8"/>
                </a:cxn>
                <a:cxn ang="0">
                  <a:pos x="55" y="15"/>
                </a:cxn>
                <a:cxn ang="0">
                  <a:pos x="55" y="8"/>
                </a:cxn>
                <a:cxn ang="0">
                  <a:pos x="62" y="8"/>
                </a:cxn>
              </a:cxnLst>
              <a:rect l="0" t="0" r="r" b="b"/>
              <a:pathLst>
                <a:path w="80" h="40">
                  <a:moveTo>
                    <a:pt x="62" y="8"/>
                  </a:moveTo>
                  <a:lnTo>
                    <a:pt x="79" y="23"/>
                  </a:lnTo>
                  <a:lnTo>
                    <a:pt x="70" y="23"/>
                  </a:lnTo>
                  <a:lnTo>
                    <a:pt x="70" y="31"/>
                  </a:lnTo>
                  <a:lnTo>
                    <a:pt x="62" y="31"/>
                  </a:lnTo>
                  <a:lnTo>
                    <a:pt x="55" y="31"/>
                  </a:lnTo>
                  <a:lnTo>
                    <a:pt x="39" y="31"/>
                  </a:lnTo>
                  <a:lnTo>
                    <a:pt x="32" y="39"/>
                  </a:lnTo>
                  <a:lnTo>
                    <a:pt x="23" y="31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32" y="0"/>
                  </a:lnTo>
                  <a:lnTo>
                    <a:pt x="46" y="8"/>
                  </a:lnTo>
                  <a:lnTo>
                    <a:pt x="55" y="15"/>
                  </a:lnTo>
                  <a:lnTo>
                    <a:pt x="55" y="8"/>
                  </a:lnTo>
                  <a:lnTo>
                    <a:pt x="62" y="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54" name="Freeform 376"/>
            <p:cNvSpPr>
              <a:spLocks/>
            </p:cNvSpPr>
            <p:nvPr/>
          </p:nvSpPr>
          <p:spPr bwMode="auto">
            <a:xfrm>
              <a:off x="2821" y="1067"/>
              <a:ext cx="60" cy="4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7"/>
                </a:cxn>
                <a:cxn ang="0">
                  <a:pos x="0" y="16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30" y="31"/>
                </a:cxn>
                <a:cxn ang="0">
                  <a:pos x="40" y="23"/>
                </a:cxn>
                <a:cxn ang="0">
                  <a:pos x="40" y="16"/>
                </a:cxn>
                <a:cxn ang="0">
                  <a:pos x="30" y="16"/>
                </a:cxn>
                <a:cxn ang="0">
                  <a:pos x="30" y="7"/>
                </a:cxn>
                <a:cxn ang="0">
                  <a:pos x="16" y="0"/>
                </a:cxn>
                <a:cxn ang="0">
                  <a:pos x="9" y="0"/>
                </a:cxn>
              </a:cxnLst>
              <a:rect l="0" t="0" r="r" b="b"/>
              <a:pathLst>
                <a:path w="41" h="32">
                  <a:moveTo>
                    <a:pt x="9" y="0"/>
                  </a:moveTo>
                  <a:lnTo>
                    <a:pt x="0" y="7"/>
                  </a:lnTo>
                  <a:lnTo>
                    <a:pt x="0" y="16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30" y="31"/>
                  </a:lnTo>
                  <a:lnTo>
                    <a:pt x="40" y="23"/>
                  </a:lnTo>
                  <a:lnTo>
                    <a:pt x="40" y="16"/>
                  </a:lnTo>
                  <a:lnTo>
                    <a:pt x="30" y="16"/>
                  </a:lnTo>
                  <a:lnTo>
                    <a:pt x="30" y="7"/>
                  </a:lnTo>
                  <a:lnTo>
                    <a:pt x="16" y="0"/>
                  </a:lnTo>
                  <a:lnTo>
                    <a:pt x="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55" name="Freeform 377"/>
            <p:cNvSpPr>
              <a:spLocks/>
            </p:cNvSpPr>
            <p:nvPr/>
          </p:nvSpPr>
          <p:spPr bwMode="auto">
            <a:xfrm>
              <a:off x="2868" y="1008"/>
              <a:ext cx="151" cy="146"/>
            </a:xfrm>
            <a:custGeom>
              <a:avLst/>
              <a:gdLst/>
              <a:ahLst/>
              <a:cxnLst>
                <a:cxn ang="0">
                  <a:pos x="31" y="23"/>
                </a:cxn>
                <a:cxn ang="0">
                  <a:pos x="31" y="16"/>
                </a:cxn>
                <a:cxn ang="0">
                  <a:pos x="38" y="16"/>
                </a:cxn>
                <a:cxn ang="0">
                  <a:pos x="31" y="7"/>
                </a:cxn>
                <a:cxn ang="0">
                  <a:pos x="31" y="0"/>
                </a:cxn>
                <a:cxn ang="0">
                  <a:pos x="38" y="0"/>
                </a:cxn>
                <a:cxn ang="0">
                  <a:pos x="46" y="7"/>
                </a:cxn>
                <a:cxn ang="0">
                  <a:pos x="54" y="7"/>
                </a:cxn>
                <a:cxn ang="0">
                  <a:pos x="54" y="16"/>
                </a:cxn>
                <a:cxn ang="0">
                  <a:pos x="62" y="16"/>
                </a:cxn>
                <a:cxn ang="0">
                  <a:pos x="69" y="7"/>
                </a:cxn>
                <a:cxn ang="0">
                  <a:pos x="85" y="16"/>
                </a:cxn>
                <a:cxn ang="0">
                  <a:pos x="92" y="16"/>
                </a:cxn>
                <a:cxn ang="0">
                  <a:pos x="92" y="30"/>
                </a:cxn>
                <a:cxn ang="0">
                  <a:pos x="101" y="46"/>
                </a:cxn>
                <a:cxn ang="0">
                  <a:pos x="101" y="53"/>
                </a:cxn>
                <a:cxn ang="0">
                  <a:pos x="69" y="69"/>
                </a:cxn>
                <a:cxn ang="0">
                  <a:pos x="77" y="69"/>
                </a:cxn>
                <a:cxn ang="0">
                  <a:pos x="92" y="85"/>
                </a:cxn>
                <a:cxn ang="0">
                  <a:pos x="85" y="92"/>
                </a:cxn>
                <a:cxn ang="0">
                  <a:pos x="85" y="100"/>
                </a:cxn>
                <a:cxn ang="0">
                  <a:pos x="69" y="100"/>
                </a:cxn>
                <a:cxn ang="0">
                  <a:pos x="62" y="100"/>
                </a:cxn>
                <a:cxn ang="0">
                  <a:pos x="54" y="109"/>
                </a:cxn>
                <a:cxn ang="0">
                  <a:pos x="46" y="100"/>
                </a:cxn>
                <a:cxn ang="0">
                  <a:pos x="31" y="100"/>
                </a:cxn>
                <a:cxn ang="0">
                  <a:pos x="23" y="100"/>
                </a:cxn>
                <a:cxn ang="0">
                  <a:pos x="31" y="85"/>
                </a:cxn>
                <a:cxn ang="0">
                  <a:pos x="8" y="76"/>
                </a:cxn>
                <a:cxn ang="0">
                  <a:pos x="8" y="69"/>
                </a:cxn>
                <a:cxn ang="0">
                  <a:pos x="8" y="62"/>
                </a:cxn>
                <a:cxn ang="0">
                  <a:pos x="0" y="62"/>
                </a:cxn>
                <a:cxn ang="0">
                  <a:pos x="8" y="46"/>
                </a:cxn>
                <a:cxn ang="0">
                  <a:pos x="15" y="39"/>
                </a:cxn>
                <a:cxn ang="0">
                  <a:pos x="8" y="30"/>
                </a:cxn>
                <a:cxn ang="0">
                  <a:pos x="15" y="23"/>
                </a:cxn>
                <a:cxn ang="0">
                  <a:pos x="15" y="16"/>
                </a:cxn>
                <a:cxn ang="0">
                  <a:pos x="31" y="23"/>
                </a:cxn>
              </a:cxnLst>
              <a:rect l="0" t="0" r="r" b="b"/>
              <a:pathLst>
                <a:path w="102" h="110">
                  <a:moveTo>
                    <a:pt x="31" y="23"/>
                  </a:moveTo>
                  <a:lnTo>
                    <a:pt x="31" y="16"/>
                  </a:lnTo>
                  <a:lnTo>
                    <a:pt x="38" y="16"/>
                  </a:lnTo>
                  <a:lnTo>
                    <a:pt x="31" y="7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54" y="16"/>
                  </a:lnTo>
                  <a:lnTo>
                    <a:pt x="62" y="16"/>
                  </a:lnTo>
                  <a:lnTo>
                    <a:pt x="69" y="7"/>
                  </a:lnTo>
                  <a:lnTo>
                    <a:pt x="85" y="16"/>
                  </a:lnTo>
                  <a:lnTo>
                    <a:pt x="92" y="16"/>
                  </a:lnTo>
                  <a:lnTo>
                    <a:pt x="92" y="30"/>
                  </a:lnTo>
                  <a:lnTo>
                    <a:pt x="101" y="46"/>
                  </a:lnTo>
                  <a:lnTo>
                    <a:pt x="101" y="53"/>
                  </a:lnTo>
                  <a:lnTo>
                    <a:pt x="69" y="69"/>
                  </a:lnTo>
                  <a:lnTo>
                    <a:pt x="77" y="69"/>
                  </a:lnTo>
                  <a:lnTo>
                    <a:pt x="92" y="85"/>
                  </a:lnTo>
                  <a:lnTo>
                    <a:pt x="85" y="92"/>
                  </a:lnTo>
                  <a:lnTo>
                    <a:pt x="85" y="100"/>
                  </a:lnTo>
                  <a:lnTo>
                    <a:pt x="69" y="100"/>
                  </a:lnTo>
                  <a:lnTo>
                    <a:pt x="62" y="100"/>
                  </a:lnTo>
                  <a:lnTo>
                    <a:pt x="54" y="109"/>
                  </a:lnTo>
                  <a:lnTo>
                    <a:pt x="46" y="100"/>
                  </a:lnTo>
                  <a:lnTo>
                    <a:pt x="31" y="100"/>
                  </a:lnTo>
                  <a:lnTo>
                    <a:pt x="23" y="100"/>
                  </a:lnTo>
                  <a:lnTo>
                    <a:pt x="31" y="85"/>
                  </a:lnTo>
                  <a:lnTo>
                    <a:pt x="8" y="76"/>
                  </a:lnTo>
                  <a:lnTo>
                    <a:pt x="8" y="69"/>
                  </a:lnTo>
                  <a:lnTo>
                    <a:pt x="8" y="62"/>
                  </a:lnTo>
                  <a:lnTo>
                    <a:pt x="0" y="62"/>
                  </a:lnTo>
                  <a:lnTo>
                    <a:pt x="8" y="46"/>
                  </a:lnTo>
                  <a:lnTo>
                    <a:pt x="15" y="39"/>
                  </a:lnTo>
                  <a:lnTo>
                    <a:pt x="8" y="30"/>
                  </a:lnTo>
                  <a:lnTo>
                    <a:pt x="15" y="23"/>
                  </a:lnTo>
                  <a:lnTo>
                    <a:pt x="15" y="16"/>
                  </a:lnTo>
                  <a:lnTo>
                    <a:pt x="31" y="2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56" name="Line 378"/>
            <p:cNvSpPr>
              <a:spLocks noChangeShapeType="1"/>
            </p:cNvSpPr>
            <p:nvPr/>
          </p:nvSpPr>
          <p:spPr bwMode="auto">
            <a:xfrm>
              <a:off x="2983" y="1016"/>
              <a:ext cx="10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57" name="Freeform 379"/>
            <p:cNvSpPr>
              <a:spLocks/>
            </p:cNvSpPr>
            <p:nvPr/>
          </p:nvSpPr>
          <p:spPr bwMode="auto">
            <a:xfrm>
              <a:off x="2864" y="1098"/>
              <a:ext cx="45" cy="41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28"/>
                </a:cxn>
                <a:cxn ang="0">
                  <a:pos x="28" y="28"/>
                </a:cxn>
                <a:cxn ang="0">
                  <a:pos x="28" y="0"/>
                </a:cxn>
              </a:cxnLst>
              <a:rect l="0" t="0" r="r" b="b"/>
              <a:pathLst>
                <a:path w="29" h="29">
                  <a:moveTo>
                    <a:pt x="28" y="0"/>
                  </a:moveTo>
                  <a:lnTo>
                    <a:pt x="0" y="28"/>
                  </a:lnTo>
                  <a:lnTo>
                    <a:pt x="28" y="28"/>
                  </a:lnTo>
                  <a:lnTo>
                    <a:pt x="2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58" name="Freeform 380"/>
            <p:cNvSpPr>
              <a:spLocks/>
            </p:cNvSpPr>
            <p:nvPr/>
          </p:nvSpPr>
          <p:spPr bwMode="auto">
            <a:xfrm>
              <a:off x="3226" y="1120"/>
              <a:ext cx="69" cy="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7"/>
                </a:cxn>
                <a:cxn ang="0">
                  <a:pos x="8" y="14"/>
                </a:cxn>
                <a:cxn ang="0">
                  <a:pos x="15" y="23"/>
                </a:cxn>
                <a:cxn ang="0">
                  <a:pos x="15" y="37"/>
                </a:cxn>
                <a:cxn ang="0">
                  <a:pos x="23" y="46"/>
                </a:cxn>
                <a:cxn ang="0">
                  <a:pos x="31" y="46"/>
                </a:cxn>
                <a:cxn ang="0">
                  <a:pos x="38" y="54"/>
                </a:cxn>
                <a:cxn ang="0">
                  <a:pos x="38" y="46"/>
                </a:cxn>
                <a:cxn ang="0">
                  <a:pos x="46" y="37"/>
                </a:cxn>
                <a:cxn ang="0">
                  <a:pos x="38" y="30"/>
                </a:cxn>
                <a:cxn ang="0">
                  <a:pos x="31" y="14"/>
                </a:cxn>
                <a:cxn ang="0">
                  <a:pos x="23" y="7"/>
                </a:cxn>
                <a:cxn ang="0">
                  <a:pos x="8" y="0"/>
                </a:cxn>
              </a:cxnLst>
              <a:rect l="0" t="0" r="r" b="b"/>
              <a:pathLst>
                <a:path w="47" h="55">
                  <a:moveTo>
                    <a:pt x="8" y="0"/>
                  </a:moveTo>
                  <a:lnTo>
                    <a:pt x="0" y="7"/>
                  </a:lnTo>
                  <a:lnTo>
                    <a:pt x="8" y="14"/>
                  </a:lnTo>
                  <a:lnTo>
                    <a:pt x="15" y="23"/>
                  </a:lnTo>
                  <a:lnTo>
                    <a:pt x="15" y="37"/>
                  </a:lnTo>
                  <a:lnTo>
                    <a:pt x="23" y="46"/>
                  </a:lnTo>
                  <a:lnTo>
                    <a:pt x="31" y="46"/>
                  </a:lnTo>
                  <a:lnTo>
                    <a:pt x="38" y="54"/>
                  </a:lnTo>
                  <a:lnTo>
                    <a:pt x="38" y="46"/>
                  </a:lnTo>
                  <a:lnTo>
                    <a:pt x="46" y="37"/>
                  </a:lnTo>
                  <a:lnTo>
                    <a:pt x="38" y="30"/>
                  </a:lnTo>
                  <a:lnTo>
                    <a:pt x="31" y="14"/>
                  </a:lnTo>
                  <a:lnTo>
                    <a:pt x="23" y="7"/>
                  </a:lnTo>
                  <a:lnTo>
                    <a:pt x="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59" name="Freeform 381"/>
            <p:cNvSpPr>
              <a:spLocks/>
            </p:cNvSpPr>
            <p:nvPr/>
          </p:nvSpPr>
          <p:spPr bwMode="auto">
            <a:xfrm>
              <a:off x="3144" y="985"/>
              <a:ext cx="151" cy="82"/>
            </a:xfrm>
            <a:custGeom>
              <a:avLst/>
              <a:gdLst/>
              <a:ahLst/>
              <a:cxnLst>
                <a:cxn ang="0">
                  <a:pos x="100" y="37"/>
                </a:cxn>
                <a:cxn ang="0">
                  <a:pos x="100" y="53"/>
                </a:cxn>
                <a:cxn ang="0">
                  <a:pos x="85" y="61"/>
                </a:cxn>
                <a:cxn ang="0">
                  <a:pos x="69" y="61"/>
                </a:cxn>
                <a:cxn ang="0">
                  <a:pos x="46" y="53"/>
                </a:cxn>
                <a:cxn ang="0">
                  <a:pos x="30" y="53"/>
                </a:cxn>
                <a:cxn ang="0">
                  <a:pos x="7" y="53"/>
                </a:cxn>
                <a:cxn ang="0">
                  <a:pos x="16" y="44"/>
                </a:cxn>
                <a:cxn ang="0">
                  <a:pos x="0" y="21"/>
                </a:cxn>
                <a:cxn ang="0">
                  <a:pos x="23" y="14"/>
                </a:cxn>
                <a:cxn ang="0">
                  <a:pos x="39" y="0"/>
                </a:cxn>
                <a:cxn ang="0">
                  <a:pos x="53" y="0"/>
                </a:cxn>
                <a:cxn ang="0">
                  <a:pos x="69" y="7"/>
                </a:cxn>
                <a:cxn ang="0">
                  <a:pos x="85" y="7"/>
                </a:cxn>
                <a:cxn ang="0">
                  <a:pos x="85" y="21"/>
                </a:cxn>
                <a:cxn ang="0">
                  <a:pos x="100" y="37"/>
                </a:cxn>
              </a:cxnLst>
              <a:rect l="0" t="0" r="r" b="b"/>
              <a:pathLst>
                <a:path w="101" h="62">
                  <a:moveTo>
                    <a:pt x="100" y="37"/>
                  </a:moveTo>
                  <a:lnTo>
                    <a:pt x="100" y="53"/>
                  </a:lnTo>
                  <a:lnTo>
                    <a:pt x="85" y="61"/>
                  </a:lnTo>
                  <a:lnTo>
                    <a:pt x="69" y="61"/>
                  </a:lnTo>
                  <a:lnTo>
                    <a:pt x="46" y="53"/>
                  </a:lnTo>
                  <a:lnTo>
                    <a:pt x="30" y="53"/>
                  </a:lnTo>
                  <a:lnTo>
                    <a:pt x="7" y="53"/>
                  </a:lnTo>
                  <a:lnTo>
                    <a:pt x="16" y="44"/>
                  </a:lnTo>
                  <a:lnTo>
                    <a:pt x="0" y="21"/>
                  </a:lnTo>
                  <a:lnTo>
                    <a:pt x="23" y="14"/>
                  </a:lnTo>
                  <a:lnTo>
                    <a:pt x="39" y="0"/>
                  </a:lnTo>
                  <a:lnTo>
                    <a:pt x="53" y="0"/>
                  </a:lnTo>
                  <a:lnTo>
                    <a:pt x="69" y="7"/>
                  </a:lnTo>
                  <a:lnTo>
                    <a:pt x="85" y="7"/>
                  </a:lnTo>
                  <a:lnTo>
                    <a:pt x="85" y="21"/>
                  </a:lnTo>
                  <a:lnTo>
                    <a:pt x="100" y="3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60" name="Freeform 382"/>
            <p:cNvSpPr>
              <a:spLocks/>
            </p:cNvSpPr>
            <p:nvPr/>
          </p:nvSpPr>
          <p:spPr bwMode="auto">
            <a:xfrm>
              <a:off x="2898" y="972"/>
              <a:ext cx="52" cy="41"/>
            </a:xfrm>
            <a:custGeom>
              <a:avLst/>
              <a:gdLst/>
              <a:ahLst/>
              <a:cxnLst>
                <a:cxn ang="0">
                  <a:pos x="16" y="28"/>
                </a:cxn>
                <a:cxn ang="0">
                  <a:pos x="8" y="28"/>
                </a:cxn>
                <a:cxn ang="0">
                  <a:pos x="0" y="19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3" y="0"/>
                </a:cxn>
                <a:cxn ang="0">
                  <a:pos x="32" y="0"/>
                </a:cxn>
                <a:cxn ang="0">
                  <a:pos x="23" y="10"/>
                </a:cxn>
                <a:cxn ang="0">
                  <a:pos x="16" y="19"/>
                </a:cxn>
                <a:cxn ang="0">
                  <a:pos x="16" y="28"/>
                </a:cxn>
              </a:cxnLst>
              <a:rect l="0" t="0" r="r" b="b"/>
              <a:pathLst>
                <a:path w="33" h="29">
                  <a:moveTo>
                    <a:pt x="16" y="28"/>
                  </a:moveTo>
                  <a:lnTo>
                    <a:pt x="8" y="28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2" y="0"/>
                  </a:lnTo>
                  <a:lnTo>
                    <a:pt x="23" y="10"/>
                  </a:lnTo>
                  <a:lnTo>
                    <a:pt x="16" y="19"/>
                  </a:lnTo>
                  <a:lnTo>
                    <a:pt x="16" y="2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61" name="Freeform 383"/>
            <p:cNvSpPr>
              <a:spLocks/>
            </p:cNvSpPr>
            <p:nvPr/>
          </p:nvSpPr>
          <p:spPr bwMode="auto">
            <a:xfrm>
              <a:off x="2945" y="985"/>
              <a:ext cx="46" cy="41"/>
            </a:xfrm>
            <a:custGeom>
              <a:avLst/>
              <a:gdLst/>
              <a:ahLst/>
              <a:cxnLst>
                <a:cxn ang="0">
                  <a:pos x="28" y="14"/>
                </a:cxn>
                <a:cxn ang="0">
                  <a:pos x="28" y="0"/>
                </a:cxn>
                <a:cxn ang="0">
                  <a:pos x="14" y="14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4" y="28"/>
                </a:cxn>
                <a:cxn ang="0">
                  <a:pos x="28" y="28"/>
                </a:cxn>
                <a:cxn ang="0">
                  <a:pos x="28" y="14"/>
                </a:cxn>
              </a:cxnLst>
              <a:rect l="0" t="0" r="r" b="b"/>
              <a:pathLst>
                <a:path w="29" h="29">
                  <a:moveTo>
                    <a:pt x="28" y="14"/>
                  </a:moveTo>
                  <a:lnTo>
                    <a:pt x="28" y="0"/>
                  </a:lnTo>
                  <a:lnTo>
                    <a:pt x="14" y="14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4" y="28"/>
                  </a:lnTo>
                  <a:lnTo>
                    <a:pt x="28" y="28"/>
                  </a:lnTo>
                  <a:lnTo>
                    <a:pt x="28" y="1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62" name="Freeform 384"/>
            <p:cNvSpPr>
              <a:spLocks/>
            </p:cNvSpPr>
            <p:nvPr/>
          </p:nvSpPr>
          <p:spPr bwMode="auto">
            <a:xfrm>
              <a:off x="2898" y="954"/>
              <a:ext cx="43" cy="39"/>
            </a:xfrm>
            <a:custGeom>
              <a:avLst/>
              <a:gdLst/>
              <a:ahLst/>
              <a:cxnLst>
                <a:cxn ang="0">
                  <a:pos x="28" y="14"/>
                </a:cxn>
                <a:cxn ang="0">
                  <a:pos x="10" y="28"/>
                </a:cxn>
                <a:cxn ang="0">
                  <a:pos x="0" y="28"/>
                </a:cxn>
                <a:cxn ang="0">
                  <a:pos x="10" y="14"/>
                </a:cxn>
                <a:cxn ang="0">
                  <a:pos x="19" y="14"/>
                </a:cxn>
                <a:cxn ang="0">
                  <a:pos x="28" y="0"/>
                </a:cxn>
                <a:cxn ang="0">
                  <a:pos x="28" y="14"/>
                </a:cxn>
              </a:cxnLst>
              <a:rect l="0" t="0" r="r" b="b"/>
              <a:pathLst>
                <a:path w="29" h="29">
                  <a:moveTo>
                    <a:pt x="28" y="14"/>
                  </a:moveTo>
                  <a:lnTo>
                    <a:pt x="10" y="28"/>
                  </a:lnTo>
                  <a:lnTo>
                    <a:pt x="0" y="28"/>
                  </a:lnTo>
                  <a:lnTo>
                    <a:pt x="10" y="14"/>
                  </a:lnTo>
                  <a:lnTo>
                    <a:pt x="19" y="14"/>
                  </a:lnTo>
                  <a:lnTo>
                    <a:pt x="28" y="0"/>
                  </a:lnTo>
                  <a:lnTo>
                    <a:pt x="28" y="1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63" name="Freeform 385"/>
            <p:cNvSpPr>
              <a:spLocks/>
            </p:cNvSpPr>
            <p:nvPr/>
          </p:nvSpPr>
          <p:spPr bwMode="auto">
            <a:xfrm>
              <a:off x="2924" y="993"/>
              <a:ext cx="44" cy="4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2" y="28"/>
                </a:cxn>
                <a:cxn ang="0">
                  <a:pos x="28" y="0"/>
                </a:cxn>
              </a:cxnLst>
              <a:rect l="0" t="0" r="r" b="b"/>
              <a:pathLst>
                <a:path w="29" h="29">
                  <a:moveTo>
                    <a:pt x="28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12" y="28"/>
                  </a:lnTo>
                  <a:lnTo>
                    <a:pt x="2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64" name="Line 386"/>
            <p:cNvSpPr>
              <a:spLocks noChangeShapeType="1"/>
            </p:cNvSpPr>
            <p:nvPr/>
          </p:nvSpPr>
          <p:spPr bwMode="auto">
            <a:xfrm flipH="1">
              <a:off x="2960" y="1008"/>
              <a:ext cx="8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65" name="Freeform 387"/>
            <p:cNvSpPr>
              <a:spLocks/>
            </p:cNvSpPr>
            <p:nvPr/>
          </p:nvSpPr>
          <p:spPr bwMode="auto">
            <a:xfrm>
              <a:off x="3134" y="922"/>
              <a:ext cx="69" cy="39"/>
            </a:xfrm>
            <a:custGeom>
              <a:avLst/>
              <a:gdLst/>
              <a:ahLst/>
              <a:cxnLst>
                <a:cxn ang="0">
                  <a:pos x="47" y="17"/>
                </a:cxn>
                <a:cxn ang="0">
                  <a:pos x="47" y="0"/>
                </a:cxn>
                <a:cxn ang="0">
                  <a:pos x="23" y="0"/>
                </a:cxn>
                <a:cxn ang="0">
                  <a:pos x="0" y="8"/>
                </a:cxn>
                <a:cxn ang="0">
                  <a:pos x="7" y="17"/>
                </a:cxn>
                <a:cxn ang="0">
                  <a:pos x="14" y="17"/>
                </a:cxn>
                <a:cxn ang="0">
                  <a:pos x="30" y="28"/>
                </a:cxn>
                <a:cxn ang="0">
                  <a:pos x="47" y="28"/>
                </a:cxn>
                <a:cxn ang="0">
                  <a:pos x="47" y="17"/>
                </a:cxn>
              </a:cxnLst>
              <a:rect l="0" t="0" r="r" b="b"/>
              <a:pathLst>
                <a:path w="48" h="29">
                  <a:moveTo>
                    <a:pt x="47" y="17"/>
                  </a:moveTo>
                  <a:lnTo>
                    <a:pt x="47" y="0"/>
                  </a:lnTo>
                  <a:lnTo>
                    <a:pt x="23" y="0"/>
                  </a:lnTo>
                  <a:lnTo>
                    <a:pt x="0" y="8"/>
                  </a:lnTo>
                  <a:lnTo>
                    <a:pt x="7" y="17"/>
                  </a:lnTo>
                  <a:lnTo>
                    <a:pt x="14" y="17"/>
                  </a:lnTo>
                  <a:lnTo>
                    <a:pt x="30" y="28"/>
                  </a:lnTo>
                  <a:lnTo>
                    <a:pt x="47" y="28"/>
                  </a:lnTo>
                  <a:lnTo>
                    <a:pt x="47" y="1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66" name="Freeform 388"/>
            <p:cNvSpPr>
              <a:spLocks/>
            </p:cNvSpPr>
            <p:nvPr/>
          </p:nvSpPr>
          <p:spPr bwMode="auto">
            <a:xfrm>
              <a:off x="3112" y="939"/>
              <a:ext cx="115" cy="46"/>
            </a:xfrm>
            <a:custGeom>
              <a:avLst/>
              <a:gdLst/>
              <a:ahLst/>
              <a:cxnLst>
                <a:cxn ang="0">
                  <a:pos x="39" y="23"/>
                </a:cxn>
                <a:cxn ang="0">
                  <a:pos x="16" y="23"/>
                </a:cxn>
                <a:cxn ang="0">
                  <a:pos x="0" y="33"/>
                </a:cxn>
                <a:cxn ang="0">
                  <a:pos x="0" y="9"/>
                </a:cxn>
                <a:cxn ang="0">
                  <a:pos x="16" y="9"/>
                </a:cxn>
                <a:cxn ang="0">
                  <a:pos x="23" y="23"/>
                </a:cxn>
                <a:cxn ang="0">
                  <a:pos x="30" y="16"/>
                </a:cxn>
                <a:cxn ang="0">
                  <a:pos x="30" y="0"/>
                </a:cxn>
                <a:cxn ang="0">
                  <a:pos x="46" y="9"/>
                </a:cxn>
                <a:cxn ang="0">
                  <a:pos x="62" y="9"/>
                </a:cxn>
                <a:cxn ang="0">
                  <a:pos x="69" y="16"/>
                </a:cxn>
                <a:cxn ang="0">
                  <a:pos x="77" y="33"/>
                </a:cxn>
                <a:cxn ang="0">
                  <a:pos x="62" y="33"/>
                </a:cxn>
                <a:cxn ang="0">
                  <a:pos x="39" y="23"/>
                </a:cxn>
              </a:cxnLst>
              <a:rect l="0" t="0" r="r" b="b"/>
              <a:pathLst>
                <a:path w="78" h="34">
                  <a:moveTo>
                    <a:pt x="39" y="23"/>
                  </a:moveTo>
                  <a:lnTo>
                    <a:pt x="16" y="23"/>
                  </a:lnTo>
                  <a:lnTo>
                    <a:pt x="0" y="33"/>
                  </a:lnTo>
                  <a:lnTo>
                    <a:pt x="0" y="9"/>
                  </a:lnTo>
                  <a:lnTo>
                    <a:pt x="16" y="9"/>
                  </a:lnTo>
                  <a:lnTo>
                    <a:pt x="23" y="23"/>
                  </a:lnTo>
                  <a:lnTo>
                    <a:pt x="30" y="16"/>
                  </a:lnTo>
                  <a:lnTo>
                    <a:pt x="30" y="0"/>
                  </a:lnTo>
                  <a:lnTo>
                    <a:pt x="46" y="9"/>
                  </a:lnTo>
                  <a:lnTo>
                    <a:pt x="62" y="9"/>
                  </a:lnTo>
                  <a:lnTo>
                    <a:pt x="69" y="16"/>
                  </a:lnTo>
                  <a:lnTo>
                    <a:pt x="77" y="33"/>
                  </a:lnTo>
                  <a:lnTo>
                    <a:pt x="62" y="33"/>
                  </a:lnTo>
                  <a:lnTo>
                    <a:pt x="39" y="2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67" name="Freeform 389"/>
            <p:cNvSpPr>
              <a:spLocks/>
            </p:cNvSpPr>
            <p:nvPr/>
          </p:nvSpPr>
          <p:spPr bwMode="auto">
            <a:xfrm>
              <a:off x="3112" y="977"/>
              <a:ext cx="91" cy="39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8"/>
                </a:cxn>
                <a:cxn ang="0">
                  <a:pos x="15" y="0"/>
                </a:cxn>
                <a:cxn ang="0">
                  <a:pos x="38" y="0"/>
                </a:cxn>
                <a:cxn ang="0">
                  <a:pos x="62" y="8"/>
                </a:cxn>
                <a:cxn ang="0">
                  <a:pos x="46" y="22"/>
                </a:cxn>
                <a:cxn ang="0">
                  <a:pos x="23" y="29"/>
                </a:cxn>
                <a:cxn ang="0">
                  <a:pos x="15" y="29"/>
                </a:cxn>
                <a:cxn ang="0">
                  <a:pos x="15" y="22"/>
                </a:cxn>
                <a:cxn ang="0">
                  <a:pos x="8" y="22"/>
                </a:cxn>
                <a:cxn ang="0">
                  <a:pos x="0" y="22"/>
                </a:cxn>
              </a:cxnLst>
              <a:rect l="0" t="0" r="r" b="b"/>
              <a:pathLst>
                <a:path w="63" h="30">
                  <a:moveTo>
                    <a:pt x="0" y="22"/>
                  </a:moveTo>
                  <a:lnTo>
                    <a:pt x="0" y="8"/>
                  </a:lnTo>
                  <a:lnTo>
                    <a:pt x="15" y="0"/>
                  </a:lnTo>
                  <a:lnTo>
                    <a:pt x="38" y="0"/>
                  </a:lnTo>
                  <a:lnTo>
                    <a:pt x="62" y="8"/>
                  </a:lnTo>
                  <a:lnTo>
                    <a:pt x="46" y="22"/>
                  </a:lnTo>
                  <a:lnTo>
                    <a:pt x="23" y="29"/>
                  </a:lnTo>
                  <a:lnTo>
                    <a:pt x="15" y="29"/>
                  </a:lnTo>
                  <a:lnTo>
                    <a:pt x="15" y="22"/>
                  </a:lnTo>
                  <a:lnTo>
                    <a:pt x="8" y="22"/>
                  </a:lnTo>
                  <a:lnTo>
                    <a:pt x="0" y="22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68" name="Freeform 390"/>
            <p:cNvSpPr>
              <a:spLocks/>
            </p:cNvSpPr>
            <p:nvPr/>
          </p:nvSpPr>
          <p:spPr bwMode="auto">
            <a:xfrm>
              <a:off x="2833" y="1036"/>
              <a:ext cx="60" cy="53"/>
            </a:xfrm>
            <a:custGeom>
              <a:avLst/>
              <a:gdLst/>
              <a:ahLst/>
              <a:cxnLst>
                <a:cxn ang="0">
                  <a:pos x="30" y="23"/>
                </a:cxn>
                <a:cxn ang="0">
                  <a:pos x="38" y="15"/>
                </a:cxn>
                <a:cxn ang="0">
                  <a:pos x="30" y="7"/>
                </a:cxn>
                <a:cxn ang="0">
                  <a:pos x="38" y="0"/>
                </a:cxn>
                <a:cxn ang="0">
                  <a:pos x="21" y="0"/>
                </a:cxn>
                <a:cxn ang="0">
                  <a:pos x="7" y="7"/>
                </a:cxn>
                <a:cxn ang="0">
                  <a:pos x="0" y="23"/>
                </a:cxn>
                <a:cxn ang="0">
                  <a:pos x="7" y="23"/>
                </a:cxn>
                <a:cxn ang="0">
                  <a:pos x="21" y="30"/>
                </a:cxn>
                <a:cxn ang="0">
                  <a:pos x="21" y="39"/>
                </a:cxn>
                <a:cxn ang="0">
                  <a:pos x="30" y="23"/>
                </a:cxn>
              </a:cxnLst>
              <a:rect l="0" t="0" r="r" b="b"/>
              <a:pathLst>
                <a:path w="39" h="40">
                  <a:moveTo>
                    <a:pt x="30" y="23"/>
                  </a:moveTo>
                  <a:lnTo>
                    <a:pt x="38" y="15"/>
                  </a:lnTo>
                  <a:lnTo>
                    <a:pt x="30" y="7"/>
                  </a:lnTo>
                  <a:lnTo>
                    <a:pt x="38" y="0"/>
                  </a:lnTo>
                  <a:lnTo>
                    <a:pt x="21" y="0"/>
                  </a:lnTo>
                  <a:lnTo>
                    <a:pt x="7" y="7"/>
                  </a:lnTo>
                  <a:lnTo>
                    <a:pt x="0" y="23"/>
                  </a:lnTo>
                  <a:lnTo>
                    <a:pt x="7" y="23"/>
                  </a:lnTo>
                  <a:lnTo>
                    <a:pt x="21" y="30"/>
                  </a:lnTo>
                  <a:lnTo>
                    <a:pt x="21" y="39"/>
                  </a:lnTo>
                  <a:lnTo>
                    <a:pt x="30" y="2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69" name="Freeform 391"/>
            <p:cNvSpPr>
              <a:spLocks/>
            </p:cNvSpPr>
            <p:nvPr/>
          </p:nvSpPr>
          <p:spPr bwMode="auto">
            <a:xfrm>
              <a:off x="3007" y="1003"/>
              <a:ext cx="164" cy="119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39" y="0"/>
                </a:cxn>
                <a:cxn ang="0">
                  <a:pos x="32" y="7"/>
                </a:cxn>
                <a:cxn ang="0">
                  <a:pos x="16" y="7"/>
                </a:cxn>
                <a:cxn ang="0">
                  <a:pos x="0" y="16"/>
                </a:cxn>
                <a:cxn ang="0">
                  <a:pos x="0" y="30"/>
                </a:cxn>
                <a:cxn ang="0">
                  <a:pos x="8" y="46"/>
                </a:cxn>
                <a:cxn ang="0">
                  <a:pos x="8" y="53"/>
                </a:cxn>
                <a:cxn ang="0">
                  <a:pos x="23" y="62"/>
                </a:cxn>
                <a:cxn ang="0">
                  <a:pos x="32" y="69"/>
                </a:cxn>
                <a:cxn ang="0">
                  <a:pos x="32" y="62"/>
                </a:cxn>
                <a:cxn ang="0">
                  <a:pos x="39" y="62"/>
                </a:cxn>
                <a:cxn ang="0">
                  <a:pos x="55" y="77"/>
                </a:cxn>
                <a:cxn ang="0">
                  <a:pos x="69" y="77"/>
                </a:cxn>
                <a:cxn ang="0">
                  <a:pos x="78" y="77"/>
                </a:cxn>
                <a:cxn ang="0">
                  <a:pos x="100" y="86"/>
                </a:cxn>
                <a:cxn ang="0">
                  <a:pos x="100" y="77"/>
                </a:cxn>
                <a:cxn ang="0">
                  <a:pos x="109" y="62"/>
                </a:cxn>
                <a:cxn ang="0">
                  <a:pos x="109" y="53"/>
                </a:cxn>
                <a:cxn ang="0">
                  <a:pos x="100" y="39"/>
                </a:cxn>
                <a:cxn ang="0">
                  <a:pos x="109" y="30"/>
                </a:cxn>
                <a:cxn ang="0">
                  <a:pos x="92" y="7"/>
                </a:cxn>
                <a:cxn ang="0">
                  <a:pos x="78" y="7"/>
                </a:cxn>
                <a:cxn ang="0">
                  <a:pos x="55" y="7"/>
                </a:cxn>
                <a:cxn ang="0">
                  <a:pos x="46" y="7"/>
                </a:cxn>
              </a:cxnLst>
              <a:rect l="0" t="0" r="r" b="b"/>
              <a:pathLst>
                <a:path w="110" h="87">
                  <a:moveTo>
                    <a:pt x="46" y="7"/>
                  </a:moveTo>
                  <a:lnTo>
                    <a:pt x="39" y="0"/>
                  </a:lnTo>
                  <a:lnTo>
                    <a:pt x="32" y="7"/>
                  </a:lnTo>
                  <a:lnTo>
                    <a:pt x="16" y="7"/>
                  </a:lnTo>
                  <a:lnTo>
                    <a:pt x="0" y="16"/>
                  </a:lnTo>
                  <a:lnTo>
                    <a:pt x="0" y="30"/>
                  </a:lnTo>
                  <a:lnTo>
                    <a:pt x="8" y="46"/>
                  </a:lnTo>
                  <a:lnTo>
                    <a:pt x="8" y="53"/>
                  </a:lnTo>
                  <a:lnTo>
                    <a:pt x="23" y="62"/>
                  </a:lnTo>
                  <a:lnTo>
                    <a:pt x="32" y="69"/>
                  </a:lnTo>
                  <a:lnTo>
                    <a:pt x="32" y="62"/>
                  </a:lnTo>
                  <a:lnTo>
                    <a:pt x="39" y="62"/>
                  </a:lnTo>
                  <a:lnTo>
                    <a:pt x="55" y="77"/>
                  </a:lnTo>
                  <a:lnTo>
                    <a:pt x="69" y="77"/>
                  </a:lnTo>
                  <a:lnTo>
                    <a:pt x="78" y="77"/>
                  </a:lnTo>
                  <a:lnTo>
                    <a:pt x="100" y="86"/>
                  </a:lnTo>
                  <a:lnTo>
                    <a:pt x="100" y="77"/>
                  </a:lnTo>
                  <a:lnTo>
                    <a:pt x="109" y="62"/>
                  </a:lnTo>
                  <a:lnTo>
                    <a:pt x="109" y="53"/>
                  </a:lnTo>
                  <a:lnTo>
                    <a:pt x="100" y="39"/>
                  </a:lnTo>
                  <a:lnTo>
                    <a:pt x="109" y="30"/>
                  </a:lnTo>
                  <a:lnTo>
                    <a:pt x="92" y="7"/>
                  </a:lnTo>
                  <a:lnTo>
                    <a:pt x="78" y="7"/>
                  </a:lnTo>
                  <a:lnTo>
                    <a:pt x="55" y="7"/>
                  </a:lnTo>
                  <a:lnTo>
                    <a:pt x="46" y="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70" name="Freeform 392"/>
            <p:cNvSpPr>
              <a:spLocks/>
            </p:cNvSpPr>
            <p:nvPr/>
          </p:nvSpPr>
          <p:spPr bwMode="auto">
            <a:xfrm>
              <a:off x="1689" y="2669"/>
              <a:ext cx="96" cy="96"/>
            </a:xfrm>
            <a:custGeom>
              <a:avLst/>
              <a:gdLst/>
              <a:ahLst/>
              <a:cxnLst>
                <a:cxn ang="0">
                  <a:pos x="62" y="39"/>
                </a:cxn>
                <a:cxn ang="0">
                  <a:pos x="46" y="23"/>
                </a:cxn>
                <a:cxn ang="0">
                  <a:pos x="31" y="16"/>
                </a:cxn>
                <a:cxn ang="0">
                  <a:pos x="23" y="16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16"/>
                </a:cxn>
                <a:cxn ang="0">
                  <a:pos x="0" y="30"/>
                </a:cxn>
                <a:cxn ang="0">
                  <a:pos x="0" y="39"/>
                </a:cxn>
                <a:cxn ang="0">
                  <a:pos x="0" y="46"/>
                </a:cxn>
                <a:cxn ang="0">
                  <a:pos x="8" y="62"/>
                </a:cxn>
                <a:cxn ang="0">
                  <a:pos x="23" y="70"/>
                </a:cxn>
                <a:cxn ang="0">
                  <a:pos x="38" y="70"/>
                </a:cxn>
                <a:cxn ang="0">
                  <a:pos x="54" y="62"/>
                </a:cxn>
                <a:cxn ang="0">
                  <a:pos x="62" y="53"/>
                </a:cxn>
                <a:cxn ang="0">
                  <a:pos x="62" y="46"/>
                </a:cxn>
                <a:cxn ang="0">
                  <a:pos x="62" y="39"/>
                </a:cxn>
              </a:cxnLst>
              <a:rect l="0" t="0" r="r" b="b"/>
              <a:pathLst>
                <a:path w="63" h="71">
                  <a:moveTo>
                    <a:pt x="62" y="39"/>
                  </a:moveTo>
                  <a:lnTo>
                    <a:pt x="46" y="23"/>
                  </a:lnTo>
                  <a:lnTo>
                    <a:pt x="31" y="16"/>
                  </a:lnTo>
                  <a:lnTo>
                    <a:pt x="23" y="16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30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8" y="62"/>
                  </a:lnTo>
                  <a:lnTo>
                    <a:pt x="23" y="70"/>
                  </a:lnTo>
                  <a:lnTo>
                    <a:pt x="38" y="70"/>
                  </a:lnTo>
                  <a:lnTo>
                    <a:pt x="54" y="62"/>
                  </a:lnTo>
                  <a:lnTo>
                    <a:pt x="62" y="53"/>
                  </a:lnTo>
                  <a:lnTo>
                    <a:pt x="62" y="46"/>
                  </a:lnTo>
                  <a:lnTo>
                    <a:pt x="62" y="3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71" name="Freeform 393"/>
            <p:cNvSpPr>
              <a:spLocks/>
            </p:cNvSpPr>
            <p:nvPr/>
          </p:nvSpPr>
          <p:spPr bwMode="auto">
            <a:xfrm>
              <a:off x="1473" y="2501"/>
              <a:ext cx="303" cy="597"/>
            </a:xfrm>
            <a:custGeom>
              <a:avLst/>
              <a:gdLst/>
              <a:ahLst/>
              <a:cxnLst>
                <a:cxn ang="0">
                  <a:pos x="108" y="286"/>
                </a:cxn>
                <a:cxn ang="0">
                  <a:pos x="108" y="300"/>
                </a:cxn>
                <a:cxn ang="0">
                  <a:pos x="123" y="293"/>
                </a:cxn>
                <a:cxn ang="0">
                  <a:pos x="116" y="309"/>
                </a:cxn>
                <a:cxn ang="0">
                  <a:pos x="116" y="309"/>
                </a:cxn>
                <a:cxn ang="0">
                  <a:pos x="108" y="332"/>
                </a:cxn>
                <a:cxn ang="0">
                  <a:pos x="92" y="346"/>
                </a:cxn>
                <a:cxn ang="0">
                  <a:pos x="116" y="370"/>
                </a:cxn>
                <a:cxn ang="0">
                  <a:pos x="116" y="379"/>
                </a:cxn>
                <a:cxn ang="0">
                  <a:pos x="116" y="393"/>
                </a:cxn>
                <a:cxn ang="0">
                  <a:pos x="108" y="409"/>
                </a:cxn>
                <a:cxn ang="0">
                  <a:pos x="108" y="409"/>
                </a:cxn>
                <a:cxn ang="0">
                  <a:pos x="100" y="425"/>
                </a:cxn>
                <a:cxn ang="0">
                  <a:pos x="100" y="432"/>
                </a:cxn>
                <a:cxn ang="0">
                  <a:pos x="116" y="440"/>
                </a:cxn>
                <a:cxn ang="0">
                  <a:pos x="76" y="432"/>
                </a:cxn>
                <a:cxn ang="0">
                  <a:pos x="62" y="416"/>
                </a:cxn>
                <a:cxn ang="0">
                  <a:pos x="46" y="402"/>
                </a:cxn>
                <a:cxn ang="0">
                  <a:pos x="46" y="370"/>
                </a:cxn>
                <a:cxn ang="0">
                  <a:pos x="46" y="346"/>
                </a:cxn>
                <a:cxn ang="0">
                  <a:pos x="39" y="332"/>
                </a:cxn>
                <a:cxn ang="0">
                  <a:pos x="39" y="323"/>
                </a:cxn>
                <a:cxn ang="0">
                  <a:pos x="23" y="300"/>
                </a:cxn>
                <a:cxn ang="0">
                  <a:pos x="23" y="270"/>
                </a:cxn>
                <a:cxn ang="0">
                  <a:pos x="23" y="246"/>
                </a:cxn>
                <a:cxn ang="0">
                  <a:pos x="16" y="232"/>
                </a:cxn>
                <a:cxn ang="0">
                  <a:pos x="16" y="209"/>
                </a:cxn>
                <a:cxn ang="0">
                  <a:pos x="16" y="177"/>
                </a:cxn>
                <a:cxn ang="0">
                  <a:pos x="7" y="162"/>
                </a:cxn>
                <a:cxn ang="0">
                  <a:pos x="0" y="139"/>
                </a:cxn>
                <a:cxn ang="0">
                  <a:pos x="0" y="116"/>
                </a:cxn>
                <a:cxn ang="0">
                  <a:pos x="7" y="93"/>
                </a:cxn>
                <a:cxn ang="0">
                  <a:pos x="16" y="76"/>
                </a:cxn>
                <a:cxn ang="0">
                  <a:pos x="7" y="46"/>
                </a:cxn>
                <a:cxn ang="0">
                  <a:pos x="23" y="39"/>
                </a:cxn>
                <a:cxn ang="0">
                  <a:pos x="23" y="16"/>
                </a:cxn>
                <a:cxn ang="0">
                  <a:pos x="39" y="7"/>
                </a:cxn>
                <a:cxn ang="0">
                  <a:pos x="53" y="16"/>
                </a:cxn>
                <a:cxn ang="0">
                  <a:pos x="76" y="7"/>
                </a:cxn>
                <a:cxn ang="0">
                  <a:pos x="100" y="30"/>
                </a:cxn>
                <a:cxn ang="0">
                  <a:pos x="123" y="46"/>
                </a:cxn>
                <a:cxn ang="0">
                  <a:pos x="146" y="53"/>
                </a:cxn>
                <a:cxn ang="0">
                  <a:pos x="139" y="84"/>
                </a:cxn>
                <a:cxn ang="0">
                  <a:pos x="169" y="84"/>
                </a:cxn>
                <a:cxn ang="0">
                  <a:pos x="185" y="69"/>
                </a:cxn>
                <a:cxn ang="0">
                  <a:pos x="192" y="60"/>
                </a:cxn>
                <a:cxn ang="0">
                  <a:pos x="192" y="84"/>
                </a:cxn>
                <a:cxn ang="0">
                  <a:pos x="176" y="100"/>
                </a:cxn>
                <a:cxn ang="0">
                  <a:pos x="162" y="116"/>
                </a:cxn>
                <a:cxn ang="0">
                  <a:pos x="153" y="139"/>
                </a:cxn>
                <a:cxn ang="0">
                  <a:pos x="153" y="169"/>
                </a:cxn>
                <a:cxn ang="0">
                  <a:pos x="176" y="200"/>
                </a:cxn>
                <a:cxn ang="0">
                  <a:pos x="185" y="216"/>
                </a:cxn>
                <a:cxn ang="0">
                  <a:pos x="176" y="239"/>
                </a:cxn>
                <a:cxn ang="0">
                  <a:pos x="153" y="246"/>
                </a:cxn>
                <a:cxn ang="0">
                  <a:pos x="132" y="253"/>
                </a:cxn>
                <a:cxn ang="0">
                  <a:pos x="132" y="253"/>
                </a:cxn>
                <a:cxn ang="0">
                  <a:pos x="132" y="286"/>
                </a:cxn>
              </a:cxnLst>
              <a:rect l="0" t="0" r="r" b="b"/>
              <a:pathLst>
                <a:path w="201" h="441">
                  <a:moveTo>
                    <a:pt x="132" y="286"/>
                  </a:moveTo>
                  <a:lnTo>
                    <a:pt x="108" y="286"/>
                  </a:lnTo>
                  <a:lnTo>
                    <a:pt x="100" y="277"/>
                  </a:lnTo>
                  <a:lnTo>
                    <a:pt x="108" y="300"/>
                  </a:lnTo>
                  <a:lnTo>
                    <a:pt x="116" y="300"/>
                  </a:lnTo>
                  <a:lnTo>
                    <a:pt x="123" y="293"/>
                  </a:lnTo>
                  <a:lnTo>
                    <a:pt x="123" y="309"/>
                  </a:lnTo>
                  <a:lnTo>
                    <a:pt x="116" y="309"/>
                  </a:lnTo>
                  <a:lnTo>
                    <a:pt x="108" y="309"/>
                  </a:lnTo>
                  <a:lnTo>
                    <a:pt x="116" y="309"/>
                  </a:lnTo>
                  <a:lnTo>
                    <a:pt x="108" y="323"/>
                  </a:lnTo>
                  <a:lnTo>
                    <a:pt x="108" y="332"/>
                  </a:lnTo>
                  <a:lnTo>
                    <a:pt x="108" y="339"/>
                  </a:lnTo>
                  <a:lnTo>
                    <a:pt x="92" y="346"/>
                  </a:lnTo>
                  <a:lnTo>
                    <a:pt x="92" y="363"/>
                  </a:lnTo>
                  <a:lnTo>
                    <a:pt x="116" y="370"/>
                  </a:lnTo>
                  <a:lnTo>
                    <a:pt x="123" y="370"/>
                  </a:lnTo>
                  <a:lnTo>
                    <a:pt x="116" y="379"/>
                  </a:lnTo>
                  <a:lnTo>
                    <a:pt x="123" y="379"/>
                  </a:lnTo>
                  <a:lnTo>
                    <a:pt x="116" y="393"/>
                  </a:lnTo>
                  <a:lnTo>
                    <a:pt x="108" y="402"/>
                  </a:lnTo>
                  <a:lnTo>
                    <a:pt x="108" y="409"/>
                  </a:lnTo>
                  <a:lnTo>
                    <a:pt x="100" y="409"/>
                  </a:lnTo>
                  <a:lnTo>
                    <a:pt x="108" y="409"/>
                  </a:lnTo>
                  <a:lnTo>
                    <a:pt x="100" y="416"/>
                  </a:lnTo>
                  <a:lnTo>
                    <a:pt x="100" y="425"/>
                  </a:lnTo>
                  <a:lnTo>
                    <a:pt x="108" y="432"/>
                  </a:lnTo>
                  <a:lnTo>
                    <a:pt x="100" y="432"/>
                  </a:lnTo>
                  <a:lnTo>
                    <a:pt x="108" y="432"/>
                  </a:lnTo>
                  <a:lnTo>
                    <a:pt x="116" y="440"/>
                  </a:lnTo>
                  <a:lnTo>
                    <a:pt x="100" y="440"/>
                  </a:lnTo>
                  <a:lnTo>
                    <a:pt x="76" y="432"/>
                  </a:lnTo>
                  <a:lnTo>
                    <a:pt x="69" y="432"/>
                  </a:lnTo>
                  <a:lnTo>
                    <a:pt x="62" y="416"/>
                  </a:lnTo>
                  <a:lnTo>
                    <a:pt x="53" y="416"/>
                  </a:lnTo>
                  <a:lnTo>
                    <a:pt x="46" y="402"/>
                  </a:lnTo>
                  <a:lnTo>
                    <a:pt x="53" y="393"/>
                  </a:lnTo>
                  <a:lnTo>
                    <a:pt x="46" y="370"/>
                  </a:lnTo>
                  <a:lnTo>
                    <a:pt x="46" y="355"/>
                  </a:lnTo>
                  <a:lnTo>
                    <a:pt x="46" y="346"/>
                  </a:lnTo>
                  <a:lnTo>
                    <a:pt x="39" y="339"/>
                  </a:lnTo>
                  <a:lnTo>
                    <a:pt x="39" y="332"/>
                  </a:lnTo>
                  <a:lnTo>
                    <a:pt x="46" y="332"/>
                  </a:lnTo>
                  <a:lnTo>
                    <a:pt x="39" y="323"/>
                  </a:lnTo>
                  <a:lnTo>
                    <a:pt x="30" y="309"/>
                  </a:lnTo>
                  <a:lnTo>
                    <a:pt x="23" y="300"/>
                  </a:lnTo>
                  <a:lnTo>
                    <a:pt x="23" y="293"/>
                  </a:lnTo>
                  <a:lnTo>
                    <a:pt x="23" y="270"/>
                  </a:lnTo>
                  <a:lnTo>
                    <a:pt x="16" y="253"/>
                  </a:lnTo>
                  <a:lnTo>
                    <a:pt x="23" y="246"/>
                  </a:lnTo>
                  <a:lnTo>
                    <a:pt x="16" y="239"/>
                  </a:lnTo>
                  <a:lnTo>
                    <a:pt x="16" y="232"/>
                  </a:lnTo>
                  <a:lnTo>
                    <a:pt x="16" y="216"/>
                  </a:lnTo>
                  <a:lnTo>
                    <a:pt x="16" y="209"/>
                  </a:lnTo>
                  <a:lnTo>
                    <a:pt x="16" y="200"/>
                  </a:lnTo>
                  <a:lnTo>
                    <a:pt x="16" y="177"/>
                  </a:lnTo>
                  <a:lnTo>
                    <a:pt x="16" y="169"/>
                  </a:lnTo>
                  <a:lnTo>
                    <a:pt x="7" y="162"/>
                  </a:lnTo>
                  <a:lnTo>
                    <a:pt x="0" y="146"/>
                  </a:lnTo>
                  <a:lnTo>
                    <a:pt x="0" y="139"/>
                  </a:lnTo>
                  <a:lnTo>
                    <a:pt x="7" y="130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7" y="93"/>
                  </a:lnTo>
                  <a:lnTo>
                    <a:pt x="16" y="84"/>
                  </a:lnTo>
                  <a:lnTo>
                    <a:pt x="16" y="76"/>
                  </a:lnTo>
                  <a:lnTo>
                    <a:pt x="16" y="69"/>
                  </a:lnTo>
                  <a:lnTo>
                    <a:pt x="7" y="46"/>
                  </a:lnTo>
                  <a:lnTo>
                    <a:pt x="16" y="39"/>
                  </a:lnTo>
                  <a:lnTo>
                    <a:pt x="23" y="39"/>
                  </a:lnTo>
                  <a:lnTo>
                    <a:pt x="23" y="23"/>
                  </a:lnTo>
                  <a:lnTo>
                    <a:pt x="23" y="16"/>
                  </a:lnTo>
                  <a:lnTo>
                    <a:pt x="30" y="0"/>
                  </a:lnTo>
                  <a:lnTo>
                    <a:pt x="39" y="7"/>
                  </a:lnTo>
                  <a:lnTo>
                    <a:pt x="53" y="7"/>
                  </a:lnTo>
                  <a:lnTo>
                    <a:pt x="53" y="16"/>
                  </a:lnTo>
                  <a:lnTo>
                    <a:pt x="62" y="7"/>
                  </a:lnTo>
                  <a:lnTo>
                    <a:pt x="76" y="7"/>
                  </a:lnTo>
                  <a:lnTo>
                    <a:pt x="92" y="23"/>
                  </a:lnTo>
                  <a:lnTo>
                    <a:pt x="100" y="30"/>
                  </a:lnTo>
                  <a:lnTo>
                    <a:pt x="116" y="39"/>
                  </a:lnTo>
                  <a:lnTo>
                    <a:pt x="123" y="46"/>
                  </a:lnTo>
                  <a:lnTo>
                    <a:pt x="139" y="46"/>
                  </a:lnTo>
                  <a:lnTo>
                    <a:pt x="146" y="53"/>
                  </a:lnTo>
                  <a:lnTo>
                    <a:pt x="146" y="69"/>
                  </a:lnTo>
                  <a:lnTo>
                    <a:pt x="139" y="84"/>
                  </a:lnTo>
                  <a:lnTo>
                    <a:pt x="153" y="84"/>
                  </a:lnTo>
                  <a:lnTo>
                    <a:pt x="169" y="84"/>
                  </a:lnTo>
                  <a:lnTo>
                    <a:pt x="176" y="84"/>
                  </a:lnTo>
                  <a:lnTo>
                    <a:pt x="185" y="69"/>
                  </a:lnTo>
                  <a:lnTo>
                    <a:pt x="185" y="60"/>
                  </a:lnTo>
                  <a:lnTo>
                    <a:pt x="192" y="60"/>
                  </a:lnTo>
                  <a:lnTo>
                    <a:pt x="200" y="76"/>
                  </a:lnTo>
                  <a:lnTo>
                    <a:pt x="192" y="84"/>
                  </a:lnTo>
                  <a:lnTo>
                    <a:pt x="185" y="93"/>
                  </a:lnTo>
                  <a:lnTo>
                    <a:pt x="176" y="100"/>
                  </a:lnTo>
                  <a:lnTo>
                    <a:pt x="169" y="107"/>
                  </a:lnTo>
                  <a:lnTo>
                    <a:pt x="162" y="116"/>
                  </a:lnTo>
                  <a:lnTo>
                    <a:pt x="153" y="123"/>
                  </a:lnTo>
                  <a:lnTo>
                    <a:pt x="153" y="139"/>
                  </a:lnTo>
                  <a:lnTo>
                    <a:pt x="153" y="153"/>
                  </a:lnTo>
                  <a:lnTo>
                    <a:pt x="153" y="169"/>
                  </a:lnTo>
                  <a:lnTo>
                    <a:pt x="162" y="193"/>
                  </a:lnTo>
                  <a:lnTo>
                    <a:pt x="176" y="200"/>
                  </a:lnTo>
                  <a:lnTo>
                    <a:pt x="176" y="209"/>
                  </a:lnTo>
                  <a:lnTo>
                    <a:pt x="185" y="216"/>
                  </a:lnTo>
                  <a:lnTo>
                    <a:pt x="176" y="232"/>
                  </a:lnTo>
                  <a:lnTo>
                    <a:pt x="176" y="239"/>
                  </a:lnTo>
                  <a:lnTo>
                    <a:pt x="162" y="246"/>
                  </a:lnTo>
                  <a:lnTo>
                    <a:pt x="153" y="246"/>
                  </a:lnTo>
                  <a:lnTo>
                    <a:pt x="146" y="246"/>
                  </a:lnTo>
                  <a:lnTo>
                    <a:pt x="132" y="253"/>
                  </a:lnTo>
                  <a:lnTo>
                    <a:pt x="123" y="253"/>
                  </a:lnTo>
                  <a:lnTo>
                    <a:pt x="132" y="253"/>
                  </a:lnTo>
                  <a:lnTo>
                    <a:pt x="132" y="277"/>
                  </a:lnTo>
                  <a:lnTo>
                    <a:pt x="132" y="28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72" name="Freeform 394"/>
            <p:cNvSpPr>
              <a:spLocks/>
            </p:cNvSpPr>
            <p:nvPr/>
          </p:nvSpPr>
          <p:spPr bwMode="auto">
            <a:xfrm>
              <a:off x="1647" y="3106"/>
              <a:ext cx="73" cy="46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0" y="0"/>
                </a:cxn>
                <a:cxn ang="0">
                  <a:pos x="7" y="16"/>
                </a:cxn>
                <a:cxn ang="0">
                  <a:pos x="16" y="33"/>
                </a:cxn>
                <a:cxn ang="0">
                  <a:pos x="30" y="33"/>
                </a:cxn>
                <a:cxn ang="0">
                  <a:pos x="47" y="33"/>
                </a:cxn>
                <a:cxn ang="0">
                  <a:pos x="47" y="23"/>
                </a:cxn>
                <a:cxn ang="0">
                  <a:pos x="23" y="16"/>
                </a:cxn>
                <a:cxn ang="0">
                  <a:pos x="7" y="9"/>
                </a:cxn>
              </a:cxnLst>
              <a:rect l="0" t="0" r="r" b="b"/>
              <a:pathLst>
                <a:path w="48" h="34">
                  <a:moveTo>
                    <a:pt x="7" y="9"/>
                  </a:moveTo>
                  <a:lnTo>
                    <a:pt x="0" y="0"/>
                  </a:lnTo>
                  <a:lnTo>
                    <a:pt x="7" y="16"/>
                  </a:lnTo>
                  <a:lnTo>
                    <a:pt x="16" y="33"/>
                  </a:lnTo>
                  <a:lnTo>
                    <a:pt x="30" y="33"/>
                  </a:lnTo>
                  <a:lnTo>
                    <a:pt x="47" y="33"/>
                  </a:lnTo>
                  <a:lnTo>
                    <a:pt x="47" y="23"/>
                  </a:lnTo>
                  <a:lnTo>
                    <a:pt x="23" y="16"/>
                  </a:lnTo>
                  <a:lnTo>
                    <a:pt x="7" y="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73" name="Freeform 395"/>
            <p:cNvSpPr>
              <a:spLocks/>
            </p:cNvSpPr>
            <p:nvPr/>
          </p:nvSpPr>
          <p:spPr bwMode="auto">
            <a:xfrm>
              <a:off x="1438" y="2417"/>
              <a:ext cx="213" cy="712"/>
            </a:xfrm>
            <a:custGeom>
              <a:avLst/>
              <a:gdLst/>
              <a:ahLst/>
              <a:cxnLst>
                <a:cxn ang="0">
                  <a:pos x="7" y="202"/>
                </a:cxn>
                <a:cxn ang="0">
                  <a:pos x="16" y="225"/>
                </a:cxn>
                <a:cxn ang="0">
                  <a:pos x="16" y="248"/>
                </a:cxn>
                <a:cxn ang="0">
                  <a:pos x="16" y="271"/>
                </a:cxn>
                <a:cxn ang="0">
                  <a:pos x="16" y="302"/>
                </a:cxn>
                <a:cxn ang="0">
                  <a:pos x="23" y="325"/>
                </a:cxn>
                <a:cxn ang="0">
                  <a:pos x="23" y="356"/>
                </a:cxn>
                <a:cxn ang="0">
                  <a:pos x="39" y="356"/>
                </a:cxn>
                <a:cxn ang="0">
                  <a:pos x="39" y="356"/>
                </a:cxn>
                <a:cxn ang="0">
                  <a:pos x="46" y="372"/>
                </a:cxn>
                <a:cxn ang="0">
                  <a:pos x="53" y="395"/>
                </a:cxn>
                <a:cxn ang="0">
                  <a:pos x="53" y="409"/>
                </a:cxn>
                <a:cxn ang="0">
                  <a:pos x="46" y="418"/>
                </a:cxn>
                <a:cxn ang="0">
                  <a:pos x="46" y="418"/>
                </a:cxn>
                <a:cxn ang="0">
                  <a:pos x="30" y="425"/>
                </a:cxn>
                <a:cxn ang="0">
                  <a:pos x="46" y="432"/>
                </a:cxn>
                <a:cxn ang="0">
                  <a:pos x="53" y="441"/>
                </a:cxn>
                <a:cxn ang="0">
                  <a:pos x="62" y="449"/>
                </a:cxn>
                <a:cxn ang="0">
                  <a:pos x="46" y="449"/>
                </a:cxn>
                <a:cxn ang="0">
                  <a:pos x="62" y="465"/>
                </a:cxn>
                <a:cxn ang="0">
                  <a:pos x="69" y="479"/>
                </a:cxn>
                <a:cxn ang="0">
                  <a:pos x="76" y="488"/>
                </a:cxn>
                <a:cxn ang="0">
                  <a:pos x="85" y="495"/>
                </a:cxn>
                <a:cxn ang="0">
                  <a:pos x="85" y="509"/>
                </a:cxn>
                <a:cxn ang="0">
                  <a:pos x="99" y="518"/>
                </a:cxn>
                <a:cxn ang="0">
                  <a:pos x="115" y="509"/>
                </a:cxn>
                <a:cxn ang="0">
                  <a:pos x="139" y="502"/>
                </a:cxn>
                <a:cxn ang="0">
                  <a:pos x="99" y="495"/>
                </a:cxn>
                <a:cxn ang="0">
                  <a:pos x="85" y="479"/>
                </a:cxn>
                <a:cxn ang="0">
                  <a:pos x="69" y="465"/>
                </a:cxn>
                <a:cxn ang="0">
                  <a:pos x="69" y="432"/>
                </a:cxn>
                <a:cxn ang="0">
                  <a:pos x="69" y="409"/>
                </a:cxn>
                <a:cxn ang="0">
                  <a:pos x="62" y="395"/>
                </a:cxn>
                <a:cxn ang="0">
                  <a:pos x="62" y="386"/>
                </a:cxn>
                <a:cxn ang="0">
                  <a:pos x="46" y="363"/>
                </a:cxn>
                <a:cxn ang="0">
                  <a:pos x="46" y="332"/>
                </a:cxn>
                <a:cxn ang="0">
                  <a:pos x="46" y="309"/>
                </a:cxn>
                <a:cxn ang="0">
                  <a:pos x="39" y="295"/>
                </a:cxn>
                <a:cxn ang="0">
                  <a:pos x="39" y="271"/>
                </a:cxn>
                <a:cxn ang="0">
                  <a:pos x="39" y="239"/>
                </a:cxn>
                <a:cxn ang="0">
                  <a:pos x="30" y="225"/>
                </a:cxn>
                <a:cxn ang="0">
                  <a:pos x="23" y="202"/>
                </a:cxn>
                <a:cxn ang="0">
                  <a:pos x="23" y="178"/>
                </a:cxn>
                <a:cxn ang="0">
                  <a:pos x="30" y="155"/>
                </a:cxn>
                <a:cxn ang="0">
                  <a:pos x="39" y="139"/>
                </a:cxn>
                <a:cxn ang="0">
                  <a:pos x="30" y="109"/>
                </a:cxn>
                <a:cxn ang="0">
                  <a:pos x="46" y="101"/>
                </a:cxn>
                <a:cxn ang="0">
                  <a:pos x="46" y="78"/>
                </a:cxn>
                <a:cxn ang="0">
                  <a:pos x="30" y="69"/>
                </a:cxn>
                <a:cxn ang="0">
                  <a:pos x="23" y="39"/>
                </a:cxn>
                <a:cxn ang="0">
                  <a:pos x="16" y="23"/>
                </a:cxn>
                <a:cxn ang="0">
                  <a:pos x="7" y="0"/>
                </a:cxn>
                <a:cxn ang="0">
                  <a:pos x="0" y="16"/>
                </a:cxn>
                <a:cxn ang="0">
                  <a:pos x="7" y="55"/>
                </a:cxn>
                <a:cxn ang="0">
                  <a:pos x="7" y="85"/>
                </a:cxn>
                <a:cxn ang="0">
                  <a:pos x="7" y="109"/>
                </a:cxn>
                <a:cxn ang="0">
                  <a:pos x="7" y="146"/>
                </a:cxn>
                <a:cxn ang="0">
                  <a:pos x="7" y="178"/>
                </a:cxn>
              </a:cxnLst>
              <a:rect l="0" t="0" r="r" b="b"/>
              <a:pathLst>
                <a:path w="140" h="527">
                  <a:moveTo>
                    <a:pt x="7" y="186"/>
                  </a:moveTo>
                  <a:lnTo>
                    <a:pt x="7" y="202"/>
                  </a:lnTo>
                  <a:lnTo>
                    <a:pt x="16" y="209"/>
                  </a:lnTo>
                  <a:lnTo>
                    <a:pt x="16" y="225"/>
                  </a:lnTo>
                  <a:lnTo>
                    <a:pt x="16" y="232"/>
                  </a:lnTo>
                  <a:lnTo>
                    <a:pt x="16" y="248"/>
                  </a:lnTo>
                  <a:lnTo>
                    <a:pt x="16" y="255"/>
                  </a:lnTo>
                  <a:lnTo>
                    <a:pt x="16" y="271"/>
                  </a:lnTo>
                  <a:lnTo>
                    <a:pt x="7" y="286"/>
                  </a:lnTo>
                  <a:lnTo>
                    <a:pt x="16" y="302"/>
                  </a:lnTo>
                  <a:lnTo>
                    <a:pt x="16" y="316"/>
                  </a:lnTo>
                  <a:lnTo>
                    <a:pt x="23" y="325"/>
                  </a:lnTo>
                  <a:lnTo>
                    <a:pt x="16" y="339"/>
                  </a:lnTo>
                  <a:lnTo>
                    <a:pt x="23" y="356"/>
                  </a:lnTo>
                  <a:lnTo>
                    <a:pt x="30" y="356"/>
                  </a:lnTo>
                  <a:lnTo>
                    <a:pt x="39" y="356"/>
                  </a:lnTo>
                  <a:lnTo>
                    <a:pt x="39" y="348"/>
                  </a:lnTo>
                  <a:lnTo>
                    <a:pt x="39" y="356"/>
                  </a:lnTo>
                  <a:lnTo>
                    <a:pt x="39" y="363"/>
                  </a:lnTo>
                  <a:lnTo>
                    <a:pt x="46" y="372"/>
                  </a:lnTo>
                  <a:lnTo>
                    <a:pt x="46" y="386"/>
                  </a:lnTo>
                  <a:lnTo>
                    <a:pt x="53" y="395"/>
                  </a:lnTo>
                  <a:lnTo>
                    <a:pt x="46" y="402"/>
                  </a:lnTo>
                  <a:lnTo>
                    <a:pt x="53" y="409"/>
                  </a:lnTo>
                  <a:lnTo>
                    <a:pt x="46" y="409"/>
                  </a:lnTo>
                  <a:lnTo>
                    <a:pt x="46" y="418"/>
                  </a:lnTo>
                  <a:lnTo>
                    <a:pt x="46" y="425"/>
                  </a:lnTo>
                  <a:lnTo>
                    <a:pt x="46" y="418"/>
                  </a:lnTo>
                  <a:lnTo>
                    <a:pt x="39" y="418"/>
                  </a:lnTo>
                  <a:lnTo>
                    <a:pt x="30" y="425"/>
                  </a:lnTo>
                  <a:lnTo>
                    <a:pt x="39" y="425"/>
                  </a:lnTo>
                  <a:lnTo>
                    <a:pt x="46" y="432"/>
                  </a:lnTo>
                  <a:lnTo>
                    <a:pt x="46" y="441"/>
                  </a:lnTo>
                  <a:lnTo>
                    <a:pt x="53" y="441"/>
                  </a:lnTo>
                  <a:lnTo>
                    <a:pt x="62" y="441"/>
                  </a:lnTo>
                  <a:lnTo>
                    <a:pt x="62" y="449"/>
                  </a:lnTo>
                  <a:lnTo>
                    <a:pt x="53" y="449"/>
                  </a:lnTo>
                  <a:lnTo>
                    <a:pt x="46" y="449"/>
                  </a:lnTo>
                  <a:lnTo>
                    <a:pt x="53" y="456"/>
                  </a:lnTo>
                  <a:lnTo>
                    <a:pt x="62" y="465"/>
                  </a:lnTo>
                  <a:lnTo>
                    <a:pt x="62" y="472"/>
                  </a:lnTo>
                  <a:lnTo>
                    <a:pt x="69" y="479"/>
                  </a:lnTo>
                  <a:lnTo>
                    <a:pt x="69" y="488"/>
                  </a:lnTo>
                  <a:lnTo>
                    <a:pt x="76" y="488"/>
                  </a:lnTo>
                  <a:lnTo>
                    <a:pt x="76" y="495"/>
                  </a:lnTo>
                  <a:lnTo>
                    <a:pt x="85" y="495"/>
                  </a:lnTo>
                  <a:lnTo>
                    <a:pt x="85" y="502"/>
                  </a:lnTo>
                  <a:lnTo>
                    <a:pt x="85" y="509"/>
                  </a:lnTo>
                  <a:lnTo>
                    <a:pt x="92" y="518"/>
                  </a:lnTo>
                  <a:lnTo>
                    <a:pt x="99" y="518"/>
                  </a:lnTo>
                  <a:lnTo>
                    <a:pt x="115" y="526"/>
                  </a:lnTo>
                  <a:lnTo>
                    <a:pt x="115" y="509"/>
                  </a:lnTo>
                  <a:lnTo>
                    <a:pt x="131" y="502"/>
                  </a:lnTo>
                  <a:lnTo>
                    <a:pt x="139" y="502"/>
                  </a:lnTo>
                  <a:lnTo>
                    <a:pt x="122" y="502"/>
                  </a:lnTo>
                  <a:lnTo>
                    <a:pt x="99" y="495"/>
                  </a:lnTo>
                  <a:lnTo>
                    <a:pt x="92" y="495"/>
                  </a:lnTo>
                  <a:lnTo>
                    <a:pt x="85" y="479"/>
                  </a:lnTo>
                  <a:lnTo>
                    <a:pt x="76" y="479"/>
                  </a:lnTo>
                  <a:lnTo>
                    <a:pt x="69" y="465"/>
                  </a:lnTo>
                  <a:lnTo>
                    <a:pt x="76" y="456"/>
                  </a:lnTo>
                  <a:lnTo>
                    <a:pt x="69" y="432"/>
                  </a:lnTo>
                  <a:lnTo>
                    <a:pt x="69" y="418"/>
                  </a:lnTo>
                  <a:lnTo>
                    <a:pt x="69" y="409"/>
                  </a:lnTo>
                  <a:lnTo>
                    <a:pt x="62" y="402"/>
                  </a:lnTo>
                  <a:lnTo>
                    <a:pt x="62" y="395"/>
                  </a:lnTo>
                  <a:lnTo>
                    <a:pt x="69" y="395"/>
                  </a:lnTo>
                  <a:lnTo>
                    <a:pt x="62" y="386"/>
                  </a:lnTo>
                  <a:lnTo>
                    <a:pt x="53" y="372"/>
                  </a:lnTo>
                  <a:lnTo>
                    <a:pt x="46" y="363"/>
                  </a:lnTo>
                  <a:lnTo>
                    <a:pt x="46" y="356"/>
                  </a:lnTo>
                  <a:lnTo>
                    <a:pt x="46" y="332"/>
                  </a:lnTo>
                  <a:lnTo>
                    <a:pt x="39" y="316"/>
                  </a:lnTo>
                  <a:lnTo>
                    <a:pt x="46" y="309"/>
                  </a:lnTo>
                  <a:lnTo>
                    <a:pt x="39" y="302"/>
                  </a:lnTo>
                  <a:lnTo>
                    <a:pt x="39" y="295"/>
                  </a:lnTo>
                  <a:lnTo>
                    <a:pt x="39" y="279"/>
                  </a:lnTo>
                  <a:lnTo>
                    <a:pt x="39" y="271"/>
                  </a:lnTo>
                  <a:lnTo>
                    <a:pt x="39" y="263"/>
                  </a:lnTo>
                  <a:lnTo>
                    <a:pt x="39" y="239"/>
                  </a:lnTo>
                  <a:lnTo>
                    <a:pt x="39" y="232"/>
                  </a:lnTo>
                  <a:lnTo>
                    <a:pt x="30" y="225"/>
                  </a:lnTo>
                  <a:lnTo>
                    <a:pt x="23" y="209"/>
                  </a:lnTo>
                  <a:lnTo>
                    <a:pt x="23" y="202"/>
                  </a:lnTo>
                  <a:lnTo>
                    <a:pt x="30" y="193"/>
                  </a:lnTo>
                  <a:lnTo>
                    <a:pt x="23" y="178"/>
                  </a:lnTo>
                  <a:lnTo>
                    <a:pt x="23" y="169"/>
                  </a:lnTo>
                  <a:lnTo>
                    <a:pt x="30" y="155"/>
                  </a:lnTo>
                  <a:lnTo>
                    <a:pt x="39" y="146"/>
                  </a:lnTo>
                  <a:lnTo>
                    <a:pt x="39" y="139"/>
                  </a:lnTo>
                  <a:lnTo>
                    <a:pt x="39" y="132"/>
                  </a:lnTo>
                  <a:lnTo>
                    <a:pt x="30" y="109"/>
                  </a:lnTo>
                  <a:lnTo>
                    <a:pt x="39" y="101"/>
                  </a:lnTo>
                  <a:lnTo>
                    <a:pt x="46" y="101"/>
                  </a:lnTo>
                  <a:lnTo>
                    <a:pt x="46" y="85"/>
                  </a:lnTo>
                  <a:lnTo>
                    <a:pt x="46" y="78"/>
                  </a:lnTo>
                  <a:lnTo>
                    <a:pt x="39" y="78"/>
                  </a:lnTo>
                  <a:lnTo>
                    <a:pt x="30" y="69"/>
                  </a:lnTo>
                  <a:lnTo>
                    <a:pt x="23" y="55"/>
                  </a:lnTo>
                  <a:lnTo>
                    <a:pt x="23" y="39"/>
                  </a:lnTo>
                  <a:lnTo>
                    <a:pt x="23" y="32"/>
                  </a:lnTo>
                  <a:lnTo>
                    <a:pt x="16" y="23"/>
                  </a:lnTo>
                  <a:lnTo>
                    <a:pt x="16" y="8"/>
                  </a:lnTo>
                  <a:lnTo>
                    <a:pt x="7" y="0"/>
                  </a:lnTo>
                  <a:lnTo>
                    <a:pt x="7" y="8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7" y="55"/>
                  </a:lnTo>
                  <a:lnTo>
                    <a:pt x="7" y="69"/>
                  </a:lnTo>
                  <a:lnTo>
                    <a:pt x="7" y="85"/>
                  </a:lnTo>
                  <a:lnTo>
                    <a:pt x="7" y="93"/>
                  </a:lnTo>
                  <a:lnTo>
                    <a:pt x="7" y="109"/>
                  </a:lnTo>
                  <a:lnTo>
                    <a:pt x="7" y="123"/>
                  </a:lnTo>
                  <a:lnTo>
                    <a:pt x="7" y="146"/>
                  </a:lnTo>
                  <a:lnTo>
                    <a:pt x="7" y="162"/>
                  </a:lnTo>
                  <a:lnTo>
                    <a:pt x="7" y="178"/>
                  </a:lnTo>
                  <a:lnTo>
                    <a:pt x="7" y="18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74" name="Freeform 396"/>
            <p:cNvSpPr>
              <a:spLocks/>
            </p:cNvSpPr>
            <p:nvPr/>
          </p:nvSpPr>
          <p:spPr bwMode="auto">
            <a:xfrm>
              <a:off x="1613" y="3106"/>
              <a:ext cx="60" cy="46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30" y="16"/>
                </a:cxn>
                <a:cxn ang="0">
                  <a:pos x="39" y="33"/>
                </a:cxn>
                <a:cxn ang="0">
                  <a:pos x="30" y="33"/>
                </a:cxn>
                <a:cxn ang="0">
                  <a:pos x="15" y="33"/>
                </a:cxn>
                <a:cxn ang="0">
                  <a:pos x="7" y="33"/>
                </a:cxn>
                <a:cxn ang="0">
                  <a:pos x="0" y="23"/>
                </a:cxn>
                <a:cxn ang="0">
                  <a:pos x="7" y="23"/>
                </a:cxn>
                <a:cxn ang="0">
                  <a:pos x="15" y="23"/>
                </a:cxn>
                <a:cxn ang="0">
                  <a:pos x="7" y="23"/>
                </a:cxn>
                <a:cxn ang="0">
                  <a:pos x="15" y="23"/>
                </a:cxn>
                <a:cxn ang="0">
                  <a:pos x="23" y="23"/>
                </a:cxn>
                <a:cxn ang="0">
                  <a:pos x="30" y="23"/>
                </a:cxn>
                <a:cxn ang="0">
                  <a:pos x="15" y="16"/>
                </a:cxn>
                <a:cxn ang="0">
                  <a:pos x="23" y="9"/>
                </a:cxn>
                <a:cxn ang="0">
                  <a:pos x="7" y="9"/>
                </a:cxn>
                <a:cxn ang="0">
                  <a:pos x="7" y="0"/>
                </a:cxn>
                <a:cxn ang="0">
                  <a:pos x="15" y="0"/>
                </a:cxn>
                <a:cxn ang="0">
                  <a:pos x="23" y="0"/>
                </a:cxn>
              </a:cxnLst>
              <a:rect l="0" t="0" r="r" b="b"/>
              <a:pathLst>
                <a:path w="40" h="34">
                  <a:moveTo>
                    <a:pt x="23" y="0"/>
                  </a:moveTo>
                  <a:lnTo>
                    <a:pt x="30" y="16"/>
                  </a:lnTo>
                  <a:lnTo>
                    <a:pt x="39" y="33"/>
                  </a:lnTo>
                  <a:lnTo>
                    <a:pt x="30" y="33"/>
                  </a:lnTo>
                  <a:lnTo>
                    <a:pt x="15" y="33"/>
                  </a:lnTo>
                  <a:lnTo>
                    <a:pt x="7" y="33"/>
                  </a:lnTo>
                  <a:lnTo>
                    <a:pt x="0" y="23"/>
                  </a:lnTo>
                  <a:lnTo>
                    <a:pt x="7" y="23"/>
                  </a:lnTo>
                  <a:lnTo>
                    <a:pt x="15" y="23"/>
                  </a:lnTo>
                  <a:lnTo>
                    <a:pt x="7" y="23"/>
                  </a:lnTo>
                  <a:lnTo>
                    <a:pt x="15" y="23"/>
                  </a:lnTo>
                  <a:lnTo>
                    <a:pt x="23" y="23"/>
                  </a:lnTo>
                  <a:lnTo>
                    <a:pt x="30" y="23"/>
                  </a:lnTo>
                  <a:lnTo>
                    <a:pt x="15" y="16"/>
                  </a:lnTo>
                  <a:lnTo>
                    <a:pt x="23" y="9"/>
                  </a:lnTo>
                  <a:lnTo>
                    <a:pt x="7" y="9"/>
                  </a:lnTo>
                  <a:lnTo>
                    <a:pt x="7" y="0"/>
                  </a:lnTo>
                  <a:lnTo>
                    <a:pt x="15" y="0"/>
                  </a:lnTo>
                  <a:lnTo>
                    <a:pt x="23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75" name="Freeform 397"/>
            <p:cNvSpPr>
              <a:spLocks/>
            </p:cNvSpPr>
            <p:nvPr/>
          </p:nvSpPr>
          <p:spPr bwMode="auto">
            <a:xfrm>
              <a:off x="1473" y="2897"/>
              <a:ext cx="44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" y="29"/>
                </a:cxn>
                <a:cxn ang="0">
                  <a:pos x="28" y="20"/>
                </a:cxn>
                <a:cxn ang="0">
                  <a:pos x="28" y="8"/>
                </a:cxn>
                <a:cxn ang="0">
                  <a:pos x="0" y="0"/>
                </a:cxn>
              </a:cxnLst>
              <a:rect l="0" t="0" r="r" b="b"/>
              <a:pathLst>
                <a:path w="29" h="30">
                  <a:moveTo>
                    <a:pt x="0" y="0"/>
                  </a:moveTo>
                  <a:lnTo>
                    <a:pt x="28" y="29"/>
                  </a:lnTo>
                  <a:lnTo>
                    <a:pt x="28" y="20"/>
                  </a:lnTo>
                  <a:lnTo>
                    <a:pt x="28" y="8"/>
                  </a:lnTo>
                  <a:lnTo>
                    <a:pt x="0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76" name="Freeform 398"/>
            <p:cNvSpPr>
              <a:spLocks/>
            </p:cNvSpPr>
            <p:nvPr/>
          </p:nvSpPr>
          <p:spPr bwMode="auto">
            <a:xfrm>
              <a:off x="1508" y="3032"/>
              <a:ext cx="44" cy="45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16"/>
                </a:cxn>
                <a:cxn ang="0">
                  <a:pos x="28" y="29"/>
                </a:cxn>
                <a:cxn ang="0">
                  <a:pos x="28" y="16"/>
                </a:cxn>
                <a:cxn ang="0">
                  <a:pos x="28" y="0"/>
                </a:cxn>
              </a:cxnLst>
              <a:rect l="0" t="0" r="r" b="b"/>
              <a:pathLst>
                <a:path w="29" h="30">
                  <a:moveTo>
                    <a:pt x="28" y="0"/>
                  </a:moveTo>
                  <a:lnTo>
                    <a:pt x="0" y="16"/>
                  </a:lnTo>
                  <a:lnTo>
                    <a:pt x="28" y="29"/>
                  </a:lnTo>
                  <a:lnTo>
                    <a:pt x="28" y="16"/>
                  </a:lnTo>
                  <a:lnTo>
                    <a:pt x="2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77" name="Freeform 399"/>
            <p:cNvSpPr>
              <a:spLocks/>
            </p:cNvSpPr>
            <p:nvPr/>
          </p:nvSpPr>
          <p:spPr bwMode="auto">
            <a:xfrm>
              <a:off x="2995" y="2407"/>
              <a:ext cx="256" cy="241"/>
            </a:xfrm>
            <a:custGeom>
              <a:avLst/>
              <a:gdLst/>
              <a:ahLst/>
              <a:cxnLst>
                <a:cxn ang="0">
                  <a:pos x="100" y="116"/>
                </a:cxn>
                <a:cxn ang="0">
                  <a:pos x="100" y="92"/>
                </a:cxn>
                <a:cxn ang="0">
                  <a:pos x="100" y="76"/>
                </a:cxn>
                <a:cxn ang="0">
                  <a:pos x="116" y="76"/>
                </a:cxn>
                <a:cxn ang="0">
                  <a:pos x="116" y="62"/>
                </a:cxn>
                <a:cxn ang="0">
                  <a:pos x="116" y="46"/>
                </a:cxn>
                <a:cxn ang="0">
                  <a:pos x="116" y="39"/>
                </a:cxn>
                <a:cxn ang="0">
                  <a:pos x="116" y="23"/>
                </a:cxn>
                <a:cxn ang="0">
                  <a:pos x="130" y="23"/>
                </a:cxn>
                <a:cxn ang="0">
                  <a:pos x="146" y="16"/>
                </a:cxn>
                <a:cxn ang="0">
                  <a:pos x="153" y="23"/>
                </a:cxn>
                <a:cxn ang="0">
                  <a:pos x="162" y="16"/>
                </a:cxn>
                <a:cxn ang="0">
                  <a:pos x="170" y="16"/>
                </a:cxn>
                <a:cxn ang="0">
                  <a:pos x="153" y="7"/>
                </a:cxn>
                <a:cxn ang="0">
                  <a:pos x="146" y="16"/>
                </a:cxn>
                <a:cxn ang="0">
                  <a:pos x="130" y="16"/>
                </a:cxn>
                <a:cxn ang="0">
                  <a:pos x="107" y="16"/>
                </a:cxn>
                <a:cxn ang="0">
                  <a:pos x="100" y="16"/>
                </a:cxn>
                <a:cxn ang="0">
                  <a:pos x="85" y="16"/>
                </a:cxn>
                <a:cxn ang="0">
                  <a:pos x="85" y="7"/>
                </a:cxn>
                <a:cxn ang="0">
                  <a:pos x="69" y="7"/>
                </a:cxn>
                <a:cxn ang="0">
                  <a:pos x="53" y="7"/>
                </a:cxn>
                <a:cxn ang="0">
                  <a:pos x="39" y="7"/>
                </a:cxn>
                <a:cxn ang="0">
                  <a:pos x="23" y="7"/>
                </a:cxn>
                <a:cxn ang="0">
                  <a:pos x="16" y="0"/>
                </a:cxn>
                <a:cxn ang="0">
                  <a:pos x="0" y="7"/>
                </a:cxn>
                <a:cxn ang="0">
                  <a:pos x="0" y="16"/>
                </a:cxn>
                <a:cxn ang="0">
                  <a:pos x="7" y="30"/>
                </a:cxn>
                <a:cxn ang="0">
                  <a:pos x="16" y="53"/>
                </a:cxn>
                <a:cxn ang="0">
                  <a:pos x="23" y="69"/>
                </a:cxn>
                <a:cxn ang="0">
                  <a:pos x="30" y="85"/>
                </a:cxn>
                <a:cxn ang="0">
                  <a:pos x="39" y="92"/>
                </a:cxn>
                <a:cxn ang="0">
                  <a:pos x="30" y="92"/>
                </a:cxn>
                <a:cxn ang="0">
                  <a:pos x="39" y="109"/>
                </a:cxn>
                <a:cxn ang="0">
                  <a:pos x="39" y="123"/>
                </a:cxn>
                <a:cxn ang="0">
                  <a:pos x="39" y="139"/>
                </a:cxn>
                <a:cxn ang="0">
                  <a:pos x="39" y="153"/>
                </a:cxn>
                <a:cxn ang="0">
                  <a:pos x="46" y="162"/>
                </a:cxn>
                <a:cxn ang="0">
                  <a:pos x="53" y="169"/>
                </a:cxn>
                <a:cxn ang="0">
                  <a:pos x="62" y="162"/>
                </a:cxn>
                <a:cxn ang="0">
                  <a:pos x="69" y="169"/>
                </a:cxn>
                <a:cxn ang="0">
                  <a:pos x="85" y="177"/>
                </a:cxn>
                <a:cxn ang="0">
                  <a:pos x="100" y="169"/>
                </a:cxn>
                <a:cxn ang="0">
                  <a:pos x="100" y="153"/>
                </a:cxn>
                <a:cxn ang="0">
                  <a:pos x="100" y="146"/>
                </a:cxn>
                <a:cxn ang="0">
                  <a:pos x="100" y="130"/>
                </a:cxn>
                <a:cxn ang="0">
                  <a:pos x="100" y="116"/>
                </a:cxn>
              </a:cxnLst>
              <a:rect l="0" t="0" r="r" b="b"/>
              <a:pathLst>
                <a:path w="171" h="178">
                  <a:moveTo>
                    <a:pt x="100" y="116"/>
                  </a:moveTo>
                  <a:lnTo>
                    <a:pt x="100" y="92"/>
                  </a:lnTo>
                  <a:lnTo>
                    <a:pt x="100" y="76"/>
                  </a:lnTo>
                  <a:lnTo>
                    <a:pt x="116" y="76"/>
                  </a:lnTo>
                  <a:lnTo>
                    <a:pt x="116" y="62"/>
                  </a:lnTo>
                  <a:lnTo>
                    <a:pt x="116" y="46"/>
                  </a:lnTo>
                  <a:lnTo>
                    <a:pt x="116" y="39"/>
                  </a:lnTo>
                  <a:lnTo>
                    <a:pt x="116" y="23"/>
                  </a:lnTo>
                  <a:lnTo>
                    <a:pt x="130" y="23"/>
                  </a:lnTo>
                  <a:lnTo>
                    <a:pt x="146" y="16"/>
                  </a:lnTo>
                  <a:lnTo>
                    <a:pt x="153" y="23"/>
                  </a:lnTo>
                  <a:lnTo>
                    <a:pt x="162" y="16"/>
                  </a:lnTo>
                  <a:lnTo>
                    <a:pt x="170" y="16"/>
                  </a:lnTo>
                  <a:lnTo>
                    <a:pt x="153" y="7"/>
                  </a:lnTo>
                  <a:lnTo>
                    <a:pt x="146" y="16"/>
                  </a:lnTo>
                  <a:lnTo>
                    <a:pt x="130" y="16"/>
                  </a:lnTo>
                  <a:lnTo>
                    <a:pt x="107" y="16"/>
                  </a:lnTo>
                  <a:lnTo>
                    <a:pt x="100" y="16"/>
                  </a:lnTo>
                  <a:lnTo>
                    <a:pt x="85" y="16"/>
                  </a:lnTo>
                  <a:lnTo>
                    <a:pt x="85" y="7"/>
                  </a:lnTo>
                  <a:lnTo>
                    <a:pt x="69" y="7"/>
                  </a:lnTo>
                  <a:lnTo>
                    <a:pt x="53" y="7"/>
                  </a:lnTo>
                  <a:lnTo>
                    <a:pt x="39" y="7"/>
                  </a:lnTo>
                  <a:lnTo>
                    <a:pt x="23" y="7"/>
                  </a:lnTo>
                  <a:lnTo>
                    <a:pt x="16" y="0"/>
                  </a:lnTo>
                  <a:lnTo>
                    <a:pt x="0" y="7"/>
                  </a:lnTo>
                  <a:lnTo>
                    <a:pt x="0" y="16"/>
                  </a:lnTo>
                  <a:lnTo>
                    <a:pt x="7" y="30"/>
                  </a:lnTo>
                  <a:lnTo>
                    <a:pt x="16" y="53"/>
                  </a:lnTo>
                  <a:lnTo>
                    <a:pt x="23" y="69"/>
                  </a:lnTo>
                  <a:lnTo>
                    <a:pt x="30" y="85"/>
                  </a:lnTo>
                  <a:lnTo>
                    <a:pt x="39" y="92"/>
                  </a:lnTo>
                  <a:lnTo>
                    <a:pt x="30" y="92"/>
                  </a:lnTo>
                  <a:lnTo>
                    <a:pt x="39" y="109"/>
                  </a:lnTo>
                  <a:lnTo>
                    <a:pt x="39" y="123"/>
                  </a:lnTo>
                  <a:lnTo>
                    <a:pt x="39" y="139"/>
                  </a:lnTo>
                  <a:lnTo>
                    <a:pt x="39" y="153"/>
                  </a:lnTo>
                  <a:lnTo>
                    <a:pt x="46" y="162"/>
                  </a:lnTo>
                  <a:lnTo>
                    <a:pt x="53" y="169"/>
                  </a:lnTo>
                  <a:lnTo>
                    <a:pt x="62" y="162"/>
                  </a:lnTo>
                  <a:lnTo>
                    <a:pt x="69" y="169"/>
                  </a:lnTo>
                  <a:lnTo>
                    <a:pt x="85" y="177"/>
                  </a:lnTo>
                  <a:lnTo>
                    <a:pt x="100" y="169"/>
                  </a:lnTo>
                  <a:lnTo>
                    <a:pt x="100" y="153"/>
                  </a:lnTo>
                  <a:lnTo>
                    <a:pt x="100" y="146"/>
                  </a:lnTo>
                  <a:lnTo>
                    <a:pt x="100" y="130"/>
                  </a:lnTo>
                  <a:lnTo>
                    <a:pt x="100" y="11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78" name="Freeform 400"/>
            <p:cNvSpPr>
              <a:spLocks/>
            </p:cNvSpPr>
            <p:nvPr/>
          </p:nvSpPr>
          <p:spPr bwMode="auto">
            <a:xfrm>
              <a:off x="1441" y="2273"/>
              <a:ext cx="245" cy="251"/>
            </a:xfrm>
            <a:custGeom>
              <a:avLst/>
              <a:gdLst/>
              <a:ahLst/>
              <a:cxnLst>
                <a:cxn ang="0">
                  <a:pos x="108" y="145"/>
                </a:cxn>
                <a:cxn ang="0">
                  <a:pos x="108" y="161"/>
                </a:cxn>
                <a:cxn ang="0">
                  <a:pos x="99" y="176"/>
                </a:cxn>
                <a:cxn ang="0">
                  <a:pos x="85" y="176"/>
                </a:cxn>
                <a:cxn ang="0">
                  <a:pos x="76" y="185"/>
                </a:cxn>
                <a:cxn ang="0">
                  <a:pos x="76" y="176"/>
                </a:cxn>
                <a:cxn ang="0">
                  <a:pos x="62" y="176"/>
                </a:cxn>
                <a:cxn ang="0">
                  <a:pos x="53" y="168"/>
                </a:cxn>
                <a:cxn ang="0">
                  <a:pos x="46" y="185"/>
                </a:cxn>
                <a:cxn ang="0">
                  <a:pos x="39" y="185"/>
                </a:cxn>
                <a:cxn ang="0">
                  <a:pos x="30" y="176"/>
                </a:cxn>
                <a:cxn ang="0">
                  <a:pos x="23" y="161"/>
                </a:cxn>
                <a:cxn ang="0">
                  <a:pos x="23" y="145"/>
                </a:cxn>
                <a:cxn ang="0">
                  <a:pos x="23" y="138"/>
                </a:cxn>
                <a:cxn ang="0">
                  <a:pos x="16" y="129"/>
                </a:cxn>
                <a:cxn ang="0">
                  <a:pos x="16" y="115"/>
                </a:cxn>
                <a:cxn ang="0">
                  <a:pos x="7" y="106"/>
                </a:cxn>
                <a:cxn ang="0">
                  <a:pos x="16" y="92"/>
                </a:cxn>
                <a:cxn ang="0">
                  <a:pos x="7" y="92"/>
                </a:cxn>
                <a:cxn ang="0">
                  <a:pos x="7" y="76"/>
                </a:cxn>
                <a:cxn ang="0">
                  <a:pos x="7" y="69"/>
                </a:cxn>
                <a:cxn ang="0">
                  <a:pos x="16" y="60"/>
                </a:cxn>
                <a:cxn ang="0">
                  <a:pos x="16" y="37"/>
                </a:cxn>
                <a:cxn ang="0">
                  <a:pos x="7" y="30"/>
                </a:cxn>
                <a:cxn ang="0">
                  <a:pos x="0" y="16"/>
                </a:cxn>
                <a:cxn ang="0">
                  <a:pos x="16" y="16"/>
                </a:cxn>
                <a:cxn ang="0">
                  <a:pos x="23" y="16"/>
                </a:cxn>
                <a:cxn ang="0">
                  <a:pos x="30" y="7"/>
                </a:cxn>
                <a:cxn ang="0">
                  <a:pos x="46" y="0"/>
                </a:cxn>
                <a:cxn ang="0">
                  <a:pos x="53" y="0"/>
                </a:cxn>
                <a:cxn ang="0">
                  <a:pos x="53" y="16"/>
                </a:cxn>
                <a:cxn ang="0">
                  <a:pos x="53" y="23"/>
                </a:cxn>
                <a:cxn ang="0">
                  <a:pos x="69" y="37"/>
                </a:cxn>
                <a:cxn ang="0">
                  <a:pos x="76" y="37"/>
                </a:cxn>
                <a:cxn ang="0">
                  <a:pos x="85" y="46"/>
                </a:cxn>
                <a:cxn ang="0">
                  <a:pos x="99" y="53"/>
                </a:cxn>
                <a:cxn ang="0">
                  <a:pos x="115" y="53"/>
                </a:cxn>
                <a:cxn ang="0">
                  <a:pos x="115" y="60"/>
                </a:cxn>
                <a:cxn ang="0">
                  <a:pos x="122" y="76"/>
                </a:cxn>
                <a:cxn ang="0">
                  <a:pos x="115" y="76"/>
                </a:cxn>
                <a:cxn ang="0">
                  <a:pos x="122" y="83"/>
                </a:cxn>
                <a:cxn ang="0">
                  <a:pos x="122" y="92"/>
                </a:cxn>
                <a:cxn ang="0">
                  <a:pos x="138" y="92"/>
                </a:cxn>
                <a:cxn ang="0">
                  <a:pos x="145" y="92"/>
                </a:cxn>
                <a:cxn ang="0">
                  <a:pos x="145" y="106"/>
                </a:cxn>
                <a:cxn ang="0">
                  <a:pos x="162" y="115"/>
                </a:cxn>
                <a:cxn ang="0">
                  <a:pos x="162" y="122"/>
                </a:cxn>
                <a:cxn ang="0">
                  <a:pos x="162" y="129"/>
                </a:cxn>
                <a:cxn ang="0">
                  <a:pos x="154" y="145"/>
                </a:cxn>
                <a:cxn ang="0">
                  <a:pos x="145" y="138"/>
                </a:cxn>
                <a:cxn ang="0">
                  <a:pos x="122" y="138"/>
                </a:cxn>
                <a:cxn ang="0">
                  <a:pos x="108" y="138"/>
                </a:cxn>
                <a:cxn ang="0">
                  <a:pos x="108" y="145"/>
                </a:cxn>
              </a:cxnLst>
              <a:rect l="0" t="0" r="r" b="b"/>
              <a:pathLst>
                <a:path w="163" h="186">
                  <a:moveTo>
                    <a:pt x="108" y="145"/>
                  </a:moveTo>
                  <a:lnTo>
                    <a:pt x="108" y="161"/>
                  </a:lnTo>
                  <a:lnTo>
                    <a:pt x="99" y="176"/>
                  </a:lnTo>
                  <a:lnTo>
                    <a:pt x="85" y="176"/>
                  </a:lnTo>
                  <a:lnTo>
                    <a:pt x="76" y="185"/>
                  </a:lnTo>
                  <a:lnTo>
                    <a:pt x="76" y="176"/>
                  </a:lnTo>
                  <a:lnTo>
                    <a:pt x="62" y="176"/>
                  </a:lnTo>
                  <a:lnTo>
                    <a:pt x="53" y="168"/>
                  </a:lnTo>
                  <a:lnTo>
                    <a:pt x="46" y="185"/>
                  </a:lnTo>
                  <a:lnTo>
                    <a:pt x="39" y="185"/>
                  </a:lnTo>
                  <a:lnTo>
                    <a:pt x="30" y="176"/>
                  </a:lnTo>
                  <a:lnTo>
                    <a:pt x="23" y="161"/>
                  </a:lnTo>
                  <a:lnTo>
                    <a:pt x="23" y="145"/>
                  </a:lnTo>
                  <a:lnTo>
                    <a:pt x="23" y="138"/>
                  </a:lnTo>
                  <a:lnTo>
                    <a:pt x="16" y="129"/>
                  </a:lnTo>
                  <a:lnTo>
                    <a:pt x="16" y="115"/>
                  </a:lnTo>
                  <a:lnTo>
                    <a:pt x="7" y="106"/>
                  </a:lnTo>
                  <a:lnTo>
                    <a:pt x="16" y="92"/>
                  </a:lnTo>
                  <a:lnTo>
                    <a:pt x="7" y="92"/>
                  </a:lnTo>
                  <a:lnTo>
                    <a:pt x="7" y="76"/>
                  </a:lnTo>
                  <a:lnTo>
                    <a:pt x="7" y="69"/>
                  </a:lnTo>
                  <a:lnTo>
                    <a:pt x="16" y="60"/>
                  </a:lnTo>
                  <a:lnTo>
                    <a:pt x="16" y="37"/>
                  </a:lnTo>
                  <a:lnTo>
                    <a:pt x="7" y="3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23" y="16"/>
                  </a:lnTo>
                  <a:lnTo>
                    <a:pt x="30" y="7"/>
                  </a:lnTo>
                  <a:lnTo>
                    <a:pt x="46" y="0"/>
                  </a:lnTo>
                  <a:lnTo>
                    <a:pt x="53" y="0"/>
                  </a:lnTo>
                  <a:lnTo>
                    <a:pt x="53" y="16"/>
                  </a:lnTo>
                  <a:lnTo>
                    <a:pt x="53" y="23"/>
                  </a:lnTo>
                  <a:lnTo>
                    <a:pt x="69" y="37"/>
                  </a:lnTo>
                  <a:lnTo>
                    <a:pt x="76" y="37"/>
                  </a:lnTo>
                  <a:lnTo>
                    <a:pt x="85" y="46"/>
                  </a:lnTo>
                  <a:lnTo>
                    <a:pt x="99" y="53"/>
                  </a:lnTo>
                  <a:lnTo>
                    <a:pt x="115" y="53"/>
                  </a:lnTo>
                  <a:lnTo>
                    <a:pt x="115" y="60"/>
                  </a:lnTo>
                  <a:lnTo>
                    <a:pt x="122" y="76"/>
                  </a:lnTo>
                  <a:lnTo>
                    <a:pt x="115" y="76"/>
                  </a:lnTo>
                  <a:lnTo>
                    <a:pt x="122" y="83"/>
                  </a:lnTo>
                  <a:lnTo>
                    <a:pt x="122" y="92"/>
                  </a:lnTo>
                  <a:lnTo>
                    <a:pt x="138" y="92"/>
                  </a:lnTo>
                  <a:lnTo>
                    <a:pt x="145" y="92"/>
                  </a:lnTo>
                  <a:lnTo>
                    <a:pt x="145" y="106"/>
                  </a:lnTo>
                  <a:lnTo>
                    <a:pt x="162" y="115"/>
                  </a:lnTo>
                  <a:lnTo>
                    <a:pt x="162" y="122"/>
                  </a:lnTo>
                  <a:lnTo>
                    <a:pt x="162" y="129"/>
                  </a:lnTo>
                  <a:lnTo>
                    <a:pt x="154" y="145"/>
                  </a:lnTo>
                  <a:lnTo>
                    <a:pt x="145" y="138"/>
                  </a:lnTo>
                  <a:lnTo>
                    <a:pt x="122" y="138"/>
                  </a:lnTo>
                  <a:lnTo>
                    <a:pt x="108" y="138"/>
                  </a:lnTo>
                  <a:lnTo>
                    <a:pt x="108" y="145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79" name="Freeform 401"/>
            <p:cNvSpPr>
              <a:spLocks/>
            </p:cNvSpPr>
            <p:nvPr/>
          </p:nvSpPr>
          <p:spPr bwMode="auto">
            <a:xfrm>
              <a:off x="3145" y="2429"/>
              <a:ext cx="175" cy="178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0" y="77"/>
                </a:cxn>
                <a:cxn ang="0">
                  <a:pos x="0" y="61"/>
                </a:cxn>
                <a:cxn ang="0">
                  <a:pos x="16" y="61"/>
                </a:cxn>
                <a:cxn ang="0">
                  <a:pos x="16" y="46"/>
                </a:cxn>
                <a:cxn ang="0">
                  <a:pos x="16" y="30"/>
                </a:cxn>
                <a:cxn ang="0">
                  <a:pos x="16" y="23"/>
                </a:cxn>
                <a:cxn ang="0">
                  <a:pos x="16" y="7"/>
                </a:cxn>
                <a:cxn ang="0">
                  <a:pos x="30" y="7"/>
                </a:cxn>
                <a:cxn ang="0">
                  <a:pos x="46" y="0"/>
                </a:cxn>
                <a:cxn ang="0">
                  <a:pos x="53" y="7"/>
                </a:cxn>
                <a:cxn ang="0">
                  <a:pos x="62" y="0"/>
                </a:cxn>
                <a:cxn ang="0">
                  <a:pos x="69" y="0"/>
                </a:cxn>
                <a:cxn ang="0">
                  <a:pos x="76" y="14"/>
                </a:cxn>
                <a:cxn ang="0">
                  <a:pos x="85" y="30"/>
                </a:cxn>
                <a:cxn ang="0">
                  <a:pos x="92" y="37"/>
                </a:cxn>
                <a:cxn ang="0">
                  <a:pos x="99" y="37"/>
                </a:cxn>
                <a:cxn ang="0">
                  <a:pos x="108" y="53"/>
                </a:cxn>
                <a:cxn ang="0">
                  <a:pos x="116" y="61"/>
                </a:cxn>
                <a:cxn ang="0">
                  <a:pos x="99" y="77"/>
                </a:cxn>
                <a:cxn ang="0">
                  <a:pos x="92" y="84"/>
                </a:cxn>
                <a:cxn ang="0">
                  <a:pos x="85" y="100"/>
                </a:cxn>
                <a:cxn ang="0">
                  <a:pos x="76" y="100"/>
                </a:cxn>
                <a:cxn ang="0">
                  <a:pos x="69" y="114"/>
                </a:cxn>
                <a:cxn ang="0">
                  <a:pos x="46" y="114"/>
                </a:cxn>
                <a:cxn ang="0">
                  <a:pos x="39" y="107"/>
                </a:cxn>
                <a:cxn ang="0">
                  <a:pos x="30" y="114"/>
                </a:cxn>
                <a:cxn ang="0">
                  <a:pos x="23" y="131"/>
                </a:cxn>
                <a:cxn ang="0">
                  <a:pos x="16" y="131"/>
                </a:cxn>
                <a:cxn ang="0">
                  <a:pos x="7" y="131"/>
                </a:cxn>
                <a:cxn ang="0">
                  <a:pos x="7" y="114"/>
                </a:cxn>
                <a:cxn ang="0">
                  <a:pos x="0" y="100"/>
                </a:cxn>
              </a:cxnLst>
              <a:rect l="0" t="0" r="r" b="b"/>
              <a:pathLst>
                <a:path w="117" h="132">
                  <a:moveTo>
                    <a:pt x="0" y="100"/>
                  </a:moveTo>
                  <a:lnTo>
                    <a:pt x="0" y="77"/>
                  </a:lnTo>
                  <a:lnTo>
                    <a:pt x="0" y="61"/>
                  </a:lnTo>
                  <a:lnTo>
                    <a:pt x="16" y="61"/>
                  </a:lnTo>
                  <a:lnTo>
                    <a:pt x="16" y="46"/>
                  </a:lnTo>
                  <a:lnTo>
                    <a:pt x="16" y="30"/>
                  </a:lnTo>
                  <a:lnTo>
                    <a:pt x="16" y="23"/>
                  </a:lnTo>
                  <a:lnTo>
                    <a:pt x="16" y="7"/>
                  </a:lnTo>
                  <a:lnTo>
                    <a:pt x="30" y="7"/>
                  </a:lnTo>
                  <a:lnTo>
                    <a:pt x="46" y="0"/>
                  </a:lnTo>
                  <a:lnTo>
                    <a:pt x="53" y="7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76" y="14"/>
                  </a:lnTo>
                  <a:lnTo>
                    <a:pt x="85" y="30"/>
                  </a:lnTo>
                  <a:lnTo>
                    <a:pt x="92" y="37"/>
                  </a:lnTo>
                  <a:lnTo>
                    <a:pt x="99" y="37"/>
                  </a:lnTo>
                  <a:lnTo>
                    <a:pt x="108" y="53"/>
                  </a:lnTo>
                  <a:lnTo>
                    <a:pt x="116" y="61"/>
                  </a:lnTo>
                  <a:lnTo>
                    <a:pt x="99" y="77"/>
                  </a:lnTo>
                  <a:lnTo>
                    <a:pt x="92" y="84"/>
                  </a:lnTo>
                  <a:lnTo>
                    <a:pt x="85" y="100"/>
                  </a:lnTo>
                  <a:lnTo>
                    <a:pt x="76" y="100"/>
                  </a:lnTo>
                  <a:lnTo>
                    <a:pt x="69" y="114"/>
                  </a:lnTo>
                  <a:lnTo>
                    <a:pt x="46" y="114"/>
                  </a:lnTo>
                  <a:lnTo>
                    <a:pt x="39" y="107"/>
                  </a:lnTo>
                  <a:lnTo>
                    <a:pt x="30" y="114"/>
                  </a:lnTo>
                  <a:lnTo>
                    <a:pt x="23" y="131"/>
                  </a:lnTo>
                  <a:lnTo>
                    <a:pt x="16" y="131"/>
                  </a:lnTo>
                  <a:lnTo>
                    <a:pt x="7" y="131"/>
                  </a:lnTo>
                  <a:lnTo>
                    <a:pt x="7" y="114"/>
                  </a:lnTo>
                  <a:lnTo>
                    <a:pt x="0" y="10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80" name="Freeform 402"/>
            <p:cNvSpPr>
              <a:spLocks/>
            </p:cNvSpPr>
            <p:nvPr/>
          </p:nvSpPr>
          <p:spPr bwMode="auto">
            <a:xfrm>
              <a:off x="3598" y="2304"/>
              <a:ext cx="43" cy="38"/>
            </a:xfrm>
            <a:custGeom>
              <a:avLst/>
              <a:gdLst/>
              <a:ahLst/>
              <a:cxnLst>
                <a:cxn ang="0">
                  <a:pos x="29" y="29"/>
                </a:cxn>
                <a:cxn ang="0">
                  <a:pos x="0" y="29"/>
                </a:cxn>
                <a:cxn ang="0">
                  <a:pos x="0" y="0"/>
                </a:cxn>
                <a:cxn ang="0">
                  <a:pos x="29" y="29"/>
                </a:cxn>
              </a:cxnLst>
              <a:rect l="0" t="0" r="r" b="b"/>
              <a:pathLst>
                <a:path w="30" h="30">
                  <a:moveTo>
                    <a:pt x="29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29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81" name="Freeform 403"/>
            <p:cNvSpPr>
              <a:spLocks/>
            </p:cNvSpPr>
            <p:nvPr/>
          </p:nvSpPr>
          <p:spPr bwMode="auto">
            <a:xfrm>
              <a:off x="3274" y="2638"/>
              <a:ext cx="46" cy="42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0" y="15"/>
                </a:cxn>
                <a:cxn ang="0">
                  <a:pos x="7" y="30"/>
                </a:cxn>
                <a:cxn ang="0">
                  <a:pos x="14" y="22"/>
                </a:cxn>
                <a:cxn ang="0">
                  <a:pos x="22" y="15"/>
                </a:cxn>
                <a:cxn ang="0">
                  <a:pos x="30" y="7"/>
                </a:cxn>
                <a:cxn ang="0">
                  <a:pos x="14" y="0"/>
                </a:cxn>
                <a:cxn ang="0">
                  <a:pos x="14" y="7"/>
                </a:cxn>
              </a:cxnLst>
              <a:rect l="0" t="0" r="r" b="b"/>
              <a:pathLst>
                <a:path w="31" h="31">
                  <a:moveTo>
                    <a:pt x="14" y="7"/>
                  </a:moveTo>
                  <a:lnTo>
                    <a:pt x="0" y="15"/>
                  </a:lnTo>
                  <a:lnTo>
                    <a:pt x="7" y="30"/>
                  </a:lnTo>
                  <a:lnTo>
                    <a:pt x="14" y="22"/>
                  </a:lnTo>
                  <a:lnTo>
                    <a:pt x="22" y="15"/>
                  </a:lnTo>
                  <a:lnTo>
                    <a:pt x="30" y="7"/>
                  </a:lnTo>
                  <a:lnTo>
                    <a:pt x="14" y="0"/>
                  </a:lnTo>
                  <a:lnTo>
                    <a:pt x="14" y="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82" name="Freeform 404"/>
            <p:cNvSpPr>
              <a:spLocks/>
            </p:cNvSpPr>
            <p:nvPr/>
          </p:nvSpPr>
          <p:spPr bwMode="auto">
            <a:xfrm>
              <a:off x="3582" y="2312"/>
              <a:ext cx="151" cy="264"/>
            </a:xfrm>
            <a:custGeom>
              <a:avLst/>
              <a:gdLst/>
              <a:ahLst/>
              <a:cxnLst>
                <a:cxn ang="0">
                  <a:pos x="39" y="53"/>
                </a:cxn>
                <a:cxn ang="0">
                  <a:pos x="32" y="53"/>
                </a:cxn>
                <a:cxn ang="0">
                  <a:pos x="23" y="62"/>
                </a:cxn>
                <a:cxn ang="0">
                  <a:pos x="16" y="77"/>
                </a:cxn>
                <a:cxn ang="0">
                  <a:pos x="16" y="86"/>
                </a:cxn>
                <a:cxn ang="0">
                  <a:pos x="16" y="100"/>
                </a:cxn>
                <a:cxn ang="0">
                  <a:pos x="16" y="116"/>
                </a:cxn>
                <a:cxn ang="0">
                  <a:pos x="8" y="123"/>
                </a:cxn>
                <a:cxn ang="0">
                  <a:pos x="8" y="140"/>
                </a:cxn>
                <a:cxn ang="0">
                  <a:pos x="0" y="156"/>
                </a:cxn>
                <a:cxn ang="0">
                  <a:pos x="8" y="170"/>
                </a:cxn>
                <a:cxn ang="0">
                  <a:pos x="8" y="194"/>
                </a:cxn>
                <a:cxn ang="0">
                  <a:pos x="23" y="194"/>
                </a:cxn>
                <a:cxn ang="0">
                  <a:pos x="39" y="194"/>
                </a:cxn>
                <a:cxn ang="0">
                  <a:pos x="46" y="186"/>
                </a:cxn>
                <a:cxn ang="0">
                  <a:pos x="55" y="170"/>
                </a:cxn>
                <a:cxn ang="0">
                  <a:pos x="55" y="163"/>
                </a:cxn>
                <a:cxn ang="0">
                  <a:pos x="62" y="147"/>
                </a:cxn>
                <a:cxn ang="0">
                  <a:pos x="62" y="132"/>
                </a:cxn>
                <a:cxn ang="0">
                  <a:pos x="69" y="116"/>
                </a:cxn>
                <a:cxn ang="0">
                  <a:pos x="78" y="109"/>
                </a:cxn>
                <a:cxn ang="0">
                  <a:pos x="78" y="93"/>
                </a:cxn>
                <a:cxn ang="0">
                  <a:pos x="85" y="77"/>
                </a:cxn>
                <a:cxn ang="0">
                  <a:pos x="85" y="70"/>
                </a:cxn>
                <a:cxn ang="0">
                  <a:pos x="85" y="53"/>
                </a:cxn>
                <a:cxn ang="0">
                  <a:pos x="92" y="53"/>
                </a:cxn>
                <a:cxn ang="0">
                  <a:pos x="100" y="46"/>
                </a:cxn>
                <a:cxn ang="0">
                  <a:pos x="92" y="30"/>
                </a:cxn>
                <a:cxn ang="0">
                  <a:pos x="92" y="16"/>
                </a:cxn>
                <a:cxn ang="0">
                  <a:pos x="85" y="0"/>
                </a:cxn>
                <a:cxn ang="0">
                  <a:pos x="78" y="7"/>
                </a:cxn>
                <a:cxn ang="0">
                  <a:pos x="78" y="23"/>
                </a:cxn>
                <a:cxn ang="0">
                  <a:pos x="69" y="23"/>
                </a:cxn>
                <a:cxn ang="0">
                  <a:pos x="69" y="30"/>
                </a:cxn>
                <a:cxn ang="0">
                  <a:pos x="62" y="39"/>
                </a:cxn>
                <a:cxn ang="0">
                  <a:pos x="69" y="39"/>
                </a:cxn>
                <a:cxn ang="0">
                  <a:pos x="62" y="46"/>
                </a:cxn>
                <a:cxn ang="0">
                  <a:pos x="62" y="39"/>
                </a:cxn>
                <a:cxn ang="0">
                  <a:pos x="55" y="46"/>
                </a:cxn>
                <a:cxn ang="0">
                  <a:pos x="46" y="53"/>
                </a:cxn>
                <a:cxn ang="0">
                  <a:pos x="39" y="53"/>
                </a:cxn>
              </a:cxnLst>
              <a:rect l="0" t="0" r="r" b="b"/>
              <a:pathLst>
                <a:path w="101" h="195">
                  <a:moveTo>
                    <a:pt x="39" y="53"/>
                  </a:moveTo>
                  <a:lnTo>
                    <a:pt x="32" y="53"/>
                  </a:lnTo>
                  <a:lnTo>
                    <a:pt x="23" y="62"/>
                  </a:lnTo>
                  <a:lnTo>
                    <a:pt x="16" y="77"/>
                  </a:lnTo>
                  <a:lnTo>
                    <a:pt x="16" y="86"/>
                  </a:lnTo>
                  <a:lnTo>
                    <a:pt x="16" y="100"/>
                  </a:lnTo>
                  <a:lnTo>
                    <a:pt x="16" y="116"/>
                  </a:lnTo>
                  <a:lnTo>
                    <a:pt x="8" y="123"/>
                  </a:lnTo>
                  <a:lnTo>
                    <a:pt x="8" y="140"/>
                  </a:lnTo>
                  <a:lnTo>
                    <a:pt x="0" y="156"/>
                  </a:lnTo>
                  <a:lnTo>
                    <a:pt x="8" y="170"/>
                  </a:lnTo>
                  <a:lnTo>
                    <a:pt x="8" y="194"/>
                  </a:lnTo>
                  <a:lnTo>
                    <a:pt x="23" y="194"/>
                  </a:lnTo>
                  <a:lnTo>
                    <a:pt x="39" y="194"/>
                  </a:lnTo>
                  <a:lnTo>
                    <a:pt x="46" y="186"/>
                  </a:lnTo>
                  <a:lnTo>
                    <a:pt x="55" y="170"/>
                  </a:lnTo>
                  <a:lnTo>
                    <a:pt x="55" y="163"/>
                  </a:lnTo>
                  <a:lnTo>
                    <a:pt x="62" y="147"/>
                  </a:lnTo>
                  <a:lnTo>
                    <a:pt x="62" y="132"/>
                  </a:lnTo>
                  <a:lnTo>
                    <a:pt x="69" y="116"/>
                  </a:lnTo>
                  <a:lnTo>
                    <a:pt x="78" y="109"/>
                  </a:lnTo>
                  <a:lnTo>
                    <a:pt x="78" y="93"/>
                  </a:lnTo>
                  <a:lnTo>
                    <a:pt x="85" y="77"/>
                  </a:lnTo>
                  <a:lnTo>
                    <a:pt x="85" y="70"/>
                  </a:lnTo>
                  <a:lnTo>
                    <a:pt x="85" y="53"/>
                  </a:lnTo>
                  <a:lnTo>
                    <a:pt x="92" y="53"/>
                  </a:lnTo>
                  <a:lnTo>
                    <a:pt x="100" y="46"/>
                  </a:lnTo>
                  <a:lnTo>
                    <a:pt x="92" y="30"/>
                  </a:lnTo>
                  <a:lnTo>
                    <a:pt x="92" y="16"/>
                  </a:lnTo>
                  <a:lnTo>
                    <a:pt x="85" y="0"/>
                  </a:lnTo>
                  <a:lnTo>
                    <a:pt x="78" y="7"/>
                  </a:lnTo>
                  <a:lnTo>
                    <a:pt x="78" y="23"/>
                  </a:lnTo>
                  <a:lnTo>
                    <a:pt x="69" y="23"/>
                  </a:lnTo>
                  <a:lnTo>
                    <a:pt x="69" y="30"/>
                  </a:lnTo>
                  <a:lnTo>
                    <a:pt x="62" y="39"/>
                  </a:lnTo>
                  <a:lnTo>
                    <a:pt x="69" y="39"/>
                  </a:lnTo>
                  <a:lnTo>
                    <a:pt x="62" y="46"/>
                  </a:lnTo>
                  <a:lnTo>
                    <a:pt x="62" y="39"/>
                  </a:lnTo>
                  <a:lnTo>
                    <a:pt x="55" y="46"/>
                  </a:lnTo>
                  <a:lnTo>
                    <a:pt x="46" y="53"/>
                  </a:lnTo>
                  <a:lnTo>
                    <a:pt x="39" y="5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83" name="Freeform 405"/>
            <p:cNvSpPr>
              <a:spLocks/>
            </p:cNvSpPr>
            <p:nvPr/>
          </p:nvSpPr>
          <p:spPr bwMode="auto">
            <a:xfrm>
              <a:off x="3398" y="2260"/>
              <a:ext cx="60" cy="157"/>
            </a:xfrm>
            <a:custGeom>
              <a:avLst/>
              <a:gdLst/>
              <a:ahLst/>
              <a:cxnLst>
                <a:cxn ang="0">
                  <a:pos x="23" y="76"/>
                </a:cxn>
                <a:cxn ang="0">
                  <a:pos x="15" y="90"/>
                </a:cxn>
                <a:cxn ang="0">
                  <a:pos x="23" y="99"/>
                </a:cxn>
                <a:cxn ang="0">
                  <a:pos x="30" y="114"/>
                </a:cxn>
                <a:cxn ang="0">
                  <a:pos x="23" y="106"/>
                </a:cxn>
                <a:cxn ang="0">
                  <a:pos x="30" y="99"/>
                </a:cxn>
                <a:cxn ang="0">
                  <a:pos x="39" y="83"/>
                </a:cxn>
                <a:cxn ang="0">
                  <a:pos x="39" y="76"/>
                </a:cxn>
                <a:cxn ang="0">
                  <a:pos x="30" y="67"/>
                </a:cxn>
                <a:cxn ang="0">
                  <a:pos x="23" y="60"/>
                </a:cxn>
                <a:cxn ang="0">
                  <a:pos x="23" y="44"/>
                </a:cxn>
                <a:cxn ang="0">
                  <a:pos x="23" y="37"/>
                </a:cxn>
                <a:cxn ang="0">
                  <a:pos x="23" y="30"/>
                </a:cxn>
                <a:cxn ang="0">
                  <a:pos x="30" y="30"/>
                </a:cxn>
                <a:cxn ang="0">
                  <a:pos x="23" y="23"/>
                </a:cxn>
                <a:cxn ang="0">
                  <a:pos x="23" y="7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8" y="14"/>
                </a:cxn>
                <a:cxn ang="0">
                  <a:pos x="8" y="23"/>
                </a:cxn>
                <a:cxn ang="0">
                  <a:pos x="8" y="30"/>
                </a:cxn>
                <a:cxn ang="0">
                  <a:pos x="8" y="44"/>
                </a:cxn>
                <a:cxn ang="0">
                  <a:pos x="0" y="60"/>
                </a:cxn>
                <a:cxn ang="0">
                  <a:pos x="0" y="67"/>
                </a:cxn>
                <a:cxn ang="0">
                  <a:pos x="8" y="76"/>
                </a:cxn>
                <a:cxn ang="0">
                  <a:pos x="15" y="76"/>
                </a:cxn>
                <a:cxn ang="0">
                  <a:pos x="23" y="76"/>
                </a:cxn>
              </a:cxnLst>
              <a:rect l="0" t="0" r="r" b="b"/>
              <a:pathLst>
                <a:path w="40" h="115">
                  <a:moveTo>
                    <a:pt x="23" y="76"/>
                  </a:moveTo>
                  <a:lnTo>
                    <a:pt x="15" y="90"/>
                  </a:lnTo>
                  <a:lnTo>
                    <a:pt x="23" y="99"/>
                  </a:lnTo>
                  <a:lnTo>
                    <a:pt x="30" y="114"/>
                  </a:lnTo>
                  <a:lnTo>
                    <a:pt x="23" y="106"/>
                  </a:lnTo>
                  <a:lnTo>
                    <a:pt x="30" y="99"/>
                  </a:lnTo>
                  <a:lnTo>
                    <a:pt x="39" y="83"/>
                  </a:lnTo>
                  <a:lnTo>
                    <a:pt x="39" y="76"/>
                  </a:lnTo>
                  <a:lnTo>
                    <a:pt x="30" y="67"/>
                  </a:lnTo>
                  <a:lnTo>
                    <a:pt x="23" y="60"/>
                  </a:lnTo>
                  <a:lnTo>
                    <a:pt x="23" y="44"/>
                  </a:lnTo>
                  <a:lnTo>
                    <a:pt x="23" y="37"/>
                  </a:lnTo>
                  <a:lnTo>
                    <a:pt x="23" y="30"/>
                  </a:lnTo>
                  <a:lnTo>
                    <a:pt x="30" y="30"/>
                  </a:lnTo>
                  <a:lnTo>
                    <a:pt x="23" y="23"/>
                  </a:lnTo>
                  <a:lnTo>
                    <a:pt x="23" y="7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8" y="14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8" y="44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8" y="76"/>
                  </a:lnTo>
                  <a:lnTo>
                    <a:pt x="15" y="76"/>
                  </a:lnTo>
                  <a:lnTo>
                    <a:pt x="23" y="7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84" name="Freeform 406"/>
            <p:cNvSpPr>
              <a:spLocks/>
            </p:cNvSpPr>
            <p:nvPr/>
          </p:nvSpPr>
          <p:spPr bwMode="auto">
            <a:xfrm>
              <a:off x="3331" y="2125"/>
              <a:ext cx="44" cy="44"/>
            </a:xfrm>
            <a:custGeom>
              <a:avLst/>
              <a:gdLst/>
              <a:ahLst/>
              <a:cxnLst>
                <a:cxn ang="0">
                  <a:pos x="28" y="8"/>
                </a:cxn>
                <a:cxn ang="0">
                  <a:pos x="28" y="0"/>
                </a:cxn>
                <a:cxn ang="0">
                  <a:pos x="19" y="0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0" y="16"/>
                </a:cxn>
                <a:cxn ang="0">
                  <a:pos x="10" y="32"/>
                </a:cxn>
                <a:cxn ang="0">
                  <a:pos x="19" y="23"/>
                </a:cxn>
                <a:cxn ang="0">
                  <a:pos x="28" y="16"/>
                </a:cxn>
                <a:cxn ang="0">
                  <a:pos x="28" y="8"/>
                </a:cxn>
              </a:cxnLst>
              <a:rect l="0" t="0" r="r" b="b"/>
              <a:pathLst>
                <a:path w="29" h="33">
                  <a:moveTo>
                    <a:pt x="28" y="8"/>
                  </a:moveTo>
                  <a:lnTo>
                    <a:pt x="28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10" y="32"/>
                  </a:lnTo>
                  <a:lnTo>
                    <a:pt x="19" y="23"/>
                  </a:lnTo>
                  <a:lnTo>
                    <a:pt x="28" y="16"/>
                  </a:lnTo>
                  <a:lnTo>
                    <a:pt x="28" y="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85" name="Freeform 407"/>
            <p:cNvSpPr>
              <a:spLocks/>
            </p:cNvSpPr>
            <p:nvPr/>
          </p:nvSpPr>
          <p:spPr bwMode="auto">
            <a:xfrm>
              <a:off x="2983" y="2012"/>
              <a:ext cx="151" cy="166"/>
            </a:xfrm>
            <a:custGeom>
              <a:avLst/>
              <a:gdLst/>
              <a:ahLst/>
              <a:cxnLst>
                <a:cxn ang="0">
                  <a:pos x="23" y="83"/>
                </a:cxn>
                <a:cxn ang="0">
                  <a:pos x="7" y="83"/>
                </a:cxn>
                <a:cxn ang="0">
                  <a:pos x="7" y="92"/>
                </a:cxn>
                <a:cxn ang="0">
                  <a:pos x="14" y="99"/>
                </a:cxn>
                <a:cxn ang="0">
                  <a:pos x="7" y="99"/>
                </a:cxn>
                <a:cxn ang="0">
                  <a:pos x="0" y="106"/>
                </a:cxn>
                <a:cxn ang="0">
                  <a:pos x="14" y="123"/>
                </a:cxn>
                <a:cxn ang="0">
                  <a:pos x="23" y="115"/>
                </a:cxn>
                <a:cxn ang="0">
                  <a:pos x="30" y="115"/>
                </a:cxn>
                <a:cxn ang="0">
                  <a:pos x="37" y="115"/>
                </a:cxn>
                <a:cxn ang="0">
                  <a:pos x="46" y="115"/>
                </a:cxn>
                <a:cxn ang="0">
                  <a:pos x="46" y="123"/>
                </a:cxn>
                <a:cxn ang="0">
                  <a:pos x="53" y="106"/>
                </a:cxn>
                <a:cxn ang="0">
                  <a:pos x="69" y="99"/>
                </a:cxn>
                <a:cxn ang="0">
                  <a:pos x="69" y="92"/>
                </a:cxn>
                <a:cxn ang="0">
                  <a:pos x="69" y="76"/>
                </a:cxn>
                <a:cxn ang="0">
                  <a:pos x="76" y="69"/>
                </a:cxn>
                <a:cxn ang="0">
                  <a:pos x="83" y="53"/>
                </a:cxn>
                <a:cxn ang="0">
                  <a:pos x="92" y="46"/>
                </a:cxn>
                <a:cxn ang="0">
                  <a:pos x="92" y="30"/>
                </a:cxn>
                <a:cxn ang="0">
                  <a:pos x="92" y="23"/>
                </a:cxn>
                <a:cxn ang="0">
                  <a:pos x="92" y="16"/>
                </a:cxn>
                <a:cxn ang="0">
                  <a:pos x="100" y="0"/>
                </a:cxn>
                <a:cxn ang="0">
                  <a:pos x="83" y="0"/>
                </a:cxn>
                <a:cxn ang="0">
                  <a:pos x="76" y="0"/>
                </a:cxn>
                <a:cxn ang="0">
                  <a:pos x="69" y="0"/>
                </a:cxn>
                <a:cxn ang="0">
                  <a:pos x="69" y="16"/>
                </a:cxn>
                <a:cxn ang="0">
                  <a:pos x="60" y="23"/>
                </a:cxn>
                <a:cxn ang="0">
                  <a:pos x="53" y="23"/>
                </a:cxn>
                <a:cxn ang="0">
                  <a:pos x="46" y="16"/>
                </a:cxn>
                <a:cxn ang="0">
                  <a:pos x="30" y="16"/>
                </a:cxn>
                <a:cxn ang="0">
                  <a:pos x="30" y="30"/>
                </a:cxn>
                <a:cxn ang="0">
                  <a:pos x="46" y="30"/>
                </a:cxn>
                <a:cxn ang="0">
                  <a:pos x="46" y="37"/>
                </a:cxn>
                <a:cxn ang="0">
                  <a:pos x="37" y="46"/>
                </a:cxn>
                <a:cxn ang="0">
                  <a:pos x="46" y="60"/>
                </a:cxn>
                <a:cxn ang="0">
                  <a:pos x="37" y="83"/>
                </a:cxn>
                <a:cxn ang="0">
                  <a:pos x="30" y="83"/>
                </a:cxn>
                <a:cxn ang="0">
                  <a:pos x="23" y="76"/>
                </a:cxn>
                <a:cxn ang="0">
                  <a:pos x="23" y="83"/>
                </a:cxn>
              </a:cxnLst>
              <a:rect l="0" t="0" r="r" b="b"/>
              <a:pathLst>
                <a:path w="101" h="124">
                  <a:moveTo>
                    <a:pt x="23" y="83"/>
                  </a:moveTo>
                  <a:lnTo>
                    <a:pt x="7" y="83"/>
                  </a:lnTo>
                  <a:lnTo>
                    <a:pt x="7" y="92"/>
                  </a:lnTo>
                  <a:lnTo>
                    <a:pt x="14" y="99"/>
                  </a:lnTo>
                  <a:lnTo>
                    <a:pt x="7" y="99"/>
                  </a:lnTo>
                  <a:lnTo>
                    <a:pt x="0" y="106"/>
                  </a:lnTo>
                  <a:lnTo>
                    <a:pt x="14" y="123"/>
                  </a:lnTo>
                  <a:lnTo>
                    <a:pt x="23" y="115"/>
                  </a:lnTo>
                  <a:lnTo>
                    <a:pt x="30" y="115"/>
                  </a:lnTo>
                  <a:lnTo>
                    <a:pt x="37" y="115"/>
                  </a:lnTo>
                  <a:lnTo>
                    <a:pt x="46" y="115"/>
                  </a:lnTo>
                  <a:lnTo>
                    <a:pt x="46" y="123"/>
                  </a:lnTo>
                  <a:lnTo>
                    <a:pt x="53" y="106"/>
                  </a:lnTo>
                  <a:lnTo>
                    <a:pt x="69" y="99"/>
                  </a:lnTo>
                  <a:lnTo>
                    <a:pt x="69" y="92"/>
                  </a:lnTo>
                  <a:lnTo>
                    <a:pt x="69" y="76"/>
                  </a:lnTo>
                  <a:lnTo>
                    <a:pt x="76" y="69"/>
                  </a:lnTo>
                  <a:lnTo>
                    <a:pt x="83" y="53"/>
                  </a:lnTo>
                  <a:lnTo>
                    <a:pt x="92" y="46"/>
                  </a:lnTo>
                  <a:lnTo>
                    <a:pt x="92" y="30"/>
                  </a:lnTo>
                  <a:lnTo>
                    <a:pt x="92" y="23"/>
                  </a:lnTo>
                  <a:lnTo>
                    <a:pt x="92" y="16"/>
                  </a:lnTo>
                  <a:lnTo>
                    <a:pt x="100" y="0"/>
                  </a:lnTo>
                  <a:lnTo>
                    <a:pt x="83" y="0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9" y="16"/>
                  </a:lnTo>
                  <a:lnTo>
                    <a:pt x="60" y="23"/>
                  </a:lnTo>
                  <a:lnTo>
                    <a:pt x="53" y="23"/>
                  </a:lnTo>
                  <a:lnTo>
                    <a:pt x="46" y="16"/>
                  </a:lnTo>
                  <a:lnTo>
                    <a:pt x="30" y="16"/>
                  </a:lnTo>
                  <a:lnTo>
                    <a:pt x="30" y="30"/>
                  </a:lnTo>
                  <a:lnTo>
                    <a:pt x="46" y="30"/>
                  </a:lnTo>
                  <a:lnTo>
                    <a:pt x="46" y="37"/>
                  </a:lnTo>
                  <a:lnTo>
                    <a:pt x="37" y="46"/>
                  </a:lnTo>
                  <a:lnTo>
                    <a:pt x="46" y="60"/>
                  </a:lnTo>
                  <a:lnTo>
                    <a:pt x="37" y="83"/>
                  </a:lnTo>
                  <a:lnTo>
                    <a:pt x="30" y="83"/>
                  </a:lnTo>
                  <a:lnTo>
                    <a:pt x="23" y="76"/>
                  </a:lnTo>
                  <a:lnTo>
                    <a:pt x="23" y="8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86" name="Freeform 408"/>
            <p:cNvSpPr>
              <a:spLocks/>
            </p:cNvSpPr>
            <p:nvPr/>
          </p:nvSpPr>
          <p:spPr bwMode="auto">
            <a:xfrm>
              <a:off x="3424" y="1985"/>
              <a:ext cx="153" cy="184"/>
            </a:xfrm>
            <a:custGeom>
              <a:avLst/>
              <a:gdLst/>
              <a:ahLst/>
              <a:cxnLst>
                <a:cxn ang="0">
                  <a:pos x="46" y="109"/>
                </a:cxn>
                <a:cxn ang="0">
                  <a:pos x="37" y="100"/>
                </a:cxn>
                <a:cxn ang="0">
                  <a:pos x="23" y="93"/>
                </a:cxn>
                <a:cxn ang="0">
                  <a:pos x="14" y="86"/>
                </a:cxn>
                <a:cxn ang="0">
                  <a:pos x="0" y="77"/>
                </a:cxn>
                <a:cxn ang="0">
                  <a:pos x="0" y="62"/>
                </a:cxn>
                <a:cxn ang="0">
                  <a:pos x="7" y="46"/>
                </a:cxn>
                <a:cxn ang="0">
                  <a:pos x="14" y="39"/>
                </a:cxn>
                <a:cxn ang="0">
                  <a:pos x="7" y="32"/>
                </a:cxn>
                <a:cxn ang="0">
                  <a:pos x="7" y="16"/>
                </a:cxn>
                <a:cxn ang="0">
                  <a:pos x="0" y="8"/>
                </a:cxn>
                <a:cxn ang="0">
                  <a:pos x="7" y="0"/>
                </a:cxn>
                <a:cxn ang="0">
                  <a:pos x="14" y="0"/>
                </a:cxn>
                <a:cxn ang="0">
                  <a:pos x="23" y="0"/>
                </a:cxn>
                <a:cxn ang="0">
                  <a:pos x="37" y="0"/>
                </a:cxn>
                <a:cxn ang="0">
                  <a:pos x="54" y="8"/>
                </a:cxn>
                <a:cxn ang="0">
                  <a:pos x="70" y="16"/>
                </a:cxn>
                <a:cxn ang="0">
                  <a:pos x="77" y="8"/>
                </a:cxn>
                <a:cxn ang="0">
                  <a:pos x="93" y="8"/>
                </a:cxn>
                <a:cxn ang="0">
                  <a:pos x="101" y="8"/>
                </a:cxn>
                <a:cxn ang="0">
                  <a:pos x="101" y="16"/>
                </a:cxn>
                <a:cxn ang="0">
                  <a:pos x="93" y="23"/>
                </a:cxn>
                <a:cxn ang="0">
                  <a:pos x="93" y="39"/>
                </a:cxn>
                <a:cxn ang="0">
                  <a:pos x="93" y="53"/>
                </a:cxn>
                <a:cxn ang="0">
                  <a:pos x="93" y="62"/>
                </a:cxn>
                <a:cxn ang="0">
                  <a:pos x="93" y="77"/>
                </a:cxn>
                <a:cxn ang="0">
                  <a:pos x="101" y="93"/>
                </a:cxn>
                <a:cxn ang="0">
                  <a:pos x="93" y="93"/>
                </a:cxn>
                <a:cxn ang="0">
                  <a:pos x="84" y="100"/>
                </a:cxn>
                <a:cxn ang="0">
                  <a:pos x="77" y="109"/>
                </a:cxn>
                <a:cxn ang="0">
                  <a:pos x="77" y="124"/>
                </a:cxn>
                <a:cxn ang="0">
                  <a:pos x="70" y="133"/>
                </a:cxn>
                <a:cxn ang="0">
                  <a:pos x="61" y="124"/>
                </a:cxn>
                <a:cxn ang="0">
                  <a:pos x="46" y="116"/>
                </a:cxn>
                <a:cxn ang="0">
                  <a:pos x="46" y="109"/>
                </a:cxn>
              </a:cxnLst>
              <a:rect l="0" t="0" r="r" b="b"/>
              <a:pathLst>
                <a:path w="102" h="134">
                  <a:moveTo>
                    <a:pt x="46" y="109"/>
                  </a:moveTo>
                  <a:lnTo>
                    <a:pt x="37" y="100"/>
                  </a:lnTo>
                  <a:lnTo>
                    <a:pt x="23" y="93"/>
                  </a:lnTo>
                  <a:lnTo>
                    <a:pt x="14" y="86"/>
                  </a:lnTo>
                  <a:lnTo>
                    <a:pt x="0" y="77"/>
                  </a:lnTo>
                  <a:lnTo>
                    <a:pt x="0" y="62"/>
                  </a:lnTo>
                  <a:lnTo>
                    <a:pt x="7" y="46"/>
                  </a:lnTo>
                  <a:lnTo>
                    <a:pt x="14" y="39"/>
                  </a:lnTo>
                  <a:lnTo>
                    <a:pt x="7" y="32"/>
                  </a:lnTo>
                  <a:lnTo>
                    <a:pt x="7" y="16"/>
                  </a:lnTo>
                  <a:lnTo>
                    <a:pt x="0" y="8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3" y="0"/>
                  </a:lnTo>
                  <a:lnTo>
                    <a:pt x="37" y="0"/>
                  </a:lnTo>
                  <a:lnTo>
                    <a:pt x="54" y="8"/>
                  </a:lnTo>
                  <a:lnTo>
                    <a:pt x="70" y="16"/>
                  </a:lnTo>
                  <a:lnTo>
                    <a:pt x="77" y="8"/>
                  </a:lnTo>
                  <a:lnTo>
                    <a:pt x="93" y="8"/>
                  </a:lnTo>
                  <a:lnTo>
                    <a:pt x="101" y="8"/>
                  </a:lnTo>
                  <a:lnTo>
                    <a:pt x="101" y="16"/>
                  </a:lnTo>
                  <a:lnTo>
                    <a:pt x="93" y="23"/>
                  </a:lnTo>
                  <a:lnTo>
                    <a:pt x="93" y="39"/>
                  </a:lnTo>
                  <a:lnTo>
                    <a:pt x="93" y="53"/>
                  </a:lnTo>
                  <a:lnTo>
                    <a:pt x="93" y="62"/>
                  </a:lnTo>
                  <a:lnTo>
                    <a:pt x="93" y="77"/>
                  </a:lnTo>
                  <a:lnTo>
                    <a:pt x="101" y="93"/>
                  </a:lnTo>
                  <a:lnTo>
                    <a:pt x="93" y="93"/>
                  </a:lnTo>
                  <a:lnTo>
                    <a:pt x="84" y="100"/>
                  </a:lnTo>
                  <a:lnTo>
                    <a:pt x="77" y="109"/>
                  </a:lnTo>
                  <a:lnTo>
                    <a:pt x="77" y="124"/>
                  </a:lnTo>
                  <a:lnTo>
                    <a:pt x="70" y="133"/>
                  </a:lnTo>
                  <a:lnTo>
                    <a:pt x="61" y="124"/>
                  </a:lnTo>
                  <a:lnTo>
                    <a:pt x="46" y="116"/>
                  </a:lnTo>
                  <a:lnTo>
                    <a:pt x="46" y="10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87" name="Freeform 409"/>
            <p:cNvSpPr>
              <a:spLocks/>
            </p:cNvSpPr>
            <p:nvPr/>
          </p:nvSpPr>
          <p:spPr bwMode="auto">
            <a:xfrm>
              <a:off x="4304" y="1883"/>
              <a:ext cx="42" cy="7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7"/>
                </a:cxn>
                <a:cxn ang="0">
                  <a:pos x="19" y="16"/>
                </a:cxn>
                <a:cxn ang="0">
                  <a:pos x="28" y="30"/>
                </a:cxn>
                <a:cxn ang="0">
                  <a:pos x="28" y="39"/>
                </a:cxn>
                <a:cxn ang="0">
                  <a:pos x="19" y="54"/>
                </a:cxn>
                <a:cxn ang="0">
                  <a:pos x="8" y="54"/>
                </a:cxn>
                <a:cxn ang="0">
                  <a:pos x="0" y="39"/>
                </a:cxn>
                <a:cxn ang="0">
                  <a:pos x="0" y="23"/>
                </a:cxn>
                <a:cxn ang="0">
                  <a:pos x="0" y="16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29" h="55">
                  <a:moveTo>
                    <a:pt x="8" y="0"/>
                  </a:moveTo>
                  <a:lnTo>
                    <a:pt x="8" y="7"/>
                  </a:lnTo>
                  <a:lnTo>
                    <a:pt x="19" y="16"/>
                  </a:lnTo>
                  <a:lnTo>
                    <a:pt x="28" y="30"/>
                  </a:lnTo>
                  <a:lnTo>
                    <a:pt x="28" y="39"/>
                  </a:lnTo>
                  <a:lnTo>
                    <a:pt x="19" y="54"/>
                  </a:lnTo>
                  <a:lnTo>
                    <a:pt x="8" y="54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88" name="Freeform 410"/>
            <p:cNvSpPr>
              <a:spLocks/>
            </p:cNvSpPr>
            <p:nvPr/>
          </p:nvSpPr>
          <p:spPr bwMode="auto">
            <a:xfrm>
              <a:off x="3331" y="2104"/>
              <a:ext cx="44" cy="39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8"/>
                </a:cxn>
                <a:cxn ang="0">
                  <a:pos x="0" y="28"/>
                </a:cxn>
                <a:cxn ang="0">
                  <a:pos x="10" y="17"/>
                </a:cxn>
                <a:cxn ang="0">
                  <a:pos x="19" y="17"/>
                </a:cxn>
                <a:cxn ang="0">
                  <a:pos x="28" y="17"/>
                </a:cxn>
                <a:cxn ang="0">
                  <a:pos x="19" y="0"/>
                </a:cxn>
                <a:cxn ang="0">
                  <a:pos x="10" y="0"/>
                </a:cxn>
              </a:cxnLst>
              <a:rect l="0" t="0" r="r" b="b"/>
              <a:pathLst>
                <a:path w="29" h="29">
                  <a:moveTo>
                    <a:pt x="10" y="0"/>
                  </a:moveTo>
                  <a:lnTo>
                    <a:pt x="0" y="8"/>
                  </a:lnTo>
                  <a:lnTo>
                    <a:pt x="0" y="28"/>
                  </a:lnTo>
                  <a:lnTo>
                    <a:pt x="10" y="17"/>
                  </a:lnTo>
                  <a:lnTo>
                    <a:pt x="19" y="17"/>
                  </a:lnTo>
                  <a:lnTo>
                    <a:pt x="28" y="17"/>
                  </a:lnTo>
                  <a:lnTo>
                    <a:pt x="19" y="0"/>
                  </a:lnTo>
                  <a:lnTo>
                    <a:pt x="10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89" name="Line 411"/>
            <p:cNvSpPr>
              <a:spLocks noChangeShapeType="1"/>
            </p:cNvSpPr>
            <p:nvPr/>
          </p:nvSpPr>
          <p:spPr bwMode="auto">
            <a:xfrm flipH="1">
              <a:off x="4178" y="2092"/>
              <a:ext cx="11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90" name="Line 412"/>
            <p:cNvSpPr>
              <a:spLocks noChangeShapeType="1"/>
            </p:cNvSpPr>
            <p:nvPr/>
          </p:nvSpPr>
          <p:spPr bwMode="auto">
            <a:xfrm flipH="1">
              <a:off x="4178" y="1968"/>
              <a:ext cx="11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91" name="Line 413"/>
            <p:cNvSpPr>
              <a:spLocks noChangeShapeType="1"/>
            </p:cNvSpPr>
            <p:nvPr/>
          </p:nvSpPr>
          <p:spPr bwMode="auto">
            <a:xfrm flipV="1">
              <a:off x="4189" y="2032"/>
              <a:ext cx="0" cy="8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92" name="Line 414"/>
            <p:cNvSpPr>
              <a:spLocks noChangeShapeType="1"/>
            </p:cNvSpPr>
            <p:nvPr/>
          </p:nvSpPr>
          <p:spPr bwMode="auto">
            <a:xfrm>
              <a:off x="4178" y="1937"/>
              <a:ext cx="0" cy="9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93" name="Line 415"/>
            <p:cNvSpPr>
              <a:spLocks noChangeShapeType="1"/>
            </p:cNvSpPr>
            <p:nvPr/>
          </p:nvSpPr>
          <p:spPr bwMode="auto">
            <a:xfrm>
              <a:off x="4189" y="2059"/>
              <a:ext cx="0" cy="15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94" name="Line 416"/>
            <p:cNvSpPr>
              <a:spLocks noChangeShapeType="1"/>
            </p:cNvSpPr>
            <p:nvPr/>
          </p:nvSpPr>
          <p:spPr bwMode="auto">
            <a:xfrm>
              <a:off x="4178" y="1937"/>
              <a:ext cx="0" cy="9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95" name="Line 417"/>
            <p:cNvSpPr>
              <a:spLocks noChangeShapeType="1"/>
            </p:cNvSpPr>
            <p:nvPr/>
          </p:nvSpPr>
          <p:spPr bwMode="auto">
            <a:xfrm flipH="1">
              <a:off x="3654" y="2260"/>
              <a:ext cx="14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96" name="Line 418"/>
            <p:cNvSpPr>
              <a:spLocks noChangeShapeType="1"/>
            </p:cNvSpPr>
            <p:nvPr/>
          </p:nvSpPr>
          <p:spPr bwMode="auto">
            <a:xfrm>
              <a:off x="3713" y="1557"/>
              <a:ext cx="0" cy="1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97" name="Freeform 419"/>
            <p:cNvSpPr>
              <a:spLocks/>
            </p:cNvSpPr>
            <p:nvPr/>
          </p:nvSpPr>
          <p:spPr bwMode="auto">
            <a:xfrm>
              <a:off x="3030" y="1612"/>
              <a:ext cx="197" cy="316"/>
            </a:xfrm>
            <a:custGeom>
              <a:avLst/>
              <a:gdLst/>
              <a:ahLst/>
              <a:cxnLst>
                <a:cxn ang="0">
                  <a:pos x="131" y="60"/>
                </a:cxn>
                <a:cxn ang="0">
                  <a:pos x="116" y="53"/>
                </a:cxn>
                <a:cxn ang="0">
                  <a:pos x="107" y="46"/>
                </a:cxn>
                <a:cxn ang="0">
                  <a:pos x="93" y="37"/>
                </a:cxn>
                <a:cxn ang="0">
                  <a:pos x="77" y="30"/>
                </a:cxn>
                <a:cxn ang="0">
                  <a:pos x="69" y="23"/>
                </a:cxn>
                <a:cxn ang="0">
                  <a:pos x="53" y="14"/>
                </a:cxn>
                <a:cxn ang="0">
                  <a:pos x="39" y="7"/>
                </a:cxn>
                <a:cxn ang="0">
                  <a:pos x="30" y="0"/>
                </a:cxn>
                <a:cxn ang="0">
                  <a:pos x="16" y="7"/>
                </a:cxn>
                <a:cxn ang="0">
                  <a:pos x="16" y="23"/>
                </a:cxn>
                <a:cxn ang="0">
                  <a:pos x="23" y="30"/>
                </a:cxn>
                <a:cxn ang="0">
                  <a:pos x="30" y="46"/>
                </a:cxn>
                <a:cxn ang="0">
                  <a:pos x="30" y="53"/>
                </a:cxn>
                <a:cxn ang="0">
                  <a:pos x="23" y="60"/>
                </a:cxn>
                <a:cxn ang="0">
                  <a:pos x="23" y="76"/>
                </a:cxn>
                <a:cxn ang="0">
                  <a:pos x="23" y="83"/>
                </a:cxn>
                <a:cxn ang="0">
                  <a:pos x="23" y="99"/>
                </a:cxn>
                <a:cxn ang="0">
                  <a:pos x="16" y="106"/>
                </a:cxn>
                <a:cxn ang="0">
                  <a:pos x="16" y="115"/>
                </a:cxn>
                <a:cxn ang="0">
                  <a:pos x="7" y="123"/>
                </a:cxn>
                <a:cxn ang="0">
                  <a:pos x="0" y="130"/>
                </a:cxn>
                <a:cxn ang="0">
                  <a:pos x="0" y="146"/>
                </a:cxn>
                <a:cxn ang="0">
                  <a:pos x="7" y="153"/>
                </a:cxn>
                <a:cxn ang="0">
                  <a:pos x="16" y="153"/>
                </a:cxn>
                <a:cxn ang="0">
                  <a:pos x="23" y="169"/>
                </a:cxn>
                <a:cxn ang="0">
                  <a:pos x="23" y="183"/>
                </a:cxn>
                <a:cxn ang="0">
                  <a:pos x="30" y="199"/>
                </a:cxn>
                <a:cxn ang="0">
                  <a:pos x="16" y="199"/>
                </a:cxn>
                <a:cxn ang="0">
                  <a:pos x="7" y="199"/>
                </a:cxn>
                <a:cxn ang="0">
                  <a:pos x="16" y="215"/>
                </a:cxn>
                <a:cxn ang="0">
                  <a:pos x="30" y="230"/>
                </a:cxn>
                <a:cxn ang="0">
                  <a:pos x="39" y="230"/>
                </a:cxn>
                <a:cxn ang="0">
                  <a:pos x="46" y="230"/>
                </a:cxn>
                <a:cxn ang="0">
                  <a:pos x="69" y="222"/>
                </a:cxn>
                <a:cxn ang="0">
                  <a:pos x="69" y="215"/>
                </a:cxn>
                <a:cxn ang="0">
                  <a:pos x="84" y="206"/>
                </a:cxn>
                <a:cxn ang="0">
                  <a:pos x="100" y="199"/>
                </a:cxn>
                <a:cxn ang="0">
                  <a:pos x="107" y="183"/>
                </a:cxn>
                <a:cxn ang="0">
                  <a:pos x="123" y="183"/>
                </a:cxn>
                <a:cxn ang="0">
                  <a:pos x="116" y="176"/>
                </a:cxn>
                <a:cxn ang="0">
                  <a:pos x="116" y="169"/>
                </a:cxn>
                <a:cxn ang="0">
                  <a:pos x="107" y="160"/>
                </a:cxn>
                <a:cxn ang="0">
                  <a:pos x="107" y="153"/>
                </a:cxn>
                <a:cxn ang="0">
                  <a:pos x="107" y="146"/>
                </a:cxn>
                <a:cxn ang="0">
                  <a:pos x="116" y="137"/>
                </a:cxn>
                <a:cxn ang="0">
                  <a:pos x="116" y="130"/>
                </a:cxn>
                <a:cxn ang="0">
                  <a:pos x="123" y="123"/>
                </a:cxn>
                <a:cxn ang="0">
                  <a:pos x="123" y="115"/>
                </a:cxn>
                <a:cxn ang="0">
                  <a:pos x="131" y="115"/>
                </a:cxn>
                <a:cxn ang="0">
                  <a:pos x="131" y="99"/>
                </a:cxn>
                <a:cxn ang="0">
                  <a:pos x="131" y="83"/>
                </a:cxn>
                <a:cxn ang="0">
                  <a:pos x="131" y="76"/>
                </a:cxn>
                <a:cxn ang="0">
                  <a:pos x="131" y="60"/>
                </a:cxn>
              </a:cxnLst>
              <a:rect l="0" t="0" r="r" b="b"/>
              <a:pathLst>
                <a:path w="132" h="231">
                  <a:moveTo>
                    <a:pt x="131" y="60"/>
                  </a:moveTo>
                  <a:lnTo>
                    <a:pt x="116" y="53"/>
                  </a:lnTo>
                  <a:lnTo>
                    <a:pt x="107" y="46"/>
                  </a:lnTo>
                  <a:lnTo>
                    <a:pt x="93" y="37"/>
                  </a:lnTo>
                  <a:lnTo>
                    <a:pt x="77" y="30"/>
                  </a:lnTo>
                  <a:lnTo>
                    <a:pt x="69" y="23"/>
                  </a:lnTo>
                  <a:lnTo>
                    <a:pt x="53" y="14"/>
                  </a:lnTo>
                  <a:lnTo>
                    <a:pt x="39" y="7"/>
                  </a:lnTo>
                  <a:lnTo>
                    <a:pt x="30" y="0"/>
                  </a:lnTo>
                  <a:lnTo>
                    <a:pt x="16" y="7"/>
                  </a:lnTo>
                  <a:lnTo>
                    <a:pt x="16" y="23"/>
                  </a:lnTo>
                  <a:lnTo>
                    <a:pt x="23" y="30"/>
                  </a:lnTo>
                  <a:lnTo>
                    <a:pt x="30" y="46"/>
                  </a:lnTo>
                  <a:lnTo>
                    <a:pt x="30" y="53"/>
                  </a:lnTo>
                  <a:lnTo>
                    <a:pt x="23" y="60"/>
                  </a:lnTo>
                  <a:lnTo>
                    <a:pt x="23" y="76"/>
                  </a:lnTo>
                  <a:lnTo>
                    <a:pt x="23" y="83"/>
                  </a:lnTo>
                  <a:lnTo>
                    <a:pt x="23" y="99"/>
                  </a:lnTo>
                  <a:lnTo>
                    <a:pt x="16" y="106"/>
                  </a:lnTo>
                  <a:lnTo>
                    <a:pt x="16" y="115"/>
                  </a:lnTo>
                  <a:lnTo>
                    <a:pt x="7" y="123"/>
                  </a:lnTo>
                  <a:lnTo>
                    <a:pt x="0" y="130"/>
                  </a:lnTo>
                  <a:lnTo>
                    <a:pt x="0" y="146"/>
                  </a:lnTo>
                  <a:lnTo>
                    <a:pt x="7" y="153"/>
                  </a:lnTo>
                  <a:lnTo>
                    <a:pt x="16" y="153"/>
                  </a:lnTo>
                  <a:lnTo>
                    <a:pt x="23" y="169"/>
                  </a:lnTo>
                  <a:lnTo>
                    <a:pt x="23" y="183"/>
                  </a:lnTo>
                  <a:lnTo>
                    <a:pt x="30" y="199"/>
                  </a:lnTo>
                  <a:lnTo>
                    <a:pt x="16" y="199"/>
                  </a:lnTo>
                  <a:lnTo>
                    <a:pt x="7" y="199"/>
                  </a:lnTo>
                  <a:lnTo>
                    <a:pt x="16" y="215"/>
                  </a:lnTo>
                  <a:lnTo>
                    <a:pt x="30" y="230"/>
                  </a:lnTo>
                  <a:lnTo>
                    <a:pt x="39" y="230"/>
                  </a:lnTo>
                  <a:lnTo>
                    <a:pt x="46" y="230"/>
                  </a:lnTo>
                  <a:lnTo>
                    <a:pt x="69" y="222"/>
                  </a:lnTo>
                  <a:lnTo>
                    <a:pt x="69" y="215"/>
                  </a:lnTo>
                  <a:lnTo>
                    <a:pt x="84" y="206"/>
                  </a:lnTo>
                  <a:lnTo>
                    <a:pt x="100" y="199"/>
                  </a:lnTo>
                  <a:lnTo>
                    <a:pt x="107" y="183"/>
                  </a:lnTo>
                  <a:lnTo>
                    <a:pt x="123" y="183"/>
                  </a:lnTo>
                  <a:lnTo>
                    <a:pt x="116" y="176"/>
                  </a:lnTo>
                  <a:lnTo>
                    <a:pt x="116" y="169"/>
                  </a:lnTo>
                  <a:lnTo>
                    <a:pt x="107" y="160"/>
                  </a:lnTo>
                  <a:lnTo>
                    <a:pt x="107" y="153"/>
                  </a:lnTo>
                  <a:lnTo>
                    <a:pt x="107" y="146"/>
                  </a:lnTo>
                  <a:lnTo>
                    <a:pt x="116" y="137"/>
                  </a:lnTo>
                  <a:lnTo>
                    <a:pt x="116" y="130"/>
                  </a:lnTo>
                  <a:lnTo>
                    <a:pt x="123" y="123"/>
                  </a:lnTo>
                  <a:lnTo>
                    <a:pt x="123" y="115"/>
                  </a:lnTo>
                  <a:lnTo>
                    <a:pt x="131" y="115"/>
                  </a:lnTo>
                  <a:lnTo>
                    <a:pt x="131" y="99"/>
                  </a:lnTo>
                  <a:lnTo>
                    <a:pt x="131" y="83"/>
                  </a:lnTo>
                  <a:lnTo>
                    <a:pt x="131" y="76"/>
                  </a:lnTo>
                  <a:lnTo>
                    <a:pt x="131" y="6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98" name="Freeform 420"/>
            <p:cNvSpPr>
              <a:spLocks/>
            </p:cNvSpPr>
            <p:nvPr/>
          </p:nvSpPr>
          <p:spPr bwMode="auto">
            <a:xfrm>
              <a:off x="3572" y="1829"/>
              <a:ext cx="47" cy="38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29" y="29"/>
                </a:cxn>
                <a:cxn ang="0">
                  <a:pos x="29" y="20"/>
                </a:cxn>
                <a:cxn ang="0">
                  <a:pos x="12" y="0"/>
                </a:cxn>
                <a:cxn ang="0">
                  <a:pos x="0" y="29"/>
                </a:cxn>
              </a:cxnLst>
              <a:rect l="0" t="0" r="r" b="b"/>
              <a:pathLst>
                <a:path w="30" h="30">
                  <a:moveTo>
                    <a:pt x="0" y="29"/>
                  </a:moveTo>
                  <a:lnTo>
                    <a:pt x="29" y="29"/>
                  </a:lnTo>
                  <a:lnTo>
                    <a:pt x="29" y="20"/>
                  </a:lnTo>
                  <a:lnTo>
                    <a:pt x="12" y="0"/>
                  </a:lnTo>
                  <a:lnTo>
                    <a:pt x="0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099" name="Freeform 421"/>
            <p:cNvSpPr>
              <a:spLocks/>
            </p:cNvSpPr>
            <p:nvPr/>
          </p:nvSpPr>
          <p:spPr bwMode="auto">
            <a:xfrm>
              <a:off x="3467" y="1726"/>
              <a:ext cx="134" cy="107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0" y="53"/>
                </a:cxn>
                <a:cxn ang="0">
                  <a:pos x="0" y="32"/>
                </a:cxn>
                <a:cxn ang="0">
                  <a:pos x="7" y="16"/>
                </a:cxn>
                <a:cxn ang="0">
                  <a:pos x="16" y="8"/>
                </a:cxn>
                <a:cxn ang="0">
                  <a:pos x="23" y="0"/>
                </a:cxn>
                <a:cxn ang="0">
                  <a:pos x="23" y="8"/>
                </a:cxn>
                <a:cxn ang="0">
                  <a:pos x="30" y="16"/>
                </a:cxn>
                <a:cxn ang="0">
                  <a:pos x="39" y="32"/>
                </a:cxn>
                <a:cxn ang="0">
                  <a:pos x="39" y="39"/>
                </a:cxn>
                <a:cxn ang="0">
                  <a:pos x="46" y="39"/>
                </a:cxn>
                <a:cxn ang="0">
                  <a:pos x="53" y="46"/>
                </a:cxn>
                <a:cxn ang="0">
                  <a:pos x="69" y="62"/>
                </a:cxn>
                <a:cxn ang="0">
                  <a:pos x="86" y="69"/>
                </a:cxn>
                <a:cxn ang="0">
                  <a:pos x="86" y="77"/>
                </a:cxn>
                <a:cxn ang="0">
                  <a:pos x="77" y="77"/>
                </a:cxn>
                <a:cxn ang="0">
                  <a:pos x="69" y="77"/>
                </a:cxn>
                <a:cxn ang="0">
                  <a:pos x="62" y="77"/>
                </a:cxn>
                <a:cxn ang="0">
                  <a:pos x="53" y="62"/>
                </a:cxn>
                <a:cxn ang="0">
                  <a:pos x="46" y="62"/>
                </a:cxn>
                <a:cxn ang="0">
                  <a:pos x="39" y="53"/>
                </a:cxn>
                <a:cxn ang="0">
                  <a:pos x="30" y="53"/>
                </a:cxn>
                <a:cxn ang="0">
                  <a:pos x="23" y="53"/>
                </a:cxn>
                <a:cxn ang="0">
                  <a:pos x="16" y="46"/>
                </a:cxn>
                <a:cxn ang="0">
                  <a:pos x="16" y="62"/>
                </a:cxn>
                <a:cxn ang="0">
                  <a:pos x="7" y="53"/>
                </a:cxn>
                <a:cxn ang="0">
                  <a:pos x="0" y="62"/>
                </a:cxn>
              </a:cxnLst>
              <a:rect l="0" t="0" r="r" b="b"/>
              <a:pathLst>
                <a:path w="87" h="78">
                  <a:moveTo>
                    <a:pt x="0" y="62"/>
                  </a:moveTo>
                  <a:lnTo>
                    <a:pt x="0" y="53"/>
                  </a:lnTo>
                  <a:lnTo>
                    <a:pt x="0" y="32"/>
                  </a:lnTo>
                  <a:lnTo>
                    <a:pt x="7" y="16"/>
                  </a:lnTo>
                  <a:lnTo>
                    <a:pt x="16" y="8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30" y="16"/>
                  </a:lnTo>
                  <a:lnTo>
                    <a:pt x="39" y="32"/>
                  </a:lnTo>
                  <a:lnTo>
                    <a:pt x="39" y="39"/>
                  </a:lnTo>
                  <a:lnTo>
                    <a:pt x="46" y="39"/>
                  </a:lnTo>
                  <a:lnTo>
                    <a:pt x="53" y="46"/>
                  </a:lnTo>
                  <a:lnTo>
                    <a:pt x="69" y="62"/>
                  </a:lnTo>
                  <a:lnTo>
                    <a:pt x="86" y="69"/>
                  </a:lnTo>
                  <a:lnTo>
                    <a:pt x="86" y="77"/>
                  </a:lnTo>
                  <a:lnTo>
                    <a:pt x="77" y="77"/>
                  </a:lnTo>
                  <a:lnTo>
                    <a:pt x="69" y="77"/>
                  </a:lnTo>
                  <a:lnTo>
                    <a:pt x="62" y="77"/>
                  </a:lnTo>
                  <a:lnTo>
                    <a:pt x="53" y="62"/>
                  </a:lnTo>
                  <a:lnTo>
                    <a:pt x="46" y="62"/>
                  </a:lnTo>
                  <a:lnTo>
                    <a:pt x="39" y="53"/>
                  </a:lnTo>
                  <a:lnTo>
                    <a:pt x="30" y="53"/>
                  </a:lnTo>
                  <a:lnTo>
                    <a:pt x="23" y="53"/>
                  </a:lnTo>
                  <a:lnTo>
                    <a:pt x="16" y="46"/>
                  </a:lnTo>
                  <a:lnTo>
                    <a:pt x="16" y="62"/>
                  </a:lnTo>
                  <a:lnTo>
                    <a:pt x="7" y="53"/>
                  </a:lnTo>
                  <a:lnTo>
                    <a:pt x="0" y="62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00" name="Freeform 422"/>
            <p:cNvSpPr>
              <a:spLocks/>
            </p:cNvSpPr>
            <p:nvPr/>
          </p:nvSpPr>
          <p:spPr bwMode="auto">
            <a:xfrm>
              <a:off x="3189" y="616"/>
              <a:ext cx="2282" cy="642"/>
            </a:xfrm>
            <a:custGeom>
              <a:avLst/>
              <a:gdLst/>
              <a:ahLst/>
              <a:cxnLst>
                <a:cxn ang="0">
                  <a:pos x="1319" y="109"/>
                </a:cxn>
                <a:cxn ang="0">
                  <a:pos x="1210" y="92"/>
                </a:cxn>
                <a:cxn ang="0">
                  <a:pos x="1087" y="78"/>
                </a:cxn>
                <a:cxn ang="0">
                  <a:pos x="980" y="55"/>
                </a:cxn>
                <a:cxn ang="0">
                  <a:pos x="941" y="78"/>
                </a:cxn>
                <a:cxn ang="0">
                  <a:pos x="864" y="62"/>
                </a:cxn>
                <a:cxn ang="0">
                  <a:pos x="725" y="46"/>
                </a:cxn>
                <a:cxn ang="0">
                  <a:pos x="687" y="39"/>
                </a:cxn>
                <a:cxn ang="0">
                  <a:pos x="664" y="16"/>
                </a:cxn>
                <a:cxn ang="0">
                  <a:pos x="571" y="8"/>
                </a:cxn>
                <a:cxn ang="0">
                  <a:pos x="525" y="23"/>
                </a:cxn>
                <a:cxn ang="0">
                  <a:pos x="485" y="46"/>
                </a:cxn>
                <a:cxn ang="0">
                  <a:pos x="485" y="85"/>
                </a:cxn>
                <a:cxn ang="0">
                  <a:pos x="432" y="69"/>
                </a:cxn>
                <a:cxn ang="0">
                  <a:pos x="392" y="69"/>
                </a:cxn>
                <a:cxn ang="0">
                  <a:pos x="462" y="116"/>
                </a:cxn>
                <a:cxn ang="0">
                  <a:pos x="416" y="139"/>
                </a:cxn>
                <a:cxn ang="0">
                  <a:pos x="385" y="78"/>
                </a:cxn>
                <a:cxn ang="0">
                  <a:pos x="348" y="92"/>
                </a:cxn>
                <a:cxn ang="0">
                  <a:pos x="285" y="92"/>
                </a:cxn>
                <a:cxn ang="0">
                  <a:pos x="239" y="100"/>
                </a:cxn>
                <a:cxn ang="0">
                  <a:pos x="155" y="123"/>
                </a:cxn>
                <a:cxn ang="0">
                  <a:pos x="146" y="139"/>
                </a:cxn>
                <a:cxn ang="0">
                  <a:pos x="100" y="162"/>
                </a:cxn>
                <a:cxn ang="0">
                  <a:pos x="39" y="132"/>
                </a:cxn>
                <a:cxn ang="0">
                  <a:pos x="39" y="100"/>
                </a:cxn>
                <a:cxn ang="0">
                  <a:pos x="0" y="109"/>
                </a:cxn>
                <a:cxn ang="0">
                  <a:pos x="23" y="169"/>
                </a:cxn>
                <a:cxn ang="0">
                  <a:pos x="23" y="216"/>
                </a:cxn>
                <a:cxn ang="0">
                  <a:pos x="46" y="278"/>
                </a:cxn>
                <a:cxn ang="0">
                  <a:pos x="139" y="355"/>
                </a:cxn>
                <a:cxn ang="0">
                  <a:pos x="169" y="409"/>
                </a:cxn>
                <a:cxn ang="0">
                  <a:pos x="185" y="441"/>
                </a:cxn>
                <a:cxn ang="0">
                  <a:pos x="285" y="464"/>
                </a:cxn>
                <a:cxn ang="0">
                  <a:pos x="285" y="402"/>
                </a:cxn>
                <a:cxn ang="0">
                  <a:pos x="278" y="332"/>
                </a:cxn>
                <a:cxn ang="0">
                  <a:pos x="401" y="339"/>
                </a:cxn>
                <a:cxn ang="0">
                  <a:pos x="448" y="286"/>
                </a:cxn>
                <a:cxn ang="0">
                  <a:pos x="541" y="293"/>
                </a:cxn>
                <a:cxn ang="0">
                  <a:pos x="641" y="339"/>
                </a:cxn>
                <a:cxn ang="0">
                  <a:pos x="741" y="348"/>
                </a:cxn>
                <a:cxn ang="0">
                  <a:pos x="810" y="325"/>
                </a:cxn>
                <a:cxn ang="0">
                  <a:pos x="934" y="362"/>
                </a:cxn>
                <a:cxn ang="0">
                  <a:pos x="1050" y="348"/>
                </a:cxn>
                <a:cxn ang="0">
                  <a:pos x="1103" y="316"/>
                </a:cxn>
                <a:cxn ang="0">
                  <a:pos x="1203" y="386"/>
                </a:cxn>
                <a:cxn ang="0">
                  <a:pos x="1243" y="441"/>
                </a:cxn>
                <a:cxn ang="0">
                  <a:pos x="1289" y="441"/>
                </a:cxn>
                <a:cxn ang="0">
                  <a:pos x="1280" y="348"/>
                </a:cxn>
                <a:cxn ang="0">
                  <a:pos x="1227" y="302"/>
                </a:cxn>
                <a:cxn ang="0">
                  <a:pos x="1187" y="255"/>
                </a:cxn>
                <a:cxn ang="0">
                  <a:pos x="1234" y="225"/>
                </a:cxn>
                <a:cxn ang="0">
                  <a:pos x="1327" y="225"/>
                </a:cxn>
                <a:cxn ang="0">
                  <a:pos x="1357" y="209"/>
                </a:cxn>
                <a:cxn ang="0">
                  <a:pos x="1380" y="225"/>
                </a:cxn>
                <a:cxn ang="0">
                  <a:pos x="1403" y="302"/>
                </a:cxn>
                <a:cxn ang="0">
                  <a:pos x="1459" y="309"/>
                </a:cxn>
                <a:cxn ang="0">
                  <a:pos x="1450" y="262"/>
                </a:cxn>
                <a:cxn ang="0">
                  <a:pos x="1419" y="225"/>
                </a:cxn>
                <a:cxn ang="0">
                  <a:pos x="1473" y="202"/>
                </a:cxn>
                <a:cxn ang="0">
                  <a:pos x="1489" y="169"/>
                </a:cxn>
                <a:cxn ang="0">
                  <a:pos x="1403" y="100"/>
                </a:cxn>
              </a:cxnLst>
              <a:rect l="0" t="0" r="r" b="b"/>
              <a:pathLst>
                <a:path w="1521" h="473">
                  <a:moveTo>
                    <a:pt x="1403" y="100"/>
                  </a:moveTo>
                  <a:lnTo>
                    <a:pt x="1373" y="100"/>
                  </a:lnTo>
                  <a:lnTo>
                    <a:pt x="1343" y="92"/>
                  </a:lnTo>
                  <a:lnTo>
                    <a:pt x="1319" y="92"/>
                  </a:lnTo>
                  <a:lnTo>
                    <a:pt x="1296" y="92"/>
                  </a:lnTo>
                  <a:lnTo>
                    <a:pt x="1303" y="92"/>
                  </a:lnTo>
                  <a:lnTo>
                    <a:pt x="1319" y="100"/>
                  </a:lnTo>
                  <a:lnTo>
                    <a:pt x="1319" y="109"/>
                  </a:lnTo>
                  <a:lnTo>
                    <a:pt x="1312" y="109"/>
                  </a:lnTo>
                  <a:lnTo>
                    <a:pt x="1296" y="100"/>
                  </a:lnTo>
                  <a:lnTo>
                    <a:pt x="1289" y="100"/>
                  </a:lnTo>
                  <a:lnTo>
                    <a:pt x="1273" y="92"/>
                  </a:lnTo>
                  <a:lnTo>
                    <a:pt x="1266" y="92"/>
                  </a:lnTo>
                  <a:lnTo>
                    <a:pt x="1227" y="92"/>
                  </a:lnTo>
                  <a:lnTo>
                    <a:pt x="1227" y="100"/>
                  </a:lnTo>
                  <a:lnTo>
                    <a:pt x="1210" y="92"/>
                  </a:lnTo>
                  <a:lnTo>
                    <a:pt x="1196" y="92"/>
                  </a:lnTo>
                  <a:lnTo>
                    <a:pt x="1187" y="85"/>
                  </a:lnTo>
                  <a:lnTo>
                    <a:pt x="1164" y="78"/>
                  </a:lnTo>
                  <a:lnTo>
                    <a:pt x="1141" y="78"/>
                  </a:lnTo>
                  <a:lnTo>
                    <a:pt x="1119" y="78"/>
                  </a:lnTo>
                  <a:lnTo>
                    <a:pt x="1110" y="78"/>
                  </a:lnTo>
                  <a:lnTo>
                    <a:pt x="1096" y="78"/>
                  </a:lnTo>
                  <a:lnTo>
                    <a:pt x="1087" y="78"/>
                  </a:lnTo>
                  <a:lnTo>
                    <a:pt x="1087" y="69"/>
                  </a:lnTo>
                  <a:lnTo>
                    <a:pt x="1080" y="69"/>
                  </a:lnTo>
                  <a:lnTo>
                    <a:pt x="1073" y="69"/>
                  </a:lnTo>
                  <a:lnTo>
                    <a:pt x="1057" y="62"/>
                  </a:lnTo>
                  <a:lnTo>
                    <a:pt x="1041" y="69"/>
                  </a:lnTo>
                  <a:lnTo>
                    <a:pt x="1041" y="62"/>
                  </a:lnTo>
                  <a:lnTo>
                    <a:pt x="1010" y="62"/>
                  </a:lnTo>
                  <a:lnTo>
                    <a:pt x="980" y="55"/>
                  </a:lnTo>
                  <a:lnTo>
                    <a:pt x="987" y="62"/>
                  </a:lnTo>
                  <a:lnTo>
                    <a:pt x="971" y="62"/>
                  </a:lnTo>
                  <a:lnTo>
                    <a:pt x="980" y="62"/>
                  </a:lnTo>
                  <a:lnTo>
                    <a:pt x="987" y="69"/>
                  </a:lnTo>
                  <a:lnTo>
                    <a:pt x="971" y="69"/>
                  </a:lnTo>
                  <a:lnTo>
                    <a:pt x="980" y="78"/>
                  </a:lnTo>
                  <a:lnTo>
                    <a:pt x="948" y="69"/>
                  </a:lnTo>
                  <a:lnTo>
                    <a:pt x="941" y="78"/>
                  </a:lnTo>
                  <a:lnTo>
                    <a:pt x="927" y="69"/>
                  </a:lnTo>
                  <a:lnTo>
                    <a:pt x="918" y="69"/>
                  </a:lnTo>
                  <a:lnTo>
                    <a:pt x="927" y="78"/>
                  </a:lnTo>
                  <a:lnTo>
                    <a:pt x="918" y="85"/>
                  </a:lnTo>
                  <a:lnTo>
                    <a:pt x="910" y="78"/>
                  </a:lnTo>
                  <a:lnTo>
                    <a:pt x="887" y="69"/>
                  </a:lnTo>
                  <a:lnTo>
                    <a:pt x="871" y="62"/>
                  </a:lnTo>
                  <a:lnTo>
                    <a:pt x="864" y="62"/>
                  </a:lnTo>
                  <a:lnTo>
                    <a:pt x="880" y="78"/>
                  </a:lnTo>
                  <a:lnTo>
                    <a:pt x="857" y="62"/>
                  </a:lnTo>
                  <a:lnTo>
                    <a:pt x="825" y="62"/>
                  </a:lnTo>
                  <a:lnTo>
                    <a:pt x="787" y="55"/>
                  </a:lnTo>
                  <a:lnTo>
                    <a:pt x="771" y="55"/>
                  </a:lnTo>
                  <a:lnTo>
                    <a:pt x="771" y="46"/>
                  </a:lnTo>
                  <a:lnTo>
                    <a:pt x="755" y="46"/>
                  </a:lnTo>
                  <a:lnTo>
                    <a:pt x="725" y="46"/>
                  </a:lnTo>
                  <a:lnTo>
                    <a:pt x="718" y="46"/>
                  </a:lnTo>
                  <a:lnTo>
                    <a:pt x="701" y="46"/>
                  </a:lnTo>
                  <a:lnTo>
                    <a:pt x="687" y="46"/>
                  </a:lnTo>
                  <a:lnTo>
                    <a:pt x="701" y="46"/>
                  </a:lnTo>
                  <a:lnTo>
                    <a:pt x="687" y="55"/>
                  </a:lnTo>
                  <a:lnTo>
                    <a:pt x="664" y="55"/>
                  </a:lnTo>
                  <a:lnTo>
                    <a:pt x="671" y="55"/>
                  </a:lnTo>
                  <a:lnTo>
                    <a:pt x="687" y="39"/>
                  </a:lnTo>
                  <a:lnTo>
                    <a:pt x="701" y="32"/>
                  </a:lnTo>
                  <a:lnTo>
                    <a:pt x="694" y="23"/>
                  </a:lnTo>
                  <a:lnTo>
                    <a:pt x="687" y="23"/>
                  </a:lnTo>
                  <a:lnTo>
                    <a:pt x="701" y="23"/>
                  </a:lnTo>
                  <a:lnTo>
                    <a:pt x="687" y="16"/>
                  </a:lnTo>
                  <a:lnTo>
                    <a:pt x="687" y="23"/>
                  </a:lnTo>
                  <a:lnTo>
                    <a:pt x="678" y="16"/>
                  </a:lnTo>
                  <a:lnTo>
                    <a:pt x="664" y="16"/>
                  </a:lnTo>
                  <a:lnTo>
                    <a:pt x="632" y="16"/>
                  </a:lnTo>
                  <a:lnTo>
                    <a:pt x="625" y="16"/>
                  </a:lnTo>
                  <a:lnTo>
                    <a:pt x="625" y="8"/>
                  </a:lnTo>
                  <a:lnTo>
                    <a:pt x="609" y="8"/>
                  </a:lnTo>
                  <a:lnTo>
                    <a:pt x="594" y="8"/>
                  </a:lnTo>
                  <a:lnTo>
                    <a:pt x="609" y="8"/>
                  </a:lnTo>
                  <a:lnTo>
                    <a:pt x="585" y="0"/>
                  </a:lnTo>
                  <a:lnTo>
                    <a:pt x="571" y="8"/>
                  </a:lnTo>
                  <a:lnTo>
                    <a:pt x="578" y="16"/>
                  </a:lnTo>
                  <a:lnTo>
                    <a:pt x="585" y="16"/>
                  </a:lnTo>
                  <a:lnTo>
                    <a:pt x="562" y="16"/>
                  </a:lnTo>
                  <a:lnTo>
                    <a:pt x="571" y="23"/>
                  </a:lnTo>
                  <a:lnTo>
                    <a:pt x="555" y="23"/>
                  </a:lnTo>
                  <a:lnTo>
                    <a:pt x="541" y="23"/>
                  </a:lnTo>
                  <a:lnTo>
                    <a:pt x="517" y="23"/>
                  </a:lnTo>
                  <a:lnTo>
                    <a:pt x="525" y="23"/>
                  </a:lnTo>
                  <a:lnTo>
                    <a:pt x="509" y="23"/>
                  </a:lnTo>
                  <a:lnTo>
                    <a:pt x="485" y="32"/>
                  </a:lnTo>
                  <a:lnTo>
                    <a:pt x="478" y="32"/>
                  </a:lnTo>
                  <a:lnTo>
                    <a:pt x="478" y="39"/>
                  </a:lnTo>
                  <a:lnTo>
                    <a:pt x="471" y="39"/>
                  </a:lnTo>
                  <a:lnTo>
                    <a:pt x="485" y="39"/>
                  </a:lnTo>
                  <a:lnTo>
                    <a:pt x="478" y="39"/>
                  </a:lnTo>
                  <a:lnTo>
                    <a:pt x="485" y="46"/>
                  </a:lnTo>
                  <a:lnTo>
                    <a:pt x="462" y="46"/>
                  </a:lnTo>
                  <a:lnTo>
                    <a:pt x="439" y="46"/>
                  </a:lnTo>
                  <a:lnTo>
                    <a:pt x="439" y="55"/>
                  </a:lnTo>
                  <a:lnTo>
                    <a:pt x="455" y="62"/>
                  </a:lnTo>
                  <a:lnTo>
                    <a:pt x="462" y="62"/>
                  </a:lnTo>
                  <a:lnTo>
                    <a:pt x="485" y="69"/>
                  </a:lnTo>
                  <a:lnTo>
                    <a:pt x="494" y="85"/>
                  </a:lnTo>
                  <a:lnTo>
                    <a:pt x="485" y="85"/>
                  </a:lnTo>
                  <a:lnTo>
                    <a:pt x="478" y="78"/>
                  </a:lnTo>
                  <a:lnTo>
                    <a:pt x="478" y="85"/>
                  </a:lnTo>
                  <a:lnTo>
                    <a:pt x="471" y="78"/>
                  </a:lnTo>
                  <a:lnTo>
                    <a:pt x="478" y="69"/>
                  </a:lnTo>
                  <a:lnTo>
                    <a:pt x="455" y="69"/>
                  </a:lnTo>
                  <a:lnTo>
                    <a:pt x="439" y="62"/>
                  </a:lnTo>
                  <a:lnTo>
                    <a:pt x="425" y="62"/>
                  </a:lnTo>
                  <a:lnTo>
                    <a:pt x="432" y="69"/>
                  </a:lnTo>
                  <a:lnTo>
                    <a:pt x="409" y="69"/>
                  </a:lnTo>
                  <a:lnTo>
                    <a:pt x="416" y="69"/>
                  </a:lnTo>
                  <a:lnTo>
                    <a:pt x="439" y="78"/>
                  </a:lnTo>
                  <a:lnTo>
                    <a:pt x="409" y="78"/>
                  </a:lnTo>
                  <a:lnTo>
                    <a:pt x="401" y="62"/>
                  </a:lnTo>
                  <a:lnTo>
                    <a:pt x="392" y="55"/>
                  </a:lnTo>
                  <a:lnTo>
                    <a:pt x="401" y="62"/>
                  </a:lnTo>
                  <a:lnTo>
                    <a:pt x="392" y="69"/>
                  </a:lnTo>
                  <a:lnTo>
                    <a:pt x="392" y="78"/>
                  </a:lnTo>
                  <a:lnTo>
                    <a:pt x="409" y="85"/>
                  </a:lnTo>
                  <a:lnTo>
                    <a:pt x="409" y="92"/>
                  </a:lnTo>
                  <a:lnTo>
                    <a:pt x="416" y="100"/>
                  </a:lnTo>
                  <a:lnTo>
                    <a:pt x="439" y="100"/>
                  </a:lnTo>
                  <a:lnTo>
                    <a:pt x="455" y="109"/>
                  </a:lnTo>
                  <a:lnTo>
                    <a:pt x="455" y="116"/>
                  </a:lnTo>
                  <a:lnTo>
                    <a:pt x="462" y="116"/>
                  </a:lnTo>
                  <a:lnTo>
                    <a:pt x="478" y="123"/>
                  </a:lnTo>
                  <a:lnTo>
                    <a:pt x="455" y="116"/>
                  </a:lnTo>
                  <a:lnTo>
                    <a:pt x="448" y="109"/>
                  </a:lnTo>
                  <a:lnTo>
                    <a:pt x="439" y="100"/>
                  </a:lnTo>
                  <a:lnTo>
                    <a:pt x="425" y="109"/>
                  </a:lnTo>
                  <a:lnTo>
                    <a:pt x="432" y="116"/>
                  </a:lnTo>
                  <a:lnTo>
                    <a:pt x="425" y="132"/>
                  </a:lnTo>
                  <a:lnTo>
                    <a:pt x="416" y="139"/>
                  </a:lnTo>
                  <a:lnTo>
                    <a:pt x="385" y="132"/>
                  </a:lnTo>
                  <a:lnTo>
                    <a:pt x="401" y="132"/>
                  </a:lnTo>
                  <a:lnTo>
                    <a:pt x="409" y="132"/>
                  </a:lnTo>
                  <a:lnTo>
                    <a:pt x="416" y="116"/>
                  </a:lnTo>
                  <a:lnTo>
                    <a:pt x="416" y="109"/>
                  </a:lnTo>
                  <a:lnTo>
                    <a:pt x="401" y="100"/>
                  </a:lnTo>
                  <a:lnTo>
                    <a:pt x="392" y="85"/>
                  </a:lnTo>
                  <a:lnTo>
                    <a:pt x="385" y="78"/>
                  </a:lnTo>
                  <a:lnTo>
                    <a:pt x="378" y="69"/>
                  </a:lnTo>
                  <a:lnTo>
                    <a:pt x="378" y="62"/>
                  </a:lnTo>
                  <a:lnTo>
                    <a:pt x="362" y="55"/>
                  </a:lnTo>
                  <a:lnTo>
                    <a:pt x="339" y="55"/>
                  </a:lnTo>
                  <a:lnTo>
                    <a:pt x="339" y="69"/>
                  </a:lnTo>
                  <a:lnTo>
                    <a:pt x="332" y="78"/>
                  </a:lnTo>
                  <a:lnTo>
                    <a:pt x="339" y="85"/>
                  </a:lnTo>
                  <a:lnTo>
                    <a:pt x="348" y="92"/>
                  </a:lnTo>
                  <a:lnTo>
                    <a:pt x="362" y="100"/>
                  </a:lnTo>
                  <a:lnTo>
                    <a:pt x="369" y="100"/>
                  </a:lnTo>
                  <a:lnTo>
                    <a:pt x="369" y="109"/>
                  </a:lnTo>
                  <a:lnTo>
                    <a:pt x="369" y="116"/>
                  </a:lnTo>
                  <a:lnTo>
                    <a:pt x="355" y="109"/>
                  </a:lnTo>
                  <a:lnTo>
                    <a:pt x="332" y="100"/>
                  </a:lnTo>
                  <a:lnTo>
                    <a:pt x="309" y="92"/>
                  </a:lnTo>
                  <a:lnTo>
                    <a:pt x="285" y="92"/>
                  </a:lnTo>
                  <a:lnTo>
                    <a:pt x="292" y="100"/>
                  </a:lnTo>
                  <a:lnTo>
                    <a:pt x="285" y="109"/>
                  </a:lnTo>
                  <a:lnTo>
                    <a:pt x="278" y="100"/>
                  </a:lnTo>
                  <a:lnTo>
                    <a:pt x="269" y="109"/>
                  </a:lnTo>
                  <a:lnTo>
                    <a:pt x="255" y="109"/>
                  </a:lnTo>
                  <a:lnTo>
                    <a:pt x="246" y="109"/>
                  </a:lnTo>
                  <a:lnTo>
                    <a:pt x="232" y="109"/>
                  </a:lnTo>
                  <a:lnTo>
                    <a:pt x="239" y="100"/>
                  </a:lnTo>
                  <a:lnTo>
                    <a:pt x="216" y="109"/>
                  </a:lnTo>
                  <a:lnTo>
                    <a:pt x="200" y="116"/>
                  </a:lnTo>
                  <a:lnTo>
                    <a:pt x="185" y="116"/>
                  </a:lnTo>
                  <a:lnTo>
                    <a:pt x="192" y="116"/>
                  </a:lnTo>
                  <a:lnTo>
                    <a:pt x="176" y="123"/>
                  </a:lnTo>
                  <a:lnTo>
                    <a:pt x="176" y="132"/>
                  </a:lnTo>
                  <a:lnTo>
                    <a:pt x="162" y="132"/>
                  </a:lnTo>
                  <a:lnTo>
                    <a:pt x="155" y="123"/>
                  </a:lnTo>
                  <a:lnTo>
                    <a:pt x="169" y="116"/>
                  </a:lnTo>
                  <a:lnTo>
                    <a:pt x="155" y="109"/>
                  </a:lnTo>
                  <a:lnTo>
                    <a:pt x="132" y="109"/>
                  </a:lnTo>
                  <a:lnTo>
                    <a:pt x="146" y="109"/>
                  </a:lnTo>
                  <a:lnTo>
                    <a:pt x="146" y="123"/>
                  </a:lnTo>
                  <a:lnTo>
                    <a:pt x="155" y="132"/>
                  </a:lnTo>
                  <a:lnTo>
                    <a:pt x="155" y="139"/>
                  </a:lnTo>
                  <a:lnTo>
                    <a:pt x="146" y="139"/>
                  </a:lnTo>
                  <a:lnTo>
                    <a:pt x="146" y="132"/>
                  </a:lnTo>
                  <a:lnTo>
                    <a:pt x="132" y="132"/>
                  </a:lnTo>
                  <a:lnTo>
                    <a:pt x="123" y="139"/>
                  </a:lnTo>
                  <a:lnTo>
                    <a:pt x="116" y="146"/>
                  </a:lnTo>
                  <a:lnTo>
                    <a:pt x="123" y="162"/>
                  </a:lnTo>
                  <a:lnTo>
                    <a:pt x="100" y="155"/>
                  </a:lnTo>
                  <a:lnTo>
                    <a:pt x="85" y="155"/>
                  </a:lnTo>
                  <a:lnTo>
                    <a:pt x="100" y="162"/>
                  </a:lnTo>
                  <a:lnTo>
                    <a:pt x="92" y="169"/>
                  </a:lnTo>
                  <a:lnTo>
                    <a:pt x="69" y="155"/>
                  </a:lnTo>
                  <a:lnTo>
                    <a:pt x="62" y="146"/>
                  </a:lnTo>
                  <a:lnTo>
                    <a:pt x="62" y="139"/>
                  </a:lnTo>
                  <a:lnTo>
                    <a:pt x="53" y="139"/>
                  </a:lnTo>
                  <a:lnTo>
                    <a:pt x="46" y="132"/>
                  </a:lnTo>
                  <a:lnTo>
                    <a:pt x="30" y="123"/>
                  </a:lnTo>
                  <a:lnTo>
                    <a:pt x="39" y="132"/>
                  </a:lnTo>
                  <a:lnTo>
                    <a:pt x="69" y="132"/>
                  </a:lnTo>
                  <a:lnTo>
                    <a:pt x="92" y="139"/>
                  </a:lnTo>
                  <a:lnTo>
                    <a:pt x="116" y="132"/>
                  </a:lnTo>
                  <a:lnTo>
                    <a:pt x="123" y="123"/>
                  </a:lnTo>
                  <a:lnTo>
                    <a:pt x="108" y="116"/>
                  </a:lnTo>
                  <a:lnTo>
                    <a:pt x="85" y="109"/>
                  </a:lnTo>
                  <a:lnTo>
                    <a:pt x="53" y="100"/>
                  </a:lnTo>
                  <a:lnTo>
                    <a:pt x="39" y="100"/>
                  </a:lnTo>
                  <a:lnTo>
                    <a:pt x="30" y="100"/>
                  </a:lnTo>
                  <a:lnTo>
                    <a:pt x="23" y="92"/>
                  </a:lnTo>
                  <a:lnTo>
                    <a:pt x="30" y="92"/>
                  </a:lnTo>
                  <a:lnTo>
                    <a:pt x="23" y="92"/>
                  </a:lnTo>
                  <a:lnTo>
                    <a:pt x="16" y="92"/>
                  </a:lnTo>
                  <a:lnTo>
                    <a:pt x="7" y="100"/>
                  </a:lnTo>
                  <a:lnTo>
                    <a:pt x="0" y="100"/>
                  </a:lnTo>
                  <a:lnTo>
                    <a:pt x="0" y="109"/>
                  </a:lnTo>
                  <a:lnTo>
                    <a:pt x="0" y="116"/>
                  </a:lnTo>
                  <a:lnTo>
                    <a:pt x="16" y="123"/>
                  </a:lnTo>
                  <a:lnTo>
                    <a:pt x="7" y="132"/>
                  </a:lnTo>
                  <a:lnTo>
                    <a:pt x="16" y="146"/>
                  </a:lnTo>
                  <a:lnTo>
                    <a:pt x="23" y="155"/>
                  </a:lnTo>
                  <a:lnTo>
                    <a:pt x="23" y="162"/>
                  </a:lnTo>
                  <a:lnTo>
                    <a:pt x="30" y="162"/>
                  </a:lnTo>
                  <a:lnTo>
                    <a:pt x="23" y="169"/>
                  </a:lnTo>
                  <a:lnTo>
                    <a:pt x="46" y="178"/>
                  </a:lnTo>
                  <a:lnTo>
                    <a:pt x="39" y="185"/>
                  </a:lnTo>
                  <a:lnTo>
                    <a:pt x="30" y="193"/>
                  </a:lnTo>
                  <a:lnTo>
                    <a:pt x="23" y="202"/>
                  </a:lnTo>
                  <a:lnTo>
                    <a:pt x="16" y="209"/>
                  </a:lnTo>
                  <a:lnTo>
                    <a:pt x="23" y="209"/>
                  </a:lnTo>
                  <a:lnTo>
                    <a:pt x="16" y="209"/>
                  </a:lnTo>
                  <a:lnTo>
                    <a:pt x="23" y="216"/>
                  </a:lnTo>
                  <a:lnTo>
                    <a:pt x="39" y="216"/>
                  </a:lnTo>
                  <a:lnTo>
                    <a:pt x="30" y="216"/>
                  </a:lnTo>
                  <a:lnTo>
                    <a:pt x="16" y="225"/>
                  </a:lnTo>
                  <a:lnTo>
                    <a:pt x="16" y="239"/>
                  </a:lnTo>
                  <a:lnTo>
                    <a:pt x="16" y="248"/>
                  </a:lnTo>
                  <a:lnTo>
                    <a:pt x="23" y="255"/>
                  </a:lnTo>
                  <a:lnTo>
                    <a:pt x="30" y="271"/>
                  </a:lnTo>
                  <a:lnTo>
                    <a:pt x="46" y="278"/>
                  </a:lnTo>
                  <a:lnTo>
                    <a:pt x="62" y="278"/>
                  </a:lnTo>
                  <a:lnTo>
                    <a:pt x="62" y="293"/>
                  </a:lnTo>
                  <a:lnTo>
                    <a:pt x="76" y="309"/>
                  </a:lnTo>
                  <a:lnTo>
                    <a:pt x="76" y="325"/>
                  </a:lnTo>
                  <a:lnTo>
                    <a:pt x="85" y="316"/>
                  </a:lnTo>
                  <a:lnTo>
                    <a:pt x="108" y="325"/>
                  </a:lnTo>
                  <a:lnTo>
                    <a:pt x="123" y="339"/>
                  </a:lnTo>
                  <a:lnTo>
                    <a:pt x="139" y="355"/>
                  </a:lnTo>
                  <a:lnTo>
                    <a:pt x="146" y="348"/>
                  </a:lnTo>
                  <a:lnTo>
                    <a:pt x="162" y="355"/>
                  </a:lnTo>
                  <a:lnTo>
                    <a:pt x="176" y="362"/>
                  </a:lnTo>
                  <a:lnTo>
                    <a:pt x="185" y="379"/>
                  </a:lnTo>
                  <a:lnTo>
                    <a:pt x="176" y="386"/>
                  </a:lnTo>
                  <a:lnTo>
                    <a:pt x="169" y="395"/>
                  </a:lnTo>
                  <a:lnTo>
                    <a:pt x="162" y="402"/>
                  </a:lnTo>
                  <a:lnTo>
                    <a:pt x="169" y="409"/>
                  </a:lnTo>
                  <a:lnTo>
                    <a:pt x="162" y="409"/>
                  </a:lnTo>
                  <a:lnTo>
                    <a:pt x="162" y="418"/>
                  </a:lnTo>
                  <a:lnTo>
                    <a:pt x="162" y="409"/>
                  </a:lnTo>
                  <a:lnTo>
                    <a:pt x="162" y="418"/>
                  </a:lnTo>
                  <a:lnTo>
                    <a:pt x="155" y="418"/>
                  </a:lnTo>
                  <a:lnTo>
                    <a:pt x="146" y="425"/>
                  </a:lnTo>
                  <a:lnTo>
                    <a:pt x="162" y="432"/>
                  </a:lnTo>
                  <a:lnTo>
                    <a:pt x="185" y="441"/>
                  </a:lnTo>
                  <a:lnTo>
                    <a:pt x="200" y="441"/>
                  </a:lnTo>
                  <a:lnTo>
                    <a:pt x="208" y="441"/>
                  </a:lnTo>
                  <a:lnTo>
                    <a:pt x="223" y="448"/>
                  </a:lnTo>
                  <a:lnTo>
                    <a:pt x="246" y="455"/>
                  </a:lnTo>
                  <a:lnTo>
                    <a:pt x="262" y="464"/>
                  </a:lnTo>
                  <a:lnTo>
                    <a:pt x="278" y="472"/>
                  </a:lnTo>
                  <a:lnTo>
                    <a:pt x="301" y="472"/>
                  </a:lnTo>
                  <a:lnTo>
                    <a:pt x="285" y="464"/>
                  </a:lnTo>
                  <a:lnTo>
                    <a:pt x="278" y="448"/>
                  </a:lnTo>
                  <a:lnTo>
                    <a:pt x="278" y="441"/>
                  </a:lnTo>
                  <a:lnTo>
                    <a:pt x="278" y="448"/>
                  </a:lnTo>
                  <a:lnTo>
                    <a:pt x="269" y="432"/>
                  </a:lnTo>
                  <a:lnTo>
                    <a:pt x="269" y="418"/>
                  </a:lnTo>
                  <a:lnTo>
                    <a:pt x="285" y="409"/>
                  </a:lnTo>
                  <a:lnTo>
                    <a:pt x="292" y="409"/>
                  </a:lnTo>
                  <a:lnTo>
                    <a:pt x="285" y="402"/>
                  </a:lnTo>
                  <a:lnTo>
                    <a:pt x="278" y="395"/>
                  </a:lnTo>
                  <a:lnTo>
                    <a:pt x="269" y="379"/>
                  </a:lnTo>
                  <a:lnTo>
                    <a:pt x="255" y="371"/>
                  </a:lnTo>
                  <a:lnTo>
                    <a:pt x="255" y="355"/>
                  </a:lnTo>
                  <a:lnTo>
                    <a:pt x="255" y="339"/>
                  </a:lnTo>
                  <a:lnTo>
                    <a:pt x="269" y="348"/>
                  </a:lnTo>
                  <a:lnTo>
                    <a:pt x="269" y="339"/>
                  </a:lnTo>
                  <a:lnTo>
                    <a:pt x="278" y="332"/>
                  </a:lnTo>
                  <a:lnTo>
                    <a:pt x="285" y="325"/>
                  </a:lnTo>
                  <a:lnTo>
                    <a:pt x="309" y="325"/>
                  </a:lnTo>
                  <a:lnTo>
                    <a:pt x="325" y="332"/>
                  </a:lnTo>
                  <a:lnTo>
                    <a:pt x="332" y="339"/>
                  </a:lnTo>
                  <a:lnTo>
                    <a:pt x="355" y="339"/>
                  </a:lnTo>
                  <a:lnTo>
                    <a:pt x="369" y="339"/>
                  </a:lnTo>
                  <a:lnTo>
                    <a:pt x="392" y="339"/>
                  </a:lnTo>
                  <a:lnTo>
                    <a:pt x="401" y="339"/>
                  </a:lnTo>
                  <a:lnTo>
                    <a:pt x="385" y="325"/>
                  </a:lnTo>
                  <a:lnTo>
                    <a:pt x="392" y="309"/>
                  </a:lnTo>
                  <a:lnTo>
                    <a:pt x="401" y="309"/>
                  </a:lnTo>
                  <a:lnTo>
                    <a:pt x="385" y="302"/>
                  </a:lnTo>
                  <a:lnTo>
                    <a:pt x="401" y="302"/>
                  </a:lnTo>
                  <a:lnTo>
                    <a:pt x="416" y="293"/>
                  </a:lnTo>
                  <a:lnTo>
                    <a:pt x="432" y="293"/>
                  </a:lnTo>
                  <a:lnTo>
                    <a:pt x="448" y="286"/>
                  </a:lnTo>
                  <a:lnTo>
                    <a:pt x="455" y="286"/>
                  </a:lnTo>
                  <a:lnTo>
                    <a:pt x="471" y="278"/>
                  </a:lnTo>
                  <a:lnTo>
                    <a:pt x="478" y="278"/>
                  </a:lnTo>
                  <a:lnTo>
                    <a:pt x="485" y="286"/>
                  </a:lnTo>
                  <a:lnTo>
                    <a:pt x="509" y="293"/>
                  </a:lnTo>
                  <a:lnTo>
                    <a:pt x="517" y="302"/>
                  </a:lnTo>
                  <a:lnTo>
                    <a:pt x="525" y="302"/>
                  </a:lnTo>
                  <a:lnTo>
                    <a:pt x="541" y="293"/>
                  </a:lnTo>
                  <a:lnTo>
                    <a:pt x="555" y="293"/>
                  </a:lnTo>
                  <a:lnTo>
                    <a:pt x="555" y="302"/>
                  </a:lnTo>
                  <a:lnTo>
                    <a:pt x="571" y="309"/>
                  </a:lnTo>
                  <a:lnTo>
                    <a:pt x="585" y="325"/>
                  </a:lnTo>
                  <a:lnTo>
                    <a:pt x="601" y="332"/>
                  </a:lnTo>
                  <a:lnTo>
                    <a:pt x="618" y="339"/>
                  </a:lnTo>
                  <a:lnTo>
                    <a:pt x="625" y="339"/>
                  </a:lnTo>
                  <a:lnTo>
                    <a:pt x="641" y="339"/>
                  </a:lnTo>
                  <a:lnTo>
                    <a:pt x="655" y="348"/>
                  </a:lnTo>
                  <a:lnTo>
                    <a:pt x="671" y="355"/>
                  </a:lnTo>
                  <a:lnTo>
                    <a:pt x="687" y="355"/>
                  </a:lnTo>
                  <a:lnTo>
                    <a:pt x="701" y="371"/>
                  </a:lnTo>
                  <a:lnTo>
                    <a:pt x="710" y="362"/>
                  </a:lnTo>
                  <a:lnTo>
                    <a:pt x="718" y="362"/>
                  </a:lnTo>
                  <a:lnTo>
                    <a:pt x="725" y="355"/>
                  </a:lnTo>
                  <a:lnTo>
                    <a:pt x="741" y="348"/>
                  </a:lnTo>
                  <a:lnTo>
                    <a:pt x="748" y="348"/>
                  </a:lnTo>
                  <a:lnTo>
                    <a:pt x="771" y="348"/>
                  </a:lnTo>
                  <a:lnTo>
                    <a:pt x="778" y="355"/>
                  </a:lnTo>
                  <a:lnTo>
                    <a:pt x="794" y="355"/>
                  </a:lnTo>
                  <a:lnTo>
                    <a:pt x="810" y="355"/>
                  </a:lnTo>
                  <a:lnTo>
                    <a:pt x="818" y="348"/>
                  </a:lnTo>
                  <a:lnTo>
                    <a:pt x="810" y="339"/>
                  </a:lnTo>
                  <a:lnTo>
                    <a:pt x="810" y="325"/>
                  </a:lnTo>
                  <a:lnTo>
                    <a:pt x="834" y="332"/>
                  </a:lnTo>
                  <a:lnTo>
                    <a:pt x="848" y="332"/>
                  </a:lnTo>
                  <a:lnTo>
                    <a:pt x="857" y="339"/>
                  </a:lnTo>
                  <a:lnTo>
                    <a:pt x="871" y="355"/>
                  </a:lnTo>
                  <a:lnTo>
                    <a:pt x="894" y="348"/>
                  </a:lnTo>
                  <a:lnTo>
                    <a:pt x="910" y="355"/>
                  </a:lnTo>
                  <a:lnTo>
                    <a:pt x="927" y="355"/>
                  </a:lnTo>
                  <a:lnTo>
                    <a:pt x="934" y="362"/>
                  </a:lnTo>
                  <a:lnTo>
                    <a:pt x="957" y="362"/>
                  </a:lnTo>
                  <a:lnTo>
                    <a:pt x="971" y="362"/>
                  </a:lnTo>
                  <a:lnTo>
                    <a:pt x="980" y="362"/>
                  </a:lnTo>
                  <a:lnTo>
                    <a:pt x="994" y="348"/>
                  </a:lnTo>
                  <a:lnTo>
                    <a:pt x="1018" y="355"/>
                  </a:lnTo>
                  <a:lnTo>
                    <a:pt x="1027" y="355"/>
                  </a:lnTo>
                  <a:lnTo>
                    <a:pt x="1041" y="362"/>
                  </a:lnTo>
                  <a:lnTo>
                    <a:pt x="1050" y="348"/>
                  </a:lnTo>
                  <a:lnTo>
                    <a:pt x="1050" y="339"/>
                  </a:lnTo>
                  <a:lnTo>
                    <a:pt x="1050" y="325"/>
                  </a:lnTo>
                  <a:lnTo>
                    <a:pt x="1041" y="316"/>
                  </a:lnTo>
                  <a:lnTo>
                    <a:pt x="1034" y="316"/>
                  </a:lnTo>
                  <a:lnTo>
                    <a:pt x="1041" y="309"/>
                  </a:lnTo>
                  <a:lnTo>
                    <a:pt x="1057" y="309"/>
                  </a:lnTo>
                  <a:lnTo>
                    <a:pt x="1073" y="309"/>
                  </a:lnTo>
                  <a:lnTo>
                    <a:pt x="1103" y="316"/>
                  </a:lnTo>
                  <a:lnTo>
                    <a:pt x="1110" y="325"/>
                  </a:lnTo>
                  <a:lnTo>
                    <a:pt x="1127" y="339"/>
                  </a:lnTo>
                  <a:lnTo>
                    <a:pt x="1134" y="348"/>
                  </a:lnTo>
                  <a:lnTo>
                    <a:pt x="1150" y="355"/>
                  </a:lnTo>
                  <a:lnTo>
                    <a:pt x="1157" y="362"/>
                  </a:lnTo>
                  <a:lnTo>
                    <a:pt x="1180" y="362"/>
                  </a:lnTo>
                  <a:lnTo>
                    <a:pt x="1187" y="371"/>
                  </a:lnTo>
                  <a:lnTo>
                    <a:pt x="1203" y="386"/>
                  </a:lnTo>
                  <a:lnTo>
                    <a:pt x="1227" y="386"/>
                  </a:lnTo>
                  <a:lnTo>
                    <a:pt x="1243" y="379"/>
                  </a:lnTo>
                  <a:lnTo>
                    <a:pt x="1250" y="395"/>
                  </a:lnTo>
                  <a:lnTo>
                    <a:pt x="1250" y="409"/>
                  </a:lnTo>
                  <a:lnTo>
                    <a:pt x="1250" y="425"/>
                  </a:lnTo>
                  <a:lnTo>
                    <a:pt x="1234" y="425"/>
                  </a:lnTo>
                  <a:lnTo>
                    <a:pt x="1234" y="432"/>
                  </a:lnTo>
                  <a:lnTo>
                    <a:pt x="1243" y="441"/>
                  </a:lnTo>
                  <a:lnTo>
                    <a:pt x="1250" y="455"/>
                  </a:lnTo>
                  <a:lnTo>
                    <a:pt x="1243" y="455"/>
                  </a:lnTo>
                  <a:lnTo>
                    <a:pt x="1250" y="464"/>
                  </a:lnTo>
                  <a:lnTo>
                    <a:pt x="1257" y="448"/>
                  </a:lnTo>
                  <a:lnTo>
                    <a:pt x="1266" y="455"/>
                  </a:lnTo>
                  <a:lnTo>
                    <a:pt x="1273" y="455"/>
                  </a:lnTo>
                  <a:lnTo>
                    <a:pt x="1289" y="455"/>
                  </a:lnTo>
                  <a:lnTo>
                    <a:pt x="1289" y="441"/>
                  </a:lnTo>
                  <a:lnTo>
                    <a:pt x="1296" y="432"/>
                  </a:lnTo>
                  <a:lnTo>
                    <a:pt x="1296" y="418"/>
                  </a:lnTo>
                  <a:lnTo>
                    <a:pt x="1296" y="409"/>
                  </a:lnTo>
                  <a:lnTo>
                    <a:pt x="1296" y="395"/>
                  </a:lnTo>
                  <a:lnTo>
                    <a:pt x="1303" y="379"/>
                  </a:lnTo>
                  <a:lnTo>
                    <a:pt x="1296" y="371"/>
                  </a:lnTo>
                  <a:lnTo>
                    <a:pt x="1289" y="355"/>
                  </a:lnTo>
                  <a:lnTo>
                    <a:pt x="1280" y="348"/>
                  </a:lnTo>
                  <a:lnTo>
                    <a:pt x="1280" y="339"/>
                  </a:lnTo>
                  <a:lnTo>
                    <a:pt x="1273" y="332"/>
                  </a:lnTo>
                  <a:lnTo>
                    <a:pt x="1266" y="316"/>
                  </a:lnTo>
                  <a:lnTo>
                    <a:pt x="1257" y="309"/>
                  </a:lnTo>
                  <a:lnTo>
                    <a:pt x="1266" y="309"/>
                  </a:lnTo>
                  <a:lnTo>
                    <a:pt x="1234" y="293"/>
                  </a:lnTo>
                  <a:lnTo>
                    <a:pt x="1219" y="293"/>
                  </a:lnTo>
                  <a:lnTo>
                    <a:pt x="1227" y="302"/>
                  </a:lnTo>
                  <a:lnTo>
                    <a:pt x="1210" y="309"/>
                  </a:lnTo>
                  <a:lnTo>
                    <a:pt x="1210" y="302"/>
                  </a:lnTo>
                  <a:lnTo>
                    <a:pt x="1203" y="302"/>
                  </a:lnTo>
                  <a:lnTo>
                    <a:pt x="1196" y="293"/>
                  </a:lnTo>
                  <a:lnTo>
                    <a:pt x="1180" y="286"/>
                  </a:lnTo>
                  <a:lnTo>
                    <a:pt x="1180" y="278"/>
                  </a:lnTo>
                  <a:lnTo>
                    <a:pt x="1187" y="262"/>
                  </a:lnTo>
                  <a:lnTo>
                    <a:pt x="1187" y="255"/>
                  </a:lnTo>
                  <a:lnTo>
                    <a:pt x="1196" y="248"/>
                  </a:lnTo>
                  <a:lnTo>
                    <a:pt x="1187" y="239"/>
                  </a:lnTo>
                  <a:lnTo>
                    <a:pt x="1196" y="232"/>
                  </a:lnTo>
                  <a:lnTo>
                    <a:pt x="1210" y="225"/>
                  </a:lnTo>
                  <a:lnTo>
                    <a:pt x="1219" y="225"/>
                  </a:lnTo>
                  <a:lnTo>
                    <a:pt x="1227" y="225"/>
                  </a:lnTo>
                  <a:lnTo>
                    <a:pt x="1234" y="232"/>
                  </a:lnTo>
                  <a:lnTo>
                    <a:pt x="1234" y="225"/>
                  </a:lnTo>
                  <a:lnTo>
                    <a:pt x="1257" y="225"/>
                  </a:lnTo>
                  <a:lnTo>
                    <a:pt x="1280" y="225"/>
                  </a:lnTo>
                  <a:lnTo>
                    <a:pt x="1296" y="225"/>
                  </a:lnTo>
                  <a:lnTo>
                    <a:pt x="1289" y="232"/>
                  </a:lnTo>
                  <a:lnTo>
                    <a:pt x="1303" y="232"/>
                  </a:lnTo>
                  <a:lnTo>
                    <a:pt x="1312" y="232"/>
                  </a:lnTo>
                  <a:lnTo>
                    <a:pt x="1327" y="232"/>
                  </a:lnTo>
                  <a:lnTo>
                    <a:pt x="1327" y="225"/>
                  </a:lnTo>
                  <a:lnTo>
                    <a:pt x="1312" y="225"/>
                  </a:lnTo>
                  <a:lnTo>
                    <a:pt x="1312" y="209"/>
                  </a:lnTo>
                  <a:lnTo>
                    <a:pt x="1312" y="193"/>
                  </a:lnTo>
                  <a:lnTo>
                    <a:pt x="1327" y="193"/>
                  </a:lnTo>
                  <a:lnTo>
                    <a:pt x="1334" y="193"/>
                  </a:lnTo>
                  <a:lnTo>
                    <a:pt x="1350" y="209"/>
                  </a:lnTo>
                  <a:lnTo>
                    <a:pt x="1350" y="202"/>
                  </a:lnTo>
                  <a:lnTo>
                    <a:pt x="1357" y="209"/>
                  </a:lnTo>
                  <a:lnTo>
                    <a:pt x="1366" y="202"/>
                  </a:lnTo>
                  <a:lnTo>
                    <a:pt x="1357" y="185"/>
                  </a:lnTo>
                  <a:lnTo>
                    <a:pt x="1380" y="185"/>
                  </a:lnTo>
                  <a:lnTo>
                    <a:pt x="1373" y="185"/>
                  </a:lnTo>
                  <a:lnTo>
                    <a:pt x="1380" y="193"/>
                  </a:lnTo>
                  <a:lnTo>
                    <a:pt x="1389" y="209"/>
                  </a:lnTo>
                  <a:lnTo>
                    <a:pt x="1380" y="209"/>
                  </a:lnTo>
                  <a:lnTo>
                    <a:pt x="1380" y="225"/>
                  </a:lnTo>
                  <a:lnTo>
                    <a:pt x="1373" y="232"/>
                  </a:lnTo>
                  <a:lnTo>
                    <a:pt x="1373" y="248"/>
                  </a:lnTo>
                  <a:lnTo>
                    <a:pt x="1366" y="248"/>
                  </a:lnTo>
                  <a:lnTo>
                    <a:pt x="1366" y="255"/>
                  </a:lnTo>
                  <a:lnTo>
                    <a:pt x="1373" y="262"/>
                  </a:lnTo>
                  <a:lnTo>
                    <a:pt x="1380" y="271"/>
                  </a:lnTo>
                  <a:lnTo>
                    <a:pt x="1389" y="286"/>
                  </a:lnTo>
                  <a:lnTo>
                    <a:pt x="1403" y="302"/>
                  </a:lnTo>
                  <a:lnTo>
                    <a:pt x="1419" y="309"/>
                  </a:lnTo>
                  <a:lnTo>
                    <a:pt x="1443" y="325"/>
                  </a:lnTo>
                  <a:lnTo>
                    <a:pt x="1459" y="339"/>
                  </a:lnTo>
                  <a:lnTo>
                    <a:pt x="1459" y="332"/>
                  </a:lnTo>
                  <a:lnTo>
                    <a:pt x="1450" y="316"/>
                  </a:lnTo>
                  <a:lnTo>
                    <a:pt x="1459" y="309"/>
                  </a:lnTo>
                  <a:lnTo>
                    <a:pt x="1466" y="309"/>
                  </a:lnTo>
                  <a:lnTo>
                    <a:pt x="1459" y="309"/>
                  </a:lnTo>
                  <a:lnTo>
                    <a:pt x="1450" y="293"/>
                  </a:lnTo>
                  <a:lnTo>
                    <a:pt x="1466" y="293"/>
                  </a:lnTo>
                  <a:lnTo>
                    <a:pt x="1450" y="278"/>
                  </a:lnTo>
                  <a:lnTo>
                    <a:pt x="1450" y="271"/>
                  </a:lnTo>
                  <a:lnTo>
                    <a:pt x="1450" y="262"/>
                  </a:lnTo>
                  <a:lnTo>
                    <a:pt x="1450" y="271"/>
                  </a:lnTo>
                  <a:lnTo>
                    <a:pt x="1459" y="271"/>
                  </a:lnTo>
                  <a:lnTo>
                    <a:pt x="1450" y="262"/>
                  </a:lnTo>
                  <a:lnTo>
                    <a:pt x="1443" y="262"/>
                  </a:lnTo>
                  <a:lnTo>
                    <a:pt x="1427" y="248"/>
                  </a:lnTo>
                  <a:lnTo>
                    <a:pt x="1419" y="248"/>
                  </a:lnTo>
                  <a:lnTo>
                    <a:pt x="1412" y="248"/>
                  </a:lnTo>
                  <a:lnTo>
                    <a:pt x="1403" y="232"/>
                  </a:lnTo>
                  <a:lnTo>
                    <a:pt x="1403" y="225"/>
                  </a:lnTo>
                  <a:lnTo>
                    <a:pt x="1412" y="216"/>
                  </a:lnTo>
                  <a:lnTo>
                    <a:pt x="1419" y="225"/>
                  </a:lnTo>
                  <a:lnTo>
                    <a:pt x="1412" y="216"/>
                  </a:lnTo>
                  <a:lnTo>
                    <a:pt x="1419" y="209"/>
                  </a:lnTo>
                  <a:lnTo>
                    <a:pt x="1427" y="225"/>
                  </a:lnTo>
                  <a:lnTo>
                    <a:pt x="1427" y="216"/>
                  </a:lnTo>
                  <a:lnTo>
                    <a:pt x="1450" y="209"/>
                  </a:lnTo>
                  <a:lnTo>
                    <a:pt x="1466" y="216"/>
                  </a:lnTo>
                  <a:lnTo>
                    <a:pt x="1473" y="209"/>
                  </a:lnTo>
                  <a:lnTo>
                    <a:pt x="1473" y="202"/>
                  </a:lnTo>
                  <a:lnTo>
                    <a:pt x="1482" y="193"/>
                  </a:lnTo>
                  <a:lnTo>
                    <a:pt x="1496" y="185"/>
                  </a:lnTo>
                  <a:lnTo>
                    <a:pt x="1489" y="185"/>
                  </a:lnTo>
                  <a:lnTo>
                    <a:pt x="1496" y="185"/>
                  </a:lnTo>
                  <a:lnTo>
                    <a:pt x="1520" y="185"/>
                  </a:lnTo>
                  <a:lnTo>
                    <a:pt x="1505" y="178"/>
                  </a:lnTo>
                  <a:lnTo>
                    <a:pt x="1496" y="169"/>
                  </a:lnTo>
                  <a:lnTo>
                    <a:pt x="1489" y="169"/>
                  </a:lnTo>
                  <a:lnTo>
                    <a:pt x="1473" y="162"/>
                  </a:lnTo>
                  <a:lnTo>
                    <a:pt x="1459" y="155"/>
                  </a:lnTo>
                  <a:lnTo>
                    <a:pt x="1466" y="155"/>
                  </a:lnTo>
                  <a:lnTo>
                    <a:pt x="1473" y="155"/>
                  </a:lnTo>
                  <a:lnTo>
                    <a:pt x="1459" y="139"/>
                  </a:lnTo>
                  <a:lnTo>
                    <a:pt x="1443" y="132"/>
                  </a:lnTo>
                  <a:lnTo>
                    <a:pt x="1419" y="116"/>
                  </a:lnTo>
                  <a:lnTo>
                    <a:pt x="1403" y="10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01" name="Freeform 423"/>
            <p:cNvSpPr>
              <a:spLocks/>
            </p:cNvSpPr>
            <p:nvPr/>
          </p:nvSpPr>
          <p:spPr bwMode="auto">
            <a:xfrm>
              <a:off x="153" y="753"/>
              <a:ext cx="174" cy="87"/>
            </a:xfrm>
            <a:custGeom>
              <a:avLst/>
              <a:gdLst/>
              <a:ahLst/>
              <a:cxnLst>
                <a:cxn ang="0">
                  <a:pos x="115" y="38"/>
                </a:cxn>
                <a:cxn ang="0">
                  <a:pos x="107" y="31"/>
                </a:cxn>
                <a:cxn ang="0">
                  <a:pos x="100" y="31"/>
                </a:cxn>
                <a:cxn ang="0">
                  <a:pos x="100" y="23"/>
                </a:cxn>
                <a:cxn ang="0">
                  <a:pos x="100" y="31"/>
                </a:cxn>
                <a:cxn ang="0">
                  <a:pos x="91" y="31"/>
                </a:cxn>
                <a:cxn ang="0">
                  <a:pos x="84" y="31"/>
                </a:cxn>
                <a:cxn ang="0">
                  <a:pos x="77" y="31"/>
                </a:cxn>
                <a:cxn ang="0">
                  <a:pos x="77" y="38"/>
                </a:cxn>
                <a:cxn ang="0">
                  <a:pos x="68" y="38"/>
                </a:cxn>
                <a:cxn ang="0">
                  <a:pos x="77" y="31"/>
                </a:cxn>
                <a:cxn ang="0">
                  <a:pos x="84" y="23"/>
                </a:cxn>
                <a:cxn ang="0">
                  <a:pos x="84" y="15"/>
                </a:cxn>
                <a:cxn ang="0">
                  <a:pos x="77" y="8"/>
                </a:cxn>
                <a:cxn ang="0">
                  <a:pos x="68" y="0"/>
                </a:cxn>
                <a:cxn ang="0">
                  <a:pos x="53" y="15"/>
                </a:cxn>
                <a:cxn ang="0">
                  <a:pos x="37" y="23"/>
                </a:cxn>
                <a:cxn ang="0">
                  <a:pos x="14" y="38"/>
                </a:cxn>
                <a:cxn ang="0">
                  <a:pos x="0" y="46"/>
                </a:cxn>
                <a:cxn ang="0">
                  <a:pos x="7" y="38"/>
                </a:cxn>
                <a:cxn ang="0">
                  <a:pos x="14" y="38"/>
                </a:cxn>
                <a:cxn ang="0">
                  <a:pos x="23" y="38"/>
                </a:cxn>
                <a:cxn ang="0">
                  <a:pos x="30" y="38"/>
                </a:cxn>
                <a:cxn ang="0">
                  <a:pos x="23" y="38"/>
                </a:cxn>
                <a:cxn ang="0">
                  <a:pos x="23" y="46"/>
                </a:cxn>
                <a:cxn ang="0">
                  <a:pos x="37" y="46"/>
                </a:cxn>
                <a:cxn ang="0">
                  <a:pos x="30" y="54"/>
                </a:cxn>
                <a:cxn ang="0">
                  <a:pos x="37" y="62"/>
                </a:cxn>
                <a:cxn ang="0">
                  <a:pos x="46" y="62"/>
                </a:cxn>
                <a:cxn ang="0">
                  <a:pos x="53" y="62"/>
                </a:cxn>
                <a:cxn ang="0">
                  <a:pos x="61" y="62"/>
                </a:cxn>
                <a:cxn ang="0">
                  <a:pos x="53" y="54"/>
                </a:cxn>
                <a:cxn ang="0">
                  <a:pos x="68" y="46"/>
                </a:cxn>
                <a:cxn ang="0">
                  <a:pos x="77" y="46"/>
                </a:cxn>
                <a:cxn ang="0">
                  <a:pos x="84" y="46"/>
                </a:cxn>
                <a:cxn ang="0">
                  <a:pos x="91" y="46"/>
                </a:cxn>
                <a:cxn ang="0">
                  <a:pos x="100" y="46"/>
                </a:cxn>
                <a:cxn ang="0">
                  <a:pos x="115" y="38"/>
                </a:cxn>
              </a:cxnLst>
              <a:rect l="0" t="0" r="r" b="b"/>
              <a:pathLst>
                <a:path w="116" h="63">
                  <a:moveTo>
                    <a:pt x="115" y="38"/>
                  </a:moveTo>
                  <a:lnTo>
                    <a:pt x="107" y="31"/>
                  </a:lnTo>
                  <a:lnTo>
                    <a:pt x="100" y="31"/>
                  </a:lnTo>
                  <a:lnTo>
                    <a:pt x="100" y="23"/>
                  </a:lnTo>
                  <a:lnTo>
                    <a:pt x="100" y="31"/>
                  </a:lnTo>
                  <a:lnTo>
                    <a:pt x="91" y="31"/>
                  </a:lnTo>
                  <a:lnTo>
                    <a:pt x="84" y="31"/>
                  </a:lnTo>
                  <a:lnTo>
                    <a:pt x="77" y="31"/>
                  </a:lnTo>
                  <a:lnTo>
                    <a:pt x="77" y="38"/>
                  </a:lnTo>
                  <a:lnTo>
                    <a:pt x="68" y="38"/>
                  </a:lnTo>
                  <a:lnTo>
                    <a:pt x="77" y="31"/>
                  </a:lnTo>
                  <a:lnTo>
                    <a:pt x="84" y="23"/>
                  </a:lnTo>
                  <a:lnTo>
                    <a:pt x="84" y="15"/>
                  </a:lnTo>
                  <a:lnTo>
                    <a:pt x="77" y="8"/>
                  </a:lnTo>
                  <a:lnTo>
                    <a:pt x="68" y="0"/>
                  </a:lnTo>
                  <a:lnTo>
                    <a:pt x="53" y="15"/>
                  </a:lnTo>
                  <a:lnTo>
                    <a:pt x="37" y="23"/>
                  </a:lnTo>
                  <a:lnTo>
                    <a:pt x="14" y="38"/>
                  </a:lnTo>
                  <a:lnTo>
                    <a:pt x="0" y="46"/>
                  </a:lnTo>
                  <a:lnTo>
                    <a:pt x="7" y="38"/>
                  </a:lnTo>
                  <a:lnTo>
                    <a:pt x="14" y="38"/>
                  </a:lnTo>
                  <a:lnTo>
                    <a:pt x="23" y="38"/>
                  </a:lnTo>
                  <a:lnTo>
                    <a:pt x="30" y="38"/>
                  </a:lnTo>
                  <a:lnTo>
                    <a:pt x="23" y="38"/>
                  </a:lnTo>
                  <a:lnTo>
                    <a:pt x="23" y="46"/>
                  </a:lnTo>
                  <a:lnTo>
                    <a:pt x="37" y="46"/>
                  </a:lnTo>
                  <a:lnTo>
                    <a:pt x="30" y="54"/>
                  </a:lnTo>
                  <a:lnTo>
                    <a:pt x="37" y="62"/>
                  </a:lnTo>
                  <a:lnTo>
                    <a:pt x="46" y="62"/>
                  </a:lnTo>
                  <a:lnTo>
                    <a:pt x="53" y="62"/>
                  </a:lnTo>
                  <a:lnTo>
                    <a:pt x="61" y="62"/>
                  </a:lnTo>
                  <a:lnTo>
                    <a:pt x="53" y="54"/>
                  </a:lnTo>
                  <a:lnTo>
                    <a:pt x="68" y="46"/>
                  </a:lnTo>
                  <a:lnTo>
                    <a:pt x="77" y="46"/>
                  </a:lnTo>
                  <a:lnTo>
                    <a:pt x="84" y="46"/>
                  </a:lnTo>
                  <a:lnTo>
                    <a:pt x="91" y="46"/>
                  </a:lnTo>
                  <a:lnTo>
                    <a:pt x="100" y="46"/>
                  </a:lnTo>
                  <a:lnTo>
                    <a:pt x="115" y="3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02" name="Freeform 424"/>
            <p:cNvSpPr>
              <a:spLocks/>
            </p:cNvSpPr>
            <p:nvPr/>
          </p:nvSpPr>
          <p:spPr bwMode="auto">
            <a:xfrm>
              <a:off x="5068" y="1013"/>
              <a:ext cx="167" cy="159"/>
            </a:xfrm>
            <a:custGeom>
              <a:avLst/>
              <a:gdLst/>
              <a:ahLst/>
              <a:cxnLst>
                <a:cxn ang="0">
                  <a:pos x="92" y="79"/>
                </a:cxn>
                <a:cxn ang="0">
                  <a:pos x="76" y="70"/>
                </a:cxn>
                <a:cxn ang="0">
                  <a:pos x="69" y="55"/>
                </a:cxn>
                <a:cxn ang="0">
                  <a:pos x="55" y="46"/>
                </a:cxn>
                <a:cxn ang="0">
                  <a:pos x="39" y="32"/>
                </a:cxn>
                <a:cxn ang="0">
                  <a:pos x="32" y="32"/>
                </a:cxn>
                <a:cxn ang="0">
                  <a:pos x="16" y="16"/>
                </a:cxn>
                <a:cxn ang="0">
                  <a:pos x="0" y="0"/>
                </a:cxn>
                <a:cxn ang="0">
                  <a:pos x="8" y="9"/>
                </a:cxn>
                <a:cxn ang="0">
                  <a:pos x="8" y="16"/>
                </a:cxn>
                <a:cxn ang="0">
                  <a:pos x="16" y="32"/>
                </a:cxn>
                <a:cxn ang="0">
                  <a:pos x="32" y="39"/>
                </a:cxn>
                <a:cxn ang="0">
                  <a:pos x="39" y="55"/>
                </a:cxn>
                <a:cxn ang="0">
                  <a:pos x="55" y="63"/>
                </a:cxn>
                <a:cxn ang="0">
                  <a:pos x="62" y="79"/>
                </a:cxn>
                <a:cxn ang="0">
                  <a:pos x="69" y="93"/>
                </a:cxn>
                <a:cxn ang="0">
                  <a:pos x="76" y="102"/>
                </a:cxn>
                <a:cxn ang="0">
                  <a:pos x="85" y="117"/>
                </a:cxn>
                <a:cxn ang="0">
                  <a:pos x="92" y="117"/>
                </a:cxn>
                <a:cxn ang="0">
                  <a:pos x="92" y="109"/>
                </a:cxn>
                <a:cxn ang="0">
                  <a:pos x="100" y="117"/>
                </a:cxn>
                <a:cxn ang="0">
                  <a:pos x="109" y="117"/>
                </a:cxn>
                <a:cxn ang="0">
                  <a:pos x="100" y="109"/>
                </a:cxn>
                <a:cxn ang="0">
                  <a:pos x="76" y="93"/>
                </a:cxn>
                <a:cxn ang="0">
                  <a:pos x="69" y="70"/>
                </a:cxn>
                <a:cxn ang="0">
                  <a:pos x="76" y="70"/>
                </a:cxn>
                <a:cxn ang="0">
                  <a:pos x="85" y="79"/>
                </a:cxn>
                <a:cxn ang="0">
                  <a:pos x="92" y="79"/>
                </a:cxn>
              </a:cxnLst>
              <a:rect l="0" t="0" r="r" b="b"/>
              <a:pathLst>
                <a:path w="110" h="118">
                  <a:moveTo>
                    <a:pt x="92" y="79"/>
                  </a:moveTo>
                  <a:lnTo>
                    <a:pt x="76" y="70"/>
                  </a:lnTo>
                  <a:lnTo>
                    <a:pt x="69" y="55"/>
                  </a:lnTo>
                  <a:lnTo>
                    <a:pt x="55" y="46"/>
                  </a:lnTo>
                  <a:lnTo>
                    <a:pt x="39" y="32"/>
                  </a:lnTo>
                  <a:lnTo>
                    <a:pt x="32" y="32"/>
                  </a:lnTo>
                  <a:lnTo>
                    <a:pt x="16" y="16"/>
                  </a:lnTo>
                  <a:lnTo>
                    <a:pt x="0" y="0"/>
                  </a:lnTo>
                  <a:lnTo>
                    <a:pt x="8" y="9"/>
                  </a:lnTo>
                  <a:lnTo>
                    <a:pt x="8" y="16"/>
                  </a:lnTo>
                  <a:lnTo>
                    <a:pt x="16" y="32"/>
                  </a:lnTo>
                  <a:lnTo>
                    <a:pt x="32" y="39"/>
                  </a:lnTo>
                  <a:lnTo>
                    <a:pt x="39" y="55"/>
                  </a:lnTo>
                  <a:lnTo>
                    <a:pt x="55" y="63"/>
                  </a:lnTo>
                  <a:lnTo>
                    <a:pt x="62" y="79"/>
                  </a:lnTo>
                  <a:lnTo>
                    <a:pt x="69" y="93"/>
                  </a:lnTo>
                  <a:lnTo>
                    <a:pt x="76" y="102"/>
                  </a:lnTo>
                  <a:lnTo>
                    <a:pt x="85" y="117"/>
                  </a:lnTo>
                  <a:lnTo>
                    <a:pt x="92" y="117"/>
                  </a:lnTo>
                  <a:lnTo>
                    <a:pt x="92" y="109"/>
                  </a:lnTo>
                  <a:lnTo>
                    <a:pt x="100" y="117"/>
                  </a:lnTo>
                  <a:lnTo>
                    <a:pt x="109" y="117"/>
                  </a:lnTo>
                  <a:lnTo>
                    <a:pt x="100" y="109"/>
                  </a:lnTo>
                  <a:lnTo>
                    <a:pt x="76" y="93"/>
                  </a:lnTo>
                  <a:lnTo>
                    <a:pt x="69" y="70"/>
                  </a:lnTo>
                  <a:lnTo>
                    <a:pt x="76" y="70"/>
                  </a:lnTo>
                  <a:lnTo>
                    <a:pt x="85" y="79"/>
                  </a:lnTo>
                  <a:lnTo>
                    <a:pt x="92" y="7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03" name="Freeform 425"/>
            <p:cNvSpPr>
              <a:spLocks/>
            </p:cNvSpPr>
            <p:nvPr/>
          </p:nvSpPr>
          <p:spPr bwMode="auto">
            <a:xfrm>
              <a:off x="3481" y="630"/>
              <a:ext cx="163" cy="65"/>
            </a:xfrm>
            <a:custGeom>
              <a:avLst/>
              <a:gdLst/>
              <a:ahLst/>
              <a:cxnLst>
                <a:cxn ang="0">
                  <a:pos x="109" y="7"/>
                </a:cxn>
                <a:cxn ang="0">
                  <a:pos x="101" y="7"/>
                </a:cxn>
                <a:cxn ang="0">
                  <a:pos x="78" y="14"/>
                </a:cxn>
                <a:cxn ang="0">
                  <a:pos x="55" y="23"/>
                </a:cxn>
                <a:cxn ang="0">
                  <a:pos x="46" y="23"/>
                </a:cxn>
                <a:cxn ang="0">
                  <a:pos x="46" y="30"/>
                </a:cxn>
                <a:cxn ang="0">
                  <a:pos x="39" y="30"/>
                </a:cxn>
                <a:cxn ang="0">
                  <a:pos x="32" y="30"/>
                </a:cxn>
                <a:cxn ang="0">
                  <a:pos x="39" y="30"/>
                </a:cxn>
                <a:cxn ang="0">
                  <a:pos x="32" y="37"/>
                </a:cxn>
                <a:cxn ang="0">
                  <a:pos x="23" y="37"/>
                </a:cxn>
                <a:cxn ang="0">
                  <a:pos x="32" y="37"/>
                </a:cxn>
                <a:cxn ang="0">
                  <a:pos x="32" y="46"/>
                </a:cxn>
                <a:cxn ang="0">
                  <a:pos x="8" y="37"/>
                </a:cxn>
                <a:cxn ang="0">
                  <a:pos x="0" y="37"/>
                </a:cxn>
                <a:cxn ang="0">
                  <a:pos x="8" y="30"/>
                </a:cxn>
                <a:cxn ang="0">
                  <a:pos x="16" y="30"/>
                </a:cxn>
                <a:cxn ang="0">
                  <a:pos x="8" y="30"/>
                </a:cxn>
                <a:cxn ang="0">
                  <a:pos x="16" y="23"/>
                </a:cxn>
                <a:cxn ang="0">
                  <a:pos x="8" y="23"/>
                </a:cxn>
                <a:cxn ang="0">
                  <a:pos x="16" y="23"/>
                </a:cxn>
                <a:cxn ang="0">
                  <a:pos x="23" y="14"/>
                </a:cxn>
                <a:cxn ang="0">
                  <a:pos x="39" y="14"/>
                </a:cxn>
                <a:cxn ang="0">
                  <a:pos x="46" y="7"/>
                </a:cxn>
                <a:cxn ang="0">
                  <a:pos x="85" y="7"/>
                </a:cxn>
                <a:cxn ang="0">
                  <a:pos x="101" y="0"/>
                </a:cxn>
                <a:cxn ang="0">
                  <a:pos x="109" y="7"/>
                </a:cxn>
              </a:cxnLst>
              <a:rect l="0" t="0" r="r" b="b"/>
              <a:pathLst>
                <a:path w="110" h="47">
                  <a:moveTo>
                    <a:pt x="109" y="7"/>
                  </a:moveTo>
                  <a:lnTo>
                    <a:pt x="101" y="7"/>
                  </a:lnTo>
                  <a:lnTo>
                    <a:pt x="78" y="14"/>
                  </a:lnTo>
                  <a:lnTo>
                    <a:pt x="55" y="23"/>
                  </a:lnTo>
                  <a:lnTo>
                    <a:pt x="46" y="23"/>
                  </a:lnTo>
                  <a:lnTo>
                    <a:pt x="46" y="30"/>
                  </a:lnTo>
                  <a:lnTo>
                    <a:pt x="39" y="30"/>
                  </a:lnTo>
                  <a:lnTo>
                    <a:pt x="32" y="30"/>
                  </a:lnTo>
                  <a:lnTo>
                    <a:pt x="39" y="30"/>
                  </a:lnTo>
                  <a:lnTo>
                    <a:pt x="32" y="37"/>
                  </a:lnTo>
                  <a:lnTo>
                    <a:pt x="23" y="37"/>
                  </a:lnTo>
                  <a:lnTo>
                    <a:pt x="32" y="37"/>
                  </a:lnTo>
                  <a:lnTo>
                    <a:pt x="32" y="46"/>
                  </a:lnTo>
                  <a:lnTo>
                    <a:pt x="8" y="37"/>
                  </a:lnTo>
                  <a:lnTo>
                    <a:pt x="0" y="37"/>
                  </a:lnTo>
                  <a:lnTo>
                    <a:pt x="8" y="30"/>
                  </a:lnTo>
                  <a:lnTo>
                    <a:pt x="16" y="30"/>
                  </a:lnTo>
                  <a:lnTo>
                    <a:pt x="8" y="30"/>
                  </a:lnTo>
                  <a:lnTo>
                    <a:pt x="16" y="23"/>
                  </a:lnTo>
                  <a:lnTo>
                    <a:pt x="8" y="23"/>
                  </a:lnTo>
                  <a:lnTo>
                    <a:pt x="16" y="23"/>
                  </a:lnTo>
                  <a:lnTo>
                    <a:pt x="23" y="14"/>
                  </a:lnTo>
                  <a:lnTo>
                    <a:pt x="39" y="14"/>
                  </a:lnTo>
                  <a:lnTo>
                    <a:pt x="46" y="7"/>
                  </a:lnTo>
                  <a:lnTo>
                    <a:pt x="85" y="7"/>
                  </a:lnTo>
                  <a:lnTo>
                    <a:pt x="101" y="0"/>
                  </a:lnTo>
                  <a:lnTo>
                    <a:pt x="109" y="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04" name="Freeform 426"/>
            <p:cNvSpPr>
              <a:spLocks/>
            </p:cNvSpPr>
            <p:nvPr/>
          </p:nvSpPr>
          <p:spPr bwMode="auto">
            <a:xfrm>
              <a:off x="3470" y="695"/>
              <a:ext cx="97" cy="39"/>
            </a:xfrm>
            <a:custGeom>
              <a:avLst/>
              <a:gdLst/>
              <a:ahLst/>
              <a:cxnLst>
                <a:cxn ang="0">
                  <a:pos x="63" y="30"/>
                </a:cxn>
                <a:cxn ang="0">
                  <a:pos x="39" y="14"/>
                </a:cxn>
                <a:cxn ang="0">
                  <a:pos x="30" y="7"/>
                </a:cxn>
                <a:cxn ang="0">
                  <a:pos x="30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7" y="7"/>
                </a:cxn>
                <a:cxn ang="0">
                  <a:pos x="0" y="14"/>
                </a:cxn>
                <a:cxn ang="0">
                  <a:pos x="7" y="22"/>
                </a:cxn>
                <a:cxn ang="0">
                  <a:pos x="16" y="14"/>
                </a:cxn>
                <a:cxn ang="0">
                  <a:pos x="16" y="22"/>
                </a:cxn>
                <a:cxn ang="0">
                  <a:pos x="23" y="22"/>
                </a:cxn>
                <a:cxn ang="0">
                  <a:pos x="30" y="30"/>
                </a:cxn>
                <a:cxn ang="0">
                  <a:pos x="39" y="30"/>
                </a:cxn>
                <a:cxn ang="0">
                  <a:pos x="46" y="30"/>
                </a:cxn>
                <a:cxn ang="0">
                  <a:pos x="54" y="30"/>
                </a:cxn>
                <a:cxn ang="0">
                  <a:pos x="63" y="30"/>
                </a:cxn>
              </a:cxnLst>
              <a:rect l="0" t="0" r="r" b="b"/>
              <a:pathLst>
                <a:path w="64" h="31">
                  <a:moveTo>
                    <a:pt x="63" y="30"/>
                  </a:moveTo>
                  <a:lnTo>
                    <a:pt x="39" y="14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7"/>
                  </a:lnTo>
                  <a:lnTo>
                    <a:pt x="0" y="14"/>
                  </a:lnTo>
                  <a:lnTo>
                    <a:pt x="7" y="22"/>
                  </a:lnTo>
                  <a:lnTo>
                    <a:pt x="16" y="14"/>
                  </a:lnTo>
                  <a:lnTo>
                    <a:pt x="16" y="22"/>
                  </a:lnTo>
                  <a:lnTo>
                    <a:pt x="23" y="22"/>
                  </a:lnTo>
                  <a:lnTo>
                    <a:pt x="30" y="30"/>
                  </a:lnTo>
                  <a:lnTo>
                    <a:pt x="39" y="30"/>
                  </a:lnTo>
                  <a:lnTo>
                    <a:pt x="46" y="30"/>
                  </a:lnTo>
                  <a:lnTo>
                    <a:pt x="54" y="30"/>
                  </a:lnTo>
                  <a:lnTo>
                    <a:pt x="63" y="3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05" name="Freeform 427"/>
            <p:cNvSpPr>
              <a:spLocks/>
            </p:cNvSpPr>
            <p:nvPr/>
          </p:nvSpPr>
          <p:spPr bwMode="auto">
            <a:xfrm>
              <a:off x="4525" y="636"/>
              <a:ext cx="115" cy="39"/>
            </a:xfrm>
            <a:custGeom>
              <a:avLst/>
              <a:gdLst/>
              <a:ahLst/>
              <a:cxnLst>
                <a:cxn ang="0">
                  <a:pos x="76" y="8"/>
                </a:cxn>
                <a:cxn ang="0">
                  <a:pos x="31" y="0"/>
                </a:cxn>
                <a:cxn ang="0">
                  <a:pos x="38" y="8"/>
                </a:cxn>
                <a:cxn ang="0">
                  <a:pos x="31" y="8"/>
                </a:cxn>
                <a:cxn ang="0">
                  <a:pos x="8" y="8"/>
                </a:cxn>
                <a:cxn ang="0">
                  <a:pos x="0" y="8"/>
                </a:cxn>
                <a:cxn ang="0">
                  <a:pos x="8" y="8"/>
                </a:cxn>
                <a:cxn ang="0">
                  <a:pos x="8" y="20"/>
                </a:cxn>
                <a:cxn ang="0">
                  <a:pos x="38" y="29"/>
                </a:cxn>
                <a:cxn ang="0">
                  <a:pos x="38" y="20"/>
                </a:cxn>
                <a:cxn ang="0">
                  <a:pos x="61" y="20"/>
                </a:cxn>
                <a:cxn ang="0">
                  <a:pos x="68" y="20"/>
                </a:cxn>
                <a:cxn ang="0">
                  <a:pos x="76" y="20"/>
                </a:cxn>
                <a:cxn ang="0">
                  <a:pos x="76" y="8"/>
                </a:cxn>
              </a:cxnLst>
              <a:rect l="0" t="0" r="r" b="b"/>
              <a:pathLst>
                <a:path w="77" h="30">
                  <a:moveTo>
                    <a:pt x="76" y="8"/>
                  </a:moveTo>
                  <a:lnTo>
                    <a:pt x="31" y="0"/>
                  </a:lnTo>
                  <a:lnTo>
                    <a:pt x="38" y="8"/>
                  </a:lnTo>
                  <a:lnTo>
                    <a:pt x="31" y="8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20"/>
                  </a:lnTo>
                  <a:lnTo>
                    <a:pt x="38" y="29"/>
                  </a:lnTo>
                  <a:lnTo>
                    <a:pt x="38" y="20"/>
                  </a:lnTo>
                  <a:lnTo>
                    <a:pt x="61" y="20"/>
                  </a:lnTo>
                  <a:lnTo>
                    <a:pt x="68" y="20"/>
                  </a:lnTo>
                  <a:lnTo>
                    <a:pt x="76" y="20"/>
                  </a:lnTo>
                  <a:lnTo>
                    <a:pt x="76" y="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06" name="Freeform 428"/>
            <p:cNvSpPr>
              <a:spLocks/>
            </p:cNvSpPr>
            <p:nvPr/>
          </p:nvSpPr>
          <p:spPr bwMode="auto">
            <a:xfrm>
              <a:off x="3899" y="585"/>
              <a:ext cx="85" cy="41"/>
            </a:xfrm>
            <a:custGeom>
              <a:avLst/>
              <a:gdLst/>
              <a:ahLst/>
              <a:cxnLst>
                <a:cxn ang="0">
                  <a:pos x="46" y="15"/>
                </a:cxn>
                <a:cxn ang="0">
                  <a:pos x="39" y="0"/>
                </a:cxn>
                <a:cxn ang="0">
                  <a:pos x="30" y="0"/>
                </a:cxn>
                <a:cxn ang="0">
                  <a:pos x="23" y="0"/>
                </a:cxn>
                <a:cxn ang="0">
                  <a:pos x="0" y="0"/>
                </a:cxn>
                <a:cxn ang="0">
                  <a:pos x="0" y="15"/>
                </a:cxn>
                <a:cxn ang="0">
                  <a:pos x="7" y="15"/>
                </a:cxn>
                <a:cxn ang="0">
                  <a:pos x="16" y="28"/>
                </a:cxn>
                <a:cxn ang="0">
                  <a:pos x="54" y="28"/>
                </a:cxn>
                <a:cxn ang="0">
                  <a:pos x="54" y="15"/>
                </a:cxn>
                <a:cxn ang="0">
                  <a:pos x="46" y="15"/>
                </a:cxn>
              </a:cxnLst>
              <a:rect l="0" t="0" r="r" b="b"/>
              <a:pathLst>
                <a:path w="55" h="29">
                  <a:moveTo>
                    <a:pt x="46" y="15"/>
                  </a:moveTo>
                  <a:lnTo>
                    <a:pt x="39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16" y="28"/>
                  </a:lnTo>
                  <a:lnTo>
                    <a:pt x="54" y="28"/>
                  </a:lnTo>
                  <a:lnTo>
                    <a:pt x="54" y="15"/>
                  </a:lnTo>
                  <a:lnTo>
                    <a:pt x="46" y="15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07" name="Freeform 429"/>
            <p:cNvSpPr>
              <a:spLocks/>
            </p:cNvSpPr>
            <p:nvPr/>
          </p:nvSpPr>
          <p:spPr bwMode="auto">
            <a:xfrm>
              <a:off x="4003" y="593"/>
              <a:ext cx="58" cy="43"/>
            </a:xfrm>
            <a:custGeom>
              <a:avLst/>
              <a:gdLst/>
              <a:ahLst/>
              <a:cxnLst>
                <a:cxn ang="0">
                  <a:pos x="38" y="14"/>
                </a:cxn>
                <a:cxn ang="0">
                  <a:pos x="14" y="0"/>
                </a:cxn>
                <a:cxn ang="0">
                  <a:pos x="7" y="14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0" y="29"/>
                </a:cxn>
                <a:cxn ang="0">
                  <a:pos x="38" y="14"/>
                </a:cxn>
              </a:cxnLst>
              <a:rect l="0" t="0" r="r" b="b"/>
              <a:pathLst>
                <a:path w="39" h="30">
                  <a:moveTo>
                    <a:pt x="38" y="14"/>
                  </a:moveTo>
                  <a:lnTo>
                    <a:pt x="14" y="0"/>
                  </a:lnTo>
                  <a:lnTo>
                    <a:pt x="7" y="14"/>
                  </a:lnTo>
                  <a:lnTo>
                    <a:pt x="7" y="0"/>
                  </a:lnTo>
                  <a:lnTo>
                    <a:pt x="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29"/>
                  </a:lnTo>
                  <a:lnTo>
                    <a:pt x="38" y="1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08" name="Freeform 430"/>
            <p:cNvSpPr>
              <a:spLocks/>
            </p:cNvSpPr>
            <p:nvPr/>
          </p:nvSpPr>
          <p:spPr bwMode="auto">
            <a:xfrm>
              <a:off x="3861" y="574"/>
              <a:ext cx="73" cy="42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23" y="0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7" y="29"/>
                </a:cxn>
                <a:cxn ang="0">
                  <a:pos x="0" y="29"/>
                </a:cxn>
                <a:cxn ang="0">
                  <a:pos x="15" y="29"/>
                </a:cxn>
                <a:cxn ang="0">
                  <a:pos x="7" y="29"/>
                </a:cxn>
                <a:cxn ang="0">
                  <a:pos x="46" y="29"/>
                </a:cxn>
                <a:cxn ang="0">
                  <a:pos x="38" y="29"/>
                </a:cxn>
                <a:cxn ang="0">
                  <a:pos x="46" y="0"/>
                </a:cxn>
              </a:cxnLst>
              <a:rect l="0" t="0" r="r" b="b"/>
              <a:pathLst>
                <a:path w="47" h="30">
                  <a:moveTo>
                    <a:pt x="46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29"/>
                  </a:lnTo>
                  <a:lnTo>
                    <a:pt x="0" y="29"/>
                  </a:lnTo>
                  <a:lnTo>
                    <a:pt x="15" y="29"/>
                  </a:lnTo>
                  <a:lnTo>
                    <a:pt x="7" y="29"/>
                  </a:lnTo>
                  <a:lnTo>
                    <a:pt x="46" y="29"/>
                  </a:lnTo>
                  <a:lnTo>
                    <a:pt x="38" y="29"/>
                  </a:lnTo>
                  <a:lnTo>
                    <a:pt x="46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09" name="Freeform 431"/>
            <p:cNvSpPr>
              <a:spLocks/>
            </p:cNvSpPr>
            <p:nvPr/>
          </p:nvSpPr>
          <p:spPr bwMode="auto">
            <a:xfrm>
              <a:off x="4650" y="647"/>
              <a:ext cx="72" cy="41"/>
            </a:xfrm>
            <a:custGeom>
              <a:avLst/>
              <a:gdLst/>
              <a:ahLst/>
              <a:cxnLst>
                <a:cxn ang="0">
                  <a:pos x="47" y="29"/>
                </a:cxn>
                <a:cxn ang="0">
                  <a:pos x="7" y="29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47" y="29"/>
                </a:cxn>
              </a:cxnLst>
              <a:rect l="0" t="0" r="r" b="b"/>
              <a:pathLst>
                <a:path w="48" h="30">
                  <a:moveTo>
                    <a:pt x="47" y="29"/>
                  </a:moveTo>
                  <a:lnTo>
                    <a:pt x="7" y="29"/>
                  </a:lnTo>
                  <a:lnTo>
                    <a:pt x="0" y="0"/>
                  </a:lnTo>
                  <a:lnTo>
                    <a:pt x="0" y="29"/>
                  </a:lnTo>
                  <a:lnTo>
                    <a:pt x="47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10" name="Freeform 432"/>
            <p:cNvSpPr>
              <a:spLocks/>
            </p:cNvSpPr>
            <p:nvPr/>
          </p:nvSpPr>
          <p:spPr bwMode="auto">
            <a:xfrm>
              <a:off x="4619" y="675"/>
              <a:ext cx="61" cy="44"/>
            </a:xfrm>
            <a:custGeom>
              <a:avLst/>
              <a:gdLst/>
              <a:ahLst/>
              <a:cxnLst>
                <a:cxn ang="0">
                  <a:pos x="38" y="29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30" y="29"/>
                </a:cxn>
                <a:cxn ang="0">
                  <a:pos x="38" y="29"/>
                </a:cxn>
              </a:cxnLst>
              <a:rect l="0" t="0" r="r" b="b"/>
              <a:pathLst>
                <a:path w="39" h="30">
                  <a:moveTo>
                    <a:pt x="38" y="29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30" y="29"/>
                  </a:lnTo>
                  <a:lnTo>
                    <a:pt x="38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11" name="Freeform 433"/>
            <p:cNvSpPr>
              <a:spLocks/>
            </p:cNvSpPr>
            <p:nvPr/>
          </p:nvSpPr>
          <p:spPr bwMode="auto">
            <a:xfrm>
              <a:off x="3446" y="753"/>
              <a:ext cx="43" cy="39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16" y="29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29" y="0"/>
                </a:cxn>
              </a:cxnLst>
              <a:rect l="0" t="0" r="r" b="b"/>
              <a:pathLst>
                <a:path w="30" h="30">
                  <a:moveTo>
                    <a:pt x="29" y="0"/>
                  </a:moveTo>
                  <a:lnTo>
                    <a:pt x="16" y="29"/>
                  </a:lnTo>
                  <a:lnTo>
                    <a:pt x="0" y="0"/>
                  </a:lnTo>
                  <a:lnTo>
                    <a:pt x="16" y="0"/>
                  </a:lnTo>
                  <a:lnTo>
                    <a:pt x="2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12" name="Freeform 434"/>
            <p:cNvSpPr>
              <a:spLocks/>
            </p:cNvSpPr>
            <p:nvPr/>
          </p:nvSpPr>
          <p:spPr bwMode="auto">
            <a:xfrm>
              <a:off x="317" y="710"/>
              <a:ext cx="48" cy="41"/>
            </a:xfrm>
            <a:custGeom>
              <a:avLst/>
              <a:gdLst/>
              <a:ahLst/>
              <a:cxnLst>
                <a:cxn ang="0">
                  <a:pos x="22" y="29"/>
                </a:cxn>
                <a:cxn ang="0">
                  <a:pos x="0" y="29"/>
                </a:cxn>
                <a:cxn ang="0">
                  <a:pos x="15" y="0"/>
                </a:cxn>
                <a:cxn ang="0">
                  <a:pos x="30" y="29"/>
                </a:cxn>
                <a:cxn ang="0">
                  <a:pos x="22" y="29"/>
                </a:cxn>
              </a:cxnLst>
              <a:rect l="0" t="0" r="r" b="b"/>
              <a:pathLst>
                <a:path w="31" h="30">
                  <a:moveTo>
                    <a:pt x="22" y="29"/>
                  </a:moveTo>
                  <a:lnTo>
                    <a:pt x="0" y="29"/>
                  </a:lnTo>
                  <a:lnTo>
                    <a:pt x="15" y="0"/>
                  </a:lnTo>
                  <a:lnTo>
                    <a:pt x="30" y="29"/>
                  </a:lnTo>
                  <a:lnTo>
                    <a:pt x="22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13" name="Freeform 435"/>
            <p:cNvSpPr>
              <a:spLocks/>
            </p:cNvSpPr>
            <p:nvPr/>
          </p:nvSpPr>
          <p:spPr bwMode="auto">
            <a:xfrm>
              <a:off x="3329" y="574"/>
              <a:ext cx="59" cy="42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15" y="29"/>
                </a:cxn>
                <a:cxn ang="0">
                  <a:pos x="8" y="29"/>
                </a:cxn>
                <a:cxn ang="0">
                  <a:pos x="0" y="29"/>
                </a:cxn>
                <a:cxn ang="0">
                  <a:pos x="8" y="29"/>
                </a:cxn>
                <a:cxn ang="0">
                  <a:pos x="23" y="0"/>
                </a:cxn>
                <a:cxn ang="0">
                  <a:pos x="31" y="0"/>
                </a:cxn>
                <a:cxn ang="0">
                  <a:pos x="39" y="0"/>
                </a:cxn>
              </a:cxnLst>
              <a:rect l="0" t="0" r="r" b="b"/>
              <a:pathLst>
                <a:path w="40" h="30">
                  <a:moveTo>
                    <a:pt x="39" y="0"/>
                  </a:moveTo>
                  <a:lnTo>
                    <a:pt x="15" y="29"/>
                  </a:lnTo>
                  <a:lnTo>
                    <a:pt x="8" y="29"/>
                  </a:lnTo>
                  <a:lnTo>
                    <a:pt x="0" y="29"/>
                  </a:lnTo>
                  <a:lnTo>
                    <a:pt x="8" y="29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14" name="Freeform 436"/>
            <p:cNvSpPr>
              <a:spLocks/>
            </p:cNvSpPr>
            <p:nvPr/>
          </p:nvSpPr>
          <p:spPr bwMode="auto">
            <a:xfrm>
              <a:off x="5312" y="1181"/>
              <a:ext cx="44" cy="42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14"/>
                </a:cxn>
                <a:cxn ang="0">
                  <a:pos x="0" y="29"/>
                </a:cxn>
                <a:cxn ang="0">
                  <a:pos x="12" y="14"/>
                </a:cxn>
                <a:cxn ang="0">
                  <a:pos x="28" y="0"/>
                </a:cxn>
              </a:cxnLst>
              <a:rect l="0" t="0" r="r" b="b"/>
              <a:pathLst>
                <a:path w="29" h="30">
                  <a:moveTo>
                    <a:pt x="28" y="0"/>
                  </a:moveTo>
                  <a:lnTo>
                    <a:pt x="0" y="14"/>
                  </a:lnTo>
                  <a:lnTo>
                    <a:pt x="0" y="29"/>
                  </a:lnTo>
                  <a:lnTo>
                    <a:pt x="12" y="14"/>
                  </a:lnTo>
                  <a:lnTo>
                    <a:pt x="2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15" name="Freeform 437"/>
            <p:cNvSpPr>
              <a:spLocks/>
            </p:cNvSpPr>
            <p:nvPr/>
          </p:nvSpPr>
          <p:spPr bwMode="auto">
            <a:xfrm>
              <a:off x="5211" y="710"/>
              <a:ext cx="4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9"/>
                </a:cxn>
                <a:cxn ang="0">
                  <a:pos x="12" y="29"/>
                </a:cxn>
                <a:cxn ang="0">
                  <a:pos x="29" y="29"/>
                </a:cxn>
                <a:cxn ang="0">
                  <a:pos x="0" y="0"/>
                </a:cxn>
              </a:cxnLst>
              <a:rect l="0" t="0" r="r" b="b"/>
              <a:pathLst>
                <a:path w="30" h="30">
                  <a:moveTo>
                    <a:pt x="0" y="0"/>
                  </a:moveTo>
                  <a:lnTo>
                    <a:pt x="0" y="29"/>
                  </a:lnTo>
                  <a:lnTo>
                    <a:pt x="12" y="29"/>
                  </a:lnTo>
                  <a:lnTo>
                    <a:pt x="29" y="29"/>
                  </a:lnTo>
                  <a:lnTo>
                    <a:pt x="0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16" name="Freeform 438"/>
            <p:cNvSpPr>
              <a:spLocks/>
            </p:cNvSpPr>
            <p:nvPr/>
          </p:nvSpPr>
          <p:spPr bwMode="auto">
            <a:xfrm>
              <a:off x="3572" y="731"/>
              <a:ext cx="47" cy="38"/>
            </a:xfrm>
            <a:custGeom>
              <a:avLst/>
              <a:gdLst/>
              <a:ahLst/>
              <a:cxnLst>
                <a:cxn ang="0">
                  <a:pos x="29" y="29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20" y="29"/>
                </a:cxn>
                <a:cxn ang="0">
                  <a:pos x="29" y="29"/>
                </a:cxn>
              </a:cxnLst>
              <a:rect l="0" t="0" r="r" b="b"/>
              <a:pathLst>
                <a:path w="30" h="30">
                  <a:moveTo>
                    <a:pt x="29" y="29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20" y="29"/>
                  </a:lnTo>
                  <a:lnTo>
                    <a:pt x="29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17" name="Freeform 439"/>
            <p:cNvSpPr>
              <a:spLocks/>
            </p:cNvSpPr>
            <p:nvPr/>
          </p:nvSpPr>
          <p:spPr bwMode="auto">
            <a:xfrm>
              <a:off x="3123" y="939"/>
              <a:ext cx="45" cy="39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29"/>
                </a:cxn>
                <a:cxn ang="0">
                  <a:pos x="0" y="0"/>
                </a:cxn>
                <a:cxn ang="0">
                  <a:pos x="29" y="0"/>
                </a:cxn>
              </a:cxnLst>
              <a:rect l="0" t="0" r="r" b="b"/>
              <a:pathLst>
                <a:path w="30" h="30">
                  <a:moveTo>
                    <a:pt x="29" y="0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18" name="Freeform 440"/>
            <p:cNvSpPr>
              <a:spLocks/>
            </p:cNvSpPr>
            <p:nvPr/>
          </p:nvSpPr>
          <p:spPr bwMode="auto">
            <a:xfrm>
              <a:off x="5312" y="931"/>
              <a:ext cx="44" cy="39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28"/>
                </a:cxn>
                <a:cxn ang="0">
                  <a:pos x="0" y="0"/>
                </a:cxn>
                <a:cxn ang="0">
                  <a:pos x="28" y="0"/>
                </a:cxn>
              </a:cxnLst>
              <a:rect l="0" t="0" r="r" b="b"/>
              <a:pathLst>
                <a:path w="29" h="29">
                  <a:moveTo>
                    <a:pt x="28" y="0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19" name="Line 441"/>
            <p:cNvSpPr>
              <a:spLocks noChangeShapeType="1"/>
            </p:cNvSpPr>
            <p:nvPr/>
          </p:nvSpPr>
          <p:spPr bwMode="auto">
            <a:xfrm flipH="1">
              <a:off x="5092" y="744"/>
              <a:ext cx="24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20" name="Freeform 442"/>
            <p:cNvSpPr>
              <a:spLocks/>
            </p:cNvSpPr>
            <p:nvPr/>
          </p:nvSpPr>
          <p:spPr bwMode="auto">
            <a:xfrm>
              <a:off x="3703" y="675"/>
              <a:ext cx="44" cy="44"/>
            </a:xfrm>
            <a:custGeom>
              <a:avLst/>
              <a:gdLst/>
              <a:ahLst/>
              <a:cxnLst>
                <a:cxn ang="0">
                  <a:pos x="28" y="29"/>
                </a:cxn>
                <a:cxn ang="0">
                  <a:pos x="0" y="29"/>
                </a:cxn>
                <a:cxn ang="0">
                  <a:pos x="0" y="0"/>
                </a:cxn>
                <a:cxn ang="0">
                  <a:pos x="14" y="29"/>
                </a:cxn>
                <a:cxn ang="0">
                  <a:pos x="28" y="29"/>
                </a:cxn>
              </a:cxnLst>
              <a:rect l="0" t="0" r="r" b="b"/>
              <a:pathLst>
                <a:path w="29" h="30">
                  <a:moveTo>
                    <a:pt x="28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14" y="29"/>
                  </a:lnTo>
                  <a:lnTo>
                    <a:pt x="28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21" name="Freeform 443"/>
            <p:cNvSpPr>
              <a:spLocks/>
            </p:cNvSpPr>
            <p:nvPr/>
          </p:nvSpPr>
          <p:spPr bwMode="auto">
            <a:xfrm>
              <a:off x="3467" y="574"/>
              <a:ext cx="43" cy="42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0"/>
                </a:cxn>
                <a:cxn ang="0">
                  <a:pos x="20" y="29"/>
                </a:cxn>
                <a:cxn ang="0">
                  <a:pos x="29" y="0"/>
                </a:cxn>
              </a:cxnLst>
              <a:rect l="0" t="0" r="r" b="b"/>
              <a:pathLst>
                <a:path w="30" h="30">
                  <a:moveTo>
                    <a:pt x="29" y="0"/>
                  </a:moveTo>
                  <a:lnTo>
                    <a:pt x="0" y="0"/>
                  </a:lnTo>
                  <a:lnTo>
                    <a:pt x="20" y="29"/>
                  </a:lnTo>
                  <a:lnTo>
                    <a:pt x="2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22" name="Line 444"/>
            <p:cNvSpPr>
              <a:spLocks noChangeShapeType="1"/>
            </p:cNvSpPr>
            <p:nvPr/>
          </p:nvSpPr>
          <p:spPr bwMode="auto">
            <a:xfrm flipH="1">
              <a:off x="3506" y="575"/>
              <a:ext cx="35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23" name="Freeform 445"/>
            <p:cNvSpPr>
              <a:spLocks/>
            </p:cNvSpPr>
            <p:nvPr/>
          </p:nvSpPr>
          <p:spPr bwMode="auto">
            <a:xfrm>
              <a:off x="4225" y="668"/>
              <a:ext cx="40" cy="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28" y="0"/>
                </a:cxn>
                <a:cxn ang="0">
                  <a:pos x="19" y="0"/>
                </a:cxn>
              </a:cxnLst>
              <a:rect l="0" t="0" r="r" b="b"/>
              <a:pathLst>
                <a:path w="29" h="1">
                  <a:moveTo>
                    <a:pt x="19" y="0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1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24" name="Freeform 446"/>
            <p:cNvSpPr>
              <a:spLocks/>
            </p:cNvSpPr>
            <p:nvPr/>
          </p:nvSpPr>
          <p:spPr bwMode="auto">
            <a:xfrm>
              <a:off x="5356" y="1089"/>
              <a:ext cx="48" cy="41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28"/>
                </a:cxn>
                <a:cxn ang="0">
                  <a:pos x="0" y="0"/>
                </a:cxn>
                <a:cxn ang="0">
                  <a:pos x="29" y="0"/>
                </a:cxn>
              </a:cxnLst>
              <a:rect l="0" t="0" r="r" b="b"/>
              <a:pathLst>
                <a:path w="30" h="29">
                  <a:moveTo>
                    <a:pt x="29" y="0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25" name="Line 447"/>
            <p:cNvSpPr>
              <a:spLocks noChangeShapeType="1"/>
            </p:cNvSpPr>
            <p:nvPr/>
          </p:nvSpPr>
          <p:spPr bwMode="auto">
            <a:xfrm>
              <a:off x="5302" y="1203"/>
              <a:ext cx="0" cy="12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26" name="Freeform 448"/>
            <p:cNvSpPr>
              <a:spLocks/>
            </p:cNvSpPr>
            <p:nvPr/>
          </p:nvSpPr>
          <p:spPr bwMode="auto">
            <a:xfrm>
              <a:off x="4605" y="668"/>
              <a:ext cx="44" cy="42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0"/>
                </a:cxn>
                <a:cxn ang="0">
                  <a:pos x="29" y="29"/>
                </a:cxn>
                <a:cxn ang="0">
                  <a:pos x="29" y="0"/>
                </a:cxn>
              </a:cxnLst>
              <a:rect l="0" t="0" r="r" b="b"/>
              <a:pathLst>
                <a:path w="30" h="30">
                  <a:moveTo>
                    <a:pt x="29" y="0"/>
                  </a:moveTo>
                  <a:lnTo>
                    <a:pt x="0" y="0"/>
                  </a:lnTo>
                  <a:lnTo>
                    <a:pt x="29" y="29"/>
                  </a:lnTo>
                  <a:lnTo>
                    <a:pt x="2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27" name="Freeform 449"/>
            <p:cNvSpPr>
              <a:spLocks/>
            </p:cNvSpPr>
            <p:nvPr/>
          </p:nvSpPr>
          <p:spPr bwMode="auto">
            <a:xfrm>
              <a:off x="3316" y="574"/>
              <a:ext cx="46" cy="42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29"/>
                </a:cxn>
                <a:cxn ang="0">
                  <a:pos x="0" y="0"/>
                </a:cxn>
                <a:cxn ang="0">
                  <a:pos x="29" y="0"/>
                </a:cxn>
              </a:cxnLst>
              <a:rect l="0" t="0" r="r" b="b"/>
              <a:pathLst>
                <a:path w="30" h="30">
                  <a:moveTo>
                    <a:pt x="29" y="0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28" name="Line 450"/>
            <p:cNvSpPr>
              <a:spLocks noChangeShapeType="1"/>
            </p:cNvSpPr>
            <p:nvPr/>
          </p:nvSpPr>
          <p:spPr bwMode="auto">
            <a:xfrm flipH="1">
              <a:off x="3805" y="699"/>
              <a:ext cx="15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29" name="Freeform 451"/>
            <p:cNvSpPr>
              <a:spLocks/>
            </p:cNvSpPr>
            <p:nvPr/>
          </p:nvSpPr>
          <p:spPr bwMode="auto">
            <a:xfrm>
              <a:off x="3458" y="585"/>
              <a:ext cx="43" cy="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29" y="0"/>
                </a:cxn>
              </a:cxnLst>
              <a:rect l="0" t="0" r="r" b="b"/>
              <a:pathLst>
                <a:path w="30" h="1">
                  <a:moveTo>
                    <a:pt x="29" y="0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2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30" name="Freeform 452"/>
            <p:cNvSpPr>
              <a:spLocks/>
            </p:cNvSpPr>
            <p:nvPr/>
          </p:nvSpPr>
          <p:spPr bwMode="auto">
            <a:xfrm>
              <a:off x="5425" y="993"/>
              <a:ext cx="45" cy="40"/>
            </a:xfrm>
            <a:custGeom>
              <a:avLst/>
              <a:gdLst/>
              <a:ahLst/>
              <a:cxnLst>
                <a:cxn ang="0">
                  <a:pos x="29" y="28"/>
                </a:cxn>
                <a:cxn ang="0">
                  <a:pos x="0" y="0"/>
                </a:cxn>
                <a:cxn ang="0">
                  <a:pos x="29" y="14"/>
                </a:cxn>
                <a:cxn ang="0">
                  <a:pos x="29" y="28"/>
                </a:cxn>
              </a:cxnLst>
              <a:rect l="0" t="0" r="r" b="b"/>
              <a:pathLst>
                <a:path w="30" h="29">
                  <a:moveTo>
                    <a:pt x="29" y="28"/>
                  </a:moveTo>
                  <a:lnTo>
                    <a:pt x="0" y="0"/>
                  </a:lnTo>
                  <a:lnTo>
                    <a:pt x="29" y="14"/>
                  </a:lnTo>
                  <a:lnTo>
                    <a:pt x="29" y="2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31" name="Freeform 453"/>
            <p:cNvSpPr>
              <a:spLocks/>
            </p:cNvSpPr>
            <p:nvPr/>
          </p:nvSpPr>
          <p:spPr bwMode="auto">
            <a:xfrm>
              <a:off x="4504" y="647"/>
              <a:ext cx="43" cy="4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0"/>
                </a:cxn>
                <a:cxn ang="0">
                  <a:pos x="29" y="29"/>
                </a:cxn>
                <a:cxn ang="0">
                  <a:pos x="14" y="0"/>
                </a:cxn>
              </a:cxnLst>
              <a:rect l="0" t="0" r="r" b="b"/>
              <a:pathLst>
                <a:path w="30" h="30">
                  <a:moveTo>
                    <a:pt x="14" y="0"/>
                  </a:moveTo>
                  <a:lnTo>
                    <a:pt x="0" y="0"/>
                  </a:lnTo>
                  <a:lnTo>
                    <a:pt x="29" y="29"/>
                  </a:lnTo>
                  <a:lnTo>
                    <a:pt x="14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32" name="Line 454"/>
            <p:cNvSpPr>
              <a:spLocks noChangeShapeType="1"/>
            </p:cNvSpPr>
            <p:nvPr/>
          </p:nvSpPr>
          <p:spPr bwMode="auto">
            <a:xfrm flipH="1">
              <a:off x="3123" y="933"/>
              <a:ext cx="8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33" name="Line 455"/>
            <p:cNvSpPr>
              <a:spLocks noChangeShapeType="1"/>
            </p:cNvSpPr>
            <p:nvPr/>
          </p:nvSpPr>
          <p:spPr bwMode="auto">
            <a:xfrm flipH="1">
              <a:off x="2983" y="1215"/>
              <a:ext cx="10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34" name="Freeform 456"/>
            <p:cNvSpPr>
              <a:spLocks/>
            </p:cNvSpPr>
            <p:nvPr/>
          </p:nvSpPr>
          <p:spPr bwMode="auto">
            <a:xfrm>
              <a:off x="3054" y="1108"/>
              <a:ext cx="101" cy="3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4" y="0"/>
                </a:cxn>
                <a:cxn ang="0">
                  <a:pos x="14" y="10"/>
                </a:cxn>
                <a:cxn ang="0">
                  <a:pos x="7" y="10"/>
                </a:cxn>
                <a:cxn ang="0">
                  <a:pos x="0" y="10"/>
                </a:cxn>
                <a:cxn ang="0">
                  <a:pos x="7" y="28"/>
                </a:cxn>
                <a:cxn ang="0">
                  <a:pos x="23" y="28"/>
                </a:cxn>
                <a:cxn ang="0">
                  <a:pos x="46" y="19"/>
                </a:cxn>
                <a:cxn ang="0">
                  <a:pos x="60" y="19"/>
                </a:cxn>
                <a:cxn ang="0">
                  <a:pos x="68" y="10"/>
                </a:cxn>
                <a:cxn ang="0">
                  <a:pos x="46" y="0"/>
                </a:cxn>
                <a:cxn ang="0">
                  <a:pos x="37" y="0"/>
                </a:cxn>
                <a:cxn ang="0">
                  <a:pos x="23" y="0"/>
                </a:cxn>
              </a:cxnLst>
              <a:rect l="0" t="0" r="r" b="b"/>
              <a:pathLst>
                <a:path w="69" h="29">
                  <a:moveTo>
                    <a:pt x="23" y="0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7" y="28"/>
                  </a:lnTo>
                  <a:lnTo>
                    <a:pt x="23" y="28"/>
                  </a:lnTo>
                  <a:lnTo>
                    <a:pt x="46" y="19"/>
                  </a:lnTo>
                  <a:lnTo>
                    <a:pt x="60" y="19"/>
                  </a:lnTo>
                  <a:lnTo>
                    <a:pt x="68" y="10"/>
                  </a:lnTo>
                  <a:lnTo>
                    <a:pt x="46" y="0"/>
                  </a:lnTo>
                  <a:lnTo>
                    <a:pt x="37" y="0"/>
                  </a:lnTo>
                  <a:lnTo>
                    <a:pt x="23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35" name="Freeform 457"/>
            <p:cNvSpPr>
              <a:spLocks/>
            </p:cNvSpPr>
            <p:nvPr/>
          </p:nvSpPr>
          <p:spPr bwMode="auto">
            <a:xfrm>
              <a:off x="3007" y="1161"/>
              <a:ext cx="47" cy="37"/>
            </a:xfrm>
            <a:custGeom>
              <a:avLst/>
              <a:gdLst/>
              <a:ahLst/>
              <a:cxnLst>
                <a:cxn ang="0">
                  <a:pos x="8" y="28"/>
                </a:cxn>
                <a:cxn ang="0">
                  <a:pos x="16" y="28"/>
                </a:cxn>
                <a:cxn ang="0">
                  <a:pos x="23" y="28"/>
                </a:cxn>
                <a:cxn ang="0">
                  <a:pos x="16" y="28"/>
                </a:cxn>
                <a:cxn ang="0">
                  <a:pos x="23" y="28"/>
                </a:cxn>
                <a:cxn ang="0">
                  <a:pos x="23" y="12"/>
                </a:cxn>
                <a:cxn ang="0">
                  <a:pos x="32" y="0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28"/>
                </a:cxn>
                <a:cxn ang="0">
                  <a:pos x="8" y="28"/>
                </a:cxn>
              </a:cxnLst>
              <a:rect l="0" t="0" r="r" b="b"/>
              <a:pathLst>
                <a:path w="33" h="29">
                  <a:moveTo>
                    <a:pt x="8" y="28"/>
                  </a:moveTo>
                  <a:lnTo>
                    <a:pt x="16" y="28"/>
                  </a:lnTo>
                  <a:lnTo>
                    <a:pt x="23" y="28"/>
                  </a:lnTo>
                  <a:lnTo>
                    <a:pt x="16" y="28"/>
                  </a:lnTo>
                  <a:lnTo>
                    <a:pt x="23" y="28"/>
                  </a:lnTo>
                  <a:lnTo>
                    <a:pt x="23" y="12"/>
                  </a:lnTo>
                  <a:lnTo>
                    <a:pt x="32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8"/>
                  </a:lnTo>
                  <a:lnTo>
                    <a:pt x="8" y="2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36" name="Freeform 458"/>
            <p:cNvSpPr>
              <a:spLocks/>
            </p:cNvSpPr>
            <p:nvPr/>
          </p:nvSpPr>
          <p:spPr bwMode="auto">
            <a:xfrm>
              <a:off x="2950" y="753"/>
              <a:ext cx="176" cy="243"/>
            </a:xfrm>
            <a:custGeom>
              <a:avLst/>
              <a:gdLst/>
              <a:ahLst/>
              <a:cxnLst>
                <a:cxn ang="0">
                  <a:pos x="92" y="62"/>
                </a:cxn>
                <a:cxn ang="0">
                  <a:pos x="76" y="69"/>
                </a:cxn>
                <a:cxn ang="0">
                  <a:pos x="69" y="78"/>
                </a:cxn>
                <a:cxn ang="0">
                  <a:pos x="60" y="78"/>
                </a:cxn>
                <a:cxn ang="0">
                  <a:pos x="60" y="85"/>
                </a:cxn>
                <a:cxn ang="0">
                  <a:pos x="53" y="85"/>
                </a:cxn>
                <a:cxn ang="0">
                  <a:pos x="53" y="93"/>
                </a:cxn>
                <a:cxn ang="0">
                  <a:pos x="60" y="109"/>
                </a:cxn>
                <a:cxn ang="0">
                  <a:pos x="69" y="116"/>
                </a:cxn>
                <a:cxn ang="0">
                  <a:pos x="76" y="125"/>
                </a:cxn>
                <a:cxn ang="0">
                  <a:pos x="69" y="125"/>
                </a:cxn>
                <a:cxn ang="0">
                  <a:pos x="60" y="125"/>
                </a:cxn>
                <a:cxn ang="0">
                  <a:pos x="46" y="125"/>
                </a:cxn>
                <a:cxn ang="0">
                  <a:pos x="69" y="125"/>
                </a:cxn>
                <a:cxn ang="0">
                  <a:pos x="69" y="132"/>
                </a:cxn>
                <a:cxn ang="0">
                  <a:pos x="60" y="132"/>
                </a:cxn>
                <a:cxn ang="0">
                  <a:pos x="60" y="139"/>
                </a:cxn>
                <a:cxn ang="0">
                  <a:pos x="53" y="139"/>
                </a:cxn>
                <a:cxn ang="0">
                  <a:pos x="53" y="148"/>
                </a:cxn>
                <a:cxn ang="0">
                  <a:pos x="53" y="155"/>
                </a:cxn>
                <a:cxn ang="0">
                  <a:pos x="53" y="171"/>
                </a:cxn>
                <a:cxn ang="0">
                  <a:pos x="37" y="171"/>
                </a:cxn>
                <a:cxn ang="0">
                  <a:pos x="30" y="179"/>
                </a:cxn>
                <a:cxn ang="0">
                  <a:pos x="23" y="179"/>
                </a:cxn>
                <a:cxn ang="0">
                  <a:pos x="14" y="171"/>
                </a:cxn>
                <a:cxn ang="0">
                  <a:pos x="14" y="162"/>
                </a:cxn>
                <a:cxn ang="0">
                  <a:pos x="7" y="148"/>
                </a:cxn>
                <a:cxn ang="0">
                  <a:pos x="7" y="139"/>
                </a:cxn>
                <a:cxn ang="0">
                  <a:pos x="0" y="139"/>
                </a:cxn>
                <a:cxn ang="0">
                  <a:pos x="0" y="132"/>
                </a:cxn>
                <a:cxn ang="0">
                  <a:pos x="7" y="116"/>
                </a:cxn>
                <a:cxn ang="0">
                  <a:pos x="7" y="109"/>
                </a:cxn>
                <a:cxn ang="0">
                  <a:pos x="7" y="102"/>
                </a:cxn>
                <a:cxn ang="0">
                  <a:pos x="14" y="102"/>
                </a:cxn>
                <a:cxn ang="0">
                  <a:pos x="7" y="93"/>
                </a:cxn>
                <a:cxn ang="0">
                  <a:pos x="7" y="85"/>
                </a:cxn>
                <a:cxn ang="0">
                  <a:pos x="7" y="69"/>
                </a:cxn>
                <a:cxn ang="0">
                  <a:pos x="14" y="62"/>
                </a:cxn>
                <a:cxn ang="0">
                  <a:pos x="23" y="62"/>
                </a:cxn>
                <a:cxn ang="0">
                  <a:pos x="14" y="55"/>
                </a:cxn>
                <a:cxn ang="0">
                  <a:pos x="23" y="39"/>
                </a:cxn>
                <a:cxn ang="0">
                  <a:pos x="30" y="39"/>
                </a:cxn>
                <a:cxn ang="0">
                  <a:pos x="37" y="32"/>
                </a:cxn>
                <a:cxn ang="0">
                  <a:pos x="37" y="16"/>
                </a:cxn>
                <a:cxn ang="0">
                  <a:pos x="53" y="16"/>
                </a:cxn>
                <a:cxn ang="0">
                  <a:pos x="53" y="8"/>
                </a:cxn>
                <a:cxn ang="0">
                  <a:pos x="69" y="8"/>
                </a:cxn>
                <a:cxn ang="0">
                  <a:pos x="69" y="0"/>
                </a:cxn>
                <a:cxn ang="0">
                  <a:pos x="76" y="0"/>
                </a:cxn>
                <a:cxn ang="0">
                  <a:pos x="99" y="16"/>
                </a:cxn>
                <a:cxn ang="0">
                  <a:pos x="107" y="32"/>
                </a:cxn>
                <a:cxn ang="0">
                  <a:pos x="116" y="39"/>
                </a:cxn>
                <a:cxn ang="0">
                  <a:pos x="99" y="39"/>
                </a:cxn>
                <a:cxn ang="0">
                  <a:pos x="99" y="46"/>
                </a:cxn>
                <a:cxn ang="0">
                  <a:pos x="92" y="46"/>
                </a:cxn>
                <a:cxn ang="0">
                  <a:pos x="92" y="55"/>
                </a:cxn>
                <a:cxn ang="0">
                  <a:pos x="92" y="62"/>
                </a:cxn>
              </a:cxnLst>
              <a:rect l="0" t="0" r="r" b="b"/>
              <a:pathLst>
                <a:path w="117" h="180">
                  <a:moveTo>
                    <a:pt x="92" y="62"/>
                  </a:moveTo>
                  <a:lnTo>
                    <a:pt x="76" y="69"/>
                  </a:lnTo>
                  <a:lnTo>
                    <a:pt x="69" y="78"/>
                  </a:lnTo>
                  <a:lnTo>
                    <a:pt x="60" y="78"/>
                  </a:lnTo>
                  <a:lnTo>
                    <a:pt x="60" y="85"/>
                  </a:lnTo>
                  <a:lnTo>
                    <a:pt x="53" y="85"/>
                  </a:lnTo>
                  <a:lnTo>
                    <a:pt x="53" y="93"/>
                  </a:lnTo>
                  <a:lnTo>
                    <a:pt x="60" y="109"/>
                  </a:lnTo>
                  <a:lnTo>
                    <a:pt x="69" y="116"/>
                  </a:lnTo>
                  <a:lnTo>
                    <a:pt x="76" y="125"/>
                  </a:lnTo>
                  <a:lnTo>
                    <a:pt x="69" y="125"/>
                  </a:lnTo>
                  <a:lnTo>
                    <a:pt x="60" y="125"/>
                  </a:lnTo>
                  <a:lnTo>
                    <a:pt x="46" y="125"/>
                  </a:lnTo>
                  <a:lnTo>
                    <a:pt x="69" y="125"/>
                  </a:lnTo>
                  <a:lnTo>
                    <a:pt x="69" y="132"/>
                  </a:lnTo>
                  <a:lnTo>
                    <a:pt x="60" y="132"/>
                  </a:lnTo>
                  <a:lnTo>
                    <a:pt x="60" y="139"/>
                  </a:lnTo>
                  <a:lnTo>
                    <a:pt x="53" y="139"/>
                  </a:lnTo>
                  <a:lnTo>
                    <a:pt x="53" y="148"/>
                  </a:lnTo>
                  <a:lnTo>
                    <a:pt x="53" y="155"/>
                  </a:lnTo>
                  <a:lnTo>
                    <a:pt x="53" y="171"/>
                  </a:lnTo>
                  <a:lnTo>
                    <a:pt x="37" y="171"/>
                  </a:lnTo>
                  <a:lnTo>
                    <a:pt x="30" y="179"/>
                  </a:lnTo>
                  <a:lnTo>
                    <a:pt x="23" y="179"/>
                  </a:lnTo>
                  <a:lnTo>
                    <a:pt x="14" y="171"/>
                  </a:lnTo>
                  <a:lnTo>
                    <a:pt x="14" y="162"/>
                  </a:lnTo>
                  <a:lnTo>
                    <a:pt x="7" y="148"/>
                  </a:lnTo>
                  <a:lnTo>
                    <a:pt x="7" y="139"/>
                  </a:lnTo>
                  <a:lnTo>
                    <a:pt x="0" y="139"/>
                  </a:lnTo>
                  <a:lnTo>
                    <a:pt x="0" y="132"/>
                  </a:lnTo>
                  <a:lnTo>
                    <a:pt x="7" y="116"/>
                  </a:lnTo>
                  <a:lnTo>
                    <a:pt x="7" y="109"/>
                  </a:lnTo>
                  <a:lnTo>
                    <a:pt x="7" y="102"/>
                  </a:lnTo>
                  <a:lnTo>
                    <a:pt x="14" y="102"/>
                  </a:lnTo>
                  <a:lnTo>
                    <a:pt x="7" y="93"/>
                  </a:lnTo>
                  <a:lnTo>
                    <a:pt x="7" y="85"/>
                  </a:lnTo>
                  <a:lnTo>
                    <a:pt x="7" y="69"/>
                  </a:lnTo>
                  <a:lnTo>
                    <a:pt x="14" y="62"/>
                  </a:lnTo>
                  <a:lnTo>
                    <a:pt x="23" y="62"/>
                  </a:lnTo>
                  <a:lnTo>
                    <a:pt x="14" y="55"/>
                  </a:lnTo>
                  <a:lnTo>
                    <a:pt x="23" y="39"/>
                  </a:lnTo>
                  <a:lnTo>
                    <a:pt x="30" y="39"/>
                  </a:lnTo>
                  <a:lnTo>
                    <a:pt x="37" y="32"/>
                  </a:lnTo>
                  <a:lnTo>
                    <a:pt x="37" y="16"/>
                  </a:lnTo>
                  <a:lnTo>
                    <a:pt x="53" y="16"/>
                  </a:lnTo>
                  <a:lnTo>
                    <a:pt x="53" y="8"/>
                  </a:lnTo>
                  <a:lnTo>
                    <a:pt x="69" y="8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99" y="16"/>
                  </a:lnTo>
                  <a:lnTo>
                    <a:pt x="107" y="32"/>
                  </a:lnTo>
                  <a:lnTo>
                    <a:pt x="116" y="39"/>
                  </a:lnTo>
                  <a:lnTo>
                    <a:pt x="99" y="39"/>
                  </a:lnTo>
                  <a:lnTo>
                    <a:pt x="99" y="46"/>
                  </a:lnTo>
                  <a:lnTo>
                    <a:pt x="92" y="46"/>
                  </a:lnTo>
                  <a:lnTo>
                    <a:pt x="92" y="55"/>
                  </a:lnTo>
                  <a:lnTo>
                    <a:pt x="92" y="62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37" name="Freeform 459"/>
            <p:cNvSpPr>
              <a:spLocks/>
            </p:cNvSpPr>
            <p:nvPr/>
          </p:nvSpPr>
          <p:spPr bwMode="auto">
            <a:xfrm>
              <a:off x="2881" y="1139"/>
              <a:ext cx="69" cy="40"/>
            </a:xfrm>
            <a:custGeom>
              <a:avLst/>
              <a:gdLst/>
              <a:ahLst/>
              <a:cxnLst>
                <a:cxn ang="0">
                  <a:pos x="46" y="19"/>
                </a:cxn>
                <a:cxn ang="0">
                  <a:pos x="46" y="28"/>
                </a:cxn>
                <a:cxn ang="0">
                  <a:pos x="37" y="28"/>
                </a:cxn>
                <a:cxn ang="0">
                  <a:pos x="30" y="28"/>
                </a:cxn>
                <a:cxn ang="0">
                  <a:pos x="23" y="28"/>
                </a:cxn>
                <a:cxn ang="0">
                  <a:pos x="14" y="28"/>
                </a:cxn>
                <a:cxn ang="0">
                  <a:pos x="7" y="28"/>
                </a:cxn>
                <a:cxn ang="0">
                  <a:pos x="0" y="19"/>
                </a:cxn>
                <a:cxn ang="0">
                  <a:pos x="0" y="28"/>
                </a:cxn>
                <a:cxn ang="0">
                  <a:pos x="7" y="10"/>
                </a:cxn>
                <a:cxn ang="0">
                  <a:pos x="14" y="0"/>
                </a:cxn>
                <a:cxn ang="0">
                  <a:pos x="23" y="0"/>
                </a:cxn>
                <a:cxn ang="0">
                  <a:pos x="37" y="0"/>
                </a:cxn>
                <a:cxn ang="0">
                  <a:pos x="37" y="10"/>
                </a:cxn>
                <a:cxn ang="0">
                  <a:pos x="46" y="19"/>
                </a:cxn>
              </a:cxnLst>
              <a:rect l="0" t="0" r="r" b="b"/>
              <a:pathLst>
                <a:path w="47" h="29">
                  <a:moveTo>
                    <a:pt x="46" y="19"/>
                  </a:moveTo>
                  <a:lnTo>
                    <a:pt x="46" y="28"/>
                  </a:lnTo>
                  <a:lnTo>
                    <a:pt x="37" y="28"/>
                  </a:lnTo>
                  <a:lnTo>
                    <a:pt x="30" y="28"/>
                  </a:lnTo>
                  <a:lnTo>
                    <a:pt x="23" y="28"/>
                  </a:lnTo>
                  <a:lnTo>
                    <a:pt x="14" y="28"/>
                  </a:lnTo>
                  <a:lnTo>
                    <a:pt x="7" y="28"/>
                  </a:lnTo>
                  <a:lnTo>
                    <a:pt x="0" y="19"/>
                  </a:lnTo>
                  <a:lnTo>
                    <a:pt x="0" y="28"/>
                  </a:lnTo>
                  <a:lnTo>
                    <a:pt x="7" y="10"/>
                  </a:lnTo>
                  <a:lnTo>
                    <a:pt x="14" y="0"/>
                  </a:lnTo>
                  <a:lnTo>
                    <a:pt x="23" y="0"/>
                  </a:lnTo>
                  <a:lnTo>
                    <a:pt x="37" y="0"/>
                  </a:lnTo>
                  <a:lnTo>
                    <a:pt x="37" y="10"/>
                  </a:lnTo>
                  <a:lnTo>
                    <a:pt x="46" y="1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38" name="Freeform 460"/>
            <p:cNvSpPr>
              <a:spLocks/>
            </p:cNvSpPr>
            <p:nvPr/>
          </p:nvSpPr>
          <p:spPr bwMode="auto">
            <a:xfrm>
              <a:off x="3145" y="1048"/>
              <a:ext cx="315" cy="157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00" y="8"/>
                </a:cxn>
                <a:cxn ang="0">
                  <a:pos x="85" y="16"/>
                </a:cxn>
                <a:cxn ang="0">
                  <a:pos x="69" y="16"/>
                </a:cxn>
                <a:cxn ang="0">
                  <a:pos x="46" y="8"/>
                </a:cxn>
                <a:cxn ang="0">
                  <a:pos x="30" y="8"/>
                </a:cxn>
                <a:cxn ang="0">
                  <a:pos x="7" y="8"/>
                </a:cxn>
                <a:cxn ang="0">
                  <a:pos x="16" y="23"/>
                </a:cxn>
                <a:cxn ang="0">
                  <a:pos x="16" y="32"/>
                </a:cxn>
                <a:cxn ang="0">
                  <a:pos x="7" y="46"/>
                </a:cxn>
                <a:cxn ang="0">
                  <a:pos x="7" y="55"/>
                </a:cxn>
                <a:cxn ang="0">
                  <a:pos x="0" y="62"/>
                </a:cxn>
                <a:cxn ang="0">
                  <a:pos x="7" y="69"/>
                </a:cxn>
                <a:cxn ang="0">
                  <a:pos x="30" y="69"/>
                </a:cxn>
                <a:cxn ang="0">
                  <a:pos x="53" y="62"/>
                </a:cxn>
                <a:cxn ang="0">
                  <a:pos x="62" y="55"/>
                </a:cxn>
                <a:cxn ang="0">
                  <a:pos x="76" y="62"/>
                </a:cxn>
                <a:cxn ang="0">
                  <a:pos x="85" y="69"/>
                </a:cxn>
                <a:cxn ang="0">
                  <a:pos x="92" y="85"/>
                </a:cxn>
                <a:cxn ang="0">
                  <a:pos x="100" y="92"/>
                </a:cxn>
                <a:cxn ang="0">
                  <a:pos x="108" y="85"/>
                </a:cxn>
                <a:cxn ang="0">
                  <a:pos x="116" y="85"/>
                </a:cxn>
                <a:cxn ang="0">
                  <a:pos x="116" y="78"/>
                </a:cxn>
                <a:cxn ang="0">
                  <a:pos x="116" y="85"/>
                </a:cxn>
                <a:cxn ang="0">
                  <a:pos x="123" y="85"/>
                </a:cxn>
                <a:cxn ang="0">
                  <a:pos x="108" y="85"/>
                </a:cxn>
                <a:cxn ang="0">
                  <a:pos x="116" y="92"/>
                </a:cxn>
                <a:cxn ang="0">
                  <a:pos x="123" y="92"/>
                </a:cxn>
                <a:cxn ang="0">
                  <a:pos x="139" y="92"/>
                </a:cxn>
                <a:cxn ang="0">
                  <a:pos x="123" y="101"/>
                </a:cxn>
                <a:cxn ang="0">
                  <a:pos x="132" y="108"/>
                </a:cxn>
                <a:cxn ang="0">
                  <a:pos x="139" y="108"/>
                </a:cxn>
                <a:cxn ang="0">
                  <a:pos x="139" y="116"/>
                </a:cxn>
                <a:cxn ang="0">
                  <a:pos x="155" y="108"/>
                </a:cxn>
                <a:cxn ang="0">
                  <a:pos x="162" y="108"/>
                </a:cxn>
                <a:cxn ang="0">
                  <a:pos x="169" y="108"/>
                </a:cxn>
                <a:cxn ang="0">
                  <a:pos x="162" y="101"/>
                </a:cxn>
                <a:cxn ang="0">
                  <a:pos x="146" y="92"/>
                </a:cxn>
                <a:cxn ang="0">
                  <a:pos x="155" y="92"/>
                </a:cxn>
                <a:cxn ang="0">
                  <a:pos x="169" y="85"/>
                </a:cxn>
                <a:cxn ang="0">
                  <a:pos x="185" y="78"/>
                </a:cxn>
                <a:cxn ang="0">
                  <a:pos x="192" y="78"/>
                </a:cxn>
                <a:cxn ang="0">
                  <a:pos x="200" y="69"/>
                </a:cxn>
                <a:cxn ang="0">
                  <a:pos x="209" y="62"/>
                </a:cxn>
                <a:cxn ang="0">
                  <a:pos x="200" y="46"/>
                </a:cxn>
                <a:cxn ang="0">
                  <a:pos x="185" y="39"/>
                </a:cxn>
                <a:cxn ang="0">
                  <a:pos x="169" y="32"/>
                </a:cxn>
                <a:cxn ang="0">
                  <a:pos x="162" y="39"/>
                </a:cxn>
                <a:cxn ang="0">
                  <a:pos x="146" y="23"/>
                </a:cxn>
                <a:cxn ang="0">
                  <a:pos x="132" y="8"/>
                </a:cxn>
                <a:cxn ang="0">
                  <a:pos x="108" y="0"/>
                </a:cxn>
              </a:cxnLst>
              <a:rect l="0" t="0" r="r" b="b"/>
              <a:pathLst>
                <a:path w="210" h="117">
                  <a:moveTo>
                    <a:pt x="108" y="0"/>
                  </a:moveTo>
                  <a:lnTo>
                    <a:pt x="100" y="8"/>
                  </a:lnTo>
                  <a:lnTo>
                    <a:pt x="85" y="16"/>
                  </a:lnTo>
                  <a:lnTo>
                    <a:pt x="69" y="16"/>
                  </a:lnTo>
                  <a:lnTo>
                    <a:pt x="46" y="8"/>
                  </a:lnTo>
                  <a:lnTo>
                    <a:pt x="30" y="8"/>
                  </a:lnTo>
                  <a:lnTo>
                    <a:pt x="7" y="8"/>
                  </a:lnTo>
                  <a:lnTo>
                    <a:pt x="16" y="23"/>
                  </a:lnTo>
                  <a:lnTo>
                    <a:pt x="16" y="32"/>
                  </a:lnTo>
                  <a:lnTo>
                    <a:pt x="7" y="46"/>
                  </a:lnTo>
                  <a:lnTo>
                    <a:pt x="7" y="55"/>
                  </a:lnTo>
                  <a:lnTo>
                    <a:pt x="0" y="62"/>
                  </a:lnTo>
                  <a:lnTo>
                    <a:pt x="7" y="69"/>
                  </a:lnTo>
                  <a:lnTo>
                    <a:pt x="30" y="69"/>
                  </a:lnTo>
                  <a:lnTo>
                    <a:pt x="53" y="62"/>
                  </a:lnTo>
                  <a:lnTo>
                    <a:pt x="62" y="55"/>
                  </a:lnTo>
                  <a:lnTo>
                    <a:pt x="76" y="62"/>
                  </a:lnTo>
                  <a:lnTo>
                    <a:pt x="85" y="69"/>
                  </a:lnTo>
                  <a:lnTo>
                    <a:pt x="92" y="85"/>
                  </a:lnTo>
                  <a:lnTo>
                    <a:pt x="100" y="92"/>
                  </a:lnTo>
                  <a:lnTo>
                    <a:pt x="108" y="85"/>
                  </a:lnTo>
                  <a:lnTo>
                    <a:pt x="116" y="85"/>
                  </a:lnTo>
                  <a:lnTo>
                    <a:pt x="116" y="78"/>
                  </a:lnTo>
                  <a:lnTo>
                    <a:pt x="116" y="85"/>
                  </a:lnTo>
                  <a:lnTo>
                    <a:pt x="123" y="85"/>
                  </a:lnTo>
                  <a:lnTo>
                    <a:pt x="108" y="85"/>
                  </a:lnTo>
                  <a:lnTo>
                    <a:pt x="116" y="92"/>
                  </a:lnTo>
                  <a:lnTo>
                    <a:pt x="123" y="92"/>
                  </a:lnTo>
                  <a:lnTo>
                    <a:pt x="139" y="92"/>
                  </a:lnTo>
                  <a:lnTo>
                    <a:pt x="123" y="101"/>
                  </a:lnTo>
                  <a:lnTo>
                    <a:pt x="132" y="108"/>
                  </a:lnTo>
                  <a:lnTo>
                    <a:pt x="139" y="108"/>
                  </a:lnTo>
                  <a:lnTo>
                    <a:pt x="139" y="116"/>
                  </a:lnTo>
                  <a:lnTo>
                    <a:pt x="155" y="108"/>
                  </a:lnTo>
                  <a:lnTo>
                    <a:pt x="162" y="108"/>
                  </a:lnTo>
                  <a:lnTo>
                    <a:pt x="169" y="108"/>
                  </a:lnTo>
                  <a:lnTo>
                    <a:pt x="162" y="101"/>
                  </a:lnTo>
                  <a:lnTo>
                    <a:pt x="146" y="92"/>
                  </a:lnTo>
                  <a:lnTo>
                    <a:pt x="155" y="92"/>
                  </a:lnTo>
                  <a:lnTo>
                    <a:pt x="169" y="85"/>
                  </a:lnTo>
                  <a:lnTo>
                    <a:pt x="185" y="78"/>
                  </a:lnTo>
                  <a:lnTo>
                    <a:pt x="192" y="78"/>
                  </a:lnTo>
                  <a:lnTo>
                    <a:pt x="200" y="69"/>
                  </a:lnTo>
                  <a:lnTo>
                    <a:pt x="209" y="62"/>
                  </a:lnTo>
                  <a:lnTo>
                    <a:pt x="200" y="46"/>
                  </a:lnTo>
                  <a:lnTo>
                    <a:pt x="185" y="39"/>
                  </a:lnTo>
                  <a:lnTo>
                    <a:pt x="169" y="32"/>
                  </a:lnTo>
                  <a:lnTo>
                    <a:pt x="162" y="39"/>
                  </a:lnTo>
                  <a:lnTo>
                    <a:pt x="146" y="23"/>
                  </a:lnTo>
                  <a:lnTo>
                    <a:pt x="132" y="8"/>
                  </a:lnTo>
                  <a:lnTo>
                    <a:pt x="10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39" name="Freeform 461"/>
            <p:cNvSpPr>
              <a:spLocks/>
            </p:cNvSpPr>
            <p:nvPr/>
          </p:nvSpPr>
          <p:spPr bwMode="auto">
            <a:xfrm>
              <a:off x="3099" y="1171"/>
              <a:ext cx="70" cy="87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0" y="16"/>
                </a:cxn>
                <a:cxn ang="0">
                  <a:pos x="7" y="16"/>
                </a:cxn>
                <a:cxn ang="0">
                  <a:pos x="7" y="23"/>
                </a:cxn>
                <a:cxn ang="0">
                  <a:pos x="0" y="23"/>
                </a:cxn>
                <a:cxn ang="0">
                  <a:pos x="7" y="23"/>
                </a:cxn>
                <a:cxn ang="0">
                  <a:pos x="7" y="32"/>
                </a:cxn>
                <a:cxn ang="0">
                  <a:pos x="7" y="39"/>
                </a:cxn>
                <a:cxn ang="0">
                  <a:pos x="0" y="39"/>
                </a:cxn>
                <a:cxn ang="0">
                  <a:pos x="7" y="39"/>
                </a:cxn>
                <a:cxn ang="0">
                  <a:pos x="0" y="39"/>
                </a:cxn>
                <a:cxn ang="0">
                  <a:pos x="0" y="46"/>
                </a:cxn>
                <a:cxn ang="0">
                  <a:pos x="0" y="55"/>
                </a:cxn>
                <a:cxn ang="0">
                  <a:pos x="7" y="55"/>
                </a:cxn>
                <a:cxn ang="0">
                  <a:pos x="7" y="63"/>
                </a:cxn>
                <a:cxn ang="0">
                  <a:pos x="7" y="55"/>
                </a:cxn>
                <a:cxn ang="0">
                  <a:pos x="15" y="55"/>
                </a:cxn>
                <a:cxn ang="0">
                  <a:pos x="23" y="63"/>
                </a:cxn>
                <a:cxn ang="0">
                  <a:pos x="30" y="55"/>
                </a:cxn>
                <a:cxn ang="0">
                  <a:pos x="37" y="55"/>
                </a:cxn>
                <a:cxn ang="0">
                  <a:pos x="46" y="55"/>
                </a:cxn>
                <a:cxn ang="0">
                  <a:pos x="46" y="46"/>
                </a:cxn>
                <a:cxn ang="0">
                  <a:pos x="46" y="39"/>
                </a:cxn>
                <a:cxn ang="0">
                  <a:pos x="46" y="32"/>
                </a:cxn>
                <a:cxn ang="0">
                  <a:pos x="46" y="23"/>
                </a:cxn>
                <a:cxn ang="0">
                  <a:pos x="37" y="23"/>
                </a:cxn>
                <a:cxn ang="0">
                  <a:pos x="30" y="16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7" y="16"/>
                </a:cxn>
              </a:cxnLst>
              <a:rect l="0" t="0" r="r" b="b"/>
              <a:pathLst>
                <a:path w="47" h="64">
                  <a:moveTo>
                    <a:pt x="7" y="16"/>
                  </a:moveTo>
                  <a:lnTo>
                    <a:pt x="0" y="16"/>
                  </a:lnTo>
                  <a:lnTo>
                    <a:pt x="7" y="16"/>
                  </a:lnTo>
                  <a:lnTo>
                    <a:pt x="7" y="23"/>
                  </a:lnTo>
                  <a:lnTo>
                    <a:pt x="0" y="23"/>
                  </a:lnTo>
                  <a:lnTo>
                    <a:pt x="7" y="23"/>
                  </a:lnTo>
                  <a:lnTo>
                    <a:pt x="7" y="32"/>
                  </a:lnTo>
                  <a:lnTo>
                    <a:pt x="7" y="39"/>
                  </a:lnTo>
                  <a:lnTo>
                    <a:pt x="0" y="39"/>
                  </a:lnTo>
                  <a:lnTo>
                    <a:pt x="7" y="39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0" y="55"/>
                  </a:lnTo>
                  <a:lnTo>
                    <a:pt x="7" y="55"/>
                  </a:lnTo>
                  <a:lnTo>
                    <a:pt x="7" y="63"/>
                  </a:lnTo>
                  <a:lnTo>
                    <a:pt x="7" y="55"/>
                  </a:lnTo>
                  <a:lnTo>
                    <a:pt x="15" y="55"/>
                  </a:lnTo>
                  <a:lnTo>
                    <a:pt x="23" y="63"/>
                  </a:lnTo>
                  <a:lnTo>
                    <a:pt x="30" y="55"/>
                  </a:lnTo>
                  <a:lnTo>
                    <a:pt x="37" y="55"/>
                  </a:lnTo>
                  <a:lnTo>
                    <a:pt x="46" y="55"/>
                  </a:lnTo>
                  <a:lnTo>
                    <a:pt x="46" y="46"/>
                  </a:lnTo>
                  <a:lnTo>
                    <a:pt x="46" y="39"/>
                  </a:lnTo>
                  <a:lnTo>
                    <a:pt x="46" y="32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0" y="16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7" y="1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40" name="Freeform 462"/>
            <p:cNvSpPr>
              <a:spLocks/>
            </p:cNvSpPr>
            <p:nvPr/>
          </p:nvSpPr>
          <p:spPr bwMode="auto">
            <a:xfrm>
              <a:off x="2857" y="724"/>
              <a:ext cx="346" cy="231"/>
            </a:xfrm>
            <a:custGeom>
              <a:avLst/>
              <a:gdLst/>
              <a:ahLst/>
              <a:cxnLst>
                <a:cxn ang="0">
                  <a:pos x="132" y="21"/>
                </a:cxn>
                <a:cxn ang="0">
                  <a:pos x="123" y="21"/>
                </a:cxn>
                <a:cxn ang="0">
                  <a:pos x="123" y="21"/>
                </a:cxn>
                <a:cxn ang="0">
                  <a:pos x="108" y="21"/>
                </a:cxn>
                <a:cxn ang="0">
                  <a:pos x="99" y="30"/>
                </a:cxn>
                <a:cxn ang="0">
                  <a:pos x="108" y="37"/>
                </a:cxn>
                <a:cxn ang="0">
                  <a:pos x="92" y="37"/>
                </a:cxn>
                <a:cxn ang="0">
                  <a:pos x="92" y="37"/>
                </a:cxn>
                <a:cxn ang="0">
                  <a:pos x="85" y="44"/>
                </a:cxn>
                <a:cxn ang="0">
                  <a:pos x="85" y="44"/>
                </a:cxn>
                <a:cxn ang="0">
                  <a:pos x="69" y="53"/>
                </a:cxn>
                <a:cxn ang="0">
                  <a:pos x="76" y="60"/>
                </a:cxn>
                <a:cxn ang="0">
                  <a:pos x="69" y="68"/>
                </a:cxn>
                <a:cxn ang="0">
                  <a:pos x="62" y="76"/>
                </a:cxn>
                <a:cxn ang="0">
                  <a:pos x="46" y="91"/>
                </a:cxn>
                <a:cxn ang="0">
                  <a:pos x="46" y="91"/>
                </a:cxn>
                <a:cxn ang="0">
                  <a:pos x="46" y="91"/>
                </a:cxn>
                <a:cxn ang="0">
                  <a:pos x="30" y="100"/>
                </a:cxn>
                <a:cxn ang="0">
                  <a:pos x="30" y="107"/>
                </a:cxn>
                <a:cxn ang="0">
                  <a:pos x="16" y="107"/>
                </a:cxn>
                <a:cxn ang="0">
                  <a:pos x="16" y="107"/>
                </a:cxn>
                <a:cxn ang="0">
                  <a:pos x="16" y="107"/>
                </a:cxn>
                <a:cxn ang="0">
                  <a:pos x="7" y="107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7" y="123"/>
                </a:cxn>
                <a:cxn ang="0">
                  <a:pos x="23" y="123"/>
                </a:cxn>
                <a:cxn ang="0">
                  <a:pos x="7" y="123"/>
                </a:cxn>
                <a:cxn ang="0">
                  <a:pos x="0" y="137"/>
                </a:cxn>
                <a:cxn ang="0">
                  <a:pos x="16" y="130"/>
                </a:cxn>
                <a:cxn ang="0">
                  <a:pos x="7" y="146"/>
                </a:cxn>
                <a:cxn ang="0">
                  <a:pos x="7" y="146"/>
                </a:cxn>
                <a:cxn ang="0">
                  <a:pos x="7" y="161"/>
                </a:cxn>
                <a:cxn ang="0">
                  <a:pos x="30" y="170"/>
                </a:cxn>
                <a:cxn ang="0">
                  <a:pos x="53" y="153"/>
                </a:cxn>
                <a:cxn ang="0">
                  <a:pos x="53" y="137"/>
                </a:cxn>
                <a:cxn ang="0">
                  <a:pos x="62" y="153"/>
                </a:cxn>
                <a:cxn ang="0">
                  <a:pos x="69" y="130"/>
                </a:cxn>
                <a:cxn ang="0">
                  <a:pos x="76" y="123"/>
                </a:cxn>
                <a:cxn ang="0">
                  <a:pos x="69" y="107"/>
                </a:cxn>
                <a:cxn ang="0">
                  <a:pos x="76" y="84"/>
                </a:cxn>
                <a:cxn ang="0">
                  <a:pos x="76" y="76"/>
                </a:cxn>
                <a:cxn ang="0">
                  <a:pos x="92" y="60"/>
                </a:cxn>
                <a:cxn ang="0">
                  <a:pos x="99" y="37"/>
                </a:cxn>
                <a:cxn ang="0">
                  <a:pos x="116" y="30"/>
                </a:cxn>
                <a:cxn ang="0">
                  <a:pos x="132" y="21"/>
                </a:cxn>
                <a:cxn ang="0">
                  <a:pos x="155" y="30"/>
                </a:cxn>
                <a:cxn ang="0">
                  <a:pos x="178" y="30"/>
                </a:cxn>
                <a:cxn ang="0">
                  <a:pos x="185" y="14"/>
                </a:cxn>
                <a:cxn ang="0">
                  <a:pos x="215" y="14"/>
                </a:cxn>
                <a:cxn ang="0">
                  <a:pos x="223" y="21"/>
                </a:cxn>
                <a:cxn ang="0">
                  <a:pos x="223" y="14"/>
                </a:cxn>
                <a:cxn ang="0">
                  <a:pos x="208" y="14"/>
                </a:cxn>
                <a:cxn ang="0">
                  <a:pos x="223" y="7"/>
                </a:cxn>
                <a:cxn ang="0">
                  <a:pos x="208" y="7"/>
                </a:cxn>
                <a:cxn ang="0">
                  <a:pos x="199" y="0"/>
                </a:cxn>
                <a:cxn ang="0">
                  <a:pos x="185" y="7"/>
                </a:cxn>
                <a:cxn ang="0">
                  <a:pos x="178" y="14"/>
                </a:cxn>
                <a:cxn ang="0">
                  <a:pos x="178" y="0"/>
                </a:cxn>
                <a:cxn ang="0">
                  <a:pos x="169" y="7"/>
                </a:cxn>
                <a:cxn ang="0">
                  <a:pos x="155" y="7"/>
                </a:cxn>
                <a:cxn ang="0">
                  <a:pos x="146" y="14"/>
                </a:cxn>
                <a:cxn ang="0">
                  <a:pos x="132" y="14"/>
                </a:cxn>
              </a:cxnLst>
              <a:rect l="0" t="0" r="r" b="b"/>
              <a:pathLst>
                <a:path w="233" h="171">
                  <a:moveTo>
                    <a:pt x="132" y="14"/>
                  </a:moveTo>
                  <a:lnTo>
                    <a:pt x="132" y="21"/>
                  </a:lnTo>
                  <a:lnTo>
                    <a:pt x="132" y="14"/>
                  </a:lnTo>
                  <a:lnTo>
                    <a:pt x="123" y="21"/>
                  </a:lnTo>
                  <a:lnTo>
                    <a:pt x="123" y="14"/>
                  </a:lnTo>
                  <a:lnTo>
                    <a:pt x="123" y="21"/>
                  </a:lnTo>
                  <a:lnTo>
                    <a:pt x="116" y="21"/>
                  </a:lnTo>
                  <a:lnTo>
                    <a:pt x="108" y="21"/>
                  </a:lnTo>
                  <a:lnTo>
                    <a:pt x="108" y="30"/>
                  </a:lnTo>
                  <a:lnTo>
                    <a:pt x="99" y="30"/>
                  </a:lnTo>
                  <a:lnTo>
                    <a:pt x="108" y="30"/>
                  </a:lnTo>
                  <a:lnTo>
                    <a:pt x="108" y="37"/>
                  </a:lnTo>
                  <a:lnTo>
                    <a:pt x="99" y="37"/>
                  </a:lnTo>
                  <a:lnTo>
                    <a:pt x="92" y="37"/>
                  </a:lnTo>
                  <a:lnTo>
                    <a:pt x="85" y="44"/>
                  </a:lnTo>
                  <a:lnTo>
                    <a:pt x="92" y="37"/>
                  </a:lnTo>
                  <a:lnTo>
                    <a:pt x="92" y="44"/>
                  </a:lnTo>
                  <a:lnTo>
                    <a:pt x="85" y="44"/>
                  </a:lnTo>
                  <a:lnTo>
                    <a:pt x="92" y="44"/>
                  </a:lnTo>
                  <a:lnTo>
                    <a:pt x="85" y="44"/>
                  </a:lnTo>
                  <a:lnTo>
                    <a:pt x="76" y="53"/>
                  </a:lnTo>
                  <a:lnTo>
                    <a:pt x="69" y="53"/>
                  </a:lnTo>
                  <a:lnTo>
                    <a:pt x="69" y="60"/>
                  </a:lnTo>
                  <a:lnTo>
                    <a:pt x="76" y="60"/>
                  </a:lnTo>
                  <a:lnTo>
                    <a:pt x="69" y="60"/>
                  </a:lnTo>
                  <a:lnTo>
                    <a:pt x="69" y="68"/>
                  </a:lnTo>
                  <a:lnTo>
                    <a:pt x="53" y="76"/>
                  </a:lnTo>
                  <a:lnTo>
                    <a:pt x="62" y="76"/>
                  </a:lnTo>
                  <a:lnTo>
                    <a:pt x="53" y="84"/>
                  </a:lnTo>
                  <a:lnTo>
                    <a:pt x="46" y="91"/>
                  </a:lnTo>
                  <a:lnTo>
                    <a:pt x="39" y="91"/>
                  </a:lnTo>
                  <a:lnTo>
                    <a:pt x="46" y="91"/>
                  </a:lnTo>
                  <a:lnTo>
                    <a:pt x="53" y="91"/>
                  </a:lnTo>
                  <a:lnTo>
                    <a:pt x="46" y="91"/>
                  </a:lnTo>
                  <a:lnTo>
                    <a:pt x="39" y="91"/>
                  </a:lnTo>
                  <a:lnTo>
                    <a:pt x="30" y="100"/>
                  </a:lnTo>
                  <a:lnTo>
                    <a:pt x="23" y="100"/>
                  </a:lnTo>
                  <a:lnTo>
                    <a:pt x="30" y="107"/>
                  </a:lnTo>
                  <a:lnTo>
                    <a:pt x="16" y="100"/>
                  </a:lnTo>
                  <a:lnTo>
                    <a:pt x="16" y="107"/>
                  </a:lnTo>
                  <a:lnTo>
                    <a:pt x="23" y="107"/>
                  </a:lnTo>
                  <a:lnTo>
                    <a:pt x="16" y="107"/>
                  </a:lnTo>
                  <a:lnTo>
                    <a:pt x="7" y="107"/>
                  </a:lnTo>
                  <a:lnTo>
                    <a:pt x="16" y="107"/>
                  </a:lnTo>
                  <a:lnTo>
                    <a:pt x="16" y="114"/>
                  </a:lnTo>
                  <a:lnTo>
                    <a:pt x="7" y="107"/>
                  </a:lnTo>
                  <a:lnTo>
                    <a:pt x="7" y="114"/>
                  </a:lnTo>
                  <a:lnTo>
                    <a:pt x="0" y="114"/>
                  </a:lnTo>
                  <a:lnTo>
                    <a:pt x="7" y="114"/>
                  </a:lnTo>
                  <a:lnTo>
                    <a:pt x="0" y="114"/>
                  </a:lnTo>
                  <a:lnTo>
                    <a:pt x="0" y="123"/>
                  </a:lnTo>
                  <a:lnTo>
                    <a:pt x="7" y="123"/>
                  </a:lnTo>
                  <a:lnTo>
                    <a:pt x="16" y="123"/>
                  </a:lnTo>
                  <a:lnTo>
                    <a:pt x="23" y="123"/>
                  </a:lnTo>
                  <a:lnTo>
                    <a:pt x="16" y="130"/>
                  </a:lnTo>
                  <a:lnTo>
                    <a:pt x="7" y="123"/>
                  </a:lnTo>
                  <a:lnTo>
                    <a:pt x="0" y="130"/>
                  </a:lnTo>
                  <a:lnTo>
                    <a:pt x="0" y="137"/>
                  </a:lnTo>
                  <a:lnTo>
                    <a:pt x="7" y="137"/>
                  </a:lnTo>
                  <a:lnTo>
                    <a:pt x="16" y="130"/>
                  </a:lnTo>
                  <a:lnTo>
                    <a:pt x="7" y="137"/>
                  </a:lnTo>
                  <a:lnTo>
                    <a:pt x="7" y="146"/>
                  </a:lnTo>
                  <a:lnTo>
                    <a:pt x="0" y="146"/>
                  </a:lnTo>
                  <a:lnTo>
                    <a:pt x="7" y="146"/>
                  </a:lnTo>
                  <a:lnTo>
                    <a:pt x="7" y="153"/>
                  </a:lnTo>
                  <a:lnTo>
                    <a:pt x="7" y="161"/>
                  </a:lnTo>
                  <a:lnTo>
                    <a:pt x="16" y="161"/>
                  </a:lnTo>
                  <a:lnTo>
                    <a:pt x="30" y="170"/>
                  </a:lnTo>
                  <a:lnTo>
                    <a:pt x="46" y="153"/>
                  </a:lnTo>
                  <a:lnTo>
                    <a:pt x="53" y="153"/>
                  </a:lnTo>
                  <a:lnTo>
                    <a:pt x="53" y="146"/>
                  </a:lnTo>
                  <a:lnTo>
                    <a:pt x="53" y="137"/>
                  </a:lnTo>
                  <a:lnTo>
                    <a:pt x="53" y="153"/>
                  </a:lnTo>
                  <a:lnTo>
                    <a:pt x="62" y="153"/>
                  </a:lnTo>
                  <a:lnTo>
                    <a:pt x="69" y="137"/>
                  </a:lnTo>
                  <a:lnTo>
                    <a:pt x="69" y="130"/>
                  </a:lnTo>
                  <a:lnTo>
                    <a:pt x="69" y="123"/>
                  </a:lnTo>
                  <a:lnTo>
                    <a:pt x="76" y="123"/>
                  </a:lnTo>
                  <a:lnTo>
                    <a:pt x="69" y="114"/>
                  </a:lnTo>
                  <a:lnTo>
                    <a:pt x="69" y="107"/>
                  </a:lnTo>
                  <a:lnTo>
                    <a:pt x="69" y="91"/>
                  </a:lnTo>
                  <a:lnTo>
                    <a:pt x="76" y="84"/>
                  </a:lnTo>
                  <a:lnTo>
                    <a:pt x="85" y="84"/>
                  </a:lnTo>
                  <a:lnTo>
                    <a:pt x="76" y="76"/>
                  </a:lnTo>
                  <a:lnTo>
                    <a:pt x="85" y="60"/>
                  </a:lnTo>
                  <a:lnTo>
                    <a:pt x="92" y="60"/>
                  </a:lnTo>
                  <a:lnTo>
                    <a:pt x="99" y="53"/>
                  </a:lnTo>
                  <a:lnTo>
                    <a:pt x="99" y="37"/>
                  </a:lnTo>
                  <a:lnTo>
                    <a:pt x="116" y="37"/>
                  </a:lnTo>
                  <a:lnTo>
                    <a:pt x="116" y="30"/>
                  </a:lnTo>
                  <a:lnTo>
                    <a:pt x="132" y="30"/>
                  </a:lnTo>
                  <a:lnTo>
                    <a:pt x="132" y="21"/>
                  </a:lnTo>
                  <a:lnTo>
                    <a:pt x="139" y="21"/>
                  </a:lnTo>
                  <a:lnTo>
                    <a:pt x="155" y="30"/>
                  </a:lnTo>
                  <a:lnTo>
                    <a:pt x="162" y="30"/>
                  </a:lnTo>
                  <a:lnTo>
                    <a:pt x="178" y="30"/>
                  </a:lnTo>
                  <a:lnTo>
                    <a:pt x="185" y="30"/>
                  </a:lnTo>
                  <a:lnTo>
                    <a:pt x="185" y="14"/>
                  </a:lnTo>
                  <a:lnTo>
                    <a:pt x="199" y="14"/>
                  </a:lnTo>
                  <a:lnTo>
                    <a:pt x="215" y="14"/>
                  </a:lnTo>
                  <a:lnTo>
                    <a:pt x="215" y="21"/>
                  </a:lnTo>
                  <a:lnTo>
                    <a:pt x="223" y="21"/>
                  </a:lnTo>
                  <a:lnTo>
                    <a:pt x="232" y="14"/>
                  </a:lnTo>
                  <a:lnTo>
                    <a:pt x="223" y="14"/>
                  </a:lnTo>
                  <a:lnTo>
                    <a:pt x="215" y="14"/>
                  </a:lnTo>
                  <a:lnTo>
                    <a:pt x="208" y="14"/>
                  </a:lnTo>
                  <a:lnTo>
                    <a:pt x="232" y="7"/>
                  </a:lnTo>
                  <a:lnTo>
                    <a:pt x="223" y="7"/>
                  </a:lnTo>
                  <a:lnTo>
                    <a:pt x="208" y="0"/>
                  </a:lnTo>
                  <a:lnTo>
                    <a:pt x="208" y="7"/>
                  </a:lnTo>
                  <a:lnTo>
                    <a:pt x="199" y="7"/>
                  </a:lnTo>
                  <a:lnTo>
                    <a:pt x="199" y="0"/>
                  </a:lnTo>
                  <a:lnTo>
                    <a:pt x="192" y="0"/>
                  </a:lnTo>
                  <a:lnTo>
                    <a:pt x="185" y="7"/>
                  </a:lnTo>
                  <a:lnTo>
                    <a:pt x="185" y="0"/>
                  </a:lnTo>
                  <a:lnTo>
                    <a:pt x="178" y="14"/>
                  </a:lnTo>
                  <a:lnTo>
                    <a:pt x="178" y="7"/>
                  </a:lnTo>
                  <a:lnTo>
                    <a:pt x="178" y="0"/>
                  </a:lnTo>
                  <a:lnTo>
                    <a:pt x="169" y="0"/>
                  </a:lnTo>
                  <a:lnTo>
                    <a:pt x="169" y="7"/>
                  </a:lnTo>
                  <a:lnTo>
                    <a:pt x="155" y="14"/>
                  </a:lnTo>
                  <a:lnTo>
                    <a:pt x="155" y="7"/>
                  </a:lnTo>
                  <a:lnTo>
                    <a:pt x="139" y="7"/>
                  </a:lnTo>
                  <a:lnTo>
                    <a:pt x="146" y="14"/>
                  </a:lnTo>
                  <a:lnTo>
                    <a:pt x="139" y="14"/>
                  </a:lnTo>
                  <a:lnTo>
                    <a:pt x="132" y="1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41" name="Freeform 463"/>
            <p:cNvSpPr>
              <a:spLocks/>
            </p:cNvSpPr>
            <p:nvPr/>
          </p:nvSpPr>
          <p:spPr bwMode="auto">
            <a:xfrm>
              <a:off x="2898" y="585"/>
              <a:ext cx="143" cy="53"/>
            </a:xfrm>
            <a:custGeom>
              <a:avLst/>
              <a:gdLst/>
              <a:ahLst/>
              <a:cxnLst>
                <a:cxn ang="0">
                  <a:pos x="23" y="8"/>
                </a:cxn>
                <a:cxn ang="0">
                  <a:pos x="8" y="8"/>
                </a:cxn>
                <a:cxn ang="0">
                  <a:pos x="0" y="8"/>
                </a:cxn>
                <a:cxn ang="0">
                  <a:pos x="8" y="8"/>
                </a:cxn>
                <a:cxn ang="0">
                  <a:pos x="16" y="15"/>
                </a:cxn>
                <a:cxn ang="0">
                  <a:pos x="8" y="15"/>
                </a:cxn>
                <a:cxn ang="0">
                  <a:pos x="16" y="15"/>
                </a:cxn>
                <a:cxn ang="0">
                  <a:pos x="23" y="23"/>
                </a:cxn>
                <a:cxn ang="0">
                  <a:pos x="32" y="15"/>
                </a:cxn>
                <a:cxn ang="0">
                  <a:pos x="39" y="15"/>
                </a:cxn>
                <a:cxn ang="0">
                  <a:pos x="46" y="15"/>
                </a:cxn>
                <a:cxn ang="0">
                  <a:pos x="32" y="23"/>
                </a:cxn>
                <a:cxn ang="0">
                  <a:pos x="23" y="23"/>
                </a:cxn>
                <a:cxn ang="0">
                  <a:pos x="55" y="23"/>
                </a:cxn>
                <a:cxn ang="0">
                  <a:pos x="39" y="23"/>
                </a:cxn>
                <a:cxn ang="0">
                  <a:pos x="46" y="31"/>
                </a:cxn>
                <a:cxn ang="0">
                  <a:pos x="32" y="31"/>
                </a:cxn>
                <a:cxn ang="0">
                  <a:pos x="46" y="31"/>
                </a:cxn>
                <a:cxn ang="0">
                  <a:pos x="55" y="39"/>
                </a:cxn>
                <a:cxn ang="0">
                  <a:pos x="62" y="31"/>
                </a:cxn>
                <a:cxn ang="0">
                  <a:pos x="69" y="23"/>
                </a:cxn>
                <a:cxn ang="0">
                  <a:pos x="69" y="15"/>
                </a:cxn>
                <a:cxn ang="0">
                  <a:pos x="93" y="15"/>
                </a:cxn>
                <a:cxn ang="0">
                  <a:pos x="69" y="8"/>
                </a:cxn>
                <a:cxn ang="0">
                  <a:pos x="62" y="8"/>
                </a:cxn>
                <a:cxn ang="0">
                  <a:pos x="55" y="8"/>
                </a:cxn>
                <a:cxn ang="0">
                  <a:pos x="46" y="0"/>
                </a:cxn>
                <a:cxn ang="0">
                  <a:pos x="46" y="15"/>
                </a:cxn>
                <a:cxn ang="0">
                  <a:pos x="32" y="8"/>
                </a:cxn>
                <a:cxn ang="0">
                  <a:pos x="23" y="8"/>
                </a:cxn>
              </a:cxnLst>
              <a:rect l="0" t="0" r="r" b="b"/>
              <a:pathLst>
                <a:path w="94" h="40">
                  <a:moveTo>
                    <a:pt x="23" y="8"/>
                  </a:moveTo>
                  <a:lnTo>
                    <a:pt x="8" y="8"/>
                  </a:lnTo>
                  <a:lnTo>
                    <a:pt x="0" y="8"/>
                  </a:lnTo>
                  <a:lnTo>
                    <a:pt x="8" y="8"/>
                  </a:lnTo>
                  <a:lnTo>
                    <a:pt x="16" y="15"/>
                  </a:lnTo>
                  <a:lnTo>
                    <a:pt x="8" y="15"/>
                  </a:lnTo>
                  <a:lnTo>
                    <a:pt x="16" y="15"/>
                  </a:lnTo>
                  <a:lnTo>
                    <a:pt x="23" y="23"/>
                  </a:lnTo>
                  <a:lnTo>
                    <a:pt x="32" y="15"/>
                  </a:lnTo>
                  <a:lnTo>
                    <a:pt x="39" y="15"/>
                  </a:lnTo>
                  <a:lnTo>
                    <a:pt x="46" y="15"/>
                  </a:lnTo>
                  <a:lnTo>
                    <a:pt x="32" y="23"/>
                  </a:lnTo>
                  <a:lnTo>
                    <a:pt x="23" y="23"/>
                  </a:lnTo>
                  <a:lnTo>
                    <a:pt x="55" y="23"/>
                  </a:lnTo>
                  <a:lnTo>
                    <a:pt x="39" y="23"/>
                  </a:lnTo>
                  <a:lnTo>
                    <a:pt x="46" y="31"/>
                  </a:lnTo>
                  <a:lnTo>
                    <a:pt x="32" y="31"/>
                  </a:lnTo>
                  <a:lnTo>
                    <a:pt x="46" y="31"/>
                  </a:lnTo>
                  <a:lnTo>
                    <a:pt x="55" y="39"/>
                  </a:lnTo>
                  <a:lnTo>
                    <a:pt x="62" y="31"/>
                  </a:lnTo>
                  <a:lnTo>
                    <a:pt x="69" y="23"/>
                  </a:lnTo>
                  <a:lnTo>
                    <a:pt x="69" y="15"/>
                  </a:lnTo>
                  <a:lnTo>
                    <a:pt x="93" y="15"/>
                  </a:lnTo>
                  <a:lnTo>
                    <a:pt x="69" y="8"/>
                  </a:lnTo>
                  <a:lnTo>
                    <a:pt x="62" y="8"/>
                  </a:lnTo>
                  <a:lnTo>
                    <a:pt x="55" y="8"/>
                  </a:lnTo>
                  <a:lnTo>
                    <a:pt x="46" y="0"/>
                  </a:lnTo>
                  <a:lnTo>
                    <a:pt x="46" y="15"/>
                  </a:lnTo>
                  <a:lnTo>
                    <a:pt x="32" y="8"/>
                  </a:lnTo>
                  <a:lnTo>
                    <a:pt x="23" y="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42" name="Freeform 464"/>
            <p:cNvSpPr>
              <a:spLocks/>
            </p:cNvSpPr>
            <p:nvPr/>
          </p:nvSpPr>
          <p:spPr bwMode="auto">
            <a:xfrm>
              <a:off x="2995" y="585"/>
              <a:ext cx="107" cy="41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23" y="28"/>
                </a:cxn>
                <a:cxn ang="0">
                  <a:pos x="16" y="28"/>
                </a:cxn>
                <a:cxn ang="0">
                  <a:pos x="39" y="28"/>
                </a:cxn>
                <a:cxn ang="0">
                  <a:pos x="62" y="28"/>
                </a:cxn>
                <a:cxn ang="0">
                  <a:pos x="70" y="0"/>
                </a:cxn>
                <a:cxn ang="0">
                  <a:pos x="62" y="0"/>
                </a:cxn>
                <a:cxn ang="0">
                  <a:pos x="39" y="0"/>
                </a:cxn>
                <a:cxn ang="0">
                  <a:pos x="30" y="0"/>
                </a:cxn>
              </a:cxnLst>
              <a:rect l="0" t="0" r="r" b="b"/>
              <a:pathLst>
                <a:path w="71" h="29">
                  <a:moveTo>
                    <a:pt x="30" y="0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23" y="28"/>
                  </a:lnTo>
                  <a:lnTo>
                    <a:pt x="16" y="28"/>
                  </a:lnTo>
                  <a:lnTo>
                    <a:pt x="39" y="28"/>
                  </a:lnTo>
                  <a:lnTo>
                    <a:pt x="62" y="28"/>
                  </a:lnTo>
                  <a:lnTo>
                    <a:pt x="70" y="0"/>
                  </a:lnTo>
                  <a:lnTo>
                    <a:pt x="62" y="0"/>
                  </a:lnTo>
                  <a:lnTo>
                    <a:pt x="39" y="0"/>
                  </a:lnTo>
                  <a:lnTo>
                    <a:pt x="30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43" name="Freeform 465"/>
            <p:cNvSpPr>
              <a:spLocks/>
            </p:cNvSpPr>
            <p:nvPr/>
          </p:nvSpPr>
          <p:spPr bwMode="auto">
            <a:xfrm>
              <a:off x="3027" y="616"/>
              <a:ext cx="61" cy="41"/>
            </a:xfrm>
            <a:custGeom>
              <a:avLst/>
              <a:gdLst/>
              <a:ahLst/>
              <a:cxnLst>
                <a:cxn ang="0">
                  <a:pos x="23" y="29"/>
                </a:cxn>
                <a:cxn ang="0">
                  <a:pos x="15" y="29"/>
                </a:cxn>
                <a:cxn ang="0">
                  <a:pos x="7" y="29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39" y="0"/>
                </a:cxn>
                <a:cxn ang="0">
                  <a:pos x="23" y="29"/>
                </a:cxn>
              </a:cxnLst>
              <a:rect l="0" t="0" r="r" b="b"/>
              <a:pathLst>
                <a:path w="40" h="30">
                  <a:moveTo>
                    <a:pt x="23" y="29"/>
                  </a:moveTo>
                  <a:lnTo>
                    <a:pt x="15" y="29"/>
                  </a:lnTo>
                  <a:lnTo>
                    <a:pt x="7" y="29"/>
                  </a:lnTo>
                  <a:lnTo>
                    <a:pt x="7" y="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39" y="0"/>
                  </a:lnTo>
                  <a:lnTo>
                    <a:pt x="23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44" name="Freeform 466"/>
            <p:cNvSpPr>
              <a:spLocks/>
            </p:cNvSpPr>
            <p:nvPr/>
          </p:nvSpPr>
          <p:spPr bwMode="auto">
            <a:xfrm>
              <a:off x="2983" y="753"/>
              <a:ext cx="44" cy="39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4" y="29"/>
                </a:cxn>
                <a:cxn ang="0">
                  <a:pos x="0" y="29"/>
                </a:cxn>
                <a:cxn ang="0">
                  <a:pos x="14" y="29"/>
                </a:cxn>
                <a:cxn ang="0">
                  <a:pos x="29" y="29"/>
                </a:cxn>
                <a:cxn ang="0">
                  <a:pos x="14" y="29"/>
                </a:cxn>
                <a:cxn ang="0">
                  <a:pos x="14" y="0"/>
                </a:cxn>
              </a:cxnLst>
              <a:rect l="0" t="0" r="r" b="b"/>
              <a:pathLst>
                <a:path w="30" h="30">
                  <a:moveTo>
                    <a:pt x="14" y="0"/>
                  </a:moveTo>
                  <a:lnTo>
                    <a:pt x="14" y="29"/>
                  </a:lnTo>
                  <a:lnTo>
                    <a:pt x="0" y="29"/>
                  </a:lnTo>
                  <a:lnTo>
                    <a:pt x="14" y="29"/>
                  </a:lnTo>
                  <a:lnTo>
                    <a:pt x="29" y="29"/>
                  </a:lnTo>
                  <a:lnTo>
                    <a:pt x="14" y="29"/>
                  </a:lnTo>
                  <a:lnTo>
                    <a:pt x="14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45" name="Freeform 467"/>
            <p:cNvSpPr>
              <a:spLocks/>
            </p:cNvSpPr>
            <p:nvPr/>
          </p:nvSpPr>
          <p:spPr bwMode="auto">
            <a:xfrm>
              <a:off x="3064" y="744"/>
              <a:ext cx="187" cy="169"/>
            </a:xfrm>
            <a:custGeom>
              <a:avLst/>
              <a:gdLst/>
              <a:ahLst/>
              <a:cxnLst>
                <a:cxn ang="0">
                  <a:pos x="100" y="70"/>
                </a:cxn>
                <a:cxn ang="0">
                  <a:pos x="100" y="62"/>
                </a:cxn>
                <a:cxn ang="0">
                  <a:pos x="93" y="53"/>
                </a:cxn>
                <a:cxn ang="0">
                  <a:pos x="84" y="39"/>
                </a:cxn>
                <a:cxn ang="0">
                  <a:pos x="93" y="30"/>
                </a:cxn>
                <a:cxn ang="0">
                  <a:pos x="77" y="23"/>
                </a:cxn>
                <a:cxn ang="0">
                  <a:pos x="77" y="16"/>
                </a:cxn>
                <a:cxn ang="0">
                  <a:pos x="77" y="7"/>
                </a:cxn>
                <a:cxn ang="0">
                  <a:pos x="77" y="0"/>
                </a:cxn>
                <a:cxn ang="0">
                  <a:pos x="61" y="0"/>
                </a:cxn>
                <a:cxn ang="0">
                  <a:pos x="46" y="0"/>
                </a:cxn>
                <a:cxn ang="0">
                  <a:pos x="46" y="16"/>
                </a:cxn>
                <a:cxn ang="0">
                  <a:pos x="39" y="16"/>
                </a:cxn>
                <a:cxn ang="0">
                  <a:pos x="23" y="16"/>
                </a:cxn>
                <a:cxn ang="0">
                  <a:pos x="16" y="16"/>
                </a:cxn>
                <a:cxn ang="0">
                  <a:pos x="0" y="7"/>
                </a:cxn>
                <a:cxn ang="0">
                  <a:pos x="23" y="23"/>
                </a:cxn>
                <a:cxn ang="0">
                  <a:pos x="30" y="39"/>
                </a:cxn>
                <a:cxn ang="0">
                  <a:pos x="39" y="46"/>
                </a:cxn>
                <a:cxn ang="0">
                  <a:pos x="46" y="46"/>
                </a:cxn>
                <a:cxn ang="0">
                  <a:pos x="46" y="53"/>
                </a:cxn>
                <a:cxn ang="0">
                  <a:pos x="53" y="62"/>
                </a:cxn>
                <a:cxn ang="0">
                  <a:pos x="30" y="77"/>
                </a:cxn>
                <a:cxn ang="0">
                  <a:pos x="30" y="86"/>
                </a:cxn>
                <a:cxn ang="0">
                  <a:pos x="16" y="86"/>
                </a:cxn>
                <a:cxn ang="0">
                  <a:pos x="23" y="100"/>
                </a:cxn>
                <a:cxn ang="0">
                  <a:pos x="23" y="116"/>
                </a:cxn>
                <a:cxn ang="0">
                  <a:pos x="39" y="124"/>
                </a:cxn>
                <a:cxn ang="0">
                  <a:pos x="46" y="124"/>
                </a:cxn>
                <a:cxn ang="0">
                  <a:pos x="70" y="124"/>
                </a:cxn>
                <a:cxn ang="0">
                  <a:pos x="77" y="116"/>
                </a:cxn>
                <a:cxn ang="0">
                  <a:pos x="93" y="116"/>
                </a:cxn>
                <a:cxn ang="0">
                  <a:pos x="100" y="109"/>
                </a:cxn>
                <a:cxn ang="0">
                  <a:pos x="107" y="100"/>
                </a:cxn>
                <a:cxn ang="0">
                  <a:pos x="116" y="93"/>
                </a:cxn>
                <a:cxn ang="0">
                  <a:pos x="124" y="86"/>
                </a:cxn>
                <a:cxn ang="0">
                  <a:pos x="100" y="77"/>
                </a:cxn>
                <a:cxn ang="0">
                  <a:pos x="107" y="70"/>
                </a:cxn>
                <a:cxn ang="0">
                  <a:pos x="100" y="70"/>
                </a:cxn>
              </a:cxnLst>
              <a:rect l="0" t="0" r="r" b="b"/>
              <a:pathLst>
                <a:path w="125" h="125">
                  <a:moveTo>
                    <a:pt x="100" y="70"/>
                  </a:moveTo>
                  <a:lnTo>
                    <a:pt x="100" y="62"/>
                  </a:lnTo>
                  <a:lnTo>
                    <a:pt x="93" y="53"/>
                  </a:lnTo>
                  <a:lnTo>
                    <a:pt x="84" y="39"/>
                  </a:lnTo>
                  <a:lnTo>
                    <a:pt x="93" y="30"/>
                  </a:lnTo>
                  <a:lnTo>
                    <a:pt x="77" y="23"/>
                  </a:lnTo>
                  <a:lnTo>
                    <a:pt x="77" y="16"/>
                  </a:lnTo>
                  <a:lnTo>
                    <a:pt x="77" y="7"/>
                  </a:lnTo>
                  <a:lnTo>
                    <a:pt x="77" y="0"/>
                  </a:lnTo>
                  <a:lnTo>
                    <a:pt x="61" y="0"/>
                  </a:lnTo>
                  <a:lnTo>
                    <a:pt x="46" y="0"/>
                  </a:lnTo>
                  <a:lnTo>
                    <a:pt x="46" y="16"/>
                  </a:lnTo>
                  <a:lnTo>
                    <a:pt x="39" y="16"/>
                  </a:lnTo>
                  <a:lnTo>
                    <a:pt x="23" y="16"/>
                  </a:lnTo>
                  <a:lnTo>
                    <a:pt x="16" y="16"/>
                  </a:lnTo>
                  <a:lnTo>
                    <a:pt x="0" y="7"/>
                  </a:lnTo>
                  <a:lnTo>
                    <a:pt x="23" y="23"/>
                  </a:lnTo>
                  <a:lnTo>
                    <a:pt x="30" y="39"/>
                  </a:lnTo>
                  <a:lnTo>
                    <a:pt x="39" y="46"/>
                  </a:lnTo>
                  <a:lnTo>
                    <a:pt x="46" y="46"/>
                  </a:lnTo>
                  <a:lnTo>
                    <a:pt x="46" y="53"/>
                  </a:lnTo>
                  <a:lnTo>
                    <a:pt x="53" y="62"/>
                  </a:lnTo>
                  <a:lnTo>
                    <a:pt x="30" y="77"/>
                  </a:lnTo>
                  <a:lnTo>
                    <a:pt x="30" y="86"/>
                  </a:lnTo>
                  <a:lnTo>
                    <a:pt x="16" y="86"/>
                  </a:lnTo>
                  <a:lnTo>
                    <a:pt x="23" y="100"/>
                  </a:lnTo>
                  <a:lnTo>
                    <a:pt x="23" y="116"/>
                  </a:lnTo>
                  <a:lnTo>
                    <a:pt x="39" y="124"/>
                  </a:lnTo>
                  <a:lnTo>
                    <a:pt x="46" y="124"/>
                  </a:lnTo>
                  <a:lnTo>
                    <a:pt x="70" y="124"/>
                  </a:lnTo>
                  <a:lnTo>
                    <a:pt x="77" y="116"/>
                  </a:lnTo>
                  <a:lnTo>
                    <a:pt x="93" y="116"/>
                  </a:lnTo>
                  <a:lnTo>
                    <a:pt x="100" y="109"/>
                  </a:lnTo>
                  <a:lnTo>
                    <a:pt x="107" y="100"/>
                  </a:lnTo>
                  <a:lnTo>
                    <a:pt x="116" y="93"/>
                  </a:lnTo>
                  <a:lnTo>
                    <a:pt x="124" y="86"/>
                  </a:lnTo>
                  <a:lnTo>
                    <a:pt x="100" y="77"/>
                  </a:lnTo>
                  <a:lnTo>
                    <a:pt x="107" y="70"/>
                  </a:lnTo>
                  <a:lnTo>
                    <a:pt x="100" y="7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46" name="Freeform 468"/>
            <p:cNvSpPr>
              <a:spLocks/>
            </p:cNvSpPr>
            <p:nvPr/>
          </p:nvSpPr>
          <p:spPr bwMode="auto">
            <a:xfrm>
              <a:off x="4249" y="1058"/>
              <a:ext cx="567" cy="212"/>
            </a:xfrm>
            <a:custGeom>
              <a:avLst/>
              <a:gdLst/>
              <a:ahLst/>
              <a:cxnLst>
                <a:cxn ang="0">
                  <a:pos x="222" y="146"/>
                </a:cxn>
                <a:cxn ang="0">
                  <a:pos x="199" y="139"/>
                </a:cxn>
                <a:cxn ang="0">
                  <a:pos x="169" y="139"/>
                </a:cxn>
                <a:cxn ang="0">
                  <a:pos x="137" y="130"/>
                </a:cxn>
                <a:cxn ang="0">
                  <a:pos x="114" y="107"/>
                </a:cxn>
                <a:cxn ang="0">
                  <a:pos x="83" y="100"/>
                </a:cxn>
                <a:cxn ang="0">
                  <a:pos x="53" y="100"/>
                </a:cxn>
                <a:cxn ang="0">
                  <a:pos x="44" y="77"/>
                </a:cxn>
                <a:cxn ang="0">
                  <a:pos x="23" y="60"/>
                </a:cxn>
                <a:cxn ang="0">
                  <a:pos x="0" y="46"/>
                </a:cxn>
                <a:cxn ang="0">
                  <a:pos x="7" y="37"/>
                </a:cxn>
                <a:cxn ang="0">
                  <a:pos x="30" y="23"/>
                </a:cxn>
                <a:cxn ang="0">
                  <a:pos x="60" y="23"/>
                </a:cxn>
                <a:cxn ang="0">
                  <a:pos x="83" y="30"/>
                </a:cxn>
                <a:cxn ang="0">
                  <a:pos x="106" y="23"/>
                </a:cxn>
                <a:cxn ang="0">
                  <a:pos x="99" y="0"/>
                </a:cxn>
                <a:cxn ang="0">
                  <a:pos x="137" y="7"/>
                </a:cxn>
                <a:cxn ang="0">
                  <a:pos x="160" y="30"/>
                </a:cxn>
                <a:cxn ang="0">
                  <a:pos x="199" y="30"/>
                </a:cxn>
                <a:cxn ang="0">
                  <a:pos x="222" y="37"/>
                </a:cxn>
                <a:cxn ang="0">
                  <a:pos x="260" y="37"/>
                </a:cxn>
                <a:cxn ang="0">
                  <a:pos x="283" y="23"/>
                </a:cxn>
                <a:cxn ang="0">
                  <a:pos x="315" y="30"/>
                </a:cxn>
                <a:cxn ang="0">
                  <a:pos x="322" y="53"/>
                </a:cxn>
                <a:cxn ang="0">
                  <a:pos x="322" y="60"/>
                </a:cxn>
                <a:cxn ang="0">
                  <a:pos x="345" y="60"/>
                </a:cxn>
                <a:cxn ang="0">
                  <a:pos x="376" y="77"/>
                </a:cxn>
                <a:cxn ang="0">
                  <a:pos x="345" y="84"/>
                </a:cxn>
                <a:cxn ang="0">
                  <a:pos x="329" y="100"/>
                </a:cxn>
                <a:cxn ang="0">
                  <a:pos x="299" y="100"/>
                </a:cxn>
                <a:cxn ang="0">
                  <a:pos x="315" y="123"/>
                </a:cxn>
                <a:cxn ang="0">
                  <a:pos x="292" y="139"/>
                </a:cxn>
                <a:cxn ang="0">
                  <a:pos x="260" y="139"/>
                </a:cxn>
                <a:cxn ang="0">
                  <a:pos x="245" y="154"/>
                </a:cxn>
              </a:cxnLst>
              <a:rect l="0" t="0" r="r" b="b"/>
              <a:pathLst>
                <a:path w="377" h="155">
                  <a:moveTo>
                    <a:pt x="237" y="146"/>
                  </a:moveTo>
                  <a:lnTo>
                    <a:pt x="222" y="146"/>
                  </a:lnTo>
                  <a:lnTo>
                    <a:pt x="206" y="139"/>
                  </a:lnTo>
                  <a:lnTo>
                    <a:pt x="199" y="139"/>
                  </a:lnTo>
                  <a:lnTo>
                    <a:pt x="183" y="139"/>
                  </a:lnTo>
                  <a:lnTo>
                    <a:pt x="169" y="139"/>
                  </a:lnTo>
                  <a:lnTo>
                    <a:pt x="153" y="130"/>
                  </a:lnTo>
                  <a:lnTo>
                    <a:pt x="137" y="130"/>
                  </a:lnTo>
                  <a:lnTo>
                    <a:pt x="130" y="123"/>
                  </a:lnTo>
                  <a:lnTo>
                    <a:pt x="114" y="107"/>
                  </a:lnTo>
                  <a:lnTo>
                    <a:pt x="99" y="107"/>
                  </a:lnTo>
                  <a:lnTo>
                    <a:pt x="83" y="100"/>
                  </a:lnTo>
                  <a:lnTo>
                    <a:pt x="67" y="100"/>
                  </a:lnTo>
                  <a:lnTo>
                    <a:pt x="53" y="100"/>
                  </a:lnTo>
                  <a:lnTo>
                    <a:pt x="53" y="84"/>
                  </a:lnTo>
                  <a:lnTo>
                    <a:pt x="44" y="77"/>
                  </a:lnTo>
                  <a:lnTo>
                    <a:pt x="30" y="60"/>
                  </a:lnTo>
                  <a:lnTo>
                    <a:pt x="23" y="60"/>
                  </a:lnTo>
                  <a:lnTo>
                    <a:pt x="7" y="46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7" y="37"/>
                  </a:lnTo>
                  <a:lnTo>
                    <a:pt x="14" y="30"/>
                  </a:lnTo>
                  <a:lnTo>
                    <a:pt x="30" y="23"/>
                  </a:lnTo>
                  <a:lnTo>
                    <a:pt x="37" y="23"/>
                  </a:lnTo>
                  <a:lnTo>
                    <a:pt x="60" y="23"/>
                  </a:lnTo>
                  <a:lnTo>
                    <a:pt x="67" y="30"/>
                  </a:lnTo>
                  <a:lnTo>
                    <a:pt x="83" y="30"/>
                  </a:lnTo>
                  <a:lnTo>
                    <a:pt x="99" y="30"/>
                  </a:lnTo>
                  <a:lnTo>
                    <a:pt x="106" y="23"/>
                  </a:lnTo>
                  <a:lnTo>
                    <a:pt x="99" y="14"/>
                  </a:lnTo>
                  <a:lnTo>
                    <a:pt x="99" y="0"/>
                  </a:lnTo>
                  <a:lnTo>
                    <a:pt x="122" y="7"/>
                  </a:lnTo>
                  <a:lnTo>
                    <a:pt x="137" y="7"/>
                  </a:lnTo>
                  <a:lnTo>
                    <a:pt x="146" y="14"/>
                  </a:lnTo>
                  <a:lnTo>
                    <a:pt x="160" y="30"/>
                  </a:lnTo>
                  <a:lnTo>
                    <a:pt x="183" y="23"/>
                  </a:lnTo>
                  <a:lnTo>
                    <a:pt x="199" y="30"/>
                  </a:lnTo>
                  <a:lnTo>
                    <a:pt x="215" y="30"/>
                  </a:lnTo>
                  <a:lnTo>
                    <a:pt x="222" y="37"/>
                  </a:lnTo>
                  <a:lnTo>
                    <a:pt x="245" y="37"/>
                  </a:lnTo>
                  <a:lnTo>
                    <a:pt x="260" y="37"/>
                  </a:lnTo>
                  <a:lnTo>
                    <a:pt x="269" y="37"/>
                  </a:lnTo>
                  <a:lnTo>
                    <a:pt x="283" y="23"/>
                  </a:lnTo>
                  <a:lnTo>
                    <a:pt x="306" y="30"/>
                  </a:lnTo>
                  <a:lnTo>
                    <a:pt x="315" y="30"/>
                  </a:lnTo>
                  <a:lnTo>
                    <a:pt x="315" y="46"/>
                  </a:lnTo>
                  <a:lnTo>
                    <a:pt x="322" y="53"/>
                  </a:lnTo>
                  <a:lnTo>
                    <a:pt x="315" y="53"/>
                  </a:lnTo>
                  <a:lnTo>
                    <a:pt x="322" y="60"/>
                  </a:lnTo>
                  <a:lnTo>
                    <a:pt x="338" y="60"/>
                  </a:lnTo>
                  <a:lnTo>
                    <a:pt x="345" y="60"/>
                  </a:lnTo>
                  <a:lnTo>
                    <a:pt x="376" y="69"/>
                  </a:lnTo>
                  <a:lnTo>
                    <a:pt x="376" y="77"/>
                  </a:lnTo>
                  <a:lnTo>
                    <a:pt x="352" y="77"/>
                  </a:lnTo>
                  <a:lnTo>
                    <a:pt x="345" y="84"/>
                  </a:lnTo>
                  <a:lnTo>
                    <a:pt x="338" y="93"/>
                  </a:lnTo>
                  <a:lnTo>
                    <a:pt x="329" y="100"/>
                  </a:lnTo>
                  <a:lnTo>
                    <a:pt x="315" y="107"/>
                  </a:lnTo>
                  <a:lnTo>
                    <a:pt x="299" y="100"/>
                  </a:lnTo>
                  <a:lnTo>
                    <a:pt x="299" y="116"/>
                  </a:lnTo>
                  <a:lnTo>
                    <a:pt x="315" y="123"/>
                  </a:lnTo>
                  <a:lnTo>
                    <a:pt x="299" y="130"/>
                  </a:lnTo>
                  <a:lnTo>
                    <a:pt x="292" y="139"/>
                  </a:lnTo>
                  <a:lnTo>
                    <a:pt x="276" y="139"/>
                  </a:lnTo>
                  <a:lnTo>
                    <a:pt x="260" y="139"/>
                  </a:lnTo>
                  <a:lnTo>
                    <a:pt x="253" y="146"/>
                  </a:lnTo>
                  <a:lnTo>
                    <a:pt x="245" y="154"/>
                  </a:lnTo>
                  <a:lnTo>
                    <a:pt x="237" y="14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47" name="Freeform 469"/>
            <p:cNvSpPr>
              <a:spLocks/>
            </p:cNvSpPr>
            <p:nvPr/>
          </p:nvSpPr>
          <p:spPr bwMode="auto">
            <a:xfrm>
              <a:off x="2503" y="1505"/>
              <a:ext cx="48" cy="4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9" y="30"/>
                </a:cxn>
                <a:cxn ang="0">
                  <a:pos x="0" y="30"/>
                </a:cxn>
                <a:cxn ang="0">
                  <a:pos x="29" y="0"/>
                </a:cxn>
              </a:cxnLst>
              <a:rect l="0" t="0" r="r" b="b"/>
              <a:pathLst>
                <a:path w="30" h="31">
                  <a:moveTo>
                    <a:pt x="29" y="0"/>
                  </a:moveTo>
                  <a:lnTo>
                    <a:pt x="29" y="30"/>
                  </a:lnTo>
                  <a:lnTo>
                    <a:pt x="0" y="30"/>
                  </a:lnTo>
                  <a:lnTo>
                    <a:pt x="2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48" name="Freeform 470"/>
            <p:cNvSpPr>
              <a:spLocks/>
            </p:cNvSpPr>
            <p:nvPr/>
          </p:nvSpPr>
          <p:spPr bwMode="auto">
            <a:xfrm>
              <a:off x="2458" y="1518"/>
              <a:ext cx="44" cy="39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28"/>
                </a:cxn>
                <a:cxn ang="0">
                  <a:pos x="0" y="0"/>
                </a:cxn>
                <a:cxn ang="0">
                  <a:pos x="29" y="0"/>
                </a:cxn>
              </a:cxnLst>
              <a:rect l="0" t="0" r="r" b="b"/>
              <a:pathLst>
                <a:path w="30" h="29">
                  <a:moveTo>
                    <a:pt x="29" y="0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49" name="Line 471"/>
            <p:cNvSpPr>
              <a:spLocks noChangeShapeType="1"/>
            </p:cNvSpPr>
            <p:nvPr/>
          </p:nvSpPr>
          <p:spPr bwMode="auto">
            <a:xfrm>
              <a:off x="2517" y="1508"/>
              <a:ext cx="10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50" name="Freeform 472"/>
            <p:cNvSpPr>
              <a:spLocks/>
            </p:cNvSpPr>
            <p:nvPr/>
          </p:nvSpPr>
          <p:spPr bwMode="auto">
            <a:xfrm>
              <a:off x="2947" y="1423"/>
              <a:ext cx="304" cy="272"/>
            </a:xfrm>
            <a:custGeom>
              <a:avLst/>
              <a:gdLst/>
              <a:ahLst/>
              <a:cxnLst>
                <a:cxn ang="0">
                  <a:pos x="183" y="200"/>
                </a:cxn>
                <a:cxn ang="0">
                  <a:pos x="183" y="192"/>
                </a:cxn>
                <a:cxn ang="0">
                  <a:pos x="200" y="192"/>
                </a:cxn>
                <a:cxn ang="0">
                  <a:pos x="200" y="176"/>
                </a:cxn>
                <a:cxn ang="0">
                  <a:pos x="192" y="162"/>
                </a:cxn>
                <a:cxn ang="0">
                  <a:pos x="192" y="146"/>
                </a:cxn>
                <a:cxn ang="0">
                  <a:pos x="192" y="139"/>
                </a:cxn>
                <a:cxn ang="0">
                  <a:pos x="192" y="123"/>
                </a:cxn>
                <a:cxn ang="0">
                  <a:pos x="192" y="107"/>
                </a:cxn>
                <a:cxn ang="0">
                  <a:pos x="192" y="92"/>
                </a:cxn>
                <a:cxn ang="0">
                  <a:pos x="192" y="83"/>
                </a:cxn>
                <a:cxn ang="0">
                  <a:pos x="192" y="69"/>
                </a:cxn>
                <a:cxn ang="0">
                  <a:pos x="192" y="53"/>
                </a:cxn>
                <a:cxn ang="0">
                  <a:pos x="183" y="46"/>
                </a:cxn>
                <a:cxn ang="0">
                  <a:pos x="183" y="30"/>
                </a:cxn>
                <a:cxn ang="0">
                  <a:pos x="192" y="23"/>
                </a:cxn>
                <a:cxn ang="0">
                  <a:pos x="183" y="16"/>
                </a:cxn>
                <a:cxn ang="0">
                  <a:pos x="160" y="16"/>
                </a:cxn>
                <a:cxn ang="0">
                  <a:pos x="160" y="7"/>
                </a:cxn>
                <a:cxn ang="0">
                  <a:pos x="146" y="7"/>
                </a:cxn>
                <a:cxn ang="0">
                  <a:pos x="137" y="7"/>
                </a:cxn>
                <a:cxn ang="0">
                  <a:pos x="130" y="16"/>
                </a:cxn>
                <a:cxn ang="0">
                  <a:pos x="130" y="39"/>
                </a:cxn>
                <a:cxn ang="0">
                  <a:pos x="116" y="46"/>
                </a:cxn>
                <a:cxn ang="0">
                  <a:pos x="100" y="39"/>
                </a:cxn>
                <a:cxn ang="0">
                  <a:pos x="83" y="30"/>
                </a:cxn>
                <a:cxn ang="0">
                  <a:pos x="76" y="23"/>
                </a:cxn>
                <a:cxn ang="0">
                  <a:pos x="69" y="16"/>
                </a:cxn>
                <a:cxn ang="0">
                  <a:pos x="53" y="7"/>
                </a:cxn>
                <a:cxn ang="0">
                  <a:pos x="37" y="7"/>
                </a:cxn>
                <a:cxn ang="0">
                  <a:pos x="23" y="0"/>
                </a:cxn>
                <a:cxn ang="0">
                  <a:pos x="23" y="16"/>
                </a:cxn>
                <a:cxn ang="0">
                  <a:pos x="14" y="23"/>
                </a:cxn>
                <a:cxn ang="0">
                  <a:pos x="7" y="23"/>
                </a:cxn>
                <a:cxn ang="0">
                  <a:pos x="7" y="39"/>
                </a:cxn>
                <a:cxn ang="0">
                  <a:pos x="0" y="46"/>
                </a:cxn>
                <a:cxn ang="0">
                  <a:pos x="7" y="62"/>
                </a:cxn>
                <a:cxn ang="0">
                  <a:pos x="7" y="83"/>
                </a:cxn>
                <a:cxn ang="0">
                  <a:pos x="7" y="100"/>
                </a:cxn>
                <a:cxn ang="0">
                  <a:pos x="0" y="100"/>
                </a:cxn>
                <a:cxn ang="0">
                  <a:pos x="7" y="116"/>
                </a:cxn>
                <a:cxn ang="0">
                  <a:pos x="14" y="130"/>
                </a:cxn>
                <a:cxn ang="0">
                  <a:pos x="30" y="130"/>
                </a:cxn>
                <a:cxn ang="0">
                  <a:pos x="30" y="139"/>
                </a:cxn>
                <a:cxn ang="0">
                  <a:pos x="53" y="146"/>
                </a:cxn>
                <a:cxn ang="0">
                  <a:pos x="60" y="153"/>
                </a:cxn>
                <a:cxn ang="0">
                  <a:pos x="69" y="146"/>
                </a:cxn>
                <a:cxn ang="0">
                  <a:pos x="83" y="139"/>
                </a:cxn>
                <a:cxn ang="0">
                  <a:pos x="92" y="146"/>
                </a:cxn>
                <a:cxn ang="0">
                  <a:pos x="107" y="153"/>
                </a:cxn>
                <a:cxn ang="0">
                  <a:pos x="123" y="162"/>
                </a:cxn>
                <a:cxn ang="0">
                  <a:pos x="130" y="169"/>
                </a:cxn>
                <a:cxn ang="0">
                  <a:pos x="146" y="176"/>
                </a:cxn>
                <a:cxn ang="0">
                  <a:pos x="160" y="185"/>
                </a:cxn>
                <a:cxn ang="0">
                  <a:pos x="169" y="192"/>
                </a:cxn>
                <a:cxn ang="0">
                  <a:pos x="183" y="200"/>
                </a:cxn>
              </a:cxnLst>
              <a:rect l="0" t="0" r="r" b="b"/>
              <a:pathLst>
                <a:path w="201" h="201">
                  <a:moveTo>
                    <a:pt x="183" y="200"/>
                  </a:moveTo>
                  <a:lnTo>
                    <a:pt x="183" y="192"/>
                  </a:lnTo>
                  <a:lnTo>
                    <a:pt x="200" y="192"/>
                  </a:lnTo>
                  <a:lnTo>
                    <a:pt x="200" y="176"/>
                  </a:lnTo>
                  <a:lnTo>
                    <a:pt x="192" y="162"/>
                  </a:lnTo>
                  <a:lnTo>
                    <a:pt x="192" y="146"/>
                  </a:lnTo>
                  <a:lnTo>
                    <a:pt x="192" y="139"/>
                  </a:lnTo>
                  <a:lnTo>
                    <a:pt x="192" y="123"/>
                  </a:lnTo>
                  <a:lnTo>
                    <a:pt x="192" y="107"/>
                  </a:lnTo>
                  <a:lnTo>
                    <a:pt x="192" y="92"/>
                  </a:lnTo>
                  <a:lnTo>
                    <a:pt x="192" y="83"/>
                  </a:lnTo>
                  <a:lnTo>
                    <a:pt x="192" y="69"/>
                  </a:lnTo>
                  <a:lnTo>
                    <a:pt x="192" y="53"/>
                  </a:lnTo>
                  <a:lnTo>
                    <a:pt x="183" y="46"/>
                  </a:lnTo>
                  <a:lnTo>
                    <a:pt x="183" y="30"/>
                  </a:lnTo>
                  <a:lnTo>
                    <a:pt x="192" y="23"/>
                  </a:lnTo>
                  <a:lnTo>
                    <a:pt x="183" y="16"/>
                  </a:lnTo>
                  <a:lnTo>
                    <a:pt x="160" y="16"/>
                  </a:lnTo>
                  <a:lnTo>
                    <a:pt x="160" y="7"/>
                  </a:lnTo>
                  <a:lnTo>
                    <a:pt x="146" y="7"/>
                  </a:lnTo>
                  <a:lnTo>
                    <a:pt x="137" y="7"/>
                  </a:lnTo>
                  <a:lnTo>
                    <a:pt x="130" y="16"/>
                  </a:lnTo>
                  <a:lnTo>
                    <a:pt x="130" y="39"/>
                  </a:lnTo>
                  <a:lnTo>
                    <a:pt x="116" y="46"/>
                  </a:lnTo>
                  <a:lnTo>
                    <a:pt x="100" y="39"/>
                  </a:lnTo>
                  <a:lnTo>
                    <a:pt x="83" y="30"/>
                  </a:lnTo>
                  <a:lnTo>
                    <a:pt x="76" y="23"/>
                  </a:lnTo>
                  <a:lnTo>
                    <a:pt x="69" y="16"/>
                  </a:lnTo>
                  <a:lnTo>
                    <a:pt x="53" y="7"/>
                  </a:lnTo>
                  <a:lnTo>
                    <a:pt x="37" y="7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14" y="23"/>
                  </a:lnTo>
                  <a:lnTo>
                    <a:pt x="7" y="23"/>
                  </a:lnTo>
                  <a:lnTo>
                    <a:pt x="7" y="39"/>
                  </a:lnTo>
                  <a:lnTo>
                    <a:pt x="0" y="46"/>
                  </a:lnTo>
                  <a:lnTo>
                    <a:pt x="7" y="62"/>
                  </a:lnTo>
                  <a:lnTo>
                    <a:pt x="7" y="83"/>
                  </a:lnTo>
                  <a:lnTo>
                    <a:pt x="7" y="100"/>
                  </a:lnTo>
                  <a:lnTo>
                    <a:pt x="0" y="100"/>
                  </a:lnTo>
                  <a:lnTo>
                    <a:pt x="7" y="116"/>
                  </a:lnTo>
                  <a:lnTo>
                    <a:pt x="14" y="130"/>
                  </a:lnTo>
                  <a:lnTo>
                    <a:pt x="30" y="130"/>
                  </a:lnTo>
                  <a:lnTo>
                    <a:pt x="30" y="139"/>
                  </a:lnTo>
                  <a:lnTo>
                    <a:pt x="53" y="146"/>
                  </a:lnTo>
                  <a:lnTo>
                    <a:pt x="60" y="153"/>
                  </a:lnTo>
                  <a:lnTo>
                    <a:pt x="69" y="146"/>
                  </a:lnTo>
                  <a:lnTo>
                    <a:pt x="83" y="139"/>
                  </a:lnTo>
                  <a:lnTo>
                    <a:pt x="92" y="146"/>
                  </a:lnTo>
                  <a:lnTo>
                    <a:pt x="107" y="153"/>
                  </a:lnTo>
                  <a:lnTo>
                    <a:pt x="123" y="162"/>
                  </a:lnTo>
                  <a:lnTo>
                    <a:pt x="130" y="169"/>
                  </a:lnTo>
                  <a:lnTo>
                    <a:pt x="146" y="176"/>
                  </a:lnTo>
                  <a:lnTo>
                    <a:pt x="160" y="185"/>
                  </a:lnTo>
                  <a:lnTo>
                    <a:pt x="169" y="192"/>
                  </a:lnTo>
                  <a:lnTo>
                    <a:pt x="183" y="20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51" name="Freeform 473"/>
            <p:cNvSpPr>
              <a:spLocks/>
            </p:cNvSpPr>
            <p:nvPr/>
          </p:nvSpPr>
          <p:spPr bwMode="auto">
            <a:xfrm>
              <a:off x="2543" y="1592"/>
              <a:ext cx="314" cy="286"/>
            </a:xfrm>
            <a:custGeom>
              <a:avLst/>
              <a:gdLst/>
              <a:ahLst/>
              <a:cxnLst>
                <a:cxn ang="0">
                  <a:pos x="44" y="200"/>
                </a:cxn>
                <a:cxn ang="0">
                  <a:pos x="60" y="209"/>
                </a:cxn>
                <a:cxn ang="0">
                  <a:pos x="67" y="200"/>
                </a:cxn>
                <a:cxn ang="0">
                  <a:pos x="83" y="209"/>
                </a:cxn>
                <a:cxn ang="0">
                  <a:pos x="91" y="185"/>
                </a:cxn>
                <a:cxn ang="0">
                  <a:pos x="99" y="169"/>
                </a:cxn>
                <a:cxn ang="0">
                  <a:pos x="107" y="169"/>
                </a:cxn>
                <a:cxn ang="0">
                  <a:pos x="114" y="153"/>
                </a:cxn>
                <a:cxn ang="0">
                  <a:pos x="130" y="146"/>
                </a:cxn>
                <a:cxn ang="0">
                  <a:pos x="153" y="139"/>
                </a:cxn>
                <a:cxn ang="0">
                  <a:pos x="169" y="139"/>
                </a:cxn>
                <a:cxn ang="0">
                  <a:pos x="199" y="139"/>
                </a:cxn>
                <a:cxn ang="0">
                  <a:pos x="207" y="116"/>
                </a:cxn>
                <a:cxn ang="0">
                  <a:pos x="207" y="92"/>
                </a:cxn>
                <a:cxn ang="0">
                  <a:pos x="192" y="85"/>
                </a:cxn>
                <a:cxn ang="0">
                  <a:pos x="176" y="62"/>
                </a:cxn>
                <a:cxn ang="0">
                  <a:pos x="160" y="46"/>
                </a:cxn>
                <a:cxn ang="0">
                  <a:pos x="137" y="30"/>
                </a:cxn>
                <a:cxn ang="0">
                  <a:pos x="123" y="16"/>
                </a:cxn>
                <a:cxn ang="0">
                  <a:pos x="99" y="0"/>
                </a:cxn>
                <a:cxn ang="0">
                  <a:pos x="83" y="0"/>
                </a:cxn>
                <a:cxn ang="0">
                  <a:pos x="67" y="16"/>
                </a:cxn>
                <a:cxn ang="0">
                  <a:pos x="76" y="46"/>
                </a:cxn>
                <a:cxn ang="0">
                  <a:pos x="76" y="76"/>
                </a:cxn>
                <a:cxn ang="0">
                  <a:pos x="83" y="108"/>
                </a:cxn>
                <a:cxn ang="0">
                  <a:pos x="83" y="132"/>
                </a:cxn>
                <a:cxn ang="0">
                  <a:pos x="60" y="132"/>
                </a:cxn>
                <a:cxn ang="0">
                  <a:pos x="37" y="132"/>
                </a:cxn>
                <a:cxn ang="0">
                  <a:pos x="14" y="139"/>
                </a:cxn>
                <a:cxn ang="0">
                  <a:pos x="0" y="146"/>
                </a:cxn>
                <a:cxn ang="0">
                  <a:pos x="7" y="162"/>
                </a:cxn>
                <a:cxn ang="0">
                  <a:pos x="7" y="185"/>
                </a:cxn>
                <a:cxn ang="0">
                  <a:pos x="21" y="185"/>
                </a:cxn>
                <a:cxn ang="0">
                  <a:pos x="37" y="192"/>
                </a:cxn>
              </a:cxnLst>
              <a:rect l="0" t="0" r="r" b="b"/>
              <a:pathLst>
                <a:path w="208" h="210">
                  <a:moveTo>
                    <a:pt x="44" y="192"/>
                  </a:moveTo>
                  <a:lnTo>
                    <a:pt x="44" y="200"/>
                  </a:lnTo>
                  <a:lnTo>
                    <a:pt x="53" y="209"/>
                  </a:lnTo>
                  <a:lnTo>
                    <a:pt x="60" y="209"/>
                  </a:lnTo>
                  <a:lnTo>
                    <a:pt x="67" y="209"/>
                  </a:lnTo>
                  <a:lnTo>
                    <a:pt x="67" y="200"/>
                  </a:lnTo>
                  <a:lnTo>
                    <a:pt x="76" y="209"/>
                  </a:lnTo>
                  <a:lnTo>
                    <a:pt x="83" y="209"/>
                  </a:lnTo>
                  <a:lnTo>
                    <a:pt x="83" y="185"/>
                  </a:lnTo>
                  <a:lnTo>
                    <a:pt x="91" y="185"/>
                  </a:lnTo>
                  <a:lnTo>
                    <a:pt x="99" y="176"/>
                  </a:lnTo>
                  <a:lnTo>
                    <a:pt x="99" y="169"/>
                  </a:lnTo>
                  <a:lnTo>
                    <a:pt x="99" y="162"/>
                  </a:lnTo>
                  <a:lnTo>
                    <a:pt x="107" y="169"/>
                  </a:lnTo>
                  <a:lnTo>
                    <a:pt x="114" y="162"/>
                  </a:lnTo>
                  <a:lnTo>
                    <a:pt x="114" y="153"/>
                  </a:lnTo>
                  <a:lnTo>
                    <a:pt x="123" y="153"/>
                  </a:lnTo>
                  <a:lnTo>
                    <a:pt x="130" y="146"/>
                  </a:lnTo>
                  <a:lnTo>
                    <a:pt x="146" y="139"/>
                  </a:lnTo>
                  <a:lnTo>
                    <a:pt x="153" y="139"/>
                  </a:lnTo>
                  <a:lnTo>
                    <a:pt x="160" y="139"/>
                  </a:lnTo>
                  <a:lnTo>
                    <a:pt x="169" y="139"/>
                  </a:lnTo>
                  <a:lnTo>
                    <a:pt x="183" y="139"/>
                  </a:lnTo>
                  <a:lnTo>
                    <a:pt x="199" y="139"/>
                  </a:lnTo>
                  <a:lnTo>
                    <a:pt x="207" y="123"/>
                  </a:lnTo>
                  <a:lnTo>
                    <a:pt x="207" y="116"/>
                  </a:lnTo>
                  <a:lnTo>
                    <a:pt x="207" y="100"/>
                  </a:lnTo>
                  <a:lnTo>
                    <a:pt x="207" y="92"/>
                  </a:lnTo>
                  <a:lnTo>
                    <a:pt x="207" y="85"/>
                  </a:lnTo>
                  <a:lnTo>
                    <a:pt x="192" y="85"/>
                  </a:lnTo>
                  <a:lnTo>
                    <a:pt x="192" y="69"/>
                  </a:lnTo>
                  <a:lnTo>
                    <a:pt x="176" y="62"/>
                  </a:lnTo>
                  <a:lnTo>
                    <a:pt x="169" y="53"/>
                  </a:lnTo>
                  <a:lnTo>
                    <a:pt x="160" y="46"/>
                  </a:lnTo>
                  <a:lnTo>
                    <a:pt x="146" y="39"/>
                  </a:lnTo>
                  <a:lnTo>
                    <a:pt x="137" y="30"/>
                  </a:lnTo>
                  <a:lnTo>
                    <a:pt x="130" y="23"/>
                  </a:lnTo>
                  <a:lnTo>
                    <a:pt x="123" y="16"/>
                  </a:lnTo>
                  <a:lnTo>
                    <a:pt x="114" y="7"/>
                  </a:lnTo>
                  <a:lnTo>
                    <a:pt x="99" y="0"/>
                  </a:lnTo>
                  <a:lnTo>
                    <a:pt x="91" y="0"/>
                  </a:lnTo>
                  <a:lnTo>
                    <a:pt x="83" y="0"/>
                  </a:lnTo>
                  <a:lnTo>
                    <a:pt x="67" y="0"/>
                  </a:lnTo>
                  <a:lnTo>
                    <a:pt x="67" y="16"/>
                  </a:lnTo>
                  <a:lnTo>
                    <a:pt x="76" y="30"/>
                  </a:lnTo>
                  <a:lnTo>
                    <a:pt x="76" y="46"/>
                  </a:lnTo>
                  <a:lnTo>
                    <a:pt x="76" y="62"/>
                  </a:lnTo>
                  <a:lnTo>
                    <a:pt x="76" y="76"/>
                  </a:lnTo>
                  <a:lnTo>
                    <a:pt x="76" y="92"/>
                  </a:lnTo>
                  <a:lnTo>
                    <a:pt x="83" y="108"/>
                  </a:lnTo>
                  <a:lnTo>
                    <a:pt x="83" y="123"/>
                  </a:lnTo>
                  <a:lnTo>
                    <a:pt x="83" y="132"/>
                  </a:lnTo>
                  <a:lnTo>
                    <a:pt x="67" y="132"/>
                  </a:lnTo>
                  <a:lnTo>
                    <a:pt x="60" y="132"/>
                  </a:lnTo>
                  <a:lnTo>
                    <a:pt x="44" y="132"/>
                  </a:lnTo>
                  <a:lnTo>
                    <a:pt x="37" y="132"/>
                  </a:lnTo>
                  <a:lnTo>
                    <a:pt x="30" y="132"/>
                  </a:lnTo>
                  <a:lnTo>
                    <a:pt x="14" y="139"/>
                  </a:lnTo>
                  <a:lnTo>
                    <a:pt x="7" y="132"/>
                  </a:lnTo>
                  <a:lnTo>
                    <a:pt x="0" y="146"/>
                  </a:lnTo>
                  <a:lnTo>
                    <a:pt x="0" y="162"/>
                  </a:lnTo>
                  <a:lnTo>
                    <a:pt x="7" y="162"/>
                  </a:lnTo>
                  <a:lnTo>
                    <a:pt x="7" y="176"/>
                  </a:lnTo>
                  <a:lnTo>
                    <a:pt x="7" y="185"/>
                  </a:lnTo>
                  <a:lnTo>
                    <a:pt x="14" y="185"/>
                  </a:lnTo>
                  <a:lnTo>
                    <a:pt x="21" y="185"/>
                  </a:lnTo>
                  <a:lnTo>
                    <a:pt x="37" y="176"/>
                  </a:lnTo>
                  <a:lnTo>
                    <a:pt x="37" y="192"/>
                  </a:lnTo>
                  <a:lnTo>
                    <a:pt x="44" y="192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52" name="Line 474"/>
            <p:cNvSpPr>
              <a:spLocks noChangeShapeType="1"/>
            </p:cNvSpPr>
            <p:nvPr/>
          </p:nvSpPr>
          <p:spPr bwMode="auto">
            <a:xfrm flipH="1">
              <a:off x="3027" y="1371"/>
              <a:ext cx="11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53" name="Freeform 475"/>
            <p:cNvSpPr>
              <a:spLocks/>
            </p:cNvSpPr>
            <p:nvPr/>
          </p:nvSpPr>
          <p:spPr bwMode="auto">
            <a:xfrm>
              <a:off x="2447" y="1536"/>
              <a:ext cx="234" cy="254"/>
            </a:xfrm>
            <a:custGeom>
              <a:avLst/>
              <a:gdLst/>
              <a:ahLst/>
              <a:cxnLst>
                <a:cxn ang="0">
                  <a:pos x="7" y="162"/>
                </a:cxn>
                <a:cxn ang="0">
                  <a:pos x="7" y="148"/>
                </a:cxn>
                <a:cxn ang="0">
                  <a:pos x="16" y="132"/>
                </a:cxn>
                <a:cxn ang="0">
                  <a:pos x="7" y="116"/>
                </a:cxn>
                <a:cxn ang="0">
                  <a:pos x="7" y="101"/>
                </a:cxn>
                <a:cxn ang="0">
                  <a:pos x="0" y="93"/>
                </a:cxn>
                <a:cxn ang="0">
                  <a:pos x="0" y="85"/>
                </a:cxn>
                <a:cxn ang="0">
                  <a:pos x="16" y="85"/>
                </a:cxn>
                <a:cxn ang="0">
                  <a:pos x="30" y="85"/>
                </a:cxn>
                <a:cxn ang="0">
                  <a:pos x="39" y="85"/>
                </a:cxn>
                <a:cxn ang="0">
                  <a:pos x="53" y="85"/>
                </a:cxn>
                <a:cxn ang="0">
                  <a:pos x="53" y="78"/>
                </a:cxn>
                <a:cxn ang="0">
                  <a:pos x="53" y="62"/>
                </a:cxn>
                <a:cxn ang="0">
                  <a:pos x="62" y="55"/>
                </a:cxn>
                <a:cxn ang="0">
                  <a:pos x="69" y="39"/>
                </a:cxn>
                <a:cxn ang="0">
                  <a:pos x="69" y="23"/>
                </a:cxn>
                <a:cxn ang="0">
                  <a:pos x="77" y="23"/>
                </a:cxn>
                <a:cxn ang="0">
                  <a:pos x="84" y="23"/>
                </a:cxn>
                <a:cxn ang="0">
                  <a:pos x="100" y="23"/>
                </a:cxn>
                <a:cxn ang="0">
                  <a:pos x="107" y="23"/>
                </a:cxn>
                <a:cxn ang="0">
                  <a:pos x="107" y="0"/>
                </a:cxn>
                <a:cxn ang="0">
                  <a:pos x="123" y="8"/>
                </a:cxn>
                <a:cxn ang="0">
                  <a:pos x="130" y="16"/>
                </a:cxn>
                <a:cxn ang="0">
                  <a:pos x="146" y="23"/>
                </a:cxn>
                <a:cxn ang="0">
                  <a:pos x="154" y="39"/>
                </a:cxn>
                <a:cxn ang="0">
                  <a:pos x="146" y="39"/>
                </a:cxn>
                <a:cxn ang="0">
                  <a:pos x="130" y="39"/>
                </a:cxn>
                <a:cxn ang="0">
                  <a:pos x="130" y="55"/>
                </a:cxn>
                <a:cxn ang="0">
                  <a:pos x="139" y="69"/>
                </a:cxn>
                <a:cxn ang="0">
                  <a:pos x="139" y="85"/>
                </a:cxn>
                <a:cxn ang="0">
                  <a:pos x="139" y="101"/>
                </a:cxn>
                <a:cxn ang="0">
                  <a:pos x="139" y="116"/>
                </a:cxn>
                <a:cxn ang="0">
                  <a:pos x="139" y="132"/>
                </a:cxn>
                <a:cxn ang="0">
                  <a:pos x="146" y="148"/>
                </a:cxn>
                <a:cxn ang="0">
                  <a:pos x="146" y="162"/>
                </a:cxn>
                <a:cxn ang="0">
                  <a:pos x="146" y="171"/>
                </a:cxn>
                <a:cxn ang="0">
                  <a:pos x="130" y="171"/>
                </a:cxn>
                <a:cxn ang="0">
                  <a:pos x="123" y="171"/>
                </a:cxn>
                <a:cxn ang="0">
                  <a:pos x="107" y="171"/>
                </a:cxn>
                <a:cxn ang="0">
                  <a:pos x="100" y="171"/>
                </a:cxn>
                <a:cxn ang="0">
                  <a:pos x="93" y="171"/>
                </a:cxn>
                <a:cxn ang="0">
                  <a:pos x="77" y="178"/>
                </a:cxn>
                <a:cxn ang="0">
                  <a:pos x="69" y="171"/>
                </a:cxn>
                <a:cxn ang="0">
                  <a:pos x="62" y="186"/>
                </a:cxn>
                <a:cxn ang="0">
                  <a:pos x="53" y="171"/>
                </a:cxn>
                <a:cxn ang="0">
                  <a:pos x="39" y="162"/>
                </a:cxn>
                <a:cxn ang="0">
                  <a:pos x="30" y="155"/>
                </a:cxn>
                <a:cxn ang="0">
                  <a:pos x="16" y="155"/>
                </a:cxn>
                <a:cxn ang="0">
                  <a:pos x="7" y="162"/>
                </a:cxn>
              </a:cxnLst>
              <a:rect l="0" t="0" r="r" b="b"/>
              <a:pathLst>
                <a:path w="155" h="187">
                  <a:moveTo>
                    <a:pt x="7" y="162"/>
                  </a:moveTo>
                  <a:lnTo>
                    <a:pt x="7" y="148"/>
                  </a:lnTo>
                  <a:lnTo>
                    <a:pt x="16" y="132"/>
                  </a:lnTo>
                  <a:lnTo>
                    <a:pt x="7" y="116"/>
                  </a:lnTo>
                  <a:lnTo>
                    <a:pt x="7" y="101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16" y="85"/>
                  </a:lnTo>
                  <a:lnTo>
                    <a:pt x="30" y="85"/>
                  </a:lnTo>
                  <a:lnTo>
                    <a:pt x="39" y="85"/>
                  </a:lnTo>
                  <a:lnTo>
                    <a:pt x="53" y="85"/>
                  </a:lnTo>
                  <a:lnTo>
                    <a:pt x="53" y="78"/>
                  </a:lnTo>
                  <a:lnTo>
                    <a:pt x="53" y="62"/>
                  </a:lnTo>
                  <a:lnTo>
                    <a:pt x="62" y="55"/>
                  </a:lnTo>
                  <a:lnTo>
                    <a:pt x="69" y="39"/>
                  </a:lnTo>
                  <a:lnTo>
                    <a:pt x="69" y="23"/>
                  </a:lnTo>
                  <a:lnTo>
                    <a:pt x="77" y="23"/>
                  </a:lnTo>
                  <a:lnTo>
                    <a:pt x="84" y="23"/>
                  </a:lnTo>
                  <a:lnTo>
                    <a:pt x="100" y="23"/>
                  </a:lnTo>
                  <a:lnTo>
                    <a:pt x="107" y="23"/>
                  </a:lnTo>
                  <a:lnTo>
                    <a:pt x="107" y="0"/>
                  </a:lnTo>
                  <a:lnTo>
                    <a:pt x="123" y="8"/>
                  </a:lnTo>
                  <a:lnTo>
                    <a:pt x="130" y="16"/>
                  </a:lnTo>
                  <a:lnTo>
                    <a:pt x="146" y="23"/>
                  </a:lnTo>
                  <a:lnTo>
                    <a:pt x="154" y="39"/>
                  </a:lnTo>
                  <a:lnTo>
                    <a:pt x="146" y="39"/>
                  </a:lnTo>
                  <a:lnTo>
                    <a:pt x="130" y="39"/>
                  </a:lnTo>
                  <a:lnTo>
                    <a:pt x="130" y="55"/>
                  </a:lnTo>
                  <a:lnTo>
                    <a:pt x="139" y="69"/>
                  </a:lnTo>
                  <a:lnTo>
                    <a:pt x="139" y="85"/>
                  </a:lnTo>
                  <a:lnTo>
                    <a:pt x="139" y="101"/>
                  </a:lnTo>
                  <a:lnTo>
                    <a:pt x="139" y="116"/>
                  </a:lnTo>
                  <a:lnTo>
                    <a:pt x="139" y="132"/>
                  </a:lnTo>
                  <a:lnTo>
                    <a:pt x="146" y="148"/>
                  </a:lnTo>
                  <a:lnTo>
                    <a:pt x="146" y="162"/>
                  </a:lnTo>
                  <a:lnTo>
                    <a:pt x="146" y="171"/>
                  </a:lnTo>
                  <a:lnTo>
                    <a:pt x="130" y="171"/>
                  </a:lnTo>
                  <a:lnTo>
                    <a:pt x="123" y="171"/>
                  </a:lnTo>
                  <a:lnTo>
                    <a:pt x="107" y="171"/>
                  </a:lnTo>
                  <a:lnTo>
                    <a:pt x="100" y="171"/>
                  </a:lnTo>
                  <a:lnTo>
                    <a:pt x="93" y="171"/>
                  </a:lnTo>
                  <a:lnTo>
                    <a:pt x="77" y="178"/>
                  </a:lnTo>
                  <a:lnTo>
                    <a:pt x="69" y="171"/>
                  </a:lnTo>
                  <a:lnTo>
                    <a:pt x="62" y="186"/>
                  </a:lnTo>
                  <a:lnTo>
                    <a:pt x="53" y="171"/>
                  </a:lnTo>
                  <a:lnTo>
                    <a:pt x="39" y="162"/>
                  </a:lnTo>
                  <a:lnTo>
                    <a:pt x="30" y="155"/>
                  </a:lnTo>
                  <a:lnTo>
                    <a:pt x="16" y="155"/>
                  </a:lnTo>
                  <a:lnTo>
                    <a:pt x="7" y="162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54" name="Freeform 476"/>
            <p:cNvSpPr>
              <a:spLocks/>
            </p:cNvSpPr>
            <p:nvPr/>
          </p:nvSpPr>
          <p:spPr bwMode="auto">
            <a:xfrm>
              <a:off x="2527" y="1371"/>
              <a:ext cx="223" cy="165"/>
            </a:xfrm>
            <a:custGeom>
              <a:avLst/>
              <a:gdLst/>
              <a:ahLst/>
              <a:cxnLst>
                <a:cxn ang="0">
                  <a:pos x="76" y="32"/>
                </a:cxn>
                <a:cxn ang="0">
                  <a:pos x="62" y="39"/>
                </a:cxn>
                <a:cxn ang="0">
                  <a:pos x="53" y="46"/>
                </a:cxn>
                <a:cxn ang="0">
                  <a:pos x="46" y="55"/>
                </a:cxn>
                <a:cxn ang="0">
                  <a:pos x="39" y="69"/>
                </a:cxn>
                <a:cxn ang="0">
                  <a:pos x="46" y="78"/>
                </a:cxn>
                <a:cxn ang="0">
                  <a:pos x="39" y="92"/>
                </a:cxn>
                <a:cxn ang="0">
                  <a:pos x="30" y="101"/>
                </a:cxn>
                <a:cxn ang="0">
                  <a:pos x="23" y="108"/>
                </a:cxn>
                <a:cxn ang="0">
                  <a:pos x="16" y="115"/>
                </a:cxn>
                <a:cxn ang="0">
                  <a:pos x="0" y="123"/>
                </a:cxn>
                <a:cxn ang="0">
                  <a:pos x="16" y="123"/>
                </a:cxn>
                <a:cxn ang="0">
                  <a:pos x="23" y="123"/>
                </a:cxn>
                <a:cxn ang="0">
                  <a:pos x="39" y="123"/>
                </a:cxn>
                <a:cxn ang="0">
                  <a:pos x="53" y="123"/>
                </a:cxn>
                <a:cxn ang="0">
                  <a:pos x="53" y="101"/>
                </a:cxn>
                <a:cxn ang="0">
                  <a:pos x="69" y="101"/>
                </a:cxn>
                <a:cxn ang="0">
                  <a:pos x="76" y="92"/>
                </a:cxn>
                <a:cxn ang="0">
                  <a:pos x="85" y="85"/>
                </a:cxn>
                <a:cxn ang="0">
                  <a:pos x="99" y="85"/>
                </a:cxn>
                <a:cxn ang="0">
                  <a:pos x="108" y="78"/>
                </a:cxn>
                <a:cxn ang="0">
                  <a:pos x="115" y="69"/>
                </a:cxn>
                <a:cxn ang="0">
                  <a:pos x="115" y="62"/>
                </a:cxn>
                <a:cxn ang="0">
                  <a:pos x="131" y="55"/>
                </a:cxn>
                <a:cxn ang="0">
                  <a:pos x="146" y="55"/>
                </a:cxn>
                <a:cxn ang="0">
                  <a:pos x="146" y="46"/>
                </a:cxn>
                <a:cxn ang="0">
                  <a:pos x="138" y="39"/>
                </a:cxn>
                <a:cxn ang="0">
                  <a:pos x="138" y="23"/>
                </a:cxn>
                <a:cxn ang="0">
                  <a:pos x="138" y="16"/>
                </a:cxn>
                <a:cxn ang="0">
                  <a:pos x="131" y="16"/>
                </a:cxn>
                <a:cxn ang="0">
                  <a:pos x="122" y="8"/>
                </a:cxn>
                <a:cxn ang="0">
                  <a:pos x="99" y="8"/>
                </a:cxn>
                <a:cxn ang="0">
                  <a:pos x="92" y="0"/>
                </a:cxn>
                <a:cxn ang="0">
                  <a:pos x="85" y="8"/>
                </a:cxn>
                <a:cxn ang="0">
                  <a:pos x="85" y="16"/>
                </a:cxn>
                <a:cxn ang="0">
                  <a:pos x="76" y="32"/>
                </a:cxn>
              </a:cxnLst>
              <a:rect l="0" t="0" r="r" b="b"/>
              <a:pathLst>
                <a:path w="147" h="124">
                  <a:moveTo>
                    <a:pt x="76" y="32"/>
                  </a:moveTo>
                  <a:lnTo>
                    <a:pt x="62" y="39"/>
                  </a:lnTo>
                  <a:lnTo>
                    <a:pt x="53" y="46"/>
                  </a:lnTo>
                  <a:lnTo>
                    <a:pt x="46" y="55"/>
                  </a:lnTo>
                  <a:lnTo>
                    <a:pt x="39" y="69"/>
                  </a:lnTo>
                  <a:lnTo>
                    <a:pt x="46" y="78"/>
                  </a:lnTo>
                  <a:lnTo>
                    <a:pt x="39" y="92"/>
                  </a:lnTo>
                  <a:lnTo>
                    <a:pt x="30" y="101"/>
                  </a:lnTo>
                  <a:lnTo>
                    <a:pt x="23" y="108"/>
                  </a:lnTo>
                  <a:lnTo>
                    <a:pt x="16" y="115"/>
                  </a:lnTo>
                  <a:lnTo>
                    <a:pt x="0" y="123"/>
                  </a:lnTo>
                  <a:lnTo>
                    <a:pt x="16" y="123"/>
                  </a:lnTo>
                  <a:lnTo>
                    <a:pt x="23" y="123"/>
                  </a:lnTo>
                  <a:lnTo>
                    <a:pt x="39" y="123"/>
                  </a:lnTo>
                  <a:lnTo>
                    <a:pt x="53" y="123"/>
                  </a:lnTo>
                  <a:lnTo>
                    <a:pt x="53" y="101"/>
                  </a:lnTo>
                  <a:lnTo>
                    <a:pt x="69" y="101"/>
                  </a:lnTo>
                  <a:lnTo>
                    <a:pt x="76" y="92"/>
                  </a:lnTo>
                  <a:lnTo>
                    <a:pt x="85" y="85"/>
                  </a:lnTo>
                  <a:lnTo>
                    <a:pt x="99" y="85"/>
                  </a:lnTo>
                  <a:lnTo>
                    <a:pt x="108" y="78"/>
                  </a:lnTo>
                  <a:lnTo>
                    <a:pt x="115" y="69"/>
                  </a:lnTo>
                  <a:lnTo>
                    <a:pt x="115" y="62"/>
                  </a:lnTo>
                  <a:lnTo>
                    <a:pt x="131" y="55"/>
                  </a:lnTo>
                  <a:lnTo>
                    <a:pt x="146" y="55"/>
                  </a:lnTo>
                  <a:lnTo>
                    <a:pt x="146" y="46"/>
                  </a:lnTo>
                  <a:lnTo>
                    <a:pt x="138" y="39"/>
                  </a:lnTo>
                  <a:lnTo>
                    <a:pt x="138" y="23"/>
                  </a:lnTo>
                  <a:lnTo>
                    <a:pt x="138" y="16"/>
                  </a:lnTo>
                  <a:lnTo>
                    <a:pt x="131" y="16"/>
                  </a:lnTo>
                  <a:lnTo>
                    <a:pt x="122" y="8"/>
                  </a:lnTo>
                  <a:lnTo>
                    <a:pt x="99" y="8"/>
                  </a:lnTo>
                  <a:lnTo>
                    <a:pt x="92" y="0"/>
                  </a:lnTo>
                  <a:lnTo>
                    <a:pt x="85" y="8"/>
                  </a:lnTo>
                  <a:lnTo>
                    <a:pt x="85" y="16"/>
                  </a:lnTo>
                  <a:lnTo>
                    <a:pt x="76" y="32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55" name="Freeform 477"/>
            <p:cNvSpPr>
              <a:spLocks/>
            </p:cNvSpPr>
            <p:nvPr/>
          </p:nvSpPr>
          <p:spPr bwMode="auto">
            <a:xfrm>
              <a:off x="2775" y="1612"/>
              <a:ext cx="303" cy="244"/>
            </a:xfrm>
            <a:custGeom>
              <a:avLst/>
              <a:gdLst/>
              <a:ahLst/>
              <a:cxnLst>
                <a:cxn ang="0">
                  <a:pos x="23" y="160"/>
                </a:cxn>
                <a:cxn ang="0">
                  <a:pos x="16" y="160"/>
                </a:cxn>
                <a:cxn ang="0">
                  <a:pos x="7" y="153"/>
                </a:cxn>
                <a:cxn ang="0">
                  <a:pos x="16" y="146"/>
                </a:cxn>
                <a:cxn ang="0">
                  <a:pos x="0" y="137"/>
                </a:cxn>
                <a:cxn ang="0">
                  <a:pos x="0" y="123"/>
                </a:cxn>
                <a:cxn ang="0">
                  <a:pos x="7" y="123"/>
                </a:cxn>
                <a:cxn ang="0">
                  <a:pos x="16" y="123"/>
                </a:cxn>
                <a:cxn ang="0">
                  <a:pos x="30" y="123"/>
                </a:cxn>
                <a:cxn ang="0">
                  <a:pos x="46" y="123"/>
                </a:cxn>
                <a:cxn ang="0">
                  <a:pos x="53" y="107"/>
                </a:cxn>
                <a:cxn ang="0">
                  <a:pos x="53" y="100"/>
                </a:cxn>
                <a:cxn ang="0">
                  <a:pos x="53" y="84"/>
                </a:cxn>
                <a:cxn ang="0">
                  <a:pos x="53" y="76"/>
                </a:cxn>
                <a:cxn ang="0">
                  <a:pos x="53" y="69"/>
                </a:cxn>
                <a:cxn ang="0">
                  <a:pos x="60" y="60"/>
                </a:cxn>
                <a:cxn ang="0">
                  <a:pos x="69" y="60"/>
                </a:cxn>
                <a:cxn ang="0">
                  <a:pos x="83" y="53"/>
                </a:cxn>
                <a:cxn ang="0">
                  <a:pos x="92" y="37"/>
                </a:cxn>
                <a:cxn ang="0">
                  <a:pos x="107" y="30"/>
                </a:cxn>
                <a:cxn ang="0">
                  <a:pos x="123" y="23"/>
                </a:cxn>
                <a:cxn ang="0">
                  <a:pos x="130" y="14"/>
                </a:cxn>
                <a:cxn ang="0">
                  <a:pos x="146" y="0"/>
                </a:cxn>
                <a:cxn ang="0">
                  <a:pos x="169" y="7"/>
                </a:cxn>
                <a:cxn ang="0">
                  <a:pos x="176" y="14"/>
                </a:cxn>
                <a:cxn ang="0">
                  <a:pos x="185" y="7"/>
                </a:cxn>
                <a:cxn ang="0">
                  <a:pos x="185" y="23"/>
                </a:cxn>
                <a:cxn ang="0">
                  <a:pos x="192" y="30"/>
                </a:cxn>
                <a:cxn ang="0">
                  <a:pos x="200" y="46"/>
                </a:cxn>
                <a:cxn ang="0">
                  <a:pos x="200" y="53"/>
                </a:cxn>
                <a:cxn ang="0">
                  <a:pos x="192" y="60"/>
                </a:cxn>
                <a:cxn ang="0">
                  <a:pos x="192" y="76"/>
                </a:cxn>
                <a:cxn ang="0">
                  <a:pos x="192" y="84"/>
                </a:cxn>
                <a:cxn ang="0">
                  <a:pos x="192" y="100"/>
                </a:cxn>
                <a:cxn ang="0">
                  <a:pos x="185" y="107"/>
                </a:cxn>
                <a:cxn ang="0">
                  <a:pos x="185" y="116"/>
                </a:cxn>
                <a:cxn ang="0">
                  <a:pos x="176" y="123"/>
                </a:cxn>
                <a:cxn ang="0">
                  <a:pos x="169" y="130"/>
                </a:cxn>
                <a:cxn ang="0">
                  <a:pos x="169" y="146"/>
                </a:cxn>
                <a:cxn ang="0">
                  <a:pos x="153" y="153"/>
                </a:cxn>
                <a:cxn ang="0">
                  <a:pos x="146" y="153"/>
                </a:cxn>
                <a:cxn ang="0">
                  <a:pos x="130" y="146"/>
                </a:cxn>
                <a:cxn ang="0">
                  <a:pos x="116" y="153"/>
                </a:cxn>
                <a:cxn ang="0">
                  <a:pos x="107" y="153"/>
                </a:cxn>
                <a:cxn ang="0">
                  <a:pos x="100" y="146"/>
                </a:cxn>
                <a:cxn ang="0">
                  <a:pos x="83" y="153"/>
                </a:cxn>
                <a:cxn ang="0">
                  <a:pos x="76" y="146"/>
                </a:cxn>
                <a:cxn ang="0">
                  <a:pos x="60" y="146"/>
                </a:cxn>
                <a:cxn ang="0">
                  <a:pos x="53" y="146"/>
                </a:cxn>
                <a:cxn ang="0">
                  <a:pos x="46" y="160"/>
                </a:cxn>
                <a:cxn ang="0">
                  <a:pos x="46" y="169"/>
                </a:cxn>
                <a:cxn ang="0">
                  <a:pos x="46" y="177"/>
                </a:cxn>
                <a:cxn ang="0">
                  <a:pos x="30" y="160"/>
                </a:cxn>
                <a:cxn ang="0">
                  <a:pos x="30" y="169"/>
                </a:cxn>
                <a:cxn ang="0">
                  <a:pos x="23" y="160"/>
                </a:cxn>
              </a:cxnLst>
              <a:rect l="0" t="0" r="r" b="b"/>
              <a:pathLst>
                <a:path w="201" h="178">
                  <a:moveTo>
                    <a:pt x="23" y="160"/>
                  </a:moveTo>
                  <a:lnTo>
                    <a:pt x="16" y="160"/>
                  </a:lnTo>
                  <a:lnTo>
                    <a:pt x="7" y="153"/>
                  </a:lnTo>
                  <a:lnTo>
                    <a:pt x="16" y="146"/>
                  </a:lnTo>
                  <a:lnTo>
                    <a:pt x="0" y="137"/>
                  </a:lnTo>
                  <a:lnTo>
                    <a:pt x="0" y="123"/>
                  </a:lnTo>
                  <a:lnTo>
                    <a:pt x="7" y="123"/>
                  </a:lnTo>
                  <a:lnTo>
                    <a:pt x="16" y="123"/>
                  </a:lnTo>
                  <a:lnTo>
                    <a:pt x="30" y="123"/>
                  </a:lnTo>
                  <a:lnTo>
                    <a:pt x="46" y="123"/>
                  </a:lnTo>
                  <a:lnTo>
                    <a:pt x="53" y="107"/>
                  </a:lnTo>
                  <a:lnTo>
                    <a:pt x="53" y="100"/>
                  </a:lnTo>
                  <a:lnTo>
                    <a:pt x="53" y="84"/>
                  </a:lnTo>
                  <a:lnTo>
                    <a:pt x="53" y="76"/>
                  </a:lnTo>
                  <a:lnTo>
                    <a:pt x="53" y="69"/>
                  </a:lnTo>
                  <a:lnTo>
                    <a:pt x="60" y="60"/>
                  </a:lnTo>
                  <a:lnTo>
                    <a:pt x="69" y="60"/>
                  </a:lnTo>
                  <a:lnTo>
                    <a:pt x="83" y="53"/>
                  </a:lnTo>
                  <a:lnTo>
                    <a:pt x="92" y="37"/>
                  </a:lnTo>
                  <a:lnTo>
                    <a:pt x="107" y="30"/>
                  </a:lnTo>
                  <a:lnTo>
                    <a:pt x="123" y="23"/>
                  </a:lnTo>
                  <a:lnTo>
                    <a:pt x="130" y="14"/>
                  </a:lnTo>
                  <a:lnTo>
                    <a:pt x="146" y="0"/>
                  </a:lnTo>
                  <a:lnTo>
                    <a:pt x="169" y="7"/>
                  </a:lnTo>
                  <a:lnTo>
                    <a:pt x="176" y="14"/>
                  </a:lnTo>
                  <a:lnTo>
                    <a:pt x="185" y="7"/>
                  </a:lnTo>
                  <a:lnTo>
                    <a:pt x="185" y="23"/>
                  </a:lnTo>
                  <a:lnTo>
                    <a:pt x="192" y="30"/>
                  </a:lnTo>
                  <a:lnTo>
                    <a:pt x="200" y="46"/>
                  </a:lnTo>
                  <a:lnTo>
                    <a:pt x="200" y="53"/>
                  </a:lnTo>
                  <a:lnTo>
                    <a:pt x="192" y="60"/>
                  </a:lnTo>
                  <a:lnTo>
                    <a:pt x="192" y="76"/>
                  </a:lnTo>
                  <a:lnTo>
                    <a:pt x="192" y="84"/>
                  </a:lnTo>
                  <a:lnTo>
                    <a:pt x="192" y="100"/>
                  </a:lnTo>
                  <a:lnTo>
                    <a:pt x="185" y="107"/>
                  </a:lnTo>
                  <a:lnTo>
                    <a:pt x="185" y="116"/>
                  </a:lnTo>
                  <a:lnTo>
                    <a:pt x="176" y="123"/>
                  </a:lnTo>
                  <a:lnTo>
                    <a:pt x="169" y="130"/>
                  </a:lnTo>
                  <a:lnTo>
                    <a:pt x="169" y="146"/>
                  </a:lnTo>
                  <a:lnTo>
                    <a:pt x="153" y="153"/>
                  </a:lnTo>
                  <a:lnTo>
                    <a:pt x="146" y="153"/>
                  </a:lnTo>
                  <a:lnTo>
                    <a:pt x="130" y="146"/>
                  </a:lnTo>
                  <a:lnTo>
                    <a:pt x="116" y="153"/>
                  </a:lnTo>
                  <a:lnTo>
                    <a:pt x="107" y="153"/>
                  </a:lnTo>
                  <a:lnTo>
                    <a:pt x="100" y="146"/>
                  </a:lnTo>
                  <a:lnTo>
                    <a:pt x="83" y="153"/>
                  </a:lnTo>
                  <a:lnTo>
                    <a:pt x="76" y="146"/>
                  </a:lnTo>
                  <a:lnTo>
                    <a:pt x="60" y="146"/>
                  </a:lnTo>
                  <a:lnTo>
                    <a:pt x="53" y="146"/>
                  </a:lnTo>
                  <a:lnTo>
                    <a:pt x="46" y="160"/>
                  </a:lnTo>
                  <a:lnTo>
                    <a:pt x="46" y="169"/>
                  </a:lnTo>
                  <a:lnTo>
                    <a:pt x="46" y="177"/>
                  </a:lnTo>
                  <a:lnTo>
                    <a:pt x="30" y="160"/>
                  </a:lnTo>
                  <a:lnTo>
                    <a:pt x="30" y="169"/>
                  </a:lnTo>
                  <a:lnTo>
                    <a:pt x="23" y="16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56" name="Freeform 478"/>
            <p:cNvSpPr>
              <a:spLocks/>
            </p:cNvSpPr>
            <p:nvPr/>
          </p:nvSpPr>
          <p:spPr bwMode="auto">
            <a:xfrm>
              <a:off x="2438" y="1746"/>
              <a:ext cx="117" cy="84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7" y="23"/>
                </a:cxn>
                <a:cxn ang="0">
                  <a:pos x="0" y="30"/>
                </a:cxn>
                <a:cxn ang="0">
                  <a:pos x="7" y="37"/>
                </a:cxn>
                <a:cxn ang="0">
                  <a:pos x="14" y="37"/>
                </a:cxn>
                <a:cxn ang="0">
                  <a:pos x="7" y="37"/>
                </a:cxn>
                <a:cxn ang="0">
                  <a:pos x="14" y="37"/>
                </a:cxn>
                <a:cxn ang="0">
                  <a:pos x="14" y="46"/>
                </a:cxn>
                <a:cxn ang="0">
                  <a:pos x="23" y="46"/>
                </a:cxn>
                <a:cxn ang="0">
                  <a:pos x="30" y="46"/>
                </a:cxn>
                <a:cxn ang="0">
                  <a:pos x="46" y="46"/>
                </a:cxn>
                <a:cxn ang="0">
                  <a:pos x="30" y="46"/>
                </a:cxn>
                <a:cxn ang="0">
                  <a:pos x="23" y="53"/>
                </a:cxn>
                <a:cxn ang="0">
                  <a:pos x="7" y="53"/>
                </a:cxn>
                <a:cxn ang="0">
                  <a:pos x="7" y="61"/>
                </a:cxn>
                <a:cxn ang="0">
                  <a:pos x="23" y="61"/>
                </a:cxn>
                <a:cxn ang="0">
                  <a:pos x="23" y="53"/>
                </a:cxn>
                <a:cxn ang="0">
                  <a:pos x="23" y="61"/>
                </a:cxn>
                <a:cxn ang="0">
                  <a:pos x="14" y="61"/>
                </a:cxn>
                <a:cxn ang="0">
                  <a:pos x="7" y="61"/>
                </a:cxn>
                <a:cxn ang="0">
                  <a:pos x="30" y="61"/>
                </a:cxn>
                <a:cxn ang="0">
                  <a:pos x="37" y="61"/>
                </a:cxn>
                <a:cxn ang="0">
                  <a:pos x="46" y="61"/>
                </a:cxn>
                <a:cxn ang="0">
                  <a:pos x="60" y="61"/>
                </a:cxn>
                <a:cxn ang="0">
                  <a:pos x="77" y="61"/>
                </a:cxn>
                <a:cxn ang="0">
                  <a:pos x="77" y="46"/>
                </a:cxn>
                <a:cxn ang="0">
                  <a:pos x="69" y="46"/>
                </a:cxn>
                <a:cxn ang="0">
                  <a:pos x="69" y="30"/>
                </a:cxn>
                <a:cxn ang="0">
                  <a:pos x="60" y="16"/>
                </a:cxn>
                <a:cxn ang="0">
                  <a:pos x="46" y="7"/>
                </a:cxn>
                <a:cxn ang="0">
                  <a:pos x="37" y="0"/>
                </a:cxn>
                <a:cxn ang="0">
                  <a:pos x="23" y="0"/>
                </a:cxn>
                <a:cxn ang="0">
                  <a:pos x="14" y="7"/>
                </a:cxn>
              </a:cxnLst>
              <a:rect l="0" t="0" r="r" b="b"/>
              <a:pathLst>
                <a:path w="78" h="62">
                  <a:moveTo>
                    <a:pt x="14" y="7"/>
                  </a:moveTo>
                  <a:lnTo>
                    <a:pt x="7" y="23"/>
                  </a:lnTo>
                  <a:lnTo>
                    <a:pt x="0" y="30"/>
                  </a:lnTo>
                  <a:lnTo>
                    <a:pt x="7" y="37"/>
                  </a:lnTo>
                  <a:lnTo>
                    <a:pt x="14" y="37"/>
                  </a:lnTo>
                  <a:lnTo>
                    <a:pt x="7" y="37"/>
                  </a:lnTo>
                  <a:lnTo>
                    <a:pt x="14" y="37"/>
                  </a:lnTo>
                  <a:lnTo>
                    <a:pt x="14" y="46"/>
                  </a:lnTo>
                  <a:lnTo>
                    <a:pt x="23" y="46"/>
                  </a:lnTo>
                  <a:lnTo>
                    <a:pt x="30" y="46"/>
                  </a:lnTo>
                  <a:lnTo>
                    <a:pt x="46" y="46"/>
                  </a:lnTo>
                  <a:lnTo>
                    <a:pt x="30" y="46"/>
                  </a:lnTo>
                  <a:lnTo>
                    <a:pt x="23" y="53"/>
                  </a:lnTo>
                  <a:lnTo>
                    <a:pt x="7" y="53"/>
                  </a:lnTo>
                  <a:lnTo>
                    <a:pt x="7" y="61"/>
                  </a:lnTo>
                  <a:lnTo>
                    <a:pt x="23" y="61"/>
                  </a:lnTo>
                  <a:lnTo>
                    <a:pt x="23" y="53"/>
                  </a:lnTo>
                  <a:lnTo>
                    <a:pt x="23" y="61"/>
                  </a:lnTo>
                  <a:lnTo>
                    <a:pt x="14" y="61"/>
                  </a:lnTo>
                  <a:lnTo>
                    <a:pt x="7" y="61"/>
                  </a:lnTo>
                  <a:lnTo>
                    <a:pt x="30" y="61"/>
                  </a:lnTo>
                  <a:lnTo>
                    <a:pt x="37" y="61"/>
                  </a:lnTo>
                  <a:lnTo>
                    <a:pt x="46" y="61"/>
                  </a:lnTo>
                  <a:lnTo>
                    <a:pt x="60" y="61"/>
                  </a:lnTo>
                  <a:lnTo>
                    <a:pt x="77" y="61"/>
                  </a:lnTo>
                  <a:lnTo>
                    <a:pt x="77" y="46"/>
                  </a:lnTo>
                  <a:lnTo>
                    <a:pt x="69" y="46"/>
                  </a:lnTo>
                  <a:lnTo>
                    <a:pt x="69" y="30"/>
                  </a:lnTo>
                  <a:lnTo>
                    <a:pt x="60" y="16"/>
                  </a:lnTo>
                  <a:lnTo>
                    <a:pt x="46" y="7"/>
                  </a:lnTo>
                  <a:lnTo>
                    <a:pt x="37" y="0"/>
                  </a:lnTo>
                  <a:lnTo>
                    <a:pt x="23" y="0"/>
                  </a:lnTo>
                  <a:lnTo>
                    <a:pt x="14" y="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57" name="Freeform 479"/>
            <p:cNvSpPr>
              <a:spLocks/>
            </p:cNvSpPr>
            <p:nvPr/>
          </p:nvSpPr>
          <p:spPr bwMode="auto">
            <a:xfrm>
              <a:off x="2914" y="1351"/>
              <a:ext cx="71" cy="136"/>
            </a:xfrm>
            <a:custGeom>
              <a:avLst/>
              <a:gdLst/>
              <a:ahLst/>
              <a:cxnLst>
                <a:cxn ang="0">
                  <a:pos x="30" y="92"/>
                </a:cxn>
                <a:cxn ang="0">
                  <a:pos x="23" y="100"/>
                </a:cxn>
                <a:cxn ang="0">
                  <a:pos x="23" y="83"/>
                </a:cxn>
                <a:cxn ang="0">
                  <a:pos x="14" y="69"/>
                </a:cxn>
                <a:cxn ang="0">
                  <a:pos x="7" y="60"/>
                </a:cxn>
                <a:cxn ang="0">
                  <a:pos x="0" y="46"/>
                </a:cxn>
                <a:cxn ang="0">
                  <a:pos x="0" y="37"/>
                </a:cxn>
                <a:cxn ang="0">
                  <a:pos x="7" y="23"/>
                </a:cxn>
                <a:cxn ang="0">
                  <a:pos x="7" y="7"/>
                </a:cxn>
                <a:cxn ang="0">
                  <a:pos x="7" y="0"/>
                </a:cxn>
                <a:cxn ang="0">
                  <a:pos x="23" y="0"/>
                </a:cxn>
                <a:cxn ang="0">
                  <a:pos x="30" y="0"/>
                </a:cxn>
                <a:cxn ang="0">
                  <a:pos x="30" y="7"/>
                </a:cxn>
                <a:cxn ang="0">
                  <a:pos x="37" y="0"/>
                </a:cxn>
                <a:cxn ang="0">
                  <a:pos x="30" y="14"/>
                </a:cxn>
                <a:cxn ang="0">
                  <a:pos x="37" y="23"/>
                </a:cxn>
                <a:cxn ang="0">
                  <a:pos x="30" y="30"/>
                </a:cxn>
                <a:cxn ang="0">
                  <a:pos x="30" y="46"/>
                </a:cxn>
                <a:cxn ang="0">
                  <a:pos x="37" y="46"/>
                </a:cxn>
                <a:cxn ang="0">
                  <a:pos x="46" y="53"/>
                </a:cxn>
                <a:cxn ang="0">
                  <a:pos x="46" y="69"/>
                </a:cxn>
                <a:cxn ang="0">
                  <a:pos x="37" y="76"/>
                </a:cxn>
                <a:cxn ang="0">
                  <a:pos x="30" y="76"/>
                </a:cxn>
                <a:cxn ang="0">
                  <a:pos x="30" y="92"/>
                </a:cxn>
              </a:cxnLst>
              <a:rect l="0" t="0" r="r" b="b"/>
              <a:pathLst>
                <a:path w="47" h="101">
                  <a:moveTo>
                    <a:pt x="30" y="92"/>
                  </a:moveTo>
                  <a:lnTo>
                    <a:pt x="23" y="100"/>
                  </a:lnTo>
                  <a:lnTo>
                    <a:pt x="23" y="83"/>
                  </a:lnTo>
                  <a:lnTo>
                    <a:pt x="14" y="69"/>
                  </a:lnTo>
                  <a:lnTo>
                    <a:pt x="7" y="60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7" y="23"/>
                  </a:lnTo>
                  <a:lnTo>
                    <a:pt x="7" y="7"/>
                  </a:lnTo>
                  <a:lnTo>
                    <a:pt x="7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30" y="14"/>
                  </a:lnTo>
                  <a:lnTo>
                    <a:pt x="37" y="23"/>
                  </a:lnTo>
                  <a:lnTo>
                    <a:pt x="30" y="30"/>
                  </a:lnTo>
                  <a:lnTo>
                    <a:pt x="30" y="46"/>
                  </a:lnTo>
                  <a:lnTo>
                    <a:pt x="37" y="46"/>
                  </a:lnTo>
                  <a:lnTo>
                    <a:pt x="46" y="53"/>
                  </a:lnTo>
                  <a:lnTo>
                    <a:pt x="46" y="69"/>
                  </a:lnTo>
                  <a:lnTo>
                    <a:pt x="37" y="76"/>
                  </a:lnTo>
                  <a:lnTo>
                    <a:pt x="30" y="76"/>
                  </a:lnTo>
                  <a:lnTo>
                    <a:pt x="30" y="92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58" name="Freeform 480"/>
            <p:cNvSpPr>
              <a:spLocks/>
            </p:cNvSpPr>
            <p:nvPr/>
          </p:nvSpPr>
          <p:spPr bwMode="auto">
            <a:xfrm>
              <a:off x="1172" y="1618"/>
              <a:ext cx="197" cy="67"/>
            </a:xfrm>
            <a:custGeom>
              <a:avLst/>
              <a:gdLst/>
              <a:ahLst/>
              <a:cxnLst>
                <a:cxn ang="0">
                  <a:pos x="93" y="16"/>
                </a:cxn>
                <a:cxn ang="0">
                  <a:pos x="93" y="23"/>
                </a:cxn>
                <a:cxn ang="0">
                  <a:pos x="77" y="16"/>
                </a:cxn>
                <a:cxn ang="0">
                  <a:pos x="69" y="7"/>
                </a:cxn>
                <a:cxn ang="0">
                  <a:pos x="61" y="0"/>
                </a:cxn>
                <a:cxn ang="0">
                  <a:pos x="46" y="0"/>
                </a:cxn>
                <a:cxn ang="0">
                  <a:pos x="30" y="0"/>
                </a:cxn>
                <a:cxn ang="0">
                  <a:pos x="14" y="7"/>
                </a:cxn>
                <a:cxn ang="0">
                  <a:pos x="7" y="16"/>
                </a:cxn>
                <a:cxn ang="0">
                  <a:pos x="0" y="23"/>
                </a:cxn>
                <a:cxn ang="0">
                  <a:pos x="7" y="16"/>
                </a:cxn>
                <a:cxn ang="0">
                  <a:pos x="14" y="16"/>
                </a:cxn>
                <a:cxn ang="0">
                  <a:pos x="23" y="7"/>
                </a:cxn>
                <a:cxn ang="0">
                  <a:pos x="46" y="7"/>
                </a:cxn>
                <a:cxn ang="0">
                  <a:pos x="37" y="7"/>
                </a:cxn>
                <a:cxn ang="0">
                  <a:pos x="46" y="16"/>
                </a:cxn>
                <a:cxn ang="0">
                  <a:pos x="53" y="16"/>
                </a:cxn>
                <a:cxn ang="0">
                  <a:pos x="61" y="16"/>
                </a:cxn>
                <a:cxn ang="0">
                  <a:pos x="77" y="23"/>
                </a:cxn>
                <a:cxn ang="0">
                  <a:pos x="77" y="30"/>
                </a:cxn>
                <a:cxn ang="0">
                  <a:pos x="93" y="39"/>
                </a:cxn>
                <a:cxn ang="0">
                  <a:pos x="84" y="47"/>
                </a:cxn>
                <a:cxn ang="0">
                  <a:pos x="100" y="47"/>
                </a:cxn>
                <a:cxn ang="0">
                  <a:pos x="116" y="47"/>
                </a:cxn>
                <a:cxn ang="0">
                  <a:pos x="123" y="47"/>
                </a:cxn>
                <a:cxn ang="0">
                  <a:pos x="131" y="47"/>
                </a:cxn>
                <a:cxn ang="0">
                  <a:pos x="123" y="39"/>
                </a:cxn>
                <a:cxn ang="0">
                  <a:pos x="116" y="30"/>
                </a:cxn>
                <a:cxn ang="0">
                  <a:pos x="107" y="23"/>
                </a:cxn>
                <a:cxn ang="0">
                  <a:pos x="93" y="23"/>
                </a:cxn>
                <a:cxn ang="0">
                  <a:pos x="93" y="16"/>
                </a:cxn>
              </a:cxnLst>
              <a:rect l="0" t="0" r="r" b="b"/>
              <a:pathLst>
                <a:path w="132" h="48">
                  <a:moveTo>
                    <a:pt x="93" y="16"/>
                  </a:moveTo>
                  <a:lnTo>
                    <a:pt x="93" y="23"/>
                  </a:lnTo>
                  <a:lnTo>
                    <a:pt x="77" y="16"/>
                  </a:lnTo>
                  <a:lnTo>
                    <a:pt x="69" y="7"/>
                  </a:lnTo>
                  <a:lnTo>
                    <a:pt x="61" y="0"/>
                  </a:lnTo>
                  <a:lnTo>
                    <a:pt x="46" y="0"/>
                  </a:lnTo>
                  <a:lnTo>
                    <a:pt x="30" y="0"/>
                  </a:lnTo>
                  <a:lnTo>
                    <a:pt x="14" y="7"/>
                  </a:lnTo>
                  <a:lnTo>
                    <a:pt x="7" y="16"/>
                  </a:lnTo>
                  <a:lnTo>
                    <a:pt x="0" y="23"/>
                  </a:lnTo>
                  <a:lnTo>
                    <a:pt x="7" y="16"/>
                  </a:lnTo>
                  <a:lnTo>
                    <a:pt x="14" y="16"/>
                  </a:lnTo>
                  <a:lnTo>
                    <a:pt x="23" y="7"/>
                  </a:lnTo>
                  <a:lnTo>
                    <a:pt x="46" y="7"/>
                  </a:lnTo>
                  <a:lnTo>
                    <a:pt x="37" y="7"/>
                  </a:lnTo>
                  <a:lnTo>
                    <a:pt x="46" y="16"/>
                  </a:lnTo>
                  <a:lnTo>
                    <a:pt x="53" y="16"/>
                  </a:lnTo>
                  <a:lnTo>
                    <a:pt x="61" y="16"/>
                  </a:lnTo>
                  <a:lnTo>
                    <a:pt x="77" y="23"/>
                  </a:lnTo>
                  <a:lnTo>
                    <a:pt x="77" y="30"/>
                  </a:lnTo>
                  <a:lnTo>
                    <a:pt x="93" y="39"/>
                  </a:lnTo>
                  <a:lnTo>
                    <a:pt x="84" y="47"/>
                  </a:lnTo>
                  <a:lnTo>
                    <a:pt x="100" y="47"/>
                  </a:lnTo>
                  <a:lnTo>
                    <a:pt x="116" y="47"/>
                  </a:lnTo>
                  <a:lnTo>
                    <a:pt x="123" y="47"/>
                  </a:lnTo>
                  <a:lnTo>
                    <a:pt x="131" y="47"/>
                  </a:lnTo>
                  <a:lnTo>
                    <a:pt x="123" y="39"/>
                  </a:lnTo>
                  <a:lnTo>
                    <a:pt x="116" y="30"/>
                  </a:lnTo>
                  <a:lnTo>
                    <a:pt x="107" y="23"/>
                  </a:lnTo>
                  <a:lnTo>
                    <a:pt x="93" y="23"/>
                  </a:lnTo>
                  <a:lnTo>
                    <a:pt x="93" y="1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59" name="Freeform 481"/>
            <p:cNvSpPr>
              <a:spLocks/>
            </p:cNvSpPr>
            <p:nvPr/>
          </p:nvSpPr>
          <p:spPr bwMode="auto">
            <a:xfrm>
              <a:off x="1207" y="1642"/>
              <a:ext cx="46" cy="42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28" y="29"/>
                </a:cxn>
                <a:cxn ang="0">
                  <a:pos x="0" y="0"/>
                </a:cxn>
                <a:cxn ang="0">
                  <a:pos x="0" y="29"/>
                </a:cxn>
              </a:cxnLst>
              <a:rect l="0" t="0" r="r" b="b"/>
              <a:pathLst>
                <a:path w="29" h="30">
                  <a:moveTo>
                    <a:pt x="0" y="29"/>
                  </a:moveTo>
                  <a:lnTo>
                    <a:pt x="28" y="29"/>
                  </a:lnTo>
                  <a:lnTo>
                    <a:pt x="0" y="0"/>
                  </a:lnTo>
                  <a:lnTo>
                    <a:pt x="0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60" name="Freeform 482"/>
            <p:cNvSpPr>
              <a:spLocks/>
            </p:cNvSpPr>
            <p:nvPr/>
          </p:nvSpPr>
          <p:spPr bwMode="auto">
            <a:xfrm>
              <a:off x="1070" y="1774"/>
              <a:ext cx="116" cy="51"/>
            </a:xfrm>
            <a:custGeom>
              <a:avLst/>
              <a:gdLst/>
              <a:ahLst/>
              <a:cxnLst>
                <a:cxn ang="0">
                  <a:pos x="45" y="21"/>
                </a:cxn>
                <a:cxn ang="0">
                  <a:pos x="37" y="30"/>
                </a:cxn>
                <a:cxn ang="0">
                  <a:pos x="30" y="30"/>
                </a:cxn>
                <a:cxn ang="0">
                  <a:pos x="30" y="38"/>
                </a:cxn>
                <a:cxn ang="0">
                  <a:pos x="22" y="38"/>
                </a:cxn>
                <a:cxn ang="0">
                  <a:pos x="22" y="30"/>
                </a:cxn>
                <a:cxn ang="0">
                  <a:pos x="15" y="30"/>
                </a:cxn>
                <a:cxn ang="0">
                  <a:pos x="15" y="21"/>
                </a:cxn>
                <a:cxn ang="0">
                  <a:pos x="7" y="21"/>
                </a:cxn>
                <a:cxn ang="0">
                  <a:pos x="0" y="14"/>
                </a:cxn>
                <a:cxn ang="0">
                  <a:pos x="7" y="7"/>
                </a:cxn>
                <a:cxn ang="0">
                  <a:pos x="15" y="0"/>
                </a:cxn>
                <a:cxn ang="0">
                  <a:pos x="30" y="0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60" y="0"/>
                </a:cxn>
                <a:cxn ang="0">
                  <a:pos x="68" y="0"/>
                </a:cxn>
                <a:cxn ang="0">
                  <a:pos x="68" y="7"/>
                </a:cxn>
                <a:cxn ang="0">
                  <a:pos x="76" y="7"/>
                </a:cxn>
                <a:cxn ang="0">
                  <a:pos x="68" y="14"/>
                </a:cxn>
                <a:cxn ang="0">
                  <a:pos x="60" y="14"/>
                </a:cxn>
                <a:cxn ang="0">
                  <a:pos x="45" y="21"/>
                </a:cxn>
              </a:cxnLst>
              <a:rect l="0" t="0" r="r" b="b"/>
              <a:pathLst>
                <a:path w="77" h="39">
                  <a:moveTo>
                    <a:pt x="45" y="21"/>
                  </a:moveTo>
                  <a:lnTo>
                    <a:pt x="37" y="30"/>
                  </a:lnTo>
                  <a:lnTo>
                    <a:pt x="30" y="30"/>
                  </a:lnTo>
                  <a:lnTo>
                    <a:pt x="30" y="38"/>
                  </a:lnTo>
                  <a:lnTo>
                    <a:pt x="22" y="38"/>
                  </a:lnTo>
                  <a:lnTo>
                    <a:pt x="22" y="30"/>
                  </a:lnTo>
                  <a:lnTo>
                    <a:pt x="15" y="30"/>
                  </a:lnTo>
                  <a:lnTo>
                    <a:pt x="15" y="21"/>
                  </a:lnTo>
                  <a:lnTo>
                    <a:pt x="7" y="21"/>
                  </a:lnTo>
                  <a:lnTo>
                    <a:pt x="0" y="14"/>
                  </a:lnTo>
                  <a:lnTo>
                    <a:pt x="7" y="7"/>
                  </a:lnTo>
                  <a:lnTo>
                    <a:pt x="15" y="0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8" y="0"/>
                  </a:lnTo>
                  <a:lnTo>
                    <a:pt x="68" y="7"/>
                  </a:lnTo>
                  <a:lnTo>
                    <a:pt x="76" y="7"/>
                  </a:lnTo>
                  <a:lnTo>
                    <a:pt x="68" y="14"/>
                  </a:lnTo>
                  <a:lnTo>
                    <a:pt x="60" y="14"/>
                  </a:lnTo>
                  <a:lnTo>
                    <a:pt x="45" y="21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61" name="Line 483"/>
            <p:cNvSpPr>
              <a:spLocks noChangeShapeType="1"/>
            </p:cNvSpPr>
            <p:nvPr/>
          </p:nvSpPr>
          <p:spPr bwMode="auto">
            <a:xfrm flipH="1">
              <a:off x="1601" y="1790"/>
              <a:ext cx="12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62" name="Freeform 484"/>
            <p:cNvSpPr>
              <a:spLocks/>
            </p:cNvSpPr>
            <p:nvPr/>
          </p:nvSpPr>
          <p:spPr bwMode="auto">
            <a:xfrm>
              <a:off x="1100" y="1777"/>
              <a:ext cx="83" cy="84"/>
            </a:xfrm>
            <a:custGeom>
              <a:avLst/>
              <a:gdLst/>
              <a:ahLst/>
              <a:cxnLst>
                <a:cxn ang="0">
                  <a:pos x="23" y="14"/>
                </a:cxn>
                <a:cxn ang="0">
                  <a:pos x="14" y="23"/>
                </a:cxn>
                <a:cxn ang="0">
                  <a:pos x="7" y="23"/>
                </a:cxn>
                <a:cxn ang="0">
                  <a:pos x="7" y="30"/>
                </a:cxn>
                <a:cxn ang="0">
                  <a:pos x="0" y="30"/>
                </a:cxn>
                <a:cxn ang="0">
                  <a:pos x="7" y="46"/>
                </a:cxn>
                <a:cxn ang="0">
                  <a:pos x="23" y="61"/>
                </a:cxn>
                <a:cxn ang="0">
                  <a:pos x="37" y="61"/>
                </a:cxn>
                <a:cxn ang="0">
                  <a:pos x="46" y="61"/>
                </a:cxn>
                <a:cxn ang="0">
                  <a:pos x="46" y="53"/>
                </a:cxn>
                <a:cxn ang="0">
                  <a:pos x="46" y="46"/>
                </a:cxn>
                <a:cxn ang="0">
                  <a:pos x="46" y="37"/>
                </a:cxn>
                <a:cxn ang="0">
                  <a:pos x="54" y="30"/>
                </a:cxn>
                <a:cxn ang="0">
                  <a:pos x="54" y="14"/>
                </a:cxn>
                <a:cxn ang="0">
                  <a:pos x="54" y="7"/>
                </a:cxn>
                <a:cxn ang="0">
                  <a:pos x="54" y="0"/>
                </a:cxn>
                <a:cxn ang="0">
                  <a:pos x="46" y="7"/>
                </a:cxn>
                <a:cxn ang="0">
                  <a:pos x="37" y="7"/>
                </a:cxn>
                <a:cxn ang="0">
                  <a:pos x="23" y="14"/>
                </a:cxn>
              </a:cxnLst>
              <a:rect l="0" t="0" r="r" b="b"/>
              <a:pathLst>
                <a:path w="55" h="62">
                  <a:moveTo>
                    <a:pt x="23" y="14"/>
                  </a:moveTo>
                  <a:lnTo>
                    <a:pt x="14" y="23"/>
                  </a:lnTo>
                  <a:lnTo>
                    <a:pt x="7" y="23"/>
                  </a:lnTo>
                  <a:lnTo>
                    <a:pt x="7" y="30"/>
                  </a:lnTo>
                  <a:lnTo>
                    <a:pt x="0" y="30"/>
                  </a:lnTo>
                  <a:lnTo>
                    <a:pt x="7" y="46"/>
                  </a:lnTo>
                  <a:lnTo>
                    <a:pt x="23" y="61"/>
                  </a:lnTo>
                  <a:lnTo>
                    <a:pt x="37" y="61"/>
                  </a:lnTo>
                  <a:lnTo>
                    <a:pt x="46" y="61"/>
                  </a:lnTo>
                  <a:lnTo>
                    <a:pt x="46" y="53"/>
                  </a:lnTo>
                  <a:lnTo>
                    <a:pt x="46" y="46"/>
                  </a:lnTo>
                  <a:lnTo>
                    <a:pt x="46" y="37"/>
                  </a:lnTo>
                  <a:lnTo>
                    <a:pt x="54" y="30"/>
                  </a:lnTo>
                  <a:lnTo>
                    <a:pt x="54" y="14"/>
                  </a:lnTo>
                  <a:lnTo>
                    <a:pt x="54" y="7"/>
                  </a:lnTo>
                  <a:lnTo>
                    <a:pt x="54" y="0"/>
                  </a:lnTo>
                  <a:lnTo>
                    <a:pt x="46" y="7"/>
                  </a:lnTo>
                  <a:lnTo>
                    <a:pt x="37" y="7"/>
                  </a:lnTo>
                  <a:lnTo>
                    <a:pt x="23" y="1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63" name="Line 485"/>
            <p:cNvSpPr>
              <a:spLocks noChangeShapeType="1"/>
            </p:cNvSpPr>
            <p:nvPr/>
          </p:nvSpPr>
          <p:spPr bwMode="auto">
            <a:xfrm flipV="1">
              <a:off x="1606" y="1809"/>
              <a:ext cx="0" cy="9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64" name="Freeform 486"/>
            <p:cNvSpPr>
              <a:spLocks/>
            </p:cNvSpPr>
            <p:nvPr/>
          </p:nvSpPr>
          <p:spPr bwMode="auto">
            <a:xfrm>
              <a:off x="2821" y="1809"/>
              <a:ext cx="233" cy="182"/>
            </a:xfrm>
            <a:custGeom>
              <a:avLst/>
              <a:gdLst/>
              <a:ahLst/>
              <a:cxnLst>
                <a:cxn ang="0">
                  <a:pos x="100" y="93"/>
                </a:cxn>
                <a:cxn ang="0">
                  <a:pos x="93" y="100"/>
                </a:cxn>
                <a:cxn ang="0">
                  <a:pos x="86" y="107"/>
                </a:cxn>
                <a:cxn ang="0">
                  <a:pos x="86" y="116"/>
                </a:cxn>
                <a:cxn ang="0">
                  <a:pos x="77" y="123"/>
                </a:cxn>
                <a:cxn ang="0">
                  <a:pos x="77" y="131"/>
                </a:cxn>
                <a:cxn ang="0">
                  <a:pos x="62" y="131"/>
                </a:cxn>
                <a:cxn ang="0">
                  <a:pos x="53" y="131"/>
                </a:cxn>
                <a:cxn ang="0">
                  <a:pos x="46" y="131"/>
                </a:cxn>
                <a:cxn ang="0">
                  <a:pos x="39" y="116"/>
                </a:cxn>
                <a:cxn ang="0">
                  <a:pos x="30" y="116"/>
                </a:cxn>
                <a:cxn ang="0">
                  <a:pos x="23" y="100"/>
                </a:cxn>
                <a:cxn ang="0">
                  <a:pos x="16" y="100"/>
                </a:cxn>
                <a:cxn ang="0">
                  <a:pos x="0" y="107"/>
                </a:cxn>
                <a:cxn ang="0">
                  <a:pos x="8" y="84"/>
                </a:cxn>
                <a:cxn ang="0">
                  <a:pos x="8" y="61"/>
                </a:cxn>
                <a:cxn ang="0">
                  <a:pos x="16" y="46"/>
                </a:cxn>
                <a:cxn ang="0">
                  <a:pos x="16" y="37"/>
                </a:cxn>
                <a:cxn ang="0">
                  <a:pos x="16" y="30"/>
                </a:cxn>
                <a:cxn ang="0">
                  <a:pos x="16" y="23"/>
                </a:cxn>
                <a:cxn ang="0">
                  <a:pos x="16" y="14"/>
                </a:cxn>
                <a:cxn ang="0">
                  <a:pos x="23" y="0"/>
                </a:cxn>
                <a:cxn ang="0">
                  <a:pos x="30" y="0"/>
                </a:cxn>
                <a:cxn ang="0">
                  <a:pos x="46" y="0"/>
                </a:cxn>
                <a:cxn ang="0">
                  <a:pos x="53" y="7"/>
                </a:cxn>
                <a:cxn ang="0">
                  <a:pos x="69" y="0"/>
                </a:cxn>
                <a:cxn ang="0">
                  <a:pos x="77" y="7"/>
                </a:cxn>
                <a:cxn ang="0">
                  <a:pos x="86" y="7"/>
                </a:cxn>
                <a:cxn ang="0">
                  <a:pos x="100" y="0"/>
                </a:cxn>
                <a:cxn ang="0">
                  <a:pos x="116" y="7"/>
                </a:cxn>
                <a:cxn ang="0">
                  <a:pos x="123" y="7"/>
                </a:cxn>
                <a:cxn ang="0">
                  <a:pos x="139" y="0"/>
                </a:cxn>
                <a:cxn ang="0">
                  <a:pos x="147" y="7"/>
                </a:cxn>
                <a:cxn ang="0">
                  <a:pos x="147" y="14"/>
                </a:cxn>
                <a:cxn ang="0">
                  <a:pos x="156" y="23"/>
                </a:cxn>
                <a:cxn ang="0">
                  <a:pos x="156" y="30"/>
                </a:cxn>
                <a:cxn ang="0">
                  <a:pos x="139" y="37"/>
                </a:cxn>
                <a:cxn ang="0">
                  <a:pos x="139" y="46"/>
                </a:cxn>
                <a:cxn ang="0">
                  <a:pos x="132" y="61"/>
                </a:cxn>
                <a:cxn ang="0">
                  <a:pos x="132" y="69"/>
                </a:cxn>
                <a:cxn ang="0">
                  <a:pos x="123" y="77"/>
                </a:cxn>
                <a:cxn ang="0">
                  <a:pos x="116" y="93"/>
                </a:cxn>
                <a:cxn ang="0">
                  <a:pos x="109" y="100"/>
                </a:cxn>
                <a:cxn ang="0">
                  <a:pos x="100" y="93"/>
                </a:cxn>
              </a:cxnLst>
              <a:rect l="0" t="0" r="r" b="b"/>
              <a:pathLst>
                <a:path w="157" h="132">
                  <a:moveTo>
                    <a:pt x="100" y="93"/>
                  </a:moveTo>
                  <a:lnTo>
                    <a:pt x="93" y="100"/>
                  </a:lnTo>
                  <a:lnTo>
                    <a:pt x="86" y="107"/>
                  </a:lnTo>
                  <a:lnTo>
                    <a:pt x="86" y="116"/>
                  </a:lnTo>
                  <a:lnTo>
                    <a:pt x="77" y="123"/>
                  </a:lnTo>
                  <a:lnTo>
                    <a:pt x="77" y="131"/>
                  </a:lnTo>
                  <a:lnTo>
                    <a:pt x="62" y="131"/>
                  </a:lnTo>
                  <a:lnTo>
                    <a:pt x="53" y="131"/>
                  </a:lnTo>
                  <a:lnTo>
                    <a:pt x="46" y="131"/>
                  </a:lnTo>
                  <a:lnTo>
                    <a:pt x="39" y="116"/>
                  </a:lnTo>
                  <a:lnTo>
                    <a:pt x="30" y="116"/>
                  </a:lnTo>
                  <a:lnTo>
                    <a:pt x="23" y="100"/>
                  </a:lnTo>
                  <a:lnTo>
                    <a:pt x="16" y="100"/>
                  </a:lnTo>
                  <a:lnTo>
                    <a:pt x="0" y="107"/>
                  </a:lnTo>
                  <a:lnTo>
                    <a:pt x="8" y="84"/>
                  </a:lnTo>
                  <a:lnTo>
                    <a:pt x="8" y="61"/>
                  </a:lnTo>
                  <a:lnTo>
                    <a:pt x="16" y="46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6" y="23"/>
                  </a:lnTo>
                  <a:lnTo>
                    <a:pt x="16" y="14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46" y="0"/>
                  </a:lnTo>
                  <a:lnTo>
                    <a:pt x="53" y="7"/>
                  </a:lnTo>
                  <a:lnTo>
                    <a:pt x="69" y="0"/>
                  </a:lnTo>
                  <a:lnTo>
                    <a:pt x="77" y="7"/>
                  </a:lnTo>
                  <a:lnTo>
                    <a:pt x="86" y="7"/>
                  </a:lnTo>
                  <a:lnTo>
                    <a:pt x="100" y="0"/>
                  </a:lnTo>
                  <a:lnTo>
                    <a:pt x="116" y="7"/>
                  </a:lnTo>
                  <a:lnTo>
                    <a:pt x="123" y="7"/>
                  </a:lnTo>
                  <a:lnTo>
                    <a:pt x="139" y="0"/>
                  </a:lnTo>
                  <a:lnTo>
                    <a:pt x="147" y="7"/>
                  </a:lnTo>
                  <a:lnTo>
                    <a:pt x="147" y="14"/>
                  </a:lnTo>
                  <a:lnTo>
                    <a:pt x="156" y="23"/>
                  </a:lnTo>
                  <a:lnTo>
                    <a:pt x="156" y="30"/>
                  </a:lnTo>
                  <a:lnTo>
                    <a:pt x="139" y="37"/>
                  </a:lnTo>
                  <a:lnTo>
                    <a:pt x="139" y="46"/>
                  </a:lnTo>
                  <a:lnTo>
                    <a:pt x="132" y="61"/>
                  </a:lnTo>
                  <a:lnTo>
                    <a:pt x="132" y="69"/>
                  </a:lnTo>
                  <a:lnTo>
                    <a:pt x="123" y="77"/>
                  </a:lnTo>
                  <a:lnTo>
                    <a:pt x="116" y="93"/>
                  </a:lnTo>
                  <a:lnTo>
                    <a:pt x="109" y="100"/>
                  </a:lnTo>
                  <a:lnTo>
                    <a:pt x="100" y="9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65" name="Freeform 487"/>
            <p:cNvSpPr>
              <a:spLocks/>
            </p:cNvSpPr>
            <p:nvPr/>
          </p:nvSpPr>
          <p:spPr bwMode="auto">
            <a:xfrm>
              <a:off x="2783" y="1829"/>
              <a:ext cx="61" cy="130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0" y="32"/>
                </a:cxn>
                <a:cxn ang="0">
                  <a:pos x="9" y="39"/>
                </a:cxn>
                <a:cxn ang="0">
                  <a:pos x="9" y="47"/>
                </a:cxn>
                <a:cxn ang="0">
                  <a:pos x="9" y="63"/>
                </a:cxn>
                <a:cxn ang="0">
                  <a:pos x="9" y="70"/>
                </a:cxn>
                <a:cxn ang="0">
                  <a:pos x="16" y="79"/>
                </a:cxn>
                <a:cxn ang="0">
                  <a:pos x="16" y="94"/>
                </a:cxn>
                <a:cxn ang="0">
                  <a:pos x="23" y="94"/>
                </a:cxn>
                <a:cxn ang="0">
                  <a:pos x="32" y="70"/>
                </a:cxn>
                <a:cxn ang="0">
                  <a:pos x="32" y="47"/>
                </a:cxn>
                <a:cxn ang="0">
                  <a:pos x="40" y="32"/>
                </a:cxn>
                <a:cxn ang="0">
                  <a:pos x="40" y="23"/>
                </a:cxn>
                <a:cxn ang="0">
                  <a:pos x="40" y="16"/>
                </a:cxn>
                <a:cxn ang="0">
                  <a:pos x="23" y="0"/>
                </a:cxn>
                <a:cxn ang="0">
                  <a:pos x="23" y="9"/>
                </a:cxn>
                <a:cxn ang="0">
                  <a:pos x="16" y="16"/>
                </a:cxn>
                <a:cxn ang="0">
                  <a:pos x="0" y="23"/>
                </a:cxn>
              </a:cxnLst>
              <a:rect l="0" t="0" r="r" b="b"/>
              <a:pathLst>
                <a:path w="41" h="95">
                  <a:moveTo>
                    <a:pt x="0" y="23"/>
                  </a:moveTo>
                  <a:lnTo>
                    <a:pt x="0" y="32"/>
                  </a:lnTo>
                  <a:lnTo>
                    <a:pt x="9" y="39"/>
                  </a:lnTo>
                  <a:lnTo>
                    <a:pt x="9" y="47"/>
                  </a:lnTo>
                  <a:lnTo>
                    <a:pt x="9" y="63"/>
                  </a:lnTo>
                  <a:lnTo>
                    <a:pt x="9" y="70"/>
                  </a:lnTo>
                  <a:lnTo>
                    <a:pt x="16" y="79"/>
                  </a:lnTo>
                  <a:lnTo>
                    <a:pt x="16" y="94"/>
                  </a:lnTo>
                  <a:lnTo>
                    <a:pt x="23" y="94"/>
                  </a:lnTo>
                  <a:lnTo>
                    <a:pt x="32" y="70"/>
                  </a:lnTo>
                  <a:lnTo>
                    <a:pt x="32" y="47"/>
                  </a:lnTo>
                  <a:lnTo>
                    <a:pt x="40" y="32"/>
                  </a:lnTo>
                  <a:lnTo>
                    <a:pt x="40" y="23"/>
                  </a:lnTo>
                  <a:lnTo>
                    <a:pt x="40" y="16"/>
                  </a:lnTo>
                  <a:lnTo>
                    <a:pt x="23" y="0"/>
                  </a:lnTo>
                  <a:lnTo>
                    <a:pt x="23" y="9"/>
                  </a:lnTo>
                  <a:lnTo>
                    <a:pt x="16" y="16"/>
                  </a:lnTo>
                  <a:lnTo>
                    <a:pt x="0" y="2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66" name="Freeform 488"/>
            <p:cNvSpPr>
              <a:spLocks/>
            </p:cNvSpPr>
            <p:nvPr/>
          </p:nvSpPr>
          <p:spPr bwMode="auto">
            <a:xfrm>
              <a:off x="2669" y="1778"/>
              <a:ext cx="152" cy="119"/>
            </a:xfrm>
            <a:custGeom>
              <a:avLst/>
              <a:gdLst/>
              <a:ahLst/>
              <a:cxnLst>
                <a:cxn ang="0">
                  <a:pos x="76" y="60"/>
                </a:cxn>
                <a:cxn ang="0">
                  <a:pos x="69" y="60"/>
                </a:cxn>
                <a:cxn ang="0">
                  <a:pos x="62" y="60"/>
                </a:cxn>
                <a:cxn ang="0">
                  <a:pos x="46" y="60"/>
                </a:cxn>
                <a:cxn ang="0">
                  <a:pos x="30" y="60"/>
                </a:cxn>
                <a:cxn ang="0">
                  <a:pos x="30" y="69"/>
                </a:cxn>
                <a:cxn ang="0">
                  <a:pos x="30" y="84"/>
                </a:cxn>
                <a:cxn ang="0">
                  <a:pos x="23" y="76"/>
                </a:cxn>
                <a:cxn ang="0">
                  <a:pos x="7" y="76"/>
                </a:cxn>
                <a:cxn ang="0">
                  <a:pos x="0" y="69"/>
                </a:cxn>
                <a:cxn ang="0">
                  <a:pos x="0" y="46"/>
                </a:cxn>
                <a:cxn ang="0">
                  <a:pos x="7" y="46"/>
                </a:cxn>
                <a:cxn ang="0">
                  <a:pos x="16" y="37"/>
                </a:cxn>
                <a:cxn ang="0">
                  <a:pos x="16" y="30"/>
                </a:cxn>
                <a:cxn ang="0">
                  <a:pos x="16" y="23"/>
                </a:cxn>
                <a:cxn ang="0">
                  <a:pos x="23" y="30"/>
                </a:cxn>
                <a:cxn ang="0">
                  <a:pos x="30" y="23"/>
                </a:cxn>
                <a:cxn ang="0">
                  <a:pos x="30" y="14"/>
                </a:cxn>
                <a:cxn ang="0">
                  <a:pos x="39" y="14"/>
                </a:cxn>
                <a:cxn ang="0">
                  <a:pos x="46" y="7"/>
                </a:cxn>
                <a:cxn ang="0">
                  <a:pos x="62" y="0"/>
                </a:cxn>
                <a:cxn ang="0">
                  <a:pos x="69" y="0"/>
                </a:cxn>
                <a:cxn ang="0">
                  <a:pos x="69" y="14"/>
                </a:cxn>
                <a:cxn ang="0">
                  <a:pos x="85" y="23"/>
                </a:cxn>
                <a:cxn ang="0">
                  <a:pos x="76" y="30"/>
                </a:cxn>
                <a:cxn ang="0">
                  <a:pos x="85" y="37"/>
                </a:cxn>
                <a:cxn ang="0">
                  <a:pos x="92" y="37"/>
                </a:cxn>
                <a:cxn ang="0">
                  <a:pos x="100" y="46"/>
                </a:cxn>
                <a:cxn ang="0">
                  <a:pos x="92" y="53"/>
                </a:cxn>
                <a:cxn ang="0">
                  <a:pos x="76" y="60"/>
                </a:cxn>
              </a:cxnLst>
              <a:rect l="0" t="0" r="r" b="b"/>
              <a:pathLst>
                <a:path w="101" h="85">
                  <a:moveTo>
                    <a:pt x="76" y="60"/>
                  </a:moveTo>
                  <a:lnTo>
                    <a:pt x="69" y="60"/>
                  </a:lnTo>
                  <a:lnTo>
                    <a:pt x="62" y="60"/>
                  </a:lnTo>
                  <a:lnTo>
                    <a:pt x="46" y="60"/>
                  </a:lnTo>
                  <a:lnTo>
                    <a:pt x="30" y="60"/>
                  </a:lnTo>
                  <a:lnTo>
                    <a:pt x="30" y="69"/>
                  </a:lnTo>
                  <a:lnTo>
                    <a:pt x="30" y="84"/>
                  </a:lnTo>
                  <a:lnTo>
                    <a:pt x="23" y="76"/>
                  </a:lnTo>
                  <a:lnTo>
                    <a:pt x="7" y="76"/>
                  </a:lnTo>
                  <a:lnTo>
                    <a:pt x="0" y="69"/>
                  </a:lnTo>
                  <a:lnTo>
                    <a:pt x="0" y="46"/>
                  </a:lnTo>
                  <a:lnTo>
                    <a:pt x="7" y="46"/>
                  </a:lnTo>
                  <a:lnTo>
                    <a:pt x="16" y="37"/>
                  </a:lnTo>
                  <a:lnTo>
                    <a:pt x="16" y="30"/>
                  </a:lnTo>
                  <a:lnTo>
                    <a:pt x="16" y="23"/>
                  </a:lnTo>
                  <a:lnTo>
                    <a:pt x="23" y="30"/>
                  </a:lnTo>
                  <a:lnTo>
                    <a:pt x="30" y="23"/>
                  </a:lnTo>
                  <a:lnTo>
                    <a:pt x="30" y="14"/>
                  </a:lnTo>
                  <a:lnTo>
                    <a:pt x="39" y="14"/>
                  </a:lnTo>
                  <a:lnTo>
                    <a:pt x="46" y="7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69" y="14"/>
                  </a:lnTo>
                  <a:lnTo>
                    <a:pt x="85" y="23"/>
                  </a:lnTo>
                  <a:lnTo>
                    <a:pt x="76" y="30"/>
                  </a:lnTo>
                  <a:lnTo>
                    <a:pt x="85" y="37"/>
                  </a:lnTo>
                  <a:lnTo>
                    <a:pt x="92" y="37"/>
                  </a:lnTo>
                  <a:lnTo>
                    <a:pt x="100" y="46"/>
                  </a:lnTo>
                  <a:lnTo>
                    <a:pt x="92" y="53"/>
                  </a:lnTo>
                  <a:lnTo>
                    <a:pt x="76" y="6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67" name="Freeform 489"/>
            <p:cNvSpPr>
              <a:spLocks/>
            </p:cNvSpPr>
            <p:nvPr/>
          </p:nvSpPr>
          <p:spPr bwMode="auto">
            <a:xfrm>
              <a:off x="2936" y="1819"/>
              <a:ext cx="155" cy="224"/>
            </a:xfrm>
            <a:custGeom>
              <a:avLst/>
              <a:gdLst/>
              <a:ahLst/>
              <a:cxnLst>
                <a:cxn ang="0">
                  <a:pos x="93" y="46"/>
                </a:cxn>
                <a:cxn ang="0">
                  <a:pos x="78" y="46"/>
                </a:cxn>
                <a:cxn ang="0">
                  <a:pos x="69" y="46"/>
                </a:cxn>
                <a:cxn ang="0">
                  <a:pos x="78" y="63"/>
                </a:cxn>
                <a:cxn ang="0">
                  <a:pos x="93" y="77"/>
                </a:cxn>
                <a:cxn ang="0">
                  <a:pos x="85" y="93"/>
                </a:cxn>
                <a:cxn ang="0">
                  <a:pos x="78" y="100"/>
                </a:cxn>
                <a:cxn ang="0">
                  <a:pos x="78" y="124"/>
                </a:cxn>
                <a:cxn ang="0">
                  <a:pos x="85" y="133"/>
                </a:cxn>
                <a:cxn ang="0">
                  <a:pos x="93" y="147"/>
                </a:cxn>
                <a:cxn ang="0">
                  <a:pos x="102" y="156"/>
                </a:cxn>
                <a:cxn ang="0">
                  <a:pos x="93" y="164"/>
                </a:cxn>
                <a:cxn ang="0">
                  <a:pos x="85" y="164"/>
                </a:cxn>
                <a:cxn ang="0">
                  <a:pos x="78" y="156"/>
                </a:cxn>
                <a:cxn ang="0">
                  <a:pos x="62" y="156"/>
                </a:cxn>
                <a:cxn ang="0">
                  <a:pos x="46" y="156"/>
                </a:cxn>
                <a:cxn ang="0">
                  <a:pos x="39" y="156"/>
                </a:cxn>
                <a:cxn ang="0">
                  <a:pos x="23" y="156"/>
                </a:cxn>
                <a:cxn ang="0">
                  <a:pos x="16" y="156"/>
                </a:cxn>
                <a:cxn ang="0">
                  <a:pos x="16" y="140"/>
                </a:cxn>
                <a:cxn ang="0">
                  <a:pos x="16" y="133"/>
                </a:cxn>
                <a:cxn ang="0">
                  <a:pos x="8" y="133"/>
                </a:cxn>
                <a:cxn ang="0">
                  <a:pos x="0" y="124"/>
                </a:cxn>
                <a:cxn ang="0">
                  <a:pos x="0" y="117"/>
                </a:cxn>
                <a:cxn ang="0">
                  <a:pos x="8" y="109"/>
                </a:cxn>
                <a:cxn ang="0">
                  <a:pos x="8" y="100"/>
                </a:cxn>
                <a:cxn ang="0">
                  <a:pos x="16" y="93"/>
                </a:cxn>
                <a:cxn ang="0">
                  <a:pos x="23" y="86"/>
                </a:cxn>
                <a:cxn ang="0">
                  <a:pos x="32" y="93"/>
                </a:cxn>
                <a:cxn ang="0">
                  <a:pos x="39" y="86"/>
                </a:cxn>
                <a:cxn ang="0">
                  <a:pos x="46" y="70"/>
                </a:cxn>
                <a:cxn ang="0">
                  <a:pos x="55" y="63"/>
                </a:cxn>
                <a:cxn ang="0">
                  <a:pos x="55" y="54"/>
                </a:cxn>
                <a:cxn ang="0">
                  <a:pos x="62" y="39"/>
                </a:cxn>
                <a:cxn ang="0">
                  <a:pos x="62" y="30"/>
                </a:cxn>
                <a:cxn ang="0">
                  <a:pos x="78" y="23"/>
                </a:cxn>
                <a:cxn ang="0">
                  <a:pos x="78" y="16"/>
                </a:cxn>
                <a:cxn ang="0">
                  <a:pos x="69" y="7"/>
                </a:cxn>
                <a:cxn ang="0">
                  <a:pos x="69" y="0"/>
                </a:cxn>
                <a:cxn ang="0">
                  <a:pos x="78" y="0"/>
                </a:cxn>
                <a:cxn ang="0">
                  <a:pos x="85" y="16"/>
                </a:cxn>
                <a:cxn ang="0">
                  <a:pos x="85" y="30"/>
                </a:cxn>
                <a:cxn ang="0">
                  <a:pos x="93" y="46"/>
                </a:cxn>
              </a:cxnLst>
              <a:rect l="0" t="0" r="r" b="b"/>
              <a:pathLst>
                <a:path w="103" h="165">
                  <a:moveTo>
                    <a:pt x="93" y="46"/>
                  </a:moveTo>
                  <a:lnTo>
                    <a:pt x="78" y="46"/>
                  </a:lnTo>
                  <a:lnTo>
                    <a:pt x="69" y="46"/>
                  </a:lnTo>
                  <a:lnTo>
                    <a:pt x="78" y="63"/>
                  </a:lnTo>
                  <a:lnTo>
                    <a:pt x="93" y="77"/>
                  </a:lnTo>
                  <a:lnTo>
                    <a:pt x="85" y="93"/>
                  </a:lnTo>
                  <a:lnTo>
                    <a:pt x="78" y="100"/>
                  </a:lnTo>
                  <a:lnTo>
                    <a:pt x="78" y="124"/>
                  </a:lnTo>
                  <a:lnTo>
                    <a:pt x="85" y="133"/>
                  </a:lnTo>
                  <a:lnTo>
                    <a:pt x="93" y="147"/>
                  </a:lnTo>
                  <a:lnTo>
                    <a:pt x="102" y="156"/>
                  </a:lnTo>
                  <a:lnTo>
                    <a:pt x="93" y="164"/>
                  </a:lnTo>
                  <a:lnTo>
                    <a:pt x="85" y="164"/>
                  </a:lnTo>
                  <a:lnTo>
                    <a:pt x="78" y="156"/>
                  </a:lnTo>
                  <a:lnTo>
                    <a:pt x="62" y="156"/>
                  </a:lnTo>
                  <a:lnTo>
                    <a:pt x="46" y="156"/>
                  </a:lnTo>
                  <a:lnTo>
                    <a:pt x="39" y="156"/>
                  </a:lnTo>
                  <a:lnTo>
                    <a:pt x="23" y="156"/>
                  </a:lnTo>
                  <a:lnTo>
                    <a:pt x="16" y="156"/>
                  </a:lnTo>
                  <a:lnTo>
                    <a:pt x="16" y="140"/>
                  </a:lnTo>
                  <a:lnTo>
                    <a:pt x="16" y="133"/>
                  </a:lnTo>
                  <a:lnTo>
                    <a:pt x="8" y="133"/>
                  </a:lnTo>
                  <a:lnTo>
                    <a:pt x="0" y="124"/>
                  </a:lnTo>
                  <a:lnTo>
                    <a:pt x="0" y="117"/>
                  </a:lnTo>
                  <a:lnTo>
                    <a:pt x="8" y="109"/>
                  </a:lnTo>
                  <a:lnTo>
                    <a:pt x="8" y="100"/>
                  </a:lnTo>
                  <a:lnTo>
                    <a:pt x="16" y="93"/>
                  </a:lnTo>
                  <a:lnTo>
                    <a:pt x="23" y="86"/>
                  </a:lnTo>
                  <a:lnTo>
                    <a:pt x="32" y="93"/>
                  </a:lnTo>
                  <a:lnTo>
                    <a:pt x="39" y="86"/>
                  </a:lnTo>
                  <a:lnTo>
                    <a:pt x="46" y="70"/>
                  </a:lnTo>
                  <a:lnTo>
                    <a:pt x="55" y="63"/>
                  </a:lnTo>
                  <a:lnTo>
                    <a:pt x="55" y="54"/>
                  </a:lnTo>
                  <a:lnTo>
                    <a:pt x="62" y="39"/>
                  </a:lnTo>
                  <a:lnTo>
                    <a:pt x="62" y="30"/>
                  </a:lnTo>
                  <a:lnTo>
                    <a:pt x="78" y="23"/>
                  </a:lnTo>
                  <a:lnTo>
                    <a:pt x="78" y="16"/>
                  </a:lnTo>
                  <a:lnTo>
                    <a:pt x="69" y="7"/>
                  </a:lnTo>
                  <a:lnTo>
                    <a:pt x="69" y="0"/>
                  </a:lnTo>
                  <a:lnTo>
                    <a:pt x="78" y="0"/>
                  </a:lnTo>
                  <a:lnTo>
                    <a:pt x="85" y="16"/>
                  </a:lnTo>
                  <a:lnTo>
                    <a:pt x="85" y="30"/>
                  </a:lnTo>
                  <a:lnTo>
                    <a:pt x="93" y="4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68" name="Freeform 490"/>
            <p:cNvSpPr>
              <a:spLocks/>
            </p:cNvSpPr>
            <p:nvPr/>
          </p:nvSpPr>
          <p:spPr bwMode="auto">
            <a:xfrm>
              <a:off x="3054" y="1859"/>
              <a:ext cx="241" cy="173"/>
            </a:xfrm>
            <a:custGeom>
              <a:avLst/>
              <a:gdLst/>
              <a:ahLst/>
              <a:cxnLst>
                <a:cxn ang="0">
                  <a:pos x="53" y="32"/>
                </a:cxn>
                <a:cxn ang="0">
                  <a:pos x="67" y="23"/>
                </a:cxn>
                <a:cxn ang="0">
                  <a:pos x="83" y="16"/>
                </a:cxn>
                <a:cxn ang="0">
                  <a:pos x="90" y="0"/>
                </a:cxn>
                <a:cxn ang="0">
                  <a:pos x="106" y="0"/>
                </a:cxn>
                <a:cxn ang="0">
                  <a:pos x="106" y="9"/>
                </a:cxn>
                <a:cxn ang="0">
                  <a:pos x="113" y="16"/>
                </a:cxn>
                <a:cxn ang="0">
                  <a:pos x="113" y="32"/>
                </a:cxn>
                <a:cxn ang="0">
                  <a:pos x="122" y="32"/>
                </a:cxn>
                <a:cxn ang="0">
                  <a:pos x="122" y="39"/>
                </a:cxn>
                <a:cxn ang="0">
                  <a:pos x="136" y="46"/>
                </a:cxn>
                <a:cxn ang="0">
                  <a:pos x="136" y="55"/>
                </a:cxn>
                <a:cxn ang="0">
                  <a:pos x="152" y="63"/>
                </a:cxn>
                <a:cxn ang="0">
                  <a:pos x="152" y="70"/>
                </a:cxn>
                <a:cxn ang="0">
                  <a:pos x="160" y="79"/>
                </a:cxn>
                <a:cxn ang="0">
                  <a:pos x="160" y="86"/>
                </a:cxn>
                <a:cxn ang="0">
                  <a:pos x="152" y="86"/>
                </a:cxn>
                <a:cxn ang="0">
                  <a:pos x="145" y="86"/>
                </a:cxn>
                <a:cxn ang="0">
                  <a:pos x="136" y="86"/>
                </a:cxn>
                <a:cxn ang="0">
                  <a:pos x="129" y="86"/>
                </a:cxn>
                <a:cxn ang="0">
                  <a:pos x="122" y="86"/>
                </a:cxn>
                <a:cxn ang="0">
                  <a:pos x="106" y="93"/>
                </a:cxn>
                <a:cxn ang="0">
                  <a:pos x="99" y="102"/>
                </a:cxn>
                <a:cxn ang="0">
                  <a:pos x="83" y="93"/>
                </a:cxn>
                <a:cxn ang="0">
                  <a:pos x="76" y="93"/>
                </a:cxn>
                <a:cxn ang="0">
                  <a:pos x="60" y="86"/>
                </a:cxn>
                <a:cxn ang="0">
                  <a:pos x="53" y="102"/>
                </a:cxn>
                <a:cxn ang="0">
                  <a:pos x="53" y="109"/>
                </a:cxn>
                <a:cxn ang="0">
                  <a:pos x="37" y="109"/>
                </a:cxn>
                <a:cxn ang="0">
                  <a:pos x="30" y="109"/>
                </a:cxn>
                <a:cxn ang="0">
                  <a:pos x="23" y="109"/>
                </a:cxn>
                <a:cxn ang="0">
                  <a:pos x="23" y="126"/>
                </a:cxn>
                <a:cxn ang="0">
                  <a:pos x="14" y="117"/>
                </a:cxn>
                <a:cxn ang="0">
                  <a:pos x="7" y="102"/>
                </a:cxn>
                <a:cxn ang="0">
                  <a:pos x="0" y="93"/>
                </a:cxn>
                <a:cxn ang="0">
                  <a:pos x="0" y="70"/>
                </a:cxn>
                <a:cxn ang="0">
                  <a:pos x="7" y="63"/>
                </a:cxn>
                <a:cxn ang="0">
                  <a:pos x="14" y="46"/>
                </a:cxn>
                <a:cxn ang="0">
                  <a:pos x="23" y="46"/>
                </a:cxn>
                <a:cxn ang="0">
                  <a:pos x="30" y="46"/>
                </a:cxn>
                <a:cxn ang="0">
                  <a:pos x="53" y="39"/>
                </a:cxn>
                <a:cxn ang="0">
                  <a:pos x="53" y="32"/>
                </a:cxn>
              </a:cxnLst>
              <a:rect l="0" t="0" r="r" b="b"/>
              <a:pathLst>
                <a:path w="161" h="127">
                  <a:moveTo>
                    <a:pt x="53" y="32"/>
                  </a:moveTo>
                  <a:lnTo>
                    <a:pt x="67" y="23"/>
                  </a:lnTo>
                  <a:lnTo>
                    <a:pt x="83" y="16"/>
                  </a:lnTo>
                  <a:lnTo>
                    <a:pt x="90" y="0"/>
                  </a:lnTo>
                  <a:lnTo>
                    <a:pt x="106" y="0"/>
                  </a:lnTo>
                  <a:lnTo>
                    <a:pt x="106" y="9"/>
                  </a:lnTo>
                  <a:lnTo>
                    <a:pt x="113" y="16"/>
                  </a:lnTo>
                  <a:lnTo>
                    <a:pt x="113" y="32"/>
                  </a:lnTo>
                  <a:lnTo>
                    <a:pt x="122" y="32"/>
                  </a:lnTo>
                  <a:lnTo>
                    <a:pt x="122" y="39"/>
                  </a:lnTo>
                  <a:lnTo>
                    <a:pt x="136" y="46"/>
                  </a:lnTo>
                  <a:lnTo>
                    <a:pt x="136" y="55"/>
                  </a:lnTo>
                  <a:lnTo>
                    <a:pt x="152" y="63"/>
                  </a:lnTo>
                  <a:lnTo>
                    <a:pt x="152" y="70"/>
                  </a:lnTo>
                  <a:lnTo>
                    <a:pt x="160" y="79"/>
                  </a:lnTo>
                  <a:lnTo>
                    <a:pt x="160" y="86"/>
                  </a:lnTo>
                  <a:lnTo>
                    <a:pt x="152" y="86"/>
                  </a:lnTo>
                  <a:lnTo>
                    <a:pt x="145" y="86"/>
                  </a:lnTo>
                  <a:lnTo>
                    <a:pt x="136" y="86"/>
                  </a:lnTo>
                  <a:lnTo>
                    <a:pt x="129" y="86"/>
                  </a:lnTo>
                  <a:lnTo>
                    <a:pt x="122" y="86"/>
                  </a:lnTo>
                  <a:lnTo>
                    <a:pt x="106" y="93"/>
                  </a:lnTo>
                  <a:lnTo>
                    <a:pt x="99" y="102"/>
                  </a:lnTo>
                  <a:lnTo>
                    <a:pt x="83" y="93"/>
                  </a:lnTo>
                  <a:lnTo>
                    <a:pt x="76" y="93"/>
                  </a:lnTo>
                  <a:lnTo>
                    <a:pt x="60" y="86"/>
                  </a:lnTo>
                  <a:lnTo>
                    <a:pt x="53" y="102"/>
                  </a:lnTo>
                  <a:lnTo>
                    <a:pt x="53" y="109"/>
                  </a:lnTo>
                  <a:lnTo>
                    <a:pt x="37" y="109"/>
                  </a:lnTo>
                  <a:lnTo>
                    <a:pt x="30" y="109"/>
                  </a:lnTo>
                  <a:lnTo>
                    <a:pt x="23" y="109"/>
                  </a:lnTo>
                  <a:lnTo>
                    <a:pt x="23" y="126"/>
                  </a:lnTo>
                  <a:lnTo>
                    <a:pt x="14" y="117"/>
                  </a:lnTo>
                  <a:lnTo>
                    <a:pt x="7" y="102"/>
                  </a:lnTo>
                  <a:lnTo>
                    <a:pt x="0" y="93"/>
                  </a:lnTo>
                  <a:lnTo>
                    <a:pt x="0" y="70"/>
                  </a:lnTo>
                  <a:lnTo>
                    <a:pt x="7" y="63"/>
                  </a:lnTo>
                  <a:lnTo>
                    <a:pt x="14" y="46"/>
                  </a:lnTo>
                  <a:lnTo>
                    <a:pt x="23" y="46"/>
                  </a:lnTo>
                  <a:lnTo>
                    <a:pt x="30" y="46"/>
                  </a:lnTo>
                  <a:lnTo>
                    <a:pt x="53" y="39"/>
                  </a:lnTo>
                  <a:lnTo>
                    <a:pt x="53" y="32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69" name="Freeform 491"/>
            <p:cNvSpPr>
              <a:spLocks/>
            </p:cNvSpPr>
            <p:nvPr/>
          </p:nvSpPr>
          <p:spPr bwMode="auto">
            <a:xfrm>
              <a:off x="2447" y="1809"/>
              <a:ext cx="60" cy="4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28"/>
                </a:cxn>
                <a:cxn ang="0">
                  <a:pos x="16" y="28"/>
                </a:cxn>
                <a:cxn ang="0">
                  <a:pos x="23" y="0"/>
                </a:cxn>
                <a:cxn ang="0">
                  <a:pos x="40" y="0"/>
                </a:cxn>
                <a:cxn ang="0">
                  <a:pos x="23" y="0"/>
                </a:cxn>
                <a:cxn ang="0">
                  <a:pos x="16" y="0"/>
                </a:cxn>
                <a:cxn ang="0">
                  <a:pos x="7" y="0"/>
                </a:cxn>
                <a:cxn ang="0">
                  <a:pos x="16" y="0"/>
                </a:cxn>
                <a:cxn ang="0">
                  <a:pos x="7" y="28"/>
                </a:cxn>
                <a:cxn ang="0">
                  <a:pos x="7" y="0"/>
                </a:cxn>
              </a:cxnLst>
              <a:rect l="0" t="0" r="r" b="b"/>
              <a:pathLst>
                <a:path w="41" h="29">
                  <a:moveTo>
                    <a:pt x="7" y="0"/>
                  </a:moveTo>
                  <a:lnTo>
                    <a:pt x="0" y="28"/>
                  </a:lnTo>
                  <a:lnTo>
                    <a:pt x="16" y="28"/>
                  </a:lnTo>
                  <a:lnTo>
                    <a:pt x="23" y="0"/>
                  </a:lnTo>
                  <a:lnTo>
                    <a:pt x="40" y="0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7" y="0"/>
                  </a:lnTo>
                  <a:lnTo>
                    <a:pt x="16" y="0"/>
                  </a:lnTo>
                  <a:lnTo>
                    <a:pt x="7" y="28"/>
                  </a:lnTo>
                  <a:lnTo>
                    <a:pt x="7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70" name="Freeform 492"/>
            <p:cNvSpPr>
              <a:spLocks/>
            </p:cNvSpPr>
            <p:nvPr/>
          </p:nvSpPr>
          <p:spPr bwMode="auto">
            <a:xfrm>
              <a:off x="2713" y="1859"/>
              <a:ext cx="87" cy="119"/>
            </a:xfrm>
            <a:custGeom>
              <a:avLst/>
              <a:gdLst/>
              <a:ahLst/>
              <a:cxnLst>
                <a:cxn ang="0">
                  <a:pos x="46" y="80"/>
                </a:cxn>
                <a:cxn ang="0">
                  <a:pos x="39" y="80"/>
                </a:cxn>
                <a:cxn ang="0">
                  <a:pos x="32" y="88"/>
                </a:cxn>
                <a:cxn ang="0">
                  <a:pos x="16" y="88"/>
                </a:cxn>
                <a:cxn ang="0">
                  <a:pos x="9" y="88"/>
                </a:cxn>
                <a:cxn ang="0">
                  <a:pos x="0" y="88"/>
                </a:cxn>
                <a:cxn ang="0">
                  <a:pos x="0" y="71"/>
                </a:cxn>
                <a:cxn ang="0">
                  <a:pos x="0" y="64"/>
                </a:cxn>
                <a:cxn ang="0">
                  <a:pos x="0" y="47"/>
                </a:cxn>
                <a:cxn ang="0">
                  <a:pos x="9" y="40"/>
                </a:cxn>
                <a:cxn ang="0">
                  <a:pos x="0" y="23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32" y="0"/>
                </a:cxn>
                <a:cxn ang="0">
                  <a:pos x="39" y="0"/>
                </a:cxn>
                <a:cxn ang="0">
                  <a:pos x="46" y="16"/>
                </a:cxn>
                <a:cxn ang="0">
                  <a:pos x="39" y="23"/>
                </a:cxn>
                <a:cxn ang="0">
                  <a:pos x="46" y="33"/>
                </a:cxn>
                <a:cxn ang="0">
                  <a:pos x="46" y="40"/>
                </a:cxn>
                <a:cxn ang="0">
                  <a:pos x="46" y="56"/>
                </a:cxn>
                <a:cxn ang="0">
                  <a:pos x="46" y="64"/>
                </a:cxn>
                <a:cxn ang="0">
                  <a:pos x="56" y="71"/>
                </a:cxn>
                <a:cxn ang="0">
                  <a:pos x="46" y="80"/>
                </a:cxn>
                <a:cxn ang="0">
                  <a:pos x="39" y="71"/>
                </a:cxn>
                <a:cxn ang="0">
                  <a:pos x="46" y="80"/>
                </a:cxn>
              </a:cxnLst>
              <a:rect l="0" t="0" r="r" b="b"/>
              <a:pathLst>
                <a:path w="57" h="89">
                  <a:moveTo>
                    <a:pt x="46" y="80"/>
                  </a:moveTo>
                  <a:lnTo>
                    <a:pt x="39" y="80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9" y="88"/>
                  </a:lnTo>
                  <a:lnTo>
                    <a:pt x="0" y="88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0" y="47"/>
                  </a:lnTo>
                  <a:lnTo>
                    <a:pt x="9" y="40"/>
                  </a:lnTo>
                  <a:lnTo>
                    <a:pt x="0" y="23"/>
                  </a:lnTo>
                  <a:lnTo>
                    <a:pt x="0" y="9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39" y="0"/>
                  </a:lnTo>
                  <a:lnTo>
                    <a:pt x="46" y="16"/>
                  </a:lnTo>
                  <a:lnTo>
                    <a:pt x="39" y="23"/>
                  </a:lnTo>
                  <a:lnTo>
                    <a:pt x="46" y="33"/>
                  </a:lnTo>
                  <a:lnTo>
                    <a:pt x="46" y="40"/>
                  </a:lnTo>
                  <a:lnTo>
                    <a:pt x="46" y="56"/>
                  </a:lnTo>
                  <a:lnTo>
                    <a:pt x="46" y="64"/>
                  </a:lnTo>
                  <a:lnTo>
                    <a:pt x="56" y="71"/>
                  </a:lnTo>
                  <a:lnTo>
                    <a:pt x="46" y="80"/>
                  </a:lnTo>
                  <a:lnTo>
                    <a:pt x="39" y="71"/>
                  </a:lnTo>
                  <a:lnTo>
                    <a:pt x="46" y="8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71" name="Freeform 493"/>
            <p:cNvSpPr>
              <a:spLocks/>
            </p:cNvSpPr>
            <p:nvPr/>
          </p:nvSpPr>
          <p:spPr bwMode="auto">
            <a:xfrm>
              <a:off x="2483" y="1829"/>
              <a:ext cx="141" cy="108"/>
            </a:xfrm>
            <a:custGeom>
              <a:avLst/>
              <a:gdLst/>
              <a:ahLst/>
              <a:cxnLst>
                <a:cxn ang="0">
                  <a:pos x="84" y="16"/>
                </a:cxn>
                <a:cxn ang="0">
                  <a:pos x="84" y="23"/>
                </a:cxn>
                <a:cxn ang="0">
                  <a:pos x="93" y="32"/>
                </a:cxn>
                <a:cxn ang="0">
                  <a:pos x="93" y="46"/>
                </a:cxn>
                <a:cxn ang="0">
                  <a:pos x="93" y="55"/>
                </a:cxn>
                <a:cxn ang="0">
                  <a:pos x="93" y="62"/>
                </a:cxn>
                <a:cxn ang="0">
                  <a:pos x="84" y="62"/>
                </a:cxn>
                <a:cxn ang="0">
                  <a:pos x="93" y="70"/>
                </a:cxn>
                <a:cxn ang="0">
                  <a:pos x="84" y="70"/>
                </a:cxn>
                <a:cxn ang="0">
                  <a:pos x="76" y="70"/>
                </a:cxn>
                <a:cxn ang="0">
                  <a:pos x="76" y="79"/>
                </a:cxn>
                <a:cxn ang="0">
                  <a:pos x="69" y="70"/>
                </a:cxn>
                <a:cxn ang="0">
                  <a:pos x="69" y="62"/>
                </a:cxn>
                <a:cxn ang="0">
                  <a:pos x="60" y="62"/>
                </a:cxn>
                <a:cxn ang="0">
                  <a:pos x="53" y="62"/>
                </a:cxn>
                <a:cxn ang="0">
                  <a:pos x="53" y="46"/>
                </a:cxn>
                <a:cxn ang="0">
                  <a:pos x="46" y="39"/>
                </a:cxn>
                <a:cxn ang="0">
                  <a:pos x="30" y="39"/>
                </a:cxn>
                <a:cxn ang="0">
                  <a:pos x="23" y="55"/>
                </a:cxn>
                <a:cxn ang="0">
                  <a:pos x="23" y="46"/>
                </a:cxn>
                <a:cxn ang="0">
                  <a:pos x="16" y="39"/>
                </a:cxn>
                <a:cxn ang="0">
                  <a:pos x="7" y="32"/>
                </a:cxn>
                <a:cxn ang="0">
                  <a:pos x="7" y="23"/>
                </a:cxn>
                <a:cxn ang="0">
                  <a:pos x="0" y="23"/>
                </a:cxn>
                <a:cxn ang="0">
                  <a:pos x="0" y="16"/>
                </a:cxn>
                <a:cxn ang="0">
                  <a:pos x="16" y="16"/>
                </a:cxn>
                <a:cxn ang="0">
                  <a:pos x="16" y="0"/>
                </a:cxn>
                <a:cxn ang="0">
                  <a:pos x="30" y="0"/>
                </a:cxn>
                <a:cxn ang="0">
                  <a:pos x="46" y="0"/>
                </a:cxn>
                <a:cxn ang="0">
                  <a:pos x="46" y="8"/>
                </a:cxn>
                <a:cxn ang="0">
                  <a:pos x="53" y="8"/>
                </a:cxn>
                <a:cxn ang="0">
                  <a:pos x="60" y="8"/>
                </a:cxn>
                <a:cxn ang="0">
                  <a:pos x="76" y="0"/>
                </a:cxn>
                <a:cxn ang="0">
                  <a:pos x="76" y="16"/>
                </a:cxn>
                <a:cxn ang="0">
                  <a:pos x="84" y="16"/>
                </a:cxn>
              </a:cxnLst>
              <a:rect l="0" t="0" r="r" b="b"/>
              <a:pathLst>
                <a:path w="94" h="80">
                  <a:moveTo>
                    <a:pt x="84" y="16"/>
                  </a:moveTo>
                  <a:lnTo>
                    <a:pt x="84" y="23"/>
                  </a:lnTo>
                  <a:lnTo>
                    <a:pt x="93" y="32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3" y="62"/>
                  </a:lnTo>
                  <a:lnTo>
                    <a:pt x="84" y="62"/>
                  </a:lnTo>
                  <a:lnTo>
                    <a:pt x="93" y="70"/>
                  </a:lnTo>
                  <a:lnTo>
                    <a:pt x="84" y="70"/>
                  </a:lnTo>
                  <a:lnTo>
                    <a:pt x="76" y="70"/>
                  </a:lnTo>
                  <a:lnTo>
                    <a:pt x="76" y="79"/>
                  </a:lnTo>
                  <a:lnTo>
                    <a:pt x="69" y="70"/>
                  </a:lnTo>
                  <a:lnTo>
                    <a:pt x="69" y="62"/>
                  </a:lnTo>
                  <a:lnTo>
                    <a:pt x="60" y="62"/>
                  </a:lnTo>
                  <a:lnTo>
                    <a:pt x="53" y="62"/>
                  </a:lnTo>
                  <a:lnTo>
                    <a:pt x="53" y="46"/>
                  </a:lnTo>
                  <a:lnTo>
                    <a:pt x="46" y="39"/>
                  </a:lnTo>
                  <a:lnTo>
                    <a:pt x="30" y="39"/>
                  </a:lnTo>
                  <a:lnTo>
                    <a:pt x="23" y="55"/>
                  </a:lnTo>
                  <a:lnTo>
                    <a:pt x="23" y="46"/>
                  </a:lnTo>
                  <a:lnTo>
                    <a:pt x="16" y="39"/>
                  </a:lnTo>
                  <a:lnTo>
                    <a:pt x="7" y="32"/>
                  </a:lnTo>
                  <a:lnTo>
                    <a:pt x="7" y="23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30" y="0"/>
                  </a:lnTo>
                  <a:lnTo>
                    <a:pt x="46" y="0"/>
                  </a:lnTo>
                  <a:lnTo>
                    <a:pt x="46" y="8"/>
                  </a:lnTo>
                  <a:lnTo>
                    <a:pt x="53" y="8"/>
                  </a:lnTo>
                  <a:lnTo>
                    <a:pt x="60" y="8"/>
                  </a:lnTo>
                  <a:lnTo>
                    <a:pt x="76" y="0"/>
                  </a:lnTo>
                  <a:lnTo>
                    <a:pt x="76" y="16"/>
                  </a:lnTo>
                  <a:lnTo>
                    <a:pt x="84" y="1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72" name="Freeform 494"/>
            <p:cNvSpPr>
              <a:spLocks/>
            </p:cNvSpPr>
            <p:nvPr/>
          </p:nvSpPr>
          <p:spPr bwMode="auto">
            <a:xfrm>
              <a:off x="2447" y="1829"/>
              <a:ext cx="60" cy="38"/>
            </a:xfrm>
            <a:custGeom>
              <a:avLst/>
              <a:gdLst/>
              <a:ahLst/>
              <a:cxnLst>
                <a:cxn ang="0">
                  <a:pos x="23" y="20"/>
                </a:cxn>
                <a:cxn ang="0">
                  <a:pos x="23" y="29"/>
                </a:cxn>
                <a:cxn ang="0">
                  <a:pos x="23" y="20"/>
                </a:cxn>
                <a:cxn ang="0">
                  <a:pos x="40" y="20"/>
                </a:cxn>
                <a:cxn ang="0">
                  <a:pos x="40" y="0"/>
                </a:cxn>
                <a:cxn ang="0">
                  <a:pos x="30" y="0"/>
                </a:cxn>
                <a:cxn ang="0">
                  <a:pos x="23" y="0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7" y="11"/>
                </a:cxn>
                <a:cxn ang="0">
                  <a:pos x="16" y="11"/>
                </a:cxn>
                <a:cxn ang="0">
                  <a:pos x="23" y="11"/>
                </a:cxn>
                <a:cxn ang="0">
                  <a:pos x="16" y="11"/>
                </a:cxn>
                <a:cxn ang="0">
                  <a:pos x="23" y="20"/>
                </a:cxn>
              </a:cxnLst>
              <a:rect l="0" t="0" r="r" b="b"/>
              <a:pathLst>
                <a:path w="41" h="30">
                  <a:moveTo>
                    <a:pt x="23" y="20"/>
                  </a:moveTo>
                  <a:lnTo>
                    <a:pt x="23" y="29"/>
                  </a:lnTo>
                  <a:lnTo>
                    <a:pt x="2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1"/>
                  </a:lnTo>
                  <a:lnTo>
                    <a:pt x="16" y="11"/>
                  </a:lnTo>
                  <a:lnTo>
                    <a:pt x="23" y="11"/>
                  </a:lnTo>
                  <a:lnTo>
                    <a:pt x="16" y="11"/>
                  </a:lnTo>
                  <a:lnTo>
                    <a:pt x="23" y="2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73" name="Freeform 495"/>
            <p:cNvSpPr>
              <a:spLocks/>
            </p:cNvSpPr>
            <p:nvPr/>
          </p:nvSpPr>
          <p:spPr bwMode="auto">
            <a:xfrm>
              <a:off x="2609" y="1859"/>
              <a:ext cx="118" cy="132"/>
            </a:xfrm>
            <a:custGeom>
              <a:avLst/>
              <a:gdLst/>
              <a:ahLst/>
              <a:cxnLst>
                <a:cxn ang="0">
                  <a:pos x="39" y="9"/>
                </a:cxn>
                <a:cxn ang="0">
                  <a:pos x="32" y="9"/>
                </a:cxn>
                <a:cxn ang="0">
                  <a:pos x="23" y="0"/>
                </a:cxn>
                <a:cxn ang="0">
                  <a:pos x="23" y="9"/>
                </a:cxn>
                <a:cxn ang="0">
                  <a:pos x="16" y="9"/>
                </a:cxn>
                <a:cxn ang="0">
                  <a:pos x="8" y="9"/>
                </a:cxn>
                <a:cxn ang="0">
                  <a:pos x="8" y="23"/>
                </a:cxn>
                <a:cxn ang="0">
                  <a:pos x="8" y="32"/>
                </a:cxn>
                <a:cxn ang="0">
                  <a:pos x="8" y="39"/>
                </a:cxn>
                <a:cxn ang="0">
                  <a:pos x="0" y="39"/>
                </a:cxn>
                <a:cxn ang="0">
                  <a:pos x="8" y="47"/>
                </a:cxn>
                <a:cxn ang="0">
                  <a:pos x="0" y="47"/>
                </a:cxn>
                <a:cxn ang="0">
                  <a:pos x="0" y="63"/>
                </a:cxn>
                <a:cxn ang="0">
                  <a:pos x="8" y="70"/>
                </a:cxn>
                <a:cxn ang="0">
                  <a:pos x="16" y="79"/>
                </a:cxn>
                <a:cxn ang="0">
                  <a:pos x="8" y="94"/>
                </a:cxn>
                <a:cxn ang="0">
                  <a:pos x="32" y="94"/>
                </a:cxn>
                <a:cxn ang="0">
                  <a:pos x="46" y="86"/>
                </a:cxn>
                <a:cxn ang="0">
                  <a:pos x="39" y="86"/>
                </a:cxn>
                <a:cxn ang="0">
                  <a:pos x="55" y="86"/>
                </a:cxn>
                <a:cxn ang="0">
                  <a:pos x="46" y="86"/>
                </a:cxn>
                <a:cxn ang="0">
                  <a:pos x="62" y="86"/>
                </a:cxn>
                <a:cxn ang="0">
                  <a:pos x="70" y="86"/>
                </a:cxn>
                <a:cxn ang="0">
                  <a:pos x="70" y="70"/>
                </a:cxn>
                <a:cxn ang="0">
                  <a:pos x="70" y="63"/>
                </a:cxn>
                <a:cxn ang="0">
                  <a:pos x="70" y="47"/>
                </a:cxn>
                <a:cxn ang="0">
                  <a:pos x="79" y="39"/>
                </a:cxn>
                <a:cxn ang="0">
                  <a:pos x="70" y="23"/>
                </a:cxn>
                <a:cxn ang="0">
                  <a:pos x="62" y="16"/>
                </a:cxn>
                <a:cxn ang="0">
                  <a:pos x="46" y="16"/>
                </a:cxn>
                <a:cxn ang="0">
                  <a:pos x="39" y="9"/>
                </a:cxn>
              </a:cxnLst>
              <a:rect l="0" t="0" r="r" b="b"/>
              <a:pathLst>
                <a:path w="80" h="95">
                  <a:moveTo>
                    <a:pt x="39" y="9"/>
                  </a:moveTo>
                  <a:lnTo>
                    <a:pt x="32" y="9"/>
                  </a:lnTo>
                  <a:lnTo>
                    <a:pt x="23" y="0"/>
                  </a:lnTo>
                  <a:lnTo>
                    <a:pt x="23" y="9"/>
                  </a:lnTo>
                  <a:lnTo>
                    <a:pt x="16" y="9"/>
                  </a:lnTo>
                  <a:lnTo>
                    <a:pt x="8" y="9"/>
                  </a:lnTo>
                  <a:lnTo>
                    <a:pt x="8" y="23"/>
                  </a:lnTo>
                  <a:lnTo>
                    <a:pt x="8" y="32"/>
                  </a:lnTo>
                  <a:lnTo>
                    <a:pt x="8" y="39"/>
                  </a:lnTo>
                  <a:lnTo>
                    <a:pt x="0" y="39"/>
                  </a:lnTo>
                  <a:lnTo>
                    <a:pt x="8" y="47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8" y="70"/>
                  </a:lnTo>
                  <a:lnTo>
                    <a:pt x="16" y="79"/>
                  </a:lnTo>
                  <a:lnTo>
                    <a:pt x="8" y="94"/>
                  </a:lnTo>
                  <a:lnTo>
                    <a:pt x="32" y="94"/>
                  </a:lnTo>
                  <a:lnTo>
                    <a:pt x="46" y="86"/>
                  </a:lnTo>
                  <a:lnTo>
                    <a:pt x="39" y="86"/>
                  </a:lnTo>
                  <a:lnTo>
                    <a:pt x="55" y="86"/>
                  </a:lnTo>
                  <a:lnTo>
                    <a:pt x="46" y="86"/>
                  </a:lnTo>
                  <a:lnTo>
                    <a:pt x="62" y="86"/>
                  </a:lnTo>
                  <a:lnTo>
                    <a:pt x="70" y="86"/>
                  </a:lnTo>
                  <a:lnTo>
                    <a:pt x="70" y="70"/>
                  </a:lnTo>
                  <a:lnTo>
                    <a:pt x="70" y="63"/>
                  </a:lnTo>
                  <a:lnTo>
                    <a:pt x="70" y="47"/>
                  </a:lnTo>
                  <a:lnTo>
                    <a:pt x="79" y="39"/>
                  </a:lnTo>
                  <a:lnTo>
                    <a:pt x="70" y="23"/>
                  </a:lnTo>
                  <a:lnTo>
                    <a:pt x="62" y="16"/>
                  </a:lnTo>
                  <a:lnTo>
                    <a:pt x="46" y="16"/>
                  </a:lnTo>
                  <a:lnTo>
                    <a:pt x="39" y="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74" name="Freeform 496"/>
            <p:cNvSpPr>
              <a:spLocks/>
            </p:cNvSpPr>
            <p:nvPr/>
          </p:nvSpPr>
          <p:spPr bwMode="auto">
            <a:xfrm>
              <a:off x="2517" y="1883"/>
              <a:ext cx="59" cy="54"/>
            </a:xfrm>
            <a:custGeom>
              <a:avLst/>
              <a:gdLst/>
              <a:ahLst/>
              <a:cxnLst>
                <a:cxn ang="0">
                  <a:pos x="38" y="23"/>
                </a:cxn>
                <a:cxn ang="0">
                  <a:pos x="30" y="30"/>
                </a:cxn>
                <a:cxn ang="0">
                  <a:pos x="23" y="40"/>
                </a:cxn>
                <a:cxn ang="0">
                  <a:pos x="7" y="40"/>
                </a:cxn>
                <a:cxn ang="0">
                  <a:pos x="7" y="30"/>
                </a:cxn>
                <a:cxn ang="0">
                  <a:pos x="0" y="23"/>
                </a:cxn>
                <a:cxn ang="0">
                  <a:pos x="7" y="16"/>
                </a:cxn>
                <a:cxn ang="0">
                  <a:pos x="0" y="16"/>
                </a:cxn>
                <a:cxn ang="0">
                  <a:pos x="7" y="0"/>
                </a:cxn>
                <a:cxn ang="0">
                  <a:pos x="23" y="0"/>
                </a:cxn>
                <a:cxn ang="0">
                  <a:pos x="30" y="7"/>
                </a:cxn>
                <a:cxn ang="0">
                  <a:pos x="30" y="23"/>
                </a:cxn>
                <a:cxn ang="0">
                  <a:pos x="38" y="23"/>
                </a:cxn>
              </a:cxnLst>
              <a:rect l="0" t="0" r="r" b="b"/>
              <a:pathLst>
                <a:path w="39" h="41">
                  <a:moveTo>
                    <a:pt x="38" y="23"/>
                  </a:moveTo>
                  <a:lnTo>
                    <a:pt x="30" y="30"/>
                  </a:lnTo>
                  <a:lnTo>
                    <a:pt x="23" y="40"/>
                  </a:lnTo>
                  <a:lnTo>
                    <a:pt x="7" y="40"/>
                  </a:lnTo>
                  <a:lnTo>
                    <a:pt x="7" y="30"/>
                  </a:lnTo>
                  <a:lnTo>
                    <a:pt x="0" y="23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7" y="0"/>
                  </a:lnTo>
                  <a:lnTo>
                    <a:pt x="23" y="0"/>
                  </a:lnTo>
                  <a:lnTo>
                    <a:pt x="30" y="7"/>
                  </a:lnTo>
                  <a:lnTo>
                    <a:pt x="30" y="23"/>
                  </a:lnTo>
                  <a:lnTo>
                    <a:pt x="38" y="2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75" name="Freeform 497"/>
            <p:cNvSpPr>
              <a:spLocks/>
            </p:cNvSpPr>
            <p:nvPr/>
          </p:nvSpPr>
          <p:spPr bwMode="auto">
            <a:xfrm>
              <a:off x="2774" y="1863"/>
              <a:ext cx="42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0"/>
                </a:cxn>
                <a:cxn ang="0">
                  <a:pos x="8" y="16"/>
                </a:cxn>
                <a:cxn ang="0">
                  <a:pos x="0" y="23"/>
                </a:cxn>
                <a:cxn ang="0">
                  <a:pos x="8" y="32"/>
                </a:cxn>
                <a:cxn ang="0">
                  <a:pos x="8" y="39"/>
                </a:cxn>
                <a:cxn ang="0">
                  <a:pos x="8" y="55"/>
                </a:cxn>
                <a:cxn ang="0">
                  <a:pos x="8" y="62"/>
                </a:cxn>
                <a:cxn ang="0">
                  <a:pos x="19" y="70"/>
                </a:cxn>
                <a:cxn ang="0">
                  <a:pos x="28" y="70"/>
                </a:cxn>
                <a:cxn ang="0">
                  <a:pos x="28" y="55"/>
                </a:cxn>
                <a:cxn ang="0">
                  <a:pos x="19" y="46"/>
                </a:cxn>
                <a:cxn ang="0">
                  <a:pos x="19" y="39"/>
                </a:cxn>
                <a:cxn ang="0">
                  <a:pos x="19" y="23"/>
                </a:cxn>
                <a:cxn ang="0">
                  <a:pos x="19" y="16"/>
                </a:cxn>
                <a:cxn ang="0">
                  <a:pos x="8" y="8"/>
                </a:cxn>
                <a:cxn ang="0">
                  <a:pos x="8" y="0"/>
                </a:cxn>
              </a:cxnLst>
              <a:rect l="0" t="0" r="r" b="b"/>
              <a:pathLst>
                <a:path w="29" h="71">
                  <a:moveTo>
                    <a:pt x="8" y="0"/>
                  </a:moveTo>
                  <a:lnTo>
                    <a:pt x="0" y="0"/>
                  </a:lnTo>
                  <a:lnTo>
                    <a:pt x="8" y="16"/>
                  </a:lnTo>
                  <a:lnTo>
                    <a:pt x="0" y="23"/>
                  </a:lnTo>
                  <a:lnTo>
                    <a:pt x="8" y="32"/>
                  </a:lnTo>
                  <a:lnTo>
                    <a:pt x="8" y="39"/>
                  </a:lnTo>
                  <a:lnTo>
                    <a:pt x="8" y="55"/>
                  </a:lnTo>
                  <a:lnTo>
                    <a:pt x="8" y="62"/>
                  </a:lnTo>
                  <a:lnTo>
                    <a:pt x="19" y="70"/>
                  </a:lnTo>
                  <a:lnTo>
                    <a:pt x="28" y="70"/>
                  </a:lnTo>
                  <a:lnTo>
                    <a:pt x="28" y="55"/>
                  </a:lnTo>
                  <a:lnTo>
                    <a:pt x="19" y="46"/>
                  </a:lnTo>
                  <a:lnTo>
                    <a:pt x="19" y="39"/>
                  </a:lnTo>
                  <a:lnTo>
                    <a:pt x="19" y="23"/>
                  </a:lnTo>
                  <a:lnTo>
                    <a:pt x="19" y="16"/>
                  </a:lnTo>
                  <a:lnTo>
                    <a:pt x="8" y="8"/>
                  </a:lnTo>
                  <a:lnTo>
                    <a:pt x="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76" name="Freeform 498"/>
            <p:cNvSpPr>
              <a:spLocks/>
            </p:cNvSpPr>
            <p:nvPr/>
          </p:nvSpPr>
          <p:spPr bwMode="auto">
            <a:xfrm>
              <a:off x="2555" y="1914"/>
              <a:ext cx="81" cy="77"/>
            </a:xfrm>
            <a:custGeom>
              <a:avLst/>
              <a:gdLst/>
              <a:ahLst/>
              <a:cxnLst>
                <a:cxn ang="0">
                  <a:pos x="45" y="54"/>
                </a:cxn>
                <a:cxn ang="0">
                  <a:pos x="37" y="46"/>
                </a:cxn>
                <a:cxn ang="0">
                  <a:pos x="22" y="39"/>
                </a:cxn>
                <a:cxn ang="0">
                  <a:pos x="7" y="30"/>
                </a:cxn>
                <a:cxn ang="0">
                  <a:pos x="0" y="16"/>
                </a:cxn>
                <a:cxn ang="0">
                  <a:pos x="7" y="7"/>
                </a:cxn>
                <a:cxn ang="0">
                  <a:pos x="14" y="0"/>
                </a:cxn>
                <a:cxn ang="0">
                  <a:pos x="22" y="0"/>
                </a:cxn>
                <a:cxn ang="0">
                  <a:pos x="22" y="7"/>
                </a:cxn>
                <a:cxn ang="0">
                  <a:pos x="30" y="16"/>
                </a:cxn>
                <a:cxn ang="0">
                  <a:pos x="30" y="7"/>
                </a:cxn>
                <a:cxn ang="0">
                  <a:pos x="37" y="7"/>
                </a:cxn>
                <a:cxn ang="0">
                  <a:pos x="37" y="23"/>
                </a:cxn>
                <a:cxn ang="0">
                  <a:pos x="45" y="30"/>
                </a:cxn>
                <a:cxn ang="0">
                  <a:pos x="53" y="39"/>
                </a:cxn>
                <a:cxn ang="0">
                  <a:pos x="45" y="54"/>
                </a:cxn>
              </a:cxnLst>
              <a:rect l="0" t="0" r="r" b="b"/>
              <a:pathLst>
                <a:path w="54" h="55">
                  <a:moveTo>
                    <a:pt x="45" y="54"/>
                  </a:moveTo>
                  <a:lnTo>
                    <a:pt x="37" y="46"/>
                  </a:lnTo>
                  <a:lnTo>
                    <a:pt x="22" y="39"/>
                  </a:lnTo>
                  <a:lnTo>
                    <a:pt x="7" y="30"/>
                  </a:lnTo>
                  <a:lnTo>
                    <a:pt x="0" y="16"/>
                  </a:lnTo>
                  <a:lnTo>
                    <a:pt x="7" y="7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22" y="7"/>
                  </a:lnTo>
                  <a:lnTo>
                    <a:pt x="30" y="16"/>
                  </a:lnTo>
                  <a:lnTo>
                    <a:pt x="30" y="7"/>
                  </a:lnTo>
                  <a:lnTo>
                    <a:pt x="37" y="7"/>
                  </a:lnTo>
                  <a:lnTo>
                    <a:pt x="37" y="23"/>
                  </a:lnTo>
                  <a:lnTo>
                    <a:pt x="45" y="30"/>
                  </a:lnTo>
                  <a:lnTo>
                    <a:pt x="53" y="39"/>
                  </a:lnTo>
                  <a:lnTo>
                    <a:pt x="45" y="5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77" name="Freeform 499"/>
            <p:cNvSpPr>
              <a:spLocks/>
            </p:cNvSpPr>
            <p:nvPr/>
          </p:nvSpPr>
          <p:spPr bwMode="auto">
            <a:xfrm>
              <a:off x="1183" y="1891"/>
              <a:ext cx="63" cy="46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16" y="8"/>
                </a:cxn>
                <a:cxn ang="0">
                  <a:pos x="40" y="0"/>
                </a:cxn>
                <a:cxn ang="0">
                  <a:pos x="40" y="8"/>
                </a:cxn>
                <a:cxn ang="0">
                  <a:pos x="30" y="16"/>
                </a:cxn>
                <a:cxn ang="0">
                  <a:pos x="40" y="23"/>
                </a:cxn>
                <a:cxn ang="0">
                  <a:pos x="23" y="32"/>
                </a:cxn>
                <a:cxn ang="0">
                  <a:pos x="23" y="23"/>
                </a:cxn>
                <a:cxn ang="0">
                  <a:pos x="16" y="16"/>
                </a:cxn>
                <a:cxn ang="0">
                  <a:pos x="0" y="16"/>
                </a:cxn>
              </a:cxnLst>
              <a:rect l="0" t="0" r="r" b="b"/>
              <a:pathLst>
                <a:path w="41" h="33">
                  <a:moveTo>
                    <a:pt x="0" y="16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" y="0"/>
                  </a:lnTo>
                  <a:lnTo>
                    <a:pt x="16" y="8"/>
                  </a:lnTo>
                  <a:lnTo>
                    <a:pt x="40" y="0"/>
                  </a:lnTo>
                  <a:lnTo>
                    <a:pt x="40" y="8"/>
                  </a:lnTo>
                  <a:lnTo>
                    <a:pt x="30" y="16"/>
                  </a:lnTo>
                  <a:lnTo>
                    <a:pt x="40" y="23"/>
                  </a:lnTo>
                  <a:lnTo>
                    <a:pt x="23" y="32"/>
                  </a:lnTo>
                  <a:lnTo>
                    <a:pt x="23" y="23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78" name="Freeform 500"/>
            <p:cNvSpPr>
              <a:spLocks/>
            </p:cNvSpPr>
            <p:nvPr/>
          </p:nvSpPr>
          <p:spPr bwMode="auto">
            <a:xfrm>
              <a:off x="1244" y="1891"/>
              <a:ext cx="48" cy="46"/>
            </a:xfrm>
            <a:custGeom>
              <a:avLst/>
              <a:gdLst/>
              <a:ahLst/>
              <a:cxnLst>
                <a:cxn ang="0">
                  <a:pos x="14" y="16"/>
                </a:cxn>
                <a:cxn ang="0">
                  <a:pos x="23" y="16"/>
                </a:cxn>
                <a:cxn ang="0">
                  <a:pos x="14" y="16"/>
                </a:cxn>
                <a:cxn ang="0">
                  <a:pos x="14" y="8"/>
                </a:cxn>
                <a:cxn ang="0">
                  <a:pos x="7" y="8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23" y="0"/>
                </a:cxn>
                <a:cxn ang="0">
                  <a:pos x="31" y="8"/>
                </a:cxn>
                <a:cxn ang="0">
                  <a:pos x="31" y="23"/>
                </a:cxn>
                <a:cxn ang="0">
                  <a:pos x="23" y="23"/>
                </a:cxn>
                <a:cxn ang="0">
                  <a:pos x="23" y="32"/>
                </a:cxn>
                <a:cxn ang="0">
                  <a:pos x="23" y="23"/>
                </a:cxn>
                <a:cxn ang="0">
                  <a:pos x="14" y="16"/>
                </a:cxn>
              </a:cxnLst>
              <a:rect l="0" t="0" r="r" b="b"/>
              <a:pathLst>
                <a:path w="32" h="33">
                  <a:moveTo>
                    <a:pt x="14" y="16"/>
                  </a:moveTo>
                  <a:lnTo>
                    <a:pt x="23" y="16"/>
                  </a:lnTo>
                  <a:lnTo>
                    <a:pt x="14" y="16"/>
                  </a:lnTo>
                  <a:lnTo>
                    <a:pt x="14" y="8"/>
                  </a:lnTo>
                  <a:lnTo>
                    <a:pt x="7" y="8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3" y="0"/>
                  </a:lnTo>
                  <a:lnTo>
                    <a:pt x="31" y="8"/>
                  </a:lnTo>
                  <a:lnTo>
                    <a:pt x="31" y="23"/>
                  </a:lnTo>
                  <a:lnTo>
                    <a:pt x="23" y="23"/>
                  </a:lnTo>
                  <a:lnTo>
                    <a:pt x="23" y="32"/>
                  </a:lnTo>
                  <a:lnTo>
                    <a:pt x="23" y="23"/>
                  </a:lnTo>
                  <a:lnTo>
                    <a:pt x="14" y="1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79" name="Freeform 501"/>
            <p:cNvSpPr>
              <a:spLocks/>
            </p:cNvSpPr>
            <p:nvPr/>
          </p:nvSpPr>
          <p:spPr bwMode="auto">
            <a:xfrm>
              <a:off x="1720" y="1968"/>
              <a:ext cx="59" cy="64"/>
            </a:xfrm>
            <a:custGeom>
              <a:avLst/>
              <a:gdLst/>
              <a:ahLst/>
              <a:cxnLst>
                <a:cxn ang="0">
                  <a:pos x="30" y="14"/>
                </a:cxn>
                <a:cxn ang="0">
                  <a:pos x="23" y="0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7" y="14"/>
                </a:cxn>
                <a:cxn ang="0">
                  <a:pos x="7" y="30"/>
                </a:cxn>
                <a:cxn ang="0">
                  <a:pos x="0" y="47"/>
                </a:cxn>
                <a:cxn ang="0">
                  <a:pos x="7" y="47"/>
                </a:cxn>
                <a:cxn ang="0">
                  <a:pos x="23" y="47"/>
                </a:cxn>
                <a:cxn ang="0">
                  <a:pos x="30" y="37"/>
                </a:cxn>
                <a:cxn ang="0">
                  <a:pos x="38" y="23"/>
                </a:cxn>
                <a:cxn ang="0">
                  <a:pos x="38" y="14"/>
                </a:cxn>
                <a:cxn ang="0">
                  <a:pos x="30" y="14"/>
                </a:cxn>
              </a:cxnLst>
              <a:rect l="0" t="0" r="r" b="b"/>
              <a:pathLst>
                <a:path w="39" h="48">
                  <a:moveTo>
                    <a:pt x="30" y="14"/>
                  </a:moveTo>
                  <a:lnTo>
                    <a:pt x="23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7" y="14"/>
                  </a:lnTo>
                  <a:lnTo>
                    <a:pt x="7" y="30"/>
                  </a:lnTo>
                  <a:lnTo>
                    <a:pt x="0" y="47"/>
                  </a:lnTo>
                  <a:lnTo>
                    <a:pt x="7" y="47"/>
                  </a:lnTo>
                  <a:lnTo>
                    <a:pt x="23" y="47"/>
                  </a:lnTo>
                  <a:lnTo>
                    <a:pt x="30" y="37"/>
                  </a:lnTo>
                  <a:lnTo>
                    <a:pt x="38" y="23"/>
                  </a:lnTo>
                  <a:lnTo>
                    <a:pt x="38" y="14"/>
                  </a:lnTo>
                  <a:lnTo>
                    <a:pt x="30" y="1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80" name="Freeform 502"/>
            <p:cNvSpPr>
              <a:spLocks/>
            </p:cNvSpPr>
            <p:nvPr/>
          </p:nvSpPr>
          <p:spPr bwMode="auto">
            <a:xfrm>
              <a:off x="1593" y="1906"/>
              <a:ext cx="93" cy="148"/>
            </a:xfrm>
            <a:custGeom>
              <a:avLst/>
              <a:gdLst/>
              <a:ahLst/>
              <a:cxnLst>
                <a:cxn ang="0">
                  <a:pos x="54" y="76"/>
                </a:cxn>
                <a:cxn ang="0">
                  <a:pos x="46" y="69"/>
                </a:cxn>
                <a:cxn ang="0">
                  <a:pos x="46" y="60"/>
                </a:cxn>
                <a:cxn ang="0">
                  <a:pos x="54" y="53"/>
                </a:cxn>
                <a:cxn ang="0">
                  <a:pos x="54" y="46"/>
                </a:cxn>
                <a:cxn ang="0">
                  <a:pos x="54" y="37"/>
                </a:cxn>
                <a:cxn ang="0">
                  <a:pos x="38" y="30"/>
                </a:cxn>
                <a:cxn ang="0">
                  <a:pos x="38" y="14"/>
                </a:cxn>
                <a:cxn ang="0">
                  <a:pos x="31" y="14"/>
                </a:cxn>
                <a:cxn ang="0">
                  <a:pos x="23" y="7"/>
                </a:cxn>
                <a:cxn ang="0">
                  <a:pos x="23" y="0"/>
                </a:cxn>
                <a:cxn ang="0">
                  <a:pos x="23" y="7"/>
                </a:cxn>
                <a:cxn ang="0">
                  <a:pos x="8" y="14"/>
                </a:cxn>
                <a:cxn ang="0">
                  <a:pos x="15" y="23"/>
                </a:cxn>
                <a:cxn ang="0">
                  <a:pos x="8" y="30"/>
                </a:cxn>
                <a:cxn ang="0">
                  <a:pos x="0" y="37"/>
                </a:cxn>
                <a:cxn ang="0">
                  <a:pos x="8" y="53"/>
                </a:cxn>
                <a:cxn ang="0">
                  <a:pos x="15" y="53"/>
                </a:cxn>
                <a:cxn ang="0">
                  <a:pos x="15" y="60"/>
                </a:cxn>
                <a:cxn ang="0">
                  <a:pos x="23" y="69"/>
                </a:cxn>
                <a:cxn ang="0">
                  <a:pos x="23" y="76"/>
                </a:cxn>
                <a:cxn ang="0">
                  <a:pos x="23" y="99"/>
                </a:cxn>
                <a:cxn ang="0">
                  <a:pos x="31" y="107"/>
                </a:cxn>
                <a:cxn ang="0">
                  <a:pos x="38" y="107"/>
                </a:cxn>
                <a:cxn ang="0">
                  <a:pos x="54" y="99"/>
                </a:cxn>
                <a:cxn ang="0">
                  <a:pos x="62" y="99"/>
                </a:cxn>
                <a:cxn ang="0">
                  <a:pos x="54" y="92"/>
                </a:cxn>
                <a:cxn ang="0">
                  <a:pos x="54" y="76"/>
                </a:cxn>
              </a:cxnLst>
              <a:rect l="0" t="0" r="r" b="b"/>
              <a:pathLst>
                <a:path w="63" h="108">
                  <a:moveTo>
                    <a:pt x="54" y="76"/>
                  </a:moveTo>
                  <a:lnTo>
                    <a:pt x="46" y="69"/>
                  </a:lnTo>
                  <a:lnTo>
                    <a:pt x="46" y="60"/>
                  </a:lnTo>
                  <a:lnTo>
                    <a:pt x="54" y="53"/>
                  </a:lnTo>
                  <a:lnTo>
                    <a:pt x="54" y="46"/>
                  </a:lnTo>
                  <a:lnTo>
                    <a:pt x="54" y="37"/>
                  </a:lnTo>
                  <a:lnTo>
                    <a:pt x="38" y="30"/>
                  </a:lnTo>
                  <a:lnTo>
                    <a:pt x="38" y="14"/>
                  </a:lnTo>
                  <a:lnTo>
                    <a:pt x="31" y="14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8" y="14"/>
                  </a:lnTo>
                  <a:lnTo>
                    <a:pt x="15" y="23"/>
                  </a:lnTo>
                  <a:lnTo>
                    <a:pt x="8" y="30"/>
                  </a:lnTo>
                  <a:lnTo>
                    <a:pt x="0" y="37"/>
                  </a:lnTo>
                  <a:lnTo>
                    <a:pt x="8" y="53"/>
                  </a:lnTo>
                  <a:lnTo>
                    <a:pt x="15" y="53"/>
                  </a:lnTo>
                  <a:lnTo>
                    <a:pt x="15" y="60"/>
                  </a:lnTo>
                  <a:lnTo>
                    <a:pt x="23" y="69"/>
                  </a:lnTo>
                  <a:lnTo>
                    <a:pt x="23" y="76"/>
                  </a:lnTo>
                  <a:lnTo>
                    <a:pt x="23" y="99"/>
                  </a:lnTo>
                  <a:lnTo>
                    <a:pt x="31" y="107"/>
                  </a:lnTo>
                  <a:lnTo>
                    <a:pt x="38" y="107"/>
                  </a:lnTo>
                  <a:lnTo>
                    <a:pt x="54" y="99"/>
                  </a:lnTo>
                  <a:lnTo>
                    <a:pt x="62" y="99"/>
                  </a:lnTo>
                  <a:lnTo>
                    <a:pt x="54" y="92"/>
                  </a:lnTo>
                  <a:lnTo>
                    <a:pt x="54" y="7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81" name="Freeform 503"/>
            <p:cNvSpPr>
              <a:spLocks/>
            </p:cNvSpPr>
            <p:nvPr/>
          </p:nvSpPr>
          <p:spPr bwMode="auto">
            <a:xfrm>
              <a:off x="1655" y="1959"/>
              <a:ext cx="75" cy="84"/>
            </a:xfrm>
            <a:custGeom>
              <a:avLst/>
              <a:gdLst/>
              <a:ahLst/>
              <a:cxnLst>
                <a:cxn ang="0">
                  <a:pos x="9" y="39"/>
                </a:cxn>
                <a:cxn ang="0">
                  <a:pos x="0" y="32"/>
                </a:cxn>
                <a:cxn ang="0">
                  <a:pos x="0" y="23"/>
                </a:cxn>
                <a:cxn ang="0">
                  <a:pos x="9" y="16"/>
                </a:cxn>
                <a:cxn ang="0">
                  <a:pos x="9" y="9"/>
                </a:cxn>
                <a:cxn ang="0">
                  <a:pos x="9" y="0"/>
                </a:cxn>
                <a:cxn ang="0">
                  <a:pos x="23" y="9"/>
                </a:cxn>
                <a:cxn ang="0">
                  <a:pos x="39" y="9"/>
                </a:cxn>
                <a:cxn ang="0">
                  <a:pos x="39" y="0"/>
                </a:cxn>
                <a:cxn ang="0">
                  <a:pos x="47" y="9"/>
                </a:cxn>
                <a:cxn ang="0">
                  <a:pos x="47" y="23"/>
                </a:cxn>
                <a:cxn ang="0">
                  <a:pos x="47" y="39"/>
                </a:cxn>
                <a:cxn ang="0">
                  <a:pos x="39" y="55"/>
                </a:cxn>
                <a:cxn ang="0">
                  <a:pos x="30" y="55"/>
                </a:cxn>
                <a:cxn ang="0">
                  <a:pos x="23" y="55"/>
                </a:cxn>
                <a:cxn ang="0">
                  <a:pos x="23" y="63"/>
                </a:cxn>
                <a:cxn ang="0">
                  <a:pos x="16" y="63"/>
                </a:cxn>
                <a:cxn ang="0">
                  <a:pos x="9" y="55"/>
                </a:cxn>
                <a:cxn ang="0">
                  <a:pos x="9" y="39"/>
                </a:cxn>
              </a:cxnLst>
              <a:rect l="0" t="0" r="r" b="b"/>
              <a:pathLst>
                <a:path w="48" h="64">
                  <a:moveTo>
                    <a:pt x="9" y="39"/>
                  </a:moveTo>
                  <a:lnTo>
                    <a:pt x="0" y="32"/>
                  </a:lnTo>
                  <a:lnTo>
                    <a:pt x="0" y="23"/>
                  </a:lnTo>
                  <a:lnTo>
                    <a:pt x="9" y="16"/>
                  </a:lnTo>
                  <a:lnTo>
                    <a:pt x="9" y="9"/>
                  </a:lnTo>
                  <a:lnTo>
                    <a:pt x="9" y="0"/>
                  </a:lnTo>
                  <a:lnTo>
                    <a:pt x="23" y="9"/>
                  </a:lnTo>
                  <a:lnTo>
                    <a:pt x="39" y="9"/>
                  </a:lnTo>
                  <a:lnTo>
                    <a:pt x="39" y="0"/>
                  </a:lnTo>
                  <a:lnTo>
                    <a:pt x="47" y="9"/>
                  </a:lnTo>
                  <a:lnTo>
                    <a:pt x="47" y="23"/>
                  </a:lnTo>
                  <a:lnTo>
                    <a:pt x="47" y="39"/>
                  </a:lnTo>
                  <a:lnTo>
                    <a:pt x="39" y="55"/>
                  </a:lnTo>
                  <a:lnTo>
                    <a:pt x="30" y="55"/>
                  </a:lnTo>
                  <a:lnTo>
                    <a:pt x="23" y="55"/>
                  </a:lnTo>
                  <a:lnTo>
                    <a:pt x="23" y="63"/>
                  </a:lnTo>
                  <a:lnTo>
                    <a:pt x="16" y="63"/>
                  </a:lnTo>
                  <a:lnTo>
                    <a:pt x="9" y="55"/>
                  </a:lnTo>
                  <a:lnTo>
                    <a:pt x="9" y="3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82" name="Freeform 504"/>
            <p:cNvSpPr>
              <a:spLocks/>
            </p:cNvSpPr>
            <p:nvPr/>
          </p:nvSpPr>
          <p:spPr bwMode="auto">
            <a:xfrm>
              <a:off x="1590" y="1859"/>
              <a:ext cx="42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" y="0"/>
                </a:cxn>
                <a:cxn ang="0">
                  <a:pos x="28" y="30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w="29" h="31">
                  <a:moveTo>
                    <a:pt x="0" y="0"/>
                  </a:moveTo>
                  <a:lnTo>
                    <a:pt x="28" y="0"/>
                  </a:lnTo>
                  <a:lnTo>
                    <a:pt x="28" y="30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83" name="Freeform 505"/>
            <p:cNvSpPr>
              <a:spLocks/>
            </p:cNvSpPr>
            <p:nvPr/>
          </p:nvSpPr>
          <p:spPr bwMode="auto">
            <a:xfrm>
              <a:off x="1369" y="1840"/>
              <a:ext cx="259" cy="220"/>
            </a:xfrm>
            <a:custGeom>
              <a:avLst/>
              <a:gdLst/>
              <a:ahLst/>
              <a:cxnLst>
                <a:cxn ang="0">
                  <a:pos x="139" y="30"/>
                </a:cxn>
                <a:cxn ang="0">
                  <a:pos x="132" y="30"/>
                </a:cxn>
                <a:cxn ang="0">
                  <a:pos x="132" y="23"/>
                </a:cxn>
                <a:cxn ang="0">
                  <a:pos x="146" y="14"/>
                </a:cxn>
                <a:cxn ang="0">
                  <a:pos x="132" y="23"/>
                </a:cxn>
                <a:cxn ang="0">
                  <a:pos x="116" y="23"/>
                </a:cxn>
                <a:cxn ang="0">
                  <a:pos x="123" y="23"/>
                </a:cxn>
                <a:cxn ang="0">
                  <a:pos x="109" y="30"/>
                </a:cxn>
                <a:cxn ang="0">
                  <a:pos x="93" y="23"/>
                </a:cxn>
                <a:cxn ang="0">
                  <a:pos x="76" y="23"/>
                </a:cxn>
                <a:cxn ang="0">
                  <a:pos x="69" y="23"/>
                </a:cxn>
                <a:cxn ang="0">
                  <a:pos x="62" y="14"/>
                </a:cxn>
                <a:cxn ang="0">
                  <a:pos x="46" y="7"/>
                </a:cxn>
                <a:cxn ang="0">
                  <a:pos x="46" y="0"/>
                </a:cxn>
                <a:cxn ang="0">
                  <a:pos x="39" y="0"/>
                </a:cxn>
                <a:cxn ang="0">
                  <a:pos x="46" y="7"/>
                </a:cxn>
                <a:cxn ang="0">
                  <a:pos x="23" y="14"/>
                </a:cxn>
                <a:cxn ang="0">
                  <a:pos x="23" y="37"/>
                </a:cxn>
                <a:cxn ang="0">
                  <a:pos x="16" y="30"/>
                </a:cxn>
                <a:cxn ang="0">
                  <a:pos x="23" y="23"/>
                </a:cxn>
                <a:cxn ang="0">
                  <a:pos x="16" y="7"/>
                </a:cxn>
                <a:cxn ang="0">
                  <a:pos x="23" y="0"/>
                </a:cxn>
                <a:cxn ang="0">
                  <a:pos x="16" y="7"/>
                </a:cxn>
                <a:cxn ang="0">
                  <a:pos x="8" y="14"/>
                </a:cxn>
                <a:cxn ang="0">
                  <a:pos x="0" y="30"/>
                </a:cxn>
                <a:cxn ang="0">
                  <a:pos x="0" y="37"/>
                </a:cxn>
                <a:cxn ang="0">
                  <a:pos x="8" y="53"/>
                </a:cxn>
                <a:cxn ang="0">
                  <a:pos x="8" y="69"/>
                </a:cxn>
                <a:cxn ang="0">
                  <a:pos x="16" y="69"/>
                </a:cxn>
                <a:cxn ang="0">
                  <a:pos x="30" y="69"/>
                </a:cxn>
                <a:cxn ang="0">
                  <a:pos x="39" y="69"/>
                </a:cxn>
                <a:cxn ang="0">
                  <a:pos x="46" y="84"/>
                </a:cxn>
                <a:cxn ang="0">
                  <a:pos x="62" y="84"/>
                </a:cxn>
                <a:cxn ang="0">
                  <a:pos x="69" y="84"/>
                </a:cxn>
                <a:cxn ang="0">
                  <a:pos x="69" y="93"/>
                </a:cxn>
                <a:cxn ang="0">
                  <a:pos x="62" y="107"/>
                </a:cxn>
                <a:cxn ang="0">
                  <a:pos x="69" y="123"/>
                </a:cxn>
                <a:cxn ang="0">
                  <a:pos x="69" y="130"/>
                </a:cxn>
                <a:cxn ang="0">
                  <a:pos x="76" y="146"/>
                </a:cxn>
                <a:cxn ang="0">
                  <a:pos x="76" y="153"/>
                </a:cxn>
                <a:cxn ang="0">
                  <a:pos x="85" y="161"/>
                </a:cxn>
                <a:cxn ang="0">
                  <a:pos x="93" y="161"/>
                </a:cxn>
                <a:cxn ang="0">
                  <a:pos x="109" y="153"/>
                </a:cxn>
                <a:cxn ang="0">
                  <a:pos x="123" y="139"/>
                </a:cxn>
                <a:cxn ang="0">
                  <a:pos x="116" y="139"/>
                </a:cxn>
                <a:cxn ang="0">
                  <a:pos x="109" y="116"/>
                </a:cxn>
                <a:cxn ang="0">
                  <a:pos x="116" y="116"/>
                </a:cxn>
                <a:cxn ang="0">
                  <a:pos x="132" y="123"/>
                </a:cxn>
                <a:cxn ang="0">
                  <a:pos x="132" y="116"/>
                </a:cxn>
                <a:cxn ang="0">
                  <a:pos x="146" y="107"/>
                </a:cxn>
                <a:cxn ang="0">
                  <a:pos x="155" y="107"/>
                </a:cxn>
                <a:cxn ang="0">
                  <a:pos x="155" y="100"/>
                </a:cxn>
                <a:cxn ang="0">
                  <a:pos x="146" y="84"/>
                </a:cxn>
                <a:cxn ang="0">
                  <a:pos x="155" y="76"/>
                </a:cxn>
                <a:cxn ang="0">
                  <a:pos x="162" y="69"/>
                </a:cxn>
                <a:cxn ang="0">
                  <a:pos x="155" y="60"/>
                </a:cxn>
                <a:cxn ang="0">
                  <a:pos x="170" y="53"/>
                </a:cxn>
                <a:cxn ang="0">
                  <a:pos x="170" y="46"/>
                </a:cxn>
                <a:cxn ang="0">
                  <a:pos x="155" y="46"/>
                </a:cxn>
                <a:cxn ang="0">
                  <a:pos x="146" y="46"/>
                </a:cxn>
                <a:cxn ang="0">
                  <a:pos x="155" y="37"/>
                </a:cxn>
                <a:cxn ang="0">
                  <a:pos x="146" y="30"/>
                </a:cxn>
                <a:cxn ang="0">
                  <a:pos x="139" y="30"/>
                </a:cxn>
              </a:cxnLst>
              <a:rect l="0" t="0" r="r" b="b"/>
              <a:pathLst>
                <a:path w="171" h="162">
                  <a:moveTo>
                    <a:pt x="139" y="30"/>
                  </a:moveTo>
                  <a:lnTo>
                    <a:pt x="132" y="30"/>
                  </a:lnTo>
                  <a:lnTo>
                    <a:pt x="132" y="23"/>
                  </a:lnTo>
                  <a:lnTo>
                    <a:pt x="146" y="14"/>
                  </a:lnTo>
                  <a:lnTo>
                    <a:pt x="132" y="23"/>
                  </a:lnTo>
                  <a:lnTo>
                    <a:pt x="116" y="23"/>
                  </a:lnTo>
                  <a:lnTo>
                    <a:pt x="123" y="23"/>
                  </a:lnTo>
                  <a:lnTo>
                    <a:pt x="109" y="30"/>
                  </a:lnTo>
                  <a:lnTo>
                    <a:pt x="93" y="23"/>
                  </a:lnTo>
                  <a:lnTo>
                    <a:pt x="76" y="23"/>
                  </a:lnTo>
                  <a:lnTo>
                    <a:pt x="69" y="23"/>
                  </a:lnTo>
                  <a:lnTo>
                    <a:pt x="62" y="14"/>
                  </a:lnTo>
                  <a:lnTo>
                    <a:pt x="46" y="7"/>
                  </a:lnTo>
                  <a:lnTo>
                    <a:pt x="46" y="0"/>
                  </a:lnTo>
                  <a:lnTo>
                    <a:pt x="39" y="0"/>
                  </a:lnTo>
                  <a:lnTo>
                    <a:pt x="46" y="7"/>
                  </a:lnTo>
                  <a:lnTo>
                    <a:pt x="23" y="14"/>
                  </a:lnTo>
                  <a:lnTo>
                    <a:pt x="23" y="37"/>
                  </a:lnTo>
                  <a:lnTo>
                    <a:pt x="16" y="30"/>
                  </a:lnTo>
                  <a:lnTo>
                    <a:pt x="23" y="23"/>
                  </a:lnTo>
                  <a:lnTo>
                    <a:pt x="16" y="7"/>
                  </a:lnTo>
                  <a:lnTo>
                    <a:pt x="23" y="0"/>
                  </a:lnTo>
                  <a:lnTo>
                    <a:pt x="16" y="7"/>
                  </a:lnTo>
                  <a:lnTo>
                    <a:pt x="8" y="14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8" y="53"/>
                  </a:lnTo>
                  <a:lnTo>
                    <a:pt x="8" y="69"/>
                  </a:lnTo>
                  <a:lnTo>
                    <a:pt x="16" y="69"/>
                  </a:lnTo>
                  <a:lnTo>
                    <a:pt x="30" y="69"/>
                  </a:lnTo>
                  <a:lnTo>
                    <a:pt x="39" y="69"/>
                  </a:lnTo>
                  <a:lnTo>
                    <a:pt x="46" y="84"/>
                  </a:lnTo>
                  <a:lnTo>
                    <a:pt x="62" y="84"/>
                  </a:lnTo>
                  <a:lnTo>
                    <a:pt x="69" y="84"/>
                  </a:lnTo>
                  <a:lnTo>
                    <a:pt x="69" y="93"/>
                  </a:lnTo>
                  <a:lnTo>
                    <a:pt x="62" y="107"/>
                  </a:lnTo>
                  <a:lnTo>
                    <a:pt x="69" y="123"/>
                  </a:lnTo>
                  <a:lnTo>
                    <a:pt x="69" y="130"/>
                  </a:lnTo>
                  <a:lnTo>
                    <a:pt x="76" y="146"/>
                  </a:lnTo>
                  <a:lnTo>
                    <a:pt x="76" y="153"/>
                  </a:lnTo>
                  <a:lnTo>
                    <a:pt x="85" y="161"/>
                  </a:lnTo>
                  <a:lnTo>
                    <a:pt x="93" y="161"/>
                  </a:lnTo>
                  <a:lnTo>
                    <a:pt x="109" y="153"/>
                  </a:lnTo>
                  <a:lnTo>
                    <a:pt x="123" y="139"/>
                  </a:lnTo>
                  <a:lnTo>
                    <a:pt x="116" y="139"/>
                  </a:lnTo>
                  <a:lnTo>
                    <a:pt x="109" y="116"/>
                  </a:lnTo>
                  <a:lnTo>
                    <a:pt x="116" y="116"/>
                  </a:lnTo>
                  <a:lnTo>
                    <a:pt x="132" y="123"/>
                  </a:lnTo>
                  <a:lnTo>
                    <a:pt x="132" y="116"/>
                  </a:lnTo>
                  <a:lnTo>
                    <a:pt x="146" y="107"/>
                  </a:lnTo>
                  <a:lnTo>
                    <a:pt x="155" y="107"/>
                  </a:lnTo>
                  <a:lnTo>
                    <a:pt x="155" y="100"/>
                  </a:lnTo>
                  <a:lnTo>
                    <a:pt x="146" y="84"/>
                  </a:lnTo>
                  <a:lnTo>
                    <a:pt x="155" y="76"/>
                  </a:lnTo>
                  <a:lnTo>
                    <a:pt x="162" y="69"/>
                  </a:lnTo>
                  <a:lnTo>
                    <a:pt x="155" y="60"/>
                  </a:lnTo>
                  <a:lnTo>
                    <a:pt x="170" y="53"/>
                  </a:lnTo>
                  <a:lnTo>
                    <a:pt x="170" y="46"/>
                  </a:lnTo>
                  <a:lnTo>
                    <a:pt x="155" y="46"/>
                  </a:lnTo>
                  <a:lnTo>
                    <a:pt x="146" y="46"/>
                  </a:lnTo>
                  <a:lnTo>
                    <a:pt x="155" y="37"/>
                  </a:lnTo>
                  <a:lnTo>
                    <a:pt x="146" y="30"/>
                  </a:lnTo>
                  <a:lnTo>
                    <a:pt x="139" y="3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84" name="Line 506"/>
            <p:cNvSpPr>
              <a:spLocks noChangeShapeType="1"/>
            </p:cNvSpPr>
            <p:nvPr/>
          </p:nvSpPr>
          <p:spPr bwMode="auto">
            <a:xfrm flipH="1">
              <a:off x="1542" y="1861"/>
              <a:ext cx="16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85" name="Line 507"/>
            <p:cNvSpPr>
              <a:spLocks noChangeShapeType="1"/>
            </p:cNvSpPr>
            <p:nvPr/>
          </p:nvSpPr>
          <p:spPr bwMode="auto">
            <a:xfrm>
              <a:off x="1580" y="1737"/>
              <a:ext cx="10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86" name="Line 508"/>
            <p:cNvSpPr>
              <a:spLocks noChangeShapeType="1"/>
            </p:cNvSpPr>
            <p:nvPr/>
          </p:nvSpPr>
          <p:spPr bwMode="auto">
            <a:xfrm>
              <a:off x="1606" y="1736"/>
              <a:ext cx="0" cy="1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87" name="Line 509"/>
            <p:cNvSpPr>
              <a:spLocks noChangeShapeType="1"/>
            </p:cNvSpPr>
            <p:nvPr/>
          </p:nvSpPr>
          <p:spPr bwMode="auto">
            <a:xfrm>
              <a:off x="1606" y="1728"/>
              <a:ext cx="0" cy="12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88" name="Freeform 510"/>
            <p:cNvSpPr>
              <a:spLocks/>
            </p:cNvSpPr>
            <p:nvPr/>
          </p:nvSpPr>
          <p:spPr bwMode="auto">
            <a:xfrm>
              <a:off x="1079" y="1713"/>
              <a:ext cx="43" cy="55"/>
            </a:xfrm>
            <a:custGeom>
              <a:avLst/>
              <a:gdLst/>
              <a:ahLst/>
              <a:cxnLst>
                <a:cxn ang="0">
                  <a:pos x="16" y="30"/>
                </a:cxn>
                <a:cxn ang="0">
                  <a:pos x="0" y="39"/>
                </a:cxn>
                <a:cxn ang="0">
                  <a:pos x="0" y="23"/>
                </a:cxn>
                <a:cxn ang="0">
                  <a:pos x="0" y="7"/>
                </a:cxn>
                <a:cxn ang="0">
                  <a:pos x="29" y="0"/>
                </a:cxn>
                <a:cxn ang="0">
                  <a:pos x="16" y="15"/>
                </a:cxn>
                <a:cxn ang="0">
                  <a:pos x="16" y="30"/>
                </a:cxn>
              </a:cxnLst>
              <a:rect l="0" t="0" r="r" b="b"/>
              <a:pathLst>
                <a:path w="30" h="40">
                  <a:moveTo>
                    <a:pt x="16" y="30"/>
                  </a:moveTo>
                  <a:lnTo>
                    <a:pt x="0" y="39"/>
                  </a:lnTo>
                  <a:lnTo>
                    <a:pt x="0" y="23"/>
                  </a:lnTo>
                  <a:lnTo>
                    <a:pt x="0" y="7"/>
                  </a:lnTo>
                  <a:lnTo>
                    <a:pt x="29" y="0"/>
                  </a:lnTo>
                  <a:lnTo>
                    <a:pt x="16" y="15"/>
                  </a:lnTo>
                  <a:lnTo>
                    <a:pt x="16" y="3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89" name="Freeform 511"/>
            <p:cNvSpPr>
              <a:spLocks/>
            </p:cNvSpPr>
            <p:nvPr/>
          </p:nvSpPr>
          <p:spPr bwMode="auto">
            <a:xfrm>
              <a:off x="1010" y="1728"/>
              <a:ext cx="84" cy="85"/>
            </a:xfrm>
            <a:custGeom>
              <a:avLst/>
              <a:gdLst/>
              <a:ahLst/>
              <a:cxnLst>
                <a:cxn ang="0">
                  <a:pos x="9" y="53"/>
                </a:cxn>
                <a:cxn ang="0">
                  <a:pos x="0" y="46"/>
                </a:cxn>
                <a:cxn ang="0">
                  <a:pos x="9" y="38"/>
                </a:cxn>
                <a:cxn ang="0">
                  <a:pos x="16" y="23"/>
                </a:cxn>
                <a:cxn ang="0">
                  <a:pos x="32" y="23"/>
                </a:cxn>
                <a:cxn ang="0">
                  <a:pos x="23" y="8"/>
                </a:cxn>
                <a:cxn ang="0">
                  <a:pos x="23" y="0"/>
                </a:cxn>
                <a:cxn ang="0">
                  <a:pos x="39" y="0"/>
                </a:cxn>
                <a:cxn ang="0">
                  <a:pos x="46" y="0"/>
                </a:cxn>
                <a:cxn ang="0">
                  <a:pos x="46" y="15"/>
                </a:cxn>
                <a:cxn ang="0">
                  <a:pos x="46" y="31"/>
                </a:cxn>
                <a:cxn ang="0">
                  <a:pos x="56" y="31"/>
                </a:cxn>
                <a:cxn ang="0">
                  <a:pos x="46" y="38"/>
                </a:cxn>
                <a:cxn ang="0">
                  <a:pos x="39" y="46"/>
                </a:cxn>
                <a:cxn ang="0">
                  <a:pos x="32" y="62"/>
                </a:cxn>
                <a:cxn ang="0">
                  <a:pos x="16" y="53"/>
                </a:cxn>
                <a:cxn ang="0">
                  <a:pos x="9" y="53"/>
                </a:cxn>
              </a:cxnLst>
              <a:rect l="0" t="0" r="r" b="b"/>
              <a:pathLst>
                <a:path w="57" h="63">
                  <a:moveTo>
                    <a:pt x="9" y="53"/>
                  </a:moveTo>
                  <a:lnTo>
                    <a:pt x="0" y="46"/>
                  </a:lnTo>
                  <a:lnTo>
                    <a:pt x="9" y="38"/>
                  </a:lnTo>
                  <a:lnTo>
                    <a:pt x="16" y="23"/>
                  </a:lnTo>
                  <a:lnTo>
                    <a:pt x="32" y="23"/>
                  </a:lnTo>
                  <a:lnTo>
                    <a:pt x="23" y="8"/>
                  </a:lnTo>
                  <a:lnTo>
                    <a:pt x="23" y="0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46" y="15"/>
                  </a:lnTo>
                  <a:lnTo>
                    <a:pt x="46" y="31"/>
                  </a:lnTo>
                  <a:lnTo>
                    <a:pt x="56" y="31"/>
                  </a:lnTo>
                  <a:lnTo>
                    <a:pt x="46" y="38"/>
                  </a:lnTo>
                  <a:lnTo>
                    <a:pt x="39" y="46"/>
                  </a:lnTo>
                  <a:lnTo>
                    <a:pt x="32" y="62"/>
                  </a:lnTo>
                  <a:lnTo>
                    <a:pt x="16" y="53"/>
                  </a:lnTo>
                  <a:lnTo>
                    <a:pt x="9" y="5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90" name="Freeform 512"/>
            <p:cNvSpPr>
              <a:spLocks/>
            </p:cNvSpPr>
            <p:nvPr/>
          </p:nvSpPr>
          <p:spPr bwMode="auto">
            <a:xfrm>
              <a:off x="1290" y="1713"/>
              <a:ext cx="42" cy="4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0"/>
                </a:cxn>
                <a:cxn ang="0">
                  <a:pos x="19" y="29"/>
                </a:cxn>
                <a:cxn ang="0">
                  <a:pos x="28" y="29"/>
                </a:cxn>
                <a:cxn ang="0">
                  <a:pos x="8" y="0"/>
                </a:cxn>
              </a:cxnLst>
              <a:rect l="0" t="0" r="r" b="b"/>
              <a:pathLst>
                <a:path w="29" h="30">
                  <a:moveTo>
                    <a:pt x="8" y="0"/>
                  </a:moveTo>
                  <a:lnTo>
                    <a:pt x="0" y="0"/>
                  </a:lnTo>
                  <a:lnTo>
                    <a:pt x="19" y="29"/>
                  </a:lnTo>
                  <a:lnTo>
                    <a:pt x="28" y="29"/>
                  </a:lnTo>
                  <a:lnTo>
                    <a:pt x="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91" name="Freeform 513"/>
            <p:cNvSpPr>
              <a:spLocks/>
            </p:cNvSpPr>
            <p:nvPr/>
          </p:nvSpPr>
          <p:spPr bwMode="auto">
            <a:xfrm>
              <a:off x="1497" y="1713"/>
              <a:ext cx="44" cy="41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8" y="29"/>
                </a:cxn>
                <a:cxn ang="0">
                  <a:pos x="0" y="0"/>
                </a:cxn>
                <a:cxn ang="0">
                  <a:pos x="28" y="0"/>
                </a:cxn>
              </a:cxnLst>
              <a:rect l="0" t="0" r="r" b="b"/>
              <a:pathLst>
                <a:path w="29" h="30">
                  <a:moveTo>
                    <a:pt x="28" y="0"/>
                  </a:moveTo>
                  <a:lnTo>
                    <a:pt x="8" y="29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92" name="Freeform 514"/>
            <p:cNvSpPr>
              <a:spLocks/>
            </p:cNvSpPr>
            <p:nvPr/>
          </p:nvSpPr>
          <p:spPr bwMode="auto">
            <a:xfrm>
              <a:off x="628" y="1434"/>
              <a:ext cx="507" cy="356"/>
            </a:xfrm>
            <a:custGeom>
              <a:avLst/>
              <a:gdLst/>
              <a:ahLst/>
              <a:cxnLst>
                <a:cxn ang="0">
                  <a:pos x="53" y="139"/>
                </a:cxn>
                <a:cxn ang="0">
                  <a:pos x="30" y="115"/>
                </a:cxn>
                <a:cxn ang="0">
                  <a:pos x="30" y="92"/>
                </a:cxn>
                <a:cxn ang="0">
                  <a:pos x="14" y="85"/>
                </a:cxn>
                <a:cxn ang="0">
                  <a:pos x="7" y="69"/>
                </a:cxn>
                <a:cxn ang="0">
                  <a:pos x="14" y="62"/>
                </a:cxn>
                <a:cxn ang="0">
                  <a:pos x="7" y="39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46" y="8"/>
                </a:cxn>
                <a:cxn ang="0">
                  <a:pos x="69" y="23"/>
                </a:cxn>
                <a:cxn ang="0">
                  <a:pos x="99" y="23"/>
                </a:cxn>
                <a:cxn ang="0">
                  <a:pos x="123" y="16"/>
                </a:cxn>
                <a:cxn ang="0">
                  <a:pos x="137" y="39"/>
                </a:cxn>
                <a:cxn ang="0">
                  <a:pos x="153" y="55"/>
                </a:cxn>
                <a:cxn ang="0">
                  <a:pos x="183" y="46"/>
                </a:cxn>
                <a:cxn ang="0">
                  <a:pos x="192" y="69"/>
                </a:cxn>
                <a:cxn ang="0">
                  <a:pos x="206" y="92"/>
                </a:cxn>
                <a:cxn ang="0">
                  <a:pos x="215" y="115"/>
                </a:cxn>
                <a:cxn ang="0">
                  <a:pos x="199" y="155"/>
                </a:cxn>
                <a:cxn ang="0">
                  <a:pos x="206" y="185"/>
                </a:cxn>
                <a:cxn ang="0">
                  <a:pos x="215" y="201"/>
                </a:cxn>
                <a:cxn ang="0">
                  <a:pos x="230" y="208"/>
                </a:cxn>
                <a:cxn ang="0">
                  <a:pos x="262" y="208"/>
                </a:cxn>
                <a:cxn ang="0">
                  <a:pos x="276" y="201"/>
                </a:cxn>
                <a:cxn ang="0">
                  <a:pos x="292" y="169"/>
                </a:cxn>
                <a:cxn ang="0">
                  <a:pos x="315" y="162"/>
                </a:cxn>
                <a:cxn ang="0">
                  <a:pos x="339" y="162"/>
                </a:cxn>
                <a:cxn ang="0">
                  <a:pos x="322" y="185"/>
                </a:cxn>
                <a:cxn ang="0">
                  <a:pos x="315" y="208"/>
                </a:cxn>
                <a:cxn ang="0">
                  <a:pos x="315" y="208"/>
                </a:cxn>
                <a:cxn ang="0">
                  <a:pos x="292" y="215"/>
                </a:cxn>
                <a:cxn ang="0">
                  <a:pos x="276" y="224"/>
                </a:cxn>
                <a:cxn ang="0">
                  <a:pos x="269" y="238"/>
                </a:cxn>
                <a:cxn ang="0">
                  <a:pos x="253" y="262"/>
                </a:cxn>
                <a:cxn ang="0">
                  <a:pos x="230" y="238"/>
                </a:cxn>
                <a:cxn ang="0">
                  <a:pos x="230" y="238"/>
                </a:cxn>
                <a:cxn ang="0">
                  <a:pos x="215" y="247"/>
                </a:cxn>
                <a:cxn ang="0">
                  <a:pos x="183" y="238"/>
                </a:cxn>
                <a:cxn ang="0">
                  <a:pos x="160" y="224"/>
                </a:cxn>
                <a:cxn ang="0">
                  <a:pos x="137" y="215"/>
                </a:cxn>
                <a:cxn ang="0">
                  <a:pos x="123" y="208"/>
                </a:cxn>
                <a:cxn ang="0">
                  <a:pos x="99" y="185"/>
                </a:cxn>
                <a:cxn ang="0">
                  <a:pos x="107" y="178"/>
                </a:cxn>
                <a:cxn ang="0">
                  <a:pos x="107" y="162"/>
                </a:cxn>
                <a:cxn ang="0">
                  <a:pos x="99" y="139"/>
                </a:cxn>
                <a:cxn ang="0">
                  <a:pos x="83" y="122"/>
                </a:cxn>
                <a:cxn ang="0">
                  <a:pos x="76" y="108"/>
                </a:cxn>
                <a:cxn ang="0">
                  <a:pos x="69" y="99"/>
                </a:cxn>
                <a:cxn ang="0">
                  <a:pos x="69" y="85"/>
                </a:cxn>
                <a:cxn ang="0">
                  <a:pos x="60" y="69"/>
                </a:cxn>
                <a:cxn ang="0">
                  <a:pos x="46" y="55"/>
                </a:cxn>
                <a:cxn ang="0">
                  <a:pos x="37" y="23"/>
                </a:cxn>
                <a:cxn ang="0">
                  <a:pos x="23" y="16"/>
                </a:cxn>
                <a:cxn ang="0">
                  <a:pos x="23" y="46"/>
                </a:cxn>
                <a:cxn ang="0">
                  <a:pos x="30" y="69"/>
                </a:cxn>
                <a:cxn ang="0">
                  <a:pos x="37" y="85"/>
                </a:cxn>
                <a:cxn ang="0">
                  <a:pos x="46" y="122"/>
                </a:cxn>
                <a:cxn ang="0">
                  <a:pos x="53" y="131"/>
                </a:cxn>
              </a:cxnLst>
              <a:rect l="0" t="0" r="r" b="b"/>
              <a:pathLst>
                <a:path w="340" h="263">
                  <a:moveTo>
                    <a:pt x="60" y="139"/>
                  </a:moveTo>
                  <a:lnTo>
                    <a:pt x="53" y="139"/>
                  </a:lnTo>
                  <a:lnTo>
                    <a:pt x="46" y="131"/>
                  </a:lnTo>
                  <a:lnTo>
                    <a:pt x="30" y="115"/>
                  </a:lnTo>
                  <a:lnTo>
                    <a:pt x="30" y="99"/>
                  </a:lnTo>
                  <a:lnTo>
                    <a:pt x="30" y="92"/>
                  </a:lnTo>
                  <a:lnTo>
                    <a:pt x="23" y="85"/>
                  </a:lnTo>
                  <a:lnTo>
                    <a:pt x="14" y="85"/>
                  </a:lnTo>
                  <a:lnTo>
                    <a:pt x="7" y="76"/>
                  </a:lnTo>
                  <a:lnTo>
                    <a:pt x="7" y="69"/>
                  </a:lnTo>
                  <a:lnTo>
                    <a:pt x="14" y="69"/>
                  </a:lnTo>
                  <a:lnTo>
                    <a:pt x="14" y="62"/>
                  </a:lnTo>
                  <a:lnTo>
                    <a:pt x="7" y="46"/>
                  </a:lnTo>
                  <a:lnTo>
                    <a:pt x="7" y="39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4" y="0"/>
                  </a:lnTo>
                  <a:lnTo>
                    <a:pt x="30" y="0"/>
                  </a:lnTo>
                  <a:lnTo>
                    <a:pt x="37" y="8"/>
                  </a:lnTo>
                  <a:lnTo>
                    <a:pt x="46" y="8"/>
                  </a:lnTo>
                  <a:lnTo>
                    <a:pt x="60" y="16"/>
                  </a:lnTo>
                  <a:lnTo>
                    <a:pt x="69" y="23"/>
                  </a:lnTo>
                  <a:lnTo>
                    <a:pt x="83" y="23"/>
                  </a:lnTo>
                  <a:lnTo>
                    <a:pt x="99" y="23"/>
                  </a:lnTo>
                  <a:lnTo>
                    <a:pt x="107" y="16"/>
                  </a:lnTo>
                  <a:lnTo>
                    <a:pt x="123" y="16"/>
                  </a:lnTo>
                  <a:lnTo>
                    <a:pt x="137" y="32"/>
                  </a:lnTo>
                  <a:lnTo>
                    <a:pt x="137" y="39"/>
                  </a:lnTo>
                  <a:lnTo>
                    <a:pt x="146" y="46"/>
                  </a:lnTo>
                  <a:lnTo>
                    <a:pt x="153" y="55"/>
                  </a:lnTo>
                  <a:lnTo>
                    <a:pt x="160" y="46"/>
                  </a:lnTo>
                  <a:lnTo>
                    <a:pt x="183" y="46"/>
                  </a:lnTo>
                  <a:lnTo>
                    <a:pt x="183" y="62"/>
                  </a:lnTo>
                  <a:lnTo>
                    <a:pt x="192" y="69"/>
                  </a:lnTo>
                  <a:lnTo>
                    <a:pt x="199" y="85"/>
                  </a:lnTo>
                  <a:lnTo>
                    <a:pt x="206" y="92"/>
                  </a:lnTo>
                  <a:lnTo>
                    <a:pt x="223" y="99"/>
                  </a:lnTo>
                  <a:lnTo>
                    <a:pt x="215" y="115"/>
                  </a:lnTo>
                  <a:lnTo>
                    <a:pt x="206" y="139"/>
                  </a:lnTo>
                  <a:lnTo>
                    <a:pt x="199" y="155"/>
                  </a:lnTo>
                  <a:lnTo>
                    <a:pt x="206" y="169"/>
                  </a:lnTo>
                  <a:lnTo>
                    <a:pt x="206" y="185"/>
                  </a:lnTo>
                  <a:lnTo>
                    <a:pt x="215" y="192"/>
                  </a:lnTo>
                  <a:lnTo>
                    <a:pt x="215" y="201"/>
                  </a:lnTo>
                  <a:lnTo>
                    <a:pt x="223" y="201"/>
                  </a:lnTo>
                  <a:lnTo>
                    <a:pt x="230" y="208"/>
                  </a:lnTo>
                  <a:lnTo>
                    <a:pt x="246" y="208"/>
                  </a:lnTo>
                  <a:lnTo>
                    <a:pt x="262" y="208"/>
                  </a:lnTo>
                  <a:lnTo>
                    <a:pt x="269" y="208"/>
                  </a:lnTo>
                  <a:lnTo>
                    <a:pt x="276" y="201"/>
                  </a:lnTo>
                  <a:lnTo>
                    <a:pt x="285" y="192"/>
                  </a:lnTo>
                  <a:lnTo>
                    <a:pt x="292" y="169"/>
                  </a:lnTo>
                  <a:lnTo>
                    <a:pt x="308" y="162"/>
                  </a:lnTo>
                  <a:lnTo>
                    <a:pt x="315" y="162"/>
                  </a:lnTo>
                  <a:lnTo>
                    <a:pt x="330" y="162"/>
                  </a:lnTo>
                  <a:lnTo>
                    <a:pt x="339" y="162"/>
                  </a:lnTo>
                  <a:lnTo>
                    <a:pt x="339" y="169"/>
                  </a:lnTo>
                  <a:lnTo>
                    <a:pt x="322" y="185"/>
                  </a:lnTo>
                  <a:lnTo>
                    <a:pt x="322" y="192"/>
                  </a:lnTo>
                  <a:lnTo>
                    <a:pt x="315" y="208"/>
                  </a:lnTo>
                  <a:lnTo>
                    <a:pt x="315" y="201"/>
                  </a:lnTo>
                  <a:lnTo>
                    <a:pt x="315" y="208"/>
                  </a:lnTo>
                  <a:lnTo>
                    <a:pt x="299" y="215"/>
                  </a:lnTo>
                  <a:lnTo>
                    <a:pt x="292" y="215"/>
                  </a:lnTo>
                  <a:lnTo>
                    <a:pt x="276" y="215"/>
                  </a:lnTo>
                  <a:lnTo>
                    <a:pt x="276" y="224"/>
                  </a:lnTo>
                  <a:lnTo>
                    <a:pt x="285" y="238"/>
                  </a:lnTo>
                  <a:lnTo>
                    <a:pt x="269" y="238"/>
                  </a:lnTo>
                  <a:lnTo>
                    <a:pt x="262" y="254"/>
                  </a:lnTo>
                  <a:lnTo>
                    <a:pt x="253" y="262"/>
                  </a:lnTo>
                  <a:lnTo>
                    <a:pt x="246" y="254"/>
                  </a:lnTo>
                  <a:lnTo>
                    <a:pt x="230" y="238"/>
                  </a:lnTo>
                  <a:lnTo>
                    <a:pt x="239" y="238"/>
                  </a:lnTo>
                  <a:lnTo>
                    <a:pt x="230" y="238"/>
                  </a:lnTo>
                  <a:lnTo>
                    <a:pt x="223" y="238"/>
                  </a:lnTo>
                  <a:lnTo>
                    <a:pt x="215" y="247"/>
                  </a:lnTo>
                  <a:lnTo>
                    <a:pt x="199" y="247"/>
                  </a:lnTo>
                  <a:lnTo>
                    <a:pt x="183" y="238"/>
                  </a:lnTo>
                  <a:lnTo>
                    <a:pt x="176" y="231"/>
                  </a:lnTo>
                  <a:lnTo>
                    <a:pt x="160" y="224"/>
                  </a:lnTo>
                  <a:lnTo>
                    <a:pt x="146" y="224"/>
                  </a:lnTo>
                  <a:lnTo>
                    <a:pt x="137" y="215"/>
                  </a:lnTo>
                  <a:lnTo>
                    <a:pt x="130" y="208"/>
                  </a:lnTo>
                  <a:lnTo>
                    <a:pt x="123" y="208"/>
                  </a:lnTo>
                  <a:lnTo>
                    <a:pt x="107" y="192"/>
                  </a:lnTo>
                  <a:lnTo>
                    <a:pt x="99" y="185"/>
                  </a:lnTo>
                  <a:lnTo>
                    <a:pt x="99" y="178"/>
                  </a:lnTo>
                  <a:lnTo>
                    <a:pt x="107" y="178"/>
                  </a:lnTo>
                  <a:lnTo>
                    <a:pt x="99" y="169"/>
                  </a:lnTo>
                  <a:lnTo>
                    <a:pt x="107" y="162"/>
                  </a:lnTo>
                  <a:lnTo>
                    <a:pt x="99" y="155"/>
                  </a:lnTo>
                  <a:lnTo>
                    <a:pt x="99" y="139"/>
                  </a:lnTo>
                  <a:lnTo>
                    <a:pt x="92" y="131"/>
                  </a:lnTo>
                  <a:lnTo>
                    <a:pt x="83" y="122"/>
                  </a:lnTo>
                  <a:lnTo>
                    <a:pt x="83" y="115"/>
                  </a:lnTo>
                  <a:lnTo>
                    <a:pt x="76" y="108"/>
                  </a:lnTo>
                  <a:lnTo>
                    <a:pt x="69" y="108"/>
                  </a:lnTo>
                  <a:lnTo>
                    <a:pt x="69" y="99"/>
                  </a:lnTo>
                  <a:lnTo>
                    <a:pt x="69" y="92"/>
                  </a:lnTo>
                  <a:lnTo>
                    <a:pt x="69" y="85"/>
                  </a:lnTo>
                  <a:lnTo>
                    <a:pt x="60" y="76"/>
                  </a:lnTo>
                  <a:lnTo>
                    <a:pt x="60" y="69"/>
                  </a:lnTo>
                  <a:lnTo>
                    <a:pt x="53" y="62"/>
                  </a:lnTo>
                  <a:lnTo>
                    <a:pt x="46" y="55"/>
                  </a:lnTo>
                  <a:lnTo>
                    <a:pt x="37" y="39"/>
                  </a:lnTo>
                  <a:lnTo>
                    <a:pt x="37" y="23"/>
                  </a:lnTo>
                  <a:lnTo>
                    <a:pt x="30" y="16"/>
                  </a:lnTo>
                  <a:lnTo>
                    <a:pt x="23" y="16"/>
                  </a:lnTo>
                  <a:lnTo>
                    <a:pt x="23" y="32"/>
                  </a:lnTo>
                  <a:lnTo>
                    <a:pt x="23" y="46"/>
                  </a:lnTo>
                  <a:lnTo>
                    <a:pt x="30" y="55"/>
                  </a:lnTo>
                  <a:lnTo>
                    <a:pt x="30" y="69"/>
                  </a:lnTo>
                  <a:lnTo>
                    <a:pt x="37" y="76"/>
                  </a:lnTo>
                  <a:lnTo>
                    <a:pt x="37" y="85"/>
                  </a:lnTo>
                  <a:lnTo>
                    <a:pt x="46" y="99"/>
                  </a:lnTo>
                  <a:lnTo>
                    <a:pt x="46" y="122"/>
                  </a:lnTo>
                  <a:lnTo>
                    <a:pt x="53" y="122"/>
                  </a:lnTo>
                  <a:lnTo>
                    <a:pt x="53" y="131"/>
                  </a:lnTo>
                  <a:lnTo>
                    <a:pt x="60" y="13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93" name="Freeform 515"/>
            <p:cNvSpPr>
              <a:spLocks/>
            </p:cNvSpPr>
            <p:nvPr/>
          </p:nvSpPr>
          <p:spPr bwMode="auto">
            <a:xfrm>
              <a:off x="1299" y="1580"/>
              <a:ext cx="43" cy="38"/>
            </a:xfrm>
            <a:custGeom>
              <a:avLst/>
              <a:gdLst/>
              <a:ahLst/>
              <a:cxnLst>
                <a:cxn ang="0">
                  <a:pos x="29" y="29"/>
                </a:cxn>
                <a:cxn ang="0">
                  <a:pos x="29" y="0"/>
                </a:cxn>
                <a:cxn ang="0">
                  <a:pos x="0" y="14"/>
                </a:cxn>
                <a:cxn ang="0">
                  <a:pos x="29" y="29"/>
                </a:cxn>
              </a:cxnLst>
              <a:rect l="0" t="0" r="r" b="b"/>
              <a:pathLst>
                <a:path w="30" h="30">
                  <a:moveTo>
                    <a:pt x="29" y="29"/>
                  </a:moveTo>
                  <a:lnTo>
                    <a:pt x="29" y="0"/>
                  </a:lnTo>
                  <a:lnTo>
                    <a:pt x="0" y="14"/>
                  </a:lnTo>
                  <a:lnTo>
                    <a:pt x="29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94" name="Freeform 516"/>
            <p:cNvSpPr>
              <a:spLocks/>
            </p:cNvSpPr>
            <p:nvPr/>
          </p:nvSpPr>
          <p:spPr bwMode="auto">
            <a:xfrm>
              <a:off x="1324" y="1550"/>
              <a:ext cx="42" cy="39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28" y="14"/>
                </a:cxn>
                <a:cxn ang="0">
                  <a:pos x="0" y="0"/>
                </a:cxn>
                <a:cxn ang="0">
                  <a:pos x="28" y="14"/>
                </a:cxn>
                <a:cxn ang="0">
                  <a:pos x="0" y="29"/>
                </a:cxn>
              </a:cxnLst>
              <a:rect l="0" t="0" r="r" b="b"/>
              <a:pathLst>
                <a:path w="29" h="30">
                  <a:moveTo>
                    <a:pt x="0" y="29"/>
                  </a:moveTo>
                  <a:lnTo>
                    <a:pt x="28" y="14"/>
                  </a:lnTo>
                  <a:lnTo>
                    <a:pt x="0" y="0"/>
                  </a:lnTo>
                  <a:lnTo>
                    <a:pt x="28" y="14"/>
                  </a:lnTo>
                  <a:lnTo>
                    <a:pt x="0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95" name="Freeform 517"/>
            <p:cNvSpPr>
              <a:spLocks/>
            </p:cNvSpPr>
            <p:nvPr/>
          </p:nvSpPr>
          <p:spPr bwMode="auto">
            <a:xfrm>
              <a:off x="1335" y="1580"/>
              <a:ext cx="44" cy="38"/>
            </a:xfrm>
            <a:custGeom>
              <a:avLst/>
              <a:gdLst/>
              <a:ahLst/>
              <a:cxnLst>
                <a:cxn ang="0">
                  <a:pos x="28" y="29"/>
                </a:cxn>
                <a:cxn ang="0">
                  <a:pos x="28" y="0"/>
                </a:cxn>
                <a:cxn ang="0">
                  <a:pos x="0" y="0"/>
                </a:cxn>
                <a:cxn ang="0">
                  <a:pos x="28" y="0"/>
                </a:cxn>
                <a:cxn ang="0">
                  <a:pos x="28" y="29"/>
                </a:cxn>
              </a:cxnLst>
              <a:rect l="0" t="0" r="r" b="b"/>
              <a:pathLst>
                <a:path w="29" h="30">
                  <a:moveTo>
                    <a:pt x="28" y="29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96" name="Freeform 518"/>
            <p:cNvSpPr>
              <a:spLocks/>
            </p:cNvSpPr>
            <p:nvPr/>
          </p:nvSpPr>
          <p:spPr bwMode="auto">
            <a:xfrm>
              <a:off x="1380" y="1654"/>
              <a:ext cx="45" cy="4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28"/>
                </a:cxn>
                <a:cxn ang="0">
                  <a:pos x="0" y="28"/>
                </a:cxn>
                <a:cxn ang="0">
                  <a:pos x="28" y="0"/>
                </a:cxn>
              </a:cxnLst>
              <a:rect l="0" t="0" r="r" b="b"/>
              <a:pathLst>
                <a:path w="29" h="29">
                  <a:moveTo>
                    <a:pt x="28" y="0"/>
                  </a:moveTo>
                  <a:lnTo>
                    <a:pt x="28" y="28"/>
                  </a:lnTo>
                  <a:lnTo>
                    <a:pt x="0" y="28"/>
                  </a:lnTo>
                  <a:lnTo>
                    <a:pt x="2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97" name="Line 519"/>
            <p:cNvSpPr>
              <a:spLocks noChangeShapeType="1"/>
            </p:cNvSpPr>
            <p:nvPr/>
          </p:nvSpPr>
          <p:spPr bwMode="auto">
            <a:xfrm>
              <a:off x="1380" y="1632"/>
              <a:ext cx="0" cy="12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98" name="Freeform 520"/>
            <p:cNvSpPr>
              <a:spLocks/>
            </p:cNvSpPr>
            <p:nvPr/>
          </p:nvSpPr>
          <p:spPr bwMode="auto">
            <a:xfrm>
              <a:off x="1299" y="1550"/>
              <a:ext cx="43" cy="1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29" y="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30" h="1">
                  <a:moveTo>
                    <a:pt x="16" y="0"/>
                  </a:moveTo>
                  <a:lnTo>
                    <a:pt x="29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199" name="Freeform 521"/>
            <p:cNvSpPr>
              <a:spLocks/>
            </p:cNvSpPr>
            <p:nvPr/>
          </p:nvSpPr>
          <p:spPr bwMode="auto">
            <a:xfrm>
              <a:off x="1311" y="1598"/>
              <a:ext cx="44" cy="42"/>
            </a:xfrm>
            <a:custGeom>
              <a:avLst/>
              <a:gdLst/>
              <a:ahLst/>
              <a:cxnLst>
                <a:cxn ang="0">
                  <a:pos x="28" y="29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28" y="29"/>
                </a:cxn>
              </a:cxnLst>
              <a:rect l="0" t="0" r="r" b="b"/>
              <a:pathLst>
                <a:path w="29" h="30">
                  <a:moveTo>
                    <a:pt x="28" y="29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28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00" name="Freeform 522"/>
            <p:cNvSpPr>
              <a:spLocks/>
            </p:cNvSpPr>
            <p:nvPr/>
          </p:nvSpPr>
          <p:spPr bwMode="auto">
            <a:xfrm>
              <a:off x="2612" y="1351"/>
              <a:ext cx="386" cy="358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23" y="153"/>
                </a:cxn>
                <a:cxn ang="0">
                  <a:pos x="46" y="177"/>
                </a:cxn>
                <a:cxn ang="0">
                  <a:pos x="69" y="184"/>
                </a:cxn>
                <a:cxn ang="0">
                  <a:pos x="85" y="200"/>
                </a:cxn>
                <a:cxn ang="0">
                  <a:pos x="102" y="216"/>
                </a:cxn>
                <a:cxn ang="0">
                  <a:pos x="125" y="230"/>
                </a:cxn>
                <a:cxn ang="0">
                  <a:pos x="148" y="246"/>
                </a:cxn>
                <a:cxn ang="0">
                  <a:pos x="162" y="263"/>
                </a:cxn>
                <a:cxn ang="0">
                  <a:pos x="179" y="254"/>
                </a:cxn>
                <a:cxn ang="0">
                  <a:pos x="202" y="230"/>
                </a:cxn>
                <a:cxn ang="0">
                  <a:pos x="232" y="216"/>
                </a:cxn>
                <a:cxn ang="0">
                  <a:pos x="256" y="193"/>
                </a:cxn>
                <a:cxn ang="0">
                  <a:pos x="239" y="184"/>
                </a:cxn>
                <a:cxn ang="0">
                  <a:pos x="225" y="153"/>
                </a:cxn>
                <a:cxn ang="0">
                  <a:pos x="232" y="137"/>
                </a:cxn>
                <a:cxn ang="0">
                  <a:pos x="225" y="100"/>
                </a:cxn>
                <a:cxn ang="0">
                  <a:pos x="216" y="69"/>
                </a:cxn>
                <a:cxn ang="0">
                  <a:pos x="202" y="46"/>
                </a:cxn>
                <a:cxn ang="0">
                  <a:pos x="209" y="23"/>
                </a:cxn>
                <a:cxn ang="0">
                  <a:pos x="209" y="0"/>
                </a:cxn>
                <a:cxn ang="0">
                  <a:pos x="186" y="0"/>
                </a:cxn>
                <a:cxn ang="0">
                  <a:pos x="155" y="0"/>
                </a:cxn>
                <a:cxn ang="0">
                  <a:pos x="125" y="7"/>
                </a:cxn>
                <a:cxn ang="0">
                  <a:pos x="102" y="14"/>
                </a:cxn>
                <a:cxn ang="0">
                  <a:pos x="78" y="30"/>
                </a:cxn>
                <a:cxn ang="0">
                  <a:pos x="85" y="37"/>
                </a:cxn>
                <a:cxn ang="0">
                  <a:pos x="93" y="60"/>
                </a:cxn>
                <a:cxn ang="0">
                  <a:pos x="78" y="69"/>
                </a:cxn>
                <a:cxn ang="0">
                  <a:pos x="62" y="84"/>
                </a:cxn>
                <a:cxn ang="0">
                  <a:pos x="46" y="100"/>
                </a:cxn>
                <a:cxn ang="0">
                  <a:pos x="23" y="107"/>
                </a:cxn>
                <a:cxn ang="0">
                  <a:pos x="0" y="116"/>
                </a:cxn>
              </a:cxnLst>
              <a:rect l="0" t="0" r="r" b="b"/>
              <a:pathLst>
                <a:path w="257" h="264">
                  <a:moveTo>
                    <a:pt x="0" y="116"/>
                  </a:moveTo>
                  <a:lnTo>
                    <a:pt x="0" y="137"/>
                  </a:lnTo>
                  <a:lnTo>
                    <a:pt x="16" y="146"/>
                  </a:lnTo>
                  <a:lnTo>
                    <a:pt x="23" y="153"/>
                  </a:lnTo>
                  <a:lnTo>
                    <a:pt x="39" y="161"/>
                  </a:lnTo>
                  <a:lnTo>
                    <a:pt x="46" y="177"/>
                  </a:lnTo>
                  <a:lnTo>
                    <a:pt x="55" y="177"/>
                  </a:lnTo>
                  <a:lnTo>
                    <a:pt x="69" y="184"/>
                  </a:lnTo>
                  <a:lnTo>
                    <a:pt x="78" y="193"/>
                  </a:lnTo>
                  <a:lnTo>
                    <a:pt x="85" y="200"/>
                  </a:lnTo>
                  <a:lnTo>
                    <a:pt x="93" y="207"/>
                  </a:lnTo>
                  <a:lnTo>
                    <a:pt x="102" y="216"/>
                  </a:lnTo>
                  <a:lnTo>
                    <a:pt x="116" y="223"/>
                  </a:lnTo>
                  <a:lnTo>
                    <a:pt x="125" y="230"/>
                  </a:lnTo>
                  <a:lnTo>
                    <a:pt x="132" y="239"/>
                  </a:lnTo>
                  <a:lnTo>
                    <a:pt x="148" y="246"/>
                  </a:lnTo>
                  <a:lnTo>
                    <a:pt x="148" y="263"/>
                  </a:lnTo>
                  <a:lnTo>
                    <a:pt x="162" y="263"/>
                  </a:lnTo>
                  <a:lnTo>
                    <a:pt x="170" y="254"/>
                  </a:lnTo>
                  <a:lnTo>
                    <a:pt x="179" y="254"/>
                  </a:lnTo>
                  <a:lnTo>
                    <a:pt x="193" y="246"/>
                  </a:lnTo>
                  <a:lnTo>
                    <a:pt x="202" y="230"/>
                  </a:lnTo>
                  <a:lnTo>
                    <a:pt x="216" y="223"/>
                  </a:lnTo>
                  <a:lnTo>
                    <a:pt x="232" y="216"/>
                  </a:lnTo>
                  <a:lnTo>
                    <a:pt x="239" y="207"/>
                  </a:lnTo>
                  <a:lnTo>
                    <a:pt x="256" y="193"/>
                  </a:lnTo>
                  <a:lnTo>
                    <a:pt x="256" y="184"/>
                  </a:lnTo>
                  <a:lnTo>
                    <a:pt x="239" y="184"/>
                  </a:lnTo>
                  <a:lnTo>
                    <a:pt x="232" y="169"/>
                  </a:lnTo>
                  <a:lnTo>
                    <a:pt x="225" y="153"/>
                  </a:lnTo>
                  <a:lnTo>
                    <a:pt x="232" y="153"/>
                  </a:lnTo>
                  <a:lnTo>
                    <a:pt x="232" y="137"/>
                  </a:lnTo>
                  <a:lnTo>
                    <a:pt x="232" y="116"/>
                  </a:lnTo>
                  <a:lnTo>
                    <a:pt x="225" y="100"/>
                  </a:lnTo>
                  <a:lnTo>
                    <a:pt x="225" y="84"/>
                  </a:lnTo>
                  <a:lnTo>
                    <a:pt x="216" y="69"/>
                  </a:lnTo>
                  <a:lnTo>
                    <a:pt x="209" y="60"/>
                  </a:lnTo>
                  <a:lnTo>
                    <a:pt x="202" y="46"/>
                  </a:lnTo>
                  <a:lnTo>
                    <a:pt x="202" y="37"/>
                  </a:lnTo>
                  <a:lnTo>
                    <a:pt x="209" y="23"/>
                  </a:lnTo>
                  <a:lnTo>
                    <a:pt x="209" y="7"/>
                  </a:lnTo>
                  <a:lnTo>
                    <a:pt x="209" y="0"/>
                  </a:lnTo>
                  <a:lnTo>
                    <a:pt x="193" y="0"/>
                  </a:lnTo>
                  <a:lnTo>
                    <a:pt x="186" y="0"/>
                  </a:lnTo>
                  <a:lnTo>
                    <a:pt x="170" y="0"/>
                  </a:lnTo>
                  <a:lnTo>
                    <a:pt x="155" y="0"/>
                  </a:lnTo>
                  <a:lnTo>
                    <a:pt x="139" y="0"/>
                  </a:lnTo>
                  <a:lnTo>
                    <a:pt x="125" y="7"/>
                  </a:lnTo>
                  <a:lnTo>
                    <a:pt x="109" y="14"/>
                  </a:lnTo>
                  <a:lnTo>
                    <a:pt x="102" y="14"/>
                  </a:lnTo>
                  <a:lnTo>
                    <a:pt x="93" y="23"/>
                  </a:lnTo>
                  <a:lnTo>
                    <a:pt x="78" y="30"/>
                  </a:lnTo>
                  <a:lnTo>
                    <a:pt x="85" y="30"/>
                  </a:lnTo>
                  <a:lnTo>
                    <a:pt x="85" y="37"/>
                  </a:lnTo>
                  <a:lnTo>
                    <a:pt x="85" y="53"/>
                  </a:lnTo>
                  <a:lnTo>
                    <a:pt x="93" y="60"/>
                  </a:lnTo>
                  <a:lnTo>
                    <a:pt x="93" y="69"/>
                  </a:lnTo>
                  <a:lnTo>
                    <a:pt x="78" y="69"/>
                  </a:lnTo>
                  <a:lnTo>
                    <a:pt x="62" y="76"/>
                  </a:lnTo>
                  <a:lnTo>
                    <a:pt x="62" y="84"/>
                  </a:lnTo>
                  <a:lnTo>
                    <a:pt x="55" y="93"/>
                  </a:lnTo>
                  <a:lnTo>
                    <a:pt x="46" y="100"/>
                  </a:lnTo>
                  <a:lnTo>
                    <a:pt x="32" y="100"/>
                  </a:lnTo>
                  <a:lnTo>
                    <a:pt x="23" y="107"/>
                  </a:lnTo>
                  <a:lnTo>
                    <a:pt x="16" y="116"/>
                  </a:lnTo>
                  <a:lnTo>
                    <a:pt x="0" y="11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01" name="Freeform 523"/>
            <p:cNvSpPr>
              <a:spLocks/>
            </p:cNvSpPr>
            <p:nvPr/>
          </p:nvSpPr>
          <p:spPr bwMode="auto">
            <a:xfrm>
              <a:off x="2993" y="2200"/>
              <a:ext cx="233" cy="231"/>
            </a:xfrm>
            <a:custGeom>
              <a:avLst/>
              <a:gdLst/>
              <a:ahLst/>
              <a:cxnLst>
                <a:cxn ang="0">
                  <a:pos x="154" y="99"/>
                </a:cxn>
                <a:cxn ang="0">
                  <a:pos x="146" y="99"/>
                </a:cxn>
                <a:cxn ang="0">
                  <a:pos x="130" y="99"/>
                </a:cxn>
                <a:cxn ang="0">
                  <a:pos x="130" y="106"/>
                </a:cxn>
                <a:cxn ang="0">
                  <a:pos x="130" y="122"/>
                </a:cxn>
                <a:cxn ang="0">
                  <a:pos x="130" y="129"/>
                </a:cxn>
                <a:cxn ang="0">
                  <a:pos x="130" y="145"/>
                </a:cxn>
                <a:cxn ang="0">
                  <a:pos x="139" y="152"/>
                </a:cxn>
                <a:cxn ang="0">
                  <a:pos x="146" y="169"/>
                </a:cxn>
                <a:cxn ang="0">
                  <a:pos x="130" y="169"/>
                </a:cxn>
                <a:cxn ang="0">
                  <a:pos x="107" y="169"/>
                </a:cxn>
                <a:cxn ang="0">
                  <a:pos x="100" y="169"/>
                </a:cxn>
                <a:cxn ang="0">
                  <a:pos x="85" y="169"/>
                </a:cxn>
                <a:cxn ang="0">
                  <a:pos x="85" y="160"/>
                </a:cxn>
                <a:cxn ang="0">
                  <a:pos x="69" y="160"/>
                </a:cxn>
                <a:cxn ang="0">
                  <a:pos x="53" y="160"/>
                </a:cxn>
                <a:cxn ang="0">
                  <a:pos x="39" y="160"/>
                </a:cxn>
                <a:cxn ang="0">
                  <a:pos x="23" y="160"/>
                </a:cxn>
                <a:cxn ang="0">
                  <a:pos x="16" y="152"/>
                </a:cxn>
                <a:cxn ang="0">
                  <a:pos x="0" y="160"/>
                </a:cxn>
                <a:cxn ang="0">
                  <a:pos x="0" y="145"/>
                </a:cxn>
                <a:cxn ang="0">
                  <a:pos x="0" y="136"/>
                </a:cxn>
                <a:cxn ang="0">
                  <a:pos x="7" y="122"/>
                </a:cxn>
                <a:cxn ang="0">
                  <a:pos x="16" y="99"/>
                </a:cxn>
                <a:cxn ang="0">
                  <a:pos x="23" y="90"/>
                </a:cxn>
                <a:cxn ang="0">
                  <a:pos x="30" y="83"/>
                </a:cxn>
                <a:cxn ang="0">
                  <a:pos x="23" y="60"/>
                </a:cxn>
                <a:cxn ang="0">
                  <a:pos x="23" y="53"/>
                </a:cxn>
                <a:cxn ang="0">
                  <a:pos x="16" y="37"/>
                </a:cxn>
                <a:cxn ang="0">
                  <a:pos x="23" y="30"/>
                </a:cxn>
                <a:cxn ang="0">
                  <a:pos x="16" y="14"/>
                </a:cxn>
                <a:cxn ang="0">
                  <a:pos x="7" y="0"/>
                </a:cxn>
                <a:cxn ang="0">
                  <a:pos x="23" y="0"/>
                </a:cxn>
                <a:cxn ang="0">
                  <a:pos x="30" y="0"/>
                </a:cxn>
                <a:cxn ang="0">
                  <a:pos x="46" y="0"/>
                </a:cxn>
                <a:cxn ang="0">
                  <a:pos x="53" y="0"/>
                </a:cxn>
                <a:cxn ang="0">
                  <a:pos x="62" y="0"/>
                </a:cxn>
                <a:cxn ang="0">
                  <a:pos x="69" y="14"/>
                </a:cxn>
                <a:cxn ang="0">
                  <a:pos x="77" y="23"/>
                </a:cxn>
                <a:cxn ang="0">
                  <a:pos x="85" y="30"/>
                </a:cxn>
                <a:cxn ang="0">
                  <a:pos x="100" y="23"/>
                </a:cxn>
                <a:cxn ang="0">
                  <a:pos x="100" y="14"/>
                </a:cxn>
                <a:cxn ang="0">
                  <a:pos x="116" y="14"/>
                </a:cxn>
                <a:cxn ang="0">
                  <a:pos x="130" y="14"/>
                </a:cxn>
                <a:cxn ang="0">
                  <a:pos x="130" y="37"/>
                </a:cxn>
                <a:cxn ang="0">
                  <a:pos x="130" y="53"/>
                </a:cxn>
                <a:cxn ang="0">
                  <a:pos x="139" y="69"/>
                </a:cxn>
                <a:cxn ang="0">
                  <a:pos x="139" y="76"/>
                </a:cxn>
                <a:cxn ang="0">
                  <a:pos x="146" y="69"/>
                </a:cxn>
                <a:cxn ang="0">
                  <a:pos x="154" y="69"/>
                </a:cxn>
                <a:cxn ang="0">
                  <a:pos x="154" y="83"/>
                </a:cxn>
                <a:cxn ang="0">
                  <a:pos x="154" y="99"/>
                </a:cxn>
              </a:cxnLst>
              <a:rect l="0" t="0" r="r" b="b"/>
              <a:pathLst>
                <a:path w="155" h="170">
                  <a:moveTo>
                    <a:pt x="154" y="99"/>
                  </a:moveTo>
                  <a:lnTo>
                    <a:pt x="146" y="99"/>
                  </a:lnTo>
                  <a:lnTo>
                    <a:pt x="130" y="99"/>
                  </a:lnTo>
                  <a:lnTo>
                    <a:pt x="130" y="106"/>
                  </a:lnTo>
                  <a:lnTo>
                    <a:pt x="130" y="122"/>
                  </a:lnTo>
                  <a:lnTo>
                    <a:pt x="130" y="129"/>
                  </a:lnTo>
                  <a:lnTo>
                    <a:pt x="130" y="145"/>
                  </a:lnTo>
                  <a:lnTo>
                    <a:pt x="139" y="152"/>
                  </a:lnTo>
                  <a:lnTo>
                    <a:pt x="146" y="169"/>
                  </a:lnTo>
                  <a:lnTo>
                    <a:pt x="130" y="169"/>
                  </a:lnTo>
                  <a:lnTo>
                    <a:pt x="107" y="169"/>
                  </a:lnTo>
                  <a:lnTo>
                    <a:pt x="100" y="169"/>
                  </a:lnTo>
                  <a:lnTo>
                    <a:pt x="85" y="169"/>
                  </a:lnTo>
                  <a:lnTo>
                    <a:pt x="85" y="160"/>
                  </a:lnTo>
                  <a:lnTo>
                    <a:pt x="69" y="160"/>
                  </a:lnTo>
                  <a:lnTo>
                    <a:pt x="53" y="160"/>
                  </a:lnTo>
                  <a:lnTo>
                    <a:pt x="39" y="160"/>
                  </a:lnTo>
                  <a:lnTo>
                    <a:pt x="23" y="160"/>
                  </a:lnTo>
                  <a:lnTo>
                    <a:pt x="16" y="152"/>
                  </a:lnTo>
                  <a:lnTo>
                    <a:pt x="0" y="160"/>
                  </a:lnTo>
                  <a:lnTo>
                    <a:pt x="0" y="145"/>
                  </a:lnTo>
                  <a:lnTo>
                    <a:pt x="0" y="136"/>
                  </a:lnTo>
                  <a:lnTo>
                    <a:pt x="7" y="122"/>
                  </a:lnTo>
                  <a:lnTo>
                    <a:pt x="16" y="99"/>
                  </a:lnTo>
                  <a:lnTo>
                    <a:pt x="23" y="90"/>
                  </a:lnTo>
                  <a:lnTo>
                    <a:pt x="30" y="83"/>
                  </a:lnTo>
                  <a:lnTo>
                    <a:pt x="23" y="60"/>
                  </a:lnTo>
                  <a:lnTo>
                    <a:pt x="23" y="53"/>
                  </a:lnTo>
                  <a:lnTo>
                    <a:pt x="16" y="37"/>
                  </a:lnTo>
                  <a:lnTo>
                    <a:pt x="23" y="30"/>
                  </a:lnTo>
                  <a:lnTo>
                    <a:pt x="16" y="14"/>
                  </a:lnTo>
                  <a:lnTo>
                    <a:pt x="7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46" y="0"/>
                  </a:lnTo>
                  <a:lnTo>
                    <a:pt x="53" y="0"/>
                  </a:lnTo>
                  <a:lnTo>
                    <a:pt x="62" y="0"/>
                  </a:lnTo>
                  <a:lnTo>
                    <a:pt x="69" y="14"/>
                  </a:lnTo>
                  <a:lnTo>
                    <a:pt x="77" y="23"/>
                  </a:lnTo>
                  <a:lnTo>
                    <a:pt x="85" y="30"/>
                  </a:lnTo>
                  <a:lnTo>
                    <a:pt x="100" y="23"/>
                  </a:lnTo>
                  <a:lnTo>
                    <a:pt x="100" y="14"/>
                  </a:lnTo>
                  <a:lnTo>
                    <a:pt x="116" y="14"/>
                  </a:lnTo>
                  <a:lnTo>
                    <a:pt x="130" y="14"/>
                  </a:lnTo>
                  <a:lnTo>
                    <a:pt x="130" y="37"/>
                  </a:lnTo>
                  <a:lnTo>
                    <a:pt x="130" y="53"/>
                  </a:lnTo>
                  <a:lnTo>
                    <a:pt x="139" y="69"/>
                  </a:lnTo>
                  <a:lnTo>
                    <a:pt x="139" y="76"/>
                  </a:lnTo>
                  <a:lnTo>
                    <a:pt x="146" y="69"/>
                  </a:lnTo>
                  <a:lnTo>
                    <a:pt x="154" y="69"/>
                  </a:lnTo>
                  <a:lnTo>
                    <a:pt x="154" y="83"/>
                  </a:lnTo>
                  <a:lnTo>
                    <a:pt x="154" y="9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02" name="Freeform 524"/>
            <p:cNvSpPr>
              <a:spLocks/>
            </p:cNvSpPr>
            <p:nvPr/>
          </p:nvSpPr>
          <p:spPr bwMode="auto">
            <a:xfrm>
              <a:off x="3006" y="2167"/>
              <a:ext cx="42" cy="42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0" y="14"/>
                </a:cxn>
                <a:cxn ang="0">
                  <a:pos x="15" y="0"/>
                </a:cxn>
                <a:cxn ang="0">
                  <a:pos x="28" y="0"/>
                </a:cxn>
                <a:cxn ang="0">
                  <a:pos x="15" y="14"/>
                </a:cxn>
                <a:cxn ang="0">
                  <a:pos x="15" y="29"/>
                </a:cxn>
                <a:cxn ang="0">
                  <a:pos x="0" y="29"/>
                </a:cxn>
              </a:cxnLst>
              <a:rect l="0" t="0" r="r" b="b"/>
              <a:pathLst>
                <a:path w="29" h="30">
                  <a:moveTo>
                    <a:pt x="0" y="29"/>
                  </a:moveTo>
                  <a:lnTo>
                    <a:pt x="0" y="14"/>
                  </a:lnTo>
                  <a:lnTo>
                    <a:pt x="15" y="0"/>
                  </a:lnTo>
                  <a:lnTo>
                    <a:pt x="28" y="0"/>
                  </a:lnTo>
                  <a:lnTo>
                    <a:pt x="15" y="14"/>
                  </a:lnTo>
                  <a:lnTo>
                    <a:pt x="15" y="29"/>
                  </a:lnTo>
                  <a:lnTo>
                    <a:pt x="0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03" name="Freeform 525"/>
            <p:cNvSpPr>
              <a:spLocks/>
            </p:cNvSpPr>
            <p:nvPr/>
          </p:nvSpPr>
          <p:spPr bwMode="auto">
            <a:xfrm>
              <a:off x="1359" y="1978"/>
              <a:ext cx="738" cy="765"/>
            </a:xfrm>
            <a:custGeom>
              <a:avLst/>
              <a:gdLst/>
              <a:ahLst/>
              <a:cxnLst>
                <a:cxn ang="0">
                  <a:pos x="369" y="107"/>
                </a:cxn>
                <a:cxn ang="0">
                  <a:pos x="346" y="92"/>
                </a:cxn>
                <a:cxn ang="0">
                  <a:pos x="323" y="84"/>
                </a:cxn>
                <a:cxn ang="0">
                  <a:pos x="309" y="100"/>
                </a:cxn>
                <a:cxn ang="0">
                  <a:pos x="276" y="92"/>
                </a:cxn>
                <a:cxn ang="0">
                  <a:pos x="285" y="76"/>
                </a:cxn>
                <a:cxn ang="0">
                  <a:pos x="292" y="39"/>
                </a:cxn>
                <a:cxn ang="0">
                  <a:pos x="285" y="16"/>
                </a:cxn>
                <a:cxn ang="0">
                  <a:pos x="246" y="39"/>
                </a:cxn>
                <a:cxn ang="0">
                  <a:pos x="223" y="46"/>
                </a:cxn>
                <a:cxn ang="0">
                  <a:pos x="185" y="53"/>
                </a:cxn>
                <a:cxn ang="0">
                  <a:pos x="169" y="7"/>
                </a:cxn>
                <a:cxn ang="0">
                  <a:pos x="153" y="7"/>
                </a:cxn>
                <a:cxn ang="0">
                  <a:pos x="116" y="16"/>
                </a:cxn>
                <a:cxn ang="0">
                  <a:pos x="100" y="60"/>
                </a:cxn>
                <a:cxn ang="0">
                  <a:pos x="69" y="46"/>
                </a:cxn>
                <a:cxn ang="0">
                  <a:pos x="53" y="60"/>
                </a:cxn>
                <a:cxn ang="0">
                  <a:pos x="46" y="116"/>
                </a:cxn>
                <a:cxn ang="0">
                  <a:pos x="23" y="139"/>
                </a:cxn>
                <a:cxn ang="0">
                  <a:pos x="0" y="176"/>
                </a:cxn>
                <a:cxn ang="0">
                  <a:pos x="16" y="209"/>
                </a:cxn>
                <a:cxn ang="0">
                  <a:pos x="37" y="223"/>
                </a:cxn>
                <a:cxn ang="0">
                  <a:pos x="76" y="232"/>
                </a:cxn>
                <a:cxn ang="0">
                  <a:pos x="107" y="232"/>
                </a:cxn>
                <a:cxn ang="0">
                  <a:pos x="139" y="262"/>
                </a:cxn>
                <a:cxn ang="0">
                  <a:pos x="176" y="293"/>
                </a:cxn>
                <a:cxn ang="0">
                  <a:pos x="192" y="309"/>
                </a:cxn>
                <a:cxn ang="0">
                  <a:pos x="216" y="339"/>
                </a:cxn>
                <a:cxn ang="0">
                  <a:pos x="216" y="393"/>
                </a:cxn>
                <a:cxn ang="0">
                  <a:pos x="246" y="416"/>
                </a:cxn>
                <a:cxn ang="0">
                  <a:pos x="262" y="446"/>
                </a:cxn>
                <a:cxn ang="0">
                  <a:pos x="262" y="478"/>
                </a:cxn>
                <a:cxn ang="0">
                  <a:pos x="230" y="509"/>
                </a:cxn>
                <a:cxn ang="0">
                  <a:pos x="276" y="532"/>
                </a:cxn>
                <a:cxn ang="0">
                  <a:pos x="300" y="555"/>
                </a:cxn>
                <a:cxn ang="0">
                  <a:pos x="309" y="516"/>
                </a:cxn>
                <a:cxn ang="0">
                  <a:pos x="316" y="525"/>
                </a:cxn>
                <a:cxn ang="0">
                  <a:pos x="323" y="516"/>
                </a:cxn>
                <a:cxn ang="0">
                  <a:pos x="339" y="470"/>
                </a:cxn>
                <a:cxn ang="0">
                  <a:pos x="339" y="439"/>
                </a:cxn>
                <a:cxn ang="0">
                  <a:pos x="362" y="416"/>
                </a:cxn>
                <a:cxn ang="0">
                  <a:pos x="401" y="402"/>
                </a:cxn>
                <a:cxn ang="0">
                  <a:pos x="432" y="378"/>
                </a:cxn>
                <a:cxn ang="0">
                  <a:pos x="446" y="323"/>
                </a:cxn>
                <a:cxn ang="0">
                  <a:pos x="446" y="277"/>
                </a:cxn>
                <a:cxn ang="0">
                  <a:pos x="455" y="262"/>
                </a:cxn>
                <a:cxn ang="0">
                  <a:pos x="478" y="223"/>
                </a:cxn>
                <a:cxn ang="0">
                  <a:pos x="493" y="162"/>
                </a:cxn>
                <a:cxn ang="0">
                  <a:pos x="446" y="130"/>
                </a:cxn>
                <a:cxn ang="0">
                  <a:pos x="392" y="116"/>
                </a:cxn>
              </a:cxnLst>
              <a:rect l="0" t="0" r="r" b="b"/>
              <a:pathLst>
                <a:path w="494" h="564">
                  <a:moveTo>
                    <a:pt x="378" y="107"/>
                  </a:moveTo>
                  <a:lnTo>
                    <a:pt x="369" y="107"/>
                  </a:lnTo>
                  <a:lnTo>
                    <a:pt x="369" y="116"/>
                  </a:lnTo>
                  <a:lnTo>
                    <a:pt x="369" y="107"/>
                  </a:lnTo>
                  <a:lnTo>
                    <a:pt x="369" y="100"/>
                  </a:lnTo>
                  <a:lnTo>
                    <a:pt x="362" y="92"/>
                  </a:lnTo>
                  <a:lnTo>
                    <a:pt x="355" y="92"/>
                  </a:lnTo>
                  <a:lnTo>
                    <a:pt x="346" y="92"/>
                  </a:lnTo>
                  <a:lnTo>
                    <a:pt x="346" y="84"/>
                  </a:lnTo>
                  <a:lnTo>
                    <a:pt x="339" y="84"/>
                  </a:lnTo>
                  <a:lnTo>
                    <a:pt x="332" y="84"/>
                  </a:lnTo>
                  <a:lnTo>
                    <a:pt x="323" y="84"/>
                  </a:lnTo>
                  <a:lnTo>
                    <a:pt x="316" y="92"/>
                  </a:lnTo>
                  <a:lnTo>
                    <a:pt x="316" y="100"/>
                  </a:lnTo>
                  <a:lnTo>
                    <a:pt x="309" y="107"/>
                  </a:lnTo>
                  <a:lnTo>
                    <a:pt x="309" y="100"/>
                  </a:lnTo>
                  <a:lnTo>
                    <a:pt x="300" y="100"/>
                  </a:lnTo>
                  <a:lnTo>
                    <a:pt x="292" y="100"/>
                  </a:lnTo>
                  <a:lnTo>
                    <a:pt x="292" y="84"/>
                  </a:lnTo>
                  <a:lnTo>
                    <a:pt x="276" y="92"/>
                  </a:lnTo>
                  <a:lnTo>
                    <a:pt x="269" y="100"/>
                  </a:lnTo>
                  <a:lnTo>
                    <a:pt x="269" y="92"/>
                  </a:lnTo>
                  <a:lnTo>
                    <a:pt x="276" y="92"/>
                  </a:lnTo>
                  <a:lnTo>
                    <a:pt x="285" y="76"/>
                  </a:lnTo>
                  <a:lnTo>
                    <a:pt x="292" y="60"/>
                  </a:lnTo>
                  <a:lnTo>
                    <a:pt x="300" y="53"/>
                  </a:lnTo>
                  <a:lnTo>
                    <a:pt x="300" y="46"/>
                  </a:lnTo>
                  <a:lnTo>
                    <a:pt x="292" y="39"/>
                  </a:lnTo>
                  <a:lnTo>
                    <a:pt x="292" y="30"/>
                  </a:lnTo>
                  <a:lnTo>
                    <a:pt x="285" y="16"/>
                  </a:lnTo>
                  <a:lnTo>
                    <a:pt x="276" y="7"/>
                  </a:lnTo>
                  <a:lnTo>
                    <a:pt x="285" y="16"/>
                  </a:lnTo>
                  <a:lnTo>
                    <a:pt x="276" y="16"/>
                  </a:lnTo>
                  <a:lnTo>
                    <a:pt x="269" y="30"/>
                  </a:lnTo>
                  <a:lnTo>
                    <a:pt x="262" y="39"/>
                  </a:lnTo>
                  <a:lnTo>
                    <a:pt x="246" y="39"/>
                  </a:lnTo>
                  <a:lnTo>
                    <a:pt x="239" y="39"/>
                  </a:lnTo>
                  <a:lnTo>
                    <a:pt x="230" y="39"/>
                  </a:lnTo>
                  <a:lnTo>
                    <a:pt x="223" y="39"/>
                  </a:lnTo>
                  <a:lnTo>
                    <a:pt x="223" y="46"/>
                  </a:lnTo>
                  <a:lnTo>
                    <a:pt x="216" y="46"/>
                  </a:lnTo>
                  <a:lnTo>
                    <a:pt x="208" y="46"/>
                  </a:lnTo>
                  <a:lnTo>
                    <a:pt x="192" y="53"/>
                  </a:lnTo>
                  <a:lnTo>
                    <a:pt x="185" y="53"/>
                  </a:lnTo>
                  <a:lnTo>
                    <a:pt x="176" y="46"/>
                  </a:lnTo>
                  <a:lnTo>
                    <a:pt x="176" y="23"/>
                  </a:lnTo>
                  <a:lnTo>
                    <a:pt x="176" y="16"/>
                  </a:lnTo>
                  <a:lnTo>
                    <a:pt x="169" y="7"/>
                  </a:lnTo>
                  <a:lnTo>
                    <a:pt x="169" y="0"/>
                  </a:lnTo>
                  <a:lnTo>
                    <a:pt x="162" y="0"/>
                  </a:lnTo>
                  <a:lnTo>
                    <a:pt x="162" y="7"/>
                  </a:lnTo>
                  <a:lnTo>
                    <a:pt x="153" y="7"/>
                  </a:lnTo>
                  <a:lnTo>
                    <a:pt x="139" y="16"/>
                  </a:lnTo>
                  <a:lnTo>
                    <a:pt x="139" y="23"/>
                  </a:lnTo>
                  <a:lnTo>
                    <a:pt x="123" y="16"/>
                  </a:lnTo>
                  <a:lnTo>
                    <a:pt x="116" y="16"/>
                  </a:lnTo>
                  <a:lnTo>
                    <a:pt x="123" y="39"/>
                  </a:lnTo>
                  <a:lnTo>
                    <a:pt x="130" y="39"/>
                  </a:lnTo>
                  <a:lnTo>
                    <a:pt x="116" y="53"/>
                  </a:lnTo>
                  <a:lnTo>
                    <a:pt x="100" y="60"/>
                  </a:lnTo>
                  <a:lnTo>
                    <a:pt x="92" y="60"/>
                  </a:lnTo>
                  <a:lnTo>
                    <a:pt x="83" y="53"/>
                  </a:lnTo>
                  <a:lnTo>
                    <a:pt x="76" y="46"/>
                  </a:lnTo>
                  <a:lnTo>
                    <a:pt x="69" y="46"/>
                  </a:lnTo>
                  <a:lnTo>
                    <a:pt x="53" y="46"/>
                  </a:lnTo>
                  <a:lnTo>
                    <a:pt x="46" y="46"/>
                  </a:lnTo>
                  <a:lnTo>
                    <a:pt x="46" y="53"/>
                  </a:lnTo>
                  <a:lnTo>
                    <a:pt x="53" y="60"/>
                  </a:lnTo>
                  <a:lnTo>
                    <a:pt x="46" y="60"/>
                  </a:lnTo>
                  <a:lnTo>
                    <a:pt x="46" y="76"/>
                  </a:lnTo>
                  <a:lnTo>
                    <a:pt x="53" y="92"/>
                  </a:lnTo>
                  <a:lnTo>
                    <a:pt x="46" y="116"/>
                  </a:lnTo>
                  <a:lnTo>
                    <a:pt x="46" y="130"/>
                  </a:lnTo>
                  <a:lnTo>
                    <a:pt x="37" y="130"/>
                  </a:lnTo>
                  <a:lnTo>
                    <a:pt x="30" y="139"/>
                  </a:lnTo>
                  <a:lnTo>
                    <a:pt x="23" y="139"/>
                  </a:lnTo>
                  <a:lnTo>
                    <a:pt x="7" y="146"/>
                  </a:lnTo>
                  <a:lnTo>
                    <a:pt x="7" y="153"/>
                  </a:lnTo>
                  <a:lnTo>
                    <a:pt x="7" y="169"/>
                  </a:lnTo>
                  <a:lnTo>
                    <a:pt x="0" y="176"/>
                  </a:lnTo>
                  <a:lnTo>
                    <a:pt x="0" y="193"/>
                  </a:lnTo>
                  <a:lnTo>
                    <a:pt x="7" y="200"/>
                  </a:lnTo>
                  <a:lnTo>
                    <a:pt x="7" y="209"/>
                  </a:lnTo>
                  <a:lnTo>
                    <a:pt x="16" y="209"/>
                  </a:lnTo>
                  <a:lnTo>
                    <a:pt x="23" y="216"/>
                  </a:lnTo>
                  <a:lnTo>
                    <a:pt x="30" y="216"/>
                  </a:lnTo>
                  <a:lnTo>
                    <a:pt x="37" y="209"/>
                  </a:lnTo>
                  <a:lnTo>
                    <a:pt x="37" y="223"/>
                  </a:lnTo>
                  <a:lnTo>
                    <a:pt x="37" y="232"/>
                  </a:lnTo>
                  <a:lnTo>
                    <a:pt x="53" y="232"/>
                  </a:lnTo>
                  <a:lnTo>
                    <a:pt x="69" y="232"/>
                  </a:lnTo>
                  <a:lnTo>
                    <a:pt x="76" y="232"/>
                  </a:lnTo>
                  <a:lnTo>
                    <a:pt x="83" y="223"/>
                  </a:lnTo>
                  <a:lnTo>
                    <a:pt x="100" y="216"/>
                  </a:lnTo>
                  <a:lnTo>
                    <a:pt x="107" y="216"/>
                  </a:lnTo>
                  <a:lnTo>
                    <a:pt x="107" y="232"/>
                  </a:lnTo>
                  <a:lnTo>
                    <a:pt x="107" y="239"/>
                  </a:lnTo>
                  <a:lnTo>
                    <a:pt x="123" y="253"/>
                  </a:lnTo>
                  <a:lnTo>
                    <a:pt x="130" y="253"/>
                  </a:lnTo>
                  <a:lnTo>
                    <a:pt x="139" y="262"/>
                  </a:lnTo>
                  <a:lnTo>
                    <a:pt x="153" y="269"/>
                  </a:lnTo>
                  <a:lnTo>
                    <a:pt x="169" y="269"/>
                  </a:lnTo>
                  <a:lnTo>
                    <a:pt x="169" y="277"/>
                  </a:lnTo>
                  <a:lnTo>
                    <a:pt x="176" y="293"/>
                  </a:lnTo>
                  <a:lnTo>
                    <a:pt x="169" y="293"/>
                  </a:lnTo>
                  <a:lnTo>
                    <a:pt x="176" y="300"/>
                  </a:lnTo>
                  <a:lnTo>
                    <a:pt x="176" y="309"/>
                  </a:lnTo>
                  <a:lnTo>
                    <a:pt x="192" y="309"/>
                  </a:lnTo>
                  <a:lnTo>
                    <a:pt x="200" y="309"/>
                  </a:lnTo>
                  <a:lnTo>
                    <a:pt x="200" y="323"/>
                  </a:lnTo>
                  <a:lnTo>
                    <a:pt x="216" y="332"/>
                  </a:lnTo>
                  <a:lnTo>
                    <a:pt x="216" y="339"/>
                  </a:lnTo>
                  <a:lnTo>
                    <a:pt x="216" y="346"/>
                  </a:lnTo>
                  <a:lnTo>
                    <a:pt x="208" y="362"/>
                  </a:lnTo>
                  <a:lnTo>
                    <a:pt x="216" y="369"/>
                  </a:lnTo>
                  <a:lnTo>
                    <a:pt x="216" y="393"/>
                  </a:lnTo>
                  <a:lnTo>
                    <a:pt x="230" y="393"/>
                  </a:lnTo>
                  <a:lnTo>
                    <a:pt x="239" y="393"/>
                  </a:lnTo>
                  <a:lnTo>
                    <a:pt x="246" y="409"/>
                  </a:lnTo>
                  <a:lnTo>
                    <a:pt x="246" y="416"/>
                  </a:lnTo>
                  <a:lnTo>
                    <a:pt x="253" y="416"/>
                  </a:lnTo>
                  <a:lnTo>
                    <a:pt x="262" y="425"/>
                  </a:lnTo>
                  <a:lnTo>
                    <a:pt x="262" y="432"/>
                  </a:lnTo>
                  <a:lnTo>
                    <a:pt x="262" y="446"/>
                  </a:lnTo>
                  <a:lnTo>
                    <a:pt x="269" y="446"/>
                  </a:lnTo>
                  <a:lnTo>
                    <a:pt x="276" y="462"/>
                  </a:lnTo>
                  <a:lnTo>
                    <a:pt x="269" y="470"/>
                  </a:lnTo>
                  <a:lnTo>
                    <a:pt x="262" y="478"/>
                  </a:lnTo>
                  <a:lnTo>
                    <a:pt x="253" y="486"/>
                  </a:lnTo>
                  <a:lnTo>
                    <a:pt x="246" y="493"/>
                  </a:lnTo>
                  <a:lnTo>
                    <a:pt x="239" y="502"/>
                  </a:lnTo>
                  <a:lnTo>
                    <a:pt x="230" y="509"/>
                  </a:lnTo>
                  <a:lnTo>
                    <a:pt x="239" y="509"/>
                  </a:lnTo>
                  <a:lnTo>
                    <a:pt x="253" y="525"/>
                  </a:lnTo>
                  <a:lnTo>
                    <a:pt x="262" y="525"/>
                  </a:lnTo>
                  <a:lnTo>
                    <a:pt x="276" y="532"/>
                  </a:lnTo>
                  <a:lnTo>
                    <a:pt x="292" y="548"/>
                  </a:lnTo>
                  <a:lnTo>
                    <a:pt x="292" y="555"/>
                  </a:lnTo>
                  <a:lnTo>
                    <a:pt x="292" y="563"/>
                  </a:lnTo>
                  <a:lnTo>
                    <a:pt x="300" y="555"/>
                  </a:lnTo>
                  <a:lnTo>
                    <a:pt x="300" y="548"/>
                  </a:lnTo>
                  <a:lnTo>
                    <a:pt x="300" y="532"/>
                  </a:lnTo>
                  <a:lnTo>
                    <a:pt x="309" y="525"/>
                  </a:lnTo>
                  <a:lnTo>
                    <a:pt x="309" y="516"/>
                  </a:lnTo>
                  <a:lnTo>
                    <a:pt x="309" y="509"/>
                  </a:lnTo>
                  <a:lnTo>
                    <a:pt x="316" y="509"/>
                  </a:lnTo>
                  <a:lnTo>
                    <a:pt x="316" y="516"/>
                  </a:lnTo>
                  <a:lnTo>
                    <a:pt x="316" y="525"/>
                  </a:lnTo>
                  <a:lnTo>
                    <a:pt x="309" y="532"/>
                  </a:lnTo>
                  <a:lnTo>
                    <a:pt x="309" y="539"/>
                  </a:lnTo>
                  <a:lnTo>
                    <a:pt x="316" y="525"/>
                  </a:lnTo>
                  <a:lnTo>
                    <a:pt x="323" y="516"/>
                  </a:lnTo>
                  <a:lnTo>
                    <a:pt x="332" y="502"/>
                  </a:lnTo>
                  <a:lnTo>
                    <a:pt x="332" y="493"/>
                  </a:lnTo>
                  <a:lnTo>
                    <a:pt x="339" y="486"/>
                  </a:lnTo>
                  <a:lnTo>
                    <a:pt x="339" y="470"/>
                  </a:lnTo>
                  <a:lnTo>
                    <a:pt x="339" y="462"/>
                  </a:lnTo>
                  <a:lnTo>
                    <a:pt x="332" y="455"/>
                  </a:lnTo>
                  <a:lnTo>
                    <a:pt x="332" y="446"/>
                  </a:lnTo>
                  <a:lnTo>
                    <a:pt x="339" y="439"/>
                  </a:lnTo>
                  <a:lnTo>
                    <a:pt x="332" y="439"/>
                  </a:lnTo>
                  <a:lnTo>
                    <a:pt x="339" y="439"/>
                  </a:lnTo>
                  <a:lnTo>
                    <a:pt x="355" y="432"/>
                  </a:lnTo>
                  <a:lnTo>
                    <a:pt x="362" y="416"/>
                  </a:lnTo>
                  <a:lnTo>
                    <a:pt x="369" y="416"/>
                  </a:lnTo>
                  <a:lnTo>
                    <a:pt x="385" y="409"/>
                  </a:lnTo>
                  <a:lnTo>
                    <a:pt x="392" y="409"/>
                  </a:lnTo>
                  <a:lnTo>
                    <a:pt x="401" y="402"/>
                  </a:lnTo>
                  <a:lnTo>
                    <a:pt x="416" y="402"/>
                  </a:lnTo>
                  <a:lnTo>
                    <a:pt x="416" y="393"/>
                  </a:lnTo>
                  <a:lnTo>
                    <a:pt x="423" y="393"/>
                  </a:lnTo>
                  <a:lnTo>
                    <a:pt x="432" y="378"/>
                  </a:lnTo>
                  <a:lnTo>
                    <a:pt x="432" y="362"/>
                  </a:lnTo>
                  <a:lnTo>
                    <a:pt x="439" y="355"/>
                  </a:lnTo>
                  <a:lnTo>
                    <a:pt x="439" y="332"/>
                  </a:lnTo>
                  <a:lnTo>
                    <a:pt x="446" y="323"/>
                  </a:lnTo>
                  <a:lnTo>
                    <a:pt x="446" y="309"/>
                  </a:lnTo>
                  <a:lnTo>
                    <a:pt x="446" y="300"/>
                  </a:lnTo>
                  <a:lnTo>
                    <a:pt x="446" y="285"/>
                  </a:lnTo>
                  <a:lnTo>
                    <a:pt x="446" y="277"/>
                  </a:lnTo>
                  <a:lnTo>
                    <a:pt x="446" y="269"/>
                  </a:lnTo>
                  <a:lnTo>
                    <a:pt x="446" y="262"/>
                  </a:lnTo>
                  <a:lnTo>
                    <a:pt x="446" y="253"/>
                  </a:lnTo>
                  <a:lnTo>
                    <a:pt x="455" y="262"/>
                  </a:lnTo>
                  <a:lnTo>
                    <a:pt x="455" y="246"/>
                  </a:lnTo>
                  <a:lnTo>
                    <a:pt x="462" y="239"/>
                  </a:lnTo>
                  <a:lnTo>
                    <a:pt x="469" y="232"/>
                  </a:lnTo>
                  <a:lnTo>
                    <a:pt x="478" y="223"/>
                  </a:lnTo>
                  <a:lnTo>
                    <a:pt x="485" y="216"/>
                  </a:lnTo>
                  <a:lnTo>
                    <a:pt x="493" y="200"/>
                  </a:lnTo>
                  <a:lnTo>
                    <a:pt x="493" y="176"/>
                  </a:lnTo>
                  <a:lnTo>
                    <a:pt x="493" y="162"/>
                  </a:lnTo>
                  <a:lnTo>
                    <a:pt x="485" y="146"/>
                  </a:lnTo>
                  <a:lnTo>
                    <a:pt x="478" y="146"/>
                  </a:lnTo>
                  <a:lnTo>
                    <a:pt x="462" y="146"/>
                  </a:lnTo>
                  <a:lnTo>
                    <a:pt x="446" y="130"/>
                  </a:lnTo>
                  <a:lnTo>
                    <a:pt x="439" y="116"/>
                  </a:lnTo>
                  <a:lnTo>
                    <a:pt x="416" y="116"/>
                  </a:lnTo>
                  <a:lnTo>
                    <a:pt x="409" y="116"/>
                  </a:lnTo>
                  <a:lnTo>
                    <a:pt x="392" y="116"/>
                  </a:lnTo>
                  <a:lnTo>
                    <a:pt x="385" y="107"/>
                  </a:lnTo>
                  <a:lnTo>
                    <a:pt x="378" y="116"/>
                  </a:lnTo>
                  <a:lnTo>
                    <a:pt x="378" y="10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04" name="Freeform 526"/>
            <p:cNvSpPr>
              <a:spLocks/>
            </p:cNvSpPr>
            <p:nvPr/>
          </p:nvSpPr>
          <p:spPr bwMode="auto">
            <a:xfrm>
              <a:off x="1799" y="2083"/>
              <a:ext cx="49" cy="39"/>
            </a:xfrm>
            <a:custGeom>
              <a:avLst/>
              <a:gdLst/>
              <a:ahLst/>
              <a:cxnLst>
                <a:cxn ang="0">
                  <a:pos x="15" y="28"/>
                </a:cxn>
                <a:cxn ang="0">
                  <a:pos x="7" y="28"/>
                </a:cxn>
                <a:cxn ang="0">
                  <a:pos x="7" y="19"/>
                </a:cxn>
                <a:cxn ang="0">
                  <a:pos x="0" y="28"/>
                </a:cxn>
                <a:cxn ang="0">
                  <a:pos x="0" y="19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30" y="0"/>
                </a:cxn>
                <a:cxn ang="0">
                  <a:pos x="22" y="19"/>
                </a:cxn>
                <a:cxn ang="0">
                  <a:pos x="15" y="19"/>
                </a:cxn>
                <a:cxn ang="0">
                  <a:pos x="15" y="28"/>
                </a:cxn>
              </a:cxnLst>
              <a:rect l="0" t="0" r="r" b="b"/>
              <a:pathLst>
                <a:path w="31" h="29">
                  <a:moveTo>
                    <a:pt x="15" y="28"/>
                  </a:moveTo>
                  <a:lnTo>
                    <a:pt x="7" y="28"/>
                  </a:lnTo>
                  <a:lnTo>
                    <a:pt x="7" y="19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0" y="8"/>
                  </a:lnTo>
                  <a:lnTo>
                    <a:pt x="0" y="0"/>
                  </a:lnTo>
                  <a:lnTo>
                    <a:pt x="15" y="0"/>
                  </a:lnTo>
                  <a:lnTo>
                    <a:pt x="30" y="0"/>
                  </a:lnTo>
                  <a:lnTo>
                    <a:pt x="22" y="19"/>
                  </a:lnTo>
                  <a:lnTo>
                    <a:pt x="15" y="19"/>
                  </a:lnTo>
                  <a:lnTo>
                    <a:pt x="15" y="2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05" name="Freeform 527"/>
            <p:cNvSpPr>
              <a:spLocks/>
            </p:cNvSpPr>
            <p:nvPr/>
          </p:nvSpPr>
          <p:spPr bwMode="auto">
            <a:xfrm>
              <a:off x="2960" y="2032"/>
              <a:ext cx="43" cy="37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28" y="0"/>
                </a:cxn>
                <a:cxn ang="0">
                  <a:pos x="28" y="28"/>
                </a:cxn>
                <a:cxn ang="0">
                  <a:pos x="8" y="28"/>
                </a:cxn>
                <a:cxn ang="0">
                  <a:pos x="0" y="28"/>
                </a:cxn>
              </a:cxnLst>
              <a:rect l="0" t="0" r="r" b="b"/>
              <a:pathLst>
                <a:path w="29" h="29">
                  <a:moveTo>
                    <a:pt x="0" y="2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8" y="0"/>
                  </a:lnTo>
                  <a:lnTo>
                    <a:pt x="28" y="0"/>
                  </a:lnTo>
                  <a:lnTo>
                    <a:pt x="28" y="28"/>
                  </a:lnTo>
                  <a:lnTo>
                    <a:pt x="8" y="28"/>
                  </a:lnTo>
                  <a:lnTo>
                    <a:pt x="0" y="2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06" name="Freeform 528"/>
            <p:cNvSpPr>
              <a:spLocks/>
            </p:cNvSpPr>
            <p:nvPr/>
          </p:nvSpPr>
          <p:spPr bwMode="auto">
            <a:xfrm>
              <a:off x="2934" y="2001"/>
              <a:ext cx="42" cy="39"/>
            </a:xfrm>
            <a:custGeom>
              <a:avLst/>
              <a:gdLst/>
              <a:ahLst/>
              <a:cxnLst>
                <a:cxn ang="0">
                  <a:pos x="28" y="28"/>
                </a:cxn>
                <a:cxn ang="0">
                  <a:pos x="0" y="0"/>
                </a:cxn>
                <a:cxn ang="0">
                  <a:pos x="0" y="28"/>
                </a:cxn>
                <a:cxn ang="0">
                  <a:pos x="28" y="28"/>
                </a:cxn>
              </a:cxnLst>
              <a:rect l="0" t="0" r="r" b="b"/>
              <a:pathLst>
                <a:path w="29" h="29">
                  <a:moveTo>
                    <a:pt x="28" y="28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28" y="2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07" name="Freeform 529"/>
            <p:cNvSpPr>
              <a:spLocks/>
            </p:cNvSpPr>
            <p:nvPr/>
          </p:nvSpPr>
          <p:spPr bwMode="auto">
            <a:xfrm>
              <a:off x="2934" y="2032"/>
              <a:ext cx="120" cy="128"/>
            </a:xfrm>
            <a:custGeom>
              <a:avLst/>
              <a:gdLst/>
              <a:ahLst/>
              <a:cxnLst>
                <a:cxn ang="0">
                  <a:pos x="16" y="21"/>
                </a:cxn>
                <a:cxn ang="0">
                  <a:pos x="8" y="21"/>
                </a:cxn>
                <a:cxn ang="0">
                  <a:pos x="16" y="30"/>
                </a:cxn>
                <a:cxn ang="0">
                  <a:pos x="8" y="30"/>
                </a:cxn>
                <a:cxn ang="0">
                  <a:pos x="8" y="45"/>
                </a:cxn>
                <a:cxn ang="0">
                  <a:pos x="0" y="45"/>
                </a:cxn>
                <a:cxn ang="0">
                  <a:pos x="8" y="54"/>
                </a:cxn>
                <a:cxn ang="0">
                  <a:pos x="8" y="61"/>
                </a:cxn>
                <a:cxn ang="0">
                  <a:pos x="8" y="54"/>
                </a:cxn>
                <a:cxn ang="0">
                  <a:pos x="16" y="61"/>
                </a:cxn>
                <a:cxn ang="0">
                  <a:pos x="8" y="61"/>
                </a:cxn>
                <a:cxn ang="0">
                  <a:pos x="16" y="68"/>
                </a:cxn>
                <a:cxn ang="0">
                  <a:pos x="23" y="84"/>
                </a:cxn>
                <a:cxn ang="0">
                  <a:pos x="32" y="92"/>
                </a:cxn>
                <a:cxn ang="0">
                  <a:pos x="39" y="84"/>
                </a:cxn>
                <a:cxn ang="0">
                  <a:pos x="46" y="84"/>
                </a:cxn>
                <a:cxn ang="0">
                  <a:pos x="39" y="77"/>
                </a:cxn>
                <a:cxn ang="0">
                  <a:pos x="39" y="68"/>
                </a:cxn>
                <a:cxn ang="0">
                  <a:pos x="55" y="68"/>
                </a:cxn>
                <a:cxn ang="0">
                  <a:pos x="55" y="61"/>
                </a:cxn>
                <a:cxn ang="0">
                  <a:pos x="62" y="68"/>
                </a:cxn>
                <a:cxn ang="0">
                  <a:pos x="70" y="68"/>
                </a:cxn>
                <a:cxn ang="0">
                  <a:pos x="79" y="45"/>
                </a:cxn>
                <a:cxn ang="0">
                  <a:pos x="70" y="30"/>
                </a:cxn>
                <a:cxn ang="0">
                  <a:pos x="79" y="21"/>
                </a:cxn>
                <a:cxn ang="0">
                  <a:pos x="79" y="14"/>
                </a:cxn>
                <a:cxn ang="0">
                  <a:pos x="62" y="14"/>
                </a:cxn>
                <a:cxn ang="0">
                  <a:pos x="62" y="0"/>
                </a:cxn>
                <a:cxn ang="0">
                  <a:pos x="46" y="0"/>
                </a:cxn>
                <a:cxn ang="0">
                  <a:pos x="39" y="0"/>
                </a:cxn>
                <a:cxn ang="0">
                  <a:pos x="39" y="21"/>
                </a:cxn>
                <a:cxn ang="0">
                  <a:pos x="23" y="21"/>
                </a:cxn>
                <a:cxn ang="0">
                  <a:pos x="16" y="21"/>
                </a:cxn>
              </a:cxnLst>
              <a:rect l="0" t="0" r="r" b="b"/>
              <a:pathLst>
                <a:path w="80" h="93">
                  <a:moveTo>
                    <a:pt x="16" y="21"/>
                  </a:moveTo>
                  <a:lnTo>
                    <a:pt x="8" y="21"/>
                  </a:lnTo>
                  <a:lnTo>
                    <a:pt x="16" y="30"/>
                  </a:lnTo>
                  <a:lnTo>
                    <a:pt x="8" y="30"/>
                  </a:lnTo>
                  <a:lnTo>
                    <a:pt x="8" y="45"/>
                  </a:lnTo>
                  <a:lnTo>
                    <a:pt x="0" y="45"/>
                  </a:lnTo>
                  <a:lnTo>
                    <a:pt x="8" y="54"/>
                  </a:lnTo>
                  <a:lnTo>
                    <a:pt x="8" y="61"/>
                  </a:lnTo>
                  <a:lnTo>
                    <a:pt x="8" y="54"/>
                  </a:lnTo>
                  <a:lnTo>
                    <a:pt x="16" y="61"/>
                  </a:lnTo>
                  <a:lnTo>
                    <a:pt x="8" y="61"/>
                  </a:lnTo>
                  <a:lnTo>
                    <a:pt x="16" y="68"/>
                  </a:lnTo>
                  <a:lnTo>
                    <a:pt x="23" y="84"/>
                  </a:lnTo>
                  <a:lnTo>
                    <a:pt x="32" y="92"/>
                  </a:lnTo>
                  <a:lnTo>
                    <a:pt x="39" y="84"/>
                  </a:lnTo>
                  <a:lnTo>
                    <a:pt x="46" y="84"/>
                  </a:lnTo>
                  <a:lnTo>
                    <a:pt x="39" y="77"/>
                  </a:lnTo>
                  <a:lnTo>
                    <a:pt x="39" y="68"/>
                  </a:lnTo>
                  <a:lnTo>
                    <a:pt x="55" y="68"/>
                  </a:lnTo>
                  <a:lnTo>
                    <a:pt x="55" y="61"/>
                  </a:lnTo>
                  <a:lnTo>
                    <a:pt x="62" y="68"/>
                  </a:lnTo>
                  <a:lnTo>
                    <a:pt x="70" y="68"/>
                  </a:lnTo>
                  <a:lnTo>
                    <a:pt x="79" y="45"/>
                  </a:lnTo>
                  <a:lnTo>
                    <a:pt x="70" y="30"/>
                  </a:lnTo>
                  <a:lnTo>
                    <a:pt x="79" y="21"/>
                  </a:lnTo>
                  <a:lnTo>
                    <a:pt x="79" y="14"/>
                  </a:lnTo>
                  <a:lnTo>
                    <a:pt x="62" y="14"/>
                  </a:lnTo>
                  <a:lnTo>
                    <a:pt x="62" y="0"/>
                  </a:lnTo>
                  <a:lnTo>
                    <a:pt x="46" y="0"/>
                  </a:lnTo>
                  <a:lnTo>
                    <a:pt x="39" y="0"/>
                  </a:lnTo>
                  <a:lnTo>
                    <a:pt x="39" y="21"/>
                  </a:lnTo>
                  <a:lnTo>
                    <a:pt x="23" y="21"/>
                  </a:lnTo>
                  <a:lnTo>
                    <a:pt x="16" y="21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08" name="Freeform 530"/>
            <p:cNvSpPr>
              <a:spLocks/>
            </p:cNvSpPr>
            <p:nvPr/>
          </p:nvSpPr>
          <p:spPr bwMode="auto">
            <a:xfrm>
              <a:off x="1590" y="2459"/>
              <a:ext cx="165" cy="15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8" y="23"/>
                </a:cxn>
                <a:cxn ang="0">
                  <a:pos x="0" y="37"/>
                </a:cxn>
                <a:cxn ang="0">
                  <a:pos x="16" y="53"/>
                </a:cxn>
                <a:cxn ang="0">
                  <a:pos x="23" y="61"/>
                </a:cxn>
                <a:cxn ang="0">
                  <a:pos x="39" y="70"/>
                </a:cxn>
                <a:cxn ang="0">
                  <a:pos x="46" y="77"/>
                </a:cxn>
                <a:cxn ang="0">
                  <a:pos x="62" y="77"/>
                </a:cxn>
                <a:cxn ang="0">
                  <a:pos x="69" y="84"/>
                </a:cxn>
                <a:cxn ang="0">
                  <a:pos x="69" y="100"/>
                </a:cxn>
                <a:cxn ang="0">
                  <a:pos x="62" y="115"/>
                </a:cxn>
                <a:cxn ang="0">
                  <a:pos x="76" y="115"/>
                </a:cxn>
                <a:cxn ang="0">
                  <a:pos x="92" y="115"/>
                </a:cxn>
                <a:cxn ang="0">
                  <a:pos x="100" y="115"/>
                </a:cxn>
                <a:cxn ang="0">
                  <a:pos x="109" y="100"/>
                </a:cxn>
                <a:cxn ang="0">
                  <a:pos x="109" y="91"/>
                </a:cxn>
                <a:cxn ang="0">
                  <a:pos x="109" y="77"/>
                </a:cxn>
                <a:cxn ang="0">
                  <a:pos x="109" y="70"/>
                </a:cxn>
                <a:cxn ang="0">
                  <a:pos x="100" y="61"/>
                </a:cxn>
                <a:cxn ang="0">
                  <a:pos x="92" y="61"/>
                </a:cxn>
                <a:cxn ang="0">
                  <a:pos x="92" y="53"/>
                </a:cxn>
                <a:cxn ang="0">
                  <a:pos x="85" y="37"/>
                </a:cxn>
                <a:cxn ang="0">
                  <a:pos x="76" y="37"/>
                </a:cxn>
                <a:cxn ang="0">
                  <a:pos x="62" y="37"/>
                </a:cxn>
                <a:cxn ang="0">
                  <a:pos x="62" y="14"/>
                </a:cxn>
                <a:cxn ang="0">
                  <a:pos x="55" y="7"/>
                </a:cxn>
                <a:cxn ang="0">
                  <a:pos x="46" y="0"/>
                </a:cxn>
                <a:cxn ang="0">
                  <a:pos x="23" y="0"/>
                </a:cxn>
                <a:cxn ang="0">
                  <a:pos x="8" y="0"/>
                </a:cxn>
                <a:cxn ang="0">
                  <a:pos x="8" y="7"/>
                </a:cxn>
              </a:cxnLst>
              <a:rect l="0" t="0" r="r" b="b"/>
              <a:pathLst>
                <a:path w="110" h="116">
                  <a:moveTo>
                    <a:pt x="8" y="7"/>
                  </a:moveTo>
                  <a:lnTo>
                    <a:pt x="8" y="23"/>
                  </a:lnTo>
                  <a:lnTo>
                    <a:pt x="0" y="37"/>
                  </a:lnTo>
                  <a:lnTo>
                    <a:pt x="16" y="53"/>
                  </a:lnTo>
                  <a:lnTo>
                    <a:pt x="23" y="61"/>
                  </a:lnTo>
                  <a:lnTo>
                    <a:pt x="39" y="70"/>
                  </a:lnTo>
                  <a:lnTo>
                    <a:pt x="46" y="77"/>
                  </a:lnTo>
                  <a:lnTo>
                    <a:pt x="62" y="77"/>
                  </a:lnTo>
                  <a:lnTo>
                    <a:pt x="69" y="84"/>
                  </a:lnTo>
                  <a:lnTo>
                    <a:pt x="69" y="100"/>
                  </a:lnTo>
                  <a:lnTo>
                    <a:pt x="62" y="115"/>
                  </a:lnTo>
                  <a:lnTo>
                    <a:pt x="76" y="115"/>
                  </a:lnTo>
                  <a:lnTo>
                    <a:pt x="92" y="115"/>
                  </a:lnTo>
                  <a:lnTo>
                    <a:pt x="100" y="115"/>
                  </a:lnTo>
                  <a:lnTo>
                    <a:pt x="109" y="100"/>
                  </a:lnTo>
                  <a:lnTo>
                    <a:pt x="109" y="91"/>
                  </a:lnTo>
                  <a:lnTo>
                    <a:pt x="109" y="77"/>
                  </a:lnTo>
                  <a:lnTo>
                    <a:pt x="109" y="70"/>
                  </a:lnTo>
                  <a:lnTo>
                    <a:pt x="100" y="61"/>
                  </a:lnTo>
                  <a:lnTo>
                    <a:pt x="92" y="61"/>
                  </a:lnTo>
                  <a:lnTo>
                    <a:pt x="92" y="53"/>
                  </a:lnTo>
                  <a:lnTo>
                    <a:pt x="85" y="37"/>
                  </a:lnTo>
                  <a:lnTo>
                    <a:pt x="76" y="37"/>
                  </a:lnTo>
                  <a:lnTo>
                    <a:pt x="62" y="37"/>
                  </a:lnTo>
                  <a:lnTo>
                    <a:pt x="62" y="14"/>
                  </a:lnTo>
                  <a:lnTo>
                    <a:pt x="55" y="7"/>
                  </a:lnTo>
                  <a:lnTo>
                    <a:pt x="46" y="0"/>
                  </a:lnTo>
                  <a:lnTo>
                    <a:pt x="23" y="0"/>
                  </a:lnTo>
                  <a:lnTo>
                    <a:pt x="8" y="0"/>
                  </a:lnTo>
                  <a:lnTo>
                    <a:pt x="8" y="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09" name="Line 531"/>
            <p:cNvSpPr>
              <a:spLocks noChangeShapeType="1"/>
            </p:cNvSpPr>
            <p:nvPr/>
          </p:nvSpPr>
          <p:spPr bwMode="auto">
            <a:xfrm flipV="1">
              <a:off x="2914" y="2040"/>
              <a:ext cx="0" cy="1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10" name="Freeform 532"/>
            <p:cNvSpPr>
              <a:spLocks/>
            </p:cNvSpPr>
            <p:nvPr/>
          </p:nvSpPr>
          <p:spPr bwMode="auto">
            <a:xfrm>
              <a:off x="3344" y="2092"/>
              <a:ext cx="209" cy="215"/>
            </a:xfrm>
            <a:custGeom>
              <a:avLst/>
              <a:gdLst/>
              <a:ahLst/>
              <a:cxnLst>
                <a:cxn ang="0">
                  <a:pos x="100" y="39"/>
                </a:cxn>
                <a:cxn ang="0">
                  <a:pos x="100" y="32"/>
                </a:cxn>
                <a:cxn ang="0">
                  <a:pos x="91" y="23"/>
                </a:cxn>
                <a:cxn ang="0">
                  <a:pos x="77" y="16"/>
                </a:cxn>
                <a:cxn ang="0">
                  <a:pos x="68" y="8"/>
                </a:cxn>
                <a:cxn ang="0">
                  <a:pos x="53" y="0"/>
                </a:cxn>
                <a:cxn ang="0">
                  <a:pos x="46" y="0"/>
                </a:cxn>
                <a:cxn ang="0">
                  <a:pos x="30" y="0"/>
                </a:cxn>
                <a:cxn ang="0">
                  <a:pos x="23" y="0"/>
                </a:cxn>
                <a:cxn ang="0">
                  <a:pos x="7" y="8"/>
                </a:cxn>
                <a:cxn ang="0">
                  <a:pos x="14" y="23"/>
                </a:cxn>
                <a:cxn ang="0">
                  <a:pos x="14" y="32"/>
                </a:cxn>
                <a:cxn ang="0">
                  <a:pos x="14" y="39"/>
                </a:cxn>
                <a:cxn ang="0">
                  <a:pos x="7" y="46"/>
                </a:cxn>
                <a:cxn ang="0">
                  <a:pos x="0" y="55"/>
                </a:cxn>
                <a:cxn ang="0">
                  <a:pos x="0" y="62"/>
                </a:cxn>
                <a:cxn ang="0">
                  <a:pos x="0" y="78"/>
                </a:cxn>
                <a:cxn ang="0">
                  <a:pos x="0" y="86"/>
                </a:cxn>
                <a:cxn ang="0">
                  <a:pos x="7" y="102"/>
                </a:cxn>
                <a:cxn ang="0">
                  <a:pos x="14" y="109"/>
                </a:cxn>
                <a:cxn ang="0">
                  <a:pos x="30" y="116"/>
                </a:cxn>
                <a:cxn ang="0">
                  <a:pos x="37" y="125"/>
                </a:cxn>
                <a:cxn ang="0">
                  <a:pos x="53" y="125"/>
                </a:cxn>
                <a:cxn ang="0">
                  <a:pos x="60" y="132"/>
                </a:cxn>
                <a:cxn ang="0">
                  <a:pos x="60" y="148"/>
                </a:cxn>
                <a:cxn ang="0">
                  <a:pos x="68" y="156"/>
                </a:cxn>
                <a:cxn ang="0">
                  <a:pos x="77" y="156"/>
                </a:cxn>
                <a:cxn ang="0">
                  <a:pos x="91" y="156"/>
                </a:cxn>
                <a:cxn ang="0">
                  <a:pos x="100" y="156"/>
                </a:cxn>
                <a:cxn ang="0">
                  <a:pos x="107" y="156"/>
                </a:cxn>
                <a:cxn ang="0">
                  <a:pos x="123" y="148"/>
                </a:cxn>
                <a:cxn ang="0">
                  <a:pos x="138" y="139"/>
                </a:cxn>
                <a:cxn ang="0">
                  <a:pos x="130" y="132"/>
                </a:cxn>
                <a:cxn ang="0">
                  <a:pos x="123" y="116"/>
                </a:cxn>
                <a:cxn ang="0">
                  <a:pos x="123" y="109"/>
                </a:cxn>
                <a:cxn ang="0">
                  <a:pos x="123" y="102"/>
                </a:cxn>
                <a:cxn ang="0">
                  <a:pos x="123" y="86"/>
                </a:cxn>
                <a:cxn ang="0">
                  <a:pos x="114" y="78"/>
                </a:cxn>
                <a:cxn ang="0">
                  <a:pos x="123" y="55"/>
                </a:cxn>
                <a:cxn ang="0">
                  <a:pos x="114" y="46"/>
                </a:cxn>
                <a:cxn ang="0">
                  <a:pos x="100" y="39"/>
                </a:cxn>
              </a:cxnLst>
              <a:rect l="0" t="0" r="r" b="b"/>
              <a:pathLst>
                <a:path w="139" h="157">
                  <a:moveTo>
                    <a:pt x="100" y="39"/>
                  </a:moveTo>
                  <a:lnTo>
                    <a:pt x="100" y="32"/>
                  </a:lnTo>
                  <a:lnTo>
                    <a:pt x="91" y="23"/>
                  </a:lnTo>
                  <a:lnTo>
                    <a:pt x="77" y="16"/>
                  </a:lnTo>
                  <a:lnTo>
                    <a:pt x="68" y="8"/>
                  </a:lnTo>
                  <a:lnTo>
                    <a:pt x="53" y="0"/>
                  </a:lnTo>
                  <a:lnTo>
                    <a:pt x="46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7" y="8"/>
                  </a:lnTo>
                  <a:lnTo>
                    <a:pt x="14" y="23"/>
                  </a:lnTo>
                  <a:lnTo>
                    <a:pt x="14" y="32"/>
                  </a:lnTo>
                  <a:lnTo>
                    <a:pt x="14" y="39"/>
                  </a:lnTo>
                  <a:lnTo>
                    <a:pt x="7" y="46"/>
                  </a:lnTo>
                  <a:lnTo>
                    <a:pt x="0" y="55"/>
                  </a:lnTo>
                  <a:lnTo>
                    <a:pt x="0" y="62"/>
                  </a:lnTo>
                  <a:lnTo>
                    <a:pt x="0" y="78"/>
                  </a:lnTo>
                  <a:lnTo>
                    <a:pt x="0" y="86"/>
                  </a:lnTo>
                  <a:lnTo>
                    <a:pt x="7" y="102"/>
                  </a:lnTo>
                  <a:lnTo>
                    <a:pt x="14" y="109"/>
                  </a:lnTo>
                  <a:lnTo>
                    <a:pt x="30" y="116"/>
                  </a:lnTo>
                  <a:lnTo>
                    <a:pt x="37" y="125"/>
                  </a:lnTo>
                  <a:lnTo>
                    <a:pt x="53" y="125"/>
                  </a:lnTo>
                  <a:lnTo>
                    <a:pt x="60" y="132"/>
                  </a:lnTo>
                  <a:lnTo>
                    <a:pt x="60" y="148"/>
                  </a:lnTo>
                  <a:lnTo>
                    <a:pt x="68" y="156"/>
                  </a:lnTo>
                  <a:lnTo>
                    <a:pt x="77" y="156"/>
                  </a:lnTo>
                  <a:lnTo>
                    <a:pt x="91" y="156"/>
                  </a:lnTo>
                  <a:lnTo>
                    <a:pt x="100" y="156"/>
                  </a:lnTo>
                  <a:lnTo>
                    <a:pt x="107" y="156"/>
                  </a:lnTo>
                  <a:lnTo>
                    <a:pt x="123" y="148"/>
                  </a:lnTo>
                  <a:lnTo>
                    <a:pt x="138" y="139"/>
                  </a:lnTo>
                  <a:lnTo>
                    <a:pt x="130" y="132"/>
                  </a:lnTo>
                  <a:lnTo>
                    <a:pt x="123" y="116"/>
                  </a:lnTo>
                  <a:lnTo>
                    <a:pt x="123" y="109"/>
                  </a:lnTo>
                  <a:lnTo>
                    <a:pt x="123" y="102"/>
                  </a:lnTo>
                  <a:lnTo>
                    <a:pt x="123" y="86"/>
                  </a:lnTo>
                  <a:lnTo>
                    <a:pt x="114" y="78"/>
                  </a:lnTo>
                  <a:lnTo>
                    <a:pt x="123" y="55"/>
                  </a:lnTo>
                  <a:lnTo>
                    <a:pt x="114" y="46"/>
                  </a:lnTo>
                  <a:lnTo>
                    <a:pt x="100" y="3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11" name="Freeform 533"/>
            <p:cNvSpPr>
              <a:spLocks/>
            </p:cNvSpPr>
            <p:nvPr/>
          </p:nvSpPr>
          <p:spPr bwMode="auto">
            <a:xfrm>
              <a:off x="3530" y="2185"/>
              <a:ext cx="0" cy="40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0" y="0"/>
                </a:cxn>
                <a:cxn ang="0">
                  <a:pos x="0" y="15"/>
                </a:cxn>
                <a:cxn ang="0">
                  <a:pos x="0" y="28"/>
                </a:cxn>
              </a:cxnLst>
              <a:rect l="0" t="0" r="r" b="b"/>
              <a:pathLst>
                <a:path w="1" h="29">
                  <a:moveTo>
                    <a:pt x="0" y="28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0" y="2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12" name="Freeform 534"/>
            <p:cNvSpPr>
              <a:spLocks/>
            </p:cNvSpPr>
            <p:nvPr/>
          </p:nvSpPr>
          <p:spPr bwMode="auto">
            <a:xfrm>
              <a:off x="3341" y="2001"/>
              <a:ext cx="107" cy="106"/>
            </a:xfrm>
            <a:custGeom>
              <a:avLst/>
              <a:gdLst/>
              <a:ahLst/>
              <a:cxnLst>
                <a:cxn ang="0">
                  <a:pos x="60" y="7"/>
                </a:cxn>
                <a:cxn ang="0">
                  <a:pos x="53" y="0"/>
                </a:cxn>
                <a:cxn ang="0">
                  <a:pos x="46" y="0"/>
                </a:cxn>
                <a:cxn ang="0">
                  <a:pos x="37" y="0"/>
                </a:cxn>
                <a:cxn ang="0">
                  <a:pos x="30" y="7"/>
                </a:cxn>
                <a:cxn ang="0">
                  <a:pos x="23" y="7"/>
                </a:cxn>
                <a:cxn ang="0">
                  <a:pos x="14" y="7"/>
                </a:cxn>
                <a:cxn ang="0">
                  <a:pos x="14" y="23"/>
                </a:cxn>
                <a:cxn ang="0">
                  <a:pos x="23" y="23"/>
                </a:cxn>
                <a:cxn ang="0">
                  <a:pos x="14" y="37"/>
                </a:cxn>
                <a:cxn ang="0">
                  <a:pos x="7" y="44"/>
                </a:cxn>
                <a:cxn ang="0">
                  <a:pos x="0" y="60"/>
                </a:cxn>
                <a:cxn ang="0">
                  <a:pos x="0" y="77"/>
                </a:cxn>
                <a:cxn ang="0">
                  <a:pos x="7" y="77"/>
                </a:cxn>
                <a:cxn ang="0">
                  <a:pos x="23" y="68"/>
                </a:cxn>
                <a:cxn ang="0">
                  <a:pos x="30" y="68"/>
                </a:cxn>
                <a:cxn ang="0">
                  <a:pos x="46" y="68"/>
                </a:cxn>
                <a:cxn ang="0">
                  <a:pos x="53" y="68"/>
                </a:cxn>
                <a:cxn ang="0">
                  <a:pos x="53" y="53"/>
                </a:cxn>
                <a:cxn ang="0">
                  <a:pos x="60" y="37"/>
                </a:cxn>
                <a:cxn ang="0">
                  <a:pos x="68" y="30"/>
                </a:cxn>
                <a:cxn ang="0">
                  <a:pos x="60" y="23"/>
                </a:cxn>
                <a:cxn ang="0">
                  <a:pos x="60" y="7"/>
                </a:cxn>
              </a:cxnLst>
              <a:rect l="0" t="0" r="r" b="b"/>
              <a:pathLst>
                <a:path w="69" h="78">
                  <a:moveTo>
                    <a:pt x="60" y="7"/>
                  </a:moveTo>
                  <a:lnTo>
                    <a:pt x="53" y="0"/>
                  </a:lnTo>
                  <a:lnTo>
                    <a:pt x="46" y="0"/>
                  </a:lnTo>
                  <a:lnTo>
                    <a:pt x="37" y="0"/>
                  </a:lnTo>
                  <a:lnTo>
                    <a:pt x="30" y="7"/>
                  </a:lnTo>
                  <a:lnTo>
                    <a:pt x="23" y="7"/>
                  </a:lnTo>
                  <a:lnTo>
                    <a:pt x="14" y="7"/>
                  </a:lnTo>
                  <a:lnTo>
                    <a:pt x="14" y="23"/>
                  </a:lnTo>
                  <a:lnTo>
                    <a:pt x="23" y="23"/>
                  </a:lnTo>
                  <a:lnTo>
                    <a:pt x="14" y="37"/>
                  </a:lnTo>
                  <a:lnTo>
                    <a:pt x="7" y="44"/>
                  </a:lnTo>
                  <a:lnTo>
                    <a:pt x="0" y="60"/>
                  </a:lnTo>
                  <a:lnTo>
                    <a:pt x="0" y="77"/>
                  </a:lnTo>
                  <a:lnTo>
                    <a:pt x="7" y="77"/>
                  </a:lnTo>
                  <a:lnTo>
                    <a:pt x="23" y="68"/>
                  </a:lnTo>
                  <a:lnTo>
                    <a:pt x="30" y="68"/>
                  </a:lnTo>
                  <a:lnTo>
                    <a:pt x="46" y="68"/>
                  </a:lnTo>
                  <a:lnTo>
                    <a:pt x="53" y="68"/>
                  </a:lnTo>
                  <a:lnTo>
                    <a:pt x="53" y="53"/>
                  </a:lnTo>
                  <a:lnTo>
                    <a:pt x="60" y="37"/>
                  </a:lnTo>
                  <a:lnTo>
                    <a:pt x="68" y="30"/>
                  </a:lnTo>
                  <a:lnTo>
                    <a:pt x="60" y="23"/>
                  </a:lnTo>
                  <a:lnTo>
                    <a:pt x="60" y="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13" name="Freeform 535"/>
            <p:cNvSpPr>
              <a:spLocks/>
            </p:cNvSpPr>
            <p:nvPr/>
          </p:nvSpPr>
          <p:spPr bwMode="auto">
            <a:xfrm>
              <a:off x="3005" y="1978"/>
              <a:ext cx="374" cy="369"/>
            </a:xfrm>
            <a:custGeom>
              <a:avLst/>
              <a:gdLst/>
              <a:ahLst/>
              <a:cxnLst>
                <a:cxn ang="0">
                  <a:pos x="215" y="100"/>
                </a:cxn>
                <a:cxn ang="0">
                  <a:pos x="215" y="123"/>
                </a:cxn>
                <a:cxn ang="0">
                  <a:pos x="224" y="146"/>
                </a:cxn>
                <a:cxn ang="0">
                  <a:pos x="224" y="169"/>
                </a:cxn>
                <a:cxn ang="0">
                  <a:pos x="239" y="193"/>
                </a:cxn>
                <a:cxn ang="0">
                  <a:pos x="215" y="200"/>
                </a:cxn>
                <a:cxn ang="0">
                  <a:pos x="208" y="223"/>
                </a:cxn>
                <a:cxn ang="0">
                  <a:pos x="208" y="246"/>
                </a:cxn>
                <a:cxn ang="0">
                  <a:pos x="224" y="246"/>
                </a:cxn>
                <a:cxn ang="0">
                  <a:pos x="215" y="270"/>
                </a:cxn>
                <a:cxn ang="0">
                  <a:pos x="192" y="246"/>
                </a:cxn>
                <a:cxn ang="0">
                  <a:pos x="185" y="246"/>
                </a:cxn>
                <a:cxn ang="0">
                  <a:pos x="162" y="239"/>
                </a:cxn>
                <a:cxn ang="0">
                  <a:pos x="146" y="232"/>
                </a:cxn>
                <a:cxn ang="0">
                  <a:pos x="132" y="239"/>
                </a:cxn>
                <a:cxn ang="0">
                  <a:pos x="123" y="216"/>
                </a:cxn>
                <a:cxn ang="0">
                  <a:pos x="123" y="177"/>
                </a:cxn>
                <a:cxn ang="0">
                  <a:pos x="92" y="177"/>
                </a:cxn>
                <a:cxn ang="0">
                  <a:pos x="78" y="193"/>
                </a:cxn>
                <a:cxn ang="0">
                  <a:pos x="62" y="177"/>
                </a:cxn>
                <a:cxn ang="0">
                  <a:pos x="46" y="162"/>
                </a:cxn>
                <a:cxn ang="0">
                  <a:pos x="23" y="162"/>
                </a:cxn>
                <a:cxn ang="0">
                  <a:pos x="0" y="162"/>
                </a:cxn>
                <a:cxn ang="0">
                  <a:pos x="8" y="153"/>
                </a:cxn>
                <a:cxn ang="0">
                  <a:pos x="16" y="139"/>
                </a:cxn>
                <a:cxn ang="0">
                  <a:pos x="32" y="139"/>
                </a:cxn>
                <a:cxn ang="0">
                  <a:pos x="39" y="130"/>
                </a:cxn>
                <a:cxn ang="0">
                  <a:pos x="55" y="116"/>
                </a:cxn>
                <a:cxn ang="0">
                  <a:pos x="62" y="92"/>
                </a:cxn>
                <a:cxn ang="0">
                  <a:pos x="78" y="69"/>
                </a:cxn>
                <a:cxn ang="0">
                  <a:pos x="78" y="46"/>
                </a:cxn>
                <a:cxn ang="0">
                  <a:pos x="85" y="23"/>
                </a:cxn>
                <a:cxn ang="0">
                  <a:pos x="92" y="0"/>
                </a:cxn>
                <a:cxn ang="0">
                  <a:pos x="115" y="7"/>
                </a:cxn>
                <a:cxn ang="0">
                  <a:pos x="139" y="7"/>
                </a:cxn>
                <a:cxn ang="0">
                  <a:pos x="162" y="0"/>
                </a:cxn>
                <a:cxn ang="0">
                  <a:pos x="178" y="0"/>
                </a:cxn>
                <a:cxn ang="0">
                  <a:pos x="192" y="0"/>
                </a:cxn>
                <a:cxn ang="0">
                  <a:pos x="208" y="7"/>
                </a:cxn>
                <a:cxn ang="0">
                  <a:pos x="224" y="7"/>
                </a:cxn>
                <a:cxn ang="0">
                  <a:pos x="239" y="23"/>
                </a:cxn>
                <a:cxn ang="0">
                  <a:pos x="248" y="39"/>
                </a:cxn>
                <a:cxn ang="0">
                  <a:pos x="231" y="60"/>
                </a:cxn>
                <a:cxn ang="0">
                  <a:pos x="224" y="92"/>
                </a:cxn>
              </a:cxnLst>
              <a:rect l="0" t="0" r="r" b="b"/>
              <a:pathLst>
                <a:path w="249" h="271">
                  <a:moveTo>
                    <a:pt x="224" y="92"/>
                  </a:moveTo>
                  <a:lnTo>
                    <a:pt x="215" y="100"/>
                  </a:lnTo>
                  <a:lnTo>
                    <a:pt x="215" y="116"/>
                  </a:lnTo>
                  <a:lnTo>
                    <a:pt x="215" y="123"/>
                  </a:lnTo>
                  <a:lnTo>
                    <a:pt x="224" y="139"/>
                  </a:lnTo>
                  <a:lnTo>
                    <a:pt x="224" y="146"/>
                  </a:lnTo>
                  <a:lnTo>
                    <a:pt x="224" y="162"/>
                  </a:lnTo>
                  <a:lnTo>
                    <a:pt x="224" y="169"/>
                  </a:lnTo>
                  <a:lnTo>
                    <a:pt x="231" y="185"/>
                  </a:lnTo>
                  <a:lnTo>
                    <a:pt x="239" y="193"/>
                  </a:lnTo>
                  <a:lnTo>
                    <a:pt x="224" y="193"/>
                  </a:lnTo>
                  <a:lnTo>
                    <a:pt x="215" y="200"/>
                  </a:lnTo>
                  <a:lnTo>
                    <a:pt x="208" y="209"/>
                  </a:lnTo>
                  <a:lnTo>
                    <a:pt x="208" y="223"/>
                  </a:lnTo>
                  <a:lnTo>
                    <a:pt x="208" y="232"/>
                  </a:lnTo>
                  <a:lnTo>
                    <a:pt x="208" y="246"/>
                  </a:lnTo>
                  <a:lnTo>
                    <a:pt x="215" y="253"/>
                  </a:lnTo>
                  <a:lnTo>
                    <a:pt x="224" y="246"/>
                  </a:lnTo>
                  <a:lnTo>
                    <a:pt x="224" y="270"/>
                  </a:lnTo>
                  <a:lnTo>
                    <a:pt x="215" y="270"/>
                  </a:lnTo>
                  <a:lnTo>
                    <a:pt x="201" y="253"/>
                  </a:lnTo>
                  <a:lnTo>
                    <a:pt x="192" y="246"/>
                  </a:lnTo>
                  <a:lnTo>
                    <a:pt x="185" y="239"/>
                  </a:lnTo>
                  <a:lnTo>
                    <a:pt x="185" y="246"/>
                  </a:lnTo>
                  <a:lnTo>
                    <a:pt x="169" y="239"/>
                  </a:lnTo>
                  <a:lnTo>
                    <a:pt x="162" y="239"/>
                  </a:lnTo>
                  <a:lnTo>
                    <a:pt x="155" y="239"/>
                  </a:lnTo>
                  <a:lnTo>
                    <a:pt x="146" y="232"/>
                  </a:lnTo>
                  <a:lnTo>
                    <a:pt x="139" y="232"/>
                  </a:lnTo>
                  <a:lnTo>
                    <a:pt x="132" y="239"/>
                  </a:lnTo>
                  <a:lnTo>
                    <a:pt x="132" y="232"/>
                  </a:lnTo>
                  <a:lnTo>
                    <a:pt x="123" y="216"/>
                  </a:lnTo>
                  <a:lnTo>
                    <a:pt x="123" y="200"/>
                  </a:lnTo>
                  <a:lnTo>
                    <a:pt x="123" y="177"/>
                  </a:lnTo>
                  <a:lnTo>
                    <a:pt x="108" y="177"/>
                  </a:lnTo>
                  <a:lnTo>
                    <a:pt x="92" y="177"/>
                  </a:lnTo>
                  <a:lnTo>
                    <a:pt x="92" y="185"/>
                  </a:lnTo>
                  <a:lnTo>
                    <a:pt x="78" y="193"/>
                  </a:lnTo>
                  <a:lnTo>
                    <a:pt x="69" y="185"/>
                  </a:lnTo>
                  <a:lnTo>
                    <a:pt x="62" y="177"/>
                  </a:lnTo>
                  <a:lnTo>
                    <a:pt x="55" y="162"/>
                  </a:lnTo>
                  <a:lnTo>
                    <a:pt x="46" y="162"/>
                  </a:lnTo>
                  <a:lnTo>
                    <a:pt x="39" y="162"/>
                  </a:lnTo>
                  <a:lnTo>
                    <a:pt x="23" y="162"/>
                  </a:lnTo>
                  <a:lnTo>
                    <a:pt x="16" y="162"/>
                  </a:lnTo>
                  <a:lnTo>
                    <a:pt x="0" y="162"/>
                  </a:lnTo>
                  <a:lnTo>
                    <a:pt x="0" y="153"/>
                  </a:lnTo>
                  <a:lnTo>
                    <a:pt x="8" y="153"/>
                  </a:lnTo>
                  <a:lnTo>
                    <a:pt x="8" y="146"/>
                  </a:lnTo>
                  <a:lnTo>
                    <a:pt x="16" y="139"/>
                  </a:lnTo>
                  <a:lnTo>
                    <a:pt x="23" y="139"/>
                  </a:lnTo>
                  <a:lnTo>
                    <a:pt x="32" y="139"/>
                  </a:lnTo>
                  <a:lnTo>
                    <a:pt x="32" y="146"/>
                  </a:lnTo>
                  <a:lnTo>
                    <a:pt x="39" y="130"/>
                  </a:lnTo>
                  <a:lnTo>
                    <a:pt x="55" y="123"/>
                  </a:lnTo>
                  <a:lnTo>
                    <a:pt x="55" y="116"/>
                  </a:lnTo>
                  <a:lnTo>
                    <a:pt x="55" y="100"/>
                  </a:lnTo>
                  <a:lnTo>
                    <a:pt x="62" y="92"/>
                  </a:lnTo>
                  <a:lnTo>
                    <a:pt x="69" y="76"/>
                  </a:lnTo>
                  <a:lnTo>
                    <a:pt x="78" y="69"/>
                  </a:lnTo>
                  <a:lnTo>
                    <a:pt x="78" y="53"/>
                  </a:lnTo>
                  <a:lnTo>
                    <a:pt x="78" y="46"/>
                  </a:lnTo>
                  <a:lnTo>
                    <a:pt x="78" y="39"/>
                  </a:lnTo>
                  <a:lnTo>
                    <a:pt x="85" y="23"/>
                  </a:lnTo>
                  <a:lnTo>
                    <a:pt x="85" y="16"/>
                  </a:lnTo>
                  <a:lnTo>
                    <a:pt x="92" y="0"/>
                  </a:lnTo>
                  <a:lnTo>
                    <a:pt x="108" y="7"/>
                  </a:lnTo>
                  <a:lnTo>
                    <a:pt x="115" y="7"/>
                  </a:lnTo>
                  <a:lnTo>
                    <a:pt x="132" y="16"/>
                  </a:lnTo>
                  <a:lnTo>
                    <a:pt x="139" y="7"/>
                  </a:lnTo>
                  <a:lnTo>
                    <a:pt x="155" y="0"/>
                  </a:lnTo>
                  <a:lnTo>
                    <a:pt x="162" y="0"/>
                  </a:lnTo>
                  <a:lnTo>
                    <a:pt x="169" y="0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92" y="0"/>
                  </a:lnTo>
                  <a:lnTo>
                    <a:pt x="201" y="7"/>
                  </a:lnTo>
                  <a:lnTo>
                    <a:pt x="208" y="7"/>
                  </a:lnTo>
                  <a:lnTo>
                    <a:pt x="215" y="7"/>
                  </a:lnTo>
                  <a:lnTo>
                    <a:pt x="224" y="7"/>
                  </a:lnTo>
                  <a:lnTo>
                    <a:pt x="231" y="16"/>
                  </a:lnTo>
                  <a:lnTo>
                    <a:pt x="239" y="23"/>
                  </a:lnTo>
                  <a:lnTo>
                    <a:pt x="239" y="39"/>
                  </a:lnTo>
                  <a:lnTo>
                    <a:pt x="248" y="39"/>
                  </a:lnTo>
                  <a:lnTo>
                    <a:pt x="239" y="53"/>
                  </a:lnTo>
                  <a:lnTo>
                    <a:pt x="231" y="60"/>
                  </a:lnTo>
                  <a:lnTo>
                    <a:pt x="224" y="76"/>
                  </a:lnTo>
                  <a:lnTo>
                    <a:pt x="224" y="92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14" name="Freeform 536"/>
            <p:cNvSpPr>
              <a:spLocks/>
            </p:cNvSpPr>
            <p:nvPr/>
          </p:nvSpPr>
          <p:spPr bwMode="auto">
            <a:xfrm>
              <a:off x="3193" y="2238"/>
              <a:ext cx="220" cy="193"/>
            </a:xfrm>
            <a:custGeom>
              <a:avLst/>
              <a:gdLst/>
              <a:ahLst/>
              <a:cxnLst>
                <a:cxn ang="0">
                  <a:pos x="23" y="70"/>
                </a:cxn>
                <a:cxn ang="0">
                  <a:pos x="16" y="70"/>
                </a:cxn>
                <a:cxn ang="0">
                  <a:pos x="0" y="70"/>
                </a:cxn>
                <a:cxn ang="0">
                  <a:pos x="0" y="77"/>
                </a:cxn>
                <a:cxn ang="0">
                  <a:pos x="0" y="93"/>
                </a:cxn>
                <a:cxn ang="0">
                  <a:pos x="0" y="100"/>
                </a:cxn>
                <a:cxn ang="0">
                  <a:pos x="0" y="116"/>
                </a:cxn>
                <a:cxn ang="0">
                  <a:pos x="8" y="123"/>
                </a:cxn>
                <a:cxn ang="0">
                  <a:pos x="16" y="140"/>
                </a:cxn>
                <a:cxn ang="0">
                  <a:pos x="23" y="131"/>
                </a:cxn>
                <a:cxn ang="0">
                  <a:pos x="39" y="140"/>
                </a:cxn>
                <a:cxn ang="0">
                  <a:pos x="62" y="140"/>
                </a:cxn>
                <a:cxn ang="0">
                  <a:pos x="69" y="131"/>
                </a:cxn>
                <a:cxn ang="0">
                  <a:pos x="85" y="123"/>
                </a:cxn>
                <a:cxn ang="0">
                  <a:pos x="85" y="107"/>
                </a:cxn>
                <a:cxn ang="0">
                  <a:pos x="101" y="107"/>
                </a:cxn>
                <a:cxn ang="0">
                  <a:pos x="108" y="107"/>
                </a:cxn>
                <a:cxn ang="0">
                  <a:pos x="101" y="100"/>
                </a:cxn>
                <a:cxn ang="0">
                  <a:pos x="115" y="93"/>
                </a:cxn>
                <a:cxn ang="0">
                  <a:pos x="124" y="93"/>
                </a:cxn>
                <a:cxn ang="0">
                  <a:pos x="131" y="84"/>
                </a:cxn>
                <a:cxn ang="0">
                  <a:pos x="139" y="84"/>
                </a:cxn>
                <a:cxn ang="0">
                  <a:pos x="139" y="77"/>
                </a:cxn>
                <a:cxn ang="0">
                  <a:pos x="148" y="61"/>
                </a:cxn>
                <a:cxn ang="0">
                  <a:pos x="148" y="46"/>
                </a:cxn>
                <a:cxn ang="0">
                  <a:pos x="148" y="39"/>
                </a:cxn>
                <a:cxn ang="0">
                  <a:pos x="148" y="30"/>
                </a:cxn>
                <a:cxn ang="0">
                  <a:pos x="139" y="23"/>
                </a:cxn>
                <a:cxn ang="0">
                  <a:pos x="139" y="16"/>
                </a:cxn>
                <a:cxn ang="0">
                  <a:pos x="131" y="7"/>
                </a:cxn>
                <a:cxn ang="0">
                  <a:pos x="115" y="0"/>
                </a:cxn>
                <a:cxn ang="0">
                  <a:pos x="101" y="0"/>
                </a:cxn>
                <a:cxn ang="0">
                  <a:pos x="92" y="7"/>
                </a:cxn>
                <a:cxn ang="0">
                  <a:pos x="85" y="16"/>
                </a:cxn>
                <a:cxn ang="0">
                  <a:pos x="85" y="30"/>
                </a:cxn>
                <a:cxn ang="0">
                  <a:pos x="85" y="39"/>
                </a:cxn>
                <a:cxn ang="0">
                  <a:pos x="85" y="53"/>
                </a:cxn>
                <a:cxn ang="0">
                  <a:pos x="92" y="61"/>
                </a:cxn>
                <a:cxn ang="0">
                  <a:pos x="101" y="53"/>
                </a:cxn>
                <a:cxn ang="0">
                  <a:pos x="101" y="77"/>
                </a:cxn>
                <a:cxn ang="0">
                  <a:pos x="92" y="77"/>
                </a:cxn>
                <a:cxn ang="0">
                  <a:pos x="78" y="61"/>
                </a:cxn>
                <a:cxn ang="0">
                  <a:pos x="69" y="53"/>
                </a:cxn>
                <a:cxn ang="0">
                  <a:pos x="62" y="46"/>
                </a:cxn>
                <a:cxn ang="0">
                  <a:pos x="62" y="53"/>
                </a:cxn>
                <a:cxn ang="0">
                  <a:pos x="46" y="46"/>
                </a:cxn>
                <a:cxn ang="0">
                  <a:pos x="39" y="46"/>
                </a:cxn>
                <a:cxn ang="0">
                  <a:pos x="32" y="46"/>
                </a:cxn>
                <a:cxn ang="0">
                  <a:pos x="23" y="39"/>
                </a:cxn>
                <a:cxn ang="0">
                  <a:pos x="23" y="53"/>
                </a:cxn>
                <a:cxn ang="0">
                  <a:pos x="23" y="70"/>
                </a:cxn>
              </a:cxnLst>
              <a:rect l="0" t="0" r="r" b="b"/>
              <a:pathLst>
                <a:path w="149" h="141">
                  <a:moveTo>
                    <a:pt x="23" y="70"/>
                  </a:moveTo>
                  <a:lnTo>
                    <a:pt x="16" y="70"/>
                  </a:lnTo>
                  <a:lnTo>
                    <a:pt x="0" y="70"/>
                  </a:lnTo>
                  <a:lnTo>
                    <a:pt x="0" y="77"/>
                  </a:lnTo>
                  <a:lnTo>
                    <a:pt x="0" y="93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8" y="123"/>
                  </a:lnTo>
                  <a:lnTo>
                    <a:pt x="16" y="140"/>
                  </a:lnTo>
                  <a:lnTo>
                    <a:pt x="23" y="131"/>
                  </a:lnTo>
                  <a:lnTo>
                    <a:pt x="39" y="140"/>
                  </a:lnTo>
                  <a:lnTo>
                    <a:pt x="62" y="140"/>
                  </a:lnTo>
                  <a:lnTo>
                    <a:pt x="69" y="131"/>
                  </a:lnTo>
                  <a:lnTo>
                    <a:pt x="85" y="123"/>
                  </a:lnTo>
                  <a:lnTo>
                    <a:pt x="85" y="107"/>
                  </a:lnTo>
                  <a:lnTo>
                    <a:pt x="101" y="107"/>
                  </a:lnTo>
                  <a:lnTo>
                    <a:pt x="108" y="107"/>
                  </a:lnTo>
                  <a:lnTo>
                    <a:pt x="101" y="100"/>
                  </a:lnTo>
                  <a:lnTo>
                    <a:pt x="115" y="93"/>
                  </a:lnTo>
                  <a:lnTo>
                    <a:pt x="124" y="93"/>
                  </a:lnTo>
                  <a:lnTo>
                    <a:pt x="131" y="84"/>
                  </a:lnTo>
                  <a:lnTo>
                    <a:pt x="139" y="84"/>
                  </a:lnTo>
                  <a:lnTo>
                    <a:pt x="139" y="77"/>
                  </a:lnTo>
                  <a:lnTo>
                    <a:pt x="148" y="61"/>
                  </a:lnTo>
                  <a:lnTo>
                    <a:pt x="148" y="46"/>
                  </a:lnTo>
                  <a:lnTo>
                    <a:pt x="148" y="39"/>
                  </a:lnTo>
                  <a:lnTo>
                    <a:pt x="148" y="30"/>
                  </a:lnTo>
                  <a:lnTo>
                    <a:pt x="139" y="23"/>
                  </a:lnTo>
                  <a:lnTo>
                    <a:pt x="139" y="16"/>
                  </a:lnTo>
                  <a:lnTo>
                    <a:pt x="131" y="7"/>
                  </a:lnTo>
                  <a:lnTo>
                    <a:pt x="115" y="0"/>
                  </a:lnTo>
                  <a:lnTo>
                    <a:pt x="101" y="0"/>
                  </a:lnTo>
                  <a:lnTo>
                    <a:pt x="92" y="7"/>
                  </a:lnTo>
                  <a:lnTo>
                    <a:pt x="85" y="16"/>
                  </a:lnTo>
                  <a:lnTo>
                    <a:pt x="85" y="30"/>
                  </a:lnTo>
                  <a:lnTo>
                    <a:pt x="85" y="39"/>
                  </a:lnTo>
                  <a:lnTo>
                    <a:pt x="85" y="53"/>
                  </a:lnTo>
                  <a:lnTo>
                    <a:pt x="92" y="61"/>
                  </a:lnTo>
                  <a:lnTo>
                    <a:pt x="101" y="53"/>
                  </a:lnTo>
                  <a:lnTo>
                    <a:pt x="101" y="77"/>
                  </a:lnTo>
                  <a:lnTo>
                    <a:pt x="92" y="77"/>
                  </a:lnTo>
                  <a:lnTo>
                    <a:pt x="78" y="61"/>
                  </a:lnTo>
                  <a:lnTo>
                    <a:pt x="69" y="53"/>
                  </a:lnTo>
                  <a:lnTo>
                    <a:pt x="62" y="46"/>
                  </a:lnTo>
                  <a:lnTo>
                    <a:pt x="62" y="53"/>
                  </a:lnTo>
                  <a:lnTo>
                    <a:pt x="46" y="46"/>
                  </a:lnTo>
                  <a:lnTo>
                    <a:pt x="39" y="46"/>
                  </a:lnTo>
                  <a:lnTo>
                    <a:pt x="32" y="46"/>
                  </a:lnTo>
                  <a:lnTo>
                    <a:pt x="23" y="39"/>
                  </a:lnTo>
                  <a:lnTo>
                    <a:pt x="23" y="53"/>
                  </a:lnTo>
                  <a:lnTo>
                    <a:pt x="23" y="7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15" name="Freeform 537"/>
            <p:cNvSpPr>
              <a:spLocks/>
            </p:cNvSpPr>
            <p:nvPr/>
          </p:nvSpPr>
          <p:spPr bwMode="auto">
            <a:xfrm>
              <a:off x="3244" y="2386"/>
              <a:ext cx="156" cy="139"/>
            </a:xfrm>
            <a:custGeom>
              <a:avLst/>
              <a:gdLst/>
              <a:ahLst/>
              <a:cxnLst>
                <a:cxn ang="0">
                  <a:pos x="46" y="93"/>
                </a:cxn>
                <a:cxn ang="0">
                  <a:pos x="39" y="85"/>
                </a:cxn>
                <a:cxn ang="0">
                  <a:pos x="30" y="69"/>
                </a:cxn>
                <a:cxn ang="0">
                  <a:pos x="23" y="69"/>
                </a:cxn>
                <a:cxn ang="0">
                  <a:pos x="16" y="62"/>
                </a:cxn>
                <a:cxn ang="0">
                  <a:pos x="7" y="46"/>
                </a:cxn>
                <a:cxn ang="0">
                  <a:pos x="0" y="32"/>
                </a:cxn>
                <a:cxn ang="0">
                  <a:pos x="23" y="32"/>
                </a:cxn>
                <a:cxn ang="0">
                  <a:pos x="30" y="23"/>
                </a:cxn>
                <a:cxn ang="0">
                  <a:pos x="46" y="16"/>
                </a:cxn>
                <a:cxn ang="0">
                  <a:pos x="46" y="0"/>
                </a:cxn>
                <a:cxn ang="0">
                  <a:pos x="63" y="0"/>
                </a:cxn>
                <a:cxn ang="0">
                  <a:pos x="70" y="0"/>
                </a:cxn>
                <a:cxn ang="0">
                  <a:pos x="70" y="8"/>
                </a:cxn>
                <a:cxn ang="0">
                  <a:pos x="77" y="8"/>
                </a:cxn>
                <a:cxn ang="0">
                  <a:pos x="86" y="8"/>
                </a:cxn>
                <a:cxn ang="0">
                  <a:pos x="101" y="16"/>
                </a:cxn>
                <a:cxn ang="0">
                  <a:pos x="101" y="32"/>
                </a:cxn>
                <a:cxn ang="0">
                  <a:pos x="93" y="46"/>
                </a:cxn>
                <a:cxn ang="0">
                  <a:pos x="101" y="55"/>
                </a:cxn>
                <a:cxn ang="0">
                  <a:pos x="93" y="69"/>
                </a:cxn>
                <a:cxn ang="0">
                  <a:pos x="93" y="85"/>
                </a:cxn>
                <a:cxn ang="0">
                  <a:pos x="86" y="93"/>
                </a:cxn>
                <a:cxn ang="0">
                  <a:pos x="77" y="102"/>
                </a:cxn>
                <a:cxn ang="0">
                  <a:pos x="63" y="93"/>
                </a:cxn>
                <a:cxn ang="0">
                  <a:pos x="54" y="93"/>
                </a:cxn>
                <a:cxn ang="0">
                  <a:pos x="46" y="93"/>
                </a:cxn>
              </a:cxnLst>
              <a:rect l="0" t="0" r="r" b="b"/>
              <a:pathLst>
                <a:path w="102" h="103">
                  <a:moveTo>
                    <a:pt x="46" y="93"/>
                  </a:moveTo>
                  <a:lnTo>
                    <a:pt x="39" y="85"/>
                  </a:lnTo>
                  <a:lnTo>
                    <a:pt x="30" y="69"/>
                  </a:lnTo>
                  <a:lnTo>
                    <a:pt x="23" y="69"/>
                  </a:lnTo>
                  <a:lnTo>
                    <a:pt x="16" y="62"/>
                  </a:lnTo>
                  <a:lnTo>
                    <a:pt x="7" y="46"/>
                  </a:lnTo>
                  <a:lnTo>
                    <a:pt x="0" y="32"/>
                  </a:lnTo>
                  <a:lnTo>
                    <a:pt x="23" y="32"/>
                  </a:lnTo>
                  <a:lnTo>
                    <a:pt x="30" y="23"/>
                  </a:lnTo>
                  <a:lnTo>
                    <a:pt x="46" y="16"/>
                  </a:lnTo>
                  <a:lnTo>
                    <a:pt x="46" y="0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8"/>
                  </a:lnTo>
                  <a:lnTo>
                    <a:pt x="77" y="8"/>
                  </a:lnTo>
                  <a:lnTo>
                    <a:pt x="86" y="8"/>
                  </a:lnTo>
                  <a:lnTo>
                    <a:pt x="101" y="16"/>
                  </a:lnTo>
                  <a:lnTo>
                    <a:pt x="101" y="32"/>
                  </a:lnTo>
                  <a:lnTo>
                    <a:pt x="93" y="46"/>
                  </a:lnTo>
                  <a:lnTo>
                    <a:pt x="101" y="55"/>
                  </a:lnTo>
                  <a:lnTo>
                    <a:pt x="93" y="69"/>
                  </a:lnTo>
                  <a:lnTo>
                    <a:pt x="93" y="85"/>
                  </a:lnTo>
                  <a:lnTo>
                    <a:pt x="86" y="93"/>
                  </a:lnTo>
                  <a:lnTo>
                    <a:pt x="77" y="102"/>
                  </a:lnTo>
                  <a:lnTo>
                    <a:pt x="63" y="93"/>
                  </a:lnTo>
                  <a:lnTo>
                    <a:pt x="54" y="93"/>
                  </a:lnTo>
                  <a:lnTo>
                    <a:pt x="46" y="9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16" name="Line 538"/>
            <p:cNvSpPr>
              <a:spLocks noChangeShapeType="1"/>
            </p:cNvSpPr>
            <p:nvPr/>
          </p:nvSpPr>
          <p:spPr bwMode="auto">
            <a:xfrm flipH="1">
              <a:off x="1230" y="1695"/>
              <a:ext cx="14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17" name="Line 539"/>
            <p:cNvSpPr>
              <a:spLocks noChangeShapeType="1"/>
            </p:cNvSpPr>
            <p:nvPr/>
          </p:nvSpPr>
          <p:spPr bwMode="auto">
            <a:xfrm>
              <a:off x="1266" y="1684"/>
              <a:ext cx="0" cy="1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18" name="Freeform 540"/>
            <p:cNvSpPr>
              <a:spLocks/>
            </p:cNvSpPr>
            <p:nvPr/>
          </p:nvSpPr>
          <p:spPr bwMode="auto">
            <a:xfrm>
              <a:off x="1253" y="1684"/>
              <a:ext cx="46" cy="41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0" y="0"/>
                </a:cxn>
                <a:cxn ang="0">
                  <a:pos x="29" y="0"/>
                </a:cxn>
              </a:cxnLst>
              <a:rect l="0" t="0" r="r" b="b"/>
              <a:pathLst>
                <a:path w="30" h="30">
                  <a:moveTo>
                    <a:pt x="29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19" name="Freeform 541"/>
            <p:cNvSpPr>
              <a:spLocks/>
            </p:cNvSpPr>
            <p:nvPr/>
          </p:nvSpPr>
          <p:spPr bwMode="auto">
            <a:xfrm>
              <a:off x="1407" y="1687"/>
              <a:ext cx="70" cy="4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7" y="15"/>
                </a:cxn>
                <a:cxn ang="0">
                  <a:pos x="0" y="15"/>
                </a:cxn>
                <a:cxn ang="0">
                  <a:pos x="7" y="30"/>
                </a:cxn>
                <a:cxn ang="0">
                  <a:pos x="15" y="22"/>
                </a:cxn>
                <a:cxn ang="0">
                  <a:pos x="23" y="22"/>
                </a:cxn>
                <a:cxn ang="0">
                  <a:pos x="46" y="22"/>
                </a:cxn>
                <a:cxn ang="0">
                  <a:pos x="46" y="15"/>
                </a:cxn>
                <a:cxn ang="0">
                  <a:pos x="30" y="15"/>
                </a:cxn>
                <a:cxn ang="0">
                  <a:pos x="38" y="7"/>
                </a:cxn>
                <a:cxn ang="0">
                  <a:pos x="30" y="7"/>
                </a:cxn>
                <a:cxn ang="0">
                  <a:pos x="15" y="0"/>
                </a:cxn>
                <a:cxn ang="0">
                  <a:pos x="7" y="0"/>
                </a:cxn>
              </a:cxnLst>
              <a:rect l="0" t="0" r="r" b="b"/>
              <a:pathLst>
                <a:path w="47" h="31">
                  <a:moveTo>
                    <a:pt x="7" y="0"/>
                  </a:moveTo>
                  <a:lnTo>
                    <a:pt x="7" y="15"/>
                  </a:lnTo>
                  <a:lnTo>
                    <a:pt x="0" y="15"/>
                  </a:lnTo>
                  <a:lnTo>
                    <a:pt x="7" y="30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46" y="22"/>
                  </a:lnTo>
                  <a:lnTo>
                    <a:pt x="46" y="15"/>
                  </a:lnTo>
                  <a:lnTo>
                    <a:pt x="30" y="15"/>
                  </a:lnTo>
                  <a:lnTo>
                    <a:pt x="38" y="7"/>
                  </a:lnTo>
                  <a:lnTo>
                    <a:pt x="30" y="7"/>
                  </a:lnTo>
                  <a:lnTo>
                    <a:pt x="15" y="0"/>
                  </a:lnTo>
                  <a:lnTo>
                    <a:pt x="7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20" name="Freeform 542"/>
            <p:cNvSpPr>
              <a:spLocks/>
            </p:cNvSpPr>
            <p:nvPr/>
          </p:nvSpPr>
          <p:spPr bwMode="auto">
            <a:xfrm>
              <a:off x="1359" y="1687"/>
              <a:ext cx="56" cy="41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37" y="15"/>
                </a:cxn>
                <a:cxn ang="0">
                  <a:pos x="29" y="15"/>
                </a:cxn>
                <a:cxn ang="0">
                  <a:pos x="37" y="30"/>
                </a:cxn>
                <a:cxn ang="0">
                  <a:pos x="22" y="30"/>
                </a:cxn>
                <a:cxn ang="0">
                  <a:pos x="7" y="22"/>
                </a:cxn>
                <a:cxn ang="0">
                  <a:pos x="0" y="22"/>
                </a:cxn>
                <a:cxn ang="0">
                  <a:pos x="7" y="22"/>
                </a:cxn>
                <a:cxn ang="0">
                  <a:pos x="15" y="22"/>
                </a:cxn>
                <a:cxn ang="0">
                  <a:pos x="29" y="22"/>
                </a:cxn>
                <a:cxn ang="0">
                  <a:pos x="22" y="7"/>
                </a:cxn>
                <a:cxn ang="0">
                  <a:pos x="15" y="0"/>
                </a:cxn>
                <a:cxn ang="0">
                  <a:pos x="29" y="0"/>
                </a:cxn>
                <a:cxn ang="0">
                  <a:pos x="37" y="0"/>
                </a:cxn>
              </a:cxnLst>
              <a:rect l="0" t="0" r="r" b="b"/>
              <a:pathLst>
                <a:path w="38" h="31">
                  <a:moveTo>
                    <a:pt x="37" y="0"/>
                  </a:moveTo>
                  <a:lnTo>
                    <a:pt x="37" y="15"/>
                  </a:lnTo>
                  <a:lnTo>
                    <a:pt x="29" y="15"/>
                  </a:lnTo>
                  <a:lnTo>
                    <a:pt x="37" y="30"/>
                  </a:lnTo>
                  <a:lnTo>
                    <a:pt x="22" y="30"/>
                  </a:lnTo>
                  <a:lnTo>
                    <a:pt x="7" y="22"/>
                  </a:lnTo>
                  <a:lnTo>
                    <a:pt x="0" y="22"/>
                  </a:lnTo>
                  <a:lnTo>
                    <a:pt x="7" y="22"/>
                  </a:lnTo>
                  <a:lnTo>
                    <a:pt x="15" y="22"/>
                  </a:lnTo>
                  <a:lnTo>
                    <a:pt x="29" y="22"/>
                  </a:lnTo>
                  <a:lnTo>
                    <a:pt x="22" y="7"/>
                  </a:lnTo>
                  <a:lnTo>
                    <a:pt x="15" y="0"/>
                  </a:lnTo>
                  <a:lnTo>
                    <a:pt x="29" y="0"/>
                  </a:lnTo>
                  <a:lnTo>
                    <a:pt x="37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21" name="Freeform 543"/>
            <p:cNvSpPr>
              <a:spLocks/>
            </p:cNvSpPr>
            <p:nvPr/>
          </p:nvSpPr>
          <p:spPr bwMode="auto">
            <a:xfrm>
              <a:off x="1404" y="1642"/>
              <a:ext cx="42" cy="42"/>
            </a:xfrm>
            <a:custGeom>
              <a:avLst/>
              <a:gdLst/>
              <a:ahLst/>
              <a:cxnLst>
                <a:cxn ang="0">
                  <a:pos x="28" y="29"/>
                </a:cxn>
                <a:cxn ang="0">
                  <a:pos x="0" y="29"/>
                </a:cxn>
                <a:cxn ang="0">
                  <a:pos x="0" y="0"/>
                </a:cxn>
                <a:cxn ang="0">
                  <a:pos x="28" y="29"/>
                </a:cxn>
              </a:cxnLst>
              <a:rect l="0" t="0" r="r" b="b"/>
              <a:pathLst>
                <a:path w="29" h="30">
                  <a:moveTo>
                    <a:pt x="28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28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22" name="Line 544"/>
            <p:cNvSpPr>
              <a:spLocks noChangeShapeType="1"/>
            </p:cNvSpPr>
            <p:nvPr/>
          </p:nvSpPr>
          <p:spPr bwMode="auto">
            <a:xfrm flipH="1">
              <a:off x="1415" y="1654"/>
              <a:ext cx="16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23" name="Freeform 545"/>
            <p:cNvSpPr>
              <a:spLocks/>
            </p:cNvSpPr>
            <p:nvPr/>
          </p:nvSpPr>
          <p:spPr bwMode="auto">
            <a:xfrm>
              <a:off x="1601" y="1798"/>
              <a:ext cx="46" cy="39"/>
            </a:xfrm>
            <a:custGeom>
              <a:avLst/>
              <a:gdLst/>
              <a:ahLst/>
              <a:cxnLst>
                <a:cxn ang="0">
                  <a:pos x="29" y="30"/>
                </a:cxn>
                <a:cxn ang="0">
                  <a:pos x="0" y="0"/>
                </a:cxn>
                <a:cxn ang="0">
                  <a:pos x="29" y="0"/>
                </a:cxn>
                <a:cxn ang="0">
                  <a:pos x="29" y="30"/>
                </a:cxn>
              </a:cxnLst>
              <a:rect l="0" t="0" r="r" b="b"/>
              <a:pathLst>
                <a:path w="30" h="31">
                  <a:moveTo>
                    <a:pt x="29" y="3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3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24" name="Freeform 546"/>
            <p:cNvSpPr>
              <a:spLocks/>
            </p:cNvSpPr>
            <p:nvPr/>
          </p:nvSpPr>
          <p:spPr bwMode="auto">
            <a:xfrm>
              <a:off x="1122" y="1861"/>
              <a:ext cx="74" cy="57"/>
            </a:xfrm>
            <a:custGeom>
              <a:avLst/>
              <a:gdLst/>
              <a:ahLst/>
              <a:cxnLst>
                <a:cxn ang="0">
                  <a:pos x="9" y="23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23" y="0"/>
                </a:cxn>
                <a:cxn ang="0">
                  <a:pos x="32" y="0"/>
                </a:cxn>
                <a:cxn ang="0">
                  <a:pos x="39" y="8"/>
                </a:cxn>
                <a:cxn ang="0">
                  <a:pos x="47" y="23"/>
                </a:cxn>
                <a:cxn ang="0">
                  <a:pos x="39" y="23"/>
                </a:cxn>
                <a:cxn ang="0">
                  <a:pos x="39" y="31"/>
                </a:cxn>
                <a:cxn ang="0">
                  <a:pos x="39" y="39"/>
                </a:cxn>
                <a:cxn ang="0">
                  <a:pos x="32" y="31"/>
                </a:cxn>
                <a:cxn ang="0">
                  <a:pos x="32" y="39"/>
                </a:cxn>
                <a:cxn ang="0">
                  <a:pos x="32" y="31"/>
                </a:cxn>
                <a:cxn ang="0">
                  <a:pos x="23" y="23"/>
                </a:cxn>
                <a:cxn ang="0">
                  <a:pos x="16" y="15"/>
                </a:cxn>
                <a:cxn ang="0">
                  <a:pos x="9" y="8"/>
                </a:cxn>
                <a:cxn ang="0">
                  <a:pos x="16" y="15"/>
                </a:cxn>
                <a:cxn ang="0">
                  <a:pos x="9" y="23"/>
                </a:cxn>
              </a:cxnLst>
              <a:rect l="0" t="0" r="r" b="b"/>
              <a:pathLst>
                <a:path w="48" h="40">
                  <a:moveTo>
                    <a:pt x="9" y="23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9" y="0"/>
                  </a:lnTo>
                  <a:lnTo>
                    <a:pt x="23" y="0"/>
                  </a:lnTo>
                  <a:lnTo>
                    <a:pt x="32" y="0"/>
                  </a:lnTo>
                  <a:lnTo>
                    <a:pt x="39" y="8"/>
                  </a:lnTo>
                  <a:lnTo>
                    <a:pt x="47" y="23"/>
                  </a:lnTo>
                  <a:lnTo>
                    <a:pt x="39" y="23"/>
                  </a:lnTo>
                  <a:lnTo>
                    <a:pt x="39" y="31"/>
                  </a:lnTo>
                  <a:lnTo>
                    <a:pt x="39" y="39"/>
                  </a:lnTo>
                  <a:lnTo>
                    <a:pt x="32" y="31"/>
                  </a:lnTo>
                  <a:lnTo>
                    <a:pt x="32" y="39"/>
                  </a:lnTo>
                  <a:lnTo>
                    <a:pt x="32" y="31"/>
                  </a:lnTo>
                  <a:lnTo>
                    <a:pt x="23" y="23"/>
                  </a:lnTo>
                  <a:lnTo>
                    <a:pt x="16" y="15"/>
                  </a:lnTo>
                  <a:lnTo>
                    <a:pt x="9" y="8"/>
                  </a:lnTo>
                  <a:lnTo>
                    <a:pt x="16" y="15"/>
                  </a:lnTo>
                  <a:lnTo>
                    <a:pt x="9" y="2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25" name="Line 547"/>
            <p:cNvSpPr>
              <a:spLocks noChangeShapeType="1"/>
            </p:cNvSpPr>
            <p:nvPr/>
          </p:nvSpPr>
          <p:spPr bwMode="auto">
            <a:xfrm flipV="1">
              <a:off x="1638" y="1809"/>
              <a:ext cx="0" cy="9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26" name="Line 548"/>
            <p:cNvSpPr>
              <a:spLocks noChangeShapeType="1"/>
            </p:cNvSpPr>
            <p:nvPr/>
          </p:nvSpPr>
          <p:spPr bwMode="auto">
            <a:xfrm flipV="1">
              <a:off x="1606" y="1768"/>
              <a:ext cx="0" cy="1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27" name="Freeform 549"/>
            <p:cNvSpPr>
              <a:spLocks/>
            </p:cNvSpPr>
            <p:nvPr/>
          </p:nvSpPr>
          <p:spPr bwMode="auto">
            <a:xfrm>
              <a:off x="1060" y="1790"/>
              <a:ext cx="40" cy="39"/>
            </a:xfrm>
            <a:custGeom>
              <a:avLst/>
              <a:gdLst/>
              <a:ahLst/>
              <a:cxnLst>
                <a:cxn ang="0">
                  <a:pos x="28" y="19"/>
                </a:cxn>
                <a:cxn ang="0">
                  <a:pos x="28" y="28"/>
                </a:cxn>
                <a:cxn ang="0">
                  <a:pos x="17" y="28"/>
                </a:cxn>
                <a:cxn ang="0">
                  <a:pos x="8" y="19"/>
                </a:cxn>
                <a:cxn ang="0">
                  <a:pos x="0" y="19"/>
                </a:cxn>
                <a:cxn ang="0">
                  <a:pos x="8" y="0"/>
                </a:cxn>
                <a:cxn ang="0">
                  <a:pos x="17" y="8"/>
                </a:cxn>
                <a:cxn ang="0">
                  <a:pos x="28" y="8"/>
                </a:cxn>
                <a:cxn ang="0">
                  <a:pos x="28" y="19"/>
                </a:cxn>
              </a:cxnLst>
              <a:rect l="0" t="0" r="r" b="b"/>
              <a:pathLst>
                <a:path w="29" h="29">
                  <a:moveTo>
                    <a:pt x="28" y="19"/>
                  </a:moveTo>
                  <a:lnTo>
                    <a:pt x="28" y="28"/>
                  </a:lnTo>
                  <a:lnTo>
                    <a:pt x="17" y="28"/>
                  </a:lnTo>
                  <a:lnTo>
                    <a:pt x="8" y="19"/>
                  </a:lnTo>
                  <a:lnTo>
                    <a:pt x="0" y="19"/>
                  </a:lnTo>
                  <a:lnTo>
                    <a:pt x="8" y="0"/>
                  </a:lnTo>
                  <a:lnTo>
                    <a:pt x="17" y="8"/>
                  </a:lnTo>
                  <a:lnTo>
                    <a:pt x="28" y="8"/>
                  </a:lnTo>
                  <a:lnTo>
                    <a:pt x="28" y="1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28" name="Freeform 550"/>
            <p:cNvSpPr>
              <a:spLocks/>
            </p:cNvSpPr>
            <p:nvPr/>
          </p:nvSpPr>
          <p:spPr bwMode="auto">
            <a:xfrm>
              <a:off x="615" y="712"/>
              <a:ext cx="1243" cy="549"/>
            </a:xfrm>
            <a:custGeom>
              <a:avLst/>
              <a:gdLst/>
              <a:ahLst/>
              <a:cxnLst>
                <a:cxn ang="0">
                  <a:pos x="634" y="62"/>
                </a:cxn>
                <a:cxn ang="0">
                  <a:pos x="680" y="30"/>
                </a:cxn>
                <a:cxn ang="0">
                  <a:pos x="634" y="39"/>
                </a:cxn>
                <a:cxn ang="0">
                  <a:pos x="594" y="30"/>
                </a:cxn>
                <a:cxn ang="0">
                  <a:pos x="594" y="16"/>
                </a:cxn>
                <a:cxn ang="0">
                  <a:pos x="571" y="8"/>
                </a:cxn>
                <a:cxn ang="0">
                  <a:pos x="555" y="39"/>
                </a:cxn>
                <a:cxn ang="0">
                  <a:pos x="525" y="53"/>
                </a:cxn>
                <a:cxn ang="0">
                  <a:pos x="501" y="46"/>
                </a:cxn>
                <a:cxn ang="0">
                  <a:pos x="425" y="46"/>
                </a:cxn>
                <a:cxn ang="0">
                  <a:pos x="409" y="69"/>
                </a:cxn>
                <a:cxn ang="0">
                  <a:pos x="348" y="46"/>
                </a:cxn>
                <a:cxn ang="0">
                  <a:pos x="285" y="30"/>
                </a:cxn>
                <a:cxn ang="0">
                  <a:pos x="262" y="16"/>
                </a:cxn>
                <a:cxn ang="0">
                  <a:pos x="178" y="39"/>
                </a:cxn>
                <a:cxn ang="0">
                  <a:pos x="62" y="85"/>
                </a:cxn>
                <a:cxn ang="0">
                  <a:pos x="23" y="162"/>
                </a:cxn>
                <a:cxn ang="0">
                  <a:pos x="46" y="216"/>
                </a:cxn>
                <a:cxn ang="0">
                  <a:pos x="32" y="232"/>
                </a:cxn>
                <a:cxn ang="0">
                  <a:pos x="39" y="256"/>
                </a:cxn>
                <a:cxn ang="0">
                  <a:pos x="32" y="270"/>
                </a:cxn>
                <a:cxn ang="0">
                  <a:pos x="55" y="270"/>
                </a:cxn>
                <a:cxn ang="0">
                  <a:pos x="46" y="286"/>
                </a:cxn>
                <a:cxn ang="0">
                  <a:pos x="62" y="302"/>
                </a:cxn>
                <a:cxn ang="0">
                  <a:pos x="201" y="302"/>
                </a:cxn>
                <a:cxn ang="0">
                  <a:pos x="332" y="302"/>
                </a:cxn>
                <a:cxn ang="0">
                  <a:pos x="417" y="309"/>
                </a:cxn>
                <a:cxn ang="0">
                  <a:pos x="478" y="340"/>
                </a:cxn>
                <a:cxn ang="0">
                  <a:pos x="471" y="403"/>
                </a:cxn>
                <a:cxn ang="0">
                  <a:pos x="548" y="379"/>
                </a:cxn>
                <a:cxn ang="0">
                  <a:pos x="641" y="333"/>
                </a:cxn>
                <a:cxn ang="0">
                  <a:pos x="694" y="349"/>
                </a:cxn>
                <a:cxn ang="0">
                  <a:pos x="694" y="356"/>
                </a:cxn>
                <a:cxn ang="0">
                  <a:pos x="694" y="363"/>
                </a:cxn>
                <a:cxn ang="0">
                  <a:pos x="718" y="349"/>
                </a:cxn>
                <a:cxn ang="0">
                  <a:pos x="687" y="317"/>
                </a:cxn>
                <a:cxn ang="0">
                  <a:pos x="671" y="302"/>
                </a:cxn>
                <a:cxn ang="0">
                  <a:pos x="648" y="309"/>
                </a:cxn>
                <a:cxn ang="0">
                  <a:pos x="787" y="270"/>
                </a:cxn>
                <a:cxn ang="0">
                  <a:pos x="827" y="240"/>
                </a:cxn>
                <a:cxn ang="0">
                  <a:pos x="780" y="240"/>
                </a:cxn>
                <a:cxn ang="0">
                  <a:pos x="803" y="216"/>
                </a:cxn>
                <a:cxn ang="0">
                  <a:pos x="780" y="202"/>
                </a:cxn>
                <a:cxn ang="0">
                  <a:pos x="787" y="170"/>
                </a:cxn>
                <a:cxn ang="0">
                  <a:pos x="771" y="155"/>
                </a:cxn>
                <a:cxn ang="0">
                  <a:pos x="734" y="170"/>
                </a:cxn>
                <a:cxn ang="0">
                  <a:pos x="718" y="162"/>
                </a:cxn>
                <a:cxn ang="0">
                  <a:pos x="710" y="123"/>
                </a:cxn>
                <a:cxn ang="0">
                  <a:pos x="648" y="132"/>
                </a:cxn>
                <a:cxn ang="0">
                  <a:pos x="625" y="193"/>
                </a:cxn>
                <a:cxn ang="0">
                  <a:pos x="571" y="256"/>
                </a:cxn>
                <a:cxn ang="0">
                  <a:pos x="541" y="270"/>
                </a:cxn>
                <a:cxn ang="0">
                  <a:pos x="541" y="216"/>
                </a:cxn>
                <a:cxn ang="0">
                  <a:pos x="464" y="193"/>
                </a:cxn>
                <a:cxn ang="0">
                  <a:pos x="471" y="139"/>
                </a:cxn>
                <a:cxn ang="0">
                  <a:pos x="532" y="109"/>
                </a:cxn>
                <a:cxn ang="0">
                  <a:pos x="548" y="93"/>
                </a:cxn>
                <a:cxn ang="0">
                  <a:pos x="571" y="77"/>
                </a:cxn>
              </a:cxnLst>
              <a:rect l="0" t="0" r="r" b="b"/>
              <a:pathLst>
                <a:path w="828" h="404">
                  <a:moveTo>
                    <a:pt x="610" y="69"/>
                  </a:moveTo>
                  <a:lnTo>
                    <a:pt x="601" y="62"/>
                  </a:lnTo>
                  <a:lnTo>
                    <a:pt x="618" y="62"/>
                  </a:lnTo>
                  <a:lnTo>
                    <a:pt x="625" y="69"/>
                  </a:lnTo>
                  <a:lnTo>
                    <a:pt x="634" y="69"/>
                  </a:lnTo>
                  <a:lnTo>
                    <a:pt x="625" y="62"/>
                  </a:lnTo>
                  <a:lnTo>
                    <a:pt x="634" y="62"/>
                  </a:lnTo>
                  <a:lnTo>
                    <a:pt x="641" y="69"/>
                  </a:lnTo>
                  <a:lnTo>
                    <a:pt x="664" y="53"/>
                  </a:lnTo>
                  <a:lnTo>
                    <a:pt x="664" y="46"/>
                  </a:lnTo>
                  <a:lnTo>
                    <a:pt x="664" y="39"/>
                  </a:lnTo>
                  <a:lnTo>
                    <a:pt x="680" y="39"/>
                  </a:lnTo>
                  <a:lnTo>
                    <a:pt x="671" y="39"/>
                  </a:lnTo>
                  <a:lnTo>
                    <a:pt x="680" y="30"/>
                  </a:lnTo>
                  <a:lnTo>
                    <a:pt x="664" y="23"/>
                  </a:lnTo>
                  <a:lnTo>
                    <a:pt x="671" y="23"/>
                  </a:lnTo>
                  <a:lnTo>
                    <a:pt x="648" y="23"/>
                  </a:lnTo>
                  <a:lnTo>
                    <a:pt x="641" y="30"/>
                  </a:lnTo>
                  <a:lnTo>
                    <a:pt x="648" y="30"/>
                  </a:lnTo>
                  <a:lnTo>
                    <a:pt x="641" y="39"/>
                  </a:lnTo>
                  <a:lnTo>
                    <a:pt x="634" y="39"/>
                  </a:lnTo>
                  <a:lnTo>
                    <a:pt x="610" y="53"/>
                  </a:lnTo>
                  <a:lnTo>
                    <a:pt x="601" y="46"/>
                  </a:lnTo>
                  <a:lnTo>
                    <a:pt x="610" y="46"/>
                  </a:lnTo>
                  <a:lnTo>
                    <a:pt x="610" y="30"/>
                  </a:lnTo>
                  <a:lnTo>
                    <a:pt x="601" y="30"/>
                  </a:lnTo>
                  <a:lnTo>
                    <a:pt x="587" y="46"/>
                  </a:lnTo>
                  <a:lnTo>
                    <a:pt x="594" y="30"/>
                  </a:lnTo>
                  <a:lnTo>
                    <a:pt x="587" y="30"/>
                  </a:lnTo>
                  <a:lnTo>
                    <a:pt x="594" y="30"/>
                  </a:lnTo>
                  <a:lnTo>
                    <a:pt x="594" y="23"/>
                  </a:lnTo>
                  <a:lnTo>
                    <a:pt x="578" y="23"/>
                  </a:lnTo>
                  <a:lnTo>
                    <a:pt x="587" y="23"/>
                  </a:lnTo>
                  <a:lnTo>
                    <a:pt x="587" y="16"/>
                  </a:lnTo>
                  <a:lnTo>
                    <a:pt x="594" y="16"/>
                  </a:lnTo>
                  <a:lnTo>
                    <a:pt x="587" y="8"/>
                  </a:lnTo>
                  <a:lnTo>
                    <a:pt x="594" y="0"/>
                  </a:lnTo>
                  <a:lnTo>
                    <a:pt x="587" y="0"/>
                  </a:lnTo>
                  <a:lnTo>
                    <a:pt x="578" y="0"/>
                  </a:lnTo>
                  <a:lnTo>
                    <a:pt x="587" y="0"/>
                  </a:lnTo>
                  <a:lnTo>
                    <a:pt x="571" y="0"/>
                  </a:lnTo>
                  <a:lnTo>
                    <a:pt x="571" y="8"/>
                  </a:lnTo>
                  <a:lnTo>
                    <a:pt x="564" y="8"/>
                  </a:lnTo>
                  <a:lnTo>
                    <a:pt x="555" y="16"/>
                  </a:lnTo>
                  <a:lnTo>
                    <a:pt x="548" y="23"/>
                  </a:lnTo>
                  <a:lnTo>
                    <a:pt x="571" y="30"/>
                  </a:lnTo>
                  <a:lnTo>
                    <a:pt x="564" y="30"/>
                  </a:lnTo>
                  <a:lnTo>
                    <a:pt x="555" y="30"/>
                  </a:lnTo>
                  <a:lnTo>
                    <a:pt x="555" y="39"/>
                  </a:lnTo>
                  <a:lnTo>
                    <a:pt x="564" y="30"/>
                  </a:lnTo>
                  <a:lnTo>
                    <a:pt x="555" y="39"/>
                  </a:lnTo>
                  <a:lnTo>
                    <a:pt x="541" y="46"/>
                  </a:lnTo>
                  <a:lnTo>
                    <a:pt x="532" y="53"/>
                  </a:lnTo>
                  <a:lnTo>
                    <a:pt x="525" y="62"/>
                  </a:lnTo>
                  <a:lnTo>
                    <a:pt x="517" y="62"/>
                  </a:lnTo>
                  <a:lnTo>
                    <a:pt x="525" y="53"/>
                  </a:lnTo>
                  <a:lnTo>
                    <a:pt x="532" y="39"/>
                  </a:lnTo>
                  <a:lnTo>
                    <a:pt x="525" y="46"/>
                  </a:lnTo>
                  <a:lnTo>
                    <a:pt x="517" y="39"/>
                  </a:lnTo>
                  <a:lnTo>
                    <a:pt x="510" y="46"/>
                  </a:lnTo>
                  <a:lnTo>
                    <a:pt x="517" y="46"/>
                  </a:lnTo>
                  <a:lnTo>
                    <a:pt x="510" y="46"/>
                  </a:lnTo>
                  <a:lnTo>
                    <a:pt x="501" y="46"/>
                  </a:lnTo>
                  <a:lnTo>
                    <a:pt x="487" y="46"/>
                  </a:lnTo>
                  <a:lnTo>
                    <a:pt x="464" y="46"/>
                  </a:lnTo>
                  <a:lnTo>
                    <a:pt x="455" y="46"/>
                  </a:lnTo>
                  <a:lnTo>
                    <a:pt x="448" y="39"/>
                  </a:lnTo>
                  <a:lnTo>
                    <a:pt x="448" y="30"/>
                  </a:lnTo>
                  <a:lnTo>
                    <a:pt x="417" y="39"/>
                  </a:lnTo>
                  <a:lnTo>
                    <a:pt x="425" y="46"/>
                  </a:lnTo>
                  <a:lnTo>
                    <a:pt x="441" y="39"/>
                  </a:lnTo>
                  <a:lnTo>
                    <a:pt x="448" y="39"/>
                  </a:lnTo>
                  <a:lnTo>
                    <a:pt x="425" y="46"/>
                  </a:lnTo>
                  <a:lnTo>
                    <a:pt x="417" y="46"/>
                  </a:lnTo>
                  <a:lnTo>
                    <a:pt x="417" y="62"/>
                  </a:lnTo>
                  <a:lnTo>
                    <a:pt x="409" y="62"/>
                  </a:lnTo>
                  <a:lnTo>
                    <a:pt x="409" y="69"/>
                  </a:lnTo>
                  <a:lnTo>
                    <a:pt x="401" y="53"/>
                  </a:lnTo>
                  <a:lnTo>
                    <a:pt x="409" y="53"/>
                  </a:lnTo>
                  <a:lnTo>
                    <a:pt x="401" y="53"/>
                  </a:lnTo>
                  <a:lnTo>
                    <a:pt x="401" y="46"/>
                  </a:lnTo>
                  <a:lnTo>
                    <a:pt x="394" y="46"/>
                  </a:lnTo>
                  <a:lnTo>
                    <a:pt x="362" y="46"/>
                  </a:lnTo>
                  <a:lnTo>
                    <a:pt x="348" y="46"/>
                  </a:lnTo>
                  <a:lnTo>
                    <a:pt x="362" y="46"/>
                  </a:lnTo>
                  <a:lnTo>
                    <a:pt x="362" y="39"/>
                  </a:lnTo>
                  <a:lnTo>
                    <a:pt x="355" y="30"/>
                  </a:lnTo>
                  <a:lnTo>
                    <a:pt x="348" y="39"/>
                  </a:lnTo>
                  <a:lnTo>
                    <a:pt x="325" y="30"/>
                  </a:lnTo>
                  <a:lnTo>
                    <a:pt x="301" y="23"/>
                  </a:lnTo>
                  <a:lnTo>
                    <a:pt x="285" y="30"/>
                  </a:lnTo>
                  <a:lnTo>
                    <a:pt x="285" y="23"/>
                  </a:lnTo>
                  <a:lnTo>
                    <a:pt x="294" y="16"/>
                  </a:lnTo>
                  <a:lnTo>
                    <a:pt x="285" y="23"/>
                  </a:lnTo>
                  <a:lnTo>
                    <a:pt x="278" y="23"/>
                  </a:lnTo>
                  <a:lnTo>
                    <a:pt x="271" y="30"/>
                  </a:lnTo>
                  <a:lnTo>
                    <a:pt x="271" y="23"/>
                  </a:lnTo>
                  <a:lnTo>
                    <a:pt x="262" y="16"/>
                  </a:lnTo>
                  <a:lnTo>
                    <a:pt x="248" y="23"/>
                  </a:lnTo>
                  <a:lnTo>
                    <a:pt x="225" y="23"/>
                  </a:lnTo>
                  <a:lnTo>
                    <a:pt x="248" y="16"/>
                  </a:lnTo>
                  <a:lnTo>
                    <a:pt x="232" y="23"/>
                  </a:lnTo>
                  <a:lnTo>
                    <a:pt x="208" y="23"/>
                  </a:lnTo>
                  <a:lnTo>
                    <a:pt x="185" y="30"/>
                  </a:lnTo>
                  <a:lnTo>
                    <a:pt x="178" y="39"/>
                  </a:lnTo>
                  <a:lnTo>
                    <a:pt x="169" y="39"/>
                  </a:lnTo>
                  <a:lnTo>
                    <a:pt x="155" y="30"/>
                  </a:lnTo>
                  <a:lnTo>
                    <a:pt x="132" y="23"/>
                  </a:lnTo>
                  <a:lnTo>
                    <a:pt x="116" y="39"/>
                  </a:lnTo>
                  <a:lnTo>
                    <a:pt x="101" y="53"/>
                  </a:lnTo>
                  <a:lnTo>
                    <a:pt x="78" y="69"/>
                  </a:lnTo>
                  <a:lnTo>
                    <a:pt x="62" y="85"/>
                  </a:lnTo>
                  <a:lnTo>
                    <a:pt x="46" y="100"/>
                  </a:lnTo>
                  <a:lnTo>
                    <a:pt x="32" y="116"/>
                  </a:lnTo>
                  <a:lnTo>
                    <a:pt x="16" y="132"/>
                  </a:lnTo>
                  <a:lnTo>
                    <a:pt x="0" y="146"/>
                  </a:lnTo>
                  <a:lnTo>
                    <a:pt x="16" y="146"/>
                  </a:lnTo>
                  <a:lnTo>
                    <a:pt x="16" y="162"/>
                  </a:lnTo>
                  <a:lnTo>
                    <a:pt x="23" y="162"/>
                  </a:lnTo>
                  <a:lnTo>
                    <a:pt x="32" y="155"/>
                  </a:lnTo>
                  <a:lnTo>
                    <a:pt x="46" y="155"/>
                  </a:lnTo>
                  <a:lnTo>
                    <a:pt x="55" y="162"/>
                  </a:lnTo>
                  <a:lnTo>
                    <a:pt x="46" y="179"/>
                  </a:lnTo>
                  <a:lnTo>
                    <a:pt x="46" y="193"/>
                  </a:lnTo>
                  <a:lnTo>
                    <a:pt x="55" y="202"/>
                  </a:lnTo>
                  <a:lnTo>
                    <a:pt x="46" y="216"/>
                  </a:lnTo>
                  <a:lnTo>
                    <a:pt x="55" y="209"/>
                  </a:lnTo>
                  <a:lnTo>
                    <a:pt x="46" y="216"/>
                  </a:lnTo>
                  <a:lnTo>
                    <a:pt x="39" y="223"/>
                  </a:lnTo>
                  <a:lnTo>
                    <a:pt x="32" y="223"/>
                  </a:lnTo>
                  <a:lnTo>
                    <a:pt x="39" y="223"/>
                  </a:lnTo>
                  <a:lnTo>
                    <a:pt x="39" y="232"/>
                  </a:lnTo>
                  <a:lnTo>
                    <a:pt x="32" y="232"/>
                  </a:lnTo>
                  <a:lnTo>
                    <a:pt x="39" y="240"/>
                  </a:lnTo>
                  <a:lnTo>
                    <a:pt x="46" y="232"/>
                  </a:lnTo>
                  <a:lnTo>
                    <a:pt x="46" y="240"/>
                  </a:lnTo>
                  <a:lnTo>
                    <a:pt x="39" y="240"/>
                  </a:lnTo>
                  <a:lnTo>
                    <a:pt x="39" y="247"/>
                  </a:lnTo>
                  <a:lnTo>
                    <a:pt x="32" y="256"/>
                  </a:lnTo>
                  <a:lnTo>
                    <a:pt x="39" y="256"/>
                  </a:lnTo>
                  <a:lnTo>
                    <a:pt x="55" y="247"/>
                  </a:lnTo>
                  <a:lnTo>
                    <a:pt x="46" y="256"/>
                  </a:lnTo>
                  <a:lnTo>
                    <a:pt x="32" y="263"/>
                  </a:lnTo>
                  <a:lnTo>
                    <a:pt x="39" y="263"/>
                  </a:lnTo>
                  <a:lnTo>
                    <a:pt x="46" y="263"/>
                  </a:lnTo>
                  <a:lnTo>
                    <a:pt x="32" y="263"/>
                  </a:lnTo>
                  <a:lnTo>
                    <a:pt x="32" y="270"/>
                  </a:lnTo>
                  <a:lnTo>
                    <a:pt x="39" y="270"/>
                  </a:lnTo>
                  <a:lnTo>
                    <a:pt x="32" y="270"/>
                  </a:lnTo>
                  <a:lnTo>
                    <a:pt x="39" y="270"/>
                  </a:lnTo>
                  <a:lnTo>
                    <a:pt x="46" y="270"/>
                  </a:lnTo>
                  <a:lnTo>
                    <a:pt x="39" y="279"/>
                  </a:lnTo>
                  <a:lnTo>
                    <a:pt x="46" y="270"/>
                  </a:lnTo>
                  <a:lnTo>
                    <a:pt x="55" y="270"/>
                  </a:lnTo>
                  <a:lnTo>
                    <a:pt x="46" y="279"/>
                  </a:lnTo>
                  <a:lnTo>
                    <a:pt x="39" y="279"/>
                  </a:lnTo>
                  <a:lnTo>
                    <a:pt x="46" y="279"/>
                  </a:lnTo>
                  <a:lnTo>
                    <a:pt x="55" y="270"/>
                  </a:lnTo>
                  <a:lnTo>
                    <a:pt x="55" y="279"/>
                  </a:lnTo>
                  <a:lnTo>
                    <a:pt x="62" y="279"/>
                  </a:lnTo>
                  <a:lnTo>
                    <a:pt x="46" y="286"/>
                  </a:lnTo>
                  <a:lnTo>
                    <a:pt x="55" y="286"/>
                  </a:lnTo>
                  <a:lnTo>
                    <a:pt x="62" y="286"/>
                  </a:lnTo>
                  <a:lnTo>
                    <a:pt x="55" y="293"/>
                  </a:lnTo>
                  <a:lnTo>
                    <a:pt x="62" y="293"/>
                  </a:lnTo>
                  <a:lnTo>
                    <a:pt x="55" y="293"/>
                  </a:lnTo>
                  <a:lnTo>
                    <a:pt x="62" y="293"/>
                  </a:lnTo>
                  <a:lnTo>
                    <a:pt x="62" y="302"/>
                  </a:lnTo>
                  <a:lnTo>
                    <a:pt x="85" y="302"/>
                  </a:lnTo>
                  <a:lnTo>
                    <a:pt x="101" y="302"/>
                  </a:lnTo>
                  <a:lnTo>
                    <a:pt x="125" y="302"/>
                  </a:lnTo>
                  <a:lnTo>
                    <a:pt x="139" y="302"/>
                  </a:lnTo>
                  <a:lnTo>
                    <a:pt x="162" y="302"/>
                  </a:lnTo>
                  <a:lnTo>
                    <a:pt x="178" y="302"/>
                  </a:lnTo>
                  <a:lnTo>
                    <a:pt x="201" y="302"/>
                  </a:lnTo>
                  <a:lnTo>
                    <a:pt x="216" y="302"/>
                  </a:lnTo>
                  <a:lnTo>
                    <a:pt x="239" y="302"/>
                  </a:lnTo>
                  <a:lnTo>
                    <a:pt x="255" y="302"/>
                  </a:lnTo>
                  <a:lnTo>
                    <a:pt x="278" y="302"/>
                  </a:lnTo>
                  <a:lnTo>
                    <a:pt x="294" y="302"/>
                  </a:lnTo>
                  <a:lnTo>
                    <a:pt x="317" y="302"/>
                  </a:lnTo>
                  <a:lnTo>
                    <a:pt x="332" y="302"/>
                  </a:lnTo>
                  <a:lnTo>
                    <a:pt x="355" y="302"/>
                  </a:lnTo>
                  <a:lnTo>
                    <a:pt x="371" y="302"/>
                  </a:lnTo>
                  <a:lnTo>
                    <a:pt x="378" y="293"/>
                  </a:lnTo>
                  <a:lnTo>
                    <a:pt x="371" y="302"/>
                  </a:lnTo>
                  <a:lnTo>
                    <a:pt x="385" y="309"/>
                  </a:lnTo>
                  <a:lnTo>
                    <a:pt x="401" y="309"/>
                  </a:lnTo>
                  <a:lnTo>
                    <a:pt x="417" y="309"/>
                  </a:lnTo>
                  <a:lnTo>
                    <a:pt x="425" y="317"/>
                  </a:lnTo>
                  <a:lnTo>
                    <a:pt x="441" y="309"/>
                  </a:lnTo>
                  <a:lnTo>
                    <a:pt x="448" y="317"/>
                  </a:lnTo>
                  <a:lnTo>
                    <a:pt x="455" y="325"/>
                  </a:lnTo>
                  <a:lnTo>
                    <a:pt x="471" y="333"/>
                  </a:lnTo>
                  <a:lnTo>
                    <a:pt x="478" y="333"/>
                  </a:lnTo>
                  <a:lnTo>
                    <a:pt x="478" y="340"/>
                  </a:lnTo>
                  <a:lnTo>
                    <a:pt x="478" y="349"/>
                  </a:lnTo>
                  <a:lnTo>
                    <a:pt x="487" y="349"/>
                  </a:lnTo>
                  <a:lnTo>
                    <a:pt x="487" y="363"/>
                  </a:lnTo>
                  <a:lnTo>
                    <a:pt x="487" y="379"/>
                  </a:lnTo>
                  <a:lnTo>
                    <a:pt x="478" y="386"/>
                  </a:lnTo>
                  <a:lnTo>
                    <a:pt x="464" y="403"/>
                  </a:lnTo>
                  <a:lnTo>
                    <a:pt x="471" y="403"/>
                  </a:lnTo>
                  <a:lnTo>
                    <a:pt x="478" y="403"/>
                  </a:lnTo>
                  <a:lnTo>
                    <a:pt x="494" y="395"/>
                  </a:lnTo>
                  <a:lnTo>
                    <a:pt x="501" y="395"/>
                  </a:lnTo>
                  <a:lnTo>
                    <a:pt x="517" y="386"/>
                  </a:lnTo>
                  <a:lnTo>
                    <a:pt x="517" y="379"/>
                  </a:lnTo>
                  <a:lnTo>
                    <a:pt x="532" y="379"/>
                  </a:lnTo>
                  <a:lnTo>
                    <a:pt x="548" y="379"/>
                  </a:lnTo>
                  <a:lnTo>
                    <a:pt x="555" y="372"/>
                  </a:lnTo>
                  <a:lnTo>
                    <a:pt x="571" y="356"/>
                  </a:lnTo>
                  <a:lnTo>
                    <a:pt x="594" y="356"/>
                  </a:lnTo>
                  <a:lnTo>
                    <a:pt x="618" y="356"/>
                  </a:lnTo>
                  <a:lnTo>
                    <a:pt x="625" y="349"/>
                  </a:lnTo>
                  <a:lnTo>
                    <a:pt x="634" y="340"/>
                  </a:lnTo>
                  <a:lnTo>
                    <a:pt x="641" y="333"/>
                  </a:lnTo>
                  <a:lnTo>
                    <a:pt x="657" y="325"/>
                  </a:lnTo>
                  <a:lnTo>
                    <a:pt x="664" y="325"/>
                  </a:lnTo>
                  <a:lnTo>
                    <a:pt x="664" y="349"/>
                  </a:lnTo>
                  <a:lnTo>
                    <a:pt x="664" y="356"/>
                  </a:lnTo>
                  <a:lnTo>
                    <a:pt x="680" y="349"/>
                  </a:lnTo>
                  <a:lnTo>
                    <a:pt x="680" y="356"/>
                  </a:lnTo>
                  <a:lnTo>
                    <a:pt x="694" y="349"/>
                  </a:lnTo>
                  <a:lnTo>
                    <a:pt x="694" y="340"/>
                  </a:lnTo>
                  <a:lnTo>
                    <a:pt x="694" y="349"/>
                  </a:lnTo>
                  <a:lnTo>
                    <a:pt x="703" y="349"/>
                  </a:lnTo>
                  <a:lnTo>
                    <a:pt x="694" y="349"/>
                  </a:lnTo>
                  <a:lnTo>
                    <a:pt x="710" y="349"/>
                  </a:lnTo>
                  <a:lnTo>
                    <a:pt x="703" y="356"/>
                  </a:lnTo>
                  <a:lnTo>
                    <a:pt x="694" y="356"/>
                  </a:lnTo>
                  <a:lnTo>
                    <a:pt x="680" y="363"/>
                  </a:lnTo>
                  <a:lnTo>
                    <a:pt x="671" y="363"/>
                  </a:lnTo>
                  <a:lnTo>
                    <a:pt x="680" y="363"/>
                  </a:lnTo>
                  <a:lnTo>
                    <a:pt x="671" y="372"/>
                  </a:lnTo>
                  <a:lnTo>
                    <a:pt x="671" y="379"/>
                  </a:lnTo>
                  <a:lnTo>
                    <a:pt x="680" y="372"/>
                  </a:lnTo>
                  <a:lnTo>
                    <a:pt x="694" y="363"/>
                  </a:lnTo>
                  <a:lnTo>
                    <a:pt x="703" y="363"/>
                  </a:lnTo>
                  <a:lnTo>
                    <a:pt x="718" y="356"/>
                  </a:lnTo>
                  <a:lnTo>
                    <a:pt x="734" y="356"/>
                  </a:lnTo>
                  <a:lnTo>
                    <a:pt x="734" y="349"/>
                  </a:lnTo>
                  <a:lnTo>
                    <a:pt x="725" y="340"/>
                  </a:lnTo>
                  <a:lnTo>
                    <a:pt x="725" y="349"/>
                  </a:lnTo>
                  <a:lnTo>
                    <a:pt x="718" y="349"/>
                  </a:lnTo>
                  <a:lnTo>
                    <a:pt x="710" y="340"/>
                  </a:lnTo>
                  <a:lnTo>
                    <a:pt x="703" y="340"/>
                  </a:lnTo>
                  <a:lnTo>
                    <a:pt x="703" y="325"/>
                  </a:lnTo>
                  <a:lnTo>
                    <a:pt x="694" y="325"/>
                  </a:lnTo>
                  <a:lnTo>
                    <a:pt x="703" y="317"/>
                  </a:lnTo>
                  <a:lnTo>
                    <a:pt x="694" y="317"/>
                  </a:lnTo>
                  <a:lnTo>
                    <a:pt x="687" y="317"/>
                  </a:lnTo>
                  <a:lnTo>
                    <a:pt x="694" y="317"/>
                  </a:lnTo>
                  <a:lnTo>
                    <a:pt x="710" y="309"/>
                  </a:lnTo>
                  <a:lnTo>
                    <a:pt x="710" y="302"/>
                  </a:lnTo>
                  <a:lnTo>
                    <a:pt x="718" y="302"/>
                  </a:lnTo>
                  <a:lnTo>
                    <a:pt x="703" y="293"/>
                  </a:lnTo>
                  <a:lnTo>
                    <a:pt x="687" y="302"/>
                  </a:lnTo>
                  <a:lnTo>
                    <a:pt x="671" y="302"/>
                  </a:lnTo>
                  <a:lnTo>
                    <a:pt x="657" y="309"/>
                  </a:lnTo>
                  <a:lnTo>
                    <a:pt x="648" y="317"/>
                  </a:lnTo>
                  <a:lnTo>
                    <a:pt x="625" y="333"/>
                  </a:lnTo>
                  <a:lnTo>
                    <a:pt x="641" y="325"/>
                  </a:lnTo>
                  <a:lnTo>
                    <a:pt x="648" y="309"/>
                  </a:lnTo>
                  <a:lnTo>
                    <a:pt x="641" y="309"/>
                  </a:lnTo>
                  <a:lnTo>
                    <a:pt x="648" y="309"/>
                  </a:lnTo>
                  <a:lnTo>
                    <a:pt x="664" y="302"/>
                  </a:lnTo>
                  <a:lnTo>
                    <a:pt x="680" y="293"/>
                  </a:lnTo>
                  <a:lnTo>
                    <a:pt x="694" y="286"/>
                  </a:lnTo>
                  <a:lnTo>
                    <a:pt x="718" y="286"/>
                  </a:lnTo>
                  <a:lnTo>
                    <a:pt x="741" y="286"/>
                  </a:lnTo>
                  <a:lnTo>
                    <a:pt x="764" y="279"/>
                  </a:lnTo>
                  <a:lnTo>
                    <a:pt x="787" y="270"/>
                  </a:lnTo>
                  <a:lnTo>
                    <a:pt x="803" y="263"/>
                  </a:lnTo>
                  <a:lnTo>
                    <a:pt x="827" y="256"/>
                  </a:lnTo>
                  <a:lnTo>
                    <a:pt x="818" y="256"/>
                  </a:lnTo>
                  <a:lnTo>
                    <a:pt x="827" y="247"/>
                  </a:lnTo>
                  <a:lnTo>
                    <a:pt x="818" y="247"/>
                  </a:lnTo>
                  <a:lnTo>
                    <a:pt x="827" y="247"/>
                  </a:lnTo>
                  <a:lnTo>
                    <a:pt x="827" y="240"/>
                  </a:lnTo>
                  <a:lnTo>
                    <a:pt x="818" y="232"/>
                  </a:lnTo>
                  <a:lnTo>
                    <a:pt x="827" y="232"/>
                  </a:lnTo>
                  <a:lnTo>
                    <a:pt x="818" y="232"/>
                  </a:lnTo>
                  <a:lnTo>
                    <a:pt x="818" y="223"/>
                  </a:lnTo>
                  <a:lnTo>
                    <a:pt x="810" y="232"/>
                  </a:lnTo>
                  <a:lnTo>
                    <a:pt x="794" y="232"/>
                  </a:lnTo>
                  <a:lnTo>
                    <a:pt x="780" y="240"/>
                  </a:lnTo>
                  <a:lnTo>
                    <a:pt x="787" y="240"/>
                  </a:lnTo>
                  <a:lnTo>
                    <a:pt x="780" y="232"/>
                  </a:lnTo>
                  <a:lnTo>
                    <a:pt x="787" y="232"/>
                  </a:lnTo>
                  <a:lnTo>
                    <a:pt x="810" y="223"/>
                  </a:lnTo>
                  <a:lnTo>
                    <a:pt x="794" y="232"/>
                  </a:lnTo>
                  <a:lnTo>
                    <a:pt x="818" y="223"/>
                  </a:lnTo>
                  <a:lnTo>
                    <a:pt x="803" y="216"/>
                  </a:lnTo>
                  <a:lnTo>
                    <a:pt x="794" y="216"/>
                  </a:lnTo>
                  <a:lnTo>
                    <a:pt x="794" y="209"/>
                  </a:lnTo>
                  <a:lnTo>
                    <a:pt x="787" y="216"/>
                  </a:lnTo>
                  <a:lnTo>
                    <a:pt x="794" y="209"/>
                  </a:lnTo>
                  <a:lnTo>
                    <a:pt x="787" y="209"/>
                  </a:lnTo>
                  <a:lnTo>
                    <a:pt x="787" y="202"/>
                  </a:lnTo>
                  <a:lnTo>
                    <a:pt x="780" y="202"/>
                  </a:lnTo>
                  <a:lnTo>
                    <a:pt x="787" y="202"/>
                  </a:lnTo>
                  <a:lnTo>
                    <a:pt x="780" y="193"/>
                  </a:lnTo>
                  <a:lnTo>
                    <a:pt x="787" y="186"/>
                  </a:lnTo>
                  <a:lnTo>
                    <a:pt x="787" y="179"/>
                  </a:lnTo>
                  <a:lnTo>
                    <a:pt x="780" y="170"/>
                  </a:lnTo>
                  <a:lnTo>
                    <a:pt x="780" y="179"/>
                  </a:lnTo>
                  <a:lnTo>
                    <a:pt x="787" y="170"/>
                  </a:lnTo>
                  <a:lnTo>
                    <a:pt x="771" y="170"/>
                  </a:lnTo>
                  <a:lnTo>
                    <a:pt x="787" y="162"/>
                  </a:lnTo>
                  <a:lnTo>
                    <a:pt x="780" y="162"/>
                  </a:lnTo>
                  <a:lnTo>
                    <a:pt x="780" y="155"/>
                  </a:lnTo>
                  <a:lnTo>
                    <a:pt x="780" y="146"/>
                  </a:lnTo>
                  <a:lnTo>
                    <a:pt x="771" y="146"/>
                  </a:lnTo>
                  <a:lnTo>
                    <a:pt x="771" y="155"/>
                  </a:lnTo>
                  <a:lnTo>
                    <a:pt x="764" y="155"/>
                  </a:lnTo>
                  <a:lnTo>
                    <a:pt x="757" y="162"/>
                  </a:lnTo>
                  <a:lnTo>
                    <a:pt x="748" y="170"/>
                  </a:lnTo>
                  <a:lnTo>
                    <a:pt x="748" y="162"/>
                  </a:lnTo>
                  <a:lnTo>
                    <a:pt x="741" y="170"/>
                  </a:lnTo>
                  <a:lnTo>
                    <a:pt x="725" y="179"/>
                  </a:lnTo>
                  <a:lnTo>
                    <a:pt x="734" y="170"/>
                  </a:lnTo>
                  <a:lnTo>
                    <a:pt x="725" y="170"/>
                  </a:lnTo>
                  <a:lnTo>
                    <a:pt x="725" y="179"/>
                  </a:lnTo>
                  <a:lnTo>
                    <a:pt x="710" y="179"/>
                  </a:lnTo>
                  <a:lnTo>
                    <a:pt x="725" y="170"/>
                  </a:lnTo>
                  <a:lnTo>
                    <a:pt x="725" y="162"/>
                  </a:lnTo>
                  <a:lnTo>
                    <a:pt x="710" y="162"/>
                  </a:lnTo>
                  <a:lnTo>
                    <a:pt x="718" y="162"/>
                  </a:lnTo>
                  <a:lnTo>
                    <a:pt x="718" y="155"/>
                  </a:lnTo>
                  <a:lnTo>
                    <a:pt x="718" y="146"/>
                  </a:lnTo>
                  <a:lnTo>
                    <a:pt x="710" y="146"/>
                  </a:lnTo>
                  <a:lnTo>
                    <a:pt x="725" y="146"/>
                  </a:lnTo>
                  <a:lnTo>
                    <a:pt x="725" y="139"/>
                  </a:lnTo>
                  <a:lnTo>
                    <a:pt x="710" y="132"/>
                  </a:lnTo>
                  <a:lnTo>
                    <a:pt x="710" y="123"/>
                  </a:lnTo>
                  <a:lnTo>
                    <a:pt x="694" y="116"/>
                  </a:lnTo>
                  <a:lnTo>
                    <a:pt x="687" y="123"/>
                  </a:lnTo>
                  <a:lnTo>
                    <a:pt x="671" y="123"/>
                  </a:lnTo>
                  <a:lnTo>
                    <a:pt x="680" y="116"/>
                  </a:lnTo>
                  <a:lnTo>
                    <a:pt x="657" y="116"/>
                  </a:lnTo>
                  <a:lnTo>
                    <a:pt x="648" y="123"/>
                  </a:lnTo>
                  <a:lnTo>
                    <a:pt x="648" y="132"/>
                  </a:lnTo>
                  <a:lnTo>
                    <a:pt x="641" y="139"/>
                  </a:lnTo>
                  <a:lnTo>
                    <a:pt x="648" y="139"/>
                  </a:lnTo>
                  <a:lnTo>
                    <a:pt x="648" y="146"/>
                  </a:lnTo>
                  <a:lnTo>
                    <a:pt x="641" y="155"/>
                  </a:lnTo>
                  <a:lnTo>
                    <a:pt x="618" y="170"/>
                  </a:lnTo>
                  <a:lnTo>
                    <a:pt x="634" y="179"/>
                  </a:lnTo>
                  <a:lnTo>
                    <a:pt x="625" y="193"/>
                  </a:lnTo>
                  <a:lnTo>
                    <a:pt x="618" y="202"/>
                  </a:lnTo>
                  <a:lnTo>
                    <a:pt x="601" y="209"/>
                  </a:lnTo>
                  <a:lnTo>
                    <a:pt x="587" y="216"/>
                  </a:lnTo>
                  <a:lnTo>
                    <a:pt x="578" y="223"/>
                  </a:lnTo>
                  <a:lnTo>
                    <a:pt x="587" y="232"/>
                  </a:lnTo>
                  <a:lnTo>
                    <a:pt x="578" y="247"/>
                  </a:lnTo>
                  <a:lnTo>
                    <a:pt x="571" y="256"/>
                  </a:lnTo>
                  <a:lnTo>
                    <a:pt x="571" y="263"/>
                  </a:lnTo>
                  <a:lnTo>
                    <a:pt x="564" y="270"/>
                  </a:lnTo>
                  <a:lnTo>
                    <a:pt x="564" y="263"/>
                  </a:lnTo>
                  <a:lnTo>
                    <a:pt x="555" y="270"/>
                  </a:lnTo>
                  <a:lnTo>
                    <a:pt x="555" y="279"/>
                  </a:lnTo>
                  <a:lnTo>
                    <a:pt x="548" y="270"/>
                  </a:lnTo>
                  <a:lnTo>
                    <a:pt x="541" y="270"/>
                  </a:lnTo>
                  <a:lnTo>
                    <a:pt x="548" y="263"/>
                  </a:lnTo>
                  <a:lnTo>
                    <a:pt x="541" y="256"/>
                  </a:lnTo>
                  <a:lnTo>
                    <a:pt x="548" y="247"/>
                  </a:lnTo>
                  <a:lnTo>
                    <a:pt x="541" y="240"/>
                  </a:lnTo>
                  <a:lnTo>
                    <a:pt x="548" y="223"/>
                  </a:lnTo>
                  <a:lnTo>
                    <a:pt x="555" y="216"/>
                  </a:lnTo>
                  <a:lnTo>
                    <a:pt x="541" y="216"/>
                  </a:lnTo>
                  <a:lnTo>
                    <a:pt x="525" y="216"/>
                  </a:lnTo>
                  <a:lnTo>
                    <a:pt x="525" y="209"/>
                  </a:lnTo>
                  <a:lnTo>
                    <a:pt x="517" y="209"/>
                  </a:lnTo>
                  <a:lnTo>
                    <a:pt x="510" y="202"/>
                  </a:lnTo>
                  <a:lnTo>
                    <a:pt x="494" y="193"/>
                  </a:lnTo>
                  <a:lnTo>
                    <a:pt x="478" y="186"/>
                  </a:lnTo>
                  <a:lnTo>
                    <a:pt x="464" y="193"/>
                  </a:lnTo>
                  <a:lnTo>
                    <a:pt x="464" y="186"/>
                  </a:lnTo>
                  <a:lnTo>
                    <a:pt x="464" y="193"/>
                  </a:lnTo>
                  <a:lnTo>
                    <a:pt x="471" y="170"/>
                  </a:lnTo>
                  <a:lnTo>
                    <a:pt x="471" y="162"/>
                  </a:lnTo>
                  <a:lnTo>
                    <a:pt x="455" y="170"/>
                  </a:lnTo>
                  <a:lnTo>
                    <a:pt x="455" y="162"/>
                  </a:lnTo>
                  <a:lnTo>
                    <a:pt x="471" y="139"/>
                  </a:lnTo>
                  <a:lnTo>
                    <a:pt x="494" y="123"/>
                  </a:lnTo>
                  <a:lnTo>
                    <a:pt x="510" y="116"/>
                  </a:lnTo>
                  <a:lnTo>
                    <a:pt x="501" y="116"/>
                  </a:lnTo>
                  <a:lnTo>
                    <a:pt x="510" y="116"/>
                  </a:lnTo>
                  <a:lnTo>
                    <a:pt x="517" y="116"/>
                  </a:lnTo>
                  <a:lnTo>
                    <a:pt x="517" y="109"/>
                  </a:lnTo>
                  <a:lnTo>
                    <a:pt x="532" y="109"/>
                  </a:lnTo>
                  <a:lnTo>
                    <a:pt x="541" y="100"/>
                  </a:lnTo>
                  <a:lnTo>
                    <a:pt x="525" y="100"/>
                  </a:lnTo>
                  <a:lnTo>
                    <a:pt x="517" y="100"/>
                  </a:lnTo>
                  <a:lnTo>
                    <a:pt x="517" y="93"/>
                  </a:lnTo>
                  <a:lnTo>
                    <a:pt x="532" y="100"/>
                  </a:lnTo>
                  <a:lnTo>
                    <a:pt x="548" y="100"/>
                  </a:lnTo>
                  <a:lnTo>
                    <a:pt x="548" y="93"/>
                  </a:lnTo>
                  <a:lnTo>
                    <a:pt x="555" y="93"/>
                  </a:lnTo>
                  <a:lnTo>
                    <a:pt x="555" y="100"/>
                  </a:lnTo>
                  <a:lnTo>
                    <a:pt x="555" y="93"/>
                  </a:lnTo>
                  <a:lnTo>
                    <a:pt x="564" y="93"/>
                  </a:lnTo>
                  <a:lnTo>
                    <a:pt x="587" y="85"/>
                  </a:lnTo>
                  <a:lnTo>
                    <a:pt x="587" y="77"/>
                  </a:lnTo>
                  <a:lnTo>
                    <a:pt x="571" y="77"/>
                  </a:lnTo>
                  <a:lnTo>
                    <a:pt x="555" y="69"/>
                  </a:lnTo>
                  <a:lnTo>
                    <a:pt x="578" y="77"/>
                  </a:lnTo>
                  <a:lnTo>
                    <a:pt x="587" y="77"/>
                  </a:lnTo>
                  <a:lnTo>
                    <a:pt x="610" y="6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29" name="Freeform 551"/>
            <p:cNvSpPr>
              <a:spLocks/>
            </p:cNvSpPr>
            <p:nvPr/>
          </p:nvSpPr>
          <p:spPr bwMode="auto">
            <a:xfrm>
              <a:off x="1558" y="675"/>
              <a:ext cx="336" cy="204"/>
            </a:xfrm>
            <a:custGeom>
              <a:avLst/>
              <a:gdLst/>
              <a:ahLst/>
              <a:cxnLst>
                <a:cxn ang="0">
                  <a:pos x="146" y="39"/>
                </a:cxn>
                <a:cxn ang="0">
                  <a:pos x="146" y="32"/>
                </a:cxn>
                <a:cxn ang="0">
                  <a:pos x="146" y="23"/>
                </a:cxn>
                <a:cxn ang="0">
                  <a:pos x="146" y="23"/>
                </a:cxn>
                <a:cxn ang="0">
                  <a:pos x="139" y="16"/>
                </a:cxn>
                <a:cxn ang="0">
                  <a:pos x="108" y="16"/>
                </a:cxn>
                <a:cxn ang="0">
                  <a:pos x="92" y="16"/>
                </a:cxn>
                <a:cxn ang="0">
                  <a:pos x="92" y="0"/>
                </a:cxn>
                <a:cxn ang="0">
                  <a:pos x="55" y="8"/>
                </a:cxn>
                <a:cxn ang="0">
                  <a:pos x="46" y="8"/>
                </a:cxn>
                <a:cxn ang="0">
                  <a:pos x="46" y="16"/>
                </a:cxn>
                <a:cxn ang="0">
                  <a:pos x="23" y="32"/>
                </a:cxn>
                <a:cxn ang="0">
                  <a:pos x="62" y="0"/>
                </a:cxn>
                <a:cxn ang="0">
                  <a:pos x="16" y="32"/>
                </a:cxn>
                <a:cxn ang="0">
                  <a:pos x="23" y="46"/>
                </a:cxn>
                <a:cxn ang="0">
                  <a:pos x="85" y="46"/>
                </a:cxn>
                <a:cxn ang="0">
                  <a:pos x="92" y="46"/>
                </a:cxn>
                <a:cxn ang="0">
                  <a:pos x="108" y="53"/>
                </a:cxn>
                <a:cxn ang="0">
                  <a:pos x="116" y="69"/>
                </a:cxn>
                <a:cxn ang="0">
                  <a:pos x="132" y="86"/>
                </a:cxn>
                <a:cxn ang="0">
                  <a:pos x="132" y="93"/>
                </a:cxn>
                <a:cxn ang="0">
                  <a:pos x="92" y="93"/>
                </a:cxn>
                <a:cxn ang="0">
                  <a:pos x="78" y="100"/>
                </a:cxn>
                <a:cxn ang="0">
                  <a:pos x="69" y="116"/>
                </a:cxn>
                <a:cxn ang="0">
                  <a:pos x="92" y="109"/>
                </a:cxn>
                <a:cxn ang="0">
                  <a:pos x="100" y="123"/>
                </a:cxn>
                <a:cxn ang="0">
                  <a:pos x="146" y="147"/>
                </a:cxn>
                <a:cxn ang="0">
                  <a:pos x="139" y="132"/>
                </a:cxn>
                <a:cxn ang="0">
                  <a:pos x="162" y="139"/>
                </a:cxn>
                <a:cxn ang="0">
                  <a:pos x="169" y="116"/>
                </a:cxn>
                <a:cxn ang="0">
                  <a:pos x="162" y="109"/>
                </a:cxn>
                <a:cxn ang="0">
                  <a:pos x="162" y="93"/>
                </a:cxn>
                <a:cxn ang="0">
                  <a:pos x="169" y="86"/>
                </a:cxn>
                <a:cxn ang="0">
                  <a:pos x="192" y="93"/>
                </a:cxn>
                <a:cxn ang="0">
                  <a:pos x="185" y="109"/>
                </a:cxn>
                <a:cxn ang="0">
                  <a:pos x="192" y="100"/>
                </a:cxn>
                <a:cxn ang="0">
                  <a:pos x="208" y="93"/>
                </a:cxn>
                <a:cxn ang="0">
                  <a:pos x="225" y="86"/>
                </a:cxn>
                <a:cxn ang="0">
                  <a:pos x="208" y="86"/>
                </a:cxn>
                <a:cxn ang="0">
                  <a:pos x="201" y="77"/>
                </a:cxn>
                <a:cxn ang="0">
                  <a:pos x="201" y="77"/>
                </a:cxn>
                <a:cxn ang="0">
                  <a:pos x="192" y="69"/>
                </a:cxn>
                <a:cxn ang="0">
                  <a:pos x="178" y="69"/>
                </a:cxn>
                <a:cxn ang="0">
                  <a:pos x="178" y="62"/>
                </a:cxn>
                <a:cxn ang="0">
                  <a:pos x="178" y="53"/>
                </a:cxn>
                <a:cxn ang="0">
                  <a:pos x="192" y="53"/>
                </a:cxn>
                <a:cxn ang="0">
                  <a:pos x="185" y="39"/>
                </a:cxn>
                <a:cxn ang="0">
                  <a:pos x="162" y="46"/>
                </a:cxn>
                <a:cxn ang="0">
                  <a:pos x="162" y="39"/>
                </a:cxn>
              </a:cxnLst>
              <a:rect l="0" t="0" r="r" b="b"/>
              <a:pathLst>
                <a:path w="226" h="148">
                  <a:moveTo>
                    <a:pt x="155" y="39"/>
                  </a:moveTo>
                  <a:lnTo>
                    <a:pt x="169" y="32"/>
                  </a:lnTo>
                  <a:lnTo>
                    <a:pt x="162" y="32"/>
                  </a:lnTo>
                  <a:lnTo>
                    <a:pt x="146" y="39"/>
                  </a:lnTo>
                  <a:lnTo>
                    <a:pt x="155" y="32"/>
                  </a:lnTo>
                  <a:lnTo>
                    <a:pt x="162" y="32"/>
                  </a:lnTo>
                  <a:lnTo>
                    <a:pt x="155" y="23"/>
                  </a:lnTo>
                  <a:lnTo>
                    <a:pt x="146" y="32"/>
                  </a:lnTo>
                  <a:lnTo>
                    <a:pt x="139" y="32"/>
                  </a:lnTo>
                  <a:lnTo>
                    <a:pt x="146" y="23"/>
                  </a:lnTo>
                  <a:lnTo>
                    <a:pt x="139" y="32"/>
                  </a:lnTo>
                  <a:lnTo>
                    <a:pt x="146" y="23"/>
                  </a:lnTo>
                  <a:lnTo>
                    <a:pt x="139" y="23"/>
                  </a:lnTo>
                  <a:lnTo>
                    <a:pt x="132" y="32"/>
                  </a:lnTo>
                  <a:lnTo>
                    <a:pt x="132" y="23"/>
                  </a:lnTo>
                  <a:lnTo>
                    <a:pt x="146" y="23"/>
                  </a:lnTo>
                  <a:lnTo>
                    <a:pt x="132" y="23"/>
                  </a:lnTo>
                  <a:lnTo>
                    <a:pt x="132" y="16"/>
                  </a:lnTo>
                  <a:lnTo>
                    <a:pt x="123" y="23"/>
                  </a:lnTo>
                  <a:lnTo>
                    <a:pt x="139" y="16"/>
                  </a:lnTo>
                  <a:lnTo>
                    <a:pt x="132" y="16"/>
                  </a:lnTo>
                  <a:lnTo>
                    <a:pt x="108" y="16"/>
                  </a:lnTo>
                  <a:lnTo>
                    <a:pt x="116" y="16"/>
                  </a:lnTo>
                  <a:lnTo>
                    <a:pt x="108" y="16"/>
                  </a:lnTo>
                  <a:lnTo>
                    <a:pt x="108" y="23"/>
                  </a:lnTo>
                  <a:lnTo>
                    <a:pt x="100" y="23"/>
                  </a:lnTo>
                  <a:lnTo>
                    <a:pt x="100" y="16"/>
                  </a:lnTo>
                  <a:lnTo>
                    <a:pt x="92" y="16"/>
                  </a:lnTo>
                  <a:lnTo>
                    <a:pt x="85" y="23"/>
                  </a:lnTo>
                  <a:lnTo>
                    <a:pt x="85" y="16"/>
                  </a:lnTo>
                  <a:lnTo>
                    <a:pt x="100" y="8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69" y="8"/>
                  </a:lnTo>
                  <a:lnTo>
                    <a:pt x="62" y="8"/>
                  </a:lnTo>
                  <a:lnTo>
                    <a:pt x="55" y="8"/>
                  </a:lnTo>
                  <a:lnTo>
                    <a:pt x="69" y="8"/>
                  </a:lnTo>
                  <a:lnTo>
                    <a:pt x="55" y="8"/>
                  </a:lnTo>
                  <a:lnTo>
                    <a:pt x="62" y="16"/>
                  </a:lnTo>
                  <a:lnTo>
                    <a:pt x="46" y="8"/>
                  </a:lnTo>
                  <a:lnTo>
                    <a:pt x="46" y="16"/>
                  </a:lnTo>
                  <a:lnTo>
                    <a:pt x="55" y="16"/>
                  </a:lnTo>
                  <a:lnTo>
                    <a:pt x="55" y="23"/>
                  </a:lnTo>
                  <a:lnTo>
                    <a:pt x="46" y="16"/>
                  </a:lnTo>
                  <a:lnTo>
                    <a:pt x="39" y="23"/>
                  </a:lnTo>
                  <a:lnTo>
                    <a:pt x="46" y="23"/>
                  </a:lnTo>
                  <a:lnTo>
                    <a:pt x="39" y="32"/>
                  </a:lnTo>
                  <a:lnTo>
                    <a:pt x="23" y="32"/>
                  </a:lnTo>
                  <a:lnTo>
                    <a:pt x="39" y="32"/>
                  </a:lnTo>
                  <a:lnTo>
                    <a:pt x="39" y="23"/>
                  </a:lnTo>
                  <a:lnTo>
                    <a:pt x="46" y="8"/>
                  </a:lnTo>
                  <a:lnTo>
                    <a:pt x="62" y="0"/>
                  </a:lnTo>
                  <a:lnTo>
                    <a:pt x="32" y="0"/>
                  </a:lnTo>
                  <a:lnTo>
                    <a:pt x="16" y="8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16" y="39"/>
                  </a:lnTo>
                  <a:lnTo>
                    <a:pt x="23" y="46"/>
                  </a:lnTo>
                  <a:lnTo>
                    <a:pt x="55" y="46"/>
                  </a:lnTo>
                  <a:lnTo>
                    <a:pt x="46" y="39"/>
                  </a:lnTo>
                  <a:lnTo>
                    <a:pt x="62" y="46"/>
                  </a:lnTo>
                  <a:lnTo>
                    <a:pt x="85" y="46"/>
                  </a:lnTo>
                  <a:lnTo>
                    <a:pt x="85" y="39"/>
                  </a:lnTo>
                  <a:lnTo>
                    <a:pt x="92" y="39"/>
                  </a:lnTo>
                  <a:lnTo>
                    <a:pt x="100" y="39"/>
                  </a:lnTo>
                  <a:lnTo>
                    <a:pt x="92" y="46"/>
                  </a:lnTo>
                  <a:lnTo>
                    <a:pt x="100" y="46"/>
                  </a:lnTo>
                  <a:lnTo>
                    <a:pt x="108" y="53"/>
                  </a:lnTo>
                  <a:lnTo>
                    <a:pt x="92" y="62"/>
                  </a:lnTo>
                  <a:lnTo>
                    <a:pt x="108" y="53"/>
                  </a:lnTo>
                  <a:lnTo>
                    <a:pt x="116" y="53"/>
                  </a:lnTo>
                  <a:lnTo>
                    <a:pt x="116" y="62"/>
                  </a:lnTo>
                  <a:lnTo>
                    <a:pt x="123" y="62"/>
                  </a:lnTo>
                  <a:lnTo>
                    <a:pt x="116" y="69"/>
                  </a:lnTo>
                  <a:lnTo>
                    <a:pt x="123" y="69"/>
                  </a:lnTo>
                  <a:lnTo>
                    <a:pt x="123" y="77"/>
                  </a:lnTo>
                  <a:lnTo>
                    <a:pt x="116" y="86"/>
                  </a:lnTo>
                  <a:lnTo>
                    <a:pt x="132" y="86"/>
                  </a:lnTo>
                  <a:lnTo>
                    <a:pt x="132" y="77"/>
                  </a:lnTo>
                  <a:lnTo>
                    <a:pt x="146" y="86"/>
                  </a:lnTo>
                  <a:lnTo>
                    <a:pt x="139" y="93"/>
                  </a:lnTo>
                  <a:lnTo>
                    <a:pt x="132" y="93"/>
                  </a:lnTo>
                  <a:lnTo>
                    <a:pt x="123" y="93"/>
                  </a:lnTo>
                  <a:lnTo>
                    <a:pt x="132" y="86"/>
                  </a:lnTo>
                  <a:lnTo>
                    <a:pt x="108" y="86"/>
                  </a:lnTo>
                  <a:lnTo>
                    <a:pt x="92" y="93"/>
                  </a:lnTo>
                  <a:lnTo>
                    <a:pt x="92" y="100"/>
                  </a:lnTo>
                  <a:lnTo>
                    <a:pt x="78" y="100"/>
                  </a:lnTo>
                  <a:lnTo>
                    <a:pt x="78" y="109"/>
                  </a:lnTo>
                  <a:lnTo>
                    <a:pt x="78" y="100"/>
                  </a:lnTo>
                  <a:lnTo>
                    <a:pt x="62" y="100"/>
                  </a:lnTo>
                  <a:lnTo>
                    <a:pt x="46" y="109"/>
                  </a:lnTo>
                  <a:lnTo>
                    <a:pt x="55" y="116"/>
                  </a:lnTo>
                  <a:lnTo>
                    <a:pt x="69" y="116"/>
                  </a:lnTo>
                  <a:lnTo>
                    <a:pt x="78" y="116"/>
                  </a:lnTo>
                  <a:lnTo>
                    <a:pt x="85" y="109"/>
                  </a:lnTo>
                  <a:lnTo>
                    <a:pt x="85" y="116"/>
                  </a:lnTo>
                  <a:lnTo>
                    <a:pt x="92" y="109"/>
                  </a:lnTo>
                  <a:lnTo>
                    <a:pt x="92" y="116"/>
                  </a:lnTo>
                  <a:lnTo>
                    <a:pt x="100" y="123"/>
                  </a:lnTo>
                  <a:lnTo>
                    <a:pt x="108" y="123"/>
                  </a:lnTo>
                  <a:lnTo>
                    <a:pt x="100" y="123"/>
                  </a:lnTo>
                  <a:lnTo>
                    <a:pt x="108" y="132"/>
                  </a:lnTo>
                  <a:lnTo>
                    <a:pt x="116" y="139"/>
                  </a:lnTo>
                  <a:lnTo>
                    <a:pt x="132" y="139"/>
                  </a:lnTo>
                  <a:lnTo>
                    <a:pt x="146" y="147"/>
                  </a:lnTo>
                  <a:lnTo>
                    <a:pt x="146" y="139"/>
                  </a:lnTo>
                  <a:lnTo>
                    <a:pt x="139" y="132"/>
                  </a:lnTo>
                  <a:lnTo>
                    <a:pt x="132" y="123"/>
                  </a:lnTo>
                  <a:lnTo>
                    <a:pt x="139" y="132"/>
                  </a:lnTo>
                  <a:lnTo>
                    <a:pt x="139" y="123"/>
                  </a:lnTo>
                  <a:lnTo>
                    <a:pt x="146" y="132"/>
                  </a:lnTo>
                  <a:lnTo>
                    <a:pt x="155" y="132"/>
                  </a:lnTo>
                  <a:lnTo>
                    <a:pt x="162" y="139"/>
                  </a:lnTo>
                  <a:lnTo>
                    <a:pt x="162" y="132"/>
                  </a:lnTo>
                  <a:lnTo>
                    <a:pt x="169" y="132"/>
                  </a:lnTo>
                  <a:lnTo>
                    <a:pt x="169" y="123"/>
                  </a:lnTo>
                  <a:lnTo>
                    <a:pt x="169" y="116"/>
                  </a:lnTo>
                  <a:lnTo>
                    <a:pt x="169" y="109"/>
                  </a:lnTo>
                  <a:lnTo>
                    <a:pt x="162" y="109"/>
                  </a:lnTo>
                  <a:lnTo>
                    <a:pt x="162" y="100"/>
                  </a:lnTo>
                  <a:lnTo>
                    <a:pt x="162" y="109"/>
                  </a:lnTo>
                  <a:lnTo>
                    <a:pt x="162" y="100"/>
                  </a:lnTo>
                  <a:lnTo>
                    <a:pt x="155" y="100"/>
                  </a:lnTo>
                  <a:lnTo>
                    <a:pt x="155" y="93"/>
                  </a:lnTo>
                  <a:lnTo>
                    <a:pt x="162" y="93"/>
                  </a:lnTo>
                  <a:lnTo>
                    <a:pt x="162" y="86"/>
                  </a:lnTo>
                  <a:lnTo>
                    <a:pt x="169" y="86"/>
                  </a:lnTo>
                  <a:lnTo>
                    <a:pt x="162" y="86"/>
                  </a:lnTo>
                  <a:lnTo>
                    <a:pt x="169" y="86"/>
                  </a:lnTo>
                  <a:lnTo>
                    <a:pt x="178" y="93"/>
                  </a:lnTo>
                  <a:lnTo>
                    <a:pt x="185" y="93"/>
                  </a:lnTo>
                  <a:lnTo>
                    <a:pt x="178" y="93"/>
                  </a:lnTo>
                  <a:lnTo>
                    <a:pt x="192" y="93"/>
                  </a:lnTo>
                  <a:lnTo>
                    <a:pt x="185" y="93"/>
                  </a:lnTo>
                  <a:lnTo>
                    <a:pt x="178" y="100"/>
                  </a:lnTo>
                  <a:lnTo>
                    <a:pt x="185" y="100"/>
                  </a:lnTo>
                  <a:lnTo>
                    <a:pt x="185" y="109"/>
                  </a:lnTo>
                  <a:lnTo>
                    <a:pt x="185" y="100"/>
                  </a:lnTo>
                  <a:lnTo>
                    <a:pt x="185" y="109"/>
                  </a:lnTo>
                  <a:lnTo>
                    <a:pt x="192" y="109"/>
                  </a:lnTo>
                  <a:lnTo>
                    <a:pt x="192" y="100"/>
                  </a:lnTo>
                  <a:lnTo>
                    <a:pt x="201" y="93"/>
                  </a:lnTo>
                  <a:lnTo>
                    <a:pt x="201" y="100"/>
                  </a:lnTo>
                  <a:lnTo>
                    <a:pt x="201" y="93"/>
                  </a:lnTo>
                  <a:lnTo>
                    <a:pt x="208" y="93"/>
                  </a:lnTo>
                  <a:lnTo>
                    <a:pt x="216" y="93"/>
                  </a:lnTo>
                  <a:lnTo>
                    <a:pt x="208" y="93"/>
                  </a:lnTo>
                  <a:lnTo>
                    <a:pt x="216" y="93"/>
                  </a:lnTo>
                  <a:lnTo>
                    <a:pt x="225" y="86"/>
                  </a:lnTo>
                  <a:lnTo>
                    <a:pt x="216" y="86"/>
                  </a:lnTo>
                  <a:lnTo>
                    <a:pt x="225" y="86"/>
                  </a:lnTo>
                  <a:lnTo>
                    <a:pt x="216" y="86"/>
                  </a:lnTo>
                  <a:lnTo>
                    <a:pt x="208" y="86"/>
                  </a:lnTo>
                  <a:lnTo>
                    <a:pt x="201" y="86"/>
                  </a:lnTo>
                  <a:lnTo>
                    <a:pt x="208" y="77"/>
                  </a:lnTo>
                  <a:lnTo>
                    <a:pt x="192" y="77"/>
                  </a:lnTo>
                  <a:lnTo>
                    <a:pt x="201" y="77"/>
                  </a:lnTo>
                  <a:lnTo>
                    <a:pt x="192" y="77"/>
                  </a:lnTo>
                  <a:lnTo>
                    <a:pt x="201" y="77"/>
                  </a:lnTo>
                  <a:lnTo>
                    <a:pt x="192" y="77"/>
                  </a:lnTo>
                  <a:lnTo>
                    <a:pt x="201" y="77"/>
                  </a:lnTo>
                  <a:lnTo>
                    <a:pt x="201" y="69"/>
                  </a:lnTo>
                  <a:lnTo>
                    <a:pt x="192" y="69"/>
                  </a:lnTo>
                  <a:lnTo>
                    <a:pt x="201" y="69"/>
                  </a:lnTo>
                  <a:lnTo>
                    <a:pt x="192" y="69"/>
                  </a:lnTo>
                  <a:lnTo>
                    <a:pt x="185" y="69"/>
                  </a:lnTo>
                  <a:lnTo>
                    <a:pt x="192" y="69"/>
                  </a:lnTo>
                  <a:lnTo>
                    <a:pt x="185" y="69"/>
                  </a:lnTo>
                  <a:lnTo>
                    <a:pt x="178" y="69"/>
                  </a:lnTo>
                  <a:lnTo>
                    <a:pt x="169" y="62"/>
                  </a:lnTo>
                  <a:lnTo>
                    <a:pt x="178" y="62"/>
                  </a:lnTo>
                  <a:lnTo>
                    <a:pt x="169" y="62"/>
                  </a:lnTo>
                  <a:lnTo>
                    <a:pt x="178" y="62"/>
                  </a:lnTo>
                  <a:lnTo>
                    <a:pt x="169" y="62"/>
                  </a:lnTo>
                  <a:lnTo>
                    <a:pt x="178" y="62"/>
                  </a:lnTo>
                  <a:lnTo>
                    <a:pt x="169" y="53"/>
                  </a:lnTo>
                  <a:lnTo>
                    <a:pt x="178" y="53"/>
                  </a:lnTo>
                  <a:lnTo>
                    <a:pt x="169" y="53"/>
                  </a:lnTo>
                  <a:lnTo>
                    <a:pt x="178" y="53"/>
                  </a:lnTo>
                  <a:lnTo>
                    <a:pt x="169" y="53"/>
                  </a:lnTo>
                  <a:lnTo>
                    <a:pt x="192" y="53"/>
                  </a:lnTo>
                  <a:lnTo>
                    <a:pt x="178" y="46"/>
                  </a:lnTo>
                  <a:lnTo>
                    <a:pt x="162" y="46"/>
                  </a:lnTo>
                  <a:lnTo>
                    <a:pt x="192" y="46"/>
                  </a:lnTo>
                  <a:lnTo>
                    <a:pt x="185" y="39"/>
                  </a:lnTo>
                  <a:lnTo>
                    <a:pt x="169" y="46"/>
                  </a:lnTo>
                  <a:lnTo>
                    <a:pt x="162" y="46"/>
                  </a:lnTo>
                  <a:lnTo>
                    <a:pt x="178" y="39"/>
                  </a:lnTo>
                  <a:lnTo>
                    <a:pt x="162" y="46"/>
                  </a:lnTo>
                  <a:lnTo>
                    <a:pt x="185" y="39"/>
                  </a:lnTo>
                  <a:lnTo>
                    <a:pt x="169" y="39"/>
                  </a:lnTo>
                  <a:lnTo>
                    <a:pt x="178" y="32"/>
                  </a:lnTo>
                  <a:lnTo>
                    <a:pt x="162" y="39"/>
                  </a:lnTo>
                  <a:lnTo>
                    <a:pt x="155" y="46"/>
                  </a:lnTo>
                  <a:lnTo>
                    <a:pt x="155" y="3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30" name="Freeform 552"/>
            <p:cNvSpPr>
              <a:spLocks/>
            </p:cNvSpPr>
            <p:nvPr/>
          </p:nvSpPr>
          <p:spPr bwMode="auto">
            <a:xfrm>
              <a:off x="1651" y="554"/>
              <a:ext cx="417" cy="87"/>
            </a:xfrm>
            <a:custGeom>
              <a:avLst/>
              <a:gdLst/>
              <a:ahLst/>
              <a:cxnLst>
                <a:cxn ang="0">
                  <a:pos x="69" y="46"/>
                </a:cxn>
                <a:cxn ang="0">
                  <a:pos x="53" y="55"/>
                </a:cxn>
                <a:cxn ang="0">
                  <a:pos x="46" y="46"/>
                </a:cxn>
                <a:cxn ang="0">
                  <a:pos x="53" y="46"/>
                </a:cxn>
                <a:cxn ang="0">
                  <a:pos x="37" y="39"/>
                </a:cxn>
                <a:cxn ang="0">
                  <a:pos x="77" y="39"/>
                </a:cxn>
                <a:cxn ang="0">
                  <a:pos x="60" y="23"/>
                </a:cxn>
                <a:cxn ang="0">
                  <a:pos x="84" y="23"/>
                </a:cxn>
                <a:cxn ang="0">
                  <a:pos x="93" y="32"/>
                </a:cxn>
                <a:cxn ang="0">
                  <a:pos x="93" y="23"/>
                </a:cxn>
                <a:cxn ang="0">
                  <a:pos x="130" y="16"/>
                </a:cxn>
                <a:cxn ang="0">
                  <a:pos x="147" y="16"/>
                </a:cxn>
                <a:cxn ang="0">
                  <a:pos x="107" y="16"/>
                </a:cxn>
                <a:cxn ang="0">
                  <a:pos x="60" y="16"/>
                </a:cxn>
                <a:cxn ang="0">
                  <a:pos x="100" y="16"/>
                </a:cxn>
                <a:cxn ang="0">
                  <a:pos x="60" y="16"/>
                </a:cxn>
                <a:cxn ang="0">
                  <a:pos x="46" y="16"/>
                </a:cxn>
                <a:cxn ang="0">
                  <a:pos x="84" y="16"/>
                </a:cxn>
                <a:cxn ang="0">
                  <a:pos x="46" y="16"/>
                </a:cxn>
                <a:cxn ang="0">
                  <a:pos x="69" y="16"/>
                </a:cxn>
                <a:cxn ang="0">
                  <a:pos x="37" y="9"/>
                </a:cxn>
                <a:cxn ang="0">
                  <a:pos x="77" y="9"/>
                </a:cxn>
                <a:cxn ang="0">
                  <a:pos x="130" y="9"/>
                </a:cxn>
                <a:cxn ang="0">
                  <a:pos x="130" y="0"/>
                </a:cxn>
                <a:cxn ang="0">
                  <a:pos x="170" y="0"/>
                </a:cxn>
                <a:cxn ang="0">
                  <a:pos x="163" y="0"/>
                </a:cxn>
                <a:cxn ang="0">
                  <a:pos x="224" y="0"/>
                </a:cxn>
                <a:cxn ang="0">
                  <a:pos x="278" y="9"/>
                </a:cxn>
                <a:cxn ang="0">
                  <a:pos x="240" y="9"/>
                </a:cxn>
                <a:cxn ang="0">
                  <a:pos x="200" y="16"/>
                </a:cxn>
                <a:cxn ang="0">
                  <a:pos x="247" y="9"/>
                </a:cxn>
                <a:cxn ang="0">
                  <a:pos x="209" y="16"/>
                </a:cxn>
                <a:cxn ang="0">
                  <a:pos x="163" y="32"/>
                </a:cxn>
                <a:cxn ang="0">
                  <a:pos x="123" y="32"/>
                </a:cxn>
                <a:cxn ang="0">
                  <a:pos x="147" y="39"/>
                </a:cxn>
                <a:cxn ang="0">
                  <a:pos x="116" y="39"/>
                </a:cxn>
                <a:cxn ang="0">
                  <a:pos x="139" y="39"/>
                </a:cxn>
                <a:cxn ang="0">
                  <a:pos x="100" y="46"/>
                </a:cxn>
                <a:cxn ang="0">
                  <a:pos x="100" y="55"/>
                </a:cxn>
                <a:cxn ang="0">
                  <a:pos x="69" y="55"/>
                </a:cxn>
                <a:cxn ang="0">
                  <a:pos x="93" y="63"/>
                </a:cxn>
                <a:cxn ang="0">
                  <a:pos x="69" y="63"/>
                </a:cxn>
                <a:cxn ang="0">
                  <a:pos x="30" y="63"/>
                </a:cxn>
                <a:cxn ang="0">
                  <a:pos x="0" y="63"/>
                </a:cxn>
                <a:cxn ang="0">
                  <a:pos x="23" y="55"/>
                </a:cxn>
                <a:cxn ang="0">
                  <a:pos x="23" y="46"/>
                </a:cxn>
                <a:cxn ang="0">
                  <a:pos x="53" y="55"/>
                </a:cxn>
                <a:cxn ang="0">
                  <a:pos x="69" y="46"/>
                </a:cxn>
              </a:cxnLst>
              <a:rect l="0" t="0" r="r" b="b"/>
              <a:pathLst>
                <a:path w="279" h="64">
                  <a:moveTo>
                    <a:pt x="69" y="46"/>
                  </a:moveTo>
                  <a:lnTo>
                    <a:pt x="53" y="55"/>
                  </a:lnTo>
                  <a:lnTo>
                    <a:pt x="46" y="46"/>
                  </a:lnTo>
                  <a:lnTo>
                    <a:pt x="53" y="46"/>
                  </a:lnTo>
                  <a:lnTo>
                    <a:pt x="37" y="39"/>
                  </a:lnTo>
                  <a:lnTo>
                    <a:pt x="77" y="39"/>
                  </a:lnTo>
                  <a:lnTo>
                    <a:pt x="60" y="23"/>
                  </a:lnTo>
                  <a:lnTo>
                    <a:pt x="84" y="23"/>
                  </a:lnTo>
                  <a:lnTo>
                    <a:pt x="93" y="32"/>
                  </a:lnTo>
                  <a:lnTo>
                    <a:pt x="93" y="23"/>
                  </a:lnTo>
                  <a:lnTo>
                    <a:pt x="130" y="16"/>
                  </a:lnTo>
                  <a:lnTo>
                    <a:pt x="147" y="16"/>
                  </a:lnTo>
                  <a:lnTo>
                    <a:pt x="107" y="16"/>
                  </a:lnTo>
                  <a:lnTo>
                    <a:pt x="60" y="16"/>
                  </a:lnTo>
                  <a:lnTo>
                    <a:pt x="100" y="16"/>
                  </a:lnTo>
                  <a:lnTo>
                    <a:pt x="60" y="16"/>
                  </a:lnTo>
                  <a:lnTo>
                    <a:pt x="46" y="16"/>
                  </a:lnTo>
                  <a:lnTo>
                    <a:pt x="84" y="16"/>
                  </a:lnTo>
                  <a:lnTo>
                    <a:pt x="46" y="16"/>
                  </a:lnTo>
                  <a:lnTo>
                    <a:pt x="69" y="16"/>
                  </a:lnTo>
                  <a:lnTo>
                    <a:pt x="37" y="9"/>
                  </a:lnTo>
                  <a:lnTo>
                    <a:pt x="77" y="9"/>
                  </a:lnTo>
                  <a:lnTo>
                    <a:pt x="130" y="9"/>
                  </a:lnTo>
                  <a:lnTo>
                    <a:pt x="130" y="0"/>
                  </a:lnTo>
                  <a:lnTo>
                    <a:pt x="170" y="0"/>
                  </a:lnTo>
                  <a:lnTo>
                    <a:pt x="163" y="0"/>
                  </a:lnTo>
                  <a:lnTo>
                    <a:pt x="224" y="0"/>
                  </a:lnTo>
                  <a:lnTo>
                    <a:pt x="278" y="9"/>
                  </a:lnTo>
                  <a:lnTo>
                    <a:pt x="240" y="9"/>
                  </a:lnTo>
                  <a:lnTo>
                    <a:pt x="200" y="16"/>
                  </a:lnTo>
                  <a:lnTo>
                    <a:pt x="247" y="9"/>
                  </a:lnTo>
                  <a:lnTo>
                    <a:pt x="209" y="16"/>
                  </a:lnTo>
                  <a:lnTo>
                    <a:pt x="163" y="32"/>
                  </a:lnTo>
                  <a:lnTo>
                    <a:pt x="123" y="32"/>
                  </a:lnTo>
                  <a:lnTo>
                    <a:pt x="147" y="39"/>
                  </a:lnTo>
                  <a:lnTo>
                    <a:pt x="116" y="39"/>
                  </a:lnTo>
                  <a:lnTo>
                    <a:pt x="139" y="39"/>
                  </a:lnTo>
                  <a:lnTo>
                    <a:pt x="100" y="46"/>
                  </a:lnTo>
                  <a:lnTo>
                    <a:pt x="100" y="55"/>
                  </a:lnTo>
                  <a:lnTo>
                    <a:pt x="69" y="55"/>
                  </a:lnTo>
                  <a:lnTo>
                    <a:pt x="93" y="63"/>
                  </a:lnTo>
                  <a:lnTo>
                    <a:pt x="69" y="63"/>
                  </a:lnTo>
                  <a:lnTo>
                    <a:pt x="30" y="63"/>
                  </a:lnTo>
                  <a:lnTo>
                    <a:pt x="0" y="63"/>
                  </a:lnTo>
                  <a:lnTo>
                    <a:pt x="23" y="55"/>
                  </a:lnTo>
                  <a:lnTo>
                    <a:pt x="23" y="46"/>
                  </a:lnTo>
                  <a:lnTo>
                    <a:pt x="53" y="55"/>
                  </a:lnTo>
                  <a:lnTo>
                    <a:pt x="69" y="4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31" name="Freeform 553"/>
            <p:cNvSpPr>
              <a:spLocks/>
            </p:cNvSpPr>
            <p:nvPr/>
          </p:nvSpPr>
          <p:spPr bwMode="auto">
            <a:xfrm>
              <a:off x="1151" y="689"/>
              <a:ext cx="236" cy="78"/>
            </a:xfrm>
            <a:custGeom>
              <a:avLst/>
              <a:gdLst/>
              <a:ahLst/>
              <a:cxnLst>
                <a:cxn ang="0">
                  <a:pos x="100" y="45"/>
                </a:cxn>
                <a:cxn ang="0">
                  <a:pos x="93" y="45"/>
                </a:cxn>
                <a:cxn ang="0">
                  <a:pos x="77" y="45"/>
                </a:cxn>
                <a:cxn ang="0">
                  <a:pos x="46" y="54"/>
                </a:cxn>
                <a:cxn ang="0">
                  <a:pos x="23" y="54"/>
                </a:cxn>
                <a:cxn ang="0">
                  <a:pos x="23" y="45"/>
                </a:cxn>
                <a:cxn ang="0">
                  <a:pos x="0" y="37"/>
                </a:cxn>
                <a:cxn ang="0">
                  <a:pos x="7" y="37"/>
                </a:cxn>
                <a:cxn ang="0">
                  <a:pos x="30" y="30"/>
                </a:cxn>
                <a:cxn ang="0">
                  <a:pos x="62" y="30"/>
                </a:cxn>
                <a:cxn ang="0">
                  <a:pos x="30" y="30"/>
                </a:cxn>
                <a:cxn ang="0">
                  <a:pos x="7" y="30"/>
                </a:cxn>
                <a:cxn ang="0">
                  <a:pos x="7" y="23"/>
                </a:cxn>
                <a:cxn ang="0">
                  <a:pos x="39" y="14"/>
                </a:cxn>
                <a:cxn ang="0">
                  <a:pos x="16" y="14"/>
                </a:cxn>
                <a:cxn ang="0">
                  <a:pos x="23" y="14"/>
                </a:cxn>
                <a:cxn ang="0">
                  <a:pos x="7" y="14"/>
                </a:cxn>
                <a:cxn ang="0">
                  <a:pos x="23" y="7"/>
                </a:cxn>
                <a:cxn ang="0">
                  <a:pos x="46" y="0"/>
                </a:cxn>
                <a:cxn ang="0">
                  <a:pos x="69" y="0"/>
                </a:cxn>
                <a:cxn ang="0">
                  <a:pos x="62" y="7"/>
                </a:cxn>
                <a:cxn ang="0">
                  <a:pos x="69" y="7"/>
                </a:cxn>
                <a:cxn ang="0">
                  <a:pos x="77" y="0"/>
                </a:cxn>
                <a:cxn ang="0">
                  <a:pos x="93" y="7"/>
                </a:cxn>
                <a:cxn ang="0">
                  <a:pos x="86" y="7"/>
                </a:cxn>
                <a:cxn ang="0">
                  <a:pos x="100" y="7"/>
                </a:cxn>
                <a:cxn ang="0">
                  <a:pos x="100" y="0"/>
                </a:cxn>
                <a:cxn ang="0">
                  <a:pos x="116" y="7"/>
                </a:cxn>
                <a:cxn ang="0">
                  <a:pos x="109" y="14"/>
                </a:cxn>
                <a:cxn ang="0">
                  <a:pos x="116" y="14"/>
                </a:cxn>
                <a:cxn ang="0">
                  <a:pos x="123" y="0"/>
                </a:cxn>
                <a:cxn ang="0">
                  <a:pos x="139" y="0"/>
                </a:cxn>
                <a:cxn ang="0">
                  <a:pos x="139" y="7"/>
                </a:cxn>
                <a:cxn ang="0">
                  <a:pos x="132" y="23"/>
                </a:cxn>
                <a:cxn ang="0">
                  <a:pos x="132" y="30"/>
                </a:cxn>
                <a:cxn ang="0">
                  <a:pos x="139" y="30"/>
                </a:cxn>
                <a:cxn ang="0">
                  <a:pos x="156" y="30"/>
                </a:cxn>
                <a:cxn ang="0">
                  <a:pos x="156" y="37"/>
                </a:cxn>
                <a:cxn ang="0">
                  <a:pos x="147" y="37"/>
                </a:cxn>
                <a:cxn ang="0">
                  <a:pos x="139" y="37"/>
                </a:cxn>
                <a:cxn ang="0">
                  <a:pos x="132" y="37"/>
                </a:cxn>
                <a:cxn ang="0">
                  <a:pos x="123" y="37"/>
                </a:cxn>
                <a:cxn ang="0">
                  <a:pos x="123" y="45"/>
                </a:cxn>
                <a:cxn ang="0">
                  <a:pos x="139" y="45"/>
                </a:cxn>
                <a:cxn ang="0">
                  <a:pos x="132" y="45"/>
                </a:cxn>
                <a:cxn ang="0">
                  <a:pos x="100" y="45"/>
                </a:cxn>
              </a:cxnLst>
              <a:rect l="0" t="0" r="r" b="b"/>
              <a:pathLst>
                <a:path w="157" h="55">
                  <a:moveTo>
                    <a:pt x="100" y="45"/>
                  </a:moveTo>
                  <a:lnTo>
                    <a:pt x="93" y="45"/>
                  </a:lnTo>
                  <a:lnTo>
                    <a:pt x="77" y="45"/>
                  </a:lnTo>
                  <a:lnTo>
                    <a:pt x="46" y="54"/>
                  </a:lnTo>
                  <a:lnTo>
                    <a:pt x="23" y="54"/>
                  </a:lnTo>
                  <a:lnTo>
                    <a:pt x="23" y="45"/>
                  </a:lnTo>
                  <a:lnTo>
                    <a:pt x="0" y="37"/>
                  </a:lnTo>
                  <a:lnTo>
                    <a:pt x="7" y="37"/>
                  </a:lnTo>
                  <a:lnTo>
                    <a:pt x="30" y="30"/>
                  </a:lnTo>
                  <a:lnTo>
                    <a:pt x="62" y="30"/>
                  </a:lnTo>
                  <a:lnTo>
                    <a:pt x="30" y="30"/>
                  </a:lnTo>
                  <a:lnTo>
                    <a:pt x="7" y="30"/>
                  </a:lnTo>
                  <a:lnTo>
                    <a:pt x="7" y="23"/>
                  </a:lnTo>
                  <a:lnTo>
                    <a:pt x="39" y="14"/>
                  </a:lnTo>
                  <a:lnTo>
                    <a:pt x="16" y="14"/>
                  </a:lnTo>
                  <a:lnTo>
                    <a:pt x="23" y="14"/>
                  </a:lnTo>
                  <a:lnTo>
                    <a:pt x="7" y="14"/>
                  </a:lnTo>
                  <a:lnTo>
                    <a:pt x="23" y="7"/>
                  </a:lnTo>
                  <a:lnTo>
                    <a:pt x="46" y="0"/>
                  </a:lnTo>
                  <a:lnTo>
                    <a:pt x="69" y="0"/>
                  </a:lnTo>
                  <a:lnTo>
                    <a:pt x="62" y="7"/>
                  </a:lnTo>
                  <a:lnTo>
                    <a:pt x="69" y="7"/>
                  </a:lnTo>
                  <a:lnTo>
                    <a:pt x="77" y="0"/>
                  </a:lnTo>
                  <a:lnTo>
                    <a:pt x="93" y="7"/>
                  </a:lnTo>
                  <a:lnTo>
                    <a:pt x="86" y="7"/>
                  </a:lnTo>
                  <a:lnTo>
                    <a:pt x="100" y="7"/>
                  </a:lnTo>
                  <a:lnTo>
                    <a:pt x="100" y="0"/>
                  </a:lnTo>
                  <a:lnTo>
                    <a:pt x="116" y="7"/>
                  </a:lnTo>
                  <a:lnTo>
                    <a:pt x="109" y="14"/>
                  </a:lnTo>
                  <a:lnTo>
                    <a:pt x="116" y="14"/>
                  </a:lnTo>
                  <a:lnTo>
                    <a:pt x="123" y="0"/>
                  </a:lnTo>
                  <a:lnTo>
                    <a:pt x="139" y="0"/>
                  </a:lnTo>
                  <a:lnTo>
                    <a:pt x="139" y="7"/>
                  </a:lnTo>
                  <a:lnTo>
                    <a:pt x="132" y="23"/>
                  </a:lnTo>
                  <a:lnTo>
                    <a:pt x="132" y="30"/>
                  </a:lnTo>
                  <a:lnTo>
                    <a:pt x="139" y="30"/>
                  </a:lnTo>
                  <a:lnTo>
                    <a:pt x="156" y="30"/>
                  </a:lnTo>
                  <a:lnTo>
                    <a:pt x="156" y="37"/>
                  </a:lnTo>
                  <a:lnTo>
                    <a:pt x="147" y="37"/>
                  </a:lnTo>
                  <a:lnTo>
                    <a:pt x="139" y="37"/>
                  </a:lnTo>
                  <a:lnTo>
                    <a:pt x="132" y="37"/>
                  </a:lnTo>
                  <a:lnTo>
                    <a:pt x="123" y="37"/>
                  </a:lnTo>
                  <a:lnTo>
                    <a:pt x="123" y="45"/>
                  </a:lnTo>
                  <a:lnTo>
                    <a:pt x="139" y="45"/>
                  </a:lnTo>
                  <a:lnTo>
                    <a:pt x="132" y="45"/>
                  </a:lnTo>
                  <a:lnTo>
                    <a:pt x="100" y="45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32" name="Freeform 554"/>
            <p:cNvSpPr>
              <a:spLocks/>
            </p:cNvSpPr>
            <p:nvPr/>
          </p:nvSpPr>
          <p:spPr bwMode="auto">
            <a:xfrm>
              <a:off x="1082" y="668"/>
              <a:ext cx="164" cy="54"/>
            </a:xfrm>
            <a:custGeom>
              <a:avLst/>
              <a:gdLst/>
              <a:ahLst/>
              <a:cxnLst>
                <a:cxn ang="0">
                  <a:pos x="53" y="23"/>
                </a:cxn>
                <a:cxn ang="0">
                  <a:pos x="30" y="39"/>
                </a:cxn>
                <a:cxn ang="0">
                  <a:pos x="8" y="39"/>
                </a:cxn>
                <a:cxn ang="0">
                  <a:pos x="8" y="30"/>
                </a:cxn>
                <a:cxn ang="0">
                  <a:pos x="0" y="23"/>
                </a:cxn>
                <a:cxn ang="0">
                  <a:pos x="16" y="23"/>
                </a:cxn>
                <a:cxn ang="0">
                  <a:pos x="23" y="15"/>
                </a:cxn>
                <a:cxn ang="0">
                  <a:pos x="39" y="7"/>
                </a:cxn>
                <a:cxn ang="0">
                  <a:pos x="39" y="0"/>
                </a:cxn>
                <a:cxn ang="0">
                  <a:pos x="76" y="0"/>
                </a:cxn>
                <a:cxn ang="0">
                  <a:pos x="85" y="0"/>
                </a:cxn>
                <a:cxn ang="0">
                  <a:pos x="85" y="7"/>
                </a:cxn>
                <a:cxn ang="0">
                  <a:pos x="100" y="0"/>
                </a:cxn>
                <a:cxn ang="0">
                  <a:pos x="109" y="7"/>
                </a:cxn>
                <a:cxn ang="0">
                  <a:pos x="85" y="15"/>
                </a:cxn>
                <a:cxn ang="0">
                  <a:pos x="62" y="23"/>
                </a:cxn>
                <a:cxn ang="0">
                  <a:pos x="53" y="23"/>
                </a:cxn>
              </a:cxnLst>
              <a:rect l="0" t="0" r="r" b="b"/>
              <a:pathLst>
                <a:path w="110" h="40">
                  <a:moveTo>
                    <a:pt x="53" y="23"/>
                  </a:moveTo>
                  <a:lnTo>
                    <a:pt x="30" y="39"/>
                  </a:lnTo>
                  <a:lnTo>
                    <a:pt x="8" y="39"/>
                  </a:lnTo>
                  <a:lnTo>
                    <a:pt x="8" y="30"/>
                  </a:lnTo>
                  <a:lnTo>
                    <a:pt x="0" y="23"/>
                  </a:lnTo>
                  <a:lnTo>
                    <a:pt x="16" y="23"/>
                  </a:lnTo>
                  <a:lnTo>
                    <a:pt x="23" y="15"/>
                  </a:lnTo>
                  <a:lnTo>
                    <a:pt x="39" y="7"/>
                  </a:lnTo>
                  <a:lnTo>
                    <a:pt x="39" y="0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85" y="7"/>
                  </a:lnTo>
                  <a:lnTo>
                    <a:pt x="100" y="0"/>
                  </a:lnTo>
                  <a:lnTo>
                    <a:pt x="109" y="7"/>
                  </a:lnTo>
                  <a:lnTo>
                    <a:pt x="85" y="15"/>
                  </a:lnTo>
                  <a:lnTo>
                    <a:pt x="62" y="23"/>
                  </a:lnTo>
                  <a:lnTo>
                    <a:pt x="53" y="2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33" name="Freeform 555"/>
            <p:cNvSpPr>
              <a:spLocks/>
            </p:cNvSpPr>
            <p:nvPr/>
          </p:nvSpPr>
          <p:spPr bwMode="auto">
            <a:xfrm>
              <a:off x="1763" y="1067"/>
              <a:ext cx="119" cy="97"/>
            </a:xfrm>
            <a:custGeom>
              <a:avLst/>
              <a:gdLst/>
              <a:ahLst/>
              <a:cxnLst>
                <a:cxn ang="0">
                  <a:pos x="39" y="53"/>
                </a:cxn>
                <a:cxn ang="0">
                  <a:pos x="23" y="53"/>
                </a:cxn>
                <a:cxn ang="0">
                  <a:pos x="0" y="53"/>
                </a:cxn>
                <a:cxn ang="0">
                  <a:pos x="7" y="46"/>
                </a:cxn>
                <a:cxn ang="0">
                  <a:pos x="16" y="46"/>
                </a:cxn>
                <a:cxn ang="0">
                  <a:pos x="7" y="46"/>
                </a:cxn>
                <a:cxn ang="0">
                  <a:pos x="7" y="39"/>
                </a:cxn>
                <a:cxn ang="0">
                  <a:pos x="23" y="39"/>
                </a:cxn>
                <a:cxn ang="0">
                  <a:pos x="23" y="30"/>
                </a:cxn>
                <a:cxn ang="0">
                  <a:pos x="39" y="16"/>
                </a:cxn>
                <a:cxn ang="0">
                  <a:pos x="53" y="0"/>
                </a:cxn>
                <a:cxn ang="0">
                  <a:pos x="62" y="0"/>
                </a:cxn>
                <a:cxn ang="0">
                  <a:pos x="53" y="7"/>
                </a:cxn>
                <a:cxn ang="0">
                  <a:pos x="53" y="16"/>
                </a:cxn>
                <a:cxn ang="0">
                  <a:pos x="39" y="30"/>
                </a:cxn>
                <a:cxn ang="0">
                  <a:pos x="46" y="23"/>
                </a:cxn>
                <a:cxn ang="0">
                  <a:pos x="53" y="23"/>
                </a:cxn>
                <a:cxn ang="0">
                  <a:pos x="46" y="30"/>
                </a:cxn>
                <a:cxn ang="0">
                  <a:pos x="53" y="30"/>
                </a:cxn>
                <a:cxn ang="0">
                  <a:pos x="62" y="30"/>
                </a:cxn>
                <a:cxn ang="0">
                  <a:pos x="69" y="30"/>
                </a:cxn>
                <a:cxn ang="0">
                  <a:pos x="62" y="39"/>
                </a:cxn>
                <a:cxn ang="0">
                  <a:pos x="69" y="39"/>
                </a:cxn>
                <a:cxn ang="0">
                  <a:pos x="62" y="46"/>
                </a:cxn>
                <a:cxn ang="0">
                  <a:pos x="77" y="46"/>
                </a:cxn>
                <a:cxn ang="0">
                  <a:pos x="62" y="46"/>
                </a:cxn>
                <a:cxn ang="0">
                  <a:pos x="69" y="53"/>
                </a:cxn>
                <a:cxn ang="0">
                  <a:pos x="62" y="53"/>
                </a:cxn>
                <a:cxn ang="0">
                  <a:pos x="77" y="46"/>
                </a:cxn>
                <a:cxn ang="0">
                  <a:pos x="69" y="53"/>
                </a:cxn>
                <a:cxn ang="0">
                  <a:pos x="77" y="53"/>
                </a:cxn>
                <a:cxn ang="0">
                  <a:pos x="69" y="70"/>
                </a:cxn>
                <a:cxn ang="0">
                  <a:pos x="62" y="70"/>
                </a:cxn>
                <a:cxn ang="0">
                  <a:pos x="62" y="62"/>
                </a:cxn>
                <a:cxn ang="0">
                  <a:pos x="53" y="70"/>
                </a:cxn>
                <a:cxn ang="0">
                  <a:pos x="62" y="53"/>
                </a:cxn>
                <a:cxn ang="0">
                  <a:pos x="53" y="62"/>
                </a:cxn>
                <a:cxn ang="0">
                  <a:pos x="53" y="53"/>
                </a:cxn>
                <a:cxn ang="0">
                  <a:pos x="39" y="70"/>
                </a:cxn>
                <a:cxn ang="0">
                  <a:pos x="39" y="62"/>
                </a:cxn>
                <a:cxn ang="0">
                  <a:pos x="53" y="53"/>
                </a:cxn>
                <a:cxn ang="0">
                  <a:pos x="46" y="53"/>
                </a:cxn>
                <a:cxn ang="0">
                  <a:pos x="53" y="53"/>
                </a:cxn>
                <a:cxn ang="0">
                  <a:pos x="46" y="53"/>
                </a:cxn>
                <a:cxn ang="0">
                  <a:pos x="39" y="62"/>
                </a:cxn>
                <a:cxn ang="0">
                  <a:pos x="39" y="53"/>
                </a:cxn>
              </a:cxnLst>
              <a:rect l="0" t="0" r="r" b="b"/>
              <a:pathLst>
                <a:path w="78" h="71">
                  <a:moveTo>
                    <a:pt x="39" y="53"/>
                  </a:moveTo>
                  <a:lnTo>
                    <a:pt x="23" y="53"/>
                  </a:lnTo>
                  <a:lnTo>
                    <a:pt x="0" y="53"/>
                  </a:lnTo>
                  <a:lnTo>
                    <a:pt x="7" y="46"/>
                  </a:lnTo>
                  <a:lnTo>
                    <a:pt x="16" y="46"/>
                  </a:lnTo>
                  <a:lnTo>
                    <a:pt x="7" y="46"/>
                  </a:lnTo>
                  <a:lnTo>
                    <a:pt x="7" y="39"/>
                  </a:lnTo>
                  <a:lnTo>
                    <a:pt x="23" y="39"/>
                  </a:lnTo>
                  <a:lnTo>
                    <a:pt x="23" y="30"/>
                  </a:lnTo>
                  <a:lnTo>
                    <a:pt x="39" y="16"/>
                  </a:lnTo>
                  <a:lnTo>
                    <a:pt x="53" y="0"/>
                  </a:lnTo>
                  <a:lnTo>
                    <a:pt x="62" y="0"/>
                  </a:lnTo>
                  <a:lnTo>
                    <a:pt x="53" y="7"/>
                  </a:lnTo>
                  <a:lnTo>
                    <a:pt x="53" y="16"/>
                  </a:lnTo>
                  <a:lnTo>
                    <a:pt x="39" y="30"/>
                  </a:lnTo>
                  <a:lnTo>
                    <a:pt x="46" y="23"/>
                  </a:lnTo>
                  <a:lnTo>
                    <a:pt x="53" y="23"/>
                  </a:lnTo>
                  <a:lnTo>
                    <a:pt x="46" y="30"/>
                  </a:lnTo>
                  <a:lnTo>
                    <a:pt x="53" y="30"/>
                  </a:lnTo>
                  <a:lnTo>
                    <a:pt x="62" y="30"/>
                  </a:lnTo>
                  <a:lnTo>
                    <a:pt x="69" y="30"/>
                  </a:lnTo>
                  <a:lnTo>
                    <a:pt x="62" y="39"/>
                  </a:lnTo>
                  <a:lnTo>
                    <a:pt x="69" y="39"/>
                  </a:lnTo>
                  <a:lnTo>
                    <a:pt x="62" y="46"/>
                  </a:lnTo>
                  <a:lnTo>
                    <a:pt x="77" y="46"/>
                  </a:lnTo>
                  <a:lnTo>
                    <a:pt x="62" y="46"/>
                  </a:lnTo>
                  <a:lnTo>
                    <a:pt x="69" y="53"/>
                  </a:lnTo>
                  <a:lnTo>
                    <a:pt x="62" y="53"/>
                  </a:lnTo>
                  <a:lnTo>
                    <a:pt x="77" y="46"/>
                  </a:lnTo>
                  <a:lnTo>
                    <a:pt x="69" y="53"/>
                  </a:lnTo>
                  <a:lnTo>
                    <a:pt x="77" y="53"/>
                  </a:lnTo>
                  <a:lnTo>
                    <a:pt x="69" y="70"/>
                  </a:lnTo>
                  <a:lnTo>
                    <a:pt x="62" y="70"/>
                  </a:lnTo>
                  <a:lnTo>
                    <a:pt x="62" y="62"/>
                  </a:lnTo>
                  <a:lnTo>
                    <a:pt x="53" y="70"/>
                  </a:lnTo>
                  <a:lnTo>
                    <a:pt x="62" y="53"/>
                  </a:lnTo>
                  <a:lnTo>
                    <a:pt x="53" y="62"/>
                  </a:lnTo>
                  <a:lnTo>
                    <a:pt x="53" y="53"/>
                  </a:lnTo>
                  <a:lnTo>
                    <a:pt x="39" y="70"/>
                  </a:lnTo>
                  <a:lnTo>
                    <a:pt x="39" y="62"/>
                  </a:lnTo>
                  <a:lnTo>
                    <a:pt x="53" y="53"/>
                  </a:lnTo>
                  <a:lnTo>
                    <a:pt x="46" y="53"/>
                  </a:lnTo>
                  <a:lnTo>
                    <a:pt x="53" y="53"/>
                  </a:lnTo>
                  <a:lnTo>
                    <a:pt x="46" y="53"/>
                  </a:lnTo>
                  <a:lnTo>
                    <a:pt x="39" y="62"/>
                  </a:lnTo>
                  <a:lnTo>
                    <a:pt x="39" y="5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34" name="Freeform 556"/>
            <p:cNvSpPr>
              <a:spLocks/>
            </p:cNvSpPr>
            <p:nvPr/>
          </p:nvSpPr>
          <p:spPr bwMode="auto">
            <a:xfrm>
              <a:off x="1558" y="636"/>
              <a:ext cx="197" cy="39"/>
            </a:xfrm>
            <a:custGeom>
              <a:avLst/>
              <a:gdLst/>
              <a:ahLst/>
              <a:cxnLst>
                <a:cxn ang="0">
                  <a:pos x="46" y="8"/>
                </a:cxn>
                <a:cxn ang="0">
                  <a:pos x="39" y="0"/>
                </a:cxn>
                <a:cxn ang="0">
                  <a:pos x="55" y="0"/>
                </a:cxn>
                <a:cxn ang="0">
                  <a:pos x="23" y="0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16" y="8"/>
                </a:cxn>
                <a:cxn ang="0">
                  <a:pos x="16" y="29"/>
                </a:cxn>
                <a:cxn ang="0">
                  <a:pos x="39" y="20"/>
                </a:cxn>
                <a:cxn ang="0">
                  <a:pos x="69" y="20"/>
                </a:cxn>
                <a:cxn ang="0">
                  <a:pos x="99" y="20"/>
                </a:cxn>
                <a:cxn ang="0">
                  <a:pos x="123" y="20"/>
                </a:cxn>
                <a:cxn ang="0">
                  <a:pos x="132" y="20"/>
                </a:cxn>
                <a:cxn ang="0">
                  <a:pos x="108" y="8"/>
                </a:cxn>
                <a:cxn ang="0">
                  <a:pos x="78" y="8"/>
                </a:cxn>
                <a:cxn ang="0">
                  <a:pos x="46" y="8"/>
                </a:cxn>
              </a:cxnLst>
              <a:rect l="0" t="0" r="r" b="b"/>
              <a:pathLst>
                <a:path w="133" h="30">
                  <a:moveTo>
                    <a:pt x="46" y="8"/>
                  </a:moveTo>
                  <a:lnTo>
                    <a:pt x="39" y="0"/>
                  </a:lnTo>
                  <a:lnTo>
                    <a:pt x="55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16" y="8"/>
                  </a:lnTo>
                  <a:lnTo>
                    <a:pt x="16" y="29"/>
                  </a:lnTo>
                  <a:lnTo>
                    <a:pt x="39" y="20"/>
                  </a:lnTo>
                  <a:lnTo>
                    <a:pt x="69" y="20"/>
                  </a:lnTo>
                  <a:lnTo>
                    <a:pt x="99" y="20"/>
                  </a:lnTo>
                  <a:lnTo>
                    <a:pt x="123" y="20"/>
                  </a:lnTo>
                  <a:lnTo>
                    <a:pt x="132" y="20"/>
                  </a:lnTo>
                  <a:lnTo>
                    <a:pt x="108" y="8"/>
                  </a:lnTo>
                  <a:lnTo>
                    <a:pt x="78" y="8"/>
                  </a:lnTo>
                  <a:lnTo>
                    <a:pt x="46" y="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35" name="Freeform 557"/>
            <p:cNvSpPr>
              <a:spLocks/>
            </p:cNvSpPr>
            <p:nvPr/>
          </p:nvSpPr>
          <p:spPr bwMode="auto">
            <a:xfrm>
              <a:off x="1614" y="575"/>
              <a:ext cx="131" cy="42"/>
            </a:xfrm>
            <a:custGeom>
              <a:avLst/>
              <a:gdLst/>
              <a:ahLst/>
              <a:cxnLst>
                <a:cxn ang="0">
                  <a:pos x="23" y="7"/>
                </a:cxn>
                <a:cxn ang="0">
                  <a:pos x="16" y="7"/>
                </a:cxn>
                <a:cxn ang="0">
                  <a:pos x="46" y="0"/>
                </a:cxn>
                <a:cxn ang="0">
                  <a:pos x="76" y="7"/>
                </a:cxn>
                <a:cxn ang="0">
                  <a:pos x="69" y="16"/>
                </a:cxn>
                <a:cxn ang="0">
                  <a:pos x="84" y="16"/>
                </a:cxn>
                <a:cxn ang="0">
                  <a:pos x="53" y="23"/>
                </a:cxn>
                <a:cxn ang="0">
                  <a:pos x="46" y="31"/>
                </a:cxn>
                <a:cxn ang="0">
                  <a:pos x="39" y="23"/>
                </a:cxn>
                <a:cxn ang="0">
                  <a:pos x="39" y="31"/>
                </a:cxn>
                <a:cxn ang="0">
                  <a:pos x="7" y="23"/>
                </a:cxn>
                <a:cxn ang="0">
                  <a:pos x="46" y="16"/>
                </a:cxn>
                <a:cxn ang="0">
                  <a:pos x="0" y="16"/>
                </a:cxn>
                <a:cxn ang="0">
                  <a:pos x="23" y="7"/>
                </a:cxn>
              </a:cxnLst>
              <a:rect l="0" t="0" r="r" b="b"/>
              <a:pathLst>
                <a:path w="85" h="32">
                  <a:moveTo>
                    <a:pt x="23" y="7"/>
                  </a:moveTo>
                  <a:lnTo>
                    <a:pt x="16" y="7"/>
                  </a:lnTo>
                  <a:lnTo>
                    <a:pt x="46" y="0"/>
                  </a:lnTo>
                  <a:lnTo>
                    <a:pt x="76" y="7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53" y="23"/>
                  </a:lnTo>
                  <a:lnTo>
                    <a:pt x="46" y="31"/>
                  </a:lnTo>
                  <a:lnTo>
                    <a:pt x="39" y="23"/>
                  </a:lnTo>
                  <a:lnTo>
                    <a:pt x="39" y="31"/>
                  </a:lnTo>
                  <a:lnTo>
                    <a:pt x="7" y="23"/>
                  </a:lnTo>
                  <a:lnTo>
                    <a:pt x="46" y="16"/>
                  </a:lnTo>
                  <a:lnTo>
                    <a:pt x="0" y="16"/>
                  </a:lnTo>
                  <a:lnTo>
                    <a:pt x="23" y="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36" name="Freeform 558"/>
            <p:cNvSpPr>
              <a:spLocks/>
            </p:cNvSpPr>
            <p:nvPr/>
          </p:nvSpPr>
          <p:spPr bwMode="auto">
            <a:xfrm>
              <a:off x="1255" y="636"/>
              <a:ext cx="176" cy="39"/>
            </a:xfrm>
            <a:custGeom>
              <a:avLst/>
              <a:gdLst/>
              <a:ahLst/>
              <a:cxnLst>
                <a:cxn ang="0">
                  <a:pos x="30" y="29"/>
                </a:cxn>
                <a:cxn ang="0">
                  <a:pos x="23" y="29"/>
                </a:cxn>
                <a:cxn ang="0">
                  <a:pos x="54" y="20"/>
                </a:cxn>
                <a:cxn ang="0">
                  <a:pos x="30" y="20"/>
                </a:cxn>
                <a:cxn ang="0">
                  <a:pos x="0" y="20"/>
                </a:cxn>
                <a:cxn ang="0">
                  <a:pos x="30" y="8"/>
                </a:cxn>
                <a:cxn ang="0">
                  <a:pos x="16" y="8"/>
                </a:cxn>
                <a:cxn ang="0">
                  <a:pos x="30" y="8"/>
                </a:cxn>
                <a:cxn ang="0">
                  <a:pos x="23" y="0"/>
                </a:cxn>
                <a:cxn ang="0">
                  <a:pos x="54" y="8"/>
                </a:cxn>
                <a:cxn ang="0">
                  <a:pos x="77" y="8"/>
                </a:cxn>
                <a:cxn ang="0">
                  <a:pos x="77" y="0"/>
                </a:cxn>
                <a:cxn ang="0">
                  <a:pos x="100" y="0"/>
                </a:cxn>
                <a:cxn ang="0">
                  <a:pos x="93" y="8"/>
                </a:cxn>
                <a:cxn ang="0">
                  <a:pos x="117" y="8"/>
                </a:cxn>
                <a:cxn ang="0">
                  <a:pos x="93" y="20"/>
                </a:cxn>
                <a:cxn ang="0">
                  <a:pos x="86" y="20"/>
                </a:cxn>
                <a:cxn ang="0">
                  <a:pos x="54" y="20"/>
                </a:cxn>
                <a:cxn ang="0">
                  <a:pos x="30" y="29"/>
                </a:cxn>
              </a:cxnLst>
              <a:rect l="0" t="0" r="r" b="b"/>
              <a:pathLst>
                <a:path w="118" h="30">
                  <a:moveTo>
                    <a:pt x="30" y="29"/>
                  </a:moveTo>
                  <a:lnTo>
                    <a:pt x="23" y="29"/>
                  </a:lnTo>
                  <a:lnTo>
                    <a:pt x="54" y="20"/>
                  </a:lnTo>
                  <a:lnTo>
                    <a:pt x="30" y="20"/>
                  </a:lnTo>
                  <a:lnTo>
                    <a:pt x="0" y="20"/>
                  </a:lnTo>
                  <a:lnTo>
                    <a:pt x="30" y="8"/>
                  </a:lnTo>
                  <a:lnTo>
                    <a:pt x="16" y="8"/>
                  </a:lnTo>
                  <a:lnTo>
                    <a:pt x="30" y="8"/>
                  </a:lnTo>
                  <a:lnTo>
                    <a:pt x="23" y="0"/>
                  </a:lnTo>
                  <a:lnTo>
                    <a:pt x="54" y="8"/>
                  </a:lnTo>
                  <a:lnTo>
                    <a:pt x="77" y="8"/>
                  </a:lnTo>
                  <a:lnTo>
                    <a:pt x="77" y="0"/>
                  </a:lnTo>
                  <a:lnTo>
                    <a:pt x="100" y="0"/>
                  </a:lnTo>
                  <a:lnTo>
                    <a:pt x="93" y="8"/>
                  </a:lnTo>
                  <a:lnTo>
                    <a:pt x="117" y="8"/>
                  </a:lnTo>
                  <a:lnTo>
                    <a:pt x="93" y="20"/>
                  </a:lnTo>
                  <a:lnTo>
                    <a:pt x="86" y="20"/>
                  </a:lnTo>
                  <a:lnTo>
                    <a:pt x="54" y="20"/>
                  </a:lnTo>
                  <a:lnTo>
                    <a:pt x="30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37" name="Freeform 559"/>
            <p:cNvSpPr>
              <a:spLocks/>
            </p:cNvSpPr>
            <p:nvPr/>
          </p:nvSpPr>
          <p:spPr bwMode="auto">
            <a:xfrm>
              <a:off x="1473" y="803"/>
              <a:ext cx="120" cy="57"/>
            </a:xfrm>
            <a:custGeom>
              <a:avLst/>
              <a:gdLst/>
              <a:ahLst/>
              <a:cxnLst>
                <a:cxn ang="0">
                  <a:pos x="53" y="30"/>
                </a:cxn>
                <a:cxn ang="0">
                  <a:pos x="46" y="23"/>
                </a:cxn>
                <a:cxn ang="0">
                  <a:pos x="39" y="30"/>
                </a:cxn>
                <a:cxn ang="0">
                  <a:pos x="16" y="40"/>
                </a:cxn>
                <a:cxn ang="0">
                  <a:pos x="16" y="30"/>
                </a:cxn>
                <a:cxn ang="0">
                  <a:pos x="0" y="30"/>
                </a:cxn>
                <a:cxn ang="0">
                  <a:pos x="16" y="23"/>
                </a:cxn>
                <a:cxn ang="0">
                  <a:pos x="30" y="16"/>
                </a:cxn>
                <a:cxn ang="0">
                  <a:pos x="39" y="0"/>
                </a:cxn>
                <a:cxn ang="0">
                  <a:pos x="39" y="7"/>
                </a:cxn>
                <a:cxn ang="0">
                  <a:pos x="46" y="7"/>
                </a:cxn>
                <a:cxn ang="0">
                  <a:pos x="62" y="23"/>
                </a:cxn>
                <a:cxn ang="0">
                  <a:pos x="69" y="30"/>
                </a:cxn>
                <a:cxn ang="0">
                  <a:pos x="77" y="30"/>
                </a:cxn>
                <a:cxn ang="0">
                  <a:pos x="62" y="30"/>
                </a:cxn>
                <a:cxn ang="0">
                  <a:pos x="53" y="30"/>
                </a:cxn>
              </a:cxnLst>
              <a:rect l="0" t="0" r="r" b="b"/>
              <a:pathLst>
                <a:path w="78" h="41">
                  <a:moveTo>
                    <a:pt x="53" y="30"/>
                  </a:moveTo>
                  <a:lnTo>
                    <a:pt x="46" y="23"/>
                  </a:lnTo>
                  <a:lnTo>
                    <a:pt x="39" y="30"/>
                  </a:lnTo>
                  <a:lnTo>
                    <a:pt x="16" y="40"/>
                  </a:lnTo>
                  <a:lnTo>
                    <a:pt x="16" y="30"/>
                  </a:lnTo>
                  <a:lnTo>
                    <a:pt x="0" y="30"/>
                  </a:lnTo>
                  <a:lnTo>
                    <a:pt x="16" y="23"/>
                  </a:lnTo>
                  <a:lnTo>
                    <a:pt x="30" y="16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46" y="7"/>
                  </a:lnTo>
                  <a:lnTo>
                    <a:pt x="62" y="23"/>
                  </a:lnTo>
                  <a:lnTo>
                    <a:pt x="69" y="30"/>
                  </a:lnTo>
                  <a:lnTo>
                    <a:pt x="77" y="30"/>
                  </a:lnTo>
                  <a:lnTo>
                    <a:pt x="62" y="30"/>
                  </a:lnTo>
                  <a:lnTo>
                    <a:pt x="53" y="3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38" name="Freeform 560"/>
            <p:cNvSpPr>
              <a:spLocks/>
            </p:cNvSpPr>
            <p:nvPr/>
          </p:nvSpPr>
          <p:spPr bwMode="auto">
            <a:xfrm>
              <a:off x="1407" y="675"/>
              <a:ext cx="93" cy="44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23" y="0"/>
                </a:cxn>
                <a:cxn ang="0">
                  <a:pos x="30" y="11"/>
                </a:cxn>
                <a:cxn ang="0">
                  <a:pos x="23" y="11"/>
                </a:cxn>
                <a:cxn ang="0">
                  <a:pos x="0" y="20"/>
                </a:cxn>
                <a:cxn ang="0">
                  <a:pos x="7" y="20"/>
                </a:cxn>
                <a:cxn ang="0">
                  <a:pos x="23" y="29"/>
                </a:cxn>
                <a:cxn ang="0">
                  <a:pos x="46" y="29"/>
                </a:cxn>
                <a:cxn ang="0">
                  <a:pos x="53" y="11"/>
                </a:cxn>
                <a:cxn ang="0">
                  <a:pos x="62" y="0"/>
                </a:cxn>
              </a:cxnLst>
              <a:rect l="0" t="0" r="r" b="b"/>
              <a:pathLst>
                <a:path w="63" h="30">
                  <a:moveTo>
                    <a:pt x="62" y="0"/>
                  </a:moveTo>
                  <a:lnTo>
                    <a:pt x="23" y="0"/>
                  </a:lnTo>
                  <a:lnTo>
                    <a:pt x="30" y="11"/>
                  </a:lnTo>
                  <a:lnTo>
                    <a:pt x="23" y="11"/>
                  </a:lnTo>
                  <a:lnTo>
                    <a:pt x="0" y="20"/>
                  </a:lnTo>
                  <a:lnTo>
                    <a:pt x="7" y="20"/>
                  </a:lnTo>
                  <a:lnTo>
                    <a:pt x="23" y="29"/>
                  </a:lnTo>
                  <a:lnTo>
                    <a:pt x="46" y="29"/>
                  </a:lnTo>
                  <a:lnTo>
                    <a:pt x="53" y="11"/>
                  </a:lnTo>
                  <a:lnTo>
                    <a:pt x="62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39" name="Freeform 561"/>
            <p:cNvSpPr>
              <a:spLocks/>
            </p:cNvSpPr>
            <p:nvPr/>
          </p:nvSpPr>
          <p:spPr bwMode="auto">
            <a:xfrm>
              <a:off x="1487" y="671"/>
              <a:ext cx="106" cy="41"/>
            </a:xfrm>
            <a:custGeom>
              <a:avLst/>
              <a:gdLst/>
              <a:ahLst/>
              <a:cxnLst>
                <a:cxn ang="0">
                  <a:pos x="39" y="15"/>
                </a:cxn>
                <a:cxn ang="0">
                  <a:pos x="23" y="22"/>
                </a:cxn>
                <a:cxn ang="0">
                  <a:pos x="16" y="30"/>
                </a:cxn>
                <a:cxn ang="0">
                  <a:pos x="0" y="30"/>
                </a:cxn>
                <a:cxn ang="0">
                  <a:pos x="8" y="22"/>
                </a:cxn>
                <a:cxn ang="0">
                  <a:pos x="16" y="7"/>
                </a:cxn>
                <a:cxn ang="0">
                  <a:pos x="23" y="7"/>
                </a:cxn>
                <a:cxn ang="0">
                  <a:pos x="32" y="0"/>
                </a:cxn>
                <a:cxn ang="0">
                  <a:pos x="70" y="7"/>
                </a:cxn>
                <a:cxn ang="0">
                  <a:pos x="55" y="7"/>
                </a:cxn>
                <a:cxn ang="0">
                  <a:pos x="39" y="15"/>
                </a:cxn>
              </a:cxnLst>
              <a:rect l="0" t="0" r="r" b="b"/>
              <a:pathLst>
                <a:path w="71" h="31">
                  <a:moveTo>
                    <a:pt x="39" y="15"/>
                  </a:moveTo>
                  <a:lnTo>
                    <a:pt x="23" y="22"/>
                  </a:lnTo>
                  <a:lnTo>
                    <a:pt x="16" y="30"/>
                  </a:lnTo>
                  <a:lnTo>
                    <a:pt x="0" y="30"/>
                  </a:lnTo>
                  <a:lnTo>
                    <a:pt x="8" y="22"/>
                  </a:lnTo>
                  <a:lnTo>
                    <a:pt x="16" y="7"/>
                  </a:lnTo>
                  <a:lnTo>
                    <a:pt x="23" y="7"/>
                  </a:lnTo>
                  <a:lnTo>
                    <a:pt x="32" y="0"/>
                  </a:lnTo>
                  <a:lnTo>
                    <a:pt x="70" y="7"/>
                  </a:lnTo>
                  <a:lnTo>
                    <a:pt x="55" y="7"/>
                  </a:lnTo>
                  <a:lnTo>
                    <a:pt x="39" y="15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40" name="Freeform 562"/>
            <p:cNvSpPr>
              <a:spLocks/>
            </p:cNvSpPr>
            <p:nvPr/>
          </p:nvSpPr>
          <p:spPr bwMode="auto">
            <a:xfrm>
              <a:off x="636" y="1089"/>
              <a:ext cx="64" cy="43"/>
            </a:xfrm>
            <a:custGeom>
              <a:avLst/>
              <a:gdLst/>
              <a:ahLst/>
              <a:cxnLst>
                <a:cxn ang="0">
                  <a:pos x="23" y="23"/>
                </a:cxn>
                <a:cxn ang="0">
                  <a:pos x="16" y="23"/>
                </a:cxn>
                <a:cxn ang="0">
                  <a:pos x="16" y="14"/>
                </a:cxn>
                <a:cxn ang="0">
                  <a:pos x="7" y="14"/>
                </a:cxn>
                <a:cxn ang="0">
                  <a:pos x="16" y="14"/>
                </a:cxn>
                <a:cxn ang="0">
                  <a:pos x="7" y="7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23" y="0"/>
                </a:cxn>
                <a:cxn ang="0">
                  <a:pos x="30" y="7"/>
                </a:cxn>
                <a:cxn ang="0">
                  <a:pos x="30" y="14"/>
                </a:cxn>
                <a:cxn ang="0">
                  <a:pos x="30" y="31"/>
                </a:cxn>
                <a:cxn ang="0">
                  <a:pos x="40" y="31"/>
                </a:cxn>
                <a:cxn ang="0">
                  <a:pos x="16" y="23"/>
                </a:cxn>
                <a:cxn ang="0">
                  <a:pos x="23" y="23"/>
                </a:cxn>
              </a:cxnLst>
              <a:rect l="0" t="0" r="r" b="b"/>
              <a:pathLst>
                <a:path w="41" h="32">
                  <a:moveTo>
                    <a:pt x="23" y="23"/>
                  </a:moveTo>
                  <a:lnTo>
                    <a:pt x="16" y="23"/>
                  </a:lnTo>
                  <a:lnTo>
                    <a:pt x="16" y="14"/>
                  </a:lnTo>
                  <a:lnTo>
                    <a:pt x="7" y="14"/>
                  </a:lnTo>
                  <a:lnTo>
                    <a:pt x="16" y="14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0" y="7"/>
                  </a:lnTo>
                  <a:lnTo>
                    <a:pt x="30" y="14"/>
                  </a:lnTo>
                  <a:lnTo>
                    <a:pt x="30" y="31"/>
                  </a:lnTo>
                  <a:lnTo>
                    <a:pt x="40" y="31"/>
                  </a:lnTo>
                  <a:lnTo>
                    <a:pt x="16" y="23"/>
                  </a:lnTo>
                  <a:lnTo>
                    <a:pt x="23" y="23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41" name="Freeform 563"/>
            <p:cNvSpPr>
              <a:spLocks/>
            </p:cNvSpPr>
            <p:nvPr/>
          </p:nvSpPr>
          <p:spPr bwMode="auto">
            <a:xfrm>
              <a:off x="1207" y="630"/>
              <a:ext cx="130" cy="38"/>
            </a:xfrm>
            <a:custGeom>
              <a:avLst/>
              <a:gdLst/>
              <a:ahLst/>
              <a:cxnLst>
                <a:cxn ang="0">
                  <a:pos x="46" y="14"/>
                </a:cxn>
                <a:cxn ang="0">
                  <a:pos x="53" y="14"/>
                </a:cxn>
                <a:cxn ang="0">
                  <a:pos x="37" y="14"/>
                </a:cxn>
                <a:cxn ang="0">
                  <a:pos x="30" y="14"/>
                </a:cxn>
                <a:cxn ang="0">
                  <a:pos x="23" y="28"/>
                </a:cxn>
                <a:cxn ang="0">
                  <a:pos x="14" y="28"/>
                </a:cxn>
                <a:cxn ang="0">
                  <a:pos x="7" y="28"/>
                </a:cxn>
                <a:cxn ang="0">
                  <a:pos x="0" y="28"/>
                </a:cxn>
                <a:cxn ang="0">
                  <a:pos x="7" y="14"/>
                </a:cxn>
                <a:cxn ang="0">
                  <a:pos x="37" y="0"/>
                </a:cxn>
                <a:cxn ang="0">
                  <a:pos x="53" y="0"/>
                </a:cxn>
                <a:cxn ang="0">
                  <a:pos x="69" y="0"/>
                </a:cxn>
                <a:cxn ang="0">
                  <a:pos x="84" y="0"/>
                </a:cxn>
                <a:cxn ang="0">
                  <a:pos x="69" y="0"/>
                </a:cxn>
                <a:cxn ang="0">
                  <a:pos x="69" y="14"/>
                </a:cxn>
                <a:cxn ang="0">
                  <a:pos x="53" y="14"/>
                </a:cxn>
                <a:cxn ang="0">
                  <a:pos x="46" y="14"/>
                </a:cxn>
              </a:cxnLst>
              <a:rect l="0" t="0" r="r" b="b"/>
              <a:pathLst>
                <a:path w="85" h="29">
                  <a:moveTo>
                    <a:pt x="46" y="14"/>
                  </a:moveTo>
                  <a:lnTo>
                    <a:pt x="53" y="14"/>
                  </a:lnTo>
                  <a:lnTo>
                    <a:pt x="37" y="14"/>
                  </a:lnTo>
                  <a:lnTo>
                    <a:pt x="30" y="14"/>
                  </a:lnTo>
                  <a:lnTo>
                    <a:pt x="23" y="28"/>
                  </a:lnTo>
                  <a:lnTo>
                    <a:pt x="14" y="28"/>
                  </a:lnTo>
                  <a:lnTo>
                    <a:pt x="7" y="28"/>
                  </a:lnTo>
                  <a:lnTo>
                    <a:pt x="0" y="28"/>
                  </a:lnTo>
                  <a:lnTo>
                    <a:pt x="7" y="14"/>
                  </a:lnTo>
                  <a:lnTo>
                    <a:pt x="37" y="0"/>
                  </a:lnTo>
                  <a:lnTo>
                    <a:pt x="53" y="0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69" y="0"/>
                  </a:lnTo>
                  <a:lnTo>
                    <a:pt x="69" y="14"/>
                  </a:lnTo>
                  <a:lnTo>
                    <a:pt x="53" y="14"/>
                  </a:lnTo>
                  <a:lnTo>
                    <a:pt x="46" y="1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42" name="Freeform 564"/>
            <p:cNvSpPr>
              <a:spLocks/>
            </p:cNvSpPr>
            <p:nvPr/>
          </p:nvSpPr>
          <p:spPr bwMode="auto">
            <a:xfrm>
              <a:off x="1452" y="636"/>
              <a:ext cx="82" cy="39"/>
            </a:xfrm>
            <a:custGeom>
              <a:avLst/>
              <a:gdLst/>
              <a:ahLst/>
              <a:cxnLst>
                <a:cxn ang="0">
                  <a:pos x="23" y="12"/>
                </a:cxn>
                <a:cxn ang="0">
                  <a:pos x="15" y="0"/>
                </a:cxn>
                <a:cxn ang="0">
                  <a:pos x="23" y="0"/>
                </a:cxn>
                <a:cxn ang="0">
                  <a:pos x="15" y="12"/>
                </a:cxn>
                <a:cxn ang="0">
                  <a:pos x="0" y="12"/>
                </a:cxn>
                <a:cxn ang="0">
                  <a:pos x="39" y="12"/>
                </a:cxn>
                <a:cxn ang="0">
                  <a:pos x="15" y="29"/>
                </a:cxn>
                <a:cxn ang="0">
                  <a:pos x="39" y="29"/>
                </a:cxn>
                <a:cxn ang="0">
                  <a:pos x="46" y="29"/>
                </a:cxn>
                <a:cxn ang="0">
                  <a:pos x="46" y="12"/>
                </a:cxn>
                <a:cxn ang="0">
                  <a:pos x="55" y="0"/>
                </a:cxn>
                <a:cxn ang="0">
                  <a:pos x="46" y="0"/>
                </a:cxn>
                <a:cxn ang="0">
                  <a:pos x="31" y="0"/>
                </a:cxn>
                <a:cxn ang="0">
                  <a:pos x="39" y="12"/>
                </a:cxn>
                <a:cxn ang="0">
                  <a:pos x="31" y="12"/>
                </a:cxn>
                <a:cxn ang="0">
                  <a:pos x="23" y="12"/>
                </a:cxn>
              </a:cxnLst>
              <a:rect l="0" t="0" r="r" b="b"/>
              <a:pathLst>
                <a:path w="56" h="30">
                  <a:moveTo>
                    <a:pt x="23" y="12"/>
                  </a:moveTo>
                  <a:lnTo>
                    <a:pt x="15" y="0"/>
                  </a:lnTo>
                  <a:lnTo>
                    <a:pt x="23" y="0"/>
                  </a:lnTo>
                  <a:lnTo>
                    <a:pt x="15" y="12"/>
                  </a:lnTo>
                  <a:lnTo>
                    <a:pt x="0" y="12"/>
                  </a:lnTo>
                  <a:lnTo>
                    <a:pt x="39" y="12"/>
                  </a:lnTo>
                  <a:lnTo>
                    <a:pt x="15" y="29"/>
                  </a:lnTo>
                  <a:lnTo>
                    <a:pt x="39" y="29"/>
                  </a:lnTo>
                  <a:lnTo>
                    <a:pt x="46" y="29"/>
                  </a:lnTo>
                  <a:lnTo>
                    <a:pt x="46" y="12"/>
                  </a:lnTo>
                  <a:lnTo>
                    <a:pt x="55" y="0"/>
                  </a:lnTo>
                  <a:lnTo>
                    <a:pt x="46" y="0"/>
                  </a:lnTo>
                  <a:lnTo>
                    <a:pt x="31" y="0"/>
                  </a:lnTo>
                  <a:lnTo>
                    <a:pt x="39" y="12"/>
                  </a:lnTo>
                  <a:lnTo>
                    <a:pt x="31" y="12"/>
                  </a:lnTo>
                  <a:lnTo>
                    <a:pt x="23" y="12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43" name="Freeform 565"/>
            <p:cNvSpPr>
              <a:spLocks/>
            </p:cNvSpPr>
            <p:nvPr/>
          </p:nvSpPr>
          <p:spPr bwMode="auto">
            <a:xfrm>
              <a:off x="1385" y="744"/>
              <a:ext cx="60" cy="37"/>
            </a:xfrm>
            <a:custGeom>
              <a:avLst/>
              <a:gdLst/>
              <a:ahLst/>
              <a:cxnLst>
                <a:cxn ang="0">
                  <a:pos x="30" y="12"/>
                </a:cxn>
                <a:cxn ang="0">
                  <a:pos x="21" y="0"/>
                </a:cxn>
                <a:cxn ang="0">
                  <a:pos x="14" y="12"/>
                </a:cxn>
                <a:cxn ang="0">
                  <a:pos x="14" y="0"/>
                </a:cxn>
                <a:cxn ang="0">
                  <a:pos x="14" y="12"/>
                </a:cxn>
                <a:cxn ang="0">
                  <a:pos x="0" y="12"/>
                </a:cxn>
                <a:cxn ang="0">
                  <a:pos x="21" y="28"/>
                </a:cxn>
                <a:cxn ang="0">
                  <a:pos x="38" y="28"/>
                </a:cxn>
                <a:cxn ang="0">
                  <a:pos x="30" y="28"/>
                </a:cxn>
                <a:cxn ang="0">
                  <a:pos x="30" y="12"/>
                </a:cxn>
              </a:cxnLst>
              <a:rect l="0" t="0" r="r" b="b"/>
              <a:pathLst>
                <a:path w="39" h="29">
                  <a:moveTo>
                    <a:pt x="30" y="12"/>
                  </a:moveTo>
                  <a:lnTo>
                    <a:pt x="21" y="0"/>
                  </a:lnTo>
                  <a:lnTo>
                    <a:pt x="14" y="12"/>
                  </a:lnTo>
                  <a:lnTo>
                    <a:pt x="14" y="0"/>
                  </a:lnTo>
                  <a:lnTo>
                    <a:pt x="14" y="12"/>
                  </a:lnTo>
                  <a:lnTo>
                    <a:pt x="0" y="12"/>
                  </a:lnTo>
                  <a:lnTo>
                    <a:pt x="21" y="28"/>
                  </a:lnTo>
                  <a:lnTo>
                    <a:pt x="38" y="28"/>
                  </a:lnTo>
                  <a:lnTo>
                    <a:pt x="30" y="28"/>
                  </a:lnTo>
                  <a:lnTo>
                    <a:pt x="30" y="12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44" name="Freeform 566"/>
            <p:cNvSpPr>
              <a:spLocks/>
            </p:cNvSpPr>
            <p:nvPr/>
          </p:nvSpPr>
          <p:spPr bwMode="auto">
            <a:xfrm>
              <a:off x="1703" y="675"/>
              <a:ext cx="60" cy="44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0" y="0"/>
                </a:cxn>
                <a:cxn ang="0">
                  <a:pos x="0" y="16"/>
                </a:cxn>
                <a:cxn ang="0">
                  <a:pos x="8" y="29"/>
                </a:cxn>
                <a:cxn ang="0">
                  <a:pos x="39" y="16"/>
                </a:cxn>
                <a:cxn ang="0">
                  <a:pos x="23" y="0"/>
                </a:cxn>
              </a:cxnLst>
              <a:rect l="0" t="0" r="r" b="b"/>
              <a:pathLst>
                <a:path w="40" h="30">
                  <a:moveTo>
                    <a:pt x="23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8" y="29"/>
                  </a:lnTo>
                  <a:lnTo>
                    <a:pt x="39" y="16"/>
                  </a:lnTo>
                  <a:lnTo>
                    <a:pt x="23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45" name="Freeform 567"/>
            <p:cNvSpPr>
              <a:spLocks/>
            </p:cNvSpPr>
            <p:nvPr/>
          </p:nvSpPr>
          <p:spPr bwMode="auto">
            <a:xfrm>
              <a:off x="1673" y="767"/>
              <a:ext cx="41" cy="36"/>
            </a:xfrm>
            <a:custGeom>
              <a:avLst/>
              <a:gdLst/>
              <a:ahLst/>
              <a:cxnLst>
                <a:cxn ang="0">
                  <a:pos x="29" y="28"/>
                </a:cxn>
                <a:cxn ang="0">
                  <a:pos x="9" y="28"/>
                </a:cxn>
                <a:cxn ang="0">
                  <a:pos x="0" y="14"/>
                </a:cxn>
                <a:cxn ang="0">
                  <a:pos x="19" y="0"/>
                </a:cxn>
                <a:cxn ang="0">
                  <a:pos x="29" y="14"/>
                </a:cxn>
                <a:cxn ang="0">
                  <a:pos x="29" y="28"/>
                </a:cxn>
              </a:cxnLst>
              <a:rect l="0" t="0" r="r" b="b"/>
              <a:pathLst>
                <a:path w="30" h="29">
                  <a:moveTo>
                    <a:pt x="29" y="28"/>
                  </a:moveTo>
                  <a:lnTo>
                    <a:pt x="9" y="28"/>
                  </a:lnTo>
                  <a:lnTo>
                    <a:pt x="0" y="14"/>
                  </a:lnTo>
                  <a:lnTo>
                    <a:pt x="19" y="0"/>
                  </a:lnTo>
                  <a:lnTo>
                    <a:pt x="29" y="14"/>
                  </a:lnTo>
                  <a:lnTo>
                    <a:pt x="29" y="2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46" name="Freeform 568"/>
            <p:cNvSpPr>
              <a:spLocks/>
            </p:cNvSpPr>
            <p:nvPr/>
          </p:nvSpPr>
          <p:spPr bwMode="auto">
            <a:xfrm>
              <a:off x="1521" y="647"/>
              <a:ext cx="51" cy="41"/>
            </a:xfrm>
            <a:custGeom>
              <a:avLst/>
              <a:gdLst/>
              <a:ahLst/>
              <a:cxnLst>
                <a:cxn ang="0">
                  <a:pos x="8" y="29"/>
                </a:cxn>
                <a:cxn ang="0">
                  <a:pos x="0" y="29"/>
                </a:cxn>
                <a:cxn ang="0">
                  <a:pos x="23" y="0"/>
                </a:cxn>
                <a:cxn ang="0">
                  <a:pos x="32" y="29"/>
                </a:cxn>
                <a:cxn ang="0">
                  <a:pos x="23" y="29"/>
                </a:cxn>
                <a:cxn ang="0">
                  <a:pos x="8" y="29"/>
                </a:cxn>
              </a:cxnLst>
              <a:rect l="0" t="0" r="r" b="b"/>
              <a:pathLst>
                <a:path w="33" h="30">
                  <a:moveTo>
                    <a:pt x="8" y="29"/>
                  </a:moveTo>
                  <a:lnTo>
                    <a:pt x="0" y="29"/>
                  </a:lnTo>
                  <a:lnTo>
                    <a:pt x="23" y="0"/>
                  </a:lnTo>
                  <a:lnTo>
                    <a:pt x="32" y="29"/>
                  </a:lnTo>
                  <a:lnTo>
                    <a:pt x="23" y="29"/>
                  </a:lnTo>
                  <a:lnTo>
                    <a:pt x="8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47" name="Freeform 569"/>
            <p:cNvSpPr>
              <a:spLocks/>
            </p:cNvSpPr>
            <p:nvPr/>
          </p:nvSpPr>
          <p:spPr bwMode="auto">
            <a:xfrm>
              <a:off x="1359" y="675"/>
              <a:ext cx="45" cy="44"/>
            </a:xfrm>
            <a:custGeom>
              <a:avLst/>
              <a:gdLst/>
              <a:ahLst/>
              <a:cxnLst>
                <a:cxn ang="0">
                  <a:pos x="8" y="29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28" y="0"/>
                </a:cxn>
                <a:cxn ang="0">
                  <a:pos x="8" y="29"/>
                </a:cxn>
              </a:cxnLst>
              <a:rect l="0" t="0" r="r" b="b"/>
              <a:pathLst>
                <a:path w="29" h="30">
                  <a:moveTo>
                    <a:pt x="8" y="29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28" y="0"/>
                  </a:lnTo>
                  <a:lnTo>
                    <a:pt x="8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48" name="Freeform 570"/>
            <p:cNvSpPr>
              <a:spLocks/>
            </p:cNvSpPr>
            <p:nvPr/>
          </p:nvSpPr>
          <p:spPr bwMode="auto">
            <a:xfrm>
              <a:off x="1882" y="544"/>
              <a:ext cx="754" cy="369"/>
            </a:xfrm>
            <a:custGeom>
              <a:avLst/>
              <a:gdLst/>
              <a:ahLst/>
              <a:cxnLst>
                <a:cxn ang="0">
                  <a:pos x="92" y="209"/>
                </a:cxn>
                <a:cxn ang="0">
                  <a:pos x="99" y="209"/>
                </a:cxn>
                <a:cxn ang="0">
                  <a:pos x="92" y="216"/>
                </a:cxn>
                <a:cxn ang="0">
                  <a:pos x="92" y="223"/>
                </a:cxn>
                <a:cxn ang="0">
                  <a:pos x="99" y="232"/>
                </a:cxn>
                <a:cxn ang="0">
                  <a:pos x="99" y="255"/>
                </a:cxn>
                <a:cxn ang="0">
                  <a:pos x="115" y="262"/>
                </a:cxn>
                <a:cxn ang="0">
                  <a:pos x="131" y="270"/>
                </a:cxn>
                <a:cxn ang="0">
                  <a:pos x="155" y="270"/>
                </a:cxn>
                <a:cxn ang="0">
                  <a:pos x="162" y="255"/>
                </a:cxn>
                <a:cxn ang="0">
                  <a:pos x="162" y="239"/>
                </a:cxn>
                <a:cxn ang="0">
                  <a:pos x="185" y="232"/>
                </a:cxn>
                <a:cxn ang="0">
                  <a:pos x="192" y="216"/>
                </a:cxn>
                <a:cxn ang="0">
                  <a:pos x="215" y="200"/>
                </a:cxn>
                <a:cxn ang="0">
                  <a:pos x="238" y="193"/>
                </a:cxn>
                <a:cxn ang="0">
                  <a:pos x="285" y="169"/>
                </a:cxn>
                <a:cxn ang="0">
                  <a:pos x="315" y="169"/>
                </a:cxn>
                <a:cxn ang="0">
                  <a:pos x="377" y="146"/>
                </a:cxn>
                <a:cxn ang="0">
                  <a:pos x="347" y="139"/>
                </a:cxn>
                <a:cxn ang="0">
                  <a:pos x="338" y="123"/>
                </a:cxn>
                <a:cxn ang="0">
                  <a:pos x="377" y="139"/>
                </a:cxn>
                <a:cxn ang="0">
                  <a:pos x="394" y="123"/>
                </a:cxn>
                <a:cxn ang="0">
                  <a:pos x="361" y="116"/>
                </a:cxn>
                <a:cxn ang="0">
                  <a:pos x="370" y="109"/>
                </a:cxn>
                <a:cxn ang="0">
                  <a:pos x="370" y="109"/>
                </a:cxn>
                <a:cxn ang="0">
                  <a:pos x="385" y="100"/>
                </a:cxn>
                <a:cxn ang="0">
                  <a:pos x="424" y="92"/>
                </a:cxn>
                <a:cxn ang="0">
                  <a:pos x="401" y="76"/>
                </a:cxn>
                <a:cxn ang="0">
                  <a:pos x="417" y="69"/>
                </a:cxn>
                <a:cxn ang="0">
                  <a:pos x="440" y="62"/>
                </a:cxn>
                <a:cxn ang="0">
                  <a:pos x="408" y="53"/>
                </a:cxn>
                <a:cxn ang="0">
                  <a:pos x="440" y="30"/>
                </a:cxn>
                <a:cxn ang="0">
                  <a:pos x="431" y="30"/>
                </a:cxn>
                <a:cxn ang="0">
                  <a:pos x="440" y="23"/>
                </a:cxn>
                <a:cxn ang="0">
                  <a:pos x="408" y="16"/>
                </a:cxn>
                <a:cxn ang="0">
                  <a:pos x="361" y="16"/>
                </a:cxn>
                <a:cxn ang="0">
                  <a:pos x="338" y="7"/>
                </a:cxn>
                <a:cxn ang="0">
                  <a:pos x="301" y="7"/>
                </a:cxn>
                <a:cxn ang="0">
                  <a:pos x="269" y="7"/>
                </a:cxn>
                <a:cxn ang="0">
                  <a:pos x="254" y="16"/>
                </a:cxn>
                <a:cxn ang="0">
                  <a:pos x="139" y="16"/>
                </a:cxn>
                <a:cxn ang="0">
                  <a:pos x="99" y="23"/>
                </a:cxn>
                <a:cxn ang="0">
                  <a:pos x="69" y="39"/>
                </a:cxn>
                <a:cxn ang="0">
                  <a:pos x="16" y="62"/>
                </a:cxn>
                <a:cxn ang="0">
                  <a:pos x="39" y="62"/>
                </a:cxn>
                <a:cxn ang="0">
                  <a:pos x="8" y="69"/>
                </a:cxn>
                <a:cxn ang="0">
                  <a:pos x="55" y="69"/>
                </a:cxn>
                <a:cxn ang="0">
                  <a:pos x="108" y="100"/>
                </a:cxn>
                <a:cxn ang="0">
                  <a:pos x="99" y="123"/>
                </a:cxn>
                <a:cxn ang="0">
                  <a:pos x="115" y="123"/>
                </a:cxn>
                <a:cxn ang="0">
                  <a:pos x="123" y="123"/>
                </a:cxn>
                <a:cxn ang="0">
                  <a:pos x="131" y="139"/>
                </a:cxn>
                <a:cxn ang="0">
                  <a:pos x="123" y="153"/>
                </a:cxn>
                <a:cxn ang="0">
                  <a:pos x="115" y="162"/>
                </a:cxn>
                <a:cxn ang="0">
                  <a:pos x="92" y="169"/>
                </a:cxn>
                <a:cxn ang="0">
                  <a:pos x="115" y="177"/>
                </a:cxn>
                <a:cxn ang="0">
                  <a:pos x="85" y="185"/>
                </a:cxn>
                <a:cxn ang="0">
                  <a:pos x="76" y="193"/>
                </a:cxn>
                <a:cxn ang="0">
                  <a:pos x="85" y="193"/>
                </a:cxn>
                <a:cxn ang="0">
                  <a:pos x="99" y="200"/>
                </a:cxn>
              </a:cxnLst>
              <a:rect l="0" t="0" r="r" b="b"/>
              <a:pathLst>
                <a:path w="502" h="271">
                  <a:moveTo>
                    <a:pt x="99" y="200"/>
                  </a:moveTo>
                  <a:lnTo>
                    <a:pt x="92" y="200"/>
                  </a:lnTo>
                  <a:lnTo>
                    <a:pt x="85" y="200"/>
                  </a:lnTo>
                  <a:lnTo>
                    <a:pt x="85" y="209"/>
                  </a:lnTo>
                  <a:lnTo>
                    <a:pt x="92" y="209"/>
                  </a:lnTo>
                  <a:lnTo>
                    <a:pt x="85" y="216"/>
                  </a:lnTo>
                  <a:lnTo>
                    <a:pt x="92" y="216"/>
                  </a:lnTo>
                  <a:lnTo>
                    <a:pt x="99" y="209"/>
                  </a:lnTo>
                  <a:lnTo>
                    <a:pt x="99" y="200"/>
                  </a:lnTo>
                  <a:lnTo>
                    <a:pt x="99" y="209"/>
                  </a:lnTo>
                  <a:lnTo>
                    <a:pt x="108" y="209"/>
                  </a:lnTo>
                  <a:lnTo>
                    <a:pt x="108" y="216"/>
                  </a:lnTo>
                  <a:lnTo>
                    <a:pt x="99" y="209"/>
                  </a:lnTo>
                  <a:lnTo>
                    <a:pt x="99" y="216"/>
                  </a:lnTo>
                  <a:lnTo>
                    <a:pt x="92" y="216"/>
                  </a:lnTo>
                  <a:lnTo>
                    <a:pt x="99" y="216"/>
                  </a:lnTo>
                  <a:lnTo>
                    <a:pt x="85" y="216"/>
                  </a:lnTo>
                  <a:lnTo>
                    <a:pt x="92" y="223"/>
                  </a:lnTo>
                  <a:lnTo>
                    <a:pt x="85" y="223"/>
                  </a:lnTo>
                  <a:lnTo>
                    <a:pt x="92" y="223"/>
                  </a:lnTo>
                  <a:lnTo>
                    <a:pt x="85" y="223"/>
                  </a:lnTo>
                  <a:lnTo>
                    <a:pt x="92" y="223"/>
                  </a:lnTo>
                  <a:lnTo>
                    <a:pt x="85" y="232"/>
                  </a:lnTo>
                  <a:lnTo>
                    <a:pt x="92" y="232"/>
                  </a:lnTo>
                  <a:lnTo>
                    <a:pt x="99" y="232"/>
                  </a:lnTo>
                  <a:lnTo>
                    <a:pt x="92" y="232"/>
                  </a:lnTo>
                  <a:lnTo>
                    <a:pt x="92" y="239"/>
                  </a:lnTo>
                  <a:lnTo>
                    <a:pt x="99" y="239"/>
                  </a:lnTo>
                  <a:lnTo>
                    <a:pt x="99" y="246"/>
                  </a:lnTo>
                  <a:lnTo>
                    <a:pt x="99" y="255"/>
                  </a:lnTo>
                  <a:lnTo>
                    <a:pt x="108" y="255"/>
                  </a:lnTo>
                  <a:lnTo>
                    <a:pt x="99" y="255"/>
                  </a:lnTo>
                  <a:lnTo>
                    <a:pt x="108" y="255"/>
                  </a:lnTo>
                  <a:lnTo>
                    <a:pt x="108" y="262"/>
                  </a:lnTo>
                  <a:lnTo>
                    <a:pt x="115" y="262"/>
                  </a:lnTo>
                  <a:lnTo>
                    <a:pt x="131" y="255"/>
                  </a:lnTo>
                  <a:lnTo>
                    <a:pt x="123" y="262"/>
                  </a:lnTo>
                  <a:lnTo>
                    <a:pt x="131" y="262"/>
                  </a:lnTo>
                  <a:lnTo>
                    <a:pt x="139" y="262"/>
                  </a:lnTo>
                  <a:lnTo>
                    <a:pt x="131" y="270"/>
                  </a:lnTo>
                  <a:lnTo>
                    <a:pt x="139" y="262"/>
                  </a:lnTo>
                  <a:lnTo>
                    <a:pt x="131" y="270"/>
                  </a:lnTo>
                  <a:lnTo>
                    <a:pt x="139" y="270"/>
                  </a:lnTo>
                  <a:lnTo>
                    <a:pt x="146" y="270"/>
                  </a:lnTo>
                  <a:lnTo>
                    <a:pt x="155" y="270"/>
                  </a:lnTo>
                  <a:lnTo>
                    <a:pt x="146" y="262"/>
                  </a:lnTo>
                  <a:lnTo>
                    <a:pt x="155" y="262"/>
                  </a:lnTo>
                  <a:lnTo>
                    <a:pt x="162" y="262"/>
                  </a:lnTo>
                  <a:lnTo>
                    <a:pt x="155" y="255"/>
                  </a:lnTo>
                  <a:lnTo>
                    <a:pt x="162" y="255"/>
                  </a:lnTo>
                  <a:lnTo>
                    <a:pt x="169" y="255"/>
                  </a:lnTo>
                  <a:lnTo>
                    <a:pt x="162" y="246"/>
                  </a:lnTo>
                  <a:lnTo>
                    <a:pt x="169" y="246"/>
                  </a:lnTo>
                  <a:lnTo>
                    <a:pt x="169" y="239"/>
                  </a:lnTo>
                  <a:lnTo>
                    <a:pt x="162" y="239"/>
                  </a:lnTo>
                  <a:lnTo>
                    <a:pt x="169" y="232"/>
                  </a:lnTo>
                  <a:lnTo>
                    <a:pt x="178" y="232"/>
                  </a:lnTo>
                  <a:lnTo>
                    <a:pt x="185" y="232"/>
                  </a:lnTo>
                  <a:lnTo>
                    <a:pt x="185" y="223"/>
                  </a:lnTo>
                  <a:lnTo>
                    <a:pt x="185" y="232"/>
                  </a:lnTo>
                  <a:lnTo>
                    <a:pt x="185" y="223"/>
                  </a:lnTo>
                  <a:lnTo>
                    <a:pt x="192" y="223"/>
                  </a:lnTo>
                  <a:lnTo>
                    <a:pt x="185" y="223"/>
                  </a:lnTo>
                  <a:lnTo>
                    <a:pt x="192" y="223"/>
                  </a:lnTo>
                  <a:lnTo>
                    <a:pt x="192" y="216"/>
                  </a:lnTo>
                  <a:lnTo>
                    <a:pt x="185" y="216"/>
                  </a:lnTo>
                  <a:lnTo>
                    <a:pt x="192" y="216"/>
                  </a:lnTo>
                  <a:lnTo>
                    <a:pt x="192" y="209"/>
                  </a:lnTo>
                  <a:lnTo>
                    <a:pt x="208" y="200"/>
                  </a:lnTo>
                  <a:lnTo>
                    <a:pt x="215" y="200"/>
                  </a:lnTo>
                  <a:lnTo>
                    <a:pt x="224" y="193"/>
                  </a:lnTo>
                  <a:lnTo>
                    <a:pt x="231" y="193"/>
                  </a:lnTo>
                  <a:lnTo>
                    <a:pt x="238" y="193"/>
                  </a:lnTo>
                  <a:lnTo>
                    <a:pt x="231" y="193"/>
                  </a:lnTo>
                  <a:lnTo>
                    <a:pt x="238" y="193"/>
                  </a:lnTo>
                  <a:lnTo>
                    <a:pt x="247" y="193"/>
                  </a:lnTo>
                  <a:lnTo>
                    <a:pt x="254" y="193"/>
                  </a:lnTo>
                  <a:lnTo>
                    <a:pt x="262" y="185"/>
                  </a:lnTo>
                  <a:lnTo>
                    <a:pt x="278" y="177"/>
                  </a:lnTo>
                  <a:lnTo>
                    <a:pt x="285" y="169"/>
                  </a:lnTo>
                  <a:lnTo>
                    <a:pt x="292" y="169"/>
                  </a:lnTo>
                  <a:lnTo>
                    <a:pt x="292" y="162"/>
                  </a:lnTo>
                  <a:lnTo>
                    <a:pt x="301" y="169"/>
                  </a:lnTo>
                  <a:lnTo>
                    <a:pt x="308" y="169"/>
                  </a:lnTo>
                  <a:lnTo>
                    <a:pt x="315" y="169"/>
                  </a:lnTo>
                  <a:lnTo>
                    <a:pt x="338" y="162"/>
                  </a:lnTo>
                  <a:lnTo>
                    <a:pt x="354" y="153"/>
                  </a:lnTo>
                  <a:lnTo>
                    <a:pt x="361" y="153"/>
                  </a:lnTo>
                  <a:lnTo>
                    <a:pt x="370" y="146"/>
                  </a:lnTo>
                  <a:lnTo>
                    <a:pt x="377" y="146"/>
                  </a:lnTo>
                  <a:lnTo>
                    <a:pt x="385" y="146"/>
                  </a:lnTo>
                  <a:lnTo>
                    <a:pt x="354" y="139"/>
                  </a:lnTo>
                  <a:lnTo>
                    <a:pt x="338" y="146"/>
                  </a:lnTo>
                  <a:lnTo>
                    <a:pt x="331" y="139"/>
                  </a:lnTo>
                  <a:lnTo>
                    <a:pt x="347" y="139"/>
                  </a:lnTo>
                  <a:lnTo>
                    <a:pt x="324" y="139"/>
                  </a:lnTo>
                  <a:lnTo>
                    <a:pt x="338" y="132"/>
                  </a:lnTo>
                  <a:lnTo>
                    <a:pt x="361" y="132"/>
                  </a:lnTo>
                  <a:lnTo>
                    <a:pt x="361" y="123"/>
                  </a:lnTo>
                  <a:lnTo>
                    <a:pt x="338" y="123"/>
                  </a:lnTo>
                  <a:lnTo>
                    <a:pt x="347" y="123"/>
                  </a:lnTo>
                  <a:lnTo>
                    <a:pt x="338" y="123"/>
                  </a:lnTo>
                  <a:lnTo>
                    <a:pt x="354" y="123"/>
                  </a:lnTo>
                  <a:lnTo>
                    <a:pt x="370" y="132"/>
                  </a:lnTo>
                  <a:lnTo>
                    <a:pt x="377" y="139"/>
                  </a:lnTo>
                  <a:lnTo>
                    <a:pt x="385" y="139"/>
                  </a:lnTo>
                  <a:lnTo>
                    <a:pt x="385" y="132"/>
                  </a:lnTo>
                  <a:lnTo>
                    <a:pt x="394" y="139"/>
                  </a:lnTo>
                  <a:lnTo>
                    <a:pt x="394" y="132"/>
                  </a:lnTo>
                  <a:lnTo>
                    <a:pt x="394" y="123"/>
                  </a:lnTo>
                  <a:lnTo>
                    <a:pt x="394" y="132"/>
                  </a:lnTo>
                  <a:lnTo>
                    <a:pt x="394" y="123"/>
                  </a:lnTo>
                  <a:lnTo>
                    <a:pt x="385" y="123"/>
                  </a:lnTo>
                  <a:lnTo>
                    <a:pt x="370" y="116"/>
                  </a:lnTo>
                  <a:lnTo>
                    <a:pt x="361" y="116"/>
                  </a:lnTo>
                  <a:lnTo>
                    <a:pt x="370" y="116"/>
                  </a:lnTo>
                  <a:lnTo>
                    <a:pt x="361" y="116"/>
                  </a:lnTo>
                  <a:lnTo>
                    <a:pt x="354" y="116"/>
                  </a:lnTo>
                  <a:lnTo>
                    <a:pt x="354" y="109"/>
                  </a:lnTo>
                  <a:lnTo>
                    <a:pt x="370" y="109"/>
                  </a:lnTo>
                  <a:lnTo>
                    <a:pt x="354" y="109"/>
                  </a:lnTo>
                  <a:lnTo>
                    <a:pt x="347" y="109"/>
                  </a:lnTo>
                  <a:lnTo>
                    <a:pt x="354" y="109"/>
                  </a:lnTo>
                  <a:lnTo>
                    <a:pt x="354" y="100"/>
                  </a:lnTo>
                  <a:lnTo>
                    <a:pt x="370" y="109"/>
                  </a:lnTo>
                  <a:lnTo>
                    <a:pt x="370" y="100"/>
                  </a:lnTo>
                  <a:lnTo>
                    <a:pt x="377" y="100"/>
                  </a:lnTo>
                  <a:lnTo>
                    <a:pt x="385" y="100"/>
                  </a:lnTo>
                  <a:lnTo>
                    <a:pt x="394" y="100"/>
                  </a:lnTo>
                  <a:lnTo>
                    <a:pt x="385" y="100"/>
                  </a:lnTo>
                  <a:lnTo>
                    <a:pt x="401" y="109"/>
                  </a:lnTo>
                  <a:lnTo>
                    <a:pt x="417" y="100"/>
                  </a:lnTo>
                  <a:lnTo>
                    <a:pt x="401" y="100"/>
                  </a:lnTo>
                  <a:lnTo>
                    <a:pt x="401" y="92"/>
                  </a:lnTo>
                  <a:lnTo>
                    <a:pt x="424" y="92"/>
                  </a:lnTo>
                  <a:lnTo>
                    <a:pt x="417" y="92"/>
                  </a:lnTo>
                  <a:lnTo>
                    <a:pt x="417" y="85"/>
                  </a:lnTo>
                  <a:lnTo>
                    <a:pt x="401" y="85"/>
                  </a:lnTo>
                  <a:lnTo>
                    <a:pt x="417" y="85"/>
                  </a:lnTo>
                  <a:lnTo>
                    <a:pt x="401" y="76"/>
                  </a:lnTo>
                  <a:lnTo>
                    <a:pt x="424" y="85"/>
                  </a:lnTo>
                  <a:lnTo>
                    <a:pt x="424" y="76"/>
                  </a:lnTo>
                  <a:lnTo>
                    <a:pt x="408" y="76"/>
                  </a:lnTo>
                  <a:lnTo>
                    <a:pt x="424" y="76"/>
                  </a:lnTo>
                  <a:lnTo>
                    <a:pt x="417" y="69"/>
                  </a:lnTo>
                  <a:lnTo>
                    <a:pt x="408" y="69"/>
                  </a:lnTo>
                  <a:lnTo>
                    <a:pt x="401" y="69"/>
                  </a:lnTo>
                  <a:lnTo>
                    <a:pt x="417" y="69"/>
                  </a:lnTo>
                  <a:lnTo>
                    <a:pt x="440" y="69"/>
                  </a:lnTo>
                  <a:lnTo>
                    <a:pt x="440" y="62"/>
                  </a:lnTo>
                  <a:lnTo>
                    <a:pt x="424" y="62"/>
                  </a:lnTo>
                  <a:lnTo>
                    <a:pt x="417" y="53"/>
                  </a:lnTo>
                  <a:lnTo>
                    <a:pt x="440" y="53"/>
                  </a:lnTo>
                  <a:lnTo>
                    <a:pt x="417" y="53"/>
                  </a:lnTo>
                  <a:lnTo>
                    <a:pt x="408" y="53"/>
                  </a:lnTo>
                  <a:lnTo>
                    <a:pt x="417" y="46"/>
                  </a:lnTo>
                  <a:lnTo>
                    <a:pt x="431" y="46"/>
                  </a:lnTo>
                  <a:lnTo>
                    <a:pt x="440" y="39"/>
                  </a:lnTo>
                  <a:lnTo>
                    <a:pt x="431" y="39"/>
                  </a:lnTo>
                  <a:lnTo>
                    <a:pt x="440" y="30"/>
                  </a:lnTo>
                  <a:lnTo>
                    <a:pt x="447" y="30"/>
                  </a:lnTo>
                  <a:lnTo>
                    <a:pt x="431" y="30"/>
                  </a:lnTo>
                  <a:lnTo>
                    <a:pt x="447" y="30"/>
                  </a:lnTo>
                  <a:lnTo>
                    <a:pt x="461" y="30"/>
                  </a:lnTo>
                  <a:lnTo>
                    <a:pt x="431" y="30"/>
                  </a:lnTo>
                  <a:lnTo>
                    <a:pt x="477" y="23"/>
                  </a:lnTo>
                  <a:lnTo>
                    <a:pt x="501" y="16"/>
                  </a:lnTo>
                  <a:lnTo>
                    <a:pt x="470" y="16"/>
                  </a:lnTo>
                  <a:lnTo>
                    <a:pt x="454" y="16"/>
                  </a:lnTo>
                  <a:lnTo>
                    <a:pt x="440" y="23"/>
                  </a:lnTo>
                  <a:lnTo>
                    <a:pt x="440" y="16"/>
                  </a:lnTo>
                  <a:lnTo>
                    <a:pt x="401" y="23"/>
                  </a:lnTo>
                  <a:lnTo>
                    <a:pt x="417" y="23"/>
                  </a:lnTo>
                  <a:lnTo>
                    <a:pt x="424" y="16"/>
                  </a:lnTo>
                  <a:lnTo>
                    <a:pt x="408" y="16"/>
                  </a:lnTo>
                  <a:lnTo>
                    <a:pt x="385" y="23"/>
                  </a:lnTo>
                  <a:lnTo>
                    <a:pt x="394" y="16"/>
                  </a:lnTo>
                  <a:lnTo>
                    <a:pt x="401" y="16"/>
                  </a:lnTo>
                  <a:lnTo>
                    <a:pt x="338" y="16"/>
                  </a:lnTo>
                  <a:lnTo>
                    <a:pt x="361" y="16"/>
                  </a:lnTo>
                  <a:lnTo>
                    <a:pt x="394" y="16"/>
                  </a:lnTo>
                  <a:lnTo>
                    <a:pt x="431" y="7"/>
                  </a:lnTo>
                  <a:lnTo>
                    <a:pt x="401" y="7"/>
                  </a:lnTo>
                  <a:lnTo>
                    <a:pt x="331" y="7"/>
                  </a:lnTo>
                  <a:lnTo>
                    <a:pt x="338" y="7"/>
                  </a:lnTo>
                  <a:lnTo>
                    <a:pt x="394" y="7"/>
                  </a:lnTo>
                  <a:lnTo>
                    <a:pt x="370" y="0"/>
                  </a:lnTo>
                  <a:lnTo>
                    <a:pt x="301" y="0"/>
                  </a:lnTo>
                  <a:lnTo>
                    <a:pt x="308" y="7"/>
                  </a:lnTo>
                  <a:lnTo>
                    <a:pt x="301" y="7"/>
                  </a:lnTo>
                  <a:lnTo>
                    <a:pt x="278" y="7"/>
                  </a:lnTo>
                  <a:lnTo>
                    <a:pt x="254" y="7"/>
                  </a:lnTo>
                  <a:lnTo>
                    <a:pt x="262" y="7"/>
                  </a:lnTo>
                  <a:lnTo>
                    <a:pt x="238" y="7"/>
                  </a:lnTo>
                  <a:lnTo>
                    <a:pt x="269" y="7"/>
                  </a:lnTo>
                  <a:lnTo>
                    <a:pt x="292" y="7"/>
                  </a:lnTo>
                  <a:lnTo>
                    <a:pt x="278" y="7"/>
                  </a:lnTo>
                  <a:lnTo>
                    <a:pt x="254" y="7"/>
                  </a:lnTo>
                  <a:lnTo>
                    <a:pt x="262" y="16"/>
                  </a:lnTo>
                  <a:lnTo>
                    <a:pt x="254" y="16"/>
                  </a:lnTo>
                  <a:lnTo>
                    <a:pt x="208" y="7"/>
                  </a:lnTo>
                  <a:lnTo>
                    <a:pt x="208" y="16"/>
                  </a:lnTo>
                  <a:lnTo>
                    <a:pt x="185" y="16"/>
                  </a:lnTo>
                  <a:lnTo>
                    <a:pt x="178" y="16"/>
                  </a:lnTo>
                  <a:lnTo>
                    <a:pt x="139" y="16"/>
                  </a:lnTo>
                  <a:lnTo>
                    <a:pt x="146" y="23"/>
                  </a:lnTo>
                  <a:lnTo>
                    <a:pt x="139" y="16"/>
                  </a:lnTo>
                  <a:lnTo>
                    <a:pt x="123" y="16"/>
                  </a:lnTo>
                  <a:lnTo>
                    <a:pt x="115" y="23"/>
                  </a:lnTo>
                  <a:lnTo>
                    <a:pt x="99" y="23"/>
                  </a:lnTo>
                  <a:lnTo>
                    <a:pt x="62" y="30"/>
                  </a:lnTo>
                  <a:lnTo>
                    <a:pt x="85" y="30"/>
                  </a:lnTo>
                  <a:lnTo>
                    <a:pt x="76" y="30"/>
                  </a:lnTo>
                  <a:lnTo>
                    <a:pt x="76" y="39"/>
                  </a:lnTo>
                  <a:lnTo>
                    <a:pt x="69" y="39"/>
                  </a:lnTo>
                  <a:lnTo>
                    <a:pt x="32" y="46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62"/>
                  </a:lnTo>
                  <a:lnTo>
                    <a:pt x="23" y="62"/>
                  </a:lnTo>
                  <a:lnTo>
                    <a:pt x="46" y="53"/>
                  </a:lnTo>
                  <a:lnTo>
                    <a:pt x="39" y="62"/>
                  </a:lnTo>
                  <a:lnTo>
                    <a:pt x="16" y="62"/>
                  </a:lnTo>
                  <a:lnTo>
                    <a:pt x="39" y="62"/>
                  </a:lnTo>
                  <a:lnTo>
                    <a:pt x="32" y="62"/>
                  </a:lnTo>
                  <a:lnTo>
                    <a:pt x="0" y="62"/>
                  </a:lnTo>
                  <a:lnTo>
                    <a:pt x="8" y="62"/>
                  </a:lnTo>
                  <a:lnTo>
                    <a:pt x="16" y="69"/>
                  </a:lnTo>
                  <a:lnTo>
                    <a:pt x="8" y="69"/>
                  </a:lnTo>
                  <a:lnTo>
                    <a:pt x="32" y="76"/>
                  </a:lnTo>
                  <a:lnTo>
                    <a:pt x="23" y="76"/>
                  </a:lnTo>
                  <a:lnTo>
                    <a:pt x="32" y="76"/>
                  </a:lnTo>
                  <a:lnTo>
                    <a:pt x="39" y="76"/>
                  </a:lnTo>
                  <a:lnTo>
                    <a:pt x="55" y="69"/>
                  </a:lnTo>
                  <a:lnTo>
                    <a:pt x="92" y="76"/>
                  </a:lnTo>
                  <a:lnTo>
                    <a:pt x="92" y="85"/>
                  </a:lnTo>
                  <a:lnTo>
                    <a:pt x="99" y="85"/>
                  </a:lnTo>
                  <a:lnTo>
                    <a:pt x="99" y="92"/>
                  </a:lnTo>
                  <a:lnTo>
                    <a:pt x="108" y="100"/>
                  </a:lnTo>
                  <a:lnTo>
                    <a:pt x="99" y="109"/>
                  </a:lnTo>
                  <a:lnTo>
                    <a:pt x="108" y="109"/>
                  </a:lnTo>
                  <a:lnTo>
                    <a:pt x="108" y="116"/>
                  </a:lnTo>
                  <a:lnTo>
                    <a:pt x="99" y="116"/>
                  </a:lnTo>
                  <a:lnTo>
                    <a:pt x="99" y="123"/>
                  </a:lnTo>
                  <a:lnTo>
                    <a:pt x="92" y="123"/>
                  </a:lnTo>
                  <a:lnTo>
                    <a:pt x="99" y="132"/>
                  </a:lnTo>
                  <a:lnTo>
                    <a:pt x="108" y="123"/>
                  </a:lnTo>
                  <a:lnTo>
                    <a:pt x="115" y="116"/>
                  </a:lnTo>
                  <a:lnTo>
                    <a:pt x="115" y="123"/>
                  </a:lnTo>
                  <a:lnTo>
                    <a:pt x="123" y="123"/>
                  </a:lnTo>
                  <a:lnTo>
                    <a:pt x="115" y="123"/>
                  </a:lnTo>
                  <a:lnTo>
                    <a:pt x="123" y="123"/>
                  </a:lnTo>
                  <a:lnTo>
                    <a:pt x="115" y="123"/>
                  </a:lnTo>
                  <a:lnTo>
                    <a:pt x="123" y="123"/>
                  </a:lnTo>
                  <a:lnTo>
                    <a:pt x="123" y="132"/>
                  </a:lnTo>
                  <a:lnTo>
                    <a:pt x="131" y="132"/>
                  </a:lnTo>
                  <a:lnTo>
                    <a:pt x="123" y="132"/>
                  </a:lnTo>
                  <a:lnTo>
                    <a:pt x="131" y="132"/>
                  </a:lnTo>
                  <a:lnTo>
                    <a:pt x="131" y="139"/>
                  </a:lnTo>
                  <a:lnTo>
                    <a:pt x="99" y="132"/>
                  </a:lnTo>
                  <a:lnTo>
                    <a:pt x="99" y="139"/>
                  </a:lnTo>
                  <a:lnTo>
                    <a:pt x="131" y="146"/>
                  </a:lnTo>
                  <a:lnTo>
                    <a:pt x="123" y="146"/>
                  </a:lnTo>
                  <a:lnTo>
                    <a:pt x="123" y="153"/>
                  </a:lnTo>
                  <a:lnTo>
                    <a:pt x="115" y="162"/>
                  </a:lnTo>
                  <a:lnTo>
                    <a:pt x="123" y="162"/>
                  </a:lnTo>
                  <a:lnTo>
                    <a:pt x="99" y="162"/>
                  </a:lnTo>
                  <a:lnTo>
                    <a:pt x="99" y="169"/>
                  </a:lnTo>
                  <a:lnTo>
                    <a:pt x="115" y="162"/>
                  </a:lnTo>
                  <a:lnTo>
                    <a:pt x="115" y="169"/>
                  </a:lnTo>
                  <a:lnTo>
                    <a:pt x="99" y="169"/>
                  </a:lnTo>
                  <a:lnTo>
                    <a:pt x="92" y="169"/>
                  </a:lnTo>
                  <a:lnTo>
                    <a:pt x="99" y="169"/>
                  </a:lnTo>
                  <a:lnTo>
                    <a:pt x="92" y="169"/>
                  </a:lnTo>
                  <a:lnTo>
                    <a:pt x="85" y="169"/>
                  </a:lnTo>
                  <a:lnTo>
                    <a:pt x="99" y="169"/>
                  </a:lnTo>
                  <a:lnTo>
                    <a:pt x="108" y="169"/>
                  </a:lnTo>
                  <a:lnTo>
                    <a:pt x="115" y="169"/>
                  </a:lnTo>
                  <a:lnTo>
                    <a:pt x="115" y="177"/>
                  </a:lnTo>
                  <a:lnTo>
                    <a:pt x="99" y="169"/>
                  </a:lnTo>
                  <a:lnTo>
                    <a:pt x="85" y="177"/>
                  </a:lnTo>
                  <a:lnTo>
                    <a:pt x="108" y="177"/>
                  </a:lnTo>
                  <a:lnTo>
                    <a:pt x="85" y="177"/>
                  </a:lnTo>
                  <a:lnTo>
                    <a:pt x="85" y="185"/>
                  </a:lnTo>
                  <a:lnTo>
                    <a:pt x="92" y="185"/>
                  </a:lnTo>
                  <a:lnTo>
                    <a:pt x="85" y="185"/>
                  </a:lnTo>
                  <a:lnTo>
                    <a:pt x="92" y="185"/>
                  </a:lnTo>
                  <a:lnTo>
                    <a:pt x="85" y="185"/>
                  </a:lnTo>
                  <a:lnTo>
                    <a:pt x="76" y="193"/>
                  </a:lnTo>
                  <a:lnTo>
                    <a:pt x="99" y="185"/>
                  </a:lnTo>
                  <a:lnTo>
                    <a:pt x="115" y="185"/>
                  </a:lnTo>
                  <a:lnTo>
                    <a:pt x="108" y="185"/>
                  </a:lnTo>
                  <a:lnTo>
                    <a:pt x="76" y="193"/>
                  </a:lnTo>
                  <a:lnTo>
                    <a:pt x="85" y="193"/>
                  </a:lnTo>
                  <a:lnTo>
                    <a:pt x="76" y="193"/>
                  </a:lnTo>
                  <a:lnTo>
                    <a:pt x="92" y="193"/>
                  </a:lnTo>
                  <a:lnTo>
                    <a:pt x="85" y="200"/>
                  </a:lnTo>
                  <a:lnTo>
                    <a:pt x="92" y="200"/>
                  </a:lnTo>
                  <a:lnTo>
                    <a:pt x="99" y="20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49" name="Freeform 571"/>
            <p:cNvSpPr>
              <a:spLocks/>
            </p:cNvSpPr>
            <p:nvPr/>
          </p:nvSpPr>
          <p:spPr bwMode="auto">
            <a:xfrm>
              <a:off x="2020" y="731"/>
              <a:ext cx="44" cy="38"/>
            </a:xfrm>
            <a:custGeom>
              <a:avLst/>
              <a:gdLst/>
              <a:ahLst/>
              <a:cxnLst>
                <a:cxn ang="0">
                  <a:pos x="28" y="14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8" y="29"/>
                </a:cxn>
                <a:cxn ang="0">
                  <a:pos x="0" y="29"/>
                </a:cxn>
                <a:cxn ang="0">
                  <a:pos x="28" y="14"/>
                </a:cxn>
              </a:cxnLst>
              <a:rect l="0" t="0" r="r" b="b"/>
              <a:pathLst>
                <a:path w="29" h="30">
                  <a:moveTo>
                    <a:pt x="28" y="14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8" y="29"/>
                  </a:lnTo>
                  <a:lnTo>
                    <a:pt x="0" y="29"/>
                  </a:lnTo>
                  <a:lnTo>
                    <a:pt x="28" y="14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50" name="Freeform 572"/>
            <p:cNvSpPr>
              <a:spLocks/>
            </p:cNvSpPr>
            <p:nvPr/>
          </p:nvSpPr>
          <p:spPr bwMode="auto">
            <a:xfrm>
              <a:off x="2413" y="799"/>
              <a:ext cx="161" cy="51"/>
            </a:xfrm>
            <a:custGeom>
              <a:avLst/>
              <a:gdLst/>
              <a:ahLst/>
              <a:cxnLst>
                <a:cxn ang="0">
                  <a:pos x="85" y="0"/>
                </a:cxn>
                <a:cxn ang="0">
                  <a:pos x="76" y="7"/>
                </a:cxn>
                <a:cxn ang="0">
                  <a:pos x="69" y="7"/>
                </a:cxn>
                <a:cxn ang="0">
                  <a:pos x="62" y="7"/>
                </a:cxn>
                <a:cxn ang="0">
                  <a:pos x="62" y="14"/>
                </a:cxn>
                <a:cxn ang="0">
                  <a:pos x="62" y="7"/>
                </a:cxn>
                <a:cxn ang="0">
                  <a:pos x="53" y="7"/>
                </a:cxn>
                <a:cxn ang="0">
                  <a:pos x="46" y="7"/>
                </a:cxn>
                <a:cxn ang="0">
                  <a:pos x="39" y="14"/>
                </a:cxn>
                <a:cxn ang="0">
                  <a:pos x="30" y="14"/>
                </a:cxn>
                <a:cxn ang="0">
                  <a:pos x="30" y="7"/>
                </a:cxn>
                <a:cxn ang="0">
                  <a:pos x="16" y="0"/>
                </a:cxn>
                <a:cxn ang="0">
                  <a:pos x="23" y="7"/>
                </a:cxn>
                <a:cxn ang="0">
                  <a:pos x="16" y="7"/>
                </a:cxn>
                <a:cxn ang="0">
                  <a:pos x="16" y="14"/>
                </a:cxn>
                <a:cxn ang="0">
                  <a:pos x="7" y="7"/>
                </a:cxn>
                <a:cxn ang="0">
                  <a:pos x="7" y="14"/>
                </a:cxn>
                <a:cxn ang="0">
                  <a:pos x="0" y="14"/>
                </a:cxn>
                <a:cxn ang="0">
                  <a:pos x="23" y="14"/>
                </a:cxn>
                <a:cxn ang="0">
                  <a:pos x="23" y="22"/>
                </a:cxn>
                <a:cxn ang="0">
                  <a:pos x="7" y="22"/>
                </a:cxn>
                <a:cxn ang="0">
                  <a:pos x="23" y="22"/>
                </a:cxn>
                <a:cxn ang="0">
                  <a:pos x="23" y="29"/>
                </a:cxn>
                <a:cxn ang="0">
                  <a:pos x="16" y="29"/>
                </a:cxn>
                <a:cxn ang="0">
                  <a:pos x="23" y="37"/>
                </a:cxn>
                <a:cxn ang="0">
                  <a:pos x="39" y="37"/>
                </a:cxn>
                <a:cxn ang="0">
                  <a:pos x="53" y="37"/>
                </a:cxn>
                <a:cxn ang="0">
                  <a:pos x="76" y="37"/>
                </a:cxn>
                <a:cxn ang="0">
                  <a:pos x="92" y="29"/>
                </a:cxn>
                <a:cxn ang="0">
                  <a:pos x="99" y="22"/>
                </a:cxn>
                <a:cxn ang="0">
                  <a:pos x="107" y="22"/>
                </a:cxn>
                <a:cxn ang="0">
                  <a:pos x="99" y="14"/>
                </a:cxn>
                <a:cxn ang="0">
                  <a:pos x="107" y="14"/>
                </a:cxn>
                <a:cxn ang="0">
                  <a:pos x="99" y="14"/>
                </a:cxn>
                <a:cxn ang="0">
                  <a:pos x="92" y="14"/>
                </a:cxn>
                <a:cxn ang="0">
                  <a:pos x="92" y="7"/>
                </a:cxn>
                <a:cxn ang="0">
                  <a:pos x="99" y="7"/>
                </a:cxn>
                <a:cxn ang="0">
                  <a:pos x="92" y="7"/>
                </a:cxn>
                <a:cxn ang="0">
                  <a:pos x="85" y="0"/>
                </a:cxn>
              </a:cxnLst>
              <a:rect l="0" t="0" r="r" b="b"/>
              <a:pathLst>
                <a:path w="108" h="38">
                  <a:moveTo>
                    <a:pt x="85" y="0"/>
                  </a:moveTo>
                  <a:lnTo>
                    <a:pt x="76" y="7"/>
                  </a:lnTo>
                  <a:lnTo>
                    <a:pt x="69" y="7"/>
                  </a:lnTo>
                  <a:lnTo>
                    <a:pt x="62" y="7"/>
                  </a:lnTo>
                  <a:lnTo>
                    <a:pt x="62" y="14"/>
                  </a:lnTo>
                  <a:lnTo>
                    <a:pt x="62" y="7"/>
                  </a:lnTo>
                  <a:lnTo>
                    <a:pt x="53" y="7"/>
                  </a:lnTo>
                  <a:lnTo>
                    <a:pt x="46" y="7"/>
                  </a:lnTo>
                  <a:lnTo>
                    <a:pt x="39" y="14"/>
                  </a:lnTo>
                  <a:lnTo>
                    <a:pt x="30" y="14"/>
                  </a:lnTo>
                  <a:lnTo>
                    <a:pt x="30" y="7"/>
                  </a:lnTo>
                  <a:lnTo>
                    <a:pt x="16" y="0"/>
                  </a:lnTo>
                  <a:lnTo>
                    <a:pt x="23" y="7"/>
                  </a:lnTo>
                  <a:lnTo>
                    <a:pt x="16" y="7"/>
                  </a:lnTo>
                  <a:lnTo>
                    <a:pt x="16" y="14"/>
                  </a:lnTo>
                  <a:lnTo>
                    <a:pt x="7" y="7"/>
                  </a:lnTo>
                  <a:lnTo>
                    <a:pt x="7" y="14"/>
                  </a:lnTo>
                  <a:lnTo>
                    <a:pt x="0" y="14"/>
                  </a:lnTo>
                  <a:lnTo>
                    <a:pt x="23" y="14"/>
                  </a:lnTo>
                  <a:lnTo>
                    <a:pt x="23" y="22"/>
                  </a:lnTo>
                  <a:lnTo>
                    <a:pt x="7" y="22"/>
                  </a:lnTo>
                  <a:lnTo>
                    <a:pt x="23" y="22"/>
                  </a:lnTo>
                  <a:lnTo>
                    <a:pt x="23" y="29"/>
                  </a:lnTo>
                  <a:lnTo>
                    <a:pt x="16" y="29"/>
                  </a:lnTo>
                  <a:lnTo>
                    <a:pt x="23" y="37"/>
                  </a:lnTo>
                  <a:lnTo>
                    <a:pt x="39" y="37"/>
                  </a:lnTo>
                  <a:lnTo>
                    <a:pt x="53" y="37"/>
                  </a:lnTo>
                  <a:lnTo>
                    <a:pt x="76" y="37"/>
                  </a:lnTo>
                  <a:lnTo>
                    <a:pt x="92" y="29"/>
                  </a:lnTo>
                  <a:lnTo>
                    <a:pt x="99" y="22"/>
                  </a:lnTo>
                  <a:lnTo>
                    <a:pt x="107" y="22"/>
                  </a:lnTo>
                  <a:lnTo>
                    <a:pt x="99" y="14"/>
                  </a:lnTo>
                  <a:lnTo>
                    <a:pt x="107" y="14"/>
                  </a:lnTo>
                  <a:lnTo>
                    <a:pt x="99" y="14"/>
                  </a:lnTo>
                  <a:lnTo>
                    <a:pt x="92" y="14"/>
                  </a:lnTo>
                  <a:lnTo>
                    <a:pt x="92" y="7"/>
                  </a:lnTo>
                  <a:lnTo>
                    <a:pt x="99" y="7"/>
                  </a:lnTo>
                  <a:lnTo>
                    <a:pt x="92" y="7"/>
                  </a:lnTo>
                  <a:lnTo>
                    <a:pt x="85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51" name="Freeform 573"/>
            <p:cNvSpPr>
              <a:spLocks/>
            </p:cNvSpPr>
            <p:nvPr/>
          </p:nvSpPr>
          <p:spPr bwMode="auto">
            <a:xfrm>
              <a:off x="2597" y="993"/>
              <a:ext cx="72" cy="74"/>
            </a:xfrm>
            <a:custGeom>
              <a:avLst/>
              <a:gdLst/>
              <a:ahLst/>
              <a:cxnLst>
                <a:cxn ang="0">
                  <a:pos x="47" y="37"/>
                </a:cxn>
                <a:cxn ang="0">
                  <a:pos x="47" y="30"/>
                </a:cxn>
                <a:cxn ang="0">
                  <a:pos x="47" y="23"/>
                </a:cxn>
                <a:cxn ang="0">
                  <a:pos x="39" y="14"/>
                </a:cxn>
                <a:cxn ang="0">
                  <a:pos x="30" y="14"/>
                </a:cxn>
                <a:cxn ang="0">
                  <a:pos x="39" y="7"/>
                </a:cxn>
                <a:cxn ang="0">
                  <a:pos x="39" y="0"/>
                </a:cxn>
                <a:cxn ang="0">
                  <a:pos x="30" y="7"/>
                </a:cxn>
                <a:cxn ang="0">
                  <a:pos x="23" y="7"/>
                </a:cxn>
                <a:cxn ang="0">
                  <a:pos x="23" y="14"/>
                </a:cxn>
                <a:cxn ang="0">
                  <a:pos x="7" y="14"/>
                </a:cxn>
                <a:cxn ang="0">
                  <a:pos x="7" y="23"/>
                </a:cxn>
                <a:cxn ang="0">
                  <a:pos x="7" y="30"/>
                </a:cxn>
                <a:cxn ang="0">
                  <a:pos x="16" y="30"/>
                </a:cxn>
                <a:cxn ang="0">
                  <a:pos x="7" y="37"/>
                </a:cxn>
                <a:cxn ang="0">
                  <a:pos x="16" y="37"/>
                </a:cxn>
                <a:cxn ang="0">
                  <a:pos x="7" y="46"/>
                </a:cxn>
                <a:cxn ang="0">
                  <a:pos x="0" y="46"/>
                </a:cxn>
                <a:cxn ang="0">
                  <a:pos x="7" y="46"/>
                </a:cxn>
                <a:cxn ang="0">
                  <a:pos x="0" y="46"/>
                </a:cxn>
                <a:cxn ang="0">
                  <a:pos x="7" y="54"/>
                </a:cxn>
                <a:cxn ang="0">
                  <a:pos x="23" y="54"/>
                </a:cxn>
                <a:cxn ang="0">
                  <a:pos x="30" y="46"/>
                </a:cxn>
                <a:cxn ang="0">
                  <a:pos x="47" y="46"/>
                </a:cxn>
                <a:cxn ang="0">
                  <a:pos x="47" y="37"/>
                </a:cxn>
              </a:cxnLst>
              <a:rect l="0" t="0" r="r" b="b"/>
              <a:pathLst>
                <a:path w="48" h="55">
                  <a:moveTo>
                    <a:pt x="47" y="37"/>
                  </a:moveTo>
                  <a:lnTo>
                    <a:pt x="47" y="30"/>
                  </a:lnTo>
                  <a:lnTo>
                    <a:pt x="47" y="23"/>
                  </a:lnTo>
                  <a:lnTo>
                    <a:pt x="39" y="14"/>
                  </a:lnTo>
                  <a:lnTo>
                    <a:pt x="30" y="14"/>
                  </a:lnTo>
                  <a:lnTo>
                    <a:pt x="39" y="7"/>
                  </a:lnTo>
                  <a:lnTo>
                    <a:pt x="39" y="0"/>
                  </a:lnTo>
                  <a:lnTo>
                    <a:pt x="30" y="7"/>
                  </a:lnTo>
                  <a:lnTo>
                    <a:pt x="23" y="7"/>
                  </a:lnTo>
                  <a:lnTo>
                    <a:pt x="23" y="14"/>
                  </a:lnTo>
                  <a:lnTo>
                    <a:pt x="7" y="14"/>
                  </a:lnTo>
                  <a:lnTo>
                    <a:pt x="7" y="23"/>
                  </a:lnTo>
                  <a:lnTo>
                    <a:pt x="7" y="30"/>
                  </a:lnTo>
                  <a:lnTo>
                    <a:pt x="16" y="30"/>
                  </a:lnTo>
                  <a:lnTo>
                    <a:pt x="7" y="37"/>
                  </a:lnTo>
                  <a:lnTo>
                    <a:pt x="16" y="37"/>
                  </a:lnTo>
                  <a:lnTo>
                    <a:pt x="7" y="46"/>
                  </a:lnTo>
                  <a:lnTo>
                    <a:pt x="0" y="46"/>
                  </a:lnTo>
                  <a:lnTo>
                    <a:pt x="7" y="46"/>
                  </a:lnTo>
                  <a:lnTo>
                    <a:pt x="0" y="46"/>
                  </a:lnTo>
                  <a:lnTo>
                    <a:pt x="7" y="54"/>
                  </a:lnTo>
                  <a:lnTo>
                    <a:pt x="23" y="54"/>
                  </a:lnTo>
                  <a:lnTo>
                    <a:pt x="30" y="46"/>
                  </a:lnTo>
                  <a:lnTo>
                    <a:pt x="47" y="46"/>
                  </a:lnTo>
                  <a:lnTo>
                    <a:pt x="47" y="37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52" name="Freeform 574"/>
            <p:cNvSpPr>
              <a:spLocks/>
            </p:cNvSpPr>
            <p:nvPr/>
          </p:nvSpPr>
          <p:spPr bwMode="auto">
            <a:xfrm>
              <a:off x="2679" y="939"/>
              <a:ext cx="120" cy="162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8" y="32"/>
                </a:cxn>
                <a:cxn ang="0">
                  <a:pos x="8" y="39"/>
                </a:cxn>
                <a:cxn ang="0">
                  <a:pos x="8" y="46"/>
                </a:cxn>
                <a:cxn ang="0">
                  <a:pos x="8" y="54"/>
                </a:cxn>
                <a:cxn ang="0">
                  <a:pos x="16" y="46"/>
                </a:cxn>
                <a:cxn ang="0">
                  <a:pos x="23" y="46"/>
                </a:cxn>
                <a:cxn ang="0">
                  <a:pos x="23" y="54"/>
                </a:cxn>
                <a:cxn ang="0">
                  <a:pos x="32" y="54"/>
                </a:cxn>
                <a:cxn ang="0">
                  <a:pos x="32" y="70"/>
                </a:cxn>
                <a:cxn ang="0">
                  <a:pos x="23" y="70"/>
                </a:cxn>
                <a:cxn ang="0">
                  <a:pos x="8" y="77"/>
                </a:cxn>
                <a:cxn ang="0">
                  <a:pos x="16" y="77"/>
                </a:cxn>
                <a:cxn ang="0">
                  <a:pos x="8" y="86"/>
                </a:cxn>
                <a:cxn ang="0">
                  <a:pos x="8" y="93"/>
                </a:cxn>
                <a:cxn ang="0">
                  <a:pos x="16" y="93"/>
                </a:cxn>
                <a:cxn ang="0">
                  <a:pos x="23" y="93"/>
                </a:cxn>
                <a:cxn ang="0">
                  <a:pos x="32" y="93"/>
                </a:cxn>
                <a:cxn ang="0">
                  <a:pos x="16" y="100"/>
                </a:cxn>
                <a:cxn ang="0">
                  <a:pos x="8" y="109"/>
                </a:cxn>
                <a:cxn ang="0">
                  <a:pos x="0" y="117"/>
                </a:cxn>
                <a:cxn ang="0">
                  <a:pos x="8" y="117"/>
                </a:cxn>
                <a:cxn ang="0">
                  <a:pos x="16" y="109"/>
                </a:cxn>
                <a:cxn ang="0">
                  <a:pos x="23" y="109"/>
                </a:cxn>
                <a:cxn ang="0">
                  <a:pos x="32" y="109"/>
                </a:cxn>
                <a:cxn ang="0">
                  <a:pos x="46" y="109"/>
                </a:cxn>
                <a:cxn ang="0">
                  <a:pos x="62" y="109"/>
                </a:cxn>
                <a:cxn ang="0">
                  <a:pos x="79" y="100"/>
                </a:cxn>
                <a:cxn ang="0">
                  <a:pos x="70" y="93"/>
                </a:cxn>
                <a:cxn ang="0">
                  <a:pos x="79" y="77"/>
                </a:cxn>
                <a:cxn ang="0">
                  <a:pos x="62" y="77"/>
                </a:cxn>
                <a:cxn ang="0">
                  <a:pos x="62" y="70"/>
                </a:cxn>
                <a:cxn ang="0">
                  <a:pos x="55" y="63"/>
                </a:cxn>
                <a:cxn ang="0">
                  <a:pos x="62" y="63"/>
                </a:cxn>
                <a:cxn ang="0">
                  <a:pos x="55" y="54"/>
                </a:cxn>
                <a:cxn ang="0">
                  <a:pos x="39" y="32"/>
                </a:cxn>
                <a:cxn ang="0">
                  <a:pos x="23" y="32"/>
                </a:cxn>
                <a:cxn ang="0">
                  <a:pos x="32" y="32"/>
                </a:cxn>
                <a:cxn ang="0">
                  <a:pos x="32" y="23"/>
                </a:cxn>
                <a:cxn ang="0">
                  <a:pos x="39" y="9"/>
                </a:cxn>
                <a:cxn ang="0">
                  <a:pos x="23" y="9"/>
                </a:cxn>
                <a:cxn ang="0">
                  <a:pos x="16" y="9"/>
                </a:cxn>
                <a:cxn ang="0">
                  <a:pos x="23" y="9"/>
                </a:cxn>
                <a:cxn ang="0">
                  <a:pos x="32" y="0"/>
                </a:cxn>
                <a:cxn ang="0">
                  <a:pos x="8" y="0"/>
                </a:cxn>
                <a:cxn ang="0">
                  <a:pos x="8" y="9"/>
                </a:cxn>
                <a:cxn ang="0">
                  <a:pos x="0" y="9"/>
                </a:cxn>
                <a:cxn ang="0">
                  <a:pos x="0" y="16"/>
                </a:cxn>
                <a:cxn ang="0">
                  <a:pos x="0" y="23"/>
                </a:cxn>
                <a:cxn ang="0">
                  <a:pos x="8" y="23"/>
                </a:cxn>
                <a:cxn ang="0">
                  <a:pos x="0" y="39"/>
                </a:cxn>
              </a:cxnLst>
              <a:rect l="0" t="0" r="r" b="b"/>
              <a:pathLst>
                <a:path w="80" h="118">
                  <a:moveTo>
                    <a:pt x="0" y="39"/>
                  </a:moveTo>
                  <a:lnTo>
                    <a:pt x="8" y="32"/>
                  </a:lnTo>
                  <a:lnTo>
                    <a:pt x="8" y="39"/>
                  </a:lnTo>
                  <a:lnTo>
                    <a:pt x="8" y="46"/>
                  </a:lnTo>
                  <a:lnTo>
                    <a:pt x="8" y="54"/>
                  </a:lnTo>
                  <a:lnTo>
                    <a:pt x="16" y="46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32" y="54"/>
                  </a:lnTo>
                  <a:lnTo>
                    <a:pt x="32" y="70"/>
                  </a:lnTo>
                  <a:lnTo>
                    <a:pt x="23" y="70"/>
                  </a:lnTo>
                  <a:lnTo>
                    <a:pt x="8" y="77"/>
                  </a:lnTo>
                  <a:lnTo>
                    <a:pt x="16" y="77"/>
                  </a:lnTo>
                  <a:lnTo>
                    <a:pt x="8" y="86"/>
                  </a:lnTo>
                  <a:lnTo>
                    <a:pt x="8" y="93"/>
                  </a:lnTo>
                  <a:lnTo>
                    <a:pt x="16" y="93"/>
                  </a:lnTo>
                  <a:lnTo>
                    <a:pt x="23" y="93"/>
                  </a:lnTo>
                  <a:lnTo>
                    <a:pt x="32" y="93"/>
                  </a:lnTo>
                  <a:lnTo>
                    <a:pt x="16" y="100"/>
                  </a:lnTo>
                  <a:lnTo>
                    <a:pt x="8" y="109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16" y="109"/>
                  </a:lnTo>
                  <a:lnTo>
                    <a:pt x="23" y="109"/>
                  </a:lnTo>
                  <a:lnTo>
                    <a:pt x="32" y="109"/>
                  </a:lnTo>
                  <a:lnTo>
                    <a:pt x="46" y="109"/>
                  </a:lnTo>
                  <a:lnTo>
                    <a:pt x="62" y="109"/>
                  </a:lnTo>
                  <a:lnTo>
                    <a:pt x="79" y="100"/>
                  </a:lnTo>
                  <a:lnTo>
                    <a:pt x="70" y="93"/>
                  </a:lnTo>
                  <a:lnTo>
                    <a:pt x="79" y="77"/>
                  </a:lnTo>
                  <a:lnTo>
                    <a:pt x="62" y="77"/>
                  </a:lnTo>
                  <a:lnTo>
                    <a:pt x="62" y="70"/>
                  </a:lnTo>
                  <a:lnTo>
                    <a:pt x="55" y="63"/>
                  </a:lnTo>
                  <a:lnTo>
                    <a:pt x="62" y="63"/>
                  </a:lnTo>
                  <a:lnTo>
                    <a:pt x="55" y="54"/>
                  </a:lnTo>
                  <a:lnTo>
                    <a:pt x="39" y="32"/>
                  </a:lnTo>
                  <a:lnTo>
                    <a:pt x="23" y="32"/>
                  </a:lnTo>
                  <a:lnTo>
                    <a:pt x="32" y="32"/>
                  </a:lnTo>
                  <a:lnTo>
                    <a:pt x="32" y="23"/>
                  </a:lnTo>
                  <a:lnTo>
                    <a:pt x="39" y="9"/>
                  </a:lnTo>
                  <a:lnTo>
                    <a:pt x="23" y="9"/>
                  </a:lnTo>
                  <a:lnTo>
                    <a:pt x="16" y="9"/>
                  </a:lnTo>
                  <a:lnTo>
                    <a:pt x="23" y="9"/>
                  </a:lnTo>
                  <a:lnTo>
                    <a:pt x="32" y="0"/>
                  </a:lnTo>
                  <a:lnTo>
                    <a:pt x="8" y="0"/>
                  </a:lnTo>
                  <a:lnTo>
                    <a:pt x="8" y="9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0" y="3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53" name="Freeform 575"/>
            <p:cNvSpPr>
              <a:spLocks/>
            </p:cNvSpPr>
            <p:nvPr/>
          </p:nvSpPr>
          <p:spPr bwMode="auto">
            <a:xfrm>
              <a:off x="2645" y="1003"/>
              <a:ext cx="44" cy="38"/>
            </a:xfrm>
            <a:custGeom>
              <a:avLst/>
              <a:gdLst/>
              <a:ahLst/>
              <a:cxnLst>
                <a:cxn ang="0">
                  <a:pos x="28" y="12"/>
                </a:cxn>
                <a:cxn ang="0">
                  <a:pos x="19" y="0"/>
                </a:cxn>
                <a:cxn ang="0">
                  <a:pos x="10" y="0"/>
                </a:cxn>
                <a:cxn ang="0">
                  <a:pos x="0" y="12"/>
                </a:cxn>
                <a:cxn ang="0">
                  <a:pos x="10" y="12"/>
                </a:cxn>
                <a:cxn ang="0">
                  <a:pos x="19" y="28"/>
                </a:cxn>
                <a:cxn ang="0">
                  <a:pos x="28" y="12"/>
                </a:cxn>
              </a:cxnLst>
              <a:rect l="0" t="0" r="r" b="b"/>
              <a:pathLst>
                <a:path w="29" h="29">
                  <a:moveTo>
                    <a:pt x="28" y="12"/>
                  </a:moveTo>
                  <a:lnTo>
                    <a:pt x="19" y="0"/>
                  </a:lnTo>
                  <a:lnTo>
                    <a:pt x="10" y="0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19" y="28"/>
                  </a:lnTo>
                  <a:lnTo>
                    <a:pt x="28" y="12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54" name="Freeform 576"/>
            <p:cNvSpPr>
              <a:spLocks/>
            </p:cNvSpPr>
            <p:nvPr/>
          </p:nvSpPr>
          <p:spPr bwMode="auto">
            <a:xfrm>
              <a:off x="2669" y="954"/>
              <a:ext cx="43" cy="39"/>
            </a:xfrm>
            <a:custGeom>
              <a:avLst/>
              <a:gdLst/>
              <a:ahLst/>
              <a:cxnLst>
                <a:cxn ang="0">
                  <a:pos x="28" y="28"/>
                </a:cxn>
                <a:cxn ang="0">
                  <a:pos x="0" y="0"/>
                </a:cxn>
                <a:cxn ang="0">
                  <a:pos x="0" y="28"/>
                </a:cxn>
                <a:cxn ang="0">
                  <a:pos x="28" y="28"/>
                </a:cxn>
              </a:cxnLst>
              <a:rect l="0" t="0" r="r" b="b"/>
              <a:pathLst>
                <a:path w="29" h="29">
                  <a:moveTo>
                    <a:pt x="28" y="28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28" y="2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55" name="Freeform 577"/>
            <p:cNvSpPr>
              <a:spLocks/>
            </p:cNvSpPr>
            <p:nvPr/>
          </p:nvSpPr>
          <p:spPr bwMode="auto">
            <a:xfrm>
              <a:off x="2657" y="939"/>
              <a:ext cx="45" cy="39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4" y="0"/>
                </a:cxn>
                <a:cxn ang="0">
                  <a:pos x="0" y="29"/>
                </a:cxn>
                <a:cxn ang="0">
                  <a:pos x="28" y="0"/>
                </a:cxn>
              </a:cxnLst>
              <a:rect l="0" t="0" r="r" b="b"/>
              <a:pathLst>
                <a:path w="29" h="30">
                  <a:moveTo>
                    <a:pt x="28" y="0"/>
                  </a:moveTo>
                  <a:lnTo>
                    <a:pt x="14" y="0"/>
                  </a:lnTo>
                  <a:lnTo>
                    <a:pt x="0" y="29"/>
                  </a:lnTo>
                  <a:lnTo>
                    <a:pt x="2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56" name="Freeform 578"/>
            <p:cNvSpPr>
              <a:spLocks/>
            </p:cNvSpPr>
            <p:nvPr/>
          </p:nvSpPr>
          <p:spPr bwMode="auto">
            <a:xfrm>
              <a:off x="2750" y="900"/>
              <a:ext cx="42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8"/>
                </a:cxn>
                <a:cxn ang="0">
                  <a:pos x="30" y="0"/>
                </a:cxn>
                <a:cxn ang="0">
                  <a:pos x="0" y="0"/>
                </a:cxn>
              </a:cxnLst>
              <a:rect l="0" t="0" r="r" b="b"/>
              <a:pathLst>
                <a:path w="31" h="29">
                  <a:moveTo>
                    <a:pt x="0" y="0"/>
                  </a:moveTo>
                  <a:lnTo>
                    <a:pt x="0" y="28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57" name="Freeform 579"/>
            <p:cNvSpPr>
              <a:spLocks/>
            </p:cNvSpPr>
            <p:nvPr/>
          </p:nvSpPr>
          <p:spPr bwMode="auto">
            <a:xfrm>
              <a:off x="2669" y="972"/>
              <a:ext cx="43" cy="41"/>
            </a:xfrm>
            <a:custGeom>
              <a:avLst/>
              <a:gdLst/>
              <a:ahLst/>
              <a:cxnLst>
                <a:cxn ang="0">
                  <a:pos x="28" y="28"/>
                </a:cxn>
                <a:cxn ang="0">
                  <a:pos x="28" y="0"/>
                </a:cxn>
                <a:cxn ang="0">
                  <a:pos x="0" y="0"/>
                </a:cxn>
                <a:cxn ang="0">
                  <a:pos x="28" y="28"/>
                </a:cxn>
              </a:cxnLst>
              <a:rect l="0" t="0" r="r" b="b"/>
              <a:pathLst>
                <a:path w="29" h="29">
                  <a:moveTo>
                    <a:pt x="28" y="28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28" y="2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58" name="Line 580"/>
            <p:cNvSpPr>
              <a:spLocks noChangeShapeType="1"/>
            </p:cNvSpPr>
            <p:nvPr/>
          </p:nvSpPr>
          <p:spPr bwMode="auto">
            <a:xfrm flipH="1">
              <a:off x="2798" y="1247"/>
              <a:ext cx="8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59" name="Freeform 581"/>
            <p:cNvSpPr>
              <a:spLocks/>
            </p:cNvSpPr>
            <p:nvPr/>
          </p:nvSpPr>
          <p:spPr bwMode="auto">
            <a:xfrm>
              <a:off x="2599" y="1258"/>
              <a:ext cx="58" cy="96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6" y="0"/>
                </a:cxn>
                <a:cxn ang="0">
                  <a:pos x="16" y="14"/>
                </a:cxn>
                <a:cxn ang="0">
                  <a:pos x="7" y="23"/>
                </a:cxn>
                <a:cxn ang="0">
                  <a:pos x="7" y="37"/>
                </a:cxn>
                <a:cxn ang="0">
                  <a:pos x="0" y="46"/>
                </a:cxn>
                <a:cxn ang="0">
                  <a:pos x="7" y="46"/>
                </a:cxn>
                <a:cxn ang="0">
                  <a:pos x="7" y="69"/>
                </a:cxn>
                <a:cxn ang="0">
                  <a:pos x="23" y="69"/>
                </a:cxn>
                <a:cxn ang="0">
                  <a:pos x="23" y="60"/>
                </a:cxn>
                <a:cxn ang="0">
                  <a:pos x="30" y="53"/>
                </a:cxn>
                <a:cxn ang="0">
                  <a:pos x="30" y="46"/>
                </a:cxn>
                <a:cxn ang="0">
                  <a:pos x="23" y="30"/>
                </a:cxn>
                <a:cxn ang="0">
                  <a:pos x="30" y="30"/>
                </a:cxn>
                <a:cxn ang="0">
                  <a:pos x="30" y="14"/>
                </a:cxn>
                <a:cxn ang="0">
                  <a:pos x="40" y="7"/>
                </a:cxn>
                <a:cxn ang="0">
                  <a:pos x="40" y="0"/>
                </a:cxn>
                <a:cxn ang="0">
                  <a:pos x="23" y="0"/>
                </a:cxn>
              </a:cxnLst>
              <a:rect l="0" t="0" r="r" b="b"/>
              <a:pathLst>
                <a:path w="41" h="70">
                  <a:moveTo>
                    <a:pt x="23" y="0"/>
                  </a:moveTo>
                  <a:lnTo>
                    <a:pt x="16" y="0"/>
                  </a:lnTo>
                  <a:lnTo>
                    <a:pt x="16" y="14"/>
                  </a:lnTo>
                  <a:lnTo>
                    <a:pt x="7" y="23"/>
                  </a:lnTo>
                  <a:lnTo>
                    <a:pt x="7" y="37"/>
                  </a:lnTo>
                  <a:lnTo>
                    <a:pt x="0" y="46"/>
                  </a:lnTo>
                  <a:lnTo>
                    <a:pt x="7" y="46"/>
                  </a:lnTo>
                  <a:lnTo>
                    <a:pt x="7" y="69"/>
                  </a:lnTo>
                  <a:lnTo>
                    <a:pt x="23" y="69"/>
                  </a:lnTo>
                  <a:lnTo>
                    <a:pt x="23" y="60"/>
                  </a:lnTo>
                  <a:lnTo>
                    <a:pt x="30" y="53"/>
                  </a:lnTo>
                  <a:lnTo>
                    <a:pt x="30" y="46"/>
                  </a:lnTo>
                  <a:lnTo>
                    <a:pt x="23" y="30"/>
                  </a:lnTo>
                  <a:lnTo>
                    <a:pt x="30" y="30"/>
                  </a:lnTo>
                  <a:lnTo>
                    <a:pt x="30" y="14"/>
                  </a:lnTo>
                  <a:lnTo>
                    <a:pt x="40" y="7"/>
                  </a:lnTo>
                  <a:lnTo>
                    <a:pt x="40" y="0"/>
                  </a:lnTo>
                  <a:lnTo>
                    <a:pt x="23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60" name="Freeform 582"/>
            <p:cNvSpPr>
              <a:spLocks/>
            </p:cNvSpPr>
            <p:nvPr/>
          </p:nvSpPr>
          <p:spPr bwMode="auto">
            <a:xfrm>
              <a:off x="2609" y="1215"/>
              <a:ext cx="228" cy="156"/>
            </a:xfrm>
            <a:custGeom>
              <a:avLst/>
              <a:gdLst/>
              <a:ahLst/>
              <a:cxnLst>
                <a:cxn ang="0">
                  <a:pos x="32" y="30"/>
                </a:cxn>
                <a:cxn ang="0">
                  <a:pos x="16" y="30"/>
                </a:cxn>
                <a:cxn ang="0">
                  <a:pos x="9" y="30"/>
                </a:cxn>
                <a:cxn ang="0">
                  <a:pos x="9" y="23"/>
                </a:cxn>
                <a:cxn ang="0">
                  <a:pos x="0" y="23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23" y="0"/>
                </a:cxn>
                <a:cxn ang="0">
                  <a:pos x="32" y="7"/>
                </a:cxn>
                <a:cxn ang="0">
                  <a:pos x="46" y="7"/>
                </a:cxn>
                <a:cxn ang="0">
                  <a:pos x="63" y="7"/>
                </a:cxn>
                <a:cxn ang="0">
                  <a:pos x="79" y="7"/>
                </a:cxn>
                <a:cxn ang="0">
                  <a:pos x="86" y="7"/>
                </a:cxn>
                <a:cxn ang="0">
                  <a:pos x="93" y="14"/>
                </a:cxn>
                <a:cxn ang="0">
                  <a:pos x="126" y="23"/>
                </a:cxn>
                <a:cxn ang="0">
                  <a:pos x="133" y="23"/>
                </a:cxn>
                <a:cxn ang="0">
                  <a:pos x="150" y="23"/>
                </a:cxn>
                <a:cxn ang="0">
                  <a:pos x="140" y="30"/>
                </a:cxn>
                <a:cxn ang="0">
                  <a:pos x="133" y="37"/>
                </a:cxn>
                <a:cxn ang="0">
                  <a:pos x="117" y="44"/>
                </a:cxn>
                <a:cxn ang="0">
                  <a:pos x="110" y="53"/>
                </a:cxn>
                <a:cxn ang="0">
                  <a:pos x="103" y="67"/>
                </a:cxn>
                <a:cxn ang="0">
                  <a:pos x="110" y="76"/>
                </a:cxn>
                <a:cxn ang="0">
                  <a:pos x="103" y="83"/>
                </a:cxn>
                <a:cxn ang="0">
                  <a:pos x="93" y="90"/>
                </a:cxn>
                <a:cxn ang="0">
                  <a:pos x="86" y="99"/>
                </a:cxn>
                <a:cxn ang="0">
                  <a:pos x="79" y="99"/>
                </a:cxn>
                <a:cxn ang="0">
                  <a:pos x="70" y="106"/>
                </a:cxn>
                <a:cxn ang="0">
                  <a:pos x="56" y="106"/>
                </a:cxn>
                <a:cxn ang="0">
                  <a:pos x="46" y="114"/>
                </a:cxn>
                <a:cxn ang="0">
                  <a:pos x="32" y="114"/>
                </a:cxn>
                <a:cxn ang="0">
                  <a:pos x="32" y="99"/>
                </a:cxn>
                <a:cxn ang="0">
                  <a:pos x="23" y="99"/>
                </a:cxn>
                <a:cxn ang="0">
                  <a:pos x="16" y="99"/>
                </a:cxn>
                <a:cxn ang="0">
                  <a:pos x="16" y="90"/>
                </a:cxn>
                <a:cxn ang="0">
                  <a:pos x="23" y="83"/>
                </a:cxn>
                <a:cxn ang="0">
                  <a:pos x="23" y="76"/>
                </a:cxn>
                <a:cxn ang="0">
                  <a:pos x="16" y="60"/>
                </a:cxn>
                <a:cxn ang="0">
                  <a:pos x="23" y="60"/>
                </a:cxn>
                <a:cxn ang="0">
                  <a:pos x="23" y="44"/>
                </a:cxn>
                <a:cxn ang="0">
                  <a:pos x="32" y="37"/>
                </a:cxn>
                <a:cxn ang="0">
                  <a:pos x="32" y="30"/>
                </a:cxn>
              </a:cxnLst>
              <a:rect l="0" t="0" r="r" b="b"/>
              <a:pathLst>
                <a:path w="151" h="115">
                  <a:moveTo>
                    <a:pt x="32" y="30"/>
                  </a:moveTo>
                  <a:lnTo>
                    <a:pt x="16" y="30"/>
                  </a:lnTo>
                  <a:lnTo>
                    <a:pt x="9" y="30"/>
                  </a:lnTo>
                  <a:lnTo>
                    <a:pt x="9" y="23"/>
                  </a:lnTo>
                  <a:lnTo>
                    <a:pt x="0" y="23"/>
                  </a:lnTo>
                  <a:lnTo>
                    <a:pt x="0" y="14"/>
                  </a:lnTo>
                  <a:lnTo>
                    <a:pt x="0" y="7"/>
                  </a:lnTo>
                  <a:lnTo>
                    <a:pt x="23" y="0"/>
                  </a:lnTo>
                  <a:lnTo>
                    <a:pt x="32" y="7"/>
                  </a:lnTo>
                  <a:lnTo>
                    <a:pt x="46" y="7"/>
                  </a:lnTo>
                  <a:lnTo>
                    <a:pt x="63" y="7"/>
                  </a:lnTo>
                  <a:lnTo>
                    <a:pt x="79" y="7"/>
                  </a:lnTo>
                  <a:lnTo>
                    <a:pt x="86" y="7"/>
                  </a:lnTo>
                  <a:lnTo>
                    <a:pt x="93" y="14"/>
                  </a:lnTo>
                  <a:lnTo>
                    <a:pt x="126" y="23"/>
                  </a:lnTo>
                  <a:lnTo>
                    <a:pt x="133" y="23"/>
                  </a:lnTo>
                  <a:lnTo>
                    <a:pt x="150" y="23"/>
                  </a:lnTo>
                  <a:lnTo>
                    <a:pt x="140" y="30"/>
                  </a:lnTo>
                  <a:lnTo>
                    <a:pt x="133" y="37"/>
                  </a:lnTo>
                  <a:lnTo>
                    <a:pt x="117" y="44"/>
                  </a:lnTo>
                  <a:lnTo>
                    <a:pt x="110" y="53"/>
                  </a:lnTo>
                  <a:lnTo>
                    <a:pt x="103" y="67"/>
                  </a:lnTo>
                  <a:lnTo>
                    <a:pt x="110" y="76"/>
                  </a:lnTo>
                  <a:lnTo>
                    <a:pt x="103" y="83"/>
                  </a:lnTo>
                  <a:lnTo>
                    <a:pt x="93" y="90"/>
                  </a:lnTo>
                  <a:lnTo>
                    <a:pt x="86" y="99"/>
                  </a:lnTo>
                  <a:lnTo>
                    <a:pt x="79" y="99"/>
                  </a:lnTo>
                  <a:lnTo>
                    <a:pt x="70" y="106"/>
                  </a:lnTo>
                  <a:lnTo>
                    <a:pt x="56" y="106"/>
                  </a:lnTo>
                  <a:lnTo>
                    <a:pt x="46" y="114"/>
                  </a:lnTo>
                  <a:lnTo>
                    <a:pt x="32" y="114"/>
                  </a:lnTo>
                  <a:lnTo>
                    <a:pt x="32" y="99"/>
                  </a:lnTo>
                  <a:lnTo>
                    <a:pt x="23" y="99"/>
                  </a:lnTo>
                  <a:lnTo>
                    <a:pt x="16" y="99"/>
                  </a:lnTo>
                  <a:lnTo>
                    <a:pt x="16" y="90"/>
                  </a:lnTo>
                  <a:lnTo>
                    <a:pt x="23" y="83"/>
                  </a:lnTo>
                  <a:lnTo>
                    <a:pt x="23" y="76"/>
                  </a:lnTo>
                  <a:lnTo>
                    <a:pt x="16" y="60"/>
                  </a:lnTo>
                  <a:lnTo>
                    <a:pt x="23" y="60"/>
                  </a:lnTo>
                  <a:lnTo>
                    <a:pt x="23" y="44"/>
                  </a:lnTo>
                  <a:lnTo>
                    <a:pt x="32" y="37"/>
                  </a:lnTo>
                  <a:lnTo>
                    <a:pt x="32" y="3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61" name="Freeform 583"/>
            <p:cNvSpPr>
              <a:spLocks/>
            </p:cNvSpPr>
            <p:nvPr/>
          </p:nvSpPr>
          <p:spPr bwMode="auto">
            <a:xfrm>
              <a:off x="2821" y="1295"/>
              <a:ext cx="43" cy="41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29"/>
                </a:cxn>
                <a:cxn ang="0">
                  <a:pos x="0" y="0"/>
                </a:cxn>
                <a:cxn ang="0">
                  <a:pos x="28" y="0"/>
                </a:cxn>
              </a:cxnLst>
              <a:rect l="0" t="0" r="r" b="b"/>
              <a:pathLst>
                <a:path w="29" h="30">
                  <a:moveTo>
                    <a:pt x="28" y="0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62" name="Freeform 584"/>
            <p:cNvSpPr>
              <a:spLocks/>
            </p:cNvSpPr>
            <p:nvPr/>
          </p:nvSpPr>
          <p:spPr bwMode="auto">
            <a:xfrm>
              <a:off x="572" y="1110"/>
              <a:ext cx="1045" cy="472"/>
            </a:xfrm>
            <a:custGeom>
              <a:avLst/>
              <a:gdLst/>
              <a:ahLst/>
              <a:cxnLst>
                <a:cxn ang="0">
                  <a:pos x="687" y="32"/>
                </a:cxn>
                <a:cxn ang="0">
                  <a:pos x="648" y="62"/>
                </a:cxn>
                <a:cxn ang="0">
                  <a:pos x="578" y="85"/>
                </a:cxn>
                <a:cxn ang="0">
                  <a:pos x="532" y="101"/>
                </a:cxn>
                <a:cxn ang="0">
                  <a:pos x="494" y="108"/>
                </a:cxn>
                <a:cxn ang="0">
                  <a:pos x="518" y="55"/>
                </a:cxn>
                <a:cxn ang="0">
                  <a:pos x="502" y="39"/>
                </a:cxn>
                <a:cxn ang="0">
                  <a:pos x="455" y="23"/>
                </a:cxn>
                <a:cxn ang="0">
                  <a:pos x="401" y="8"/>
                </a:cxn>
                <a:cxn ang="0">
                  <a:pos x="362" y="8"/>
                </a:cxn>
                <a:cxn ang="0">
                  <a:pos x="285" y="8"/>
                </a:cxn>
                <a:cxn ang="0">
                  <a:pos x="209" y="8"/>
                </a:cxn>
                <a:cxn ang="0">
                  <a:pos x="132" y="8"/>
                </a:cxn>
                <a:cxn ang="0">
                  <a:pos x="85" y="32"/>
                </a:cxn>
                <a:cxn ang="0">
                  <a:pos x="76" y="23"/>
                </a:cxn>
                <a:cxn ang="0">
                  <a:pos x="62" y="39"/>
                </a:cxn>
                <a:cxn ang="0">
                  <a:pos x="53" y="46"/>
                </a:cxn>
                <a:cxn ang="0">
                  <a:pos x="16" y="101"/>
                </a:cxn>
                <a:cxn ang="0">
                  <a:pos x="0" y="155"/>
                </a:cxn>
                <a:cxn ang="0">
                  <a:pos x="7" y="169"/>
                </a:cxn>
                <a:cxn ang="0">
                  <a:pos x="7" y="201"/>
                </a:cxn>
                <a:cxn ang="0">
                  <a:pos x="39" y="232"/>
                </a:cxn>
                <a:cxn ang="0">
                  <a:pos x="76" y="248"/>
                </a:cxn>
                <a:cxn ang="0">
                  <a:pos x="123" y="262"/>
                </a:cxn>
                <a:cxn ang="0">
                  <a:pos x="176" y="271"/>
                </a:cxn>
                <a:cxn ang="0">
                  <a:pos x="200" y="285"/>
                </a:cxn>
                <a:cxn ang="0">
                  <a:pos x="239" y="324"/>
                </a:cxn>
                <a:cxn ang="0">
                  <a:pos x="255" y="315"/>
                </a:cxn>
                <a:cxn ang="0">
                  <a:pos x="278" y="301"/>
                </a:cxn>
                <a:cxn ang="0">
                  <a:pos x="325" y="285"/>
                </a:cxn>
                <a:cxn ang="0">
                  <a:pos x="355" y="294"/>
                </a:cxn>
                <a:cxn ang="0">
                  <a:pos x="362" y="285"/>
                </a:cxn>
                <a:cxn ang="0">
                  <a:pos x="385" y="278"/>
                </a:cxn>
                <a:cxn ang="0">
                  <a:pos x="401" y="271"/>
                </a:cxn>
                <a:cxn ang="0">
                  <a:pos x="409" y="278"/>
                </a:cxn>
                <a:cxn ang="0">
                  <a:pos x="439" y="285"/>
                </a:cxn>
                <a:cxn ang="0">
                  <a:pos x="448" y="308"/>
                </a:cxn>
                <a:cxn ang="0">
                  <a:pos x="448" y="324"/>
                </a:cxn>
                <a:cxn ang="0">
                  <a:pos x="462" y="348"/>
                </a:cxn>
                <a:cxn ang="0">
                  <a:pos x="471" y="301"/>
                </a:cxn>
                <a:cxn ang="0">
                  <a:pos x="471" y="278"/>
                </a:cxn>
                <a:cxn ang="0">
                  <a:pos x="485" y="248"/>
                </a:cxn>
                <a:cxn ang="0">
                  <a:pos x="532" y="215"/>
                </a:cxn>
                <a:cxn ang="0">
                  <a:pos x="541" y="201"/>
                </a:cxn>
                <a:cxn ang="0">
                  <a:pos x="541" y="192"/>
                </a:cxn>
                <a:cxn ang="0">
                  <a:pos x="555" y="192"/>
                </a:cxn>
                <a:cxn ang="0">
                  <a:pos x="555" y="178"/>
                </a:cxn>
                <a:cxn ang="0">
                  <a:pos x="555" y="169"/>
                </a:cxn>
                <a:cxn ang="0">
                  <a:pos x="555" y="162"/>
                </a:cxn>
                <a:cxn ang="0">
                  <a:pos x="562" y="146"/>
                </a:cxn>
                <a:cxn ang="0">
                  <a:pos x="555" y="178"/>
                </a:cxn>
                <a:cxn ang="0">
                  <a:pos x="571" y="139"/>
                </a:cxn>
                <a:cxn ang="0">
                  <a:pos x="602" y="116"/>
                </a:cxn>
                <a:cxn ang="0">
                  <a:pos x="625" y="116"/>
                </a:cxn>
                <a:cxn ang="0">
                  <a:pos x="641" y="108"/>
                </a:cxn>
                <a:cxn ang="0">
                  <a:pos x="664" y="78"/>
                </a:cxn>
              </a:cxnLst>
              <a:rect l="0" t="0" r="r" b="b"/>
              <a:pathLst>
                <a:path w="696" h="349">
                  <a:moveTo>
                    <a:pt x="695" y="62"/>
                  </a:moveTo>
                  <a:lnTo>
                    <a:pt x="695" y="55"/>
                  </a:lnTo>
                  <a:lnTo>
                    <a:pt x="695" y="32"/>
                  </a:lnTo>
                  <a:lnTo>
                    <a:pt x="687" y="32"/>
                  </a:lnTo>
                  <a:lnTo>
                    <a:pt x="671" y="39"/>
                  </a:lnTo>
                  <a:lnTo>
                    <a:pt x="664" y="46"/>
                  </a:lnTo>
                  <a:lnTo>
                    <a:pt x="655" y="55"/>
                  </a:lnTo>
                  <a:lnTo>
                    <a:pt x="648" y="62"/>
                  </a:lnTo>
                  <a:lnTo>
                    <a:pt x="625" y="62"/>
                  </a:lnTo>
                  <a:lnTo>
                    <a:pt x="602" y="62"/>
                  </a:lnTo>
                  <a:lnTo>
                    <a:pt x="586" y="78"/>
                  </a:lnTo>
                  <a:lnTo>
                    <a:pt x="578" y="85"/>
                  </a:lnTo>
                  <a:lnTo>
                    <a:pt x="562" y="85"/>
                  </a:lnTo>
                  <a:lnTo>
                    <a:pt x="548" y="85"/>
                  </a:lnTo>
                  <a:lnTo>
                    <a:pt x="548" y="92"/>
                  </a:lnTo>
                  <a:lnTo>
                    <a:pt x="532" y="101"/>
                  </a:lnTo>
                  <a:lnTo>
                    <a:pt x="525" y="101"/>
                  </a:lnTo>
                  <a:lnTo>
                    <a:pt x="509" y="108"/>
                  </a:lnTo>
                  <a:lnTo>
                    <a:pt x="502" y="108"/>
                  </a:lnTo>
                  <a:lnTo>
                    <a:pt x="494" y="108"/>
                  </a:lnTo>
                  <a:lnTo>
                    <a:pt x="509" y="92"/>
                  </a:lnTo>
                  <a:lnTo>
                    <a:pt x="518" y="85"/>
                  </a:lnTo>
                  <a:lnTo>
                    <a:pt x="518" y="69"/>
                  </a:lnTo>
                  <a:lnTo>
                    <a:pt x="518" y="55"/>
                  </a:lnTo>
                  <a:lnTo>
                    <a:pt x="509" y="55"/>
                  </a:lnTo>
                  <a:lnTo>
                    <a:pt x="509" y="46"/>
                  </a:lnTo>
                  <a:lnTo>
                    <a:pt x="509" y="39"/>
                  </a:lnTo>
                  <a:lnTo>
                    <a:pt x="502" y="39"/>
                  </a:lnTo>
                  <a:lnTo>
                    <a:pt x="485" y="32"/>
                  </a:lnTo>
                  <a:lnTo>
                    <a:pt x="478" y="23"/>
                  </a:lnTo>
                  <a:lnTo>
                    <a:pt x="471" y="16"/>
                  </a:lnTo>
                  <a:lnTo>
                    <a:pt x="455" y="23"/>
                  </a:lnTo>
                  <a:lnTo>
                    <a:pt x="448" y="16"/>
                  </a:lnTo>
                  <a:lnTo>
                    <a:pt x="432" y="16"/>
                  </a:lnTo>
                  <a:lnTo>
                    <a:pt x="416" y="16"/>
                  </a:lnTo>
                  <a:lnTo>
                    <a:pt x="401" y="8"/>
                  </a:lnTo>
                  <a:lnTo>
                    <a:pt x="409" y="0"/>
                  </a:lnTo>
                  <a:lnTo>
                    <a:pt x="401" y="8"/>
                  </a:lnTo>
                  <a:lnTo>
                    <a:pt x="385" y="8"/>
                  </a:lnTo>
                  <a:lnTo>
                    <a:pt x="362" y="8"/>
                  </a:lnTo>
                  <a:lnTo>
                    <a:pt x="348" y="8"/>
                  </a:lnTo>
                  <a:lnTo>
                    <a:pt x="325" y="8"/>
                  </a:lnTo>
                  <a:lnTo>
                    <a:pt x="309" y="8"/>
                  </a:lnTo>
                  <a:lnTo>
                    <a:pt x="285" y="8"/>
                  </a:lnTo>
                  <a:lnTo>
                    <a:pt x="269" y="8"/>
                  </a:lnTo>
                  <a:lnTo>
                    <a:pt x="246" y="8"/>
                  </a:lnTo>
                  <a:lnTo>
                    <a:pt x="232" y="8"/>
                  </a:lnTo>
                  <a:lnTo>
                    <a:pt x="209" y="8"/>
                  </a:lnTo>
                  <a:lnTo>
                    <a:pt x="192" y="8"/>
                  </a:lnTo>
                  <a:lnTo>
                    <a:pt x="169" y="8"/>
                  </a:lnTo>
                  <a:lnTo>
                    <a:pt x="155" y="8"/>
                  </a:lnTo>
                  <a:lnTo>
                    <a:pt x="132" y="8"/>
                  </a:lnTo>
                  <a:lnTo>
                    <a:pt x="116" y="8"/>
                  </a:lnTo>
                  <a:lnTo>
                    <a:pt x="92" y="8"/>
                  </a:lnTo>
                  <a:lnTo>
                    <a:pt x="85" y="16"/>
                  </a:lnTo>
                  <a:lnTo>
                    <a:pt x="85" y="32"/>
                  </a:lnTo>
                  <a:lnTo>
                    <a:pt x="76" y="32"/>
                  </a:lnTo>
                  <a:lnTo>
                    <a:pt x="85" y="23"/>
                  </a:lnTo>
                  <a:lnTo>
                    <a:pt x="76" y="32"/>
                  </a:lnTo>
                  <a:lnTo>
                    <a:pt x="76" y="23"/>
                  </a:lnTo>
                  <a:lnTo>
                    <a:pt x="85" y="16"/>
                  </a:lnTo>
                  <a:lnTo>
                    <a:pt x="69" y="16"/>
                  </a:lnTo>
                  <a:lnTo>
                    <a:pt x="62" y="32"/>
                  </a:lnTo>
                  <a:lnTo>
                    <a:pt x="62" y="39"/>
                  </a:lnTo>
                  <a:lnTo>
                    <a:pt x="53" y="39"/>
                  </a:lnTo>
                  <a:lnTo>
                    <a:pt x="53" y="46"/>
                  </a:lnTo>
                  <a:lnTo>
                    <a:pt x="62" y="46"/>
                  </a:lnTo>
                  <a:lnTo>
                    <a:pt x="53" y="46"/>
                  </a:lnTo>
                  <a:lnTo>
                    <a:pt x="46" y="55"/>
                  </a:lnTo>
                  <a:lnTo>
                    <a:pt x="39" y="69"/>
                  </a:lnTo>
                  <a:lnTo>
                    <a:pt x="23" y="92"/>
                  </a:lnTo>
                  <a:lnTo>
                    <a:pt x="16" y="101"/>
                  </a:lnTo>
                  <a:lnTo>
                    <a:pt x="16" y="116"/>
                  </a:lnTo>
                  <a:lnTo>
                    <a:pt x="0" y="132"/>
                  </a:lnTo>
                  <a:lnTo>
                    <a:pt x="0" y="146"/>
                  </a:lnTo>
                  <a:lnTo>
                    <a:pt x="0" y="155"/>
                  </a:lnTo>
                  <a:lnTo>
                    <a:pt x="7" y="162"/>
                  </a:lnTo>
                  <a:lnTo>
                    <a:pt x="0" y="162"/>
                  </a:lnTo>
                  <a:lnTo>
                    <a:pt x="7" y="162"/>
                  </a:lnTo>
                  <a:lnTo>
                    <a:pt x="7" y="169"/>
                  </a:lnTo>
                  <a:lnTo>
                    <a:pt x="7" y="178"/>
                  </a:lnTo>
                  <a:lnTo>
                    <a:pt x="7" y="185"/>
                  </a:lnTo>
                  <a:lnTo>
                    <a:pt x="7" y="192"/>
                  </a:lnTo>
                  <a:lnTo>
                    <a:pt x="7" y="201"/>
                  </a:lnTo>
                  <a:lnTo>
                    <a:pt x="7" y="215"/>
                  </a:lnTo>
                  <a:lnTo>
                    <a:pt x="16" y="215"/>
                  </a:lnTo>
                  <a:lnTo>
                    <a:pt x="23" y="224"/>
                  </a:lnTo>
                  <a:lnTo>
                    <a:pt x="39" y="232"/>
                  </a:lnTo>
                  <a:lnTo>
                    <a:pt x="39" y="239"/>
                  </a:lnTo>
                  <a:lnTo>
                    <a:pt x="53" y="239"/>
                  </a:lnTo>
                  <a:lnTo>
                    <a:pt x="69" y="239"/>
                  </a:lnTo>
                  <a:lnTo>
                    <a:pt x="76" y="248"/>
                  </a:lnTo>
                  <a:lnTo>
                    <a:pt x="85" y="248"/>
                  </a:lnTo>
                  <a:lnTo>
                    <a:pt x="100" y="255"/>
                  </a:lnTo>
                  <a:lnTo>
                    <a:pt x="108" y="262"/>
                  </a:lnTo>
                  <a:lnTo>
                    <a:pt x="123" y="262"/>
                  </a:lnTo>
                  <a:lnTo>
                    <a:pt x="139" y="262"/>
                  </a:lnTo>
                  <a:lnTo>
                    <a:pt x="146" y="255"/>
                  </a:lnTo>
                  <a:lnTo>
                    <a:pt x="162" y="255"/>
                  </a:lnTo>
                  <a:lnTo>
                    <a:pt x="176" y="271"/>
                  </a:lnTo>
                  <a:lnTo>
                    <a:pt x="176" y="278"/>
                  </a:lnTo>
                  <a:lnTo>
                    <a:pt x="185" y="285"/>
                  </a:lnTo>
                  <a:lnTo>
                    <a:pt x="192" y="294"/>
                  </a:lnTo>
                  <a:lnTo>
                    <a:pt x="200" y="285"/>
                  </a:lnTo>
                  <a:lnTo>
                    <a:pt x="223" y="285"/>
                  </a:lnTo>
                  <a:lnTo>
                    <a:pt x="223" y="301"/>
                  </a:lnTo>
                  <a:lnTo>
                    <a:pt x="232" y="308"/>
                  </a:lnTo>
                  <a:lnTo>
                    <a:pt x="239" y="324"/>
                  </a:lnTo>
                  <a:lnTo>
                    <a:pt x="246" y="331"/>
                  </a:lnTo>
                  <a:lnTo>
                    <a:pt x="262" y="339"/>
                  </a:lnTo>
                  <a:lnTo>
                    <a:pt x="255" y="324"/>
                  </a:lnTo>
                  <a:lnTo>
                    <a:pt x="255" y="315"/>
                  </a:lnTo>
                  <a:lnTo>
                    <a:pt x="262" y="315"/>
                  </a:lnTo>
                  <a:lnTo>
                    <a:pt x="262" y="308"/>
                  </a:lnTo>
                  <a:lnTo>
                    <a:pt x="269" y="301"/>
                  </a:lnTo>
                  <a:lnTo>
                    <a:pt x="278" y="301"/>
                  </a:lnTo>
                  <a:lnTo>
                    <a:pt x="285" y="301"/>
                  </a:lnTo>
                  <a:lnTo>
                    <a:pt x="301" y="285"/>
                  </a:lnTo>
                  <a:lnTo>
                    <a:pt x="309" y="278"/>
                  </a:lnTo>
                  <a:lnTo>
                    <a:pt x="325" y="285"/>
                  </a:lnTo>
                  <a:lnTo>
                    <a:pt x="332" y="285"/>
                  </a:lnTo>
                  <a:lnTo>
                    <a:pt x="339" y="285"/>
                  </a:lnTo>
                  <a:lnTo>
                    <a:pt x="348" y="294"/>
                  </a:lnTo>
                  <a:lnTo>
                    <a:pt x="355" y="294"/>
                  </a:lnTo>
                  <a:lnTo>
                    <a:pt x="355" y="285"/>
                  </a:lnTo>
                  <a:lnTo>
                    <a:pt x="362" y="294"/>
                  </a:lnTo>
                  <a:lnTo>
                    <a:pt x="369" y="294"/>
                  </a:lnTo>
                  <a:lnTo>
                    <a:pt x="362" y="285"/>
                  </a:lnTo>
                  <a:lnTo>
                    <a:pt x="362" y="278"/>
                  </a:lnTo>
                  <a:lnTo>
                    <a:pt x="355" y="278"/>
                  </a:lnTo>
                  <a:lnTo>
                    <a:pt x="362" y="278"/>
                  </a:lnTo>
                  <a:lnTo>
                    <a:pt x="385" y="278"/>
                  </a:lnTo>
                  <a:lnTo>
                    <a:pt x="385" y="271"/>
                  </a:lnTo>
                  <a:lnTo>
                    <a:pt x="385" y="278"/>
                  </a:lnTo>
                  <a:lnTo>
                    <a:pt x="393" y="278"/>
                  </a:lnTo>
                  <a:lnTo>
                    <a:pt x="401" y="271"/>
                  </a:lnTo>
                  <a:lnTo>
                    <a:pt x="393" y="271"/>
                  </a:lnTo>
                  <a:lnTo>
                    <a:pt x="409" y="271"/>
                  </a:lnTo>
                  <a:lnTo>
                    <a:pt x="401" y="271"/>
                  </a:lnTo>
                  <a:lnTo>
                    <a:pt x="409" y="278"/>
                  </a:lnTo>
                  <a:lnTo>
                    <a:pt x="416" y="278"/>
                  </a:lnTo>
                  <a:lnTo>
                    <a:pt x="416" y="285"/>
                  </a:lnTo>
                  <a:lnTo>
                    <a:pt x="432" y="278"/>
                  </a:lnTo>
                  <a:lnTo>
                    <a:pt x="439" y="285"/>
                  </a:lnTo>
                  <a:lnTo>
                    <a:pt x="448" y="294"/>
                  </a:lnTo>
                  <a:lnTo>
                    <a:pt x="439" y="315"/>
                  </a:lnTo>
                  <a:lnTo>
                    <a:pt x="439" y="308"/>
                  </a:lnTo>
                  <a:lnTo>
                    <a:pt x="448" y="308"/>
                  </a:lnTo>
                  <a:lnTo>
                    <a:pt x="439" y="315"/>
                  </a:lnTo>
                  <a:lnTo>
                    <a:pt x="448" y="324"/>
                  </a:lnTo>
                  <a:lnTo>
                    <a:pt x="448" y="331"/>
                  </a:lnTo>
                  <a:lnTo>
                    <a:pt x="448" y="324"/>
                  </a:lnTo>
                  <a:lnTo>
                    <a:pt x="448" y="331"/>
                  </a:lnTo>
                  <a:lnTo>
                    <a:pt x="455" y="339"/>
                  </a:lnTo>
                  <a:lnTo>
                    <a:pt x="455" y="348"/>
                  </a:lnTo>
                  <a:lnTo>
                    <a:pt x="462" y="348"/>
                  </a:lnTo>
                  <a:lnTo>
                    <a:pt x="471" y="331"/>
                  </a:lnTo>
                  <a:lnTo>
                    <a:pt x="471" y="324"/>
                  </a:lnTo>
                  <a:lnTo>
                    <a:pt x="471" y="308"/>
                  </a:lnTo>
                  <a:lnTo>
                    <a:pt x="471" y="301"/>
                  </a:lnTo>
                  <a:lnTo>
                    <a:pt x="471" y="308"/>
                  </a:lnTo>
                  <a:lnTo>
                    <a:pt x="471" y="301"/>
                  </a:lnTo>
                  <a:lnTo>
                    <a:pt x="471" y="285"/>
                  </a:lnTo>
                  <a:lnTo>
                    <a:pt x="471" y="278"/>
                  </a:lnTo>
                  <a:lnTo>
                    <a:pt x="471" y="262"/>
                  </a:lnTo>
                  <a:lnTo>
                    <a:pt x="478" y="255"/>
                  </a:lnTo>
                  <a:lnTo>
                    <a:pt x="478" y="248"/>
                  </a:lnTo>
                  <a:lnTo>
                    <a:pt x="485" y="248"/>
                  </a:lnTo>
                  <a:lnTo>
                    <a:pt x="502" y="232"/>
                  </a:lnTo>
                  <a:lnTo>
                    <a:pt x="518" y="224"/>
                  </a:lnTo>
                  <a:lnTo>
                    <a:pt x="525" y="224"/>
                  </a:lnTo>
                  <a:lnTo>
                    <a:pt x="532" y="215"/>
                  </a:lnTo>
                  <a:lnTo>
                    <a:pt x="548" y="208"/>
                  </a:lnTo>
                  <a:lnTo>
                    <a:pt x="532" y="201"/>
                  </a:lnTo>
                  <a:lnTo>
                    <a:pt x="541" y="208"/>
                  </a:lnTo>
                  <a:lnTo>
                    <a:pt x="541" y="201"/>
                  </a:lnTo>
                  <a:lnTo>
                    <a:pt x="548" y="201"/>
                  </a:lnTo>
                  <a:lnTo>
                    <a:pt x="555" y="192"/>
                  </a:lnTo>
                  <a:lnTo>
                    <a:pt x="548" y="192"/>
                  </a:lnTo>
                  <a:lnTo>
                    <a:pt x="541" y="192"/>
                  </a:lnTo>
                  <a:lnTo>
                    <a:pt x="548" y="192"/>
                  </a:lnTo>
                  <a:lnTo>
                    <a:pt x="555" y="192"/>
                  </a:lnTo>
                  <a:lnTo>
                    <a:pt x="555" y="185"/>
                  </a:lnTo>
                  <a:lnTo>
                    <a:pt x="555" y="192"/>
                  </a:lnTo>
                  <a:lnTo>
                    <a:pt x="555" y="178"/>
                  </a:lnTo>
                  <a:lnTo>
                    <a:pt x="548" y="178"/>
                  </a:lnTo>
                  <a:lnTo>
                    <a:pt x="548" y="169"/>
                  </a:lnTo>
                  <a:lnTo>
                    <a:pt x="555" y="178"/>
                  </a:lnTo>
                  <a:lnTo>
                    <a:pt x="548" y="169"/>
                  </a:lnTo>
                  <a:lnTo>
                    <a:pt x="555" y="169"/>
                  </a:lnTo>
                  <a:lnTo>
                    <a:pt x="548" y="162"/>
                  </a:lnTo>
                  <a:lnTo>
                    <a:pt x="555" y="169"/>
                  </a:lnTo>
                  <a:lnTo>
                    <a:pt x="548" y="155"/>
                  </a:lnTo>
                  <a:lnTo>
                    <a:pt x="555" y="155"/>
                  </a:lnTo>
                  <a:lnTo>
                    <a:pt x="548" y="155"/>
                  </a:lnTo>
                  <a:lnTo>
                    <a:pt x="555" y="162"/>
                  </a:lnTo>
                  <a:lnTo>
                    <a:pt x="555" y="155"/>
                  </a:lnTo>
                  <a:lnTo>
                    <a:pt x="562" y="146"/>
                  </a:lnTo>
                  <a:lnTo>
                    <a:pt x="571" y="139"/>
                  </a:lnTo>
                  <a:lnTo>
                    <a:pt x="562" y="146"/>
                  </a:lnTo>
                  <a:lnTo>
                    <a:pt x="562" y="155"/>
                  </a:lnTo>
                  <a:lnTo>
                    <a:pt x="562" y="162"/>
                  </a:lnTo>
                  <a:lnTo>
                    <a:pt x="562" y="169"/>
                  </a:lnTo>
                  <a:lnTo>
                    <a:pt x="555" y="178"/>
                  </a:lnTo>
                  <a:lnTo>
                    <a:pt x="571" y="155"/>
                  </a:lnTo>
                  <a:lnTo>
                    <a:pt x="571" y="139"/>
                  </a:lnTo>
                  <a:lnTo>
                    <a:pt x="578" y="139"/>
                  </a:lnTo>
                  <a:lnTo>
                    <a:pt x="571" y="139"/>
                  </a:lnTo>
                  <a:lnTo>
                    <a:pt x="578" y="146"/>
                  </a:lnTo>
                  <a:lnTo>
                    <a:pt x="594" y="139"/>
                  </a:lnTo>
                  <a:lnTo>
                    <a:pt x="594" y="132"/>
                  </a:lnTo>
                  <a:lnTo>
                    <a:pt x="602" y="116"/>
                  </a:lnTo>
                  <a:lnTo>
                    <a:pt x="594" y="123"/>
                  </a:lnTo>
                  <a:lnTo>
                    <a:pt x="602" y="116"/>
                  </a:lnTo>
                  <a:lnTo>
                    <a:pt x="618" y="116"/>
                  </a:lnTo>
                  <a:lnTo>
                    <a:pt x="625" y="116"/>
                  </a:lnTo>
                  <a:lnTo>
                    <a:pt x="632" y="108"/>
                  </a:lnTo>
                  <a:lnTo>
                    <a:pt x="641" y="116"/>
                  </a:lnTo>
                  <a:lnTo>
                    <a:pt x="648" y="108"/>
                  </a:lnTo>
                  <a:lnTo>
                    <a:pt x="641" y="108"/>
                  </a:lnTo>
                  <a:lnTo>
                    <a:pt x="641" y="101"/>
                  </a:lnTo>
                  <a:lnTo>
                    <a:pt x="641" y="92"/>
                  </a:lnTo>
                  <a:lnTo>
                    <a:pt x="655" y="78"/>
                  </a:lnTo>
                  <a:lnTo>
                    <a:pt x="664" y="78"/>
                  </a:lnTo>
                  <a:lnTo>
                    <a:pt x="671" y="69"/>
                  </a:lnTo>
                  <a:lnTo>
                    <a:pt x="678" y="69"/>
                  </a:lnTo>
                  <a:lnTo>
                    <a:pt x="695" y="62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63" name="Freeform 585"/>
            <p:cNvSpPr>
              <a:spLocks/>
            </p:cNvSpPr>
            <p:nvPr/>
          </p:nvSpPr>
          <p:spPr bwMode="auto">
            <a:xfrm>
              <a:off x="153" y="722"/>
              <a:ext cx="660" cy="286"/>
            </a:xfrm>
            <a:custGeom>
              <a:avLst/>
              <a:gdLst/>
              <a:ahLst/>
              <a:cxnLst>
                <a:cxn ang="0">
                  <a:pos x="353" y="184"/>
                </a:cxn>
                <a:cxn ang="0">
                  <a:pos x="353" y="147"/>
                </a:cxn>
                <a:cxn ang="0">
                  <a:pos x="323" y="154"/>
                </a:cxn>
                <a:cxn ang="0">
                  <a:pos x="323" y="123"/>
                </a:cxn>
                <a:cxn ang="0">
                  <a:pos x="369" y="77"/>
                </a:cxn>
                <a:cxn ang="0">
                  <a:pos x="422" y="30"/>
                </a:cxn>
                <a:cxn ang="0">
                  <a:pos x="399" y="7"/>
                </a:cxn>
                <a:cxn ang="0">
                  <a:pos x="339" y="0"/>
                </a:cxn>
                <a:cxn ang="0">
                  <a:pos x="330" y="0"/>
                </a:cxn>
                <a:cxn ang="0">
                  <a:pos x="292" y="0"/>
                </a:cxn>
                <a:cxn ang="0">
                  <a:pos x="260" y="7"/>
                </a:cxn>
                <a:cxn ang="0">
                  <a:pos x="192" y="30"/>
                </a:cxn>
                <a:cxn ang="0">
                  <a:pos x="183" y="44"/>
                </a:cxn>
                <a:cxn ang="0">
                  <a:pos x="192" y="53"/>
                </a:cxn>
                <a:cxn ang="0">
                  <a:pos x="169" y="60"/>
                </a:cxn>
                <a:cxn ang="0">
                  <a:pos x="114" y="68"/>
                </a:cxn>
                <a:cxn ang="0">
                  <a:pos x="123" y="84"/>
                </a:cxn>
                <a:cxn ang="0">
                  <a:pos x="176" y="77"/>
                </a:cxn>
                <a:cxn ang="0">
                  <a:pos x="160" y="91"/>
                </a:cxn>
                <a:cxn ang="0">
                  <a:pos x="123" y="100"/>
                </a:cxn>
                <a:cxn ang="0">
                  <a:pos x="76" y="114"/>
                </a:cxn>
                <a:cxn ang="0">
                  <a:pos x="67" y="123"/>
                </a:cxn>
                <a:cxn ang="0">
                  <a:pos x="76" y="130"/>
                </a:cxn>
                <a:cxn ang="0">
                  <a:pos x="67" y="147"/>
                </a:cxn>
                <a:cxn ang="0">
                  <a:pos x="83" y="138"/>
                </a:cxn>
                <a:cxn ang="0">
                  <a:pos x="67" y="161"/>
                </a:cxn>
                <a:cxn ang="0">
                  <a:pos x="107" y="154"/>
                </a:cxn>
                <a:cxn ang="0">
                  <a:pos x="107" y="161"/>
                </a:cxn>
                <a:cxn ang="0">
                  <a:pos x="99" y="170"/>
                </a:cxn>
                <a:cxn ang="0">
                  <a:pos x="46" y="193"/>
                </a:cxn>
                <a:cxn ang="0">
                  <a:pos x="37" y="193"/>
                </a:cxn>
                <a:cxn ang="0">
                  <a:pos x="7" y="208"/>
                </a:cxn>
                <a:cxn ang="0">
                  <a:pos x="23" y="200"/>
                </a:cxn>
                <a:cxn ang="0">
                  <a:pos x="60" y="193"/>
                </a:cxn>
                <a:cxn ang="0">
                  <a:pos x="130" y="170"/>
                </a:cxn>
                <a:cxn ang="0">
                  <a:pos x="176" y="138"/>
                </a:cxn>
                <a:cxn ang="0">
                  <a:pos x="223" y="123"/>
                </a:cxn>
                <a:cxn ang="0">
                  <a:pos x="230" y="130"/>
                </a:cxn>
                <a:cxn ang="0">
                  <a:pos x="183" y="147"/>
                </a:cxn>
                <a:cxn ang="0">
                  <a:pos x="192" y="147"/>
                </a:cxn>
                <a:cxn ang="0">
                  <a:pos x="207" y="138"/>
                </a:cxn>
                <a:cxn ang="0">
                  <a:pos x="223" y="138"/>
                </a:cxn>
                <a:cxn ang="0">
                  <a:pos x="239" y="130"/>
                </a:cxn>
                <a:cxn ang="0">
                  <a:pos x="253" y="123"/>
                </a:cxn>
                <a:cxn ang="0">
                  <a:pos x="260" y="130"/>
                </a:cxn>
                <a:cxn ang="0">
                  <a:pos x="253" y="130"/>
                </a:cxn>
                <a:cxn ang="0">
                  <a:pos x="269" y="138"/>
                </a:cxn>
                <a:cxn ang="0">
                  <a:pos x="299" y="147"/>
                </a:cxn>
                <a:cxn ang="0">
                  <a:pos x="315" y="147"/>
                </a:cxn>
                <a:cxn ang="0">
                  <a:pos x="315" y="154"/>
                </a:cxn>
                <a:cxn ang="0">
                  <a:pos x="330" y="154"/>
                </a:cxn>
                <a:cxn ang="0">
                  <a:pos x="346" y="154"/>
                </a:cxn>
                <a:cxn ang="0">
                  <a:pos x="353" y="170"/>
                </a:cxn>
                <a:cxn ang="0">
                  <a:pos x="346" y="170"/>
                </a:cxn>
                <a:cxn ang="0">
                  <a:pos x="353" y="193"/>
                </a:cxn>
                <a:cxn ang="0">
                  <a:pos x="353" y="193"/>
                </a:cxn>
                <a:cxn ang="0">
                  <a:pos x="353" y="200"/>
                </a:cxn>
              </a:cxnLst>
              <a:rect l="0" t="0" r="r" b="b"/>
              <a:pathLst>
                <a:path w="440" h="209">
                  <a:moveTo>
                    <a:pt x="353" y="200"/>
                  </a:moveTo>
                  <a:lnTo>
                    <a:pt x="362" y="193"/>
                  </a:lnTo>
                  <a:lnTo>
                    <a:pt x="353" y="184"/>
                  </a:lnTo>
                  <a:lnTo>
                    <a:pt x="353" y="170"/>
                  </a:lnTo>
                  <a:lnTo>
                    <a:pt x="362" y="154"/>
                  </a:lnTo>
                  <a:lnTo>
                    <a:pt x="353" y="147"/>
                  </a:lnTo>
                  <a:lnTo>
                    <a:pt x="339" y="147"/>
                  </a:lnTo>
                  <a:lnTo>
                    <a:pt x="330" y="154"/>
                  </a:lnTo>
                  <a:lnTo>
                    <a:pt x="323" y="154"/>
                  </a:lnTo>
                  <a:lnTo>
                    <a:pt x="323" y="138"/>
                  </a:lnTo>
                  <a:lnTo>
                    <a:pt x="306" y="138"/>
                  </a:lnTo>
                  <a:lnTo>
                    <a:pt x="323" y="123"/>
                  </a:lnTo>
                  <a:lnTo>
                    <a:pt x="339" y="107"/>
                  </a:lnTo>
                  <a:lnTo>
                    <a:pt x="353" y="91"/>
                  </a:lnTo>
                  <a:lnTo>
                    <a:pt x="369" y="77"/>
                  </a:lnTo>
                  <a:lnTo>
                    <a:pt x="385" y="60"/>
                  </a:lnTo>
                  <a:lnTo>
                    <a:pt x="408" y="44"/>
                  </a:lnTo>
                  <a:lnTo>
                    <a:pt x="422" y="30"/>
                  </a:lnTo>
                  <a:lnTo>
                    <a:pt x="439" y="14"/>
                  </a:lnTo>
                  <a:lnTo>
                    <a:pt x="415" y="14"/>
                  </a:lnTo>
                  <a:lnTo>
                    <a:pt x="399" y="7"/>
                  </a:lnTo>
                  <a:lnTo>
                    <a:pt x="376" y="7"/>
                  </a:lnTo>
                  <a:lnTo>
                    <a:pt x="353" y="7"/>
                  </a:lnTo>
                  <a:lnTo>
                    <a:pt x="339" y="0"/>
                  </a:lnTo>
                  <a:lnTo>
                    <a:pt x="330" y="0"/>
                  </a:lnTo>
                  <a:lnTo>
                    <a:pt x="323" y="0"/>
                  </a:lnTo>
                  <a:lnTo>
                    <a:pt x="330" y="0"/>
                  </a:lnTo>
                  <a:lnTo>
                    <a:pt x="323" y="0"/>
                  </a:lnTo>
                  <a:lnTo>
                    <a:pt x="299" y="7"/>
                  </a:lnTo>
                  <a:lnTo>
                    <a:pt x="292" y="0"/>
                  </a:lnTo>
                  <a:lnTo>
                    <a:pt x="283" y="7"/>
                  </a:lnTo>
                  <a:lnTo>
                    <a:pt x="276" y="7"/>
                  </a:lnTo>
                  <a:lnTo>
                    <a:pt x="260" y="7"/>
                  </a:lnTo>
                  <a:lnTo>
                    <a:pt x="239" y="14"/>
                  </a:lnTo>
                  <a:lnTo>
                    <a:pt x="215" y="21"/>
                  </a:lnTo>
                  <a:lnTo>
                    <a:pt x="192" y="30"/>
                  </a:lnTo>
                  <a:lnTo>
                    <a:pt x="183" y="30"/>
                  </a:lnTo>
                  <a:lnTo>
                    <a:pt x="192" y="44"/>
                  </a:lnTo>
                  <a:lnTo>
                    <a:pt x="183" y="44"/>
                  </a:lnTo>
                  <a:lnTo>
                    <a:pt x="199" y="53"/>
                  </a:lnTo>
                  <a:lnTo>
                    <a:pt x="207" y="53"/>
                  </a:lnTo>
                  <a:lnTo>
                    <a:pt x="192" y="53"/>
                  </a:lnTo>
                  <a:lnTo>
                    <a:pt x="192" y="60"/>
                  </a:lnTo>
                  <a:lnTo>
                    <a:pt x="183" y="60"/>
                  </a:lnTo>
                  <a:lnTo>
                    <a:pt x="169" y="60"/>
                  </a:lnTo>
                  <a:lnTo>
                    <a:pt x="176" y="53"/>
                  </a:lnTo>
                  <a:lnTo>
                    <a:pt x="153" y="60"/>
                  </a:lnTo>
                  <a:lnTo>
                    <a:pt x="114" y="68"/>
                  </a:lnTo>
                  <a:lnTo>
                    <a:pt x="130" y="68"/>
                  </a:lnTo>
                  <a:lnTo>
                    <a:pt x="123" y="68"/>
                  </a:lnTo>
                  <a:lnTo>
                    <a:pt x="123" y="84"/>
                  </a:lnTo>
                  <a:lnTo>
                    <a:pt x="146" y="84"/>
                  </a:lnTo>
                  <a:lnTo>
                    <a:pt x="153" y="84"/>
                  </a:lnTo>
                  <a:lnTo>
                    <a:pt x="176" y="77"/>
                  </a:lnTo>
                  <a:lnTo>
                    <a:pt x="169" y="84"/>
                  </a:lnTo>
                  <a:lnTo>
                    <a:pt x="160" y="84"/>
                  </a:lnTo>
                  <a:lnTo>
                    <a:pt x="160" y="91"/>
                  </a:lnTo>
                  <a:lnTo>
                    <a:pt x="146" y="91"/>
                  </a:lnTo>
                  <a:lnTo>
                    <a:pt x="114" y="100"/>
                  </a:lnTo>
                  <a:lnTo>
                    <a:pt x="123" y="100"/>
                  </a:lnTo>
                  <a:lnTo>
                    <a:pt x="114" y="100"/>
                  </a:lnTo>
                  <a:lnTo>
                    <a:pt x="99" y="107"/>
                  </a:lnTo>
                  <a:lnTo>
                    <a:pt x="76" y="114"/>
                  </a:lnTo>
                  <a:lnTo>
                    <a:pt x="67" y="123"/>
                  </a:lnTo>
                  <a:lnTo>
                    <a:pt x="83" y="123"/>
                  </a:lnTo>
                  <a:lnTo>
                    <a:pt x="67" y="123"/>
                  </a:lnTo>
                  <a:lnTo>
                    <a:pt x="76" y="123"/>
                  </a:lnTo>
                  <a:lnTo>
                    <a:pt x="83" y="130"/>
                  </a:lnTo>
                  <a:lnTo>
                    <a:pt x="76" y="130"/>
                  </a:lnTo>
                  <a:lnTo>
                    <a:pt x="67" y="130"/>
                  </a:lnTo>
                  <a:lnTo>
                    <a:pt x="60" y="130"/>
                  </a:lnTo>
                  <a:lnTo>
                    <a:pt x="67" y="147"/>
                  </a:lnTo>
                  <a:lnTo>
                    <a:pt x="83" y="138"/>
                  </a:lnTo>
                  <a:lnTo>
                    <a:pt x="99" y="130"/>
                  </a:lnTo>
                  <a:lnTo>
                    <a:pt x="83" y="138"/>
                  </a:lnTo>
                  <a:lnTo>
                    <a:pt x="76" y="147"/>
                  </a:lnTo>
                  <a:lnTo>
                    <a:pt x="76" y="154"/>
                  </a:lnTo>
                  <a:lnTo>
                    <a:pt x="67" y="161"/>
                  </a:lnTo>
                  <a:lnTo>
                    <a:pt x="91" y="154"/>
                  </a:lnTo>
                  <a:lnTo>
                    <a:pt x="91" y="161"/>
                  </a:lnTo>
                  <a:lnTo>
                    <a:pt x="107" y="154"/>
                  </a:lnTo>
                  <a:lnTo>
                    <a:pt x="114" y="154"/>
                  </a:lnTo>
                  <a:lnTo>
                    <a:pt x="107" y="154"/>
                  </a:lnTo>
                  <a:lnTo>
                    <a:pt x="107" y="161"/>
                  </a:lnTo>
                  <a:lnTo>
                    <a:pt x="123" y="154"/>
                  </a:lnTo>
                  <a:lnTo>
                    <a:pt x="107" y="161"/>
                  </a:lnTo>
                  <a:lnTo>
                    <a:pt x="99" y="170"/>
                  </a:lnTo>
                  <a:lnTo>
                    <a:pt x="91" y="177"/>
                  </a:lnTo>
                  <a:lnTo>
                    <a:pt x="76" y="184"/>
                  </a:lnTo>
                  <a:lnTo>
                    <a:pt x="46" y="193"/>
                  </a:lnTo>
                  <a:lnTo>
                    <a:pt x="37" y="193"/>
                  </a:lnTo>
                  <a:lnTo>
                    <a:pt x="37" y="200"/>
                  </a:lnTo>
                  <a:lnTo>
                    <a:pt x="37" y="193"/>
                  </a:lnTo>
                  <a:lnTo>
                    <a:pt x="30" y="193"/>
                  </a:lnTo>
                  <a:lnTo>
                    <a:pt x="0" y="208"/>
                  </a:lnTo>
                  <a:lnTo>
                    <a:pt x="7" y="208"/>
                  </a:lnTo>
                  <a:lnTo>
                    <a:pt x="23" y="200"/>
                  </a:lnTo>
                  <a:lnTo>
                    <a:pt x="30" y="200"/>
                  </a:lnTo>
                  <a:lnTo>
                    <a:pt x="23" y="200"/>
                  </a:lnTo>
                  <a:lnTo>
                    <a:pt x="37" y="200"/>
                  </a:lnTo>
                  <a:lnTo>
                    <a:pt x="46" y="200"/>
                  </a:lnTo>
                  <a:lnTo>
                    <a:pt x="60" y="193"/>
                  </a:lnTo>
                  <a:lnTo>
                    <a:pt x="67" y="193"/>
                  </a:lnTo>
                  <a:lnTo>
                    <a:pt x="99" y="177"/>
                  </a:lnTo>
                  <a:lnTo>
                    <a:pt x="130" y="170"/>
                  </a:lnTo>
                  <a:lnTo>
                    <a:pt x="160" y="154"/>
                  </a:lnTo>
                  <a:lnTo>
                    <a:pt x="153" y="154"/>
                  </a:lnTo>
                  <a:lnTo>
                    <a:pt x="176" y="138"/>
                  </a:lnTo>
                  <a:lnTo>
                    <a:pt x="183" y="138"/>
                  </a:lnTo>
                  <a:lnTo>
                    <a:pt x="199" y="130"/>
                  </a:lnTo>
                  <a:lnTo>
                    <a:pt x="223" y="123"/>
                  </a:lnTo>
                  <a:lnTo>
                    <a:pt x="239" y="123"/>
                  </a:lnTo>
                  <a:lnTo>
                    <a:pt x="230" y="123"/>
                  </a:lnTo>
                  <a:lnTo>
                    <a:pt x="230" y="130"/>
                  </a:lnTo>
                  <a:lnTo>
                    <a:pt x="223" y="130"/>
                  </a:lnTo>
                  <a:lnTo>
                    <a:pt x="207" y="130"/>
                  </a:lnTo>
                  <a:lnTo>
                    <a:pt x="183" y="147"/>
                  </a:lnTo>
                  <a:lnTo>
                    <a:pt x="192" y="147"/>
                  </a:lnTo>
                  <a:lnTo>
                    <a:pt x="183" y="147"/>
                  </a:lnTo>
                  <a:lnTo>
                    <a:pt x="192" y="147"/>
                  </a:lnTo>
                  <a:lnTo>
                    <a:pt x="199" y="147"/>
                  </a:lnTo>
                  <a:lnTo>
                    <a:pt x="207" y="147"/>
                  </a:lnTo>
                  <a:lnTo>
                    <a:pt x="207" y="138"/>
                  </a:lnTo>
                  <a:lnTo>
                    <a:pt x="207" y="147"/>
                  </a:lnTo>
                  <a:lnTo>
                    <a:pt x="215" y="138"/>
                  </a:lnTo>
                  <a:lnTo>
                    <a:pt x="223" y="138"/>
                  </a:lnTo>
                  <a:lnTo>
                    <a:pt x="239" y="138"/>
                  </a:lnTo>
                  <a:lnTo>
                    <a:pt x="230" y="130"/>
                  </a:lnTo>
                  <a:lnTo>
                    <a:pt x="239" y="130"/>
                  </a:lnTo>
                  <a:lnTo>
                    <a:pt x="230" y="130"/>
                  </a:lnTo>
                  <a:lnTo>
                    <a:pt x="239" y="130"/>
                  </a:lnTo>
                  <a:lnTo>
                    <a:pt x="253" y="123"/>
                  </a:lnTo>
                  <a:lnTo>
                    <a:pt x="246" y="130"/>
                  </a:lnTo>
                  <a:lnTo>
                    <a:pt x="260" y="123"/>
                  </a:lnTo>
                  <a:lnTo>
                    <a:pt x="260" y="130"/>
                  </a:lnTo>
                  <a:lnTo>
                    <a:pt x="253" y="130"/>
                  </a:lnTo>
                  <a:lnTo>
                    <a:pt x="260" y="130"/>
                  </a:lnTo>
                  <a:lnTo>
                    <a:pt x="253" y="130"/>
                  </a:lnTo>
                  <a:lnTo>
                    <a:pt x="260" y="138"/>
                  </a:lnTo>
                  <a:lnTo>
                    <a:pt x="269" y="130"/>
                  </a:lnTo>
                  <a:lnTo>
                    <a:pt x="269" y="138"/>
                  </a:lnTo>
                  <a:lnTo>
                    <a:pt x="283" y="138"/>
                  </a:lnTo>
                  <a:lnTo>
                    <a:pt x="299" y="138"/>
                  </a:lnTo>
                  <a:lnTo>
                    <a:pt x="299" y="147"/>
                  </a:lnTo>
                  <a:lnTo>
                    <a:pt x="315" y="138"/>
                  </a:lnTo>
                  <a:lnTo>
                    <a:pt x="323" y="147"/>
                  </a:lnTo>
                  <a:lnTo>
                    <a:pt x="315" y="147"/>
                  </a:lnTo>
                  <a:lnTo>
                    <a:pt x="315" y="138"/>
                  </a:lnTo>
                  <a:lnTo>
                    <a:pt x="306" y="147"/>
                  </a:lnTo>
                  <a:lnTo>
                    <a:pt x="315" y="154"/>
                  </a:lnTo>
                  <a:lnTo>
                    <a:pt x="323" y="161"/>
                  </a:lnTo>
                  <a:lnTo>
                    <a:pt x="330" y="161"/>
                  </a:lnTo>
                  <a:lnTo>
                    <a:pt x="330" y="154"/>
                  </a:lnTo>
                  <a:lnTo>
                    <a:pt x="339" y="154"/>
                  </a:lnTo>
                  <a:lnTo>
                    <a:pt x="339" y="161"/>
                  </a:lnTo>
                  <a:lnTo>
                    <a:pt x="346" y="154"/>
                  </a:lnTo>
                  <a:lnTo>
                    <a:pt x="346" y="161"/>
                  </a:lnTo>
                  <a:lnTo>
                    <a:pt x="353" y="161"/>
                  </a:lnTo>
                  <a:lnTo>
                    <a:pt x="353" y="170"/>
                  </a:lnTo>
                  <a:lnTo>
                    <a:pt x="346" y="170"/>
                  </a:lnTo>
                  <a:lnTo>
                    <a:pt x="353" y="170"/>
                  </a:lnTo>
                  <a:lnTo>
                    <a:pt x="346" y="170"/>
                  </a:lnTo>
                  <a:lnTo>
                    <a:pt x="346" y="177"/>
                  </a:lnTo>
                  <a:lnTo>
                    <a:pt x="346" y="184"/>
                  </a:lnTo>
                  <a:lnTo>
                    <a:pt x="353" y="193"/>
                  </a:lnTo>
                  <a:lnTo>
                    <a:pt x="346" y="193"/>
                  </a:lnTo>
                  <a:lnTo>
                    <a:pt x="339" y="200"/>
                  </a:lnTo>
                  <a:lnTo>
                    <a:pt x="353" y="193"/>
                  </a:lnTo>
                  <a:lnTo>
                    <a:pt x="346" y="200"/>
                  </a:lnTo>
                  <a:lnTo>
                    <a:pt x="346" y="208"/>
                  </a:lnTo>
                  <a:lnTo>
                    <a:pt x="353" y="200"/>
                  </a:lnTo>
                  <a:lnTo>
                    <a:pt x="346" y="208"/>
                  </a:lnTo>
                  <a:lnTo>
                    <a:pt x="353" y="20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64" name="Freeform 586"/>
            <p:cNvSpPr>
              <a:spLocks/>
            </p:cNvSpPr>
            <p:nvPr/>
          </p:nvSpPr>
          <p:spPr bwMode="auto">
            <a:xfrm>
              <a:off x="341" y="954"/>
              <a:ext cx="45" cy="39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2" y="0"/>
                </a:cxn>
                <a:cxn ang="0">
                  <a:pos x="14" y="0"/>
                </a:cxn>
                <a:cxn ang="0">
                  <a:pos x="7" y="14"/>
                </a:cxn>
                <a:cxn ang="0">
                  <a:pos x="7" y="0"/>
                </a:cxn>
                <a:cxn ang="0">
                  <a:pos x="0" y="14"/>
                </a:cxn>
                <a:cxn ang="0">
                  <a:pos x="0" y="28"/>
                </a:cxn>
                <a:cxn ang="0">
                  <a:pos x="0" y="14"/>
                </a:cxn>
                <a:cxn ang="0">
                  <a:pos x="7" y="14"/>
                </a:cxn>
                <a:cxn ang="0">
                  <a:pos x="0" y="28"/>
                </a:cxn>
                <a:cxn ang="0">
                  <a:pos x="7" y="14"/>
                </a:cxn>
                <a:cxn ang="0">
                  <a:pos x="14" y="14"/>
                </a:cxn>
                <a:cxn ang="0">
                  <a:pos x="22" y="14"/>
                </a:cxn>
                <a:cxn ang="0">
                  <a:pos x="30" y="0"/>
                </a:cxn>
              </a:cxnLst>
              <a:rect l="0" t="0" r="r" b="b"/>
              <a:pathLst>
                <a:path w="31" h="29">
                  <a:moveTo>
                    <a:pt x="30" y="0"/>
                  </a:moveTo>
                  <a:lnTo>
                    <a:pt x="22" y="0"/>
                  </a:lnTo>
                  <a:lnTo>
                    <a:pt x="14" y="0"/>
                  </a:lnTo>
                  <a:lnTo>
                    <a:pt x="7" y="14"/>
                  </a:lnTo>
                  <a:lnTo>
                    <a:pt x="7" y="0"/>
                  </a:lnTo>
                  <a:lnTo>
                    <a:pt x="0" y="14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7" y="14"/>
                  </a:lnTo>
                  <a:lnTo>
                    <a:pt x="0" y="28"/>
                  </a:lnTo>
                  <a:lnTo>
                    <a:pt x="7" y="14"/>
                  </a:lnTo>
                  <a:lnTo>
                    <a:pt x="14" y="14"/>
                  </a:lnTo>
                  <a:lnTo>
                    <a:pt x="22" y="14"/>
                  </a:lnTo>
                  <a:lnTo>
                    <a:pt x="30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65" name="Freeform 587"/>
            <p:cNvSpPr>
              <a:spLocks/>
            </p:cNvSpPr>
            <p:nvPr/>
          </p:nvSpPr>
          <p:spPr bwMode="auto">
            <a:xfrm>
              <a:off x="224" y="843"/>
              <a:ext cx="48" cy="42"/>
            </a:xfrm>
            <a:custGeom>
              <a:avLst/>
              <a:gdLst/>
              <a:ahLst/>
              <a:cxnLst>
                <a:cxn ang="0">
                  <a:pos x="31" y="29"/>
                </a:cxn>
                <a:cxn ang="0">
                  <a:pos x="14" y="29"/>
                </a:cxn>
                <a:cxn ang="0">
                  <a:pos x="7" y="0"/>
                </a:cxn>
                <a:cxn ang="0">
                  <a:pos x="7" y="29"/>
                </a:cxn>
                <a:cxn ang="0">
                  <a:pos x="0" y="29"/>
                </a:cxn>
                <a:cxn ang="0">
                  <a:pos x="7" y="0"/>
                </a:cxn>
                <a:cxn ang="0">
                  <a:pos x="14" y="0"/>
                </a:cxn>
                <a:cxn ang="0">
                  <a:pos x="31" y="29"/>
                </a:cxn>
              </a:cxnLst>
              <a:rect l="0" t="0" r="r" b="b"/>
              <a:pathLst>
                <a:path w="32" h="30">
                  <a:moveTo>
                    <a:pt x="31" y="29"/>
                  </a:moveTo>
                  <a:lnTo>
                    <a:pt x="14" y="29"/>
                  </a:lnTo>
                  <a:lnTo>
                    <a:pt x="7" y="0"/>
                  </a:lnTo>
                  <a:lnTo>
                    <a:pt x="7" y="29"/>
                  </a:lnTo>
                  <a:lnTo>
                    <a:pt x="0" y="29"/>
                  </a:lnTo>
                  <a:lnTo>
                    <a:pt x="7" y="0"/>
                  </a:lnTo>
                  <a:lnTo>
                    <a:pt x="14" y="0"/>
                  </a:lnTo>
                  <a:lnTo>
                    <a:pt x="31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66" name="Freeform 588"/>
            <p:cNvSpPr>
              <a:spLocks/>
            </p:cNvSpPr>
            <p:nvPr/>
          </p:nvSpPr>
          <p:spPr bwMode="auto">
            <a:xfrm>
              <a:off x="636" y="985"/>
              <a:ext cx="46" cy="41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28"/>
                </a:cxn>
                <a:cxn ang="0">
                  <a:pos x="0" y="18"/>
                </a:cxn>
                <a:cxn ang="0">
                  <a:pos x="0" y="9"/>
                </a:cxn>
                <a:cxn ang="0">
                  <a:pos x="12" y="9"/>
                </a:cxn>
                <a:cxn ang="0">
                  <a:pos x="0" y="9"/>
                </a:cxn>
                <a:cxn ang="0">
                  <a:pos x="12" y="0"/>
                </a:cxn>
                <a:cxn ang="0">
                  <a:pos x="29" y="9"/>
                </a:cxn>
                <a:cxn ang="0">
                  <a:pos x="12" y="9"/>
                </a:cxn>
                <a:cxn ang="0">
                  <a:pos x="12" y="18"/>
                </a:cxn>
              </a:cxnLst>
              <a:rect l="0" t="0" r="r" b="b"/>
              <a:pathLst>
                <a:path w="30" h="29">
                  <a:moveTo>
                    <a:pt x="12" y="18"/>
                  </a:moveTo>
                  <a:lnTo>
                    <a:pt x="12" y="28"/>
                  </a:lnTo>
                  <a:lnTo>
                    <a:pt x="0" y="18"/>
                  </a:lnTo>
                  <a:lnTo>
                    <a:pt x="0" y="9"/>
                  </a:lnTo>
                  <a:lnTo>
                    <a:pt x="12" y="9"/>
                  </a:lnTo>
                  <a:lnTo>
                    <a:pt x="0" y="9"/>
                  </a:lnTo>
                  <a:lnTo>
                    <a:pt x="12" y="0"/>
                  </a:lnTo>
                  <a:lnTo>
                    <a:pt x="29" y="9"/>
                  </a:lnTo>
                  <a:lnTo>
                    <a:pt x="12" y="9"/>
                  </a:lnTo>
                  <a:lnTo>
                    <a:pt x="12" y="1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67" name="Freeform 589"/>
            <p:cNvSpPr>
              <a:spLocks/>
            </p:cNvSpPr>
            <p:nvPr/>
          </p:nvSpPr>
          <p:spPr bwMode="auto">
            <a:xfrm>
              <a:off x="646" y="939"/>
              <a:ext cx="44" cy="39"/>
            </a:xfrm>
            <a:custGeom>
              <a:avLst/>
              <a:gdLst/>
              <a:ahLst/>
              <a:cxnLst>
                <a:cxn ang="0">
                  <a:pos x="29" y="16"/>
                </a:cxn>
                <a:cxn ang="0">
                  <a:pos x="16" y="29"/>
                </a:cxn>
                <a:cxn ang="0">
                  <a:pos x="0" y="29"/>
                </a:cxn>
                <a:cxn ang="0">
                  <a:pos x="16" y="0"/>
                </a:cxn>
                <a:cxn ang="0">
                  <a:pos x="29" y="0"/>
                </a:cxn>
                <a:cxn ang="0">
                  <a:pos x="29" y="16"/>
                </a:cxn>
              </a:cxnLst>
              <a:rect l="0" t="0" r="r" b="b"/>
              <a:pathLst>
                <a:path w="30" h="30">
                  <a:moveTo>
                    <a:pt x="29" y="16"/>
                  </a:moveTo>
                  <a:lnTo>
                    <a:pt x="16" y="29"/>
                  </a:lnTo>
                  <a:lnTo>
                    <a:pt x="0" y="29"/>
                  </a:lnTo>
                  <a:lnTo>
                    <a:pt x="16" y="0"/>
                  </a:lnTo>
                  <a:lnTo>
                    <a:pt x="29" y="0"/>
                  </a:lnTo>
                  <a:lnTo>
                    <a:pt x="29" y="1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68" name="Freeform 590"/>
            <p:cNvSpPr>
              <a:spLocks/>
            </p:cNvSpPr>
            <p:nvPr/>
          </p:nvSpPr>
          <p:spPr bwMode="auto">
            <a:xfrm>
              <a:off x="118" y="1003"/>
              <a:ext cx="42" cy="38"/>
            </a:xfrm>
            <a:custGeom>
              <a:avLst/>
              <a:gdLst/>
              <a:ahLst/>
              <a:cxnLst>
                <a:cxn ang="0">
                  <a:pos x="28" y="28"/>
                </a:cxn>
                <a:cxn ang="0">
                  <a:pos x="28" y="0"/>
                </a:cxn>
                <a:cxn ang="0">
                  <a:pos x="0" y="28"/>
                </a:cxn>
                <a:cxn ang="0">
                  <a:pos x="28" y="28"/>
                </a:cxn>
              </a:cxnLst>
              <a:rect l="0" t="0" r="r" b="b"/>
              <a:pathLst>
                <a:path w="29" h="29">
                  <a:moveTo>
                    <a:pt x="28" y="28"/>
                  </a:moveTo>
                  <a:lnTo>
                    <a:pt x="28" y="0"/>
                  </a:lnTo>
                  <a:lnTo>
                    <a:pt x="0" y="28"/>
                  </a:lnTo>
                  <a:lnTo>
                    <a:pt x="28" y="2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69" name="Freeform 591"/>
            <p:cNvSpPr>
              <a:spLocks/>
            </p:cNvSpPr>
            <p:nvPr/>
          </p:nvSpPr>
          <p:spPr bwMode="auto">
            <a:xfrm>
              <a:off x="208" y="912"/>
              <a:ext cx="44" cy="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28" y="0"/>
                </a:cxn>
              </a:cxnLst>
              <a:rect l="0" t="0" r="r" b="b"/>
              <a:pathLst>
                <a:path w="29" h="1">
                  <a:moveTo>
                    <a:pt x="28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70" name="Freeform 592"/>
            <p:cNvSpPr>
              <a:spLocks/>
            </p:cNvSpPr>
            <p:nvPr/>
          </p:nvSpPr>
          <p:spPr bwMode="auto">
            <a:xfrm>
              <a:off x="636" y="939"/>
              <a:ext cx="46" cy="39"/>
            </a:xfrm>
            <a:custGeom>
              <a:avLst/>
              <a:gdLst/>
              <a:ahLst/>
              <a:cxnLst>
                <a:cxn ang="0">
                  <a:pos x="12" y="29"/>
                </a:cxn>
                <a:cxn ang="0">
                  <a:pos x="12" y="16"/>
                </a:cxn>
                <a:cxn ang="0">
                  <a:pos x="29" y="16"/>
                </a:cxn>
                <a:cxn ang="0">
                  <a:pos x="12" y="16"/>
                </a:cxn>
                <a:cxn ang="0">
                  <a:pos x="12" y="0"/>
                </a:cxn>
                <a:cxn ang="0">
                  <a:pos x="0" y="16"/>
                </a:cxn>
                <a:cxn ang="0">
                  <a:pos x="0" y="29"/>
                </a:cxn>
                <a:cxn ang="0">
                  <a:pos x="0" y="16"/>
                </a:cxn>
                <a:cxn ang="0">
                  <a:pos x="12" y="29"/>
                </a:cxn>
              </a:cxnLst>
              <a:rect l="0" t="0" r="r" b="b"/>
              <a:pathLst>
                <a:path w="30" h="30">
                  <a:moveTo>
                    <a:pt x="12" y="29"/>
                  </a:moveTo>
                  <a:lnTo>
                    <a:pt x="12" y="16"/>
                  </a:lnTo>
                  <a:lnTo>
                    <a:pt x="29" y="16"/>
                  </a:lnTo>
                  <a:lnTo>
                    <a:pt x="12" y="16"/>
                  </a:lnTo>
                  <a:lnTo>
                    <a:pt x="12" y="0"/>
                  </a:lnTo>
                  <a:lnTo>
                    <a:pt x="0" y="16"/>
                  </a:lnTo>
                  <a:lnTo>
                    <a:pt x="0" y="29"/>
                  </a:lnTo>
                  <a:lnTo>
                    <a:pt x="0" y="16"/>
                  </a:lnTo>
                  <a:lnTo>
                    <a:pt x="12" y="2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71" name="Freeform 593"/>
            <p:cNvSpPr>
              <a:spLocks/>
            </p:cNvSpPr>
            <p:nvPr/>
          </p:nvSpPr>
          <p:spPr bwMode="auto">
            <a:xfrm>
              <a:off x="628" y="961"/>
              <a:ext cx="44" cy="42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29" y="0"/>
                </a:cxn>
                <a:cxn ang="0">
                  <a:pos x="14" y="0"/>
                </a:cxn>
                <a:cxn ang="0">
                  <a:pos x="0" y="28"/>
                </a:cxn>
              </a:cxnLst>
              <a:rect l="0" t="0" r="r" b="b"/>
              <a:pathLst>
                <a:path w="30" h="29">
                  <a:moveTo>
                    <a:pt x="0" y="28"/>
                  </a:moveTo>
                  <a:lnTo>
                    <a:pt x="29" y="0"/>
                  </a:lnTo>
                  <a:lnTo>
                    <a:pt x="14" y="0"/>
                  </a:lnTo>
                  <a:lnTo>
                    <a:pt x="0" y="2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72" name="Freeform 594"/>
            <p:cNvSpPr>
              <a:spLocks/>
            </p:cNvSpPr>
            <p:nvPr/>
          </p:nvSpPr>
          <p:spPr bwMode="auto">
            <a:xfrm>
              <a:off x="646" y="961"/>
              <a:ext cx="44" cy="42"/>
            </a:xfrm>
            <a:custGeom>
              <a:avLst/>
              <a:gdLst/>
              <a:ahLst/>
              <a:cxnLst>
                <a:cxn ang="0">
                  <a:pos x="16" y="28"/>
                </a:cxn>
                <a:cxn ang="0">
                  <a:pos x="29" y="28"/>
                </a:cxn>
                <a:cxn ang="0">
                  <a:pos x="16" y="0"/>
                </a:cxn>
                <a:cxn ang="0">
                  <a:pos x="0" y="28"/>
                </a:cxn>
                <a:cxn ang="0">
                  <a:pos x="16" y="28"/>
                </a:cxn>
              </a:cxnLst>
              <a:rect l="0" t="0" r="r" b="b"/>
              <a:pathLst>
                <a:path w="30" h="29">
                  <a:moveTo>
                    <a:pt x="16" y="28"/>
                  </a:moveTo>
                  <a:lnTo>
                    <a:pt x="29" y="28"/>
                  </a:lnTo>
                  <a:lnTo>
                    <a:pt x="16" y="0"/>
                  </a:lnTo>
                  <a:lnTo>
                    <a:pt x="0" y="28"/>
                  </a:lnTo>
                  <a:lnTo>
                    <a:pt x="16" y="28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73" name="Line 595"/>
            <p:cNvSpPr>
              <a:spLocks noChangeShapeType="1"/>
            </p:cNvSpPr>
            <p:nvPr/>
          </p:nvSpPr>
          <p:spPr bwMode="auto">
            <a:xfrm flipH="1">
              <a:off x="636" y="977"/>
              <a:ext cx="13" cy="11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74" name="Freeform 596"/>
            <p:cNvSpPr>
              <a:spLocks/>
            </p:cNvSpPr>
            <p:nvPr/>
          </p:nvSpPr>
          <p:spPr bwMode="auto">
            <a:xfrm>
              <a:off x="1463" y="1263"/>
              <a:ext cx="48" cy="4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2" y="29"/>
                </a:cxn>
                <a:cxn ang="0">
                  <a:pos x="22" y="0"/>
                </a:cxn>
                <a:cxn ang="0">
                  <a:pos x="0" y="29"/>
                </a:cxn>
                <a:cxn ang="0">
                  <a:pos x="14" y="29"/>
                </a:cxn>
                <a:cxn ang="0">
                  <a:pos x="30" y="0"/>
                </a:cxn>
              </a:cxnLst>
              <a:rect l="0" t="0" r="r" b="b"/>
              <a:pathLst>
                <a:path w="31" h="30">
                  <a:moveTo>
                    <a:pt x="30" y="0"/>
                  </a:moveTo>
                  <a:lnTo>
                    <a:pt x="22" y="29"/>
                  </a:lnTo>
                  <a:lnTo>
                    <a:pt x="22" y="0"/>
                  </a:lnTo>
                  <a:lnTo>
                    <a:pt x="0" y="29"/>
                  </a:lnTo>
                  <a:lnTo>
                    <a:pt x="14" y="29"/>
                  </a:lnTo>
                  <a:lnTo>
                    <a:pt x="30" y="0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75" name="Freeform 597"/>
            <p:cNvSpPr>
              <a:spLocks/>
            </p:cNvSpPr>
            <p:nvPr/>
          </p:nvSpPr>
          <p:spPr bwMode="auto">
            <a:xfrm>
              <a:off x="2447" y="1536"/>
              <a:ext cx="162" cy="128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93"/>
                </a:cxn>
                <a:cxn ang="0">
                  <a:pos x="0" y="85"/>
                </a:cxn>
                <a:cxn ang="0">
                  <a:pos x="7" y="69"/>
                </a:cxn>
                <a:cxn ang="0">
                  <a:pos x="16" y="55"/>
                </a:cxn>
                <a:cxn ang="0">
                  <a:pos x="23" y="46"/>
                </a:cxn>
                <a:cxn ang="0">
                  <a:pos x="30" y="32"/>
                </a:cxn>
                <a:cxn ang="0">
                  <a:pos x="39" y="23"/>
                </a:cxn>
                <a:cxn ang="0">
                  <a:pos x="46" y="8"/>
                </a:cxn>
                <a:cxn ang="0">
                  <a:pos x="53" y="0"/>
                </a:cxn>
                <a:cxn ang="0">
                  <a:pos x="69" y="0"/>
                </a:cxn>
                <a:cxn ang="0">
                  <a:pos x="76" y="0"/>
                </a:cxn>
                <a:cxn ang="0">
                  <a:pos x="92" y="0"/>
                </a:cxn>
                <a:cxn ang="0">
                  <a:pos x="107" y="0"/>
                </a:cxn>
                <a:cxn ang="0">
                  <a:pos x="107" y="23"/>
                </a:cxn>
                <a:cxn ang="0">
                  <a:pos x="99" y="23"/>
                </a:cxn>
                <a:cxn ang="0">
                  <a:pos x="83" y="23"/>
                </a:cxn>
                <a:cxn ang="0">
                  <a:pos x="76" y="23"/>
                </a:cxn>
                <a:cxn ang="0">
                  <a:pos x="69" y="23"/>
                </a:cxn>
                <a:cxn ang="0">
                  <a:pos x="69" y="39"/>
                </a:cxn>
                <a:cxn ang="0">
                  <a:pos x="62" y="55"/>
                </a:cxn>
                <a:cxn ang="0">
                  <a:pos x="53" y="62"/>
                </a:cxn>
                <a:cxn ang="0">
                  <a:pos x="53" y="78"/>
                </a:cxn>
                <a:cxn ang="0">
                  <a:pos x="53" y="85"/>
                </a:cxn>
                <a:cxn ang="0">
                  <a:pos x="39" y="85"/>
                </a:cxn>
                <a:cxn ang="0">
                  <a:pos x="30" y="85"/>
                </a:cxn>
                <a:cxn ang="0">
                  <a:pos x="16" y="85"/>
                </a:cxn>
                <a:cxn ang="0">
                  <a:pos x="0" y="85"/>
                </a:cxn>
              </a:cxnLst>
              <a:rect l="0" t="0" r="r" b="b"/>
              <a:pathLst>
                <a:path w="108" h="94">
                  <a:moveTo>
                    <a:pt x="0" y="85"/>
                  </a:moveTo>
                  <a:lnTo>
                    <a:pt x="0" y="93"/>
                  </a:lnTo>
                  <a:lnTo>
                    <a:pt x="0" y="85"/>
                  </a:lnTo>
                  <a:lnTo>
                    <a:pt x="7" y="69"/>
                  </a:lnTo>
                  <a:lnTo>
                    <a:pt x="16" y="55"/>
                  </a:lnTo>
                  <a:lnTo>
                    <a:pt x="23" y="46"/>
                  </a:lnTo>
                  <a:lnTo>
                    <a:pt x="30" y="32"/>
                  </a:lnTo>
                  <a:lnTo>
                    <a:pt x="39" y="23"/>
                  </a:lnTo>
                  <a:lnTo>
                    <a:pt x="46" y="8"/>
                  </a:lnTo>
                  <a:lnTo>
                    <a:pt x="53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92" y="0"/>
                  </a:lnTo>
                  <a:lnTo>
                    <a:pt x="107" y="0"/>
                  </a:lnTo>
                  <a:lnTo>
                    <a:pt x="107" y="23"/>
                  </a:lnTo>
                  <a:lnTo>
                    <a:pt x="99" y="23"/>
                  </a:lnTo>
                  <a:lnTo>
                    <a:pt x="83" y="23"/>
                  </a:lnTo>
                  <a:lnTo>
                    <a:pt x="76" y="23"/>
                  </a:lnTo>
                  <a:lnTo>
                    <a:pt x="69" y="23"/>
                  </a:lnTo>
                  <a:lnTo>
                    <a:pt x="69" y="39"/>
                  </a:lnTo>
                  <a:lnTo>
                    <a:pt x="62" y="55"/>
                  </a:lnTo>
                  <a:lnTo>
                    <a:pt x="53" y="62"/>
                  </a:lnTo>
                  <a:lnTo>
                    <a:pt x="53" y="78"/>
                  </a:lnTo>
                  <a:lnTo>
                    <a:pt x="53" y="85"/>
                  </a:lnTo>
                  <a:lnTo>
                    <a:pt x="39" y="85"/>
                  </a:lnTo>
                  <a:lnTo>
                    <a:pt x="30" y="85"/>
                  </a:lnTo>
                  <a:lnTo>
                    <a:pt x="16" y="85"/>
                  </a:lnTo>
                  <a:lnTo>
                    <a:pt x="0" y="85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76" name="Freeform 598"/>
            <p:cNvSpPr>
              <a:spLocks/>
            </p:cNvSpPr>
            <p:nvPr/>
          </p:nvSpPr>
          <p:spPr bwMode="auto">
            <a:xfrm>
              <a:off x="1222" y="2050"/>
              <a:ext cx="105" cy="128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0" y="53"/>
                </a:cxn>
                <a:cxn ang="0">
                  <a:pos x="7" y="53"/>
                </a:cxn>
                <a:cxn ang="0">
                  <a:pos x="7" y="69"/>
                </a:cxn>
                <a:cxn ang="0">
                  <a:pos x="7" y="76"/>
                </a:cxn>
                <a:cxn ang="0">
                  <a:pos x="7" y="85"/>
                </a:cxn>
                <a:cxn ang="0">
                  <a:pos x="23" y="93"/>
                </a:cxn>
                <a:cxn ang="0">
                  <a:pos x="23" y="85"/>
                </a:cxn>
                <a:cxn ang="0">
                  <a:pos x="30" y="76"/>
                </a:cxn>
                <a:cxn ang="0">
                  <a:pos x="30" y="69"/>
                </a:cxn>
                <a:cxn ang="0">
                  <a:pos x="39" y="69"/>
                </a:cxn>
                <a:cxn ang="0">
                  <a:pos x="39" y="62"/>
                </a:cxn>
                <a:cxn ang="0">
                  <a:pos x="46" y="62"/>
                </a:cxn>
                <a:cxn ang="0">
                  <a:pos x="62" y="53"/>
                </a:cxn>
                <a:cxn ang="0">
                  <a:pos x="70" y="30"/>
                </a:cxn>
                <a:cxn ang="0">
                  <a:pos x="70" y="23"/>
                </a:cxn>
                <a:cxn ang="0">
                  <a:pos x="53" y="16"/>
                </a:cxn>
                <a:cxn ang="0">
                  <a:pos x="46" y="16"/>
                </a:cxn>
                <a:cxn ang="0">
                  <a:pos x="39" y="7"/>
                </a:cxn>
                <a:cxn ang="0">
                  <a:pos x="23" y="0"/>
                </a:cxn>
                <a:cxn ang="0">
                  <a:pos x="7" y="7"/>
                </a:cxn>
                <a:cxn ang="0">
                  <a:pos x="7" y="23"/>
                </a:cxn>
                <a:cxn ang="0">
                  <a:pos x="7" y="30"/>
                </a:cxn>
                <a:cxn ang="0">
                  <a:pos x="0" y="39"/>
                </a:cxn>
              </a:cxnLst>
              <a:rect l="0" t="0" r="r" b="b"/>
              <a:pathLst>
                <a:path w="71" h="94">
                  <a:moveTo>
                    <a:pt x="0" y="39"/>
                  </a:moveTo>
                  <a:lnTo>
                    <a:pt x="0" y="53"/>
                  </a:lnTo>
                  <a:lnTo>
                    <a:pt x="7" y="53"/>
                  </a:lnTo>
                  <a:lnTo>
                    <a:pt x="7" y="69"/>
                  </a:lnTo>
                  <a:lnTo>
                    <a:pt x="7" y="76"/>
                  </a:lnTo>
                  <a:lnTo>
                    <a:pt x="7" y="85"/>
                  </a:lnTo>
                  <a:lnTo>
                    <a:pt x="23" y="93"/>
                  </a:lnTo>
                  <a:lnTo>
                    <a:pt x="23" y="85"/>
                  </a:lnTo>
                  <a:lnTo>
                    <a:pt x="30" y="76"/>
                  </a:lnTo>
                  <a:lnTo>
                    <a:pt x="30" y="69"/>
                  </a:lnTo>
                  <a:lnTo>
                    <a:pt x="39" y="69"/>
                  </a:lnTo>
                  <a:lnTo>
                    <a:pt x="39" y="62"/>
                  </a:lnTo>
                  <a:lnTo>
                    <a:pt x="46" y="62"/>
                  </a:lnTo>
                  <a:lnTo>
                    <a:pt x="62" y="53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53" y="16"/>
                  </a:lnTo>
                  <a:lnTo>
                    <a:pt x="46" y="16"/>
                  </a:lnTo>
                  <a:lnTo>
                    <a:pt x="39" y="7"/>
                  </a:lnTo>
                  <a:lnTo>
                    <a:pt x="23" y="0"/>
                  </a:lnTo>
                  <a:lnTo>
                    <a:pt x="7" y="7"/>
                  </a:lnTo>
                  <a:lnTo>
                    <a:pt x="7" y="23"/>
                  </a:lnTo>
                  <a:lnTo>
                    <a:pt x="7" y="30"/>
                  </a:lnTo>
                  <a:lnTo>
                    <a:pt x="0" y="39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77" name="Freeform 599"/>
            <p:cNvSpPr>
              <a:spLocks/>
            </p:cNvSpPr>
            <p:nvPr/>
          </p:nvSpPr>
          <p:spPr bwMode="auto">
            <a:xfrm>
              <a:off x="1207" y="2083"/>
              <a:ext cx="261" cy="359"/>
            </a:xfrm>
            <a:custGeom>
              <a:avLst/>
              <a:gdLst/>
              <a:ahLst/>
              <a:cxnLst>
                <a:cxn ang="0">
                  <a:pos x="162" y="210"/>
                </a:cxn>
                <a:cxn ang="0">
                  <a:pos x="162" y="233"/>
                </a:cxn>
                <a:cxn ang="0">
                  <a:pos x="162" y="247"/>
                </a:cxn>
                <a:cxn ang="0">
                  <a:pos x="154" y="264"/>
                </a:cxn>
                <a:cxn ang="0">
                  <a:pos x="138" y="247"/>
                </a:cxn>
                <a:cxn ang="0">
                  <a:pos x="117" y="240"/>
                </a:cxn>
                <a:cxn ang="0">
                  <a:pos x="93" y="224"/>
                </a:cxn>
                <a:cxn ang="0">
                  <a:pos x="77" y="201"/>
                </a:cxn>
                <a:cxn ang="0">
                  <a:pos x="61" y="177"/>
                </a:cxn>
                <a:cxn ang="0">
                  <a:pos x="54" y="156"/>
                </a:cxn>
                <a:cxn ang="0">
                  <a:pos x="37" y="132"/>
                </a:cxn>
                <a:cxn ang="0">
                  <a:pos x="30" y="109"/>
                </a:cxn>
                <a:cxn ang="0">
                  <a:pos x="14" y="93"/>
                </a:cxn>
                <a:cxn ang="0">
                  <a:pos x="0" y="62"/>
                </a:cxn>
                <a:cxn ang="0">
                  <a:pos x="14" y="46"/>
                </a:cxn>
                <a:cxn ang="0">
                  <a:pos x="14" y="62"/>
                </a:cxn>
                <a:cxn ang="0">
                  <a:pos x="30" y="62"/>
                </a:cxn>
                <a:cxn ang="0">
                  <a:pos x="37" y="46"/>
                </a:cxn>
                <a:cxn ang="0">
                  <a:pos x="46" y="39"/>
                </a:cxn>
                <a:cxn ang="0">
                  <a:pos x="70" y="30"/>
                </a:cxn>
                <a:cxn ang="0">
                  <a:pos x="77" y="0"/>
                </a:cxn>
                <a:cxn ang="0">
                  <a:pos x="93" y="7"/>
                </a:cxn>
                <a:cxn ang="0">
                  <a:pos x="108" y="30"/>
                </a:cxn>
                <a:cxn ang="0">
                  <a:pos x="131" y="30"/>
                </a:cxn>
                <a:cxn ang="0">
                  <a:pos x="138" y="53"/>
                </a:cxn>
                <a:cxn ang="0">
                  <a:pos x="138" y="53"/>
                </a:cxn>
                <a:cxn ang="0">
                  <a:pos x="124" y="62"/>
                </a:cxn>
                <a:cxn ang="0">
                  <a:pos x="108" y="77"/>
                </a:cxn>
                <a:cxn ang="0">
                  <a:pos x="100" y="100"/>
                </a:cxn>
                <a:cxn ang="0">
                  <a:pos x="108" y="123"/>
                </a:cxn>
                <a:cxn ang="0">
                  <a:pos x="117" y="132"/>
                </a:cxn>
                <a:cxn ang="0">
                  <a:pos x="131" y="140"/>
                </a:cxn>
                <a:cxn ang="0">
                  <a:pos x="138" y="147"/>
                </a:cxn>
                <a:cxn ang="0">
                  <a:pos x="154" y="156"/>
                </a:cxn>
                <a:cxn ang="0">
                  <a:pos x="171" y="177"/>
                </a:cxn>
              </a:cxnLst>
              <a:rect l="0" t="0" r="r" b="b"/>
              <a:pathLst>
                <a:path w="172" h="265">
                  <a:moveTo>
                    <a:pt x="171" y="201"/>
                  </a:moveTo>
                  <a:lnTo>
                    <a:pt x="162" y="210"/>
                  </a:lnTo>
                  <a:lnTo>
                    <a:pt x="162" y="217"/>
                  </a:lnTo>
                  <a:lnTo>
                    <a:pt x="162" y="233"/>
                  </a:lnTo>
                  <a:lnTo>
                    <a:pt x="171" y="233"/>
                  </a:lnTo>
                  <a:lnTo>
                    <a:pt x="162" y="247"/>
                  </a:lnTo>
                  <a:lnTo>
                    <a:pt x="162" y="256"/>
                  </a:lnTo>
                  <a:lnTo>
                    <a:pt x="154" y="264"/>
                  </a:lnTo>
                  <a:lnTo>
                    <a:pt x="147" y="256"/>
                  </a:lnTo>
                  <a:lnTo>
                    <a:pt x="138" y="247"/>
                  </a:lnTo>
                  <a:lnTo>
                    <a:pt x="131" y="240"/>
                  </a:lnTo>
                  <a:lnTo>
                    <a:pt x="117" y="240"/>
                  </a:lnTo>
                  <a:lnTo>
                    <a:pt x="108" y="233"/>
                  </a:lnTo>
                  <a:lnTo>
                    <a:pt x="93" y="224"/>
                  </a:lnTo>
                  <a:lnTo>
                    <a:pt x="84" y="210"/>
                  </a:lnTo>
                  <a:lnTo>
                    <a:pt x="77" y="201"/>
                  </a:lnTo>
                  <a:lnTo>
                    <a:pt x="77" y="193"/>
                  </a:lnTo>
                  <a:lnTo>
                    <a:pt x="61" y="177"/>
                  </a:lnTo>
                  <a:lnTo>
                    <a:pt x="54" y="163"/>
                  </a:lnTo>
                  <a:lnTo>
                    <a:pt x="54" y="156"/>
                  </a:lnTo>
                  <a:lnTo>
                    <a:pt x="46" y="140"/>
                  </a:lnTo>
                  <a:lnTo>
                    <a:pt x="37" y="132"/>
                  </a:lnTo>
                  <a:lnTo>
                    <a:pt x="30" y="123"/>
                  </a:lnTo>
                  <a:lnTo>
                    <a:pt x="30" y="109"/>
                  </a:lnTo>
                  <a:lnTo>
                    <a:pt x="23" y="100"/>
                  </a:lnTo>
                  <a:lnTo>
                    <a:pt x="14" y="93"/>
                  </a:lnTo>
                  <a:lnTo>
                    <a:pt x="7" y="86"/>
                  </a:lnTo>
                  <a:lnTo>
                    <a:pt x="0" y="62"/>
                  </a:lnTo>
                  <a:lnTo>
                    <a:pt x="7" y="53"/>
                  </a:lnTo>
                  <a:lnTo>
                    <a:pt x="14" y="46"/>
                  </a:lnTo>
                  <a:lnTo>
                    <a:pt x="14" y="53"/>
                  </a:lnTo>
                  <a:lnTo>
                    <a:pt x="14" y="62"/>
                  </a:lnTo>
                  <a:lnTo>
                    <a:pt x="30" y="70"/>
                  </a:lnTo>
                  <a:lnTo>
                    <a:pt x="30" y="62"/>
                  </a:lnTo>
                  <a:lnTo>
                    <a:pt x="37" y="53"/>
                  </a:lnTo>
                  <a:lnTo>
                    <a:pt x="37" y="46"/>
                  </a:lnTo>
                  <a:lnTo>
                    <a:pt x="46" y="46"/>
                  </a:lnTo>
                  <a:lnTo>
                    <a:pt x="46" y="39"/>
                  </a:lnTo>
                  <a:lnTo>
                    <a:pt x="54" y="39"/>
                  </a:lnTo>
                  <a:lnTo>
                    <a:pt x="70" y="30"/>
                  </a:lnTo>
                  <a:lnTo>
                    <a:pt x="77" y="7"/>
                  </a:lnTo>
                  <a:lnTo>
                    <a:pt x="77" y="0"/>
                  </a:lnTo>
                  <a:lnTo>
                    <a:pt x="84" y="7"/>
                  </a:lnTo>
                  <a:lnTo>
                    <a:pt x="93" y="7"/>
                  </a:lnTo>
                  <a:lnTo>
                    <a:pt x="100" y="23"/>
                  </a:lnTo>
                  <a:lnTo>
                    <a:pt x="108" y="30"/>
                  </a:lnTo>
                  <a:lnTo>
                    <a:pt x="124" y="30"/>
                  </a:lnTo>
                  <a:lnTo>
                    <a:pt x="131" y="30"/>
                  </a:lnTo>
                  <a:lnTo>
                    <a:pt x="147" y="30"/>
                  </a:lnTo>
                  <a:lnTo>
                    <a:pt x="138" y="53"/>
                  </a:lnTo>
                  <a:lnTo>
                    <a:pt x="147" y="53"/>
                  </a:lnTo>
                  <a:lnTo>
                    <a:pt x="138" y="53"/>
                  </a:lnTo>
                  <a:lnTo>
                    <a:pt x="131" y="62"/>
                  </a:lnTo>
                  <a:lnTo>
                    <a:pt x="124" y="62"/>
                  </a:lnTo>
                  <a:lnTo>
                    <a:pt x="108" y="70"/>
                  </a:lnTo>
                  <a:lnTo>
                    <a:pt x="108" y="77"/>
                  </a:lnTo>
                  <a:lnTo>
                    <a:pt x="108" y="93"/>
                  </a:lnTo>
                  <a:lnTo>
                    <a:pt x="100" y="100"/>
                  </a:lnTo>
                  <a:lnTo>
                    <a:pt x="100" y="116"/>
                  </a:lnTo>
                  <a:lnTo>
                    <a:pt x="108" y="123"/>
                  </a:lnTo>
                  <a:lnTo>
                    <a:pt x="108" y="132"/>
                  </a:lnTo>
                  <a:lnTo>
                    <a:pt x="117" y="132"/>
                  </a:lnTo>
                  <a:lnTo>
                    <a:pt x="124" y="140"/>
                  </a:lnTo>
                  <a:lnTo>
                    <a:pt x="131" y="140"/>
                  </a:lnTo>
                  <a:lnTo>
                    <a:pt x="138" y="132"/>
                  </a:lnTo>
                  <a:lnTo>
                    <a:pt x="138" y="147"/>
                  </a:lnTo>
                  <a:lnTo>
                    <a:pt x="138" y="156"/>
                  </a:lnTo>
                  <a:lnTo>
                    <a:pt x="154" y="156"/>
                  </a:lnTo>
                  <a:lnTo>
                    <a:pt x="162" y="170"/>
                  </a:lnTo>
                  <a:lnTo>
                    <a:pt x="171" y="177"/>
                  </a:lnTo>
                  <a:lnTo>
                    <a:pt x="171" y="201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  <p:sp>
          <p:nvSpPr>
            <p:cNvPr id="1278" name="Freeform 600"/>
            <p:cNvSpPr>
              <a:spLocks/>
            </p:cNvSpPr>
            <p:nvPr/>
          </p:nvSpPr>
          <p:spPr bwMode="auto">
            <a:xfrm>
              <a:off x="1253" y="1830"/>
              <a:ext cx="234" cy="326"/>
            </a:xfrm>
            <a:custGeom>
              <a:avLst/>
              <a:gdLst/>
              <a:ahLst/>
              <a:cxnLst>
                <a:cxn ang="0">
                  <a:pos x="63" y="23"/>
                </a:cxn>
                <a:cxn ang="0">
                  <a:pos x="46" y="32"/>
                </a:cxn>
                <a:cxn ang="0">
                  <a:pos x="30" y="62"/>
                </a:cxn>
                <a:cxn ang="0">
                  <a:pos x="23" y="62"/>
                </a:cxn>
                <a:cxn ang="0">
                  <a:pos x="23" y="69"/>
                </a:cxn>
                <a:cxn ang="0">
                  <a:pos x="16" y="78"/>
                </a:cxn>
                <a:cxn ang="0">
                  <a:pos x="23" y="93"/>
                </a:cxn>
                <a:cxn ang="0">
                  <a:pos x="23" y="116"/>
                </a:cxn>
                <a:cxn ang="0">
                  <a:pos x="16" y="139"/>
                </a:cxn>
                <a:cxn ang="0">
                  <a:pos x="7" y="155"/>
                </a:cxn>
                <a:cxn ang="0">
                  <a:pos x="0" y="162"/>
                </a:cxn>
                <a:cxn ang="0">
                  <a:pos x="23" y="179"/>
                </a:cxn>
                <a:cxn ang="0">
                  <a:pos x="46" y="186"/>
                </a:cxn>
                <a:cxn ang="0">
                  <a:pos x="63" y="193"/>
                </a:cxn>
                <a:cxn ang="0">
                  <a:pos x="77" y="216"/>
                </a:cxn>
                <a:cxn ang="0">
                  <a:pos x="100" y="216"/>
                </a:cxn>
                <a:cxn ang="0">
                  <a:pos x="108" y="240"/>
                </a:cxn>
                <a:cxn ang="0">
                  <a:pos x="117" y="225"/>
                </a:cxn>
                <a:cxn ang="0">
                  <a:pos x="117" y="186"/>
                </a:cxn>
                <a:cxn ang="0">
                  <a:pos x="124" y="170"/>
                </a:cxn>
                <a:cxn ang="0">
                  <a:pos x="117" y="155"/>
                </a:cxn>
                <a:cxn ang="0">
                  <a:pos x="140" y="155"/>
                </a:cxn>
                <a:cxn ang="0">
                  <a:pos x="155" y="162"/>
                </a:cxn>
                <a:cxn ang="0">
                  <a:pos x="147" y="139"/>
                </a:cxn>
                <a:cxn ang="0">
                  <a:pos x="140" y="116"/>
                </a:cxn>
                <a:cxn ang="0">
                  <a:pos x="147" y="93"/>
                </a:cxn>
                <a:cxn ang="0">
                  <a:pos x="124" y="93"/>
                </a:cxn>
                <a:cxn ang="0">
                  <a:pos x="108" y="78"/>
                </a:cxn>
                <a:cxn ang="0">
                  <a:pos x="86" y="78"/>
                </a:cxn>
                <a:cxn ang="0">
                  <a:pos x="77" y="46"/>
                </a:cxn>
                <a:cxn ang="0">
                  <a:pos x="86" y="23"/>
                </a:cxn>
                <a:cxn ang="0">
                  <a:pos x="100" y="8"/>
                </a:cxn>
                <a:cxn ang="0">
                  <a:pos x="93" y="0"/>
                </a:cxn>
                <a:cxn ang="0">
                  <a:pos x="70" y="16"/>
                </a:cxn>
              </a:cxnLst>
              <a:rect l="0" t="0" r="r" b="b"/>
              <a:pathLst>
                <a:path w="156" h="241">
                  <a:moveTo>
                    <a:pt x="63" y="16"/>
                  </a:moveTo>
                  <a:lnTo>
                    <a:pt x="63" y="23"/>
                  </a:lnTo>
                  <a:lnTo>
                    <a:pt x="54" y="23"/>
                  </a:lnTo>
                  <a:lnTo>
                    <a:pt x="46" y="32"/>
                  </a:lnTo>
                  <a:lnTo>
                    <a:pt x="46" y="46"/>
                  </a:lnTo>
                  <a:lnTo>
                    <a:pt x="30" y="62"/>
                  </a:lnTo>
                  <a:lnTo>
                    <a:pt x="30" y="69"/>
                  </a:lnTo>
                  <a:lnTo>
                    <a:pt x="23" y="62"/>
                  </a:lnTo>
                  <a:lnTo>
                    <a:pt x="23" y="55"/>
                  </a:lnTo>
                  <a:lnTo>
                    <a:pt x="23" y="69"/>
                  </a:lnTo>
                  <a:lnTo>
                    <a:pt x="16" y="69"/>
                  </a:lnTo>
                  <a:lnTo>
                    <a:pt x="16" y="78"/>
                  </a:lnTo>
                  <a:lnTo>
                    <a:pt x="23" y="85"/>
                  </a:lnTo>
                  <a:lnTo>
                    <a:pt x="23" y="93"/>
                  </a:lnTo>
                  <a:lnTo>
                    <a:pt x="23" y="102"/>
                  </a:lnTo>
                  <a:lnTo>
                    <a:pt x="23" y="116"/>
                  </a:lnTo>
                  <a:lnTo>
                    <a:pt x="23" y="125"/>
                  </a:lnTo>
                  <a:lnTo>
                    <a:pt x="16" y="139"/>
                  </a:lnTo>
                  <a:lnTo>
                    <a:pt x="7" y="148"/>
                  </a:lnTo>
                  <a:lnTo>
                    <a:pt x="7" y="155"/>
                  </a:lnTo>
                  <a:lnTo>
                    <a:pt x="0" y="155"/>
                  </a:lnTo>
                  <a:lnTo>
                    <a:pt x="0" y="162"/>
                  </a:lnTo>
                  <a:lnTo>
                    <a:pt x="16" y="170"/>
                  </a:lnTo>
                  <a:lnTo>
                    <a:pt x="23" y="179"/>
                  </a:lnTo>
                  <a:lnTo>
                    <a:pt x="30" y="179"/>
                  </a:lnTo>
                  <a:lnTo>
                    <a:pt x="46" y="186"/>
                  </a:lnTo>
                  <a:lnTo>
                    <a:pt x="54" y="193"/>
                  </a:lnTo>
                  <a:lnTo>
                    <a:pt x="63" y="193"/>
                  </a:lnTo>
                  <a:lnTo>
                    <a:pt x="70" y="209"/>
                  </a:lnTo>
                  <a:lnTo>
                    <a:pt x="77" y="216"/>
                  </a:lnTo>
                  <a:lnTo>
                    <a:pt x="93" y="216"/>
                  </a:lnTo>
                  <a:lnTo>
                    <a:pt x="100" y="216"/>
                  </a:lnTo>
                  <a:lnTo>
                    <a:pt x="117" y="216"/>
                  </a:lnTo>
                  <a:lnTo>
                    <a:pt x="108" y="240"/>
                  </a:lnTo>
                  <a:lnTo>
                    <a:pt x="117" y="240"/>
                  </a:lnTo>
                  <a:lnTo>
                    <a:pt x="117" y="225"/>
                  </a:lnTo>
                  <a:lnTo>
                    <a:pt x="124" y="202"/>
                  </a:lnTo>
                  <a:lnTo>
                    <a:pt x="117" y="186"/>
                  </a:lnTo>
                  <a:lnTo>
                    <a:pt x="117" y="170"/>
                  </a:lnTo>
                  <a:lnTo>
                    <a:pt x="124" y="170"/>
                  </a:lnTo>
                  <a:lnTo>
                    <a:pt x="117" y="162"/>
                  </a:lnTo>
                  <a:lnTo>
                    <a:pt x="117" y="155"/>
                  </a:lnTo>
                  <a:lnTo>
                    <a:pt x="124" y="155"/>
                  </a:lnTo>
                  <a:lnTo>
                    <a:pt x="140" y="155"/>
                  </a:lnTo>
                  <a:lnTo>
                    <a:pt x="147" y="155"/>
                  </a:lnTo>
                  <a:lnTo>
                    <a:pt x="155" y="162"/>
                  </a:lnTo>
                  <a:lnTo>
                    <a:pt x="155" y="155"/>
                  </a:lnTo>
                  <a:lnTo>
                    <a:pt x="147" y="139"/>
                  </a:lnTo>
                  <a:lnTo>
                    <a:pt x="147" y="132"/>
                  </a:lnTo>
                  <a:lnTo>
                    <a:pt x="140" y="116"/>
                  </a:lnTo>
                  <a:lnTo>
                    <a:pt x="147" y="102"/>
                  </a:lnTo>
                  <a:lnTo>
                    <a:pt x="147" y="93"/>
                  </a:lnTo>
                  <a:lnTo>
                    <a:pt x="140" y="93"/>
                  </a:lnTo>
                  <a:lnTo>
                    <a:pt x="124" y="93"/>
                  </a:lnTo>
                  <a:lnTo>
                    <a:pt x="117" y="78"/>
                  </a:lnTo>
                  <a:lnTo>
                    <a:pt x="108" y="78"/>
                  </a:lnTo>
                  <a:lnTo>
                    <a:pt x="93" y="78"/>
                  </a:lnTo>
                  <a:lnTo>
                    <a:pt x="86" y="78"/>
                  </a:lnTo>
                  <a:lnTo>
                    <a:pt x="86" y="62"/>
                  </a:lnTo>
                  <a:lnTo>
                    <a:pt x="77" y="46"/>
                  </a:lnTo>
                  <a:lnTo>
                    <a:pt x="77" y="39"/>
                  </a:lnTo>
                  <a:lnTo>
                    <a:pt x="86" y="23"/>
                  </a:lnTo>
                  <a:lnTo>
                    <a:pt x="93" y="16"/>
                  </a:lnTo>
                  <a:lnTo>
                    <a:pt x="100" y="8"/>
                  </a:lnTo>
                  <a:lnTo>
                    <a:pt x="108" y="0"/>
                  </a:lnTo>
                  <a:lnTo>
                    <a:pt x="93" y="0"/>
                  </a:lnTo>
                  <a:lnTo>
                    <a:pt x="86" y="8"/>
                  </a:lnTo>
                  <a:lnTo>
                    <a:pt x="70" y="16"/>
                  </a:lnTo>
                  <a:lnTo>
                    <a:pt x="63" y="16"/>
                  </a:lnTo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s-CO" b="1">
                <a:solidFill>
                  <a:prstClr val="black"/>
                </a:solidFill>
              </a:endParaRPr>
            </a:p>
          </p:txBody>
        </p:sp>
      </p:grpSp>
      <p:sp>
        <p:nvSpPr>
          <p:cNvPr id="19462" name="CuadroTexto 33"/>
          <p:cNvSpPr txBox="1">
            <a:spLocks noChangeArrowheads="1"/>
          </p:cNvSpPr>
          <p:nvPr/>
        </p:nvSpPr>
        <p:spPr bwMode="auto">
          <a:xfrm>
            <a:off x="-87313" y="4386263"/>
            <a:ext cx="1963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200" b="1">
                <a:latin typeface="Arial Rounded MT Bold" panose="020F0704030504030204" pitchFamily="34" charset="0"/>
                <a:cs typeface="Arial" panose="020B0604020202020204" pitchFamily="34" charset="0"/>
              </a:rPr>
              <a:t>Pago fraudulento de tiquetes aéreos</a:t>
            </a:r>
          </a:p>
        </p:txBody>
      </p:sp>
      <p:sp>
        <p:nvSpPr>
          <p:cNvPr id="19463" name="CuadroTexto 33"/>
          <p:cNvSpPr txBox="1">
            <a:spLocks noChangeArrowheads="1"/>
          </p:cNvSpPr>
          <p:nvPr/>
        </p:nvSpPr>
        <p:spPr bwMode="auto">
          <a:xfrm>
            <a:off x="-87313" y="3386138"/>
            <a:ext cx="19637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200" b="1">
                <a:latin typeface="Arial Rounded MT Bold" panose="020F0704030504030204" pitchFamily="34" charset="0"/>
                <a:cs typeface="Arial" panose="020B0604020202020204" pitchFamily="34" charset="0"/>
              </a:rPr>
              <a:t>Ransomware</a:t>
            </a:r>
          </a:p>
        </p:txBody>
      </p:sp>
      <p:sp>
        <p:nvSpPr>
          <p:cNvPr id="19464" name="CuadroTexto 33"/>
          <p:cNvSpPr txBox="1">
            <a:spLocks noChangeArrowheads="1"/>
          </p:cNvSpPr>
          <p:nvPr/>
        </p:nvSpPr>
        <p:spPr bwMode="auto">
          <a:xfrm>
            <a:off x="-87313" y="2125663"/>
            <a:ext cx="1963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200" b="1">
                <a:latin typeface="Arial Rounded MT Bold" panose="020F0704030504030204" pitchFamily="34" charset="0"/>
                <a:cs typeface="Arial" panose="020B0604020202020204" pitchFamily="34" charset="0"/>
              </a:rPr>
              <a:t>Explotación sexual infantil en línea</a:t>
            </a:r>
          </a:p>
        </p:txBody>
      </p:sp>
      <p:sp>
        <p:nvSpPr>
          <p:cNvPr id="19465" name="CuadroTexto 33"/>
          <p:cNvSpPr txBox="1">
            <a:spLocks noChangeArrowheads="1"/>
          </p:cNvSpPr>
          <p:nvPr/>
        </p:nvSpPr>
        <p:spPr bwMode="auto">
          <a:xfrm>
            <a:off x="-87313" y="1050925"/>
            <a:ext cx="1963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200" b="1">
                <a:latin typeface="Arial Rounded MT Bold" panose="020F0704030504030204" pitchFamily="34" charset="0"/>
                <a:cs typeface="Arial" panose="020B0604020202020204" pitchFamily="34" charset="0"/>
              </a:rPr>
              <a:t>Contrabando online</a:t>
            </a:r>
          </a:p>
        </p:txBody>
      </p:sp>
      <p:pic>
        <p:nvPicPr>
          <p:cNvPr id="1946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4094163"/>
            <a:ext cx="92233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Imagen 1284" descr="C:\Users\Juank\Downloads\IMG_20161010_1906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4094163"/>
            <a:ext cx="155575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4"/>
          <a:stretch>
            <a:fillRect/>
          </a:stretch>
        </p:blipFill>
        <p:spPr bwMode="auto">
          <a:xfrm>
            <a:off x="5551488" y="4094163"/>
            <a:ext cx="841375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94"/>
          <a:stretch>
            <a:fillRect/>
          </a:stretch>
        </p:blipFill>
        <p:spPr bwMode="auto">
          <a:xfrm>
            <a:off x="6462713" y="4097338"/>
            <a:ext cx="935037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Imagen 1294" descr="Descripción: C:\Users\jesus.lopez\Downloads\WhatsApp Image 2016-10-12 at 10.18.48 AM (1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5" y="4092575"/>
            <a:ext cx="1531938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4094163"/>
            <a:ext cx="1039813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Imagen 129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5" r="22818"/>
          <a:stretch>
            <a:fillRect/>
          </a:stretch>
        </p:blipFill>
        <p:spPr bwMode="auto">
          <a:xfrm>
            <a:off x="2509838" y="1925638"/>
            <a:ext cx="30956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Imagen 129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26622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Imagen 129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830263"/>
            <a:ext cx="895350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2" name="Rectángulo redondeado 1301"/>
          <p:cNvSpPr/>
          <p:nvPr/>
        </p:nvSpPr>
        <p:spPr>
          <a:xfrm>
            <a:off x="6280150" y="487363"/>
            <a:ext cx="2609850" cy="23891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7" name="Rectángulo redondeado 6"/>
          <p:cNvSpPr/>
          <p:nvPr/>
        </p:nvSpPr>
        <p:spPr>
          <a:xfrm>
            <a:off x="6386513" y="538163"/>
            <a:ext cx="2408237" cy="22907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9477" name="Rectángulo 1298"/>
          <p:cNvSpPr>
            <a:spLocks noChangeArrowheads="1"/>
          </p:cNvSpPr>
          <p:nvPr/>
        </p:nvSpPr>
        <p:spPr bwMode="auto">
          <a:xfrm>
            <a:off x="6362700" y="1135063"/>
            <a:ext cx="250190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200">
                <a:latin typeface="Franklin Gothic Book" panose="020B0503020102020204" pitchFamily="34" charset="0"/>
                <a:cs typeface="Arial" panose="020B0604020202020204" pitchFamily="34" charset="0"/>
              </a:rPr>
              <a:t>Corresponsabilidad de mecanismos de cooperación en la región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000">
                <a:latin typeface="Franklin Gothic Book" panose="020B0503020102020204" pitchFamily="34" charset="0"/>
                <a:cs typeface="Arial" panose="020B0604020202020204" pitchFamily="34" charset="0"/>
              </a:rPr>
              <a:t>41 países a nivel mundial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000">
                <a:latin typeface="Franklin Gothic Book" panose="020B0503020102020204" pitchFamily="34" charset="0"/>
                <a:cs typeface="Arial" panose="020B0604020202020204" pitchFamily="34" charset="0"/>
              </a:rPr>
              <a:t>28 países en Latinoamérica</a:t>
            </a:r>
            <a:r>
              <a:rPr lang="es-CO" altLang="es-CO" sz="1100"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478" name="CuadroTexto 33"/>
          <p:cNvSpPr txBox="1">
            <a:spLocks noChangeArrowheads="1"/>
          </p:cNvSpPr>
          <p:nvPr/>
        </p:nvSpPr>
        <p:spPr bwMode="auto">
          <a:xfrm>
            <a:off x="6618288" y="544513"/>
            <a:ext cx="1963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400" b="1">
                <a:latin typeface="Arial Rounded MT Bold" panose="020F0704030504030204" pitchFamily="34" charset="0"/>
                <a:cs typeface="Arial" panose="020B0604020202020204" pitchFamily="34" charset="0"/>
              </a:rPr>
              <a:t>Generalidades </a:t>
            </a:r>
          </a:p>
        </p:txBody>
      </p:sp>
      <p:sp>
        <p:nvSpPr>
          <p:cNvPr id="19479" name="Rectángulo 1300"/>
          <p:cNvSpPr>
            <a:spLocks noChangeArrowheads="1"/>
          </p:cNvSpPr>
          <p:nvPr/>
        </p:nvSpPr>
        <p:spPr bwMode="auto">
          <a:xfrm>
            <a:off x="6362700" y="2293938"/>
            <a:ext cx="2501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200">
                <a:latin typeface="Franklin Gothic Book" panose="020B0503020102020204" pitchFamily="34" charset="0"/>
                <a:cs typeface="Arial" panose="020B0604020202020204" pitchFamily="34" charset="0"/>
              </a:rPr>
              <a:t>Respuesta contra las amenazas del cibercrimen</a:t>
            </a:r>
          </a:p>
        </p:txBody>
      </p:sp>
      <p:sp>
        <p:nvSpPr>
          <p:cNvPr id="16" name="Forma libre 15"/>
          <p:cNvSpPr/>
          <p:nvPr/>
        </p:nvSpPr>
        <p:spPr>
          <a:xfrm>
            <a:off x="2495550" y="2527300"/>
            <a:ext cx="127000" cy="215900"/>
          </a:xfrm>
          <a:custGeom>
            <a:avLst/>
            <a:gdLst>
              <a:gd name="connsiteX0" fmla="*/ 127058 w 127058"/>
              <a:gd name="connsiteY0" fmla="*/ 0 h 215900"/>
              <a:gd name="connsiteX1" fmla="*/ 19108 w 127058"/>
              <a:gd name="connsiteY1" fmla="*/ 50800 h 215900"/>
              <a:gd name="connsiteX2" fmla="*/ 58 w 127058"/>
              <a:gd name="connsiteY2" fmla="*/ 2159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58" h="215900">
                <a:moveTo>
                  <a:pt x="127058" y="0"/>
                </a:moveTo>
                <a:cubicBezTo>
                  <a:pt x="83666" y="7408"/>
                  <a:pt x="40275" y="14817"/>
                  <a:pt x="19108" y="50800"/>
                </a:cubicBezTo>
                <a:cubicBezTo>
                  <a:pt x="-2059" y="86783"/>
                  <a:pt x="58" y="215900"/>
                  <a:pt x="58" y="215900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7" name="Forma libre 16"/>
          <p:cNvSpPr/>
          <p:nvPr/>
        </p:nvSpPr>
        <p:spPr>
          <a:xfrm>
            <a:off x="2546350" y="2528888"/>
            <a:ext cx="71438" cy="374650"/>
          </a:xfrm>
          <a:custGeom>
            <a:avLst/>
            <a:gdLst>
              <a:gd name="connsiteX0" fmla="*/ 70527 w 70527"/>
              <a:gd name="connsiteY0" fmla="*/ 0 h 373856"/>
              <a:gd name="connsiteX1" fmla="*/ 1471 w 70527"/>
              <a:gd name="connsiteY1" fmla="*/ 200025 h 373856"/>
              <a:gd name="connsiteX2" fmla="*/ 30046 w 70527"/>
              <a:gd name="connsiteY2" fmla="*/ 373856 h 37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527" h="373856">
                <a:moveTo>
                  <a:pt x="70527" y="0"/>
                </a:moveTo>
                <a:cubicBezTo>
                  <a:pt x="39372" y="68858"/>
                  <a:pt x="8218" y="137716"/>
                  <a:pt x="1471" y="200025"/>
                </a:cubicBezTo>
                <a:cubicBezTo>
                  <a:pt x="-5276" y="262334"/>
                  <a:pt x="12385" y="318095"/>
                  <a:pt x="30046" y="373856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8" name="Forma libre 17"/>
          <p:cNvSpPr/>
          <p:nvPr/>
        </p:nvSpPr>
        <p:spPr>
          <a:xfrm>
            <a:off x="2617788" y="2532063"/>
            <a:ext cx="488950" cy="492125"/>
          </a:xfrm>
          <a:custGeom>
            <a:avLst/>
            <a:gdLst>
              <a:gd name="connsiteX0" fmla="*/ 0 w 490434"/>
              <a:gd name="connsiteY0" fmla="*/ 0 h 492919"/>
              <a:gd name="connsiteX1" fmla="*/ 428625 w 490434"/>
              <a:gd name="connsiteY1" fmla="*/ 266700 h 492919"/>
              <a:gd name="connsiteX2" fmla="*/ 478631 w 490434"/>
              <a:gd name="connsiteY2" fmla="*/ 492919 h 492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434" h="492919">
                <a:moveTo>
                  <a:pt x="0" y="0"/>
                </a:moveTo>
                <a:cubicBezTo>
                  <a:pt x="174426" y="92273"/>
                  <a:pt x="348853" y="184547"/>
                  <a:pt x="428625" y="266700"/>
                </a:cubicBezTo>
                <a:cubicBezTo>
                  <a:pt x="508397" y="348853"/>
                  <a:pt x="493514" y="420886"/>
                  <a:pt x="478631" y="492919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9" name="Forma libre 18"/>
          <p:cNvSpPr/>
          <p:nvPr/>
        </p:nvSpPr>
        <p:spPr>
          <a:xfrm>
            <a:off x="2616200" y="2536825"/>
            <a:ext cx="255588" cy="577850"/>
          </a:xfrm>
          <a:custGeom>
            <a:avLst/>
            <a:gdLst>
              <a:gd name="connsiteX0" fmla="*/ 0 w 254853"/>
              <a:gd name="connsiteY0" fmla="*/ 0 h 577850"/>
              <a:gd name="connsiteX1" fmla="*/ 241300 w 254853"/>
              <a:gd name="connsiteY1" fmla="*/ 323850 h 577850"/>
              <a:gd name="connsiteX2" fmla="*/ 203200 w 254853"/>
              <a:gd name="connsiteY2" fmla="*/ 577850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853" h="577850">
                <a:moveTo>
                  <a:pt x="0" y="0"/>
                </a:moveTo>
                <a:cubicBezTo>
                  <a:pt x="103716" y="113771"/>
                  <a:pt x="207433" y="227542"/>
                  <a:pt x="241300" y="323850"/>
                </a:cubicBezTo>
                <a:cubicBezTo>
                  <a:pt x="275167" y="420158"/>
                  <a:pt x="239183" y="499004"/>
                  <a:pt x="203200" y="577850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0" name="Forma libre 19"/>
          <p:cNvSpPr/>
          <p:nvPr/>
        </p:nvSpPr>
        <p:spPr>
          <a:xfrm>
            <a:off x="2603500" y="2533650"/>
            <a:ext cx="130175" cy="917575"/>
          </a:xfrm>
          <a:custGeom>
            <a:avLst/>
            <a:gdLst>
              <a:gd name="connsiteX0" fmla="*/ 9217 w 129867"/>
              <a:gd name="connsiteY0" fmla="*/ 0 h 917575"/>
              <a:gd name="connsiteX1" fmla="*/ 12392 w 129867"/>
              <a:gd name="connsiteY1" fmla="*/ 561975 h 917575"/>
              <a:gd name="connsiteX2" fmla="*/ 129867 w 129867"/>
              <a:gd name="connsiteY2" fmla="*/ 917575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867" h="917575">
                <a:moveTo>
                  <a:pt x="9217" y="0"/>
                </a:moveTo>
                <a:cubicBezTo>
                  <a:pt x="750" y="204523"/>
                  <a:pt x="-7716" y="409046"/>
                  <a:pt x="12392" y="561975"/>
                </a:cubicBezTo>
                <a:cubicBezTo>
                  <a:pt x="32500" y="714904"/>
                  <a:pt x="81183" y="816239"/>
                  <a:pt x="129867" y="917575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1" name="Forma libre 20"/>
          <p:cNvSpPr/>
          <p:nvPr/>
        </p:nvSpPr>
        <p:spPr>
          <a:xfrm>
            <a:off x="2622550" y="2536825"/>
            <a:ext cx="230188" cy="1054100"/>
          </a:xfrm>
          <a:custGeom>
            <a:avLst/>
            <a:gdLst>
              <a:gd name="connsiteX0" fmla="*/ 0 w 230361"/>
              <a:gd name="connsiteY0" fmla="*/ 0 h 1054100"/>
              <a:gd name="connsiteX1" fmla="*/ 196850 w 230361"/>
              <a:gd name="connsiteY1" fmla="*/ 698500 h 1054100"/>
              <a:gd name="connsiteX2" fmla="*/ 228600 w 230361"/>
              <a:gd name="connsiteY2" fmla="*/ 105410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361" h="1054100">
                <a:moveTo>
                  <a:pt x="0" y="0"/>
                </a:moveTo>
                <a:cubicBezTo>
                  <a:pt x="79375" y="261408"/>
                  <a:pt x="158750" y="522817"/>
                  <a:pt x="196850" y="698500"/>
                </a:cubicBezTo>
                <a:cubicBezTo>
                  <a:pt x="234950" y="874183"/>
                  <a:pt x="231775" y="964141"/>
                  <a:pt x="228600" y="1054100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04" name="Forma libre 1303"/>
          <p:cNvSpPr/>
          <p:nvPr/>
        </p:nvSpPr>
        <p:spPr>
          <a:xfrm>
            <a:off x="2352675" y="2349500"/>
            <a:ext cx="266700" cy="187325"/>
          </a:xfrm>
          <a:custGeom>
            <a:avLst/>
            <a:gdLst>
              <a:gd name="connsiteX0" fmla="*/ 266700 w 266700"/>
              <a:gd name="connsiteY0" fmla="*/ 187325 h 187325"/>
              <a:gd name="connsiteX1" fmla="*/ 174625 w 266700"/>
              <a:gd name="connsiteY1" fmla="*/ 69850 h 187325"/>
              <a:gd name="connsiteX2" fmla="*/ 0 w 266700"/>
              <a:gd name="connsiteY2" fmla="*/ 0 h 187325"/>
              <a:gd name="connsiteX3" fmla="*/ 0 w 266700"/>
              <a:gd name="connsiteY3" fmla="*/ 0 h 18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" h="187325">
                <a:moveTo>
                  <a:pt x="266700" y="187325"/>
                </a:moveTo>
                <a:cubicBezTo>
                  <a:pt x="242887" y="144198"/>
                  <a:pt x="219075" y="101071"/>
                  <a:pt x="174625" y="69850"/>
                </a:cubicBezTo>
                <a:cubicBezTo>
                  <a:pt x="130175" y="38629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05" name="Forma libre 1304"/>
          <p:cNvSpPr/>
          <p:nvPr/>
        </p:nvSpPr>
        <p:spPr>
          <a:xfrm>
            <a:off x="2501900" y="2438400"/>
            <a:ext cx="117475" cy="92075"/>
          </a:xfrm>
          <a:custGeom>
            <a:avLst/>
            <a:gdLst>
              <a:gd name="connsiteX0" fmla="*/ 116700 w 116700"/>
              <a:gd name="connsiteY0" fmla="*/ 92075 h 92075"/>
              <a:gd name="connsiteX1" fmla="*/ 15100 w 116700"/>
              <a:gd name="connsiteY1" fmla="*/ 63500 h 92075"/>
              <a:gd name="connsiteX2" fmla="*/ 2400 w 116700"/>
              <a:gd name="connsiteY2" fmla="*/ 0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700" h="92075">
                <a:moveTo>
                  <a:pt x="116700" y="92075"/>
                </a:moveTo>
                <a:cubicBezTo>
                  <a:pt x="75425" y="85460"/>
                  <a:pt x="34150" y="78846"/>
                  <a:pt x="15100" y="63500"/>
                </a:cubicBezTo>
                <a:cubicBezTo>
                  <a:pt x="-3950" y="48154"/>
                  <a:pt x="-775" y="24077"/>
                  <a:pt x="2400" y="0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06" name="Forma libre 1305"/>
          <p:cNvSpPr/>
          <p:nvPr/>
        </p:nvSpPr>
        <p:spPr>
          <a:xfrm>
            <a:off x="2424113" y="2447925"/>
            <a:ext cx="182562" cy="84138"/>
          </a:xfrm>
          <a:custGeom>
            <a:avLst/>
            <a:gdLst>
              <a:gd name="connsiteX0" fmla="*/ 182059 w 182059"/>
              <a:gd name="connsiteY0" fmla="*/ 82550 h 84095"/>
              <a:gd name="connsiteX1" fmla="*/ 16959 w 182059"/>
              <a:gd name="connsiteY1" fmla="*/ 73025 h 84095"/>
              <a:gd name="connsiteX2" fmla="*/ 13784 w 182059"/>
              <a:gd name="connsiteY2" fmla="*/ 0 h 8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059" h="84095">
                <a:moveTo>
                  <a:pt x="182059" y="82550"/>
                </a:moveTo>
                <a:cubicBezTo>
                  <a:pt x="113532" y="84666"/>
                  <a:pt x="45005" y="86783"/>
                  <a:pt x="16959" y="73025"/>
                </a:cubicBezTo>
                <a:cubicBezTo>
                  <a:pt x="-11087" y="59267"/>
                  <a:pt x="1348" y="29633"/>
                  <a:pt x="13784" y="0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07" name="Forma libre 1306"/>
          <p:cNvSpPr/>
          <p:nvPr/>
        </p:nvSpPr>
        <p:spPr>
          <a:xfrm>
            <a:off x="2006600" y="2092325"/>
            <a:ext cx="606425" cy="441325"/>
          </a:xfrm>
          <a:custGeom>
            <a:avLst/>
            <a:gdLst>
              <a:gd name="connsiteX0" fmla="*/ 606425 w 606425"/>
              <a:gd name="connsiteY0" fmla="*/ 440938 h 440938"/>
              <a:gd name="connsiteX1" fmla="*/ 320675 w 606425"/>
              <a:gd name="connsiteY1" fmla="*/ 47238 h 440938"/>
              <a:gd name="connsiteX2" fmla="*/ 0 w 606425"/>
              <a:gd name="connsiteY2" fmla="*/ 21838 h 44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6425" h="440938">
                <a:moveTo>
                  <a:pt x="606425" y="440938"/>
                </a:moveTo>
                <a:cubicBezTo>
                  <a:pt x="514085" y="279013"/>
                  <a:pt x="421746" y="117088"/>
                  <a:pt x="320675" y="47238"/>
                </a:cubicBezTo>
                <a:cubicBezTo>
                  <a:pt x="219604" y="-22612"/>
                  <a:pt x="109802" y="-387"/>
                  <a:pt x="0" y="21838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08" name="Forma libre 1307"/>
          <p:cNvSpPr/>
          <p:nvPr/>
        </p:nvSpPr>
        <p:spPr>
          <a:xfrm>
            <a:off x="2286000" y="2297113"/>
            <a:ext cx="327025" cy="230187"/>
          </a:xfrm>
          <a:custGeom>
            <a:avLst/>
            <a:gdLst>
              <a:gd name="connsiteX0" fmla="*/ 327025 w 327025"/>
              <a:gd name="connsiteY0" fmla="*/ 230874 h 230874"/>
              <a:gd name="connsiteX1" fmla="*/ 152400 w 327025"/>
              <a:gd name="connsiteY1" fmla="*/ 14974 h 230874"/>
              <a:gd name="connsiteX2" fmla="*/ 0 w 327025"/>
              <a:gd name="connsiteY2" fmla="*/ 18149 h 23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025" h="230874">
                <a:moveTo>
                  <a:pt x="327025" y="230874"/>
                </a:moveTo>
                <a:cubicBezTo>
                  <a:pt x="266964" y="140651"/>
                  <a:pt x="206904" y="50428"/>
                  <a:pt x="152400" y="14974"/>
                </a:cubicBezTo>
                <a:cubicBezTo>
                  <a:pt x="97896" y="-20480"/>
                  <a:pt x="0" y="18149"/>
                  <a:pt x="0" y="18149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09" name="Forma libre 1308"/>
          <p:cNvSpPr/>
          <p:nvPr/>
        </p:nvSpPr>
        <p:spPr>
          <a:xfrm>
            <a:off x="2619375" y="2533650"/>
            <a:ext cx="395288" cy="720725"/>
          </a:xfrm>
          <a:custGeom>
            <a:avLst/>
            <a:gdLst>
              <a:gd name="connsiteX0" fmla="*/ 0 w 395441"/>
              <a:gd name="connsiteY0" fmla="*/ 0 h 720725"/>
              <a:gd name="connsiteX1" fmla="*/ 355600 w 395441"/>
              <a:gd name="connsiteY1" fmla="*/ 377825 h 720725"/>
              <a:gd name="connsiteX2" fmla="*/ 371475 w 395441"/>
              <a:gd name="connsiteY2" fmla="*/ 720725 h 7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441" h="720725">
                <a:moveTo>
                  <a:pt x="0" y="0"/>
                </a:moveTo>
                <a:cubicBezTo>
                  <a:pt x="146844" y="128852"/>
                  <a:pt x="293688" y="257704"/>
                  <a:pt x="355600" y="377825"/>
                </a:cubicBezTo>
                <a:cubicBezTo>
                  <a:pt x="417512" y="497946"/>
                  <a:pt x="394493" y="609335"/>
                  <a:pt x="371475" y="720725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12" name="Forma libre 1311"/>
          <p:cNvSpPr/>
          <p:nvPr/>
        </p:nvSpPr>
        <p:spPr>
          <a:xfrm>
            <a:off x="2439988" y="2138363"/>
            <a:ext cx="176212" cy="400050"/>
          </a:xfrm>
          <a:custGeom>
            <a:avLst/>
            <a:gdLst>
              <a:gd name="connsiteX0" fmla="*/ 171450 w 175049"/>
              <a:gd name="connsiteY0" fmla="*/ 400050 h 400050"/>
              <a:gd name="connsiteX1" fmla="*/ 152400 w 175049"/>
              <a:gd name="connsiteY1" fmla="*/ 123825 h 400050"/>
              <a:gd name="connsiteX2" fmla="*/ 0 w 175049"/>
              <a:gd name="connsiteY2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049" h="400050">
                <a:moveTo>
                  <a:pt x="171450" y="400050"/>
                </a:moveTo>
                <a:cubicBezTo>
                  <a:pt x="176212" y="295275"/>
                  <a:pt x="180975" y="190500"/>
                  <a:pt x="152400" y="123825"/>
                </a:cubicBezTo>
                <a:cubicBezTo>
                  <a:pt x="123825" y="57150"/>
                  <a:pt x="61912" y="28575"/>
                  <a:pt x="0" y="0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16" name="CuadroTexto 33"/>
          <p:cNvSpPr txBox="1">
            <a:spLocks noChangeArrowheads="1"/>
          </p:cNvSpPr>
          <p:nvPr/>
        </p:nvSpPr>
        <p:spPr bwMode="auto">
          <a:xfrm>
            <a:off x="1936750" y="3814763"/>
            <a:ext cx="7040563" cy="277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CO" sz="1200" b="1" dirty="0">
                <a:latin typeface="Arial Rounded MT Bold" panose="020F0704030504030204" pitchFamily="34" charset="0"/>
              </a:rPr>
              <a:t>Procesos operacionales bajo la modalidad de acción conjunta – </a:t>
            </a:r>
            <a:r>
              <a:rPr lang="es-CO" sz="1200" b="1" dirty="0" err="1">
                <a:latin typeface="Arial Rounded MT Bold" panose="020F0704030504030204" pitchFamily="34" charset="0"/>
              </a:rPr>
              <a:t>Action</a:t>
            </a:r>
            <a:r>
              <a:rPr lang="es-CO" sz="1200" b="1" dirty="0">
                <a:latin typeface="Arial Rounded MT Bold" panose="020F0704030504030204" pitchFamily="34" charset="0"/>
              </a:rPr>
              <a:t> Day</a:t>
            </a:r>
          </a:p>
        </p:txBody>
      </p:sp>
      <p:sp>
        <p:nvSpPr>
          <p:cNvPr id="1313" name="Forma libre 1312"/>
          <p:cNvSpPr/>
          <p:nvPr/>
        </p:nvSpPr>
        <p:spPr>
          <a:xfrm>
            <a:off x="2614613" y="1638300"/>
            <a:ext cx="1514475" cy="896938"/>
          </a:xfrm>
          <a:custGeom>
            <a:avLst/>
            <a:gdLst>
              <a:gd name="connsiteX0" fmla="*/ 0 w 1514475"/>
              <a:gd name="connsiteY0" fmla="*/ 897291 h 897291"/>
              <a:gd name="connsiteX1" fmla="*/ 947737 w 1514475"/>
              <a:gd name="connsiteY1" fmla="*/ 111479 h 897291"/>
              <a:gd name="connsiteX2" fmla="*/ 1514475 w 1514475"/>
              <a:gd name="connsiteY2" fmla="*/ 23373 h 89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475" h="897291">
                <a:moveTo>
                  <a:pt x="0" y="897291"/>
                </a:moveTo>
                <a:cubicBezTo>
                  <a:pt x="347662" y="577211"/>
                  <a:pt x="695325" y="257132"/>
                  <a:pt x="947737" y="111479"/>
                </a:cubicBezTo>
                <a:cubicBezTo>
                  <a:pt x="1200149" y="-34174"/>
                  <a:pt x="1357312" y="-5401"/>
                  <a:pt x="1514475" y="23373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14" name="Forma libre 1313"/>
          <p:cNvSpPr/>
          <p:nvPr/>
        </p:nvSpPr>
        <p:spPr>
          <a:xfrm>
            <a:off x="2627313" y="1449388"/>
            <a:ext cx="1630362" cy="1065212"/>
          </a:xfrm>
          <a:custGeom>
            <a:avLst/>
            <a:gdLst>
              <a:gd name="connsiteX0" fmla="*/ 0 w 1631156"/>
              <a:gd name="connsiteY0" fmla="*/ 1065262 h 1065262"/>
              <a:gd name="connsiteX1" fmla="*/ 938212 w 1631156"/>
              <a:gd name="connsiteY1" fmla="*/ 74662 h 1065262"/>
              <a:gd name="connsiteX2" fmla="*/ 1631156 w 1631156"/>
              <a:gd name="connsiteY2" fmla="*/ 146100 h 106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1156" h="1065262">
                <a:moveTo>
                  <a:pt x="0" y="1065262"/>
                </a:moveTo>
                <a:cubicBezTo>
                  <a:pt x="333176" y="646559"/>
                  <a:pt x="666353" y="227856"/>
                  <a:pt x="938212" y="74662"/>
                </a:cubicBezTo>
                <a:cubicBezTo>
                  <a:pt x="1210071" y="-78532"/>
                  <a:pt x="1420613" y="33784"/>
                  <a:pt x="1631156" y="146100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15" name="Forma libre 1314"/>
          <p:cNvSpPr/>
          <p:nvPr/>
        </p:nvSpPr>
        <p:spPr>
          <a:xfrm>
            <a:off x="2619375" y="1293813"/>
            <a:ext cx="2106613" cy="1231900"/>
          </a:xfrm>
          <a:custGeom>
            <a:avLst/>
            <a:gdLst>
              <a:gd name="connsiteX0" fmla="*/ 0 w 2107406"/>
              <a:gd name="connsiteY0" fmla="*/ 1233414 h 1233414"/>
              <a:gd name="connsiteX1" fmla="*/ 1390650 w 2107406"/>
              <a:gd name="connsiteY1" fmla="*/ 126133 h 1233414"/>
              <a:gd name="connsiteX2" fmla="*/ 2107406 w 2107406"/>
              <a:gd name="connsiteY2" fmla="*/ 71364 h 123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7406" h="1233414">
                <a:moveTo>
                  <a:pt x="0" y="1233414"/>
                </a:moveTo>
                <a:cubicBezTo>
                  <a:pt x="519708" y="776611"/>
                  <a:pt x="1039416" y="319808"/>
                  <a:pt x="1390650" y="126133"/>
                </a:cubicBezTo>
                <a:cubicBezTo>
                  <a:pt x="1741884" y="-67542"/>
                  <a:pt x="1924645" y="1911"/>
                  <a:pt x="2107406" y="71364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17" name="Forma libre 1316"/>
          <p:cNvSpPr/>
          <p:nvPr/>
        </p:nvSpPr>
        <p:spPr>
          <a:xfrm>
            <a:off x="2617788" y="1233488"/>
            <a:ext cx="2095500" cy="1301750"/>
          </a:xfrm>
          <a:custGeom>
            <a:avLst/>
            <a:gdLst>
              <a:gd name="connsiteX0" fmla="*/ 0 w 2095500"/>
              <a:gd name="connsiteY0" fmla="*/ 1302452 h 1302452"/>
              <a:gd name="connsiteX1" fmla="*/ 1240631 w 2095500"/>
              <a:gd name="connsiteY1" fmla="*/ 45152 h 1302452"/>
              <a:gd name="connsiteX2" fmla="*/ 2095500 w 2095500"/>
              <a:gd name="connsiteY2" fmla="*/ 257084 h 130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0" h="1302452">
                <a:moveTo>
                  <a:pt x="0" y="1302452"/>
                </a:moveTo>
                <a:cubicBezTo>
                  <a:pt x="445690" y="760916"/>
                  <a:pt x="891381" y="219380"/>
                  <a:pt x="1240631" y="45152"/>
                </a:cubicBezTo>
                <a:cubicBezTo>
                  <a:pt x="1589881" y="-129076"/>
                  <a:pt x="2095500" y="257084"/>
                  <a:pt x="2095500" y="257084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18" name="Forma libre 1317"/>
          <p:cNvSpPr/>
          <p:nvPr/>
        </p:nvSpPr>
        <p:spPr>
          <a:xfrm>
            <a:off x="2625725" y="1489075"/>
            <a:ext cx="1860550" cy="1035050"/>
          </a:xfrm>
          <a:custGeom>
            <a:avLst/>
            <a:gdLst>
              <a:gd name="connsiteX0" fmla="*/ 0 w 1860550"/>
              <a:gd name="connsiteY0" fmla="*/ 1035050 h 1035050"/>
              <a:gd name="connsiteX1" fmla="*/ 1165225 w 1860550"/>
              <a:gd name="connsiteY1" fmla="*/ 498475 h 1035050"/>
              <a:gd name="connsiteX2" fmla="*/ 1860550 w 1860550"/>
              <a:gd name="connsiteY2" fmla="*/ 0 h 103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0550" h="1035050">
                <a:moveTo>
                  <a:pt x="0" y="1035050"/>
                </a:moveTo>
                <a:cubicBezTo>
                  <a:pt x="427566" y="853016"/>
                  <a:pt x="855133" y="670983"/>
                  <a:pt x="1165225" y="498475"/>
                </a:cubicBezTo>
                <a:cubicBezTo>
                  <a:pt x="1475317" y="325967"/>
                  <a:pt x="1667933" y="162983"/>
                  <a:pt x="1860550" y="0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19" name="Forma libre 1318"/>
          <p:cNvSpPr/>
          <p:nvPr/>
        </p:nvSpPr>
        <p:spPr>
          <a:xfrm>
            <a:off x="2622550" y="1466850"/>
            <a:ext cx="1995488" cy="1057275"/>
          </a:xfrm>
          <a:custGeom>
            <a:avLst/>
            <a:gdLst>
              <a:gd name="connsiteX0" fmla="*/ 0 w 1995267"/>
              <a:gd name="connsiteY0" fmla="*/ 1057275 h 1057275"/>
              <a:gd name="connsiteX1" fmla="*/ 1708150 w 1995267"/>
              <a:gd name="connsiteY1" fmla="*/ 533400 h 1057275"/>
              <a:gd name="connsiteX2" fmla="*/ 1978025 w 1995267"/>
              <a:gd name="connsiteY2" fmla="*/ 0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5267" h="1057275">
                <a:moveTo>
                  <a:pt x="0" y="1057275"/>
                </a:moveTo>
                <a:cubicBezTo>
                  <a:pt x="689239" y="883443"/>
                  <a:pt x="1378479" y="709612"/>
                  <a:pt x="1708150" y="533400"/>
                </a:cubicBezTo>
                <a:cubicBezTo>
                  <a:pt x="2037821" y="357188"/>
                  <a:pt x="2007923" y="178594"/>
                  <a:pt x="1978025" y="0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20" name="Forma libre 1319"/>
          <p:cNvSpPr/>
          <p:nvPr/>
        </p:nvSpPr>
        <p:spPr>
          <a:xfrm>
            <a:off x="2622550" y="1555750"/>
            <a:ext cx="1943100" cy="977900"/>
          </a:xfrm>
          <a:custGeom>
            <a:avLst/>
            <a:gdLst>
              <a:gd name="connsiteX0" fmla="*/ 0 w 1943100"/>
              <a:gd name="connsiteY0" fmla="*/ 977900 h 977900"/>
              <a:gd name="connsiteX1" fmla="*/ 1193800 w 1943100"/>
              <a:gd name="connsiteY1" fmla="*/ 568325 h 977900"/>
              <a:gd name="connsiteX2" fmla="*/ 1943100 w 1943100"/>
              <a:gd name="connsiteY2" fmla="*/ 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3100" h="977900">
                <a:moveTo>
                  <a:pt x="0" y="977900"/>
                </a:moveTo>
                <a:cubicBezTo>
                  <a:pt x="434975" y="854604"/>
                  <a:pt x="869950" y="731308"/>
                  <a:pt x="1193800" y="568325"/>
                </a:cubicBezTo>
                <a:cubicBezTo>
                  <a:pt x="1517650" y="405342"/>
                  <a:pt x="1943100" y="0"/>
                  <a:pt x="1943100" y="0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21" name="Forma libre 1320"/>
          <p:cNvSpPr/>
          <p:nvPr/>
        </p:nvSpPr>
        <p:spPr>
          <a:xfrm>
            <a:off x="2622550" y="1022350"/>
            <a:ext cx="2155825" cy="1501775"/>
          </a:xfrm>
          <a:custGeom>
            <a:avLst/>
            <a:gdLst>
              <a:gd name="connsiteX0" fmla="*/ 0 w 2155825"/>
              <a:gd name="connsiteY0" fmla="*/ 1501719 h 1501719"/>
              <a:gd name="connsiteX1" fmla="*/ 1079500 w 2155825"/>
              <a:gd name="connsiteY1" fmla="*/ 190444 h 1501719"/>
              <a:gd name="connsiteX2" fmla="*/ 2155825 w 2155825"/>
              <a:gd name="connsiteY2" fmla="*/ 34869 h 150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5825" h="1501719">
                <a:moveTo>
                  <a:pt x="0" y="1501719"/>
                </a:moveTo>
                <a:cubicBezTo>
                  <a:pt x="360098" y="968319"/>
                  <a:pt x="720196" y="434919"/>
                  <a:pt x="1079500" y="190444"/>
                </a:cubicBezTo>
                <a:cubicBezTo>
                  <a:pt x="1438804" y="-54031"/>
                  <a:pt x="1797314" y="-9581"/>
                  <a:pt x="2155825" y="34869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22" name="Forma libre 1321"/>
          <p:cNvSpPr/>
          <p:nvPr/>
        </p:nvSpPr>
        <p:spPr>
          <a:xfrm>
            <a:off x="2619375" y="1133475"/>
            <a:ext cx="1879600" cy="1406525"/>
          </a:xfrm>
          <a:custGeom>
            <a:avLst/>
            <a:gdLst>
              <a:gd name="connsiteX0" fmla="*/ 0 w 1879600"/>
              <a:gd name="connsiteY0" fmla="*/ 1406525 h 1406525"/>
              <a:gd name="connsiteX1" fmla="*/ 682625 w 1879600"/>
              <a:gd name="connsiteY1" fmla="*/ 342900 h 1406525"/>
              <a:gd name="connsiteX2" fmla="*/ 1879600 w 1879600"/>
              <a:gd name="connsiteY2" fmla="*/ 0 h 140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9600" h="1406525">
                <a:moveTo>
                  <a:pt x="0" y="1406525"/>
                </a:moveTo>
                <a:cubicBezTo>
                  <a:pt x="184679" y="991923"/>
                  <a:pt x="369359" y="577321"/>
                  <a:pt x="682625" y="342900"/>
                </a:cubicBezTo>
                <a:cubicBezTo>
                  <a:pt x="995891" y="108479"/>
                  <a:pt x="1437745" y="54239"/>
                  <a:pt x="1879600" y="0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23" name="Forma libre 1322"/>
          <p:cNvSpPr/>
          <p:nvPr/>
        </p:nvSpPr>
        <p:spPr>
          <a:xfrm>
            <a:off x="2638425" y="1406525"/>
            <a:ext cx="1857375" cy="1114425"/>
          </a:xfrm>
          <a:custGeom>
            <a:avLst/>
            <a:gdLst>
              <a:gd name="connsiteX0" fmla="*/ 0 w 1857375"/>
              <a:gd name="connsiteY0" fmla="*/ 1114425 h 1114425"/>
              <a:gd name="connsiteX1" fmla="*/ 1323975 w 1857375"/>
              <a:gd name="connsiteY1" fmla="*/ 371475 h 1114425"/>
              <a:gd name="connsiteX2" fmla="*/ 1857375 w 1857375"/>
              <a:gd name="connsiteY2" fmla="*/ 0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7375" h="1114425">
                <a:moveTo>
                  <a:pt x="0" y="1114425"/>
                </a:moveTo>
                <a:cubicBezTo>
                  <a:pt x="507206" y="835818"/>
                  <a:pt x="1014413" y="557212"/>
                  <a:pt x="1323975" y="371475"/>
                </a:cubicBezTo>
                <a:cubicBezTo>
                  <a:pt x="1633537" y="185738"/>
                  <a:pt x="1745456" y="92869"/>
                  <a:pt x="1857375" y="0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25" name="Forma libre 1324"/>
          <p:cNvSpPr/>
          <p:nvPr/>
        </p:nvSpPr>
        <p:spPr>
          <a:xfrm>
            <a:off x="1793875" y="1298575"/>
            <a:ext cx="825500" cy="1235075"/>
          </a:xfrm>
          <a:custGeom>
            <a:avLst/>
            <a:gdLst>
              <a:gd name="connsiteX0" fmla="*/ 825247 w 825247"/>
              <a:gd name="connsiteY0" fmla="*/ 1235075 h 1235075"/>
              <a:gd name="connsiteX1" fmla="*/ 25147 w 825247"/>
              <a:gd name="connsiteY1" fmla="*/ 930275 h 1235075"/>
              <a:gd name="connsiteX2" fmla="*/ 279147 w 825247"/>
              <a:gd name="connsiteY2" fmla="*/ 0 h 123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5247" h="1235075">
                <a:moveTo>
                  <a:pt x="825247" y="1235075"/>
                </a:moveTo>
                <a:cubicBezTo>
                  <a:pt x="470705" y="1185598"/>
                  <a:pt x="116164" y="1136121"/>
                  <a:pt x="25147" y="930275"/>
                </a:cubicBezTo>
                <a:cubicBezTo>
                  <a:pt x="-65870" y="724429"/>
                  <a:pt x="106638" y="362214"/>
                  <a:pt x="279147" y="0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26" name="Forma libre 1325"/>
          <p:cNvSpPr/>
          <p:nvPr/>
        </p:nvSpPr>
        <p:spPr>
          <a:xfrm>
            <a:off x="1927225" y="1647825"/>
            <a:ext cx="688975" cy="879475"/>
          </a:xfrm>
          <a:custGeom>
            <a:avLst/>
            <a:gdLst>
              <a:gd name="connsiteX0" fmla="*/ 689280 w 689280"/>
              <a:gd name="connsiteY0" fmla="*/ 879475 h 879475"/>
              <a:gd name="connsiteX1" fmla="*/ 35230 w 689280"/>
              <a:gd name="connsiteY1" fmla="*/ 492125 h 879475"/>
              <a:gd name="connsiteX2" fmla="*/ 146355 w 689280"/>
              <a:gd name="connsiteY2" fmla="*/ 0 h 87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9280" h="879475">
                <a:moveTo>
                  <a:pt x="689280" y="879475"/>
                </a:moveTo>
                <a:cubicBezTo>
                  <a:pt x="407498" y="759089"/>
                  <a:pt x="125717" y="638704"/>
                  <a:pt x="35230" y="492125"/>
                </a:cubicBezTo>
                <a:cubicBezTo>
                  <a:pt x="-55257" y="345546"/>
                  <a:pt x="45549" y="172773"/>
                  <a:pt x="146355" y="0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327" name="Forma libre 1326"/>
          <p:cNvSpPr/>
          <p:nvPr/>
        </p:nvSpPr>
        <p:spPr>
          <a:xfrm>
            <a:off x="2622550" y="2530475"/>
            <a:ext cx="4670425" cy="1092200"/>
          </a:xfrm>
          <a:custGeom>
            <a:avLst/>
            <a:gdLst>
              <a:gd name="connsiteX0" fmla="*/ 0 w 4670425"/>
              <a:gd name="connsiteY0" fmla="*/ 0 h 1091546"/>
              <a:gd name="connsiteX1" fmla="*/ 3508375 w 4670425"/>
              <a:gd name="connsiteY1" fmla="*/ 1060450 h 1091546"/>
              <a:gd name="connsiteX2" fmla="*/ 4670425 w 4670425"/>
              <a:gd name="connsiteY2" fmla="*/ 704850 h 109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0425" h="1091546">
                <a:moveTo>
                  <a:pt x="0" y="0"/>
                </a:moveTo>
                <a:cubicBezTo>
                  <a:pt x="1364985" y="471487"/>
                  <a:pt x="2729971" y="942975"/>
                  <a:pt x="3508375" y="1060450"/>
                </a:cubicBezTo>
                <a:cubicBezTo>
                  <a:pt x="4286779" y="1177925"/>
                  <a:pt x="4478602" y="941387"/>
                  <a:pt x="4670425" y="704850"/>
                </a:cubicBezTo>
              </a:path>
            </a:pathLst>
          </a:custGeom>
          <a:noFill/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upo 208"/>
          <p:cNvGrpSpPr/>
          <p:nvPr/>
        </p:nvGrpSpPr>
        <p:grpSpPr>
          <a:xfrm>
            <a:off x="5756240" y="1988732"/>
            <a:ext cx="999521" cy="1339638"/>
            <a:chOff x="7674986" y="2651642"/>
            <a:chExt cx="1332695" cy="1786184"/>
          </a:xfrm>
        </p:grpSpPr>
        <p:sp>
          <p:nvSpPr>
            <p:cNvPr id="203" name="Arco 202"/>
            <p:cNvSpPr/>
            <p:nvPr/>
          </p:nvSpPr>
          <p:spPr>
            <a:xfrm>
              <a:off x="7674986" y="2652131"/>
              <a:ext cx="1332695" cy="1332695"/>
            </a:xfrm>
            <a:prstGeom prst="arc">
              <a:avLst>
                <a:gd name="adj1" fmla="val 17047919"/>
                <a:gd name="adj2" fmla="val 5007966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1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dirty="0">
                <a:solidFill>
                  <a:prstClr val="black"/>
                </a:solidFill>
              </a:endParaRPr>
            </a:p>
          </p:txBody>
        </p:sp>
        <p:sp>
          <p:nvSpPr>
            <p:cNvPr id="204" name="84 Elipse"/>
            <p:cNvSpPr/>
            <p:nvPr/>
          </p:nvSpPr>
          <p:spPr bwMode="auto">
            <a:xfrm>
              <a:off x="8508002" y="2651642"/>
              <a:ext cx="83452" cy="89964"/>
            </a:xfrm>
            <a:prstGeom prst="ellipse">
              <a:avLst/>
            </a:prstGeom>
            <a:gradFill>
              <a:gsLst>
                <a:gs pos="19000">
                  <a:sysClr val="window" lastClr="FFFFFF"/>
                </a:gs>
                <a:gs pos="66000">
                  <a:srgbClr val="44546A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anchor="ctr"/>
            <a:lstStyle/>
            <a:p>
              <a:pPr algn="ctr">
                <a:defRPr/>
              </a:pPr>
              <a:endParaRPr lang="es-CO" sz="675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5" name="84 Elipse"/>
            <p:cNvSpPr/>
            <p:nvPr/>
          </p:nvSpPr>
          <p:spPr bwMode="auto">
            <a:xfrm>
              <a:off x="8382576" y="3943836"/>
              <a:ext cx="83452" cy="89964"/>
            </a:xfrm>
            <a:prstGeom prst="ellipse">
              <a:avLst/>
            </a:prstGeom>
            <a:gradFill>
              <a:gsLst>
                <a:gs pos="19000">
                  <a:sysClr val="window" lastClr="FFFFFF"/>
                </a:gs>
                <a:gs pos="66000">
                  <a:srgbClr val="44546A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anchor="ctr"/>
            <a:lstStyle/>
            <a:p>
              <a:pPr algn="ctr">
                <a:defRPr/>
              </a:pPr>
              <a:endParaRPr lang="es-CO" sz="675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6" name="Oval 38">
              <a:hlinkClick r:id="rId3" action="ppaction://hlinksldjump"/>
            </p:cNvPr>
            <p:cNvSpPr/>
            <p:nvPr/>
          </p:nvSpPr>
          <p:spPr>
            <a:xfrm>
              <a:off x="8190144" y="4045301"/>
              <a:ext cx="392525" cy="392525"/>
            </a:xfrm>
            <a:prstGeom prst="ellipse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25" b="1" kern="0" dirty="0">
                  <a:solidFill>
                    <a:prstClr val="black"/>
                  </a:solidFill>
                  <a:effectLst>
                    <a:outerShdw blurRad="63500" algn="ctr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</a:rPr>
                <a:t>CI3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25" b="1" kern="0" dirty="0">
                  <a:solidFill>
                    <a:prstClr val="black"/>
                  </a:solidFill>
                  <a:effectLst>
                    <a:outerShdw blurRad="63500" algn="ctr" rotWithShape="0">
                      <a:prstClr val="black">
                        <a:alpha val="40000"/>
                      </a:prstClr>
                    </a:outerShdw>
                  </a:effectLst>
                  <a:latin typeface="Calibri Light" panose="020F0302020204030204"/>
                </a:rPr>
                <a:t>APSD</a:t>
              </a:r>
            </a:p>
          </p:txBody>
        </p:sp>
        <p:sp>
          <p:nvSpPr>
            <p:cNvPr id="207" name="84 Elipse"/>
            <p:cNvSpPr/>
            <p:nvPr/>
          </p:nvSpPr>
          <p:spPr bwMode="auto">
            <a:xfrm>
              <a:off x="8811201" y="3734286"/>
              <a:ext cx="83452" cy="89964"/>
            </a:xfrm>
            <a:prstGeom prst="ellipse">
              <a:avLst/>
            </a:prstGeom>
            <a:gradFill>
              <a:gsLst>
                <a:gs pos="19000">
                  <a:sysClr val="window" lastClr="FFFFFF"/>
                </a:gs>
                <a:gs pos="66000">
                  <a:srgbClr val="44546A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anchor="ctr"/>
            <a:lstStyle/>
            <a:p>
              <a:pPr algn="ctr">
                <a:defRPr/>
              </a:pPr>
              <a:endParaRPr lang="es-CO" sz="675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8" name="84 Elipse"/>
            <p:cNvSpPr/>
            <p:nvPr/>
          </p:nvSpPr>
          <p:spPr bwMode="auto">
            <a:xfrm>
              <a:off x="8868351" y="2905611"/>
              <a:ext cx="83452" cy="89964"/>
            </a:xfrm>
            <a:prstGeom prst="ellipse">
              <a:avLst/>
            </a:prstGeom>
            <a:gradFill>
              <a:gsLst>
                <a:gs pos="19000">
                  <a:sysClr val="window" lastClr="FFFFFF"/>
                </a:gs>
                <a:gs pos="66000">
                  <a:srgbClr val="44546A">
                    <a:lumMod val="50000"/>
                  </a:srgbClr>
                </a:gs>
              </a:gsLst>
              <a:path path="circle">
                <a:fillToRect l="50000" t="50000" r="50000" b="50000"/>
              </a:path>
            </a:gra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anchor="ctr"/>
            <a:lstStyle/>
            <a:p>
              <a:pPr algn="ctr">
                <a:defRPr/>
              </a:pPr>
              <a:endParaRPr lang="es-CO" sz="675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24" name="Forma libre 123"/>
          <p:cNvSpPr/>
          <p:nvPr/>
        </p:nvSpPr>
        <p:spPr>
          <a:xfrm rot="9294810">
            <a:off x="2600389" y="-611251"/>
            <a:ext cx="3505322" cy="3652309"/>
          </a:xfrm>
          <a:custGeom>
            <a:avLst/>
            <a:gdLst>
              <a:gd name="connsiteX0" fmla="*/ 3706059 w 4673762"/>
              <a:gd name="connsiteY0" fmla="*/ 4858042 h 4869745"/>
              <a:gd name="connsiteX1" fmla="*/ 71319 w 4673762"/>
              <a:gd name="connsiteY1" fmla="*/ 3156449 h 4869745"/>
              <a:gd name="connsiteX2" fmla="*/ 11704 w 4673762"/>
              <a:gd name="connsiteY2" fmla="*/ 2991886 h 4869745"/>
              <a:gd name="connsiteX3" fmla="*/ 43565 w 4673762"/>
              <a:gd name="connsiteY3" fmla="*/ 2923828 h 4869745"/>
              <a:gd name="connsiteX4" fmla="*/ 209465 w 4673762"/>
              <a:gd name="connsiteY4" fmla="*/ 0 h 4869745"/>
              <a:gd name="connsiteX5" fmla="*/ 666665 w 4673762"/>
              <a:gd name="connsiteY5" fmla="*/ 0 h 4869745"/>
              <a:gd name="connsiteX6" fmla="*/ 849185 w 4673762"/>
              <a:gd name="connsiteY6" fmla="*/ 1251737 h 4869745"/>
              <a:gd name="connsiteX7" fmla="*/ 873075 w 4673762"/>
              <a:gd name="connsiteY7" fmla="*/ 1237425 h 4869745"/>
              <a:gd name="connsiteX8" fmla="*/ 967703 w 4673762"/>
              <a:gd name="connsiteY8" fmla="*/ 1241699 h 4869745"/>
              <a:gd name="connsiteX9" fmla="*/ 4602444 w 4673762"/>
              <a:gd name="connsiteY9" fmla="*/ 2943292 h 4869745"/>
              <a:gd name="connsiteX10" fmla="*/ 4662059 w 4673762"/>
              <a:gd name="connsiteY10" fmla="*/ 3107855 h 4869745"/>
              <a:gd name="connsiteX11" fmla="*/ 3870623 w 4673762"/>
              <a:gd name="connsiteY11" fmla="*/ 4798427 h 4869745"/>
              <a:gd name="connsiteX12" fmla="*/ 3706059 w 4673762"/>
              <a:gd name="connsiteY12" fmla="*/ 4858042 h 486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73762" h="4869745">
                <a:moveTo>
                  <a:pt x="3706059" y="4858042"/>
                </a:moveTo>
                <a:lnTo>
                  <a:pt x="71319" y="3156449"/>
                </a:lnTo>
                <a:cubicBezTo>
                  <a:pt x="9414" y="3127468"/>
                  <a:pt x="-17277" y="3053791"/>
                  <a:pt x="11704" y="2991886"/>
                </a:cubicBezTo>
                <a:lnTo>
                  <a:pt x="43565" y="2923828"/>
                </a:lnTo>
                <a:lnTo>
                  <a:pt x="209465" y="0"/>
                </a:lnTo>
                <a:lnTo>
                  <a:pt x="666665" y="0"/>
                </a:lnTo>
                <a:lnTo>
                  <a:pt x="849185" y="1251737"/>
                </a:lnTo>
                <a:lnTo>
                  <a:pt x="873075" y="1237425"/>
                </a:lnTo>
                <a:cubicBezTo>
                  <a:pt x="902855" y="1226637"/>
                  <a:pt x="936751" y="1227209"/>
                  <a:pt x="967703" y="1241699"/>
                </a:cubicBezTo>
                <a:lnTo>
                  <a:pt x="4602444" y="2943292"/>
                </a:lnTo>
                <a:cubicBezTo>
                  <a:pt x="4664349" y="2972273"/>
                  <a:pt x="4691039" y="3045950"/>
                  <a:pt x="4662059" y="3107855"/>
                </a:cubicBezTo>
                <a:lnTo>
                  <a:pt x="3870623" y="4798427"/>
                </a:lnTo>
                <a:cubicBezTo>
                  <a:pt x="3841642" y="4860332"/>
                  <a:pt x="3767965" y="4887022"/>
                  <a:pt x="3706059" y="4858042"/>
                </a:cubicBez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125" name="Forma libre 124"/>
          <p:cNvSpPr/>
          <p:nvPr/>
        </p:nvSpPr>
        <p:spPr>
          <a:xfrm rot="12356773" flipV="1">
            <a:off x="2631881" y="2010926"/>
            <a:ext cx="3487194" cy="3751428"/>
          </a:xfrm>
          <a:custGeom>
            <a:avLst/>
            <a:gdLst>
              <a:gd name="connsiteX0" fmla="*/ 652650 w 4649592"/>
              <a:gd name="connsiteY0" fmla="*/ 0 h 5001904"/>
              <a:gd name="connsiteX1" fmla="*/ 195450 w 4649592"/>
              <a:gd name="connsiteY1" fmla="*/ 0 h 5001904"/>
              <a:gd name="connsiteX2" fmla="*/ 23809 w 4649592"/>
              <a:gd name="connsiteY2" fmla="*/ 3025010 h 5001904"/>
              <a:gd name="connsiteX3" fmla="*/ 17122 w 4649592"/>
              <a:gd name="connsiteY3" fmla="*/ 3038753 h 5001904"/>
              <a:gd name="connsiteX4" fmla="*/ 95374 w 4649592"/>
              <a:gd name="connsiteY4" fmla="*/ 3265321 h 5001904"/>
              <a:gd name="connsiteX5" fmla="*/ 3629205 w 4649592"/>
              <a:gd name="connsiteY5" fmla="*/ 4984781 h 5001904"/>
              <a:gd name="connsiteX6" fmla="*/ 3855773 w 4649592"/>
              <a:gd name="connsiteY6" fmla="*/ 4906530 h 5001904"/>
              <a:gd name="connsiteX7" fmla="*/ 4632470 w 4649592"/>
              <a:gd name="connsiteY7" fmla="*/ 3310265 h 5001904"/>
              <a:gd name="connsiteX8" fmla="*/ 4554218 w 4649592"/>
              <a:gd name="connsiteY8" fmla="*/ 3083697 h 5001904"/>
              <a:gd name="connsiteX9" fmla="*/ 1020387 w 4649592"/>
              <a:gd name="connsiteY9" fmla="*/ 1364237 h 5001904"/>
              <a:gd name="connsiteX10" fmla="*/ 890896 w 4649592"/>
              <a:gd name="connsiteY10" fmla="*/ 1356439 h 5001904"/>
              <a:gd name="connsiteX11" fmla="*/ 853586 w 4649592"/>
              <a:gd name="connsiteY11" fmla="*/ 1378037 h 500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49592" h="5001904">
                <a:moveTo>
                  <a:pt x="652650" y="0"/>
                </a:moveTo>
                <a:lnTo>
                  <a:pt x="195450" y="0"/>
                </a:lnTo>
                <a:lnTo>
                  <a:pt x="23809" y="3025010"/>
                </a:lnTo>
                <a:lnTo>
                  <a:pt x="17122" y="3038753"/>
                </a:lnTo>
                <a:cubicBezTo>
                  <a:pt x="-23834" y="3122927"/>
                  <a:pt x="11200" y="3224365"/>
                  <a:pt x="95374" y="3265321"/>
                </a:cubicBezTo>
                <a:lnTo>
                  <a:pt x="3629205" y="4984781"/>
                </a:lnTo>
                <a:cubicBezTo>
                  <a:pt x="3713379" y="5025738"/>
                  <a:pt x="3814817" y="4990704"/>
                  <a:pt x="3855773" y="4906530"/>
                </a:cubicBezTo>
                <a:lnTo>
                  <a:pt x="4632470" y="3310265"/>
                </a:lnTo>
                <a:cubicBezTo>
                  <a:pt x="4673426" y="3226092"/>
                  <a:pt x="4638392" y="3124654"/>
                  <a:pt x="4554218" y="3083697"/>
                </a:cubicBezTo>
                <a:lnTo>
                  <a:pt x="1020387" y="1364237"/>
                </a:lnTo>
                <a:cubicBezTo>
                  <a:pt x="978300" y="1343759"/>
                  <a:pt x="931897" y="1342278"/>
                  <a:pt x="890896" y="1356439"/>
                </a:cubicBezTo>
                <a:lnTo>
                  <a:pt x="853586" y="1378037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126" name="Arco de bloque 125"/>
          <p:cNvSpPr/>
          <p:nvPr/>
        </p:nvSpPr>
        <p:spPr>
          <a:xfrm>
            <a:off x="-2239914" y="-102884"/>
            <a:ext cx="5373000" cy="5373000"/>
          </a:xfrm>
          <a:prstGeom prst="blockArc">
            <a:avLst>
              <a:gd name="adj1" fmla="val 18006956"/>
              <a:gd name="adj2" fmla="val 3591365"/>
              <a:gd name="adj3" fmla="val 43325"/>
            </a:avLst>
          </a:prstGeom>
          <a:gradFill flip="none" rotWithShape="1">
            <a:gsLst>
              <a:gs pos="99203">
                <a:schemeClr val="bg1">
                  <a:lumMod val="85000"/>
                </a:schemeClr>
              </a:gs>
              <a:gs pos="19000">
                <a:sysClr val="window" lastClr="FFFFFF"/>
              </a:gs>
              <a:gs pos="66000">
                <a:schemeClr val="bg1">
                  <a:lumMod val="9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white"/>
              </a:solidFill>
            </a:endParaRPr>
          </a:p>
        </p:txBody>
      </p:sp>
      <p:grpSp>
        <p:nvGrpSpPr>
          <p:cNvPr id="127" name="Grupo 126"/>
          <p:cNvGrpSpPr/>
          <p:nvPr/>
        </p:nvGrpSpPr>
        <p:grpSpPr>
          <a:xfrm>
            <a:off x="1711701" y="1300559"/>
            <a:ext cx="1768114" cy="2556455"/>
            <a:chOff x="2288853" y="1728285"/>
            <a:chExt cx="2396399" cy="3408606"/>
          </a:xfrm>
        </p:grpSpPr>
        <p:sp>
          <p:nvSpPr>
            <p:cNvPr id="128" name="Elipse 127">
              <a:hlinkClick r:id="" action="ppaction://noaction"/>
            </p:cNvPr>
            <p:cNvSpPr/>
            <p:nvPr/>
          </p:nvSpPr>
          <p:spPr>
            <a:xfrm>
              <a:off x="2288853" y="1728285"/>
              <a:ext cx="2396399" cy="3408606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dirty="0">
                <a:solidFill>
                  <a:prstClr val="white"/>
                </a:solidFill>
              </a:endParaRPr>
            </a:p>
          </p:txBody>
        </p:sp>
        <p:sp>
          <p:nvSpPr>
            <p:cNvPr id="129" name="CuadroTexto 128"/>
            <p:cNvSpPr txBox="1"/>
            <p:nvPr/>
          </p:nvSpPr>
          <p:spPr>
            <a:xfrm>
              <a:off x="2430749" y="2983085"/>
              <a:ext cx="13148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b="1" dirty="0">
                  <a:solidFill>
                    <a:prstClr val="black"/>
                  </a:solidFill>
                  <a:effectLst>
                    <a:glow rad="63500">
                      <a:prstClr val="white">
                        <a:alpha val="83000"/>
                      </a:prstClr>
                    </a:glow>
                  </a:effectLst>
                  <a:latin typeface="Candara" panose="020E0502030303020204" pitchFamily="34" charset="0"/>
                </a:rPr>
                <a:t>SOC-D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825" b="1" dirty="0">
                  <a:solidFill>
                    <a:prstClr val="black"/>
                  </a:solidFill>
                  <a:effectLst>
                    <a:glow rad="63500">
                      <a:prstClr val="white">
                        <a:alpha val="83000"/>
                      </a:prstClr>
                    </a:glow>
                  </a:effectLst>
                  <a:latin typeface="Candara" panose="020E0502030303020204" pitchFamily="34" charset="0"/>
                </a:rPr>
                <a:t>Digital Security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825" b="1" dirty="0">
                  <a:solidFill>
                    <a:prstClr val="black"/>
                  </a:solidFill>
                  <a:effectLst>
                    <a:glow rad="63500">
                      <a:prstClr val="white">
                        <a:alpha val="83000"/>
                      </a:prstClr>
                    </a:glow>
                  </a:effectLst>
                  <a:latin typeface="Candara" panose="020E0502030303020204" pitchFamily="34" charset="0"/>
                </a:rPr>
                <a:t>Operation Center</a:t>
              </a:r>
            </a:p>
          </p:txBody>
        </p:sp>
      </p:grpSp>
      <p:sp>
        <p:nvSpPr>
          <p:cNvPr id="130" name="Arco de bloque 129"/>
          <p:cNvSpPr/>
          <p:nvPr/>
        </p:nvSpPr>
        <p:spPr>
          <a:xfrm>
            <a:off x="-4687663" y="-2544750"/>
            <a:ext cx="10233000" cy="10233000"/>
          </a:xfrm>
          <a:prstGeom prst="blockArc">
            <a:avLst>
              <a:gd name="adj1" fmla="val 19820397"/>
              <a:gd name="adj2" fmla="val 1766276"/>
              <a:gd name="adj3" fmla="val 166"/>
            </a:avLst>
          </a:prstGeom>
          <a:solidFill>
            <a:schemeClr val="accent3">
              <a:lumMod val="5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131" name="Arco de bloque 130"/>
          <p:cNvSpPr/>
          <p:nvPr/>
        </p:nvSpPr>
        <p:spPr>
          <a:xfrm>
            <a:off x="-3969703" y="-1827560"/>
            <a:ext cx="8820900" cy="8820900"/>
          </a:xfrm>
          <a:prstGeom prst="blockArc">
            <a:avLst>
              <a:gd name="adj1" fmla="val 19485365"/>
              <a:gd name="adj2" fmla="val 2068837"/>
              <a:gd name="adj3" fmla="val 138"/>
            </a:avLst>
          </a:prstGeom>
          <a:solidFill>
            <a:schemeClr val="accent3">
              <a:lumMod val="5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</a:endParaRPr>
          </a:p>
        </p:txBody>
      </p:sp>
      <p:grpSp>
        <p:nvGrpSpPr>
          <p:cNvPr id="132" name="Grupo 131"/>
          <p:cNvGrpSpPr/>
          <p:nvPr/>
        </p:nvGrpSpPr>
        <p:grpSpPr>
          <a:xfrm>
            <a:off x="-2646008" y="-509485"/>
            <a:ext cx="6181188" cy="6181188"/>
            <a:chOff x="-3521424" y="-685107"/>
            <a:chExt cx="8241584" cy="8241584"/>
          </a:xfrm>
        </p:grpSpPr>
        <p:sp>
          <p:nvSpPr>
            <p:cNvPr id="133" name="Arco de bloque 132"/>
            <p:cNvSpPr/>
            <p:nvPr/>
          </p:nvSpPr>
          <p:spPr>
            <a:xfrm>
              <a:off x="-3521424" y="-685107"/>
              <a:ext cx="8241584" cy="8241584"/>
            </a:xfrm>
            <a:prstGeom prst="blockArc">
              <a:avLst>
                <a:gd name="adj1" fmla="val 17985606"/>
                <a:gd name="adj2" fmla="val 20691126"/>
                <a:gd name="adj3" fmla="val 8947"/>
              </a:avLst>
            </a:prstGeom>
            <a:solidFill>
              <a:schemeClr val="bg2"/>
            </a:solidFill>
            <a:ln>
              <a:noFill/>
            </a:ln>
            <a:effectLst>
              <a:glow rad="101600">
                <a:schemeClr val="tx1">
                  <a:alpha val="39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dirty="0">
                <a:solidFill>
                  <a:prstClr val="black"/>
                </a:solidFill>
              </a:endParaRPr>
            </a:p>
          </p:txBody>
        </p:sp>
        <p:sp>
          <p:nvSpPr>
            <p:cNvPr id="134" name="Arco de bloque 133"/>
            <p:cNvSpPr/>
            <p:nvPr/>
          </p:nvSpPr>
          <p:spPr>
            <a:xfrm rot="4980000">
              <a:off x="-3521424" y="-685107"/>
              <a:ext cx="8241584" cy="8241584"/>
            </a:xfrm>
            <a:prstGeom prst="blockArc">
              <a:avLst>
                <a:gd name="adj1" fmla="val 17438531"/>
                <a:gd name="adj2" fmla="val 20298459"/>
                <a:gd name="adj3" fmla="val 8820"/>
              </a:avLst>
            </a:prstGeom>
            <a:solidFill>
              <a:schemeClr val="bg2"/>
            </a:solidFill>
            <a:ln>
              <a:noFill/>
            </a:ln>
            <a:effectLst>
              <a:glow rad="101600">
                <a:schemeClr val="tx1">
                  <a:alpha val="39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dirty="0">
                <a:solidFill>
                  <a:prstClr val="black"/>
                </a:solidFill>
              </a:endParaRPr>
            </a:p>
          </p:txBody>
        </p:sp>
        <p:sp>
          <p:nvSpPr>
            <p:cNvPr id="135" name="Arco de bloque 134"/>
            <p:cNvSpPr/>
            <p:nvPr/>
          </p:nvSpPr>
          <p:spPr>
            <a:xfrm rot="2700000">
              <a:off x="-3521424" y="-685107"/>
              <a:ext cx="8241584" cy="8241584"/>
            </a:xfrm>
            <a:prstGeom prst="blockArc">
              <a:avLst>
                <a:gd name="adj1" fmla="val 18020725"/>
                <a:gd name="adj2" fmla="val 19673677"/>
                <a:gd name="adj3" fmla="val 8923"/>
              </a:avLst>
            </a:prstGeom>
            <a:solidFill>
              <a:schemeClr val="bg2"/>
            </a:solidFill>
            <a:ln>
              <a:noFill/>
            </a:ln>
            <a:effectLst>
              <a:glow rad="101600">
                <a:schemeClr val="tx1">
                  <a:alpha val="39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dirty="0">
                <a:solidFill>
                  <a:prstClr val="black"/>
                </a:solidFill>
              </a:endParaRPr>
            </a:p>
          </p:txBody>
        </p:sp>
      </p:grpSp>
      <p:sp>
        <p:nvSpPr>
          <p:cNvPr id="136" name="Arco de bloque 135"/>
          <p:cNvSpPr/>
          <p:nvPr/>
        </p:nvSpPr>
        <p:spPr>
          <a:xfrm rot="10800000">
            <a:off x="-2902032" y="-803782"/>
            <a:ext cx="6696403" cy="6763367"/>
          </a:xfrm>
          <a:prstGeom prst="blockArc">
            <a:avLst>
              <a:gd name="adj1" fmla="val 9922982"/>
              <a:gd name="adj2" fmla="val 11593008"/>
              <a:gd name="adj3" fmla="val 3475"/>
            </a:avLst>
          </a:prstGeom>
          <a:solidFill>
            <a:schemeClr val="bg2">
              <a:lumMod val="50000"/>
            </a:schemeClr>
          </a:solidFill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</a:endParaRPr>
          </a:p>
        </p:txBody>
      </p:sp>
      <p:grpSp>
        <p:nvGrpSpPr>
          <p:cNvPr id="137" name="Grupo 136"/>
          <p:cNvGrpSpPr/>
          <p:nvPr/>
        </p:nvGrpSpPr>
        <p:grpSpPr>
          <a:xfrm>
            <a:off x="-2902032" y="-803782"/>
            <a:ext cx="6696403" cy="6763367"/>
            <a:chOff x="-3862790" y="-1077503"/>
            <a:chExt cx="8928537" cy="9017822"/>
          </a:xfrm>
        </p:grpSpPr>
        <p:sp>
          <p:nvSpPr>
            <p:cNvPr id="138" name="Arco de bloque 137"/>
            <p:cNvSpPr/>
            <p:nvPr/>
          </p:nvSpPr>
          <p:spPr>
            <a:xfrm rot="12480000">
              <a:off x="-3862790" y="-1077503"/>
              <a:ext cx="8928537" cy="9017822"/>
            </a:xfrm>
            <a:prstGeom prst="blockArc">
              <a:avLst>
                <a:gd name="adj1" fmla="val 9933904"/>
                <a:gd name="adj2" fmla="val 12577777"/>
                <a:gd name="adj3" fmla="val 3368"/>
              </a:avLst>
            </a:prstGeom>
            <a:solidFill>
              <a:schemeClr val="bg2">
                <a:lumMod val="75000"/>
              </a:schemeClr>
            </a:solidFill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dirty="0">
                <a:solidFill>
                  <a:prstClr val="black"/>
                </a:solidFill>
              </a:endParaRPr>
            </a:p>
          </p:txBody>
        </p:sp>
        <p:sp>
          <p:nvSpPr>
            <p:cNvPr id="139" name="Arco de bloque 138"/>
            <p:cNvSpPr/>
            <p:nvPr/>
          </p:nvSpPr>
          <p:spPr>
            <a:xfrm rot="8100000">
              <a:off x="-3862790" y="-1077503"/>
              <a:ext cx="8928537" cy="9017822"/>
            </a:xfrm>
            <a:prstGeom prst="blockArc">
              <a:avLst>
                <a:gd name="adj1" fmla="val 9933904"/>
                <a:gd name="adj2" fmla="val 12604992"/>
                <a:gd name="adj3" fmla="val 3422"/>
              </a:avLst>
            </a:prstGeom>
            <a:solidFill>
              <a:schemeClr val="bg2">
                <a:lumMod val="75000"/>
              </a:schemeClr>
            </a:solidFill>
            <a:ln w="31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0" name="Grupo 139"/>
          <p:cNvGrpSpPr/>
          <p:nvPr/>
        </p:nvGrpSpPr>
        <p:grpSpPr>
          <a:xfrm>
            <a:off x="-2375386" y="-538965"/>
            <a:ext cx="5998129" cy="6311186"/>
            <a:chOff x="4435649" y="-665975"/>
            <a:chExt cx="7997505" cy="8414914"/>
          </a:xfrm>
        </p:grpSpPr>
        <p:sp>
          <p:nvSpPr>
            <p:cNvPr id="141" name="CuadroTexto 140"/>
            <p:cNvSpPr txBox="1"/>
            <p:nvPr/>
          </p:nvSpPr>
          <p:spPr>
            <a:xfrm rot="3240000">
              <a:off x="4461470" y="-665975"/>
              <a:ext cx="7971684" cy="7971684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200" b="1" dirty="0">
                  <a:solidFill>
                    <a:prstClr val="white"/>
                  </a:solidFill>
                  <a:effectLst>
                    <a:glow rad="38100">
                      <a:prstClr val="black">
                        <a:alpha val="90000"/>
                      </a:prstClr>
                    </a:glow>
                  </a:effectLst>
                  <a:latin typeface="Candara" panose="020E0502030303020204" pitchFamily="34" charset="0"/>
                </a:rPr>
                <a:t>CIBERPATRULLAJE 24 X 7</a:t>
              </a:r>
            </a:p>
          </p:txBody>
        </p:sp>
        <p:sp>
          <p:nvSpPr>
            <p:cNvPr id="142" name="CuadroTexto 141"/>
            <p:cNvSpPr txBox="1"/>
            <p:nvPr/>
          </p:nvSpPr>
          <p:spPr>
            <a:xfrm rot="18300000">
              <a:off x="4435649" y="-222745"/>
              <a:ext cx="7971684" cy="7971684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200" b="1" dirty="0">
                  <a:solidFill>
                    <a:prstClr val="white"/>
                  </a:solidFill>
                  <a:effectLst>
                    <a:glow rad="38100">
                      <a:prstClr val="black">
                        <a:alpha val="90000"/>
                      </a:prstClr>
                    </a:glow>
                  </a:effectLst>
                  <a:latin typeface="Candara" panose="020E0502030303020204" pitchFamily="34" charset="0"/>
                </a:rPr>
                <a:t>CIBERPATRULLAJE 24 X 7</a:t>
              </a:r>
            </a:p>
          </p:txBody>
        </p:sp>
      </p:grpSp>
      <p:sp>
        <p:nvSpPr>
          <p:cNvPr id="143" name="CuadroTexto 142"/>
          <p:cNvSpPr txBox="1"/>
          <p:nvPr/>
        </p:nvSpPr>
        <p:spPr>
          <a:xfrm rot="3205003">
            <a:off x="-2203874" y="-88188"/>
            <a:ext cx="5314152" cy="531415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b="1" dirty="0">
                <a:solidFill>
                  <a:prstClr val="black"/>
                </a:solidFill>
                <a:effectLst>
                  <a:glow rad="50800">
                    <a:prstClr val="white">
                      <a:alpha val="88000"/>
                    </a:prstClr>
                  </a:glow>
                </a:effectLst>
                <a:latin typeface="Candara" panose="020E0502030303020204" pitchFamily="34" charset="0"/>
              </a:rPr>
              <a:t>ANTICIPACIÓN DE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b="1" dirty="0">
                <a:solidFill>
                  <a:prstClr val="black"/>
                </a:solidFill>
                <a:effectLst>
                  <a:glow rad="50800">
                    <a:prstClr val="white">
                      <a:alpha val="88000"/>
                    </a:prstClr>
                  </a:glow>
                </a:effectLst>
                <a:latin typeface="Candara" panose="020E0502030303020204" pitchFamily="34" charset="0"/>
              </a:rPr>
              <a:t>     EVENTOS Y SUCESOS</a:t>
            </a:r>
          </a:p>
        </p:txBody>
      </p:sp>
      <p:sp>
        <p:nvSpPr>
          <p:cNvPr id="144" name="Arco de bloque 143"/>
          <p:cNvSpPr/>
          <p:nvPr/>
        </p:nvSpPr>
        <p:spPr>
          <a:xfrm>
            <a:off x="-3291323" y="-1152964"/>
            <a:ext cx="7453829" cy="7453829"/>
          </a:xfrm>
          <a:prstGeom prst="blockArc">
            <a:avLst>
              <a:gd name="adj1" fmla="val 19053852"/>
              <a:gd name="adj2" fmla="val 20495933"/>
              <a:gd name="adj3" fmla="val 354"/>
            </a:avLst>
          </a:prstGeom>
          <a:solidFill>
            <a:schemeClr val="accent3">
              <a:lumMod val="50000"/>
            </a:schemeClr>
          </a:solidFill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 dirty="0">
              <a:solidFill>
                <a:prstClr val="black"/>
              </a:solidFill>
            </a:endParaRPr>
          </a:p>
        </p:txBody>
      </p:sp>
      <p:pic>
        <p:nvPicPr>
          <p:cNvPr id="145" name="Picture 6" descr="C:\Users\eDward\Desktop\redes sociales iconos\medalla_0004_Youtub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66">
            <a:off x="3722886" y="926464"/>
            <a:ext cx="274286" cy="2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4" descr="C:\Users\eDward\Desktop\redes sociales iconos\medalla_0002_Google-+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46">
            <a:off x="3345363" y="300866"/>
            <a:ext cx="274286" cy="2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5" descr="C:\Users\eDward\Desktop\redes sociales iconos\medalla_0003_Twitt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636">
            <a:off x="3111130" y="28023"/>
            <a:ext cx="274286" cy="2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7" descr="C:\Users\eDward\Desktop\unna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61714">
            <a:off x="3580297" y="614346"/>
            <a:ext cx="232705" cy="23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9" name="Grupo 148"/>
          <p:cNvGrpSpPr/>
          <p:nvPr/>
        </p:nvGrpSpPr>
        <p:grpSpPr>
          <a:xfrm>
            <a:off x="3869303" y="1295313"/>
            <a:ext cx="250482" cy="254986"/>
            <a:chOff x="8145135" y="3006817"/>
            <a:chExt cx="333976" cy="339981"/>
          </a:xfrm>
        </p:grpSpPr>
        <p:sp>
          <p:nvSpPr>
            <p:cNvPr id="150" name="Elipse 149"/>
            <p:cNvSpPr/>
            <p:nvPr/>
          </p:nvSpPr>
          <p:spPr>
            <a:xfrm>
              <a:off x="8190047" y="3046031"/>
              <a:ext cx="237803" cy="2279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dirty="0">
                <a:solidFill>
                  <a:prstClr val="white"/>
                </a:solidFill>
              </a:endParaRPr>
            </a:p>
          </p:txBody>
        </p:sp>
        <p:pic>
          <p:nvPicPr>
            <p:cNvPr id="151" name="Picture 2" descr="Resultado de imagen para redes sociales 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1234" b="95300" l="40690" r="731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7" t="51704" r="26889" b="3956"/>
            <a:stretch/>
          </p:blipFill>
          <p:spPr bwMode="auto">
            <a:xfrm>
              <a:off x="8145135" y="3006817"/>
              <a:ext cx="333976" cy="339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2" name="Grupo 151"/>
          <p:cNvGrpSpPr/>
          <p:nvPr/>
        </p:nvGrpSpPr>
        <p:grpSpPr>
          <a:xfrm>
            <a:off x="-3291323" y="-1152964"/>
            <a:ext cx="7453829" cy="7453829"/>
            <a:chOff x="-4381845" y="-1543080"/>
            <a:chExt cx="9938439" cy="9938439"/>
          </a:xfrm>
        </p:grpSpPr>
        <p:sp>
          <p:nvSpPr>
            <p:cNvPr id="153" name="Arco de bloque 152"/>
            <p:cNvSpPr/>
            <p:nvPr/>
          </p:nvSpPr>
          <p:spPr>
            <a:xfrm rot="3540000">
              <a:off x="-4381845" y="-1543080"/>
              <a:ext cx="9938439" cy="9938439"/>
            </a:xfrm>
            <a:prstGeom prst="blockArc">
              <a:avLst>
                <a:gd name="adj1" fmla="val 19006175"/>
                <a:gd name="adj2" fmla="val 20495933"/>
                <a:gd name="adj3" fmla="val 354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dirty="0">
                <a:solidFill>
                  <a:prstClr val="black"/>
                </a:solidFill>
              </a:endParaRPr>
            </a:p>
          </p:txBody>
        </p:sp>
        <p:grpSp>
          <p:nvGrpSpPr>
            <p:cNvPr id="154" name="Grupo 153"/>
            <p:cNvGrpSpPr/>
            <p:nvPr/>
          </p:nvGrpSpPr>
          <p:grpSpPr>
            <a:xfrm>
              <a:off x="4436573" y="4776477"/>
              <a:ext cx="940573" cy="1903879"/>
              <a:chOff x="2466147" y="2947906"/>
              <a:chExt cx="940573" cy="1903879"/>
            </a:xfrm>
          </p:grpSpPr>
          <p:sp>
            <p:nvSpPr>
              <p:cNvPr id="155" name="Hexágono 154"/>
              <p:cNvSpPr/>
              <p:nvPr/>
            </p:nvSpPr>
            <p:spPr>
              <a:xfrm rot="17383394">
                <a:off x="2952633" y="3138089"/>
                <a:ext cx="644270" cy="263904"/>
              </a:xfrm>
              <a:prstGeom prst="hexagon">
                <a:avLst/>
              </a:prstGeom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rgbClr val="4F6228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Hexágono 155"/>
              <p:cNvSpPr/>
              <p:nvPr/>
            </p:nvSpPr>
            <p:spPr>
              <a:xfrm rot="17863394">
                <a:off x="2662747" y="3793152"/>
                <a:ext cx="644270" cy="263904"/>
              </a:xfrm>
              <a:prstGeom prst="hexagon">
                <a:avLst/>
              </a:prstGeom>
              <a:blipFill dpi="0"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rgbClr val="4F6228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Hexágono 156"/>
              <p:cNvSpPr/>
              <p:nvPr/>
            </p:nvSpPr>
            <p:spPr>
              <a:xfrm rot="18371429">
                <a:off x="2275964" y="4397698"/>
                <a:ext cx="644270" cy="263904"/>
              </a:xfrm>
              <a:prstGeom prst="hexagon">
                <a:avLst/>
              </a:prstGeom>
              <a:blipFill dpi="0"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rgbClr val="4F6228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2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8" name="Grupo 157"/>
          <p:cNvGrpSpPr/>
          <p:nvPr/>
        </p:nvGrpSpPr>
        <p:grpSpPr>
          <a:xfrm>
            <a:off x="-3299433" y="-1060600"/>
            <a:ext cx="7526551" cy="7453829"/>
            <a:chOff x="-2020520" y="2106832"/>
            <a:chExt cx="10035401" cy="9938439"/>
          </a:xfrm>
        </p:grpSpPr>
        <p:sp>
          <p:nvSpPr>
            <p:cNvPr id="159" name="Arco de bloque 158"/>
            <p:cNvSpPr/>
            <p:nvPr/>
          </p:nvSpPr>
          <p:spPr>
            <a:xfrm rot="1740000">
              <a:off x="-2020520" y="2106832"/>
              <a:ext cx="9938439" cy="9938439"/>
            </a:xfrm>
            <a:prstGeom prst="blockArc">
              <a:avLst>
                <a:gd name="adj1" fmla="val 19029160"/>
                <a:gd name="adj2" fmla="val 20585632"/>
                <a:gd name="adj3" fmla="val 240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dirty="0">
                <a:solidFill>
                  <a:prstClr val="black"/>
                </a:solidFill>
              </a:endParaRPr>
            </a:p>
          </p:txBody>
        </p:sp>
        <p:sp>
          <p:nvSpPr>
            <p:cNvPr id="160" name="Hexágono 159"/>
            <p:cNvSpPr/>
            <p:nvPr/>
          </p:nvSpPr>
          <p:spPr>
            <a:xfrm rot="16320000">
              <a:off x="7639602" y="7159337"/>
              <a:ext cx="532455" cy="218103"/>
            </a:xfrm>
            <a:prstGeom prst="hexagon">
              <a:avLst/>
            </a:prstGeom>
            <a:blipFill dpi="0"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rgbClr val="4F6228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200" dirty="0">
                <a:solidFill>
                  <a:prstClr val="black"/>
                </a:solidFill>
              </a:endParaRPr>
            </a:p>
          </p:txBody>
        </p:sp>
        <p:sp>
          <p:nvSpPr>
            <p:cNvPr id="161" name="Hexágono 160"/>
            <p:cNvSpPr/>
            <p:nvPr/>
          </p:nvSpPr>
          <p:spPr>
            <a:xfrm rot="16020000">
              <a:off x="7629719" y="6602929"/>
              <a:ext cx="532455" cy="218103"/>
            </a:xfrm>
            <a:prstGeom prst="hexagon">
              <a:avLst/>
            </a:prstGeom>
            <a:blipFill dpi="0"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rgbClr val="4F6228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200" dirty="0">
                <a:solidFill>
                  <a:prstClr val="black"/>
                </a:solidFill>
              </a:endParaRPr>
            </a:p>
          </p:txBody>
        </p:sp>
        <p:sp>
          <p:nvSpPr>
            <p:cNvPr id="162" name="Hexágono 161"/>
            <p:cNvSpPr/>
            <p:nvPr/>
          </p:nvSpPr>
          <p:spPr>
            <a:xfrm rot="15600000">
              <a:off x="7564349" y="6056852"/>
              <a:ext cx="532455" cy="218103"/>
            </a:xfrm>
            <a:prstGeom prst="hexagon">
              <a:avLst>
                <a:gd name="adj" fmla="val 16143"/>
                <a:gd name="vf" fmla="val 115470"/>
              </a:avLst>
            </a:prstGeom>
            <a:blipFill dpi="0"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rgbClr val="4F6228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200" dirty="0">
                <a:solidFill>
                  <a:prstClr val="black"/>
                </a:solidFill>
              </a:endParaRPr>
            </a:p>
          </p:txBody>
        </p:sp>
        <p:sp>
          <p:nvSpPr>
            <p:cNvPr id="163" name="Hexágono 162"/>
            <p:cNvSpPr/>
            <p:nvPr/>
          </p:nvSpPr>
          <p:spPr>
            <a:xfrm rot="16800000">
              <a:off x="7584629" y="7710328"/>
              <a:ext cx="532455" cy="218103"/>
            </a:xfrm>
            <a:prstGeom prst="hexagon">
              <a:avLst/>
            </a:prstGeom>
            <a:blipFill dpi="0"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rgbClr val="4F6228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4" name="Elipse 163"/>
          <p:cNvSpPr/>
          <p:nvPr/>
        </p:nvSpPr>
        <p:spPr>
          <a:xfrm>
            <a:off x="4751510" y="92414"/>
            <a:ext cx="405000" cy="405000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571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27000" tIns="27000" rIns="27000" bIns="27000" anchor="ctr"/>
          <a:lstStyle/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Crimen </a:t>
            </a:r>
          </a:p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Organizado</a:t>
            </a:r>
          </a:p>
        </p:txBody>
      </p:sp>
      <p:sp>
        <p:nvSpPr>
          <p:cNvPr id="165" name="Elipse 164"/>
          <p:cNvSpPr/>
          <p:nvPr/>
        </p:nvSpPr>
        <p:spPr>
          <a:xfrm>
            <a:off x="5089980" y="809096"/>
            <a:ext cx="405000" cy="405000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571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27000" tIns="27000" rIns="27000" bIns="27000" anchor="ctr"/>
          <a:lstStyle/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Seguridad</a:t>
            </a:r>
          </a:p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Pública </a:t>
            </a:r>
          </a:p>
        </p:txBody>
      </p:sp>
      <p:sp>
        <p:nvSpPr>
          <p:cNvPr id="166" name="Elipse 165"/>
          <p:cNvSpPr/>
          <p:nvPr/>
        </p:nvSpPr>
        <p:spPr>
          <a:xfrm>
            <a:off x="3972644" y="71190"/>
            <a:ext cx="405000" cy="405000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571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27000" tIns="27000" rIns="27000" bIns="27000" anchor="ctr"/>
          <a:lstStyle/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Seguridad </a:t>
            </a:r>
          </a:p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Ciudadana</a:t>
            </a:r>
          </a:p>
        </p:txBody>
      </p:sp>
      <p:sp>
        <p:nvSpPr>
          <p:cNvPr id="167" name="Elipse 166"/>
          <p:cNvSpPr/>
          <p:nvPr/>
        </p:nvSpPr>
        <p:spPr>
          <a:xfrm>
            <a:off x="4277279" y="568900"/>
            <a:ext cx="405000" cy="405000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571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27000" tIns="27000" rIns="27000" bIns="27000" anchor="ctr"/>
          <a:lstStyle/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Institucional</a:t>
            </a:r>
          </a:p>
        </p:txBody>
      </p:sp>
      <p:sp>
        <p:nvSpPr>
          <p:cNvPr id="168" name="Elipse 167"/>
          <p:cNvSpPr/>
          <p:nvPr/>
        </p:nvSpPr>
        <p:spPr>
          <a:xfrm>
            <a:off x="4476011" y="1105411"/>
            <a:ext cx="405000" cy="405000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571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27000" tIns="27000" rIns="27000" bIns="27000" anchor="ctr"/>
          <a:lstStyle/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Estabilidad </a:t>
            </a:r>
          </a:p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Democrática</a:t>
            </a:r>
          </a:p>
        </p:txBody>
      </p:sp>
      <p:sp>
        <p:nvSpPr>
          <p:cNvPr id="169" name="Elipse 168"/>
          <p:cNvSpPr/>
          <p:nvPr/>
        </p:nvSpPr>
        <p:spPr>
          <a:xfrm>
            <a:off x="4421857" y="3728510"/>
            <a:ext cx="405000" cy="405000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571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27000" tIns="27000" rIns="27000" bIns="27000" anchor="ctr"/>
          <a:lstStyle/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Tendencias</a:t>
            </a:r>
          </a:p>
        </p:txBody>
      </p:sp>
      <p:sp>
        <p:nvSpPr>
          <p:cNvPr id="170" name="Elipse 169"/>
          <p:cNvSpPr/>
          <p:nvPr/>
        </p:nvSpPr>
        <p:spPr>
          <a:xfrm>
            <a:off x="4999439" y="4242422"/>
            <a:ext cx="405000" cy="405000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571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27000" tIns="27000" rIns="27000" bIns="27000" anchor="ctr"/>
          <a:lstStyle/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Análisis </a:t>
            </a:r>
          </a:p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Malware</a:t>
            </a:r>
          </a:p>
        </p:txBody>
      </p:sp>
      <p:sp>
        <p:nvSpPr>
          <p:cNvPr id="171" name="Elipse 170"/>
          <p:cNvSpPr/>
          <p:nvPr/>
        </p:nvSpPr>
        <p:spPr>
          <a:xfrm>
            <a:off x="4062217" y="4504919"/>
            <a:ext cx="405000" cy="405000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571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27000" tIns="27000" rIns="27000" bIns="27000" anchor="ctr"/>
          <a:lstStyle/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Análisis LOG </a:t>
            </a:r>
          </a:p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Herramientas</a:t>
            </a:r>
          </a:p>
        </p:txBody>
      </p:sp>
      <p:sp>
        <p:nvSpPr>
          <p:cNvPr id="172" name="Elipse 171"/>
          <p:cNvSpPr/>
          <p:nvPr/>
        </p:nvSpPr>
        <p:spPr>
          <a:xfrm>
            <a:off x="4609736" y="1780599"/>
            <a:ext cx="405000" cy="405000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571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27000" tIns="27000" rIns="27000" bIns="27000" anchor="ctr"/>
          <a:lstStyle/>
          <a:p>
            <a:pPr algn="ctr"/>
            <a:r>
              <a:rPr lang="es-CO" sz="788" b="1" kern="0" dirty="0" smtClean="0">
                <a:solidFill>
                  <a:prstClr val="black"/>
                </a:solidFill>
                <a:latin typeface="Calibri Light" panose="020F0302020204030204"/>
              </a:rPr>
              <a:t>Trazabilidad </a:t>
            </a:r>
            <a:endParaRPr lang="es-CO" sz="788" b="1" kern="0" dirty="0">
              <a:solidFill>
                <a:prstClr val="black"/>
              </a:solidFill>
              <a:latin typeface="Calibri Light" panose="020F0302020204030204"/>
            </a:endParaRPr>
          </a:p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e impacto</a:t>
            </a:r>
          </a:p>
        </p:txBody>
      </p:sp>
      <p:sp>
        <p:nvSpPr>
          <p:cNvPr id="173" name="Elipse 172"/>
          <p:cNvSpPr/>
          <p:nvPr/>
        </p:nvSpPr>
        <p:spPr>
          <a:xfrm>
            <a:off x="4647458" y="2306858"/>
            <a:ext cx="405000" cy="405000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571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27000" tIns="27000" rIns="27000" bIns="27000" anchor="ctr"/>
          <a:lstStyle/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Asesoría </a:t>
            </a:r>
          </a:p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P. S.D</a:t>
            </a:r>
          </a:p>
        </p:txBody>
      </p:sp>
      <p:sp>
        <p:nvSpPr>
          <p:cNvPr id="174" name="Elipse 173"/>
          <p:cNvSpPr/>
          <p:nvPr/>
        </p:nvSpPr>
        <p:spPr>
          <a:xfrm>
            <a:off x="4599593" y="2885656"/>
            <a:ext cx="405000" cy="405000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571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27000" tIns="27000" rIns="27000" bIns="27000" anchor="ctr"/>
          <a:lstStyle/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Comunidad </a:t>
            </a:r>
          </a:p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Seguridad </a:t>
            </a:r>
          </a:p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Digital</a:t>
            </a:r>
          </a:p>
        </p:txBody>
      </p:sp>
      <p:sp>
        <p:nvSpPr>
          <p:cNvPr id="175" name="Elipse 174"/>
          <p:cNvSpPr/>
          <p:nvPr/>
        </p:nvSpPr>
        <p:spPr>
          <a:xfrm>
            <a:off x="5305238" y="2306858"/>
            <a:ext cx="405000" cy="405000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571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27000" tIns="27000" rIns="27000" bIns="27000" anchor="ctr"/>
          <a:lstStyle/>
          <a:p>
            <a:pPr algn="ctr"/>
            <a:r>
              <a:rPr lang="es-CO" sz="788" b="1" kern="0" dirty="0">
                <a:solidFill>
                  <a:prstClr val="black"/>
                </a:solidFill>
                <a:latin typeface="Calibri Light" panose="020F0302020204030204"/>
              </a:rPr>
              <a:t>EUROPOL</a:t>
            </a:r>
          </a:p>
        </p:txBody>
      </p:sp>
      <p:sp>
        <p:nvSpPr>
          <p:cNvPr id="176" name="CuadroTexto 175"/>
          <p:cNvSpPr txBox="1"/>
          <p:nvPr/>
        </p:nvSpPr>
        <p:spPr>
          <a:xfrm rot="18502708">
            <a:off x="-2005725" y="-84639"/>
            <a:ext cx="5261537" cy="5261537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b="1" dirty="0">
                <a:solidFill>
                  <a:prstClr val="black"/>
                </a:solidFill>
                <a:effectLst>
                  <a:glow rad="50800">
                    <a:prstClr val="white">
                      <a:alpha val="88000"/>
                    </a:prstClr>
                  </a:glow>
                </a:effectLst>
                <a:latin typeface="Candara" panose="020E0502030303020204" pitchFamily="34" charset="0"/>
              </a:rPr>
              <a:t>ANÁLISIS DE VECTORES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b="1" dirty="0">
                <a:solidFill>
                  <a:prstClr val="black"/>
                </a:solidFill>
                <a:effectLst>
                  <a:glow rad="50800">
                    <a:prstClr val="white">
                      <a:alpha val="88000"/>
                    </a:prstClr>
                  </a:glow>
                </a:effectLst>
                <a:latin typeface="Candara" panose="020E0502030303020204" pitchFamily="34" charset="0"/>
              </a:rPr>
              <a:t>DE ATAQUES Y MALWARE</a:t>
            </a:r>
          </a:p>
        </p:txBody>
      </p:sp>
      <p:sp>
        <p:nvSpPr>
          <p:cNvPr id="177" name="CuadroTexto 176"/>
          <p:cNvSpPr txBox="1"/>
          <p:nvPr/>
        </p:nvSpPr>
        <p:spPr>
          <a:xfrm rot="16200000">
            <a:off x="-1501500" y="236638"/>
            <a:ext cx="4590000" cy="459000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b="1" dirty="0">
                <a:solidFill>
                  <a:prstClr val="black"/>
                </a:solidFill>
                <a:effectLst>
                  <a:glow rad="50800">
                    <a:prstClr val="white">
                      <a:alpha val="88000"/>
                    </a:prstClr>
                  </a:glow>
                </a:effectLst>
                <a:latin typeface="Candara" panose="020E0502030303020204" pitchFamily="34" charset="0"/>
              </a:rPr>
              <a:t>ENLACE 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b="1" dirty="0">
                <a:solidFill>
                  <a:prstClr val="black"/>
                </a:solidFill>
                <a:effectLst>
                  <a:glow rad="50800">
                    <a:prstClr val="white">
                      <a:alpha val="88000"/>
                    </a:prstClr>
                  </a:glow>
                </a:effectLst>
                <a:latin typeface="Candara" panose="020E0502030303020204" pitchFamily="34" charset="0"/>
              </a:rPr>
              <a:t> COORDINACIÓN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b="1" dirty="0">
                <a:solidFill>
                  <a:prstClr val="black"/>
                </a:solidFill>
                <a:effectLst>
                  <a:glow rad="50800">
                    <a:prstClr val="white">
                      <a:alpha val="88000"/>
                    </a:prstClr>
                  </a:glow>
                </a:effectLst>
                <a:latin typeface="Candara" panose="020E0502030303020204" pitchFamily="34" charset="0"/>
              </a:rPr>
              <a:t>DE ENTIDADES</a:t>
            </a:r>
          </a:p>
        </p:txBody>
      </p:sp>
      <p:sp>
        <p:nvSpPr>
          <p:cNvPr id="178" name="CuadroTexto 177"/>
          <p:cNvSpPr txBox="1"/>
          <p:nvPr/>
        </p:nvSpPr>
        <p:spPr>
          <a:xfrm rot="16200000">
            <a:off x="-1954625" y="-281838"/>
            <a:ext cx="5655933" cy="5655933"/>
          </a:xfrm>
          <a:prstGeom prst="rect">
            <a:avLst/>
          </a:prstGeom>
          <a:noFill/>
        </p:spPr>
        <p:txBody>
          <a:bodyPr spcFirstLastPara="1" wrap="none" numCol="1" rtlCol="0">
            <a:prstTxWarp prst="textArchDown">
              <a:avLst/>
            </a:prstTxWarp>
            <a:spAutoFit/>
          </a:bodyPr>
          <a:lstStyle>
            <a:defPPr>
              <a:defRPr lang="es-CO"/>
            </a:defPPr>
            <a:lvl1pPr algn="ctr">
              <a:defRPr sz="1600" b="1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  <a:latin typeface="Candara" panose="020E0502030303020204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  <a:effectLst>
                  <a:glow rad="38100">
                    <a:prstClr val="black">
                      <a:alpha val="90000"/>
                    </a:prstClr>
                  </a:glow>
                </a:effectLst>
              </a:rPr>
              <a:t>Dirección y estrategia</a:t>
            </a:r>
          </a:p>
        </p:txBody>
      </p:sp>
      <p:sp>
        <p:nvSpPr>
          <p:cNvPr id="179" name="Oval 128"/>
          <p:cNvSpPr/>
          <p:nvPr/>
        </p:nvSpPr>
        <p:spPr>
          <a:xfrm>
            <a:off x="7630964" y="64733"/>
            <a:ext cx="1458000" cy="378000"/>
          </a:xfrm>
          <a:prstGeom prst="hexagon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Perfilación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de contenidos</a:t>
            </a:r>
            <a:endParaRPr lang="en-US" sz="75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80" name="Oval 128"/>
          <p:cNvSpPr/>
          <p:nvPr/>
        </p:nvSpPr>
        <p:spPr>
          <a:xfrm>
            <a:off x="7630964" y="878585"/>
            <a:ext cx="1458000" cy="378000"/>
          </a:xfrm>
          <a:prstGeom prst="hexagon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Identificación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Articuladores</a:t>
            </a:r>
            <a:endParaRPr lang="en-US" sz="75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81" name="Oval 128"/>
          <p:cNvSpPr/>
          <p:nvPr/>
        </p:nvSpPr>
        <p:spPr>
          <a:xfrm>
            <a:off x="7630964" y="471659"/>
            <a:ext cx="1458000" cy="378000"/>
          </a:xfrm>
          <a:prstGeom prst="hexagon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Monitoreo</a:t>
            </a:r>
            <a:r>
              <a:rPr lang="en-US" sz="750" b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medios</a:t>
            </a:r>
            <a:r>
              <a:rPr lang="en-US" sz="750" b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digitales</a:t>
            </a:r>
          </a:p>
        </p:txBody>
      </p:sp>
      <p:sp>
        <p:nvSpPr>
          <p:cNvPr id="182" name="Hexágono 181"/>
          <p:cNvSpPr/>
          <p:nvPr/>
        </p:nvSpPr>
        <p:spPr>
          <a:xfrm>
            <a:off x="7630964" y="1274620"/>
            <a:ext cx="1458000" cy="378000"/>
          </a:xfrm>
          <a:prstGeom prst="hexagon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Análisis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Operacional</a:t>
            </a:r>
          </a:p>
        </p:txBody>
      </p:sp>
      <p:sp>
        <p:nvSpPr>
          <p:cNvPr id="183" name="Oval 128"/>
          <p:cNvSpPr/>
          <p:nvPr/>
        </p:nvSpPr>
        <p:spPr>
          <a:xfrm>
            <a:off x="6247934" y="4341578"/>
            <a:ext cx="1458000" cy="378000"/>
          </a:xfrm>
          <a:prstGeom prst="hexagon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Eliminación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de contenidos </a:t>
            </a:r>
          </a:p>
        </p:txBody>
      </p:sp>
      <p:sp>
        <p:nvSpPr>
          <p:cNvPr id="184" name="Oval 128"/>
          <p:cNvSpPr/>
          <p:nvPr/>
        </p:nvSpPr>
        <p:spPr>
          <a:xfrm>
            <a:off x="6247934" y="683896"/>
            <a:ext cx="1458000" cy="378000"/>
          </a:xfrm>
          <a:prstGeom prst="hexagon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dirty="0">
                <a:solidFill>
                  <a:schemeClr val="tx1"/>
                </a:solidFill>
                <a:latin typeface="Candara" panose="020E0502030303020204" pitchFamily="34" charset="0"/>
              </a:rPr>
              <a:t>Análisis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dirty="0">
                <a:solidFill>
                  <a:schemeClr val="tx1"/>
                </a:solidFill>
                <a:latin typeface="Candara" panose="020E0502030303020204" pitchFamily="34" charset="0"/>
              </a:rPr>
              <a:t>de tendencias</a:t>
            </a:r>
          </a:p>
        </p:txBody>
      </p:sp>
      <p:sp>
        <p:nvSpPr>
          <p:cNvPr id="185" name="Oval 128"/>
          <p:cNvSpPr/>
          <p:nvPr/>
        </p:nvSpPr>
        <p:spPr>
          <a:xfrm>
            <a:off x="6247934" y="268218"/>
            <a:ext cx="1458000" cy="378000"/>
          </a:xfrm>
          <a:prstGeom prst="hexagon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Análisis</a:t>
            </a:r>
            <a:r>
              <a:rPr lang="en-US" sz="750" b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50" b="1" dirty="0">
                <a:solidFill>
                  <a:schemeClr val="tx1"/>
                </a:solidFill>
                <a:latin typeface="Candara" panose="020E0502030303020204" pitchFamily="34" charset="0"/>
              </a:rPr>
              <a:t>de </a:t>
            </a:r>
            <a:r>
              <a:rPr lang="en-US" sz="750" b="1" dirty="0" err="1">
                <a:solidFill>
                  <a:schemeClr val="tx1"/>
                </a:solidFill>
                <a:latin typeface="Candara" panose="020E0502030303020204" pitchFamily="34" charset="0"/>
              </a:rPr>
              <a:t>redes</a:t>
            </a:r>
            <a:r>
              <a:rPr lang="en-US" sz="750" b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186" name="Hexágono 185"/>
          <p:cNvSpPr/>
          <p:nvPr/>
        </p:nvSpPr>
        <p:spPr>
          <a:xfrm>
            <a:off x="6247934" y="1083089"/>
            <a:ext cx="1458000" cy="378000"/>
          </a:xfrm>
          <a:prstGeom prst="hexagon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Minería de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>
                <a:solidFill>
                  <a:schemeClr val="tx1"/>
                </a:solidFill>
                <a:latin typeface="Candara" panose="020E0502030303020204" pitchFamily="34" charset="0"/>
              </a:rPr>
              <a:t>Datos</a:t>
            </a:r>
            <a:endParaRPr lang="es-CO" sz="75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87" name="Oval 128"/>
          <p:cNvSpPr/>
          <p:nvPr/>
        </p:nvSpPr>
        <p:spPr>
          <a:xfrm>
            <a:off x="7630964" y="4524197"/>
            <a:ext cx="1458000" cy="378000"/>
          </a:xfrm>
          <a:prstGeom prst="hexagon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Bloqueo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de perfiles </a:t>
            </a:r>
          </a:p>
        </p:txBody>
      </p:sp>
      <p:sp>
        <p:nvSpPr>
          <p:cNvPr id="188" name="Oval 128"/>
          <p:cNvSpPr/>
          <p:nvPr/>
        </p:nvSpPr>
        <p:spPr>
          <a:xfrm>
            <a:off x="6247934" y="3938773"/>
            <a:ext cx="1458000" cy="378000"/>
          </a:xfrm>
          <a:prstGeom prst="hexagon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Infractores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 err="1">
                <a:solidFill>
                  <a:schemeClr val="tx1"/>
                </a:solidFill>
                <a:latin typeface="Candara" panose="020E0502030303020204" pitchFamily="34" charset="0"/>
              </a:rPr>
              <a:t>cibercrimen</a:t>
            </a:r>
            <a:endParaRPr lang="es-CO" sz="75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89" name="Oval 128"/>
          <p:cNvSpPr/>
          <p:nvPr/>
        </p:nvSpPr>
        <p:spPr>
          <a:xfrm>
            <a:off x="6247934" y="3531972"/>
            <a:ext cx="1458000" cy="378000"/>
          </a:xfrm>
          <a:prstGeom prst="hexagon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Análisis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forense</a:t>
            </a:r>
          </a:p>
        </p:txBody>
      </p:sp>
      <p:sp>
        <p:nvSpPr>
          <p:cNvPr id="190" name="Hexágono 189"/>
          <p:cNvSpPr/>
          <p:nvPr/>
        </p:nvSpPr>
        <p:spPr>
          <a:xfrm>
            <a:off x="7630964" y="2508341"/>
            <a:ext cx="1458000" cy="378000"/>
          </a:xfrm>
          <a:prstGeom prst="hexagon">
            <a:avLst/>
          </a:prstGeom>
          <a:solidFill>
            <a:schemeClr val="accent2">
              <a:lumMod val="20000"/>
              <a:lumOff val="80000"/>
              <a:alpha val="78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675" b="1" dirty="0">
                <a:solidFill>
                  <a:schemeClr val="tx1"/>
                </a:solidFill>
                <a:latin typeface="Candara" panose="020E0502030303020204" pitchFamily="34" charset="0"/>
              </a:rPr>
              <a:t>Análisis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675" b="1" dirty="0">
                <a:solidFill>
                  <a:schemeClr val="tx1"/>
                </a:solidFill>
                <a:latin typeface="Candara" panose="020E0502030303020204" pitchFamily="34" charset="0"/>
              </a:rPr>
              <a:t>Malware</a:t>
            </a:r>
          </a:p>
        </p:txBody>
      </p:sp>
      <p:sp>
        <p:nvSpPr>
          <p:cNvPr id="191" name="Hexágono 190"/>
          <p:cNvSpPr/>
          <p:nvPr/>
        </p:nvSpPr>
        <p:spPr>
          <a:xfrm>
            <a:off x="7630964" y="2090031"/>
            <a:ext cx="1458000" cy="378000"/>
          </a:xfrm>
          <a:prstGeom prst="hexagon">
            <a:avLst/>
          </a:prstGeom>
          <a:solidFill>
            <a:schemeClr val="accent2">
              <a:lumMod val="20000"/>
              <a:lumOff val="80000"/>
              <a:alpha val="78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Protocolos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de actuación </a:t>
            </a:r>
          </a:p>
        </p:txBody>
      </p:sp>
      <p:sp>
        <p:nvSpPr>
          <p:cNvPr id="192" name="Oval 128"/>
          <p:cNvSpPr/>
          <p:nvPr/>
        </p:nvSpPr>
        <p:spPr>
          <a:xfrm>
            <a:off x="7630964" y="3326579"/>
            <a:ext cx="1458000" cy="378000"/>
          </a:xfrm>
          <a:prstGeom prst="hexagon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Infraestructura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critica</a:t>
            </a:r>
            <a:endParaRPr lang="en-US" sz="75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93" name="Oval 128"/>
          <p:cNvSpPr/>
          <p:nvPr/>
        </p:nvSpPr>
        <p:spPr>
          <a:xfrm>
            <a:off x="7630964" y="3730183"/>
            <a:ext cx="1458000" cy="378000"/>
          </a:xfrm>
          <a:prstGeom prst="hexagon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Coordinación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fiscalía</a:t>
            </a:r>
          </a:p>
        </p:txBody>
      </p:sp>
      <p:sp>
        <p:nvSpPr>
          <p:cNvPr id="194" name="Hexágono 193"/>
          <p:cNvSpPr/>
          <p:nvPr/>
        </p:nvSpPr>
        <p:spPr>
          <a:xfrm>
            <a:off x="7630964" y="4133786"/>
            <a:ext cx="1458000" cy="378000"/>
          </a:xfrm>
          <a:prstGeom prst="hexagon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>
                <a:solidFill>
                  <a:schemeClr val="tx1"/>
                </a:solidFill>
                <a:latin typeface="Candara" panose="020E0502030303020204" pitchFamily="34" charset="0"/>
              </a:rPr>
              <a:t>Monitoreo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750" b="1" dirty="0" err="1">
                <a:solidFill>
                  <a:schemeClr val="tx1"/>
                </a:solidFill>
                <a:latin typeface="Candara" panose="020E0502030303020204" pitchFamily="34" charset="0"/>
              </a:rPr>
              <a:t>Hactivismo</a:t>
            </a:r>
            <a:endParaRPr lang="es-CO" sz="75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95" name="Hexágono 194"/>
          <p:cNvSpPr/>
          <p:nvPr/>
        </p:nvSpPr>
        <p:spPr>
          <a:xfrm>
            <a:off x="7630964" y="2908031"/>
            <a:ext cx="1458000" cy="378000"/>
          </a:xfrm>
          <a:prstGeom prst="hexagon">
            <a:avLst/>
          </a:prstGeom>
          <a:solidFill>
            <a:schemeClr val="accent2">
              <a:lumMod val="20000"/>
              <a:lumOff val="80000"/>
              <a:alpha val="78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675" b="1" dirty="0">
                <a:solidFill>
                  <a:schemeClr val="tx1"/>
                </a:solidFill>
                <a:latin typeface="Candara" panose="020E0502030303020204" pitchFamily="34" charset="0"/>
              </a:rPr>
              <a:t>Análisis LOG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675" b="1" dirty="0">
                <a:solidFill>
                  <a:schemeClr val="tx1"/>
                </a:solidFill>
                <a:latin typeface="Candara" panose="020E0502030303020204" pitchFamily="34" charset="0"/>
              </a:rPr>
              <a:t>Herramientas</a:t>
            </a:r>
          </a:p>
        </p:txBody>
      </p:sp>
      <p:sp>
        <p:nvSpPr>
          <p:cNvPr id="196" name="Oval 128"/>
          <p:cNvSpPr/>
          <p:nvPr/>
        </p:nvSpPr>
        <p:spPr>
          <a:xfrm>
            <a:off x="7630964" y="1673813"/>
            <a:ext cx="1458000" cy="378000"/>
          </a:xfrm>
          <a:prstGeom prst="hexagon">
            <a:avLst/>
          </a:prstGeom>
          <a:solidFill>
            <a:schemeClr val="accent2">
              <a:lumMod val="20000"/>
              <a:lumOff val="80000"/>
              <a:alpha val="78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675" b="1" dirty="0">
                <a:solidFill>
                  <a:schemeClr val="tx1"/>
                </a:solidFill>
                <a:latin typeface="Candara" panose="020E0502030303020204" pitchFamily="34" charset="0"/>
              </a:rPr>
              <a:t>Campaña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675" b="1" dirty="0">
                <a:solidFill>
                  <a:schemeClr val="tx1"/>
                </a:solidFill>
                <a:latin typeface="Candara" panose="020E0502030303020204" pitchFamily="34" charset="0"/>
              </a:rPr>
              <a:t>seguridad digital</a:t>
            </a:r>
          </a:p>
        </p:txBody>
      </p:sp>
      <p:sp>
        <p:nvSpPr>
          <p:cNvPr id="197" name="CuadroTexto 196"/>
          <p:cNvSpPr txBox="1"/>
          <p:nvPr/>
        </p:nvSpPr>
        <p:spPr>
          <a:xfrm>
            <a:off x="5507291" y="1488371"/>
            <a:ext cx="1135332" cy="472961"/>
          </a:xfrm>
          <a:prstGeom prst="hexagon">
            <a:avLst>
              <a:gd name="adj" fmla="val 11993"/>
              <a:gd name="vf" fmla="val 115470"/>
            </a:avLst>
          </a:prstGeom>
          <a:noFill/>
          <a:ln w="3175"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825" b="1" kern="0" dirty="0">
                <a:solidFill>
                  <a:prstClr val="black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</a:rPr>
              <a:t>Optimizar las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825" b="1" kern="0" dirty="0">
                <a:solidFill>
                  <a:prstClr val="black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</a:rPr>
              <a:t>Capacidades de la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825" b="1" kern="0" dirty="0">
                <a:solidFill>
                  <a:prstClr val="black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</a:rPr>
              <a:t>Policía Nacional</a:t>
            </a:r>
          </a:p>
        </p:txBody>
      </p:sp>
      <p:sp>
        <p:nvSpPr>
          <p:cNvPr id="201" name="CuadroTexto 200"/>
          <p:cNvSpPr txBox="1"/>
          <p:nvPr/>
        </p:nvSpPr>
        <p:spPr>
          <a:xfrm>
            <a:off x="6798304" y="2013675"/>
            <a:ext cx="734501" cy="300038"/>
          </a:xfrm>
          <a:prstGeom prst="hexagon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900" b="1" dirty="0">
                <a:solidFill>
                  <a:prstClr val="black"/>
                </a:solidFill>
                <a:latin typeface="Candara" panose="020E0502030303020204" pitchFamily="34" charset="0"/>
              </a:rPr>
              <a:t>DIPOL</a:t>
            </a:r>
          </a:p>
        </p:txBody>
      </p:sp>
      <p:sp>
        <p:nvSpPr>
          <p:cNvPr id="202" name="CuadroTexto 201"/>
          <p:cNvSpPr txBox="1"/>
          <p:nvPr/>
        </p:nvSpPr>
        <p:spPr>
          <a:xfrm>
            <a:off x="6762648" y="2726930"/>
            <a:ext cx="734501" cy="300038"/>
          </a:xfrm>
          <a:prstGeom prst="hexagon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900" b="1" dirty="0">
                <a:solidFill>
                  <a:prstClr val="black"/>
                </a:solidFill>
                <a:latin typeface="Candara" panose="020E0502030303020204" pitchFamily="34" charset="0"/>
              </a:rPr>
              <a:t>DIJIN</a:t>
            </a:r>
          </a:p>
        </p:txBody>
      </p:sp>
      <p:sp>
        <p:nvSpPr>
          <p:cNvPr id="198" name="Oval 10"/>
          <p:cNvSpPr/>
          <p:nvPr/>
        </p:nvSpPr>
        <p:spPr>
          <a:xfrm>
            <a:off x="5805709" y="2043176"/>
            <a:ext cx="891101" cy="89100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ndara" panose="020E0502030303020204" pitchFamily="34" charset="0"/>
              </a:rPr>
              <a:t>Centro de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ndara" panose="020E0502030303020204" pitchFamily="34" charset="0"/>
              </a:rPr>
              <a:t>fusion 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05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ndara" panose="020E0502030303020204" pitchFamily="34" charset="0"/>
              </a:rPr>
              <a:t>coordinación</a:t>
            </a:r>
            <a:r>
              <a:rPr lang="en-US" sz="105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andara" panose="020E0502030303020204" pitchFamily="34" charset="0"/>
              </a:rPr>
              <a:t> </a:t>
            </a:r>
          </a:p>
        </p:txBody>
      </p:sp>
      <p:grpSp>
        <p:nvGrpSpPr>
          <p:cNvPr id="123" name="Grupo 122"/>
          <p:cNvGrpSpPr/>
          <p:nvPr/>
        </p:nvGrpSpPr>
        <p:grpSpPr>
          <a:xfrm>
            <a:off x="76842" y="2109546"/>
            <a:ext cx="903321" cy="906200"/>
            <a:chOff x="-5855822" y="1493624"/>
            <a:chExt cx="1204428" cy="1208266"/>
          </a:xfrm>
        </p:grpSpPr>
        <p:sp>
          <p:nvSpPr>
            <p:cNvPr id="115" name="4 Elipse"/>
            <p:cNvSpPr/>
            <p:nvPr/>
          </p:nvSpPr>
          <p:spPr bwMode="auto">
            <a:xfrm>
              <a:off x="-5855822" y="1509190"/>
              <a:ext cx="1204428" cy="1192373"/>
            </a:xfrm>
            <a:prstGeom prst="ellipse">
              <a:avLst/>
            </a:prstGeom>
            <a:solidFill>
              <a:sysClr val="windowText" lastClr="000000"/>
            </a:solidFill>
            <a:ln w="1905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/>
            </a:sp3d>
          </p:spPr>
          <p:txBody>
            <a:bodyPr anchor="ctr"/>
            <a:lstStyle/>
            <a:p>
              <a:pPr algn="ctr">
                <a:defRPr/>
              </a:pPr>
              <a:endParaRPr lang="es-CO" sz="675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16" name="Imagen 37"/>
            <p:cNvPicPr preferRelativeResize="0">
              <a:picLocks/>
            </p:cNvPicPr>
            <p:nvPr/>
          </p:nvPicPr>
          <p:blipFill rotWithShape="1"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778" b="100000" l="9885" r="89994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045" r="11518"/>
            <a:stretch/>
          </p:blipFill>
          <p:spPr>
            <a:xfrm>
              <a:off x="-5842978" y="1493624"/>
              <a:ext cx="1176344" cy="1208266"/>
            </a:xfrm>
            <a:prstGeom prst="rect">
              <a:avLst/>
            </a:prstGeom>
          </p:spPr>
        </p:pic>
      </p:grpSp>
      <p:sp>
        <p:nvSpPr>
          <p:cNvPr id="89" name="CuadroTexto 88"/>
          <p:cNvSpPr txBox="1"/>
          <p:nvPr/>
        </p:nvSpPr>
        <p:spPr>
          <a:xfrm>
            <a:off x="-11416" y="675328"/>
            <a:ext cx="2081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000" b="1">
                <a:effectLst>
                  <a:glow rad="101600">
                    <a:schemeClr val="bg1">
                      <a:alpha val="88000"/>
                    </a:schemeClr>
                  </a:glow>
                </a:effectLst>
                <a:latin typeface="Candara" panose="020E0502030303020204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600" dirty="0" smtClean="0">
                <a:solidFill>
                  <a:srgbClr val="C00000"/>
                </a:solidFill>
                <a:effectLst/>
                <a:latin typeface="Arial Rounded MT Bold" panose="020F0704030504030204" pitchFamily="34" charset="0"/>
                <a:cs typeface="+mn-cs"/>
              </a:rPr>
              <a:t>Capacidades en </a:t>
            </a:r>
            <a:r>
              <a:rPr lang="es-CO" sz="1600" dirty="0" err="1" smtClean="0">
                <a:solidFill>
                  <a:srgbClr val="C00000"/>
                </a:solidFill>
                <a:effectLst/>
                <a:latin typeface="Arial Rounded MT Bold" panose="020F0704030504030204" pitchFamily="34" charset="0"/>
                <a:cs typeface="+mn-cs"/>
              </a:rPr>
              <a:t>Ciberinteligencia</a:t>
            </a:r>
            <a:endParaRPr lang="es-CO" sz="1600" dirty="0">
              <a:solidFill>
                <a:srgbClr val="C00000"/>
              </a:solidFill>
              <a:effectLst/>
              <a:latin typeface="Arial Rounded MT Bold" panose="020F0704030504030204" pitchFamily="34" charset="0"/>
              <a:cs typeface="+mn-cs"/>
            </a:endParaRPr>
          </a:p>
        </p:txBody>
      </p:sp>
      <p:sp>
        <p:nvSpPr>
          <p:cNvPr id="95" name="CuadroTexto 94"/>
          <p:cNvSpPr txBox="1"/>
          <p:nvPr/>
        </p:nvSpPr>
        <p:spPr>
          <a:xfrm>
            <a:off x="5433082" y="647442"/>
            <a:ext cx="667728" cy="174665"/>
          </a:xfrm>
          <a:prstGeom prst="hexagon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9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DITRA</a:t>
            </a:r>
            <a:endParaRPr lang="es-CO" sz="900" b="1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96" name="CuadroTexto 95"/>
          <p:cNvSpPr txBox="1"/>
          <p:nvPr/>
        </p:nvSpPr>
        <p:spPr>
          <a:xfrm>
            <a:off x="5601984" y="1248362"/>
            <a:ext cx="667728" cy="174665"/>
          </a:xfrm>
          <a:prstGeom prst="hexagon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9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OFITE</a:t>
            </a:r>
            <a:endParaRPr lang="es-CO" sz="900" b="1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97" name="CuadroTexto 96"/>
          <p:cNvSpPr txBox="1"/>
          <p:nvPr/>
        </p:nvSpPr>
        <p:spPr>
          <a:xfrm>
            <a:off x="5315089" y="251007"/>
            <a:ext cx="667728" cy="174665"/>
          </a:xfrm>
          <a:prstGeom prst="hexagon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900" b="1" dirty="0">
                <a:solidFill>
                  <a:prstClr val="black"/>
                </a:solidFill>
                <a:latin typeface="Candara" panose="020E0502030303020204" pitchFamily="34" charset="0"/>
              </a:rPr>
              <a:t>DIPOL</a:t>
            </a:r>
          </a:p>
        </p:txBody>
      </p:sp>
      <p:sp>
        <p:nvSpPr>
          <p:cNvPr id="98" name="CuadroTexto 97"/>
          <p:cNvSpPr txBox="1"/>
          <p:nvPr/>
        </p:nvSpPr>
        <p:spPr>
          <a:xfrm>
            <a:off x="5251475" y="40914"/>
            <a:ext cx="667728" cy="174665"/>
          </a:xfrm>
          <a:prstGeom prst="hexagon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900" b="1" dirty="0">
                <a:solidFill>
                  <a:prstClr val="black"/>
                </a:solidFill>
                <a:latin typeface="Candara" panose="020E0502030303020204" pitchFamily="34" charset="0"/>
              </a:rPr>
              <a:t>DIJIN</a:t>
            </a:r>
          </a:p>
        </p:txBody>
      </p:sp>
      <p:sp>
        <p:nvSpPr>
          <p:cNvPr id="99" name="CuadroTexto 98"/>
          <p:cNvSpPr txBox="1"/>
          <p:nvPr/>
        </p:nvSpPr>
        <p:spPr>
          <a:xfrm>
            <a:off x="5379202" y="443711"/>
            <a:ext cx="667728" cy="174665"/>
          </a:xfrm>
          <a:prstGeom prst="hexagon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9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DIRAN</a:t>
            </a:r>
            <a:endParaRPr lang="es-CO" sz="900" b="1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100" name="CuadroTexto 99"/>
          <p:cNvSpPr txBox="1"/>
          <p:nvPr/>
        </p:nvSpPr>
        <p:spPr>
          <a:xfrm>
            <a:off x="5509165" y="846559"/>
            <a:ext cx="667728" cy="174665"/>
          </a:xfrm>
          <a:prstGeom prst="hexagon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9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DIPRO</a:t>
            </a:r>
            <a:endParaRPr lang="es-CO" sz="900" b="1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101" name="CuadroTexto 100"/>
          <p:cNvSpPr txBox="1"/>
          <p:nvPr/>
        </p:nvSpPr>
        <p:spPr>
          <a:xfrm>
            <a:off x="5564856" y="1048237"/>
            <a:ext cx="667728" cy="174665"/>
          </a:xfrm>
          <a:prstGeom prst="hexagon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9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DIASE</a:t>
            </a:r>
            <a:endParaRPr lang="es-CO" sz="900" b="1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10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955"/>
            <a:ext cx="9144000" cy="516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4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0568" y="-20538"/>
            <a:ext cx="972238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rupo 194"/>
          <p:cNvGrpSpPr/>
          <p:nvPr/>
        </p:nvGrpSpPr>
        <p:grpSpPr>
          <a:xfrm>
            <a:off x="2627784" y="0"/>
            <a:ext cx="6516215" cy="5015462"/>
            <a:chOff x="3554570" y="36169"/>
            <a:chExt cx="8433794" cy="6687282"/>
          </a:xfrm>
        </p:grpSpPr>
        <p:sp>
          <p:nvSpPr>
            <p:cNvPr id="83" name="CuadroTexto 82"/>
            <p:cNvSpPr txBox="1"/>
            <p:nvPr/>
          </p:nvSpPr>
          <p:spPr>
            <a:xfrm>
              <a:off x="3927363" y="36169"/>
              <a:ext cx="7588919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000" b="1">
                  <a:effectLst>
                    <a:glow rad="101600">
                      <a:schemeClr val="bg1">
                        <a:alpha val="88000"/>
                      </a:schemeClr>
                    </a:glow>
                  </a:effectLst>
                  <a:latin typeface="Candara" panose="020E0502030303020204" pitchFamily="34" charset="0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600" dirty="0">
                  <a:solidFill>
                    <a:srgbClr val="C00000"/>
                  </a:solidFill>
                  <a:effectLst/>
                  <a:latin typeface="Arial Rounded MT Bold" panose="020F0704030504030204" pitchFamily="34" charset="0"/>
                  <a:cs typeface="+mn-cs"/>
                </a:rPr>
                <a:t>ESTRATEGIA DE SEGURIDAD DIGITAL EN COLOMBIA</a:t>
              </a:r>
            </a:p>
          </p:txBody>
        </p:sp>
        <p:grpSp>
          <p:nvGrpSpPr>
            <p:cNvPr id="192" name="Grupo 191"/>
            <p:cNvGrpSpPr/>
            <p:nvPr/>
          </p:nvGrpSpPr>
          <p:grpSpPr>
            <a:xfrm>
              <a:off x="3554570" y="610760"/>
              <a:ext cx="8433794" cy="6112691"/>
              <a:chOff x="3554570" y="610760"/>
              <a:chExt cx="8433794" cy="6112691"/>
            </a:xfrm>
          </p:grpSpPr>
          <p:sp>
            <p:nvSpPr>
              <p:cNvPr id="97" name="Rectángulo redondeado 96"/>
              <p:cNvSpPr/>
              <p:nvPr/>
            </p:nvSpPr>
            <p:spPr>
              <a:xfrm>
                <a:off x="3560485" y="610760"/>
                <a:ext cx="4162267" cy="317434"/>
              </a:xfrm>
              <a:prstGeom prst="roundRect">
                <a:avLst>
                  <a:gd name="adj" fmla="val 29451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600" dirty="0">
                    <a:solidFill>
                      <a:schemeClr val="tx1"/>
                    </a:solidFill>
                    <a:latin typeface="Arial Rounded MT Bold" panose="020F0704030504030204" pitchFamily="34" charset="0"/>
                  </a:rPr>
                  <a:t>DIMENSIONES</a:t>
                </a:r>
              </a:p>
            </p:txBody>
          </p:sp>
          <p:sp>
            <p:nvSpPr>
              <p:cNvPr id="98" name="Rectángulo redondeado 97"/>
              <p:cNvSpPr/>
              <p:nvPr/>
            </p:nvSpPr>
            <p:spPr>
              <a:xfrm>
                <a:off x="7794710" y="610760"/>
                <a:ext cx="4193654" cy="317434"/>
              </a:xfrm>
              <a:prstGeom prst="roundRect">
                <a:avLst>
                  <a:gd name="adj" fmla="val 29451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600" dirty="0" smtClean="0">
                    <a:solidFill>
                      <a:schemeClr val="tx1"/>
                    </a:solidFill>
                    <a:latin typeface="Arial Rounded MT Bold" panose="020F0704030504030204" pitchFamily="34" charset="0"/>
                  </a:rPr>
                  <a:t>PRINCIPIO</a:t>
                </a:r>
                <a:endParaRPr lang="es-CO" sz="1600" dirty="0">
                  <a:solidFill>
                    <a:schemeClr val="tx1"/>
                  </a:solidFill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89" name="Rectángulo redondeado 88"/>
              <p:cNvSpPr/>
              <p:nvPr/>
            </p:nvSpPr>
            <p:spPr>
              <a:xfrm>
                <a:off x="3554570" y="972204"/>
                <a:ext cx="4162267" cy="5751247"/>
              </a:xfrm>
              <a:prstGeom prst="roundRect">
                <a:avLst>
                  <a:gd name="adj" fmla="val 3046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ángulo redondeado 89"/>
              <p:cNvSpPr/>
              <p:nvPr/>
            </p:nvSpPr>
            <p:spPr>
              <a:xfrm>
                <a:off x="7788797" y="972204"/>
                <a:ext cx="4060430" cy="5751247"/>
              </a:xfrm>
              <a:prstGeom prst="roundRect">
                <a:avLst>
                  <a:gd name="adj" fmla="val 304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CuadroTexto 78"/>
              <p:cNvSpPr txBox="1"/>
              <p:nvPr/>
            </p:nvSpPr>
            <p:spPr>
              <a:xfrm>
                <a:off x="8142401" y="2909727"/>
                <a:ext cx="3649981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400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Adoptar un enfoque incluyente y </a:t>
                </a:r>
                <a:r>
                  <a:rPr lang="es-CO" sz="1400" dirty="0" smtClean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colaborativo</a:t>
                </a:r>
                <a:endParaRPr lang="es-CO" sz="1400" dirty="0">
                  <a:solidFill>
                    <a:prstClr val="black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80" name="CuadroTexto 79"/>
              <p:cNvSpPr txBox="1"/>
              <p:nvPr/>
            </p:nvSpPr>
            <p:spPr>
              <a:xfrm>
                <a:off x="8028091" y="1352935"/>
                <a:ext cx="3845963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400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Salvaguardar los derechos humanos y los valores fundamentales de los </a:t>
                </a:r>
                <a:r>
                  <a:rPr lang="es-CO" sz="1400" dirty="0" smtClean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ciudadanos</a:t>
                </a:r>
                <a:endParaRPr lang="es-CO" sz="1400" dirty="0">
                  <a:solidFill>
                    <a:prstClr val="black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81" name="CuadroTexto 80"/>
              <p:cNvSpPr txBox="1"/>
              <p:nvPr/>
            </p:nvSpPr>
            <p:spPr>
              <a:xfrm>
                <a:off x="8142401" y="4180490"/>
                <a:ext cx="3649981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400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Asegurar una responsabilidad </a:t>
                </a:r>
                <a:r>
                  <a:rPr lang="es-CO" sz="1400" dirty="0" smtClean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compartida</a:t>
                </a:r>
                <a:endParaRPr lang="es-CO" sz="1400" dirty="0">
                  <a:solidFill>
                    <a:prstClr val="black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82" name="CuadroTexto 81"/>
              <p:cNvSpPr txBox="1"/>
              <p:nvPr/>
            </p:nvSpPr>
            <p:spPr>
              <a:xfrm>
                <a:off x="8091897" y="5415132"/>
                <a:ext cx="3649981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400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Adoptar un enfoque basado en la gestión de </a:t>
                </a:r>
                <a:r>
                  <a:rPr lang="es-CO" sz="1400" dirty="0" smtClean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riesgo</a:t>
                </a:r>
                <a:endParaRPr lang="es-CO" sz="1400" dirty="0">
                  <a:solidFill>
                    <a:prstClr val="black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84" name="CuadroTexto 83"/>
              <p:cNvSpPr txBox="1"/>
              <p:nvPr/>
            </p:nvSpPr>
            <p:spPr>
              <a:xfrm>
                <a:off x="3968859" y="978766"/>
                <a:ext cx="3442654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2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G</a:t>
                </a:r>
                <a:r>
                  <a:rPr lang="es-CO" sz="1400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obernanza de la seguridad </a:t>
                </a:r>
                <a:r>
                  <a:rPr lang="es-CO" sz="1400" dirty="0" smtClean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digital</a:t>
                </a:r>
                <a:endParaRPr lang="es-CO" sz="1400" dirty="0">
                  <a:solidFill>
                    <a:prstClr val="black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85" name="CuadroTexto 84"/>
              <p:cNvSpPr txBox="1"/>
              <p:nvPr/>
            </p:nvSpPr>
            <p:spPr>
              <a:xfrm>
                <a:off x="4300156" y="2104087"/>
                <a:ext cx="2943226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2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M</a:t>
                </a:r>
                <a:r>
                  <a:rPr lang="es-CO" sz="1400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arco legal y regulatorio de la seguridad </a:t>
                </a:r>
                <a:r>
                  <a:rPr lang="es-CO" sz="1400" dirty="0" smtClean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digital</a:t>
                </a:r>
                <a:endParaRPr lang="es-CO" sz="1400" dirty="0">
                  <a:solidFill>
                    <a:prstClr val="black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86" name="CuadroTexto 85"/>
              <p:cNvSpPr txBox="1"/>
              <p:nvPr/>
            </p:nvSpPr>
            <p:spPr>
              <a:xfrm>
                <a:off x="4113759" y="3273148"/>
                <a:ext cx="3427844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2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G</a:t>
                </a:r>
                <a:r>
                  <a:rPr lang="es-CO" sz="1400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estión sistemática y cíclica del riesgo de seguridad </a:t>
                </a:r>
                <a:r>
                  <a:rPr lang="es-CO" sz="1400" dirty="0" smtClean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digital</a:t>
                </a:r>
                <a:endParaRPr lang="es-CO" sz="1400" dirty="0">
                  <a:solidFill>
                    <a:prstClr val="black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87" name="CuadroTexto 86"/>
              <p:cNvSpPr txBox="1"/>
              <p:nvPr/>
            </p:nvSpPr>
            <p:spPr>
              <a:xfrm>
                <a:off x="4300156" y="4713307"/>
                <a:ext cx="2943226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2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C</a:t>
                </a:r>
                <a:r>
                  <a:rPr lang="es-CO" sz="1400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ultura ciudadana para la seguridad </a:t>
                </a:r>
                <a:r>
                  <a:rPr lang="es-CO" sz="1400" dirty="0" smtClean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digital</a:t>
                </a:r>
                <a:endParaRPr lang="es-CO" sz="1400" dirty="0">
                  <a:solidFill>
                    <a:prstClr val="black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88" name="CuadroTexto 87"/>
              <p:cNvSpPr txBox="1"/>
              <p:nvPr/>
            </p:nvSpPr>
            <p:spPr>
              <a:xfrm>
                <a:off x="3968859" y="5944314"/>
                <a:ext cx="3627643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2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C</a:t>
                </a:r>
                <a:r>
                  <a:rPr lang="es-CO" sz="1400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apacidades para la gestión del riesgo de seguridad </a:t>
                </a:r>
                <a:r>
                  <a:rPr lang="es-CO" sz="1400" dirty="0" smtClean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digital</a:t>
                </a:r>
                <a:endParaRPr lang="es-CO" sz="1400" dirty="0">
                  <a:solidFill>
                    <a:prstClr val="black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100" name="CuadroTexto 99"/>
              <p:cNvSpPr txBox="1"/>
              <p:nvPr/>
            </p:nvSpPr>
            <p:spPr>
              <a:xfrm>
                <a:off x="7834222" y="1530844"/>
                <a:ext cx="236220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20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1</a:t>
                </a:r>
              </a:p>
            </p:txBody>
          </p:sp>
          <p:sp>
            <p:nvSpPr>
              <p:cNvPr id="101" name="CuadroTexto 100"/>
              <p:cNvSpPr txBox="1"/>
              <p:nvPr/>
            </p:nvSpPr>
            <p:spPr>
              <a:xfrm>
                <a:off x="7901829" y="2950815"/>
                <a:ext cx="236220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2000" b="1">
                    <a:solidFill>
                      <a:prstClr val="black"/>
                    </a:solidFill>
                    <a:latin typeface="Candara" panose="020E0502030303020204" pitchFamily="34" charset="0"/>
                  </a:rPr>
                  <a:t>2</a:t>
                </a:r>
                <a:endParaRPr lang="es-CO" sz="2000" b="1" dirty="0">
                  <a:solidFill>
                    <a:prstClr val="black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102" name="CuadroTexto 101"/>
              <p:cNvSpPr txBox="1"/>
              <p:nvPr/>
            </p:nvSpPr>
            <p:spPr>
              <a:xfrm>
                <a:off x="7952333" y="4201035"/>
                <a:ext cx="236220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2000" b="1">
                    <a:solidFill>
                      <a:prstClr val="black"/>
                    </a:solidFill>
                    <a:latin typeface="Candara" panose="020E0502030303020204" pitchFamily="34" charset="0"/>
                  </a:rPr>
                  <a:t>3</a:t>
                </a:r>
                <a:endParaRPr lang="es-CO" sz="2000" b="1" dirty="0">
                  <a:solidFill>
                    <a:prstClr val="black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103" name="CuadroTexto 102"/>
              <p:cNvSpPr txBox="1"/>
              <p:nvPr/>
            </p:nvSpPr>
            <p:spPr>
              <a:xfrm>
                <a:off x="7901829" y="5445909"/>
                <a:ext cx="236220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20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4</a:t>
                </a:r>
              </a:p>
            </p:txBody>
          </p:sp>
          <p:sp>
            <p:nvSpPr>
              <p:cNvPr id="104" name="CuadroTexto 103"/>
              <p:cNvSpPr txBox="1"/>
              <p:nvPr/>
            </p:nvSpPr>
            <p:spPr>
              <a:xfrm>
                <a:off x="3691142" y="968892"/>
                <a:ext cx="236220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20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1</a:t>
                </a:r>
              </a:p>
            </p:txBody>
          </p:sp>
          <p:sp>
            <p:nvSpPr>
              <p:cNvPr id="105" name="CuadroTexto 104"/>
              <p:cNvSpPr txBox="1"/>
              <p:nvPr/>
            </p:nvSpPr>
            <p:spPr>
              <a:xfrm>
                <a:off x="3691142" y="2121020"/>
                <a:ext cx="236220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20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2</a:t>
                </a:r>
              </a:p>
            </p:txBody>
          </p:sp>
          <p:sp>
            <p:nvSpPr>
              <p:cNvPr id="106" name="CuadroTexto 105"/>
              <p:cNvSpPr txBox="1"/>
              <p:nvPr/>
            </p:nvSpPr>
            <p:spPr>
              <a:xfrm>
                <a:off x="3691142" y="3369159"/>
                <a:ext cx="236220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20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3</a:t>
                </a:r>
              </a:p>
            </p:txBody>
          </p:sp>
          <p:sp>
            <p:nvSpPr>
              <p:cNvPr id="107" name="CuadroTexto 106"/>
              <p:cNvSpPr txBox="1"/>
              <p:nvPr/>
            </p:nvSpPr>
            <p:spPr>
              <a:xfrm>
                <a:off x="3691142" y="4713309"/>
                <a:ext cx="236220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20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4</a:t>
                </a:r>
              </a:p>
            </p:txBody>
          </p:sp>
          <p:sp>
            <p:nvSpPr>
              <p:cNvPr id="108" name="CuadroTexto 107"/>
              <p:cNvSpPr txBox="1"/>
              <p:nvPr/>
            </p:nvSpPr>
            <p:spPr>
              <a:xfrm>
                <a:off x="3691142" y="5961447"/>
                <a:ext cx="236220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2000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5</a:t>
                </a:r>
              </a:p>
            </p:txBody>
          </p:sp>
        </p:grpSp>
      </p:grpSp>
      <p:grpSp>
        <p:nvGrpSpPr>
          <p:cNvPr id="198" name="Grupo 197"/>
          <p:cNvGrpSpPr/>
          <p:nvPr/>
        </p:nvGrpSpPr>
        <p:grpSpPr>
          <a:xfrm>
            <a:off x="-2823711" y="3507"/>
            <a:ext cx="5411566" cy="5130000"/>
            <a:chOff x="-3764948" y="4676"/>
            <a:chExt cx="7215421" cy="6840000"/>
          </a:xfrm>
        </p:grpSpPr>
        <p:sp>
          <p:nvSpPr>
            <p:cNvPr id="18" name="Arco de bloque 17"/>
            <p:cNvSpPr/>
            <p:nvPr/>
          </p:nvSpPr>
          <p:spPr>
            <a:xfrm rot="8100000">
              <a:off x="-3026991" y="345654"/>
              <a:ext cx="6120000" cy="6120000"/>
            </a:xfrm>
            <a:prstGeom prst="blockArc">
              <a:avLst>
                <a:gd name="adj1" fmla="val 16204579"/>
                <a:gd name="adj2" fmla="val 18873442"/>
                <a:gd name="adj3" fmla="val 16563"/>
              </a:avLst>
            </a:prstGeom>
            <a:blipFill dpi="0" rotWithShape="1">
              <a:blip r:embed="rId2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>
                <a:solidFill>
                  <a:prstClr val="black"/>
                </a:solidFill>
              </a:endParaRPr>
            </a:p>
          </p:txBody>
        </p:sp>
        <p:sp>
          <p:nvSpPr>
            <p:cNvPr id="20" name="Arco de bloque 19"/>
            <p:cNvSpPr/>
            <p:nvPr/>
          </p:nvSpPr>
          <p:spPr>
            <a:xfrm rot="2700000">
              <a:off x="-3026991" y="332488"/>
              <a:ext cx="6120000" cy="6120000"/>
            </a:xfrm>
            <a:prstGeom prst="blockArc">
              <a:avLst>
                <a:gd name="adj1" fmla="val 16273562"/>
                <a:gd name="adj2" fmla="val 18922283"/>
                <a:gd name="adj3" fmla="val 17083"/>
              </a:avLst>
            </a:prstGeom>
            <a:blipFill dpi="0" rotWithShape="1">
              <a:blip r:embed="rId3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>
                <a:solidFill>
                  <a:prstClr val="black"/>
                </a:solidFill>
              </a:endParaRPr>
            </a:p>
          </p:txBody>
        </p:sp>
        <p:grpSp>
          <p:nvGrpSpPr>
            <p:cNvPr id="197" name="Grupo 196"/>
            <p:cNvGrpSpPr/>
            <p:nvPr/>
          </p:nvGrpSpPr>
          <p:grpSpPr>
            <a:xfrm>
              <a:off x="-3764948" y="4676"/>
              <a:ext cx="7215421" cy="6840000"/>
              <a:chOff x="-3764948" y="4676"/>
              <a:chExt cx="7215421" cy="6840000"/>
            </a:xfrm>
          </p:grpSpPr>
          <p:pic>
            <p:nvPicPr>
              <p:cNvPr id="74" name="Imagen 73"/>
              <p:cNvPicPr>
                <a:picLocks noChangeAspect="1"/>
              </p:cNvPicPr>
              <p:nvPr/>
            </p:nvPicPr>
            <p:blipFill rotWithShape="1">
              <a:blip r:embed="rId4"/>
              <a:srcRect l="51308"/>
              <a:stretch/>
            </p:blipFill>
            <p:spPr>
              <a:xfrm>
                <a:off x="76056" y="1715329"/>
                <a:ext cx="1629258" cy="3382451"/>
              </a:xfrm>
              <a:prstGeom prst="rect">
                <a:avLst/>
              </a:prstGeom>
            </p:spPr>
          </p:pic>
          <p:sp>
            <p:nvSpPr>
              <p:cNvPr id="45" name="Arco de bloque 44"/>
              <p:cNvSpPr/>
              <p:nvPr/>
            </p:nvSpPr>
            <p:spPr>
              <a:xfrm>
                <a:off x="-1986020" y="1386625"/>
                <a:ext cx="4057108" cy="4057108"/>
              </a:xfrm>
              <a:prstGeom prst="blockArc">
                <a:avLst>
                  <a:gd name="adj1" fmla="val 16204579"/>
                  <a:gd name="adj2" fmla="val 18870006"/>
                  <a:gd name="adj3" fmla="val 7842"/>
                </a:avLst>
              </a:prstGeom>
              <a:solidFill>
                <a:schemeClr val="bg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Arco de bloque 45"/>
              <p:cNvSpPr/>
              <p:nvPr/>
            </p:nvSpPr>
            <p:spPr>
              <a:xfrm rot="8100000">
                <a:off x="-1986020" y="1386625"/>
                <a:ext cx="4057108" cy="4057108"/>
              </a:xfrm>
              <a:prstGeom prst="blockArc">
                <a:avLst>
                  <a:gd name="adj1" fmla="val 16204579"/>
                  <a:gd name="adj2" fmla="val 18888562"/>
                  <a:gd name="adj3" fmla="val 8047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Arco de bloque 46"/>
              <p:cNvSpPr/>
              <p:nvPr/>
            </p:nvSpPr>
            <p:spPr>
              <a:xfrm rot="5400000">
                <a:off x="-2009240" y="1395605"/>
                <a:ext cx="4058182" cy="4058182"/>
              </a:xfrm>
              <a:prstGeom prst="blockArc">
                <a:avLst>
                  <a:gd name="adj1" fmla="val 16224792"/>
                  <a:gd name="adj2" fmla="val 18834095"/>
                  <a:gd name="adj3" fmla="val 7874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Arco de bloque 47"/>
              <p:cNvSpPr/>
              <p:nvPr/>
            </p:nvSpPr>
            <p:spPr>
              <a:xfrm rot="2700000">
                <a:off x="-2017770" y="1379809"/>
                <a:ext cx="4057108" cy="4057108"/>
              </a:xfrm>
              <a:prstGeom prst="blockArc">
                <a:avLst>
                  <a:gd name="adj1" fmla="val 16273562"/>
                  <a:gd name="adj2" fmla="val 18890471"/>
                  <a:gd name="adj3" fmla="val 7634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rco de bloque 12"/>
              <p:cNvSpPr/>
              <p:nvPr/>
            </p:nvSpPr>
            <p:spPr>
              <a:xfrm>
                <a:off x="-3026991" y="345654"/>
                <a:ext cx="6120000" cy="6120000"/>
              </a:xfrm>
              <a:prstGeom prst="blockArc">
                <a:avLst>
                  <a:gd name="adj1" fmla="val 16204579"/>
                  <a:gd name="adj2" fmla="val 18930891"/>
                  <a:gd name="adj3" fmla="val 17034"/>
                </a:avLst>
              </a:prstGeom>
              <a:blipFill dpi="0" rotWithShape="1">
                <a:blip r:embed="rId5">
                  <a:alphaModFix amt="17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Arco de bloque 18"/>
              <p:cNvSpPr/>
              <p:nvPr/>
            </p:nvSpPr>
            <p:spPr>
              <a:xfrm rot="5400000">
                <a:off x="-3026991" y="332488"/>
                <a:ext cx="6120000" cy="6120000"/>
              </a:xfrm>
              <a:prstGeom prst="blockArc">
                <a:avLst>
                  <a:gd name="adj1" fmla="val 16253060"/>
                  <a:gd name="adj2" fmla="val 18878788"/>
                  <a:gd name="adj3" fmla="val 16934"/>
                </a:avLst>
              </a:prstGeom>
              <a:blipFill dpi="0" rotWithShape="1">
                <a:blip r:embed="rId6" cstate="print">
                  <a:alphaModFix amt="26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CuadroTexto 40"/>
              <p:cNvSpPr txBox="1"/>
              <p:nvPr/>
            </p:nvSpPr>
            <p:spPr>
              <a:xfrm rot="1437293">
                <a:off x="32261" y="1716496"/>
                <a:ext cx="1360105" cy="305233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/>
                </a:prstTxWarp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b="1" dirty="0">
                    <a:solidFill>
                      <a:prstClr val="black"/>
                    </a:solidFill>
                    <a:effectLst>
                      <a:glow rad="38100">
                        <a:prstClr val="white">
                          <a:alpha val="94000"/>
                        </a:prstClr>
                      </a:glow>
                    </a:effectLst>
                    <a:latin typeface="Candara" panose="020E0502030303020204" pitchFamily="34" charset="0"/>
                  </a:rPr>
                  <a:t>DETECCIÓN</a:t>
                </a:r>
              </a:p>
            </p:txBody>
          </p:sp>
          <p:sp>
            <p:nvSpPr>
              <p:cNvPr id="42" name="CuadroTexto 41"/>
              <p:cNvSpPr txBox="1"/>
              <p:nvPr/>
            </p:nvSpPr>
            <p:spPr>
              <a:xfrm rot="4231702">
                <a:off x="884322" y="2645122"/>
                <a:ext cx="1331647" cy="33575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/>
                </a:prstTxWarp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b="1" dirty="0">
                    <a:solidFill>
                      <a:prstClr val="black"/>
                    </a:solidFill>
                    <a:effectLst>
                      <a:glow rad="38100">
                        <a:prstClr val="white">
                          <a:alpha val="94000"/>
                        </a:prstClr>
                      </a:glow>
                    </a:effectLst>
                    <a:latin typeface="Candara" panose="020E0502030303020204" pitchFamily="34" charset="0"/>
                  </a:rPr>
                  <a:t>ANALIZAR</a:t>
                </a:r>
              </a:p>
            </p:txBody>
          </p:sp>
          <p:sp>
            <p:nvSpPr>
              <p:cNvPr id="43" name="CuadroTexto 42"/>
              <p:cNvSpPr txBox="1"/>
              <p:nvPr/>
            </p:nvSpPr>
            <p:spPr>
              <a:xfrm rot="17520456">
                <a:off x="957141" y="3880433"/>
                <a:ext cx="1301671" cy="369332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b="1" dirty="0">
                    <a:solidFill>
                      <a:prstClr val="black"/>
                    </a:solidFill>
                    <a:effectLst>
                      <a:glow rad="38100">
                        <a:prstClr val="white">
                          <a:alpha val="94000"/>
                        </a:prstClr>
                      </a:glow>
                    </a:effectLst>
                    <a:latin typeface="Candara" panose="020E0502030303020204" pitchFamily="34" charset="0"/>
                  </a:rPr>
                  <a:t>PREVENI</a:t>
                </a:r>
                <a:r>
                  <a:rPr lang="es-CO" b="1" dirty="0">
                    <a:solidFill>
                      <a:prstClr val="black"/>
                    </a:solidFill>
                    <a:latin typeface="Candara" panose="020E0502030303020204" pitchFamily="34" charset="0"/>
                  </a:rPr>
                  <a:t>R</a:t>
                </a:r>
              </a:p>
            </p:txBody>
          </p:sp>
          <p:sp>
            <p:nvSpPr>
              <p:cNvPr id="44" name="CuadroTexto 43"/>
              <p:cNvSpPr txBox="1"/>
              <p:nvPr/>
            </p:nvSpPr>
            <p:spPr>
              <a:xfrm rot="20223503">
                <a:off x="77269" y="4864734"/>
                <a:ext cx="1270091" cy="33575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b="1" dirty="0">
                    <a:solidFill>
                      <a:prstClr val="black"/>
                    </a:solidFill>
                    <a:effectLst>
                      <a:glow rad="38100">
                        <a:prstClr val="white">
                          <a:alpha val="94000"/>
                        </a:prstClr>
                      </a:glow>
                    </a:effectLst>
                    <a:latin typeface="Candara" panose="020E0502030303020204" pitchFamily="34" charset="0"/>
                  </a:rPr>
                  <a:t>ANTICIPAR</a:t>
                </a:r>
              </a:p>
            </p:txBody>
          </p:sp>
          <p:sp>
            <p:nvSpPr>
              <p:cNvPr id="49" name="CuadroTexto 48"/>
              <p:cNvSpPr txBox="1"/>
              <p:nvPr/>
            </p:nvSpPr>
            <p:spPr>
              <a:xfrm rot="16200000">
                <a:off x="-633515" y="3247156"/>
                <a:ext cx="242835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500" b="1" dirty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88000"/>
                        </a:prstClr>
                      </a:glow>
                    </a:effectLst>
                    <a:latin typeface="Candara" panose="020E0502030303020204" pitchFamily="34" charset="0"/>
                  </a:rPr>
                  <a:t>CIBERINTELIGENCIA</a:t>
                </a:r>
              </a:p>
            </p:txBody>
          </p:sp>
          <p:sp>
            <p:nvSpPr>
              <p:cNvPr id="76" name="Arco de bloque 75"/>
              <p:cNvSpPr/>
              <p:nvPr/>
            </p:nvSpPr>
            <p:spPr>
              <a:xfrm>
                <a:off x="-3389527" y="4676"/>
                <a:ext cx="6840000" cy="6840000"/>
              </a:xfrm>
              <a:prstGeom prst="blockArc">
                <a:avLst>
                  <a:gd name="adj1" fmla="val 16194527"/>
                  <a:gd name="adj2" fmla="val 5361947"/>
                  <a:gd name="adj3" fmla="val 5622"/>
                </a:avLst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CuadroTexto 74"/>
              <p:cNvSpPr txBox="1"/>
              <p:nvPr/>
            </p:nvSpPr>
            <p:spPr>
              <a:xfrm rot="5400000">
                <a:off x="-3555508" y="-62135"/>
                <a:ext cx="6553622" cy="697250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>
                <a:defPPr>
                  <a:defRPr lang="es-CO"/>
                </a:defPPr>
                <a:lvl1pPr algn="ctr">
                  <a:defRPr sz="2000" b="1">
                    <a:effectLst>
                      <a:glow rad="101600">
                        <a:schemeClr val="bg1">
                          <a:alpha val="88000"/>
                        </a:schemeClr>
                      </a:glow>
                    </a:effectLst>
                    <a:latin typeface="Candara" panose="020E0502030303020204" pitchFamily="34" charset="0"/>
                  </a:defRPr>
                </a:lvl1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500" dirty="0">
                    <a:solidFill>
                      <a:prstClr val="black"/>
                    </a:solidFill>
                    <a:effectLst>
                      <a:glow rad="50800">
                        <a:prstClr val="white">
                          <a:alpha val="88000"/>
                        </a:prstClr>
                      </a:glow>
                    </a:effectLst>
                  </a:rPr>
                  <a:t>FENÓMENOS CIBERNÉTICOS EN EL ENTORNO DIGITAL</a:t>
                </a:r>
              </a:p>
            </p:txBody>
          </p:sp>
        </p:grpSp>
      </p:grpSp>
      <p:sp>
        <p:nvSpPr>
          <p:cNvPr id="5" name="Rectángulo 4"/>
          <p:cNvSpPr/>
          <p:nvPr/>
        </p:nvSpPr>
        <p:spPr>
          <a:xfrm>
            <a:off x="2418110" y="1347614"/>
            <a:ext cx="3456384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5" name="Rectángulo 264"/>
          <p:cNvSpPr/>
          <p:nvPr/>
        </p:nvSpPr>
        <p:spPr>
          <a:xfrm>
            <a:off x="2627784" y="2211710"/>
            <a:ext cx="3240360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8" name="Rectángulo 267"/>
          <p:cNvSpPr/>
          <p:nvPr/>
        </p:nvSpPr>
        <p:spPr>
          <a:xfrm>
            <a:off x="2627784" y="3219822"/>
            <a:ext cx="3240360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4" name="Rectángulo 313"/>
          <p:cNvSpPr/>
          <p:nvPr/>
        </p:nvSpPr>
        <p:spPr>
          <a:xfrm>
            <a:off x="2627784" y="4227934"/>
            <a:ext cx="3240360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5" name="Rectángulo 314"/>
          <p:cNvSpPr/>
          <p:nvPr/>
        </p:nvSpPr>
        <p:spPr>
          <a:xfrm>
            <a:off x="5903640" y="1851670"/>
            <a:ext cx="3240360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6" name="Rectángulo 315"/>
          <p:cNvSpPr/>
          <p:nvPr/>
        </p:nvSpPr>
        <p:spPr>
          <a:xfrm>
            <a:off x="5882754" y="2859782"/>
            <a:ext cx="3240360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7" name="Rectángulo 316"/>
          <p:cNvSpPr/>
          <p:nvPr/>
        </p:nvSpPr>
        <p:spPr>
          <a:xfrm>
            <a:off x="5903640" y="3855194"/>
            <a:ext cx="3240360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487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14325</TotalTime>
  <Words>739</Words>
  <Application>Microsoft Office PowerPoint</Application>
  <PresentationFormat>Presentación en pantalla (16:9)</PresentationFormat>
  <Paragraphs>274</Paragraphs>
  <Slides>12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3" baseType="lpstr">
      <vt:lpstr>ＭＳ Ｐゴシック</vt:lpstr>
      <vt:lpstr>Arial</vt:lpstr>
      <vt:lpstr>Arial Rounded MT Bold</vt:lpstr>
      <vt:lpstr>Calibri</vt:lpstr>
      <vt:lpstr>Calibri Light</vt:lpstr>
      <vt:lpstr>Candara</vt:lpstr>
      <vt:lpstr>Franklin Gothic Book</vt:lpstr>
      <vt:lpstr>Gill Sans MT</vt:lpstr>
      <vt:lpstr>Verdana</vt:lpstr>
      <vt:lpstr>Tema de Office</vt:lpstr>
      <vt:lpstr>1_Tema de Office</vt:lpstr>
      <vt:lpstr>Crime as a Service (CaaS)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PT. Jose Duvan Parra Santanilla</dc:creator>
  <cp:lastModifiedBy>SANTA MARIA</cp:lastModifiedBy>
  <cp:revision>949</cp:revision>
  <cp:lastPrinted>2017-09-25T14:19:23Z</cp:lastPrinted>
  <dcterms:created xsi:type="dcterms:W3CDTF">2013-11-30T00:02:02Z</dcterms:created>
  <dcterms:modified xsi:type="dcterms:W3CDTF">2017-10-26T16:04:38Z</dcterms:modified>
</cp:coreProperties>
</file>