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85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4" r:id="rId16"/>
    <p:sldId id="275" r:id="rId17"/>
    <p:sldId id="277" r:id="rId18"/>
    <p:sldId id="278" r:id="rId19"/>
    <p:sldId id="279" r:id="rId20"/>
    <p:sldId id="280" r:id="rId21"/>
    <p:sldId id="286" r:id="rId22"/>
    <p:sldId id="287" r:id="rId23"/>
    <p:sldId id="281" r:id="rId24"/>
    <p:sldId id="282" r:id="rId25"/>
    <p:sldId id="25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6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05" autoAdjust="0"/>
  </p:normalViewPr>
  <p:slideViewPr>
    <p:cSldViewPr snapToGrid="0" snapToObjects="1">
      <p:cViewPr varScale="1">
        <p:scale>
          <a:sx n="61" d="100"/>
          <a:sy n="61" d="100"/>
        </p:scale>
        <p:origin x="-91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sela.huerta@banorte.com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prognosis-mx.com/" TargetMode="External"/><Relationship Id="rId4" Type="http://schemas.openxmlformats.org/officeDocument/2006/relationships/hyperlink" Target="mailto:isela.huerta@prognosis-mx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02499" y="2675878"/>
            <a:ext cx="7252569" cy="1315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smtClean="0">
                <a:solidFill>
                  <a:srgbClr val="FA6016"/>
                </a:solidFill>
                <a:latin typeface="Helvetica"/>
                <a:cs typeface="Helvetica"/>
              </a:rPr>
              <a:t>Amenazas externas, riesgos internos: estructuras criminales que penetran a la organización.</a:t>
            </a:r>
          </a:p>
          <a:p>
            <a:endParaRPr lang="es-ES" sz="3200" b="1">
              <a:solidFill>
                <a:srgbClr val="FA6016"/>
              </a:solidFill>
              <a:latin typeface="Helvetica"/>
              <a:cs typeface="Helvetica"/>
            </a:endParaRPr>
          </a:p>
          <a:p>
            <a:r>
              <a:rPr lang="es-ES" sz="3200" b="1" smtClean="0">
                <a:solidFill>
                  <a:schemeClr val="bg1"/>
                </a:solidFill>
                <a:latin typeface="Helvetica"/>
                <a:cs typeface="Helvetica"/>
              </a:rPr>
              <a:t>Rosa Isela Huerta Moreno CFE</a:t>
            </a:r>
          </a:p>
          <a:p>
            <a:endParaRPr lang="es-ES" sz="3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738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61817" y="696071"/>
            <a:ext cx="831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Ejemplo Casos de Uso para Monitoreo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0" y="1465545"/>
            <a:ext cx="7590772" cy="316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-463974" y="4862753"/>
            <a:ext cx="9470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>
                <a:solidFill>
                  <a:srgbClr val="0000FF"/>
                </a:solidFill>
              </a:rPr>
              <a:t>	</a:t>
            </a:r>
            <a:r>
              <a:rPr lang="es-MX" sz="1600" b="1" i="1" smtClean="0">
                <a:solidFill>
                  <a:srgbClr val="0000FF"/>
                </a:solidFill>
              </a:rPr>
              <a:t>Casos de uso, los mejortes controles PREVENTIVOS y DETECTIVOS</a:t>
            </a:r>
            <a:endParaRPr lang="es-MX" sz="16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1041" y="696071"/>
            <a:ext cx="67129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Ejemplo Minería de Datos PLD</a:t>
            </a:r>
          </a:p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El Patrón de los Controles</a:t>
            </a:r>
          </a:p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413870" y="4825175"/>
            <a:ext cx="526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>
                <a:solidFill>
                  <a:srgbClr val="0000FF"/>
                </a:solidFill>
              </a:rPr>
              <a:t>	</a:t>
            </a:r>
            <a:r>
              <a:rPr lang="es-MX" sz="1600" b="1" i="1" smtClean="0">
                <a:solidFill>
                  <a:srgbClr val="0000FF"/>
                </a:solidFill>
              </a:rPr>
              <a:t>Prevención Lavado de Dinero</a:t>
            </a:r>
            <a:endParaRPr lang="es-MX" sz="1600" b="1" i="1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20887"/>
            <a:ext cx="8823325" cy="22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7492651" y="2414916"/>
            <a:ext cx="1340285" cy="363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7492650" y="3544864"/>
            <a:ext cx="1340285" cy="363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515620" y="2782875"/>
            <a:ext cx="1100205" cy="363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749450" y="3908119"/>
            <a:ext cx="1112731" cy="363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7842" y="628386"/>
            <a:ext cx="989557" cy="3818354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Ethics Point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16484" y="1490596"/>
            <a:ext cx="5116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s-MX" smtClean="0"/>
              <a:t>	Identificación del proceso de riesgo involucrado</a:t>
            </a:r>
          </a:p>
          <a:p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Análisis Gramatical de Textos de anónimo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mtClean="0"/>
          </a:p>
          <a:p>
            <a:r>
              <a:rPr lang="es-MX" smtClean="0"/>
              <a:t>	Recorrido Redes Sociales</a:t>
            </a:r>
          </a:p>
          <a:p>
            <a:endParaRPr lang="es-MX" smtClean="0"/>
          </a:p>
          <a:p>
            <a:r>
              <a:rPr lang="es-MX" smtClean="0"/>
              <a:t>	Entrevistas para la obtención de información</a:t>
            </a:r>
          </a:p>
          <a:p>
            <a:endParaRPr lang="es-MX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151167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2050288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2601432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314005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4" y="1322026"/>
            <a:ext cx="8857561" cy="35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799" y="711312"/>
            <a:ext cx="851149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      Ejemplo Gramatical de Textos en Anónimo</a:t>
            </a:r>
          </a:p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</a:t>
            </a:r>
            <a:endParaRPr lang="es-ES_tradnl" sz="3400" b="1" noProof="1">
              <a:solidFill>
                <a:srgbClr val="FA60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20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5104" y="615860"/>
            <a:ext cx="1210857" cy="384340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Pruebas de Confianza</a:t>
            </a:r>
            <a:endParaRPr lang="es-MX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57" y="206978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30014" y="173378"/>
            <a:ext cx="712262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s-MX" smtClean="0"/>
              <a:t>	Herramientas de diagnóstico de debilidades de integridad del	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del personal,  que miden:</a:t>
            </a:r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  <a:r>
              <a:rPr lang="es-MX" b="1" smtClean="0">
                <a:solidFill>
                  <a:srgbClr val="FA6016"/>
                </a:solidFill>
              </a:rPr>
              <a:t>Valores personales </a:t>
            </a:r>
            <a:r>
              <a:rPr lang="es-MX" smtClean="0"/>
              <a:t>(honestidad, robo, soborno, vicios, 				inestabilidad financiera).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  <a:r>
              <a:rPr lang="es-MX" b="1" smtClean="0">
                <a:solidFill>
                  <a:srgbClr val="FA6016"/>
                </a:solidFill>
              </a:rPr>
              <a:t>Compromiso Organizacional </a:t>
            </a:r>
            <a:r>
              <a:rPr lang="es-MX" smtClean="0"/>
              <a:t>(satisfacción, estabilidad y 				seguridad laboral, justicia e identificación con la empresa).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  <a:r>
              <a:rPr lang="es-MX" b="1" smtClean="0">
                <a:solidFill>
                  <a:srgbClr val="FA6016"/>
                </a:solidFill>
              </a:rPr>
              <a:t>Conciencia de Seguridad </a:t>
            </a:r>
            <a:r>
              <a:rPr lang="es-MX" smtClean="0"/>
              <a:t>(cumplimiento a normas, sanciones, 			supervisión).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  <a:r>
              <a:rPr lang="es-MX" b="1" smtClean="0">
                <a:solidFill>
                  <a:srgbClr val="FA6016"/>
                </a:solidFill>
              </a:rPr>
              <a:t>Definición de Personalidad </a:t>
            </a:r>
            <a:r>
              <a:rPr lang="es-MX" smtClean="0"/>
              <a:t>(tendencias, información oculta 			conflicto, reactivos 	conductuales.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  <a:r>
              <a:rPr lang="es-MX" b="1" smtClean="0">
                <a:solidFill>
                  <a:srgbClr val="FA6016"/>
                </a:solidFill>
              </a:rPr>
              <a:t>Entornos Sociales </a:t>
            </a:r>
            <a:r>
              <a:rPr lang="es-MX" smtClean="0"/>
              <a:t>(Zonas de Riesgo habitacionales delictivas, 			antecedentes penales o denunciantes)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endParaRPr lang="es-MX" smtClean="0"/>
          </a:p>
          <a:p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</a:t>
            </a:r>
            <a:endParaRPr lang="es-MX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85" y="1060734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77" y="1874927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59" y="2689114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58" y="3540888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85" y="4392659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6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30014" y="448950"/>
            <a:ext cx="7122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</a:p>
          <a:p>
            <a:pPr>
              <a:buClr>
                <a:srgbClr val="0000FF"/>
              </a:buClr>
            </a:pPr>
            <a:endParaRPr lang="es-MX" b="1">
              <a:solidFill>
                <a:srgbClr val="FA6016"/>
              </a:solidFill>
            </a:endParaRPr>
          </a:p>
          <a:p>
            <a:pPr>
              <a:buClr>
                <a:srgbClr val="0000FF"/>
              </a:buClr>
            </a:pPr>
            <a:endParaRPr lang="es-MX" b="1" smtClean="0">
              <a:solidFill>
                <a:srgbClr val="FA6016"/>
              </a:solidFill>
            </a:endParaRPr>
          </a:p>
          <a:p>
            <a:pPr>
              <a:buClr>
                <a:srgbClr val="0000FF"/>
              </a:buClr>
            </a:pPr>
            <a:r>
              <a:rPr lang="es-MX" b="1">
                <a:solidFill>
                  <a:srgbClr val="FA6016"/>
                </a:solidFill>
              </a:rPr>
              <a:t>	</a:t>
            </a:r>
            <a:r>
              <a:rPr lang="es-MX" b="1" smtClean="0">
                <a:solidFill>
                  <a:srgbClr val="FA6016"/>
                </a:solidFill>
              </a:rPr>
              <a:t>	</a:t>
            </a:r>
            <a:r>
              <a:rPr lang="es-MX" smtClean="0"/>
              <a:t>Test de 30 preguntas reactivas </a:t>
            </a:r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	Análisis Gramatical de Textos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Grafología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Kinésica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Técnicas de Entrevista e Interrogatorio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r>
              <a:rPr lang="es-MX" smtClean="0"/>
              <a:t>		Estudio Socio Económico /Buró Crédito/ Redes Sociales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endParaRPr lang="es-MX" smtClean="0"/>
          </a:p>
          <a:p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</a:t>
            </a:r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9" y="1561775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9" y="2112921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8" y="268620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80" y="3240263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9" y="376635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1534" y="711312"/>
            <a:ext cx="84360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      Herramientas utilizadas Mapa Conductual</a:t>
            </a:r>
          </a:p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</a:t>
            </a:r>
            <a:endParaRPr lang="es-ES_tradnl" sz="3400" b="1" noProof="1">
              <a:solidFill>
                <a:srgbClr val="FA601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463974" y="4862753"/>
            <a:ext cx="9216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>
                <a:solidFill>
                  <a:srgbClr val="0000FF"/>
                </a:solidFill>
              </a:rPr>
              <a:t>	</a:t>
            </a:r>
            <a:r>
              <a:rPr lang="es-MX" sz="1400" b="1" i="1" smtClean="0">
                <a:solidFill>
                  <a:srgbClr val="0000FF"/>
                </a:solidFill>
              </a:rPr>
              <a:t>Aplicativo en Procesos de Selección y Contratación de Personal y así como a  empleados con funciones de riesgo.</a:t>
            </a:r>
            <a:endParaRPr lang="es-MX" sz="1400" b="1" i="1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47" y="4307062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234012" y="678159"/>
            <a:ext cx="2663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Objetivo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88722" y="2022677"/>
            <a:ext cx="7991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FF"/>
              </a:buClr>
            </a:pPr>
            <a:r>
              <a:rPr lang="es-MX" sz="2400" b="1" i="1" smtClean="0">
                <a:solidFill>
                  <a:srgbClr val="002060"/>
                </a:solidFill>
              </a:rPr>
              <a:t>Presentación del  Modelo Anti Fraude Corporativo para la identificación y prevención  de   desviaciones   del   personal  (interno/externo) o células delictivas hacia el interior de las organizaciones.</a:t>
            </a:r>
          </a:p>
          <a:p>
            <a:pPr algn="just">
              <a:buClr>
                <a:srgbClr val="0000FF"/>
              </a:buClr>
            </a:pPr>
            <a:endParaRPr lang="es-MX" sz="2400" b="1" i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5214" y="774722"/>
            <a:ext cx="989557" cy="382232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Cultura</a:t>
            </a:r>
          </a:p>
          <a:p>
            <a:pPr algn="ctr"/>
            <a:r>
              <a:rPr lang="es-MX" b="1" smtClean="0">
                <a:solidFill>
                  <a:schemeClr val="bg1"/>
                </a:solidFill>
              </a:rPr>
              <a:t>Cero</a:t>
            </a:r>
          </a:p>
          <a:p>
            <a:pPr algn="ctr"/>
            <a:r>
              <a:rPr lang="es-MX" sz="1400" b="1" smtClean="0">
                <a:solidFill>
                  <a:schemeClr val="bg1"/>
                </a:solidFill>
              </a:rPr>
              <a:t>Tolerancia</a:t>
            </a:r>
            <a:endParaRPr lang="es-MX" sz="1400" b="1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30014" y="448950"/>
            <a:ext cx="71226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  <a:r>
              <a:rPr lang="es-MX" b="1" smtClean="0">
                <a:solidFill>
                  <a:schemeClr val="accent6"/>
                </a:solidFill>
              </a:rPr>
              <a:t>Topo</a:t>
            </a:r>
            <a:r>
              <a:rPr lang="es-MX" smtClean="0"/>
              <a:t> (empleado reclutado)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</a:t>
            </a:r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  <a:r>
              <a:rPr lang="es-MX" b="1" smtClean="0">
                <a:solidFill>
                  <a:schemeClr val="accent6"/>
                </a:solidFill>
              </a:rPr>
              <a:t>Durmiente</a:t>
            </a:r>
            <a:r>
              <a:rPr lang="es-MX" smtClean="0"/>
              <a:t> (infiltrado a largo plazo con una cubierta aceptable)</a:t>
            </a:r>
            <a:endParaRPr lang="es-MX"/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		Alto nivel técnico y de proceso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Privilegios de seguridad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Justificación (resentimientos a la organización)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Problemas financieros/vicios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Extorsión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Cambios importantes estilos de vida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Sin rotación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No toma vacaciones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Horas extras o llegadas temprano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</a:t>
            </a:r>
          </a:p>
          <a:p>
            <a:pPr>
              <a:buClr>
                <a:srgbClr val="0000FF"/>
              </a:buClr>
            </a:pPr>
            <a:endParaRPr lang="es-MX"/>
          </a:p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15" y="774722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15" y="1331909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61758" y="0"/>
            <a:ext cx="6395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chemeClr val="accent6"/>
                </a:solidFill>
              </a:rPr>
              <a:t>       Señales /Causas de Infiltración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7586" y="4712439"/>
            <a:ext cx="9216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>
                <a:solidFill>
                  <a:srgbClr val="0000FF"/>
                </a:solidFill>
              </a:rPr>
              <a:t>	</a:t>
            </a:r>
            <a:r>
              <a:rPr lang="es-MX" sz="1400" b="1" i="1" smtClean="0">
                <a:solidFill>
                  <a:srgbClr val="0000FF"/>
                </a:solidFill>
              </a:rPr>
              <a:t>Elaboración de Dictamen Contable para efectos laborales y penales/Comunicación Institucional </a:t>
            </a:r>
            <a:endParaRPr lang="es-MX" sz="1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5318" y="766173"/>
            <a:ext cx="1022962" cy="394361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smtClean="0">
                <a:solidFill>
                  <a:schemeClr val="bg1"/>
                </a:solidFill>
              </a:rPr>
              <a:t>Empleados</a:t>
            </a:r>
          </a:p>
          <a:p>
            <a:pPr algn="ctr"/>
            <a:r>
              <a:rPr lang="es-MX" sz="1400" b="1" smtClean="0">
                <a:solidFill>
                  <a:schemeClr val="bg1"/>
                </a:solidFill>
              </a:rPr>
              <a:t>Satisfechos</a:t>
            </a:r>
            <a:endParaRPr lang="es-MX" sz="14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30014" y="448950"/>
            <a:ext cx="7122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</a:p>
          <a:p>
            <a:pPr>
              <a:buClr>
                <a:srgbClr val="0000FF"/>
              </a:buClr>
            </a:pPr>
            <a:endParaRPr lang="es-MX" b="1">
              <a:solidFill>
                <a:srgbClr val="FA6016"/>
              </a:solidFill>
            </a:endParaRPr>
          </a:p>
          <a:p>
            <a:pPr>
              <a:buClr>
                <a:srgbClr val="0000FF"/>
              </a:buClr>
            </a:pPr>
            <a:endParaRPr lang="es-MX" b="1" smtClean="0">
              <a:solidFill>
                <a:srgbClr val="FA6016"/>
              </a:solidFill>
            </a:endParaRPr>
          </a:p>
          <a:p>
            <a:pPr>
              <a:buClr>
                <a:srgbClr val="0000FF"/>
              </a:buClr>
            </a:pPr>
            <a:r>
              <a:rPr lang="es-MX" b="1">
                <a:solidFill>
                  <a:srgbClr val="FA6016"/>
                </a:solidFill>
              </a:rPr>
              <a:t>	</a:t>
            </a:r>
            <a:r>
              <a:rPr lang="es-MX" b="1" smtClean="0">
                <a:solidFill>
                  <a:srgbClr val="FA6016"/>
                </a:solidFill>
              </a:rPr>
              <a:t>	</a:t>
            </a:r>
            <a:r>
              <a:rPr lang="es-MX" smtClean="0"/>
              <a:t>Bitácora del Sospechoso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Matriz de empleados deshonestos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Ubicación de patrones comunes </a:t>
            </a:r>
          </a:p>
          <a:p>
            <a:pPr>
              <a:buClr>
                <a:srgbClr val="0000FF"/>
              </a:buClr>
            </a:pPr>
            <a:r>
              <a:rPr lang="es-MX" smtClean="0"/>
              <a:t>		</a:t>
            </a:r>
          </a:p>
          <a:p>
            <a:pPr>
              <a:buClr>
                <a:srgbClr val="0000FF"/>
              </a:buClr>
            </a:pPr>
            <a:r>
              <a:rPr lang="es-MX"/>
              <a:t>	</a:t>
            </a:r>
            <a:r>
              <a:rPr lang="es-MX" smtClean="0"/>
              <a:t>		Causas de conductas criminales</a:t>
            </a:r>
          </a:p>
          <a:p>
            <a:pPr>
              <a:buClr>
                <a:srgbClr val="0000FF"/>
              </a:buClr>
            </a:pPr>
            <a:r>
              <a:rPr lang="es-MX"/>
              <a:t>		</a:t>
            </a:r>
          </a:p>
          <a:p>
            <a:pPr>
              <a:buClr>
                <a:srgbClr val="0000FF"/>
              </a:buClr>
            </a:pPr>
            <a:r>
              <a:rPr lang="es-MX" smtClean="0"/>
              <a:t>			Definición de estrategias</a:t>
            </a:r>
          </a:p>
          <a:p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</a:t>
            </a:r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8" y="161188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30" y="215258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4" y="270373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4" y="321729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78" y="376844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3893859" y="711312"/>
            <a:ext cx="77136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     </a:t>
            </a:r>
          </a:p>
          <a:p>
            <a:pPr algn="ctr" defTabSz="914400">
              <a:spcBef>
                <a:spcPts val="0"/>
              </a:spcBef>
            </a:pPr>
            <a:r>
              <a:rPr lang="es-ES_tradnl" sz="3400" b="1" noProof="1" smtClean="0">
                <a:solidFill>
                  <a:srgbClr val="FA6016"/>
                </a:solidFill>
              </a:rPr>
              <a:t> </a:t>
            </a:r>
            <a:endParaRPr lang="es-ES_tradnl" sz="3400" b="1" noProof="1">
              <a:solidFill>
                <a:srgbClr val="FA6016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334974" y="1354590"/>
            <a:ext cx="9260227" cy="437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200" b="1" noProof="1" smtClean="0">
                <a:solidFill>
                  <a:schemeClr val="accent6"/>
                </a:solidFill>
              </a:rPr>
              <a:t>       </a:t>
            </a:r>
            <a:r>
              <a:rPr lang="es-ES_tradnl" sz="3200" b="1" noProof="1" smtClean="0">
                <a:solidFill>
                  <a:srgbClr val="FF0000"/>
                </a:solidFill>
              </a:rPr>
              <a:t>"</a:t>
            </a:r>
            <a:r>
              <a:rPr lang="es-ES_tradnl" sz="3200" i="1" noProof="1" smtClean="0">
                <a:solidFill>
                  <a:srgbClr val="FF0000"/>
                </a:solidFill>
              </a:rPr>
              <a:t>No existen las coincidencias en una investigación"</a:t>
            </a:r>
          </a:p>
          <a:p>
            <a:pPr algn="ctr" defTabSz="914400">
              <a:spcBef>
                <a:spcPts val="0"/>
              </a:spcBef>
            </a:pPr>
            <a:endParaRPr lang="es-ES_tradnl" sz="3200" i="1" noProof="1" smtClean="0">
              <a:solidFill>
                <a:srgbClr val="FF0000"/>
              </a:solidFill>
            </a:endParaRPr>
          </a:p>
          <a:p>
            <a:pPr algn="ctr" defTabSz="914400">
              <a:spcBef>
                <a:spcPts val="0"/>
              </a:spcBef>
            </a:pPr>
            <a:r>
              <a:rPr lang="es-ES_tradnl" sz="5400" i="1" noProof="1" smtClean="0">
                <a:solidFill>
                  <a:srgbClr val="FF0000"/>
                </a:solidFill>
              </a:rPr>
              <a:t>Gracias</a:t>
            </a:r>
          </a:p>
          <a:p>
            <a:pPr algn="ctr" defTabSz="914400">
              <a:spcBef>
                <a:spcPts val="0"/>
              </a:spcBef>
            </a:pPr>
            <a:endParaRPr lang="es-ES_tradnl" sz="3200" i="1" noProof="1">
              <a:solidFill>
                <a:srgbClr val="0070C0"/>
              </a:solidFill>
              <a:hlinkClick r:id="rId3"/>
            </a:endParaRPr>
          </a:p>
          <a:p>
            <a:pPr algn="ctr" defTabSz="914400">
              <a:spcBef>
                <a:spcPts val="0"/>
              </a:spcBef>
            </a:pPr>
            <a:r>
              <a:rPr lang="es-ES_tradnl" sz="3200" i="1" noProof="1" smtClean="0">
                <a:solidFill>
                  <a:srgbClr val="0070C0"/>
                </a:solidFill>
                <a:hlinkClick r:id="rId4"/>
              </a:rPr>
              <a:t>isela.huerta@prognosis-mx.com</a:t>
            </a:r>
            <a:endParaRPr lang="es-ES_tradnl" sz="3200" i="1" noProof="1" smtClean="0">
              <a:solidFill>
                <a:srgbClr val="0070C0"/>
              </a:solidFill>
            </a:endParaRPr>
          </a:p>
          <a:p>
            <a:pPr algn="ctr" defTabSz="914400"/>
            <a:r>
              <a:rPr lang="es-MX" sz="3200" u="sng" smtClean="0">
                <a:hlinkClick r:id="rId5"/>
              </a:rPr>
              <a:t>https</a:t>
            </a:r>
            <a:r>
              <a:rPr lang="es-MX" sz="3200" u="sng">
                <a:hlinkClick r:id="rId5"/>
              </a:rPr>
              <a:t>://www.prognosis-mx.com/</a:t>
            </a:r>
            <a:endParaRPr lang="es-MX" sz="3200"/>
          </a:p>
          <a:p>
            <a:pPr algn="ctr" defTabSz="914400">
              <a:spcBef>
                <a:spcPts val="0"/>
              </a:spcBef>
            </a:pPr>
            <a:endParaRPr lang="es-ES_tradnl" sz="3200" b="1" noProof="1">
              <a:solidFill>
                <a:schemeClr val="accent6"/>
              </a:solidFill>
            </a:endParaRPr>
          </a:p>
          <a:p>
            <a:pPr algn="ctr" defTabSz="914400">
              <a:spcBef>
                <a:spcPts val="0"/>
              </a:spcBef>
            </a:pPr>
            <a:endParaRPr lang="es-ES_tradnl" sz="3200" b="1" noProof="1" smtClean="0">
              <a:solidFill>
                <a:schemeClr val="accent6"/>
              </a:solidFill>
            </a:endParaRPr>
          </a:p>
        </p:txBody>
      </p:sp>
      <p:pic>
        <p:nvPicPr>
          <p:cNvPr id="23" name="Picture 4" descr="acfe-seal-15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1341438"/>
          </a:xfrm>
          <a:prstGeom prst="rect">
            <a:avLst/>
          </a:prstGeom>
          <a:solidFill>
            <a:srgbClr val="115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2" y="4158641"/>
            <a:ext cx="2342368" cy="9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5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0136" y="846440"/>
            <a:ext cx="8382000" cy="316835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Modelo Antifraude Corporativo</a:t>
            </a:r>
          </a:p>
          <a:p>
            <a:pPr defTabSz="914400">
              <a:spcBef>
                <a:spcPts val="0"/>
              </a:spcBef>
            </a:pPr>
            <a:endParaRPr lang="es-ES_tradnl" sz="3600" b="1" noProof="1" smtClean="0">
              <a:solidFill>
                <a:srgbClr val="FA6016"/>
              </a:solidFill>
            </a:endParaRPr>
          </a:p>
          <a:p>
            <a:pPr defTabSz="914400">
              <a:spcBef>
                <a:spcPts val="0"/>
              </a:spcBef>
            </a:pPr>
            <a:endParaRPr lang="es-ES_tradnl" sz="3600" b="1" noProof="1">
              <a:solidFill>
                <a:srgbClr val="FA6016"/>
              </a:solidFill>
            </a:endParaRPr>
          </a:p>
          <a:p>
            <a:pPr defTabSz="914400">
              <a:spcBef>
                <a:spcPts val="0"/>
              </a:spcBef>
            </a:pPr>
            <a:endParaRPr lang="es-ES_tradnl" sz="3600" b="1" noProof="1">
              <a:solidFill>
                <a:srgbClr val="FA6016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53227" y="1805835"/>
            <a:ext cx="989557" cy="187890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Gestión RO  Interno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626302" y="4014792"/>
            <a:ext cx="7991605" cy="970567"/>
          </a:xfrm>
          <a:prstGeom prst="leftRightArrow">
            <a:avLst/>
          </a:prstGeom>
          <a:solidFill>
            <a:srgbClr val="FA60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Auditoría, Contraloría, Riesgos, RH, Negocio, Operaciones, Legal, SI y TI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2819" y="1820449"/>
            <a:ext cx="989557" cy="1878905"/>
          </a:xfrm>
          <a:prstGeom prst="rect">
            <a:avLst/>
          </a:prstGeom>
          <a:solidFill>
            <a:srgbClr val="FA60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GRC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707707" y="1805833"/>
            <a:ext cx="989557" cy="18935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Gestión RO  Externo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87239" y="1805833"/>
            <a:ext cx="989557" cy="1883083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Ethics Point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89735" y="1805833"/>
            <a:ext cx="989557" cy="18956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Pruebas de </a:t>
            </a:r>
            <a:r>
              <a:rPr lang="es-MX" sz="1400" b="1" smtClean="0">
                <a:solidFill>
                  <a:schemeClr val="bg1"/>
                </a:solidFill>
              </a:rPr>
              <a:t>Confianza</a:t>
            </a:r>
            <a:endParaRPr lang="es-MX" sz="1400" b="1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54660" y="1805834"/>
            <a:ext cx="989557" cy="187890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Cultura</a:t>
            </a:r>
          </a:p>
          <a:p>
            <a:pPr algn="ctr"/>
            <a:r>
              <a:rPr lang="es-MX" b="1" smtClean="0">
                <a:solidFill>
                  <a:schemeClr val="bg1"/>
                </a:solidFill>
              </a:rPr>
              <a:t>Cero</a:t>
            </a:r>
          </a:p>
          <a:p>
            <a:pPr algn="ctr"/>
            <a:r>
              <a:rPr lang="es-MX" sz="1400" b="1" smtClean="0">
                <a:solidFill>
                  <a:schemeClr val="bg1"/>
                </a:solidFill>
              </a:rPr>
              <a:t>Tolerancia</a:t>
            </a:r>
            <a:endParaRPr lang="es-MX" sz="1400" b="1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444633" y="1805833"/>
            <a:ext cx="1022962" cy="187890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smtClean="0">
                <a:solidFill>
                  <a:schemeClr val="bg1"/>
                </a:solidFill>
              </a:rPr>
              <a:t>Empleados</a:t>
            </a:r>
          </a:p>
          <a:p>
            <a:pPr algn="ctr"/>
            <a:r>
              <a:rPr lang="es-MX" sz="1400" b="1" smtClean="0">
                <a:solidFill>
                  <a:schemeClr val="bg1"/>
                </a:solidFill>
              </a:rPr>
              <a:t>Satisfechos</a:t>
            </a:r>
            <a:endParaRPr lang="es-MX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78490" y="1127342"/>
            <a:ext cx="747711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s-MX" sz="2000" smtClean="0"/>
              <a:t>	Identificación de principales quebrantos por productos y servicios</a:t>
            </a:r>
          </a:p>
          <a:p>
            <a:pPr>
              <a:buClr>
                <a:srgbClr val="0000FF"/>
              </a:buClr>
            </a:pPr>
            <a:endParaRPr lang="es-MX" sz="2000" smtClean="0"/>
          </a:p>
          <a:p>
            <a:pPr>
              <a:buClr>
                <a:srgbClr val="0000FF"/>
              </a:buClr>
            </a:pPr>
            <a:r>
              <a:rPr lang="es-MX" sz="2000" smtClean="0"/>
              <a:t>	Levantamiento </a:t>
            </a:r>
            <a:r>
              <a:rPr lang="es-MX" sz="2000"/>
              <a:t>de matriz de riesgos por fraude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smtClean="0"/>
              <a:t>Punto compromiso externo</a:t>
            </a:r>
            <a:endParaRPr lang="es-MX" sz="2000"/>
          </a:p>
          <a:p>
            <a:pPr marL="742950" lvl="1" indent="-285750">
              <a:buFont typeface="Arial" pitchFamily="34" charset="0"/>
              <a:buChar char="•"/>
            </a:pPr>
            <a:r>
              <a:rPr lang="es-MX" sz="2000" smtClean="0"/>
              <a:t>Sin punto compromiso</a:t>
            </a:r>
            <a:endParaRPr lang="es-MX" sz="2000"/>
          </a:p>
          <a:p>
            <a:pPr lvl="1"/>
            <a:r>
              <a:rPr lang="es-MX" sz="2000" smtClean="0"/>
              <a:t>	(Es cuando trabajaremos hacia el interior)</a:t>
            </a:r>
          </a:p>
          <a:p>
            <a:pPr lvl="1"/>
            <a:endParaRPr lang="es-MX" sz="2000"/>
          </a:p>
          <a:p>
            <a:pPr>
              <a:buClr>
                <a:srgbClr val="0000FF"/>
              </a:buClr>
            </a:pPr>
            <a:r>
              <a:rPr lang="es-MX" sz="2000" smtClean="0"/>
              <a:t>	Identificación de dueños de los procesos involucrados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v"/>
            </a:pPr>
            <a:endParaRPr lang="es-MX" sz="2000"/>
          </a:p>
          <a:p>
            <a:pPr>
              <a:buClr>
                <a:srgbClr val="0000FF"/>
              </a:buClr>
            </a:pPr>
            <a:r>
              <a:rPr lang="es-MX" sz="2000" smtClean="0"/>
              <a:t>	Diseño de estrategia</a:t>
            </a:r>
            <a:endParaRPr lang="es-MX" sz="2000"/>
          </a:p>
          <a:p>
            <a:pPr>
              <a:buClr>
                <a:srgbClr val="0000FF"/>
              </a:buClr>
            </a:pPr>
            <a:endParaRPr lang="es-MX" sz="2000" smtClean="0"/>
          </a:p>
        </p:txBody>
      </p:sp>
      <p:sp>
        <p:nvSpPr>
          <p:cNvPr id="7" name="6 Rectángulo"/>
          <p:cNvSpPr/>
          <p:nvPr/>
        </p:nvSpPr>
        <p:spPr>
          <a:xfrm>
            <a:off x="435033" y="793313"/>
            <a:ext cx="989557" cy="3490588"/>
          </a:xfrm>
          <a:prstGeom prst="rect">
            <a:avLst/>
          </a:prstGeom>
          <a:solidFill>
            <a:srgbClr val="FA60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GRC</a:t>
            </a:r>
            <a:endParaRPr lang="es-MX" b="1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79" y="1185994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93" y="1776804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1" y="330497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1" y="391875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-514078" y="4912857"/>
            <a:ext cx="2799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>
                <a:solidFill>
                  <a:srgbClr val="0000FF"/>
                </a:solidFill>
              </a:rPr>
              <a:t>	</a:t>
            </a:r>
            <a:r>
              <a:rPr lang="es-MX" sz="1200" b="1" i="1" smtClean="0">
                <a:solidFill>
                  <a:srgbClr val="0000FF"/>
                </a:solidFill>
              </a:rPr>
              <a:t>Gobierno, Riesgo y Cumplimiento</a:t>
            </a:r>
            <a:endParaRPr lang="es-MX" sz="12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3227" y="671019"/>
            <a:ext cx="6267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Ejemplo Matriz de Riesgos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32195" y="4866501"/>
            <a:ext cx="1911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smtClean="0"/>
              <a:t>Cifras en Millones de Pesos</a:t>
            </a:r>
            <a:endParaRPr lang="es-MX" sz="1200" b="1" i="1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072"/>
            <a:ext cx="9144000" cy="30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6198" y="701458"/>
            <a:ext cx="989557" cy="360749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Gestión RO  Interno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16484" y="1465544"/>
            <a:ext cx="63594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s-MX" smtClean="0"/>
              <a:t>	Identificación de principales funciones de riesgo del personal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Levantamiento de perfiles y usuarios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mtClean="0"/>
          </a:p>
          <a:p>
            <a:r>
              <a:rPr lang="es-MX" smtClean="0"/>
              <a:t>	Identificación de plataformas y/o procesos con acceso</a:t>
            </a:r>
          </a:p>
          <a:p>
            <a:endParaRPr lang="es-MX" smtClean="0"/>
          </a:p>
          <a:p>
            <a:r>
              <a:rPr lang="es-MX" smtClean="0"/>
              <a:t>	Diseño de casos de uso para monitoreo</a:t>
            </a:r>
          </a:p>
          <a:p>
            <a:endParaRPr lang="es-MX"/>
          </a:p>
          <a:p>
            <a:r>
              <a:rPr lang="es-MX" smtClean="0"/>
              <a:t>	Parametrización </a:t>
            </a:r>
            <a:r>
              <a:rPr lang="es-MX" b="1" smtClean="0">
                <a:solidFill>
                  <a:srgbClr val="FF0000"/>
                </a:solidFill>
              </a:rPr>
              <a:t>ALERTAS O BANDERAS ROJAS</a:t>
            </a:r>
            <a:endParaRPr lang="es-MX" b="1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151167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2050288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2601432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314005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13" y="368075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 flipV="1">
            <a:off x="7039628" y="3582440"/>
            <a:ext cx="100208" cy="375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Cinta perforada"/>
          <p:cNvSpPr/>
          <p:nvPr/>
        </p:nvSpPr>
        <p:spPr>
          <a:xfrm>
            <a:off x="7139836" y="3492767"/>
            <a:ext cx="400833" cy="327715"/>
          </a:xfrm>
          <a:prstGeom prst="flowChartPunchedTap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7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61817" y="696071"/>
            <a:ext cx="8319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Ejemplo Casos de Uso para Monitoreo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9" y="1578279"/>
            <a:ext cx="6964471" cy="29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463974" y="4862753"/>
            <a:ext cx="5737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>
                <a:solidFill>
                  <a:srgbClr val="0000FF"/>
                </a:solidFill>
              </a:rPr>
              <a:t>	</a:t>
            </a:r>
            <a:r>
              <a:rPr lang="es-MX" sz="1200" b="1" i="1" smtClean="0">
                <a:solidFill>
                  <a:srgbClr val="0000FF"/>
                </a:solidFill>
              </a:rPr>
              <a:t>Casos de uso, los mejortes controles PREVENTIVOS y DETECTIVOS</a:t>
            </a:r>
            <a:endParaRPr lang="es-MX" sz="12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92683" y="694918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lang="es-ES_tradnl" sz="3600" b="1" noProof="1" smtClean="0">
                <a:solidFill>
                  <a:srgbClr val="FA6016"/>
                </a:solidFill>
              </a:rPr>
              <a:t>       Ejemplo Log </a:t>
            </a:r>
            <a:endParaRPr lang="es-ES_tradnl" sz="3600" b="1" noProof="1">
              <a:solidFill>
                <a:srgbClr val="FA601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" y="1781175"/>
            <a:ext cx="7615825" cy="21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3334" y="665964"/>
            <a:ext cx="989557" cy="37306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Gestión RO  Externo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16484" y="1478070"/>
            <a:ext cx="71452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s-MX" smtClean="0"/>
              <a:t>	Identificación de principales procesos de riesgo (Fraude Externo)</a:t>
            </a:r>
          </a:p>
          <a:p>
            <a:endParaRPr lang="es-MX" smtClean="0"/>
          </a:p>
          <a:p>
            <a:pPr>
              <a:buClr>
                <a:srgbClr val="0000FF"/>
              </a:buClr>
            </a:pPr>
            <a:r>
              <a:rPr lang="es-MX" smtClean="0"/>
              <a:t>	Identificación proveedores críticos/usuarios, permisos, plataformas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mtClean="0"/>
          </a:p>
          <a:p>
            <a:r>
              <a:rPr lang="es-MX" smtClean="0"/>
              <a:t>	Diseño de casos de uso para monitoreo</a:t>
            </a:r>
          </a:p>
          <a:p>
            <a:endParaRPr lang="es-MX" smtClean="0"/>
          </a:p>
          <a:p>
            <a:r>
              <a:rPr lang="es-MX" smtClean="0"/>
              <a:t>	Levantamiento de dictámen proveedor crítico</a:t>
            </a:r>
          </a:p>
          <a:p>
            <a:endParaRPr lang="es-MX"/>
          </a:p>
          <a:p>
            <a:r>
              <a:rPr lang="es-MX" smtClean="0"/>
              <a:t>	Visita ocular revisión controles proveedores críticos</a:t>
            </a:r>
            <a:endParaRPr lang="es-MX" b="1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151167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47" y="2050288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2601432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73" y="3140050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13" y="3680756"/>
            <a:ext cx="316201" cy="3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1726</TotalTime>
  <Words>180</Words>
  <Application>Microsoft Office PowerPoint</Application>
  <PresentationFormat>Presentación en pantalla (16:9)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Rosa Isela Huerta Moreno</cp:lastModifiedBy>
  <cp:revision>87</cp:revision>
  <dcterms:created xsi:type="dcterms:W3CDTF">2010-04-12T23:12:02Z</dcterms:created>
  <dcterms:modified xsi:type="dcterms:W3CDTF">2017-10-24T14:37:18Z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