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70" r:id="rId6"/>
    <p:sldId id="257" r:id="rId7"/>
    <p:sldId id="258" r:id="rId8"/>
    <p:sldId id="264" r:id="rId9"/>
    <p:sldId id="266" r:id="rId10"/>
    <p:sldId id="262" r:id="rId11"/>
    <p:sldId id="265" r:id="rId12"/>
    <p:sldId id="273" r:id="rId13"/>
    <p:sldId id="261" r:id="rId14"/>
    <p:sldId id="269" r:id="rId15"/>
    <p:sldId id="267" r:id="rId16"/>
    <p:sldId id="271" r:id="rId17"/>
    <p:sldId id="263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45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85576" y="2425358"/>
            <a:ext cx="6124722" cy="131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HUMAN HACKING</a:t>
            </a:r>
          </a:p>
          <a:p>
            <a:pPr algn="l"/>
            <a:r>
              <a:rPr lang="es-ES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LA NUEVA CARA DE LA INGENIERÍA SOCIAL</a:t>
            </a:r>
            <a:endParaRPr lang="es-ES" sz="4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8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77098" y="2831708"/>
            <a:ext cx="703735" cy="65238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307" y="2679404"/>
            <a:ext cx="926987" cy="92698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Sistemas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4100" name="Picture 4" descr="Resultado de imagen para corr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56" y="2848922"/>
            <a:ext cx="524185" cy="4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356" y="2148230"/>
            <a:ext cx="926328" cy="6788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469807" y="2036759"/>
            <a:ext cx="1868740" cy="177032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8779" y="3661125"/>
            <a:ext cx="934792" cy="10501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/>
          <a:srcRect l="21626" r="21421"/>
          <a:stretch/>
        </p:blipFill>
        <p:spPr>
          <a:xfrm>
            <a:off x="6574294" y="1498458"/>
            <a:ext cx="1748546" cy="1315781"/>
          </a:xfrm>
          <a:prstGeom prst="rect">
            <a:avLst/>
          </a:prstGeom>
        </p:spPr>
      </p:pic>
      <p:sp>
        <p:nvSpPr>
          <p:cNvPr id="25" name="Elipse 24"/>
          <p:cNvSpPr/>
          <p:nvPr/>
        </p:nvSpPr>
        <p:spPr>
          <a:xfrm>
            <a:off x="3511661" y="3052409"/>
            <a:ext cx="1868740" cy="177032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/>
          <p:cNvSpPr/>
          <p:nvPr/>
        </p:nvSpPr>
        <p:spPr>
          <a:xfrm>
            <a:off x="3885859" y="1718355"/>
            <a:ext cx="1868740" cy="177032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lipse 26"/>
          <p:cNvSpPr/>
          <p:nvPr/>
        </p:nvSpPr>
        <p:spPr>
          <a:xfrm>
            <a:off x="2324297" y="1078602"/>
            <a:ext cx="4303756" cy="39476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Resultado de imagen para socializ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9" y="2118234"/>
            <a:ext cx="1143466" cy="7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FA6016"/>
                </a:solidFill>
                <a:latin typeface="Helvetica"/>
                <a:cs typeface="Helvetica"/>
              </a:rPr>
              <a:t>¿Cómo Prevenir?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274403" y="1690578"/>
            <a:ext cx="667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n w="0"/>
              </a:rPr>
              <a:t>“EL SECRETO PARA EL CUMPLIMIENTO ES LA PREVENCIÓN, Y LA CLAVE DE LA PREVENCIÓN ES LA EDUCACIÓN”.</a:t>
            </a:r>
            <a:endParaRPr lang="es-CO" sz="3200" b="1" dirty="0">
              <a:ln w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295014" y="3540642"/>
            <a:ext cx="16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R. Wallace Hale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80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security awaren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1" b="15996"/>
          <a:stretch/>
        </p:blipFill>
        <p:spPr bwMode="auto">
          <a:xfrm>
            <a:off x="422861" y="1210215"/>
            <a:ext cx="3727954" cy="12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636" y="1601529"/>
            <a:ext cx="4609364" cy="320837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FA6016"/>
                </a:solidFill>
                <a:latin typeface="Helvetica"/>
                <a:cs typeface="Helvetica"/>
              </a:rPr>
              <a:t>¿Cómo Prevenir?</a:t>
            </a:r>
          </a:p>
        </p:txBody>
      </p:sp>
      <p:sp>
        <p:nvSpPr>
          <p:cNvPr id="10" name="Flecha curvada hacia arriba 9"/>
          <p:cNvSpPr/>
          <p:nvPr/>
        </p:nvSpPr>
        <p:spPr>
          <a:xfrm rot="2094760">
            <a:off x="1820136" y="3116346"/>
            <a:ext cx="2934921" cy="1448370"/>
          </a:xfrm>
          <a:prstGeom prst="curvedUpArrow">
            <a:avLst>
              <a:gd name="adj1" fmla="val 14203"/>
              <a:gd name="adj2" fmla="val 25151"/>
              <a:gd name="adj3" fmla="val 379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FA6016"/>
                </a:solidFill>
                <a:latin typeface="Helvetica"/>
                <a:cs typeface="Helvetica"/>
              </a:rPr>
              <a:t>¿Cómo Prevenir?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41351" y="1528962"/>
            <a:ext cx="7637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</a:rPr>
              <a:t>“LA CALIDAD DE CONCIENCIA DE SEGURIDAD INFORMÁTICA NO DEPENDE ÚNICAMENTE DE LA OFICINA DE TECNOLOGÍA, SINO DE SUS ALIADAS EN LOS PROCESOS DE TRASFORMACIÓN”.</a:t>
            </a:r>
            <a:endParaRPr lang="es-CO" sz="3200" b="1" dirty="0">
              <a:ln w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47637" y="4127139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Edwin Peñuela, 2017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88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FA6016"/>
                </a:solidFill>
                <a:latin typeface="Helvetica"/>
                <a:cs typeface="Helvetica"/>
              </a:rPr>
              <a:t>¿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Cómo Prevenir?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563" y="1345989"/>
            <a:ext cx="3753294" cy="3753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012113" y="1826428"/>
            <a:ext cx="1819672" cy="1800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1468436" y="2919853"/>
            <a:ext cx="1819672" cy="17756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2555789" y="2919854"/>
            <a:ext cx="1819672" cy="1775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312219" y="2307020"/>
            <a:ext cx="132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DIVERSIÓN</a:t>
            </a:r>
            <a:endParaRPr lang="es-CO" b="1" dirty="0">
              <a:solidFill>
                <a:schemeClr val="accent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54586" y="3674190"/>
            <a:ext cx="9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ACCIÓN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33971" y="3674190"/>
            <a:ext cx="69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6"/>
                </a:solidFill>
              </a:rPr>
              <a:t>RETO</a:t>
            </a:r>
            <a:endParaRPr lang="es-CO" b="1" dirty="0">
              <a:solidFill>
                <a:schemeClr val="accent6"/>
              </a:solidFill>
            </a:endParaRPr>
          </a:p>
        </p:txBody>
      </p:sp>
      <p:sp>
        <p:nvSpPr>
          <p:cNvPr id="16" name="Flecha curvada hacia abajo 15"/>
          <p:cNvSpPr/>
          <p:nvPr/>
        </p:nvSpPr>
        <p:spPr>
          <a:xfrm rot="9630984">
            <a:off x="2921948" y="3030279"/>
            <a:ext cx="1969029" cy="41467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964486" y="1422636"/>
            <a:ext cx="2680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VR -SECURITY AWARENESS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192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FA6016"/>
                </a:solidFill>
                <a:latin typeface="Helvetica"/>
                <a:cs typeface="Helvetica"/>
              </a:rPr>
              <a:t>¿Cómo Prevenir?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41351" y="1528962"/>
            <a:ext cx="7637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0"/>
              </a:rPr>
              <a:t>“EL SECURITY AWARENESS SE LOGRA CUANDO LA METODOLOGÍA DE APRENDIZAJE ES EXPERIENCIAL”.</a:t>
            </a:r>
            <a:endParaRPr lang="es-CO" sz="3200" b="1" dirty="0">
              <a:ln w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35139" y="3451736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Edwin Peñuela, 2017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1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ALGO DE HISTORIA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74403" y="1690578"/>
            <a:ext cx="667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n w="0"/>
              </a:rPr>
              <a:t>“EL PROBLEMA DE LOS VIRUS ES PASAJERO. EN UN PAR DE AÑOS ESTARÁ RESUELTO”</a:t>
            </a:r>
            <a:endParaRPr lang="es-CO" sz="3200" b="1" dirty="0">
              <a:ln w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5014" y="3540642"/>
            <a:ext cx="19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John McAfee, 1988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525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¡ESTO PASÓ!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7" b="21690"/>
          <a:stretch/>
        </p:blipFill>
        <p:spPr>
          <a:xfrm>
            <a:off x="816650" y="1691401"/>
            <a:ext cx="3127235" cy="3037530"/>
          </a:xfrm>
          <a:prstGeom prst="rect">
            <a:avLst/>
          </a:prstGeom>
        </p:spPr>
      </p:pic>
      <p:pic>
        <p:nvPicPr>
          <p:cNvPr id="1026" name="Picture 2" descr="Resultado de imagen para FACEBO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r="11029"/>
          <a:stretch/>
        </p:blipFill>
        <p:spPr bwMode="auto">
          <a:xfrm>
            <a:off x="4635796" y="1691401"/>
            <a:ext cx="3636335" cy="30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2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CEO FRAUD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054" y="2432729"/>
            <a:ext cx="3875084" cy="2578825"/>
          </a:xfrm>
          <a:prstGeom prst="rect">
            <a:avLst/>
          </a:prstGeom>
        </p:spPr>
      </p:pic>
      <p:pic>
        <p:nvPicPr>
          <p:cNvPr id="3074" name="Picture 2" descr="Resultado de imagen para correo fraud c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5" y="1628132"/>
            <a:ext cx="3491392" cy="18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W2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Phishing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2050" name="Picture 2" descr="2016 W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0" y="1615614"/>
            <a:ext cx="3416965" cy="238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declaracion de renta colombia 2017 formul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23" y="1422636"/>
            <a:ext cx="2530229" cy="31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Ransomware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06" y="1422636"/>
            <a:ext cx="5936599" cy="33356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20" y="1528136"/>
            <a:ext cx="3444950" cy="280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Crimen Organizado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91" y="1284413"/>
            <a:ext cx="4126937" cy="36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6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Información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62" y="1212112"/>
            <a:ext cx="5580844" cy="39375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Información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4476307"/>
            <a:ext cx="1168077" cy="667193"/>
          </a:xfrm>
          <a:prstGeom prst="rect">
            <a:avLst/>
          </a:prstGeom>
        </p:spPr>
      </p:pic>
      <p:pic>
        <p:nvPicPr>
          <p:cNvPr id="2050" name="Picture 2" descr="Resultado de imagen para USO REDES SOCIALES LATINOAME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91" y="1322904"/>
            <a:ext cx="4813979" cy="36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6363</TotalTime>
  <Words>147</Words>
  <Application>Microsoft Office PowerPoint</Application>
  <PresentationFormat>Presentación en pantalla (16:9)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Office Theme</vt:lpstr>
      <vt:lpstr>Presentación de PowerPoint</vt:lpstr>
      <vt:lpstr>ALGO DE HISTORIA</vt:lpstr>
      <vt:lpstr>¡ESTO PASÓ!</vt:lpstr>
      <vt:lpstr>CEO FRAUD</vt:lpstr>
      <vt:lpstr>W2 Phishing</vt:lpstr>
      <vt:lpstr>Ransomware</vt:lpstr>
      <vt:lpstr>Crimen Organizado</vt:lpstr>
      <vt:lpstr>Información</vt:lpstr>
      <vt:lpstr>Información</vt:lpstr>
      <vt:lpstr>Sistemas</vt:lpstr>
      <vt:lpstr>¿Cómo Prevenir?</vt:lpstr>
      <vt:lpstr>¿Cómo Prevenir?</vt:lpstr>
      <vt:lpstr>¿Cómo Prevenir?</vt:lpstr>
      <vt:lpstr>¿Cómo Prevenir?</vt:lpstr>
      <vt:lpstr>¿Cómo Prevenir?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EdThomass</cp:lastModifiedBy>
  <cp:revision>64</cp:revision>
  <dcterms:created xsi:type="dcterms:W3CDTF">2010-04-12T23:12:02Z</dcterms:created>
  <dcterms:modified xsi:type="dcterms:W3CDTF">2017-10-26T14:22:36Z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