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76" r:id="rId6"/>
    <p:sldId id="277" r:id="rId7"/>
    <p:sldId id="278" r:id="rId8"/>
    <p:sldId id="279" r:id="rId9"/>
    <p:sldId id="284" r:id="rId10"/>
    <p:sldId id="280" r:id="rId11"/>
    <p:sldId id="281" r:id="rId12"/>
    <p:sldId id="282" r:id="rId13"/>
    <p:sldId id="283" r:id="rId14"/>
    <p:sldId id="269" r:id="rId15"/>
    <p:sldId id="264" r:id="rId16"/>
    <p:sldId id="265" r:id="rId17"/>
    <p:sldId id="270" r:id="rId18"/>
    <p:sldId id="271" r:id="rId19"/>
    <p:sldId id="272" r:id="rId20"/>
    <p:sldId id="273" r:id="rId21"/>
    <p:sldId id="274" r:id="rId22"/>
    <p:sldId id="275" r:id="rId23"/>
    <p:sldId id="285" r:id="rId24"/>
    <p:sldId id="28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3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3E85BE-4572-428D-8C16-B014693C725E}"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2C474-7847-4AFF-AC6B-7863C2EED0A5}" type="slidenum">
              <a:rPr lang="en-US" smtClean="0"/>
              <a:t>‹#›</a:t>
            </a:fld>
            <a:endParaRPr lang="en-US"/>
          </a:p>
        </p:txBody>
      </p:sp>
    </p:spTree>
    <p:extLst>
      <p:ext uri="{BB962C8B-B14F-4D97-AF65-F5344CB8AC3E}">
        <p14:creationId xmlns:p14="http://schemas.microsoft.com/office/powerpoint/2010/main" val="3863254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3E85BE-4572-428D-8C16-B014693C725E}"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2C474-7847-4AFF-AC6B-7863C2EED0A5}" type="slidenum">
              <a:rPr lang="en-US" smtClean="0"/>
              <a:t>‹#›</a:t>
            </a:fld>
            <a:endParaRPr lang="en-US"/>
          </a:p>
        </p:txBody>
      </p:sp>
    </p:spTree>
    <p:extLst>
      <p:ext uri="{BB962C8B-B14F-4D97-AF65-F5344CB8AC3E}">
        <p14:creationId xmlns:p14="http://schemas.microsoft.com/office/powerpoint/2010/main" val="2613257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3E85BE-4572-428D-8C16-B014693C725E}"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2C474-7847-4AFF-AC6B-7863C2EED0A5}" type="slidenum">
              <a:rPr lang="en-US" smtClean="0"/>
              <a:t>‹#›</a:t>
            </a:fld>
            <a:endParaRPr lang="en-US"/>
          </a:p>
        </p:txBody>
      </p:sp>
    </p:spTree>
    <p:extLst>
      <p:ext uri="{BB962C8B-B14F-4D97-AF65-F5344CB8AC3E}">
        <p14:creationId xmlns:p14="http://schemas.microsoft.com/office/powerpoint/2010/main" val="1380035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3E85BE-4572-428D-8C16-B014693C725E}"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2C474-7847-4AFF-AC6B-7863C2EED0A5}" type="slidenum">
              <a:rPr lang="en-US" smtClean="0"/>
              <a:t>‹#›</a:t>
            </a:fld>
            <a:endParaRPr lang="en-US"/>
          </a:p>
        </p:txBody>
      </p:sp>
    </p:spTree>
    <p:extLst>
      <p:ext uri="{BB962C8B-B14F-4D97-AF65-F5344CB8AC3E}">
        <p14:creationId xmlns:p14="http://schemas.microsoft.com/office/powerpoint/2010/main" val="2657446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E85BE-4572-428D-8C16-B014693C725E}"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2C474-7847-4AFF-AC6B-7863C2EED0A5}" type="slidenum">
              <a:rPr lang="en-US" smtClean="0"/>
              <a:t>‹#›</a:t>
            </a:fld>
            <a:endParaRPr lang="en-US"/>
          </a:p>
        </p:txBody>
      </p:sp>
    </p:spTree>
    <p:extLst>
      <p:ext uri="{BB962C8B-B14F-4D97-AF65-F5344CB8AC3E}">
        <p14:creationId xmlns:p14="http://schemas.microsoft.com/office/powerpoint/2010/main" val="333612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3E85BE-4572-428D-8C16-B014693C725E}" type="datetimeFigureOut">
              <a:rPr lang="en-US" smtClean="0"/>
              <a:t>6/1/2016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2C474-7847-4AFF-AC6B-7863C2EED0A5}" type="slidenum">
              <a:rPr lang="en-US" smtClean="0"/>
              <a:t>‹#›</a:t>
            </a:fld>
            <a:endParaRPr lang="en-US"/>
          </a:p>
        </p:txBody>
      </p:sp>
    </p:spTree>
    <p:extLst>
      <p:ext uri="{BB962C8B-B14F-4D97-AF65-F5344CB8AC3E}">
        <p14:creationId xmlns:p14="http://schemas.microsoft.com/office/powerpoint/2010/main" val="2282176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3E85BE-4572-428D-8C16-B014693C725E}" type="datetimeFigureOut">
              <a:rPr lang="en-US" smtClean="0"/>
              <a:t>6/1/2016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F2C474-7847-4AFF-AC6B-7863C2EED0A5}" type="slidenum">
              <a:rPr lang="en-US" smtClean="0"/>
              <a:t>‹#›</a:t>
            </a:fld>
            <a:endParaRPr lang="en-US"/>
          </a:p>
        </p:txBody>
      </p:sp>
    </p:spTree>
    <p:extLst>
      <p:ext uri="{BB962C8B-B14F-4D97-AF65-F5344CB8AC3E}">
        <p14:creationId xmlns:p14="http://schemas.microsoft.com/office/powerpoint/2010/main" val="3822188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3E85BE-4572-428D-8C16-B014693C725E}" type="datetimeFigureOut">
              <a:rPr lang="en-US" smtClean="0"/>
              <a:t>6/1/2016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F2C474-7847-4AFF-AC6B-7863C2EED0A5}" type="slidenum">
              <a:rPr lang="en-US" smtClean="0"/>
              <a:t>‹#›</a:t>
            </a:fld>
            <a:endParaRPr lang="en-US"/>
          </a:p>
        </p:txBody>
      </p:sp>
    </p:spTree>
    <p:extLst>
      <p:ext uri="{BB962C8B-B14F-4D97-AF65-F5344CB8AC3E}">
        <p14:creationId xmlns:p14="http://schemas.microsoft.com/office/powerpoint/2010/main" val="1193173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3E85BE-4572-428D-8C16-B014693C725E}" type="datetimeFigureOut">
              <a:rPr lang="en-US" smtClean="0"/>
              <a:t>6/1/2016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F2C474-7847-4AFF-AC6B-7863C2EED0A5}" type="slidenum">
              <a:rPr lang="en-US" smtClean="0"/>
              <a:t>‹#›</a:t>
            </a:fld>
            <a:endParaRPr lang="en-US"/>
          </a:p>
        </p:txBody>
      </p:sp>
    </p:spTree>
    <p:extLst>
      <p:ext uri="{BB962C8B-B14F-4D97-AF65-F5344CB8AC3E}">
        <p14:creationId xmlns:p14="http://schemas.microsoft.com/office/powerpoint/2010/main" val="1884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E85BE-4572-428D-8C16-B014693C725E}" type="datetimeFigureOut">
              <a:rPr lang="en-US" smtClean="0"/>
              <a:t>6/1/2016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2C474-7847-4AFF-AC6B-7863C2EED0A5}" type="slidenum">
              <a:rPr lang="en-US" smtClean="0"/>
              <a:t>‹#›</a:t>
            </a:fld>
            <a:endParaRPr lang="en-US"/>
          </a:p>
        </p:txBody>
      </p:sp>
    </p:spTree>
    <p:extLst>
      <p:ext uri="{BB962C8B-B14F-4D97-AF65-F5344CB8AC3E}">
        <p14:creationId xmlns:p14="http://schemas.microsoft.com/office/powerpoint/2010/main" val="299938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E85BE-4572-428D-8C16-B014693C725E}" type="datetimeFigureOut">
              <a:rPr lang="en-US" smtClean="0"/>
              <a:t>6/1/2016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2C474-7847-4AFF-AC6B-7863C2EED0A5}" type="slidenum">
              <a:rPr lang="en-US" smtClean="0"/>
              <a:t>‹#›</a:t>
            </a:fld>
            <a:endParaRPr lang="en-US"/>
          </a:p>
        </p:txBody>
      </p:sp>
    </p:spTree>
    <p:extLst>
      <p:ext uri="{BB962C8B-B14F-4D97-AF65-F5344CB8AC3E}">
        <p14:creationId xmlns:p14="http://schemas.microsoft.com/office/powerpoint/2010/main" val="1327840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E85BE-4572-428D-8C16-B014693C725E}" type="datetimeFigureOut">
              <a:rPr lang="en-US" smtClean="0"/>
              <a:t>6/1/2016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2C474-7847-4AFF-AC6B-7863C2EED0A5}" type="slidenum">
              <a:rPr lang="en-US" smtClean="0"/>
              <a:t>‹#›</a:t>
            </a:fld>
            <a:endParaRPr lang="en-US"/>
          </a:p>
        </p:txBody>
      </p:sp>
    </p:spTree>
    <p:extLst>
      <p:ext uri="{BB962C8B-B14F-4D97-AF65-F5344CB8AC3E}">
        <p14:creationId xmlns:p14="http://schemas.microsoft.com/office/powerpoint/2010/main" val="134470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lstStyle/>
          <a:p>
            <a:r>
              <a:rPr lang="en-US" b="1" dirty="0" smtClean="0"/>
              <a:t>Government and Growth,</a:t>
            </a:r>
            <a:br>
              <a:rPr lang="en-US" b="1" dirty="0" smtClean="0"/>
            </a:br>
            <a:r>
              <a:rPr lang="en-US" b="1" dirty="0" smtClean="0"/>
              <a:t>Applications to Colombia</a:t>
            </a:r>
            <a:endParaRPr lang="en-US" b="1" dirty="0"/>
          </a:p>
        </p:txBody>
      </p:sp>
      <p:sp>
        <p:nvSpPr>
          <p:cNvPr id="3" name="Subtitle 2"/>
          <p:cNvSpPr>
            <a:spLocks noGrp="1"/>
          </p:cNvSpPr>
          <p:nvPr>
            <p:ph type="subTitle" idx="1"/>
          </p:nvPr>
        </p:nvSpPr>
        <p:spPr/>
        <p:txBody>
          <a:bodyPr/>
          <a:lstStyle/>
          <a:p>
            <a:r>
              <a:rPr lang="en-US" dirty="0" smtClean="0"/>
              <a:t>Robert Barro</a:t>
            </a:r>
          </a:p>
          <a:p>
            <a:r>
              <a:rPr lang="en-US" dirty="0" smtClean="0"/>
              <a:t>Harvard University</a:t>
            </a:r>
          </a:p>
          <a:p>
            <a:r>
              <a:rPr lang="en-US" dirty="0" smtClean="0"/>
              <a:t>May 2016</a:t>
            </a:r>
            <a:endParaRPr lang="en-US" dirty="0"/>
          </a:p>
        </p:txBody>
      </p:sp>
    </p:spTree>
    <p:extLst>
      <p:ext uri="{BB962C8B-B14F-4D97-AF65-F5344CB8AC3E}">
        <p14:creationId xmlns:p14="http://schemas.microsoft.com/office/powerpoint/2010/main" val="1943072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b="1" dirty="0" smtClean="0"/>
              <a:t>Growth Rate versus</a:t>
            </a:r>
            <a:br>
              <a:rPr lang="en-US" b="1" dirty="0" smtClean="0"/>
            </a:br>
            <a:r>
              <a:rPr lang="en-US" b="1" dirty="0" smtClean="0"/>
              <a:t>Government Consumption</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6018" y="2225361"/>
            <a:ext cx="3311963" cy="3275640"/>
          </a:xfrm>
        </p:spPr>
      </p:pic>
    </p:spTree>
    <p:extLst>
      <p:ext uri="{BB962C8B-B14F-4D97-AF65-F5344CB8AC3E}">
        <p14:creationId xmlns:p14="http://schemas.microsoft.com/office/powerpoint/2010/main" val="1176918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t>Growth Rate versus</a:t>
            </a:r>
            <a:br>
              <a:rPr lang="en-US" b="1" dirty="0" smtClean="0"/>
            </a:br>
            <a:r>
              <a:rPr lang="en-US" b="1" dirty="0" smtClean="0"/>
              <a:t>International Openness</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01450" y="2225361"/>
            <a:ext cx="3341100" cy="3275640"/>
          </a:xfrm>
        </p:spPr>
      </p:pic>
    </p:spTree>
    <p:extLst>
      <p:ext uri="{BB962C8B-B14F-4D97-AF65-F5344CB8AC3E}">
        <p14:creationId xmlns:p14="http://schemas.microsoft.com/office/powerpoint/2010/main" val="2463801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t>Growth Rate versus</a:t>
            </a:r>
            <a:br>
              <a:rPr lang="en-US" b="1" dirty="0" smtClean="0"/>
            </a:br>
            <a:r>
              <a:rPr lang="en-US" b="1" dirty="0" smtClean="0"/>
              <a:t>Inflation Rate</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01450" y="2225361"/>
            <a:ext cx="3341100" cy="3275640"/>
          </a:xfrm>
        </p:spPr>
      </p:pic>
    </p:spTree>
    <p:extLst>
      <p:ext uri="{BB962C8B-B14F-4D97-AF65-F5344CB8AC3E}">
        <p14:creationId xmlns:p14="http://schemas.microsoft.com/office/powerpoint/2010/main" val="1812445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b="1" dirty="0" smtClean="0"/>
              <a:t>Growth Rate versus</a:t>
            </a:r>
            <a:br>
              <a:rPr lang="en-US" b="1" dirty="0" smtClean="0"/>
            </a:br>
            <a:r>
              <a:rPr lang="en-US" b="1" dirty="0" smtClean="0"/>
              <a:t>Central-Government Debt</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01450" y="2225361"/>
            <a:ext cx="3341100" cy="3275640"/>
          </a:xfrm>
        </p:spPr>
      </p:pic>
    </p:spTree>
    <p:extLst>
      <p:ext uri="{BB962C8B-B14F-4D97-AF65-F5344CB8AC3E}">
        <p14:creationId xmlns:p14="http://schemas.microsoft.com/office/powerpoint/2010/main" val="2335072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Convergence Successes</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Some poorer places have gotten policies, etc. into good enough shape to grow rapidly and converge toward richer places.</a:t>
            </a:r>
          </a:p>
          <a:p>
            <a:endParaRPr lang="en-US" dirty="0"/>
          </a:p>
          <a:p>
            <a:r>
              <a:rPr lang="en-US" dirty="0" smtClean="0"/>
              <a:t>Table shows convergence success stories from 1990 to 2014.  Criteria somewhat arbitrary but reasonable.</a:t>
            </a:r>
          </a:p>
          <a:p>
            <a:endParaRPr lang="en-US" dirty="0"/>
          </a:p>
          <a:p>
            <a:r>
              <a:rPr lang="en-US" dirty="0" smtClean="0"/>
              <a:t>Middle-income success:  double per capita GDP 1990-2014 and reach at least $10,000 (PPP-adjusted 2011 US$).  Upper-income success:  same, but reach $20,000.</a:t>
            </a:r>
            <a:endParaRPr lang="en-US" dirty="0"/>
          </a:p>
        </p:txBody>
      </p:sp>
    </p:spTree>
    <p:extLst>
      <p:ext uri="{BB962C8B-B14F-4D97-AF65-F5344CB8AC3E}">
        <p14:creationId xmlns:p14="http://schemas.microsoft.com/office/powerpoint/2010/main" val="3773792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Convergence Success Stories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81933524"/>
              </p:ext>
            </p:extLst>
          </p:nvPr>
        </p:nvGraphicFramePr>
        <p:xfrm>
          <a:off x="457200" y="1600200"/>
          <a:ext cx="8229600" cy="4348480"/>
        </p:xfrm>
        <a:graphic>
          <a:graphicData uri="http://schemas.openxmlformats.org/drawingml/2006/table">
            <a:tbl>
              <a:tblPr firstRow="1" bandRow="1">
                <a:tableStyleId>{5C22544A-7EE6-4342-B048-85BDC9FD1C3A}</a:tableStyleId>
              </a:tblPr>
              <a:tblGrid>
                <a:gridCol w="2743200"/>
                <a:gridCol w="2743200"/>
                <a:gridCol w="2743200"/>
              </a:tblGrid>
              <a:tr h="228600">
                <a:tc>
                  <a:txBody>
                    <a:bodyPr/>
                    <a:lstStyle/>
                    <a:p>
                      <a:endParaRPr lang="en-US" dirty="0"/>
                    </a:p>
                  </a:txBody>
                  <a:tcPr/>
                </a:tc>
                <a:tc>
                  <a:txBody>
                    <a:bodyPr/>
                    <a:lstStyle/>
                    <a:p>
                      <a:pPr algn="ctr"/>
                      <a:r>
                        <a:rPr lang="en-US" dirty="0" smtClean="0"/>
                        <a:t>Real per capita GDP, 1990</a:t>
                      </a:r>
                      <a:endParaRPr lang="en-US" dirty="0"/>
                    </a:p>
                  </a:txBody>
                  <a:tcPr/>
                </a:tc>
                <a:tc>
                  <a:txBody>
                    <a:bodyPr/>
                    <a:lstStyle/>
                    <a:p>
                      <a:pPr algn="ctr"/>
                      <a:r>
                        <a:rPr lang="en-US" smtClean="0"/>
                        <a:t>Real per </a:t>
                      </a:r>
                      <a:r>
                        <a:rPr lang="en-US" dirty="0" smtClean="0"/>
                        <a:t>capita GDP, 2014</a:t>
                      </a:r>
                      <a:endParaRPr lang="en-US" dirty="0"/>
                    </a:p>
                  </a:txBody>
                  <a:tcPr/>
                </a:tc>
              </a:tr>
              <a:tr h="320040">
                <a:tc>
                  <a:txBody>
                    <a:bodyPr/>
                    <a:lstStyle/>
                    <a:p>
                      <a:pPr marL="0" marR="0">
                        <a:spcBef>
                          <a:spcPts val="0"/>
                        </a:spcBef>
                        <a:spcAft>
                          <a:spcPts val="0"/>
                        </a:spcAft>
                      </a:pPr>
                      <a:r>
                        <a:rPr lang="en-US" sz="1400" b="1" dirty="0" smtClean="0">
                          <a:effectLst/>
                          <a:latin typeface="Times New Roman"/>
                          <a:ea typeface="Calibri"/>
                          <a:cs typeface="Times New Roman"/>
                        </a:rPr>
                        <a:t>Middle-Income Successes</a:t>
                      </a:r>
                      <a:endParaRPr lang="en-US" sz="1400" b="1" dirty="0">
                        <a:effectLst/>
                        <a:latin typeface="Times New Roman"/>
                        <a:ea typeface="Calibri"/>
                        <a:cs typeface="Times New Roman"/>
                      </a:endParaRPr>
                    </a:p>
                  </a:txBody>
                  <a:tcPr marL="68580" marR="68580" marT="0" marB="0"/>
                </a:tc>
                <a:tc>
                  <a:txBody>
                    <a:bodyPr/>
                    <a:lstStyle/>
                    <a:p>
                      <a:pPr marL="0" marR="0" algn="ctr">
                        <a:spcBef>
                          <a:spcPts val="0"/>
                        </a:spcBef>
                        <a:spcAft>
                          <a:spcPts val="0"/>
                        </a:spcAft>
                      </a:pP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endParaRPr lang="en-US" sz="1200" dirty="0">
                        <a:effectLst/>
                        <a:latin typeface="Times New Roman"/>
                        <a:ea typeface="Calibri"/>
                        <a:cs typeface="Times New Roman"/>
                      </a:endParaRPr>
                    </a:p>
                  </a:txBody>
                  <a:tcPr marL="68580" marR="68580" marT="0" marB="0"/>
                </a:tc>
              </a:tr>
              <a:tr h="238760">
                <a:tc>
                  <a:txBody>
                    <a:bodyPr/>
                    <a:lstStyle/>
                    <a:p>
                      <a:pPr marL="0" marR="0">
                        <a:spcBef>
                          <a:spcPts val="0"/>
                        </a:spcBef>
                        <a:spcAft>
                          <a:spcPts val="0"/>
                        </a:spcAft>
                      </a:pPr>
                      <a:r>
                        <a:rPr lang="en-US" sz="1200" b="1" dirty="0">
                          <a:effectLst/>
                          <a:latin typeface="Times New Roman"/>
                          <a:ea typeface="Calibri"/>
                          <a:cs typeface="Times New Roman"/>
                        </a:rPr>
                        <a:t>China</a:t>
                      </a:r>
                      <a:endParaRPr lang="en-US" sz="1200" dirty="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1500</a:t>
                      </a: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12600</a:t>
                      </a:r>
                    </a:p>
                  </a:txBody>
                  <a:tcPr marL="68580" marR="68580" marT="0" marB="0"/>
                </a:tc>
              </a:tr>
              <a:tr h="228600">
                <a:tc>
                  <a:txBody>
                    <a:bodyPr/>
                    <a:lstStyle/>
                    <a:p>
                      <a:pPr marL="0" marR="0">
                        <a:spcBef>
                          <a:spcPts val="0"/>
                        </a:spcBef>
                        <a:spcAft>
                          <a:spcPts val="0"/>
                        </a:spcAft>
                      </a:pPr>
                      <a:r>
                        <a:rPr lang="en-US" sz="1200" b="1" dirty="0">
                          <a:effectLst/>
                          <a:latin typeface="Times New Roman"/>
                          <a:ea typeface="Calibri"/>
                          <a:cs typeface="Times New Roman"/>
                        </a:rPr>
                        <a:t>Indonesia</a:t>
                      </a:r>
                      <a:endParaRPr lang="en-US" sz="1200" dirty="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4500</a:t>
                      </a: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10000</a:t>
                      </a:r>
                    </a:p>
                  </a:txBody>
                  <a:tcPr marL="68580" marR="68580" marT="0" marB="0"/>
                </a:tc>
              </a:tr>
              <a:tr h="228600">
                <a:tc>
                  <a:txBody>
                    <a:bodyPr/>
                    <a:lstStyle/>
                    <a:p>
                      <a:pPr marL="0" marR="0">
                        <a:spcBef>
                          <a:spcPts val="0"/>
                        </a:spcBef>
                        <a:spcAft>
                          <a:spcPts val="0"/>
                        </a:spcAft>
                      </a:pPr>
                      <a:r>
                        <a:rPr lang="en-US" sz="1200" b="1" dirty="0">
                          <a:effectLst/>
                          <a:latin typeface="Times New Roman"/>
                          <a:ea typeface="Calibri"/>
                          <a:cs typeface="Times New Roman"/>
                        </a:rPr>
                        <a:t>Peru</a:t>
                      </a:r>
                      <a:endParaRPr lang="en-US" sz="1200" dirty="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5300</a:t>
                      </a: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11400</a:t>
                      </a:r>
                    </a:p>
                  </a:txBody>
                  <a:tcPr marL="68580" marR="68580" marT="0" marB="0"/>
                </a:tc>
              </a:tr>
              <a:tr h="228600">
                <a:tc>
                  <a:txBody>
                    <a:bodyPr/>
                    <a:lstStyle/>
                    <a:p>
                      <a:pPr marL="0" marR="0">
                        <a:spcBef>
                          <a:spcPts val="0"/>
                        </a:spcBef>
                        <a:spcAft>
                          <a:spcPts val="0"/>
                        </a:spcAft>
                      </a:pPr>
                      <a:r>
                        <a:rPr lang="en-US" sz="1200" b="1" dirty="0">
                          <a:effectLst/>
                          <a:latin typeface="Times New Roman"/>
                          <a:ea typeface="Calibri"/>
                          <a:cs typeface="Times New Roman"/>
                        </a:rPr>
                        <a:t>Thailand</a:t>
                      </a:r>
                      <a:endParaRPr lang="en-US" sz="1200" dirty="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6400</a:t>
                      </a: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13900</a:t>
                      </a:r>
                    </a:p>
                  </a:txBody>
                  <a:tcPr marL="68580" marR="68580" marT="0" marB="0"/>
                </a:tc>
              </a:tr>
              <a:tr h="228600">
                <a:tc>
                  <a:txBody>
                    <a:bodyPr/>
                    <a:lstStyle/>
                    <a:p>
                      <a:pPr marL="0" marR="0">
                        <a:spcBef>
                          <a:spcPts val="0"/>
                        </a:spcBef>
                        <a:spcAft>
                          <a:spcPts val="0"/>
                        </a:spcAft>
                      </a:pPr>
                      <a:r>
                        <a:rPr lang="en-US" sz="1200" b="1" dirty="0">
                          <a:effectLst/>
                          <a:latin typeface="Times New Roman"/>
                          <a:ea typeface="Calibri"/>
                          <a:cs typeface="Times New Roman"/>
                        </a:rPr>
                        <a:t>Uruguay</a:t>
                      </a:r>
                      <a:endParaRPr lang="en-US" sz="1200" dirty="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9800</a:t>
                      </a:r>
                    </a:p>
                  </a:txBody>
                  <a:tcPr marL="68580" marR="68580" marT="0" marB="0"/>
                </a:tc>
                <a:tc>
                  <a:txBody>
                    <a:bodyPr/>
                    <a:lstStyle/>
                    <a:p>
                      <a:pPr marL="0" marR="0" algn="ctr">
                        <a:spcBef>
                          <a:spcPts val="0"/>
                        </a:spcBef>
                        <a:spcAft>
                          <a:spcPts val="0"/>
                        </a:spcAft>
                      </a:pPr>
                      <a:r>
                        <a:rPr lang="en-US" sz="1200" dirty="0">
                          <a:effectLst/>
                          <a:latin typeface="Times New Roman"/>
                          <a:ea typeface="Calibri"/>
                          <a:cs typeface="Times New Roman"/>
                        </a:rPr>
                        <a:t>19900</a:t>
                      </a:r>
                    </a:p>
                  </a:txBody>
                  <a:tcPr marL="68580" marR="68580" marT="0" marB="0"/>
                </a:tc>
              </a:tr>
              <a:tr h="299720">
                <a:tc>
                  <a:txBody>
                    <a:bodyPr/>
                    <a:lstStyle/>
                    <a:p>
                      <a:pPr marL="0" marR="0">
                        <a:spcBef>
                          <a:spcPts val="0"/>
                        </a:spcBef>
                        <a:spcAft>
                          <a:spcPts val="0"/>
                        </a:spcAft>
                      </a:pPr>
                      <a:r>
                        <a:rPr lang="en-US" sz="1200" b="1" dirty="0">
                          <a:effectLst/>
                          <a:latin typeface="Times New Roman"/>
                          <a:ea typeface="Calibri"/>
                          <a:cs typeface="Times New Roman"/>
                        </a:rPr>
                        <a:t>Costa </a:t>
                      </a:r>
                      <a:r>
                        <a:rPr lang="en-US" sz="1200" b="1" dirty="0" smtClean="0">
                          <a:effectLst/>
                          <a:latin typeface="Times New Roman"/>
                          <a:ea typeface="Calibri"/>
                          <a:cs typeface="Times New Roman"/>
                        </a:rPr>
                        <a:t>Rica (almost)</a:t>
                      </a:r>
                      <a:endParaRPr lang="en-US" sz="1200" dirty="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7300</a:t>
                      </a:r>
                    </a:p>
                  </a:txBody>
                  <a:tcPr marL="68580" marR="68580" marT="0" marB="0"/>
                </a:tc>
                <a:tc>
                  <a:txBody>
                    <a:bodyPr/>
                    <a:lstStyle/>
                    <a:p>
                      <a:pPr marL="0" marR="0" algn="ctr">
                        <a:spcBef>
                          <a:spcPts val="0"/>
                        </a:spcBef>
                        <a:spcAft>
                          <a:spcPts val="0"/>
                        </a:spcAft>
                      </a:pPr>
                      <a:r>
                        <a:rPr lang="en-US" sz="1200" dirty="0">
                          <a:effectLst/>
                          <a:latin typeface="Times New Roman"/>
                          <a:ea typeface="Calibri"/>
                          <a:cs typeface="Times New Roman"/>
                        </a:rPr>
                        <a:t>14200</a:t>
                      </a:r>
                    </a:p>
                  </a:txBody>
                  <a:tcPr marL="68580" marR="68580" marT="0" marB="0"/>
                </a:tc>
              </a:tr>
              <a:tr h="304800">
                <a:tc>
                  <a:txBody>
                    <a:bodyPr/>
                    <a:lstStyle/>
                    <a:p>
                      <a:r>
                        <a:rPr lang="en-US" sz="1400" b="1" kern="1200" dirty="0" smtClean="0">
                          <a:solidFill>
                            <a:schemeClr val="dk1"/>
                          </a:solidFill>
                          <a:effectLst/>
                          <a:latin typeface="Times New Roman" panose="02020603050405020304" pitchFamily="18" charset="0"/>
                          <a:ea typeface="+mn-ea"/>
                          <a:cs typeface="Times New Roman" panose="02020603050405020304" pitchFamily="18" charset="0"/>
                        </a:rPr>
                        <a:t>Upper-Income Successes</a:t>
                      </a:r>
                      <a:endParaRPr lang="en-US" sz="1400" b="1" dirty="0">
                        <a:latin typeface="Times New Roman" panose="02020603050405020304" pitchFamily="18" charset="0"/>
                        <a:cs typeface="Times New Roman" panose="02020603050405020304" pitchFamily="18" charset="0"/>
                      </a:endParaRPr>
                    </a:p>
                  </a:txBody>
                  <a:tcPr/>
                </a:tc>
                <a:tc>
                  <a:txBody>
                    <a:bodyPr/>
                    <a:lstStyle/>
                    <a:p>
                      <a:endParaRPr lang="en-US"/>
                    </a:p>
                  </a:txBody>
                  <a:tcPr/>
                </a:tc>
                <a:tc>
                  <a:txBody>
                    <a:bodyPr/>
                    <a:lstStyle/>
                    <a:p>
                      <a:endParaRPr lang="en-US"/>
                    </a:p>
                  </a:txBody>
                  <a:tcPr/>
                </a:tc>
              </a:tr>
              <a:tr h="243840">
                <a:tc>
                  <a:txBody>
                    <a:bodyPr/>
                    <a:lstStyle/>
                    <a:p>
                      <a:pPr marL="0" marR="0">
                        <a:spcBef>
                          <a:spcPts val="0"/>
                        </a:spcBef>
                        <a:spcAft>
                          <a:spcPts val="0"/>
                        </a:spcAft>
                      </a:pPr>
                      <a:r>
                        <a:rPr lang="en-US" sz="1200" b="1" dirty="0">
                          <a:effectLst/>
                          <a:latin typeface="Times New Roman"/>
                          <a:ea typeface="Calibri"/>
                          <a:cs typeface="Times New Roman"/>
                        </a:rPr>
                        <a:t>Chile</a:t>
                      </a:r>
                      <a:endParaRPr lang="en-US" sz="1200" dirty="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9200</a:t>
                      </a: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22000</a:t>
                      </a:r>
                    </a:p>
                  </a:txBody>
                  <a:tcPr marL="68580" marR="68580" marT="0" marB="0"/>
                </a:tc>
              </a:tr>
              <a:tr h="228600">
                <a:tc>
                  <a:txBody>
                    <a:bodyPr/>
                    <a:lstStyle/>
                    <a:p>
                      <a:pPr marL="0" marR="0">
                        <a:spcBef>
                          <a:spcPts val="0"/>
                        </a:spcBef>
                        <a:spcAft>
                          <a:spcPts val="0"/>
                        </a:spcAft>
                      </a:pPr>
                      <a:r>
                        <a:rPr lang="en-US" sz="1200" b="1">
                          <a:effectLst/>
                          <a:latin typeface="Times New Roman"/>
                          <a:ea typeface="Calibri"/>
                          <a:cs typeface="Times New Roman"/>
                        </a:rPr>
                        <a:t>Ireland</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22500</a:t>
                      </a: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46600</a:t>
                      </a:r>
                    </a:p>
                  </a:txBody>
                  <a:tcPr marL="68580" marR="68580" marT="0" marB="0"/>
                </a:tc>
              </a:tr>
              <a:tr h="228600">
                <a:tc>
                  <a:txBody>
                    <a:bodyPr/>
                    <a:lstStyle/>
                    <a:p>
                      <a:pPr marL="0" marR="0">
                        <a:spcBef>
                          <a:spcPts val="0"/>
                        </a:spcBef>
                        <a:spcAft>
                          <a:spcPts val="0"/>
                        </a:spcAft>
                      </a:pPr>
                      <a:r>
                        <a:rPr lang="en-US" sz="1200" b="1" dirty="0" smtClean="0">
                          <a:effectLst/>
                          <a:latin typeface="Times New Roman"/>
                          <a:ea typeface="Calibri"/>
                          <a:cs typeface="Times New Roman"/>
                        </a:rPr>
                        <a:t>South Korea</a:t>
                      </a:r>
                      <a:endParaRPr lang="en-US" sz="1200" dirty="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12100</a:t>
                      </a: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33600</a:t>
                      </a:r>
                    </a:p>
                  </a:txBody>
                  <a:tcPr marL="68580" marR="68580" marT="0" marB="0"/>
                </a:tc>
              </a:tr>
              <a:tr h="228600">
                <a:tc>
                  <a:txBody>
                    <a:bodyPr/>
                    <a:lstStyle/>
                    <a:p>
                      <a:pPr marL="0" marR="0">
                        <a:spcBef>
                          <a:spcPts val="0"/>
                        </a:spcBef>
                        <a:spcAft>
                          <a:spcPts val="0"/>
                        </a:spcAft>
                      </a:pPr>
                      <a:r>
                        <a:rPr lang="en-US" sz="1200" b="1">
                          <a:effectLst/>
                          <a:latin typeface="Times New Roman"/>
                          <a:ea typeface="Calibri"/>
                          <a:cs typeface="Times New Roman"/>
                        </a:rPr>
                        <a:t>Malaysia</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10200</a:t>
                      </a: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23800</a:t>
                      </a:r>
                    </a:p>
                  </a:txBody>
                  <a:tcPr marL="68580" marR="68580" marT="0" marB="0"/>
                </a:tc>
              </a:tr>
              <a:tr h="228600">
                <a:tc>
                  <a:txBody>
                    <a:bodyPr/>
                    <a:lstStyle/>
                    <a:p>
                      <a:pPr marL="0" marR="0">
                        <a:spcBef>
                          <a:spcPts val="0"/>
                        </a:spcBef>
                        <a:spcAft>
                          <a:spcPts val="0"/>
                        </a:spcAft>
                      </a:pPr>
                      <a:r>
                        <a:rPr lang="en-US" sz="1200" b="1">
                          <a:effectLst/>
                          <a:latin typeface="Times New Roman"/>
                          <a:ea typeface="Calibri"/>
                          <a:cs typeface="Times New Roman"/>
                        </a:rPr>
                        <a:t>Poland</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10100</a:t>
                      </a: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24000</a:t>
                      </a:r>
                    </a:p>
                  </a:txBody>
                  <a:tcPr marL="68580" marR="68580" marT="0" marB="0"/>
                </a:tc>
              </a:tr>
              <a:tr h="228600">
                <a:tc>
                  <a:txBody>
                    <a:bodyPr/>
                    <a:lstStyle/>
                    <a:p>
                      <a:pPr marL="0" marR="0">
                        <a:spcBef>
                          <a:spcPts val="0"/>
                        </a:spcBef>
                        <a:spcAft>
                          <a:spcPts val="0"/>
                        </a:spcAft>
                      </a:pPr>
                      <a:r>
                        <a:rPr lang="en-US" sz="1200" b="1">
                          <a:effectLst/>
                          <a:latin typeface="Times New Roman"/>
                          <a:ea typeface="Calibri"/>
                          <a:cs typeface="Times New Roman"/>
                        </a:rPr>
                        <a:t>Singapore</a:t>
                      </a:r>
                      <a:endParaRPr lang="en-US" sz="120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34300</a:t>
                      </a: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79000</a:t>
                      </a:r>
                    </a:p>
                  </a:txBody>
                  <a:tcPr marL="68580" marR="68580" marT="0" marB="0"/>
                </a:tc>
              </a:tr>
              <a:tr h="228600">
                <a:tc>
                  <a:txBody>
                    <a:bodyPr/>
                    <a:lstStyle/>
                    <a:p>
                      <a:pPr marL="0" marR="0">
                        <a:spcBef>
                          <a:spcPts val="0"/>
                        </a:spcBef>
                        <a:spcAft>
                          <a:spcPts val="0"/>
                        </a:spcAft>
                      </a:pPr>
                      <a:r>
                        <a:rPr lang="en-US" sz="1200" b="1" dirty="0" smtClean="0">
                          <a:effectLst/>
                          <a:latin typeface="Times New Roman"/>
                          <a:ea typeface="Calibri"/>
                          <a:cs typeface="Times New Roman"/>
                        </a:rPr>
                        <a:t>Taiwan</a:t>
                      </a:r>
                      <a:endParaRPr lang="en-US" sz="1200" dirty="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13700</a:t>
                      </a:r>
                    </a:p>
                  </a:txBody>
                  <a:tcPr marL="68580" marR="68580" marT="0" marB="0"/>
                </a:tc>
                <a:tc>
                  <a:txBody>
                    <a:bodyPr/>
                    <a:lstStyle/>
                    <a:p>
                      <a:pPr marL="0" marR="0" algn="ctr">
                        <a:spcBef>
                          <a:spcPts val="0"/>
                        </a:spcBef>
                        <a:spcAft>
                          <a:spcPts val="0"/>
                        </a:spcAft>
                      </a:pPr>
                      <a:r>
                        <a:rPr lang="en-US" sz="1200" dirty="0">
                          <a:effectLst/>
                          <a:latin typeface="Times New Roman"/>
                          <a:ea typeface="Calibri"/>
                          <a:cs typeface="Times New Roman"/>
                        </a:rPr>
                        <a:t>37900</a:t>
                      </a:r>
                    </a:p>
                  </a:txBody>
                  <a:tcPr marL="68580" marR="68580" marT="0" marB="0"/>
                </a:tc>
              </a:tr>
              <a:tr h="228600">
                <a:tc>
                  <a:txBody>
                    <a:bodyPr/>
                    <a:lstStyle/>
                    <a:p>
                      <a:pPr marL="0" marR="0">
                        <a:spcBef>
                          <a:spcPts val="0"/>
                        </a:spcBef>
                        <a:spcAft>
                          <a:spcPts val="0"/>
                        </a:spcAft>
                      </a:pPr>
                      <a:r>
                        <a:rPr lang="en-US" sz="1200" b="1" dirty="0">
                          <a:effectLst/>
                          <a:latin typeface="Times New Roman"/>
                          <a:ea typeface="Calibri"/>
                          <a:cs typeface="Times New Roman"/>
                        </a:rPr>
                        <a:t>Hong </a:t>
                      </a:r>
                      <a:r>
                        <a:rPr lang="en-US" sz="1200" b="1" dirty="0" smtClean="0">
                          <a:effectLst/>
                          <a:latin typeface="Times New Roman"/>
                          <a:ea typeface="Calibri"/>
                          <a:cs typeface="Times New Roman"/>
                        </a:rPr>
                        <a:t>Kong (almost)</a:t>
                      </a:r>
                      <a:endParaRPr lang="en-US" sz="1200" dirty="0">
                        <a:effectLst/>
                        <a:latin typeface="Times New Roman"/>
                        <a:ea typeface="Calibri"/>
                        <a:cs typeface="Times New Roman"/>
                      </a:endParaRPr>
                    </a:p>
                  </a:txBody>
                  <a:tcPr marL="68580" marR="68580" marT="0" marB="0"/>
                </a:tc>
                <a:tc>
                  <a:txBody>
                    <a:bodyPr/>
                    <a:lstStyle/>
                    <a:p>
                      <a:pPr marL="0" marR="0" algn="ctr">
                        <a:spcBef>
                          <a:spcPts val="0"/>
                        </a:spcBef>
                        <a:spcAft>
                          <a:spcPts val="0"/>
                        </a:spcAft>
                      </a:pPr>
                      <a:r>
                        <a:rPr lang="en-US" sz="1200">
                          <a:effectLst/>
                          <a:latin typeface="Times New Roman"/>
                          <a:ea typeface="Calibri"/>
                          <a:cs typeface="Times New Roman"/>
                        </a:rPr>
                        <a:t>27000</a:t>
                      </a:r>
                    </a:p>
                  </a:txBody>
                  <a:tcPr marL="68580" marR="68580" marT="0" marB="0"/>
                </a:tc>
                <a:tc>
                  <a:txBody>
                    <a:bodyPr/>
                    <a:lstStyle/>
                    <a:p>
                      <a:pPr marL="0" marR="0" algn="ctr">
                        <a:spcBef>
                          <a:spcPts val="0"/>
                        </a:spcBef>
                        <a:spcAft>
                          <a:spcPts val="0"/>
                        </a:spcAft>
                      </a:pPr>
                      <a:r>
                        <a:rPr lang="en-US" sz="1200" dirty="0">
                          <a:effectLst/>
                          <a:latin typeface="Times New Roman"/>
                          <a:ea typeface="Calibri"/>
                          <a:cs typeface="Times New Roman"/>
                        </a:rPr>
                        <a:t>52600</a:t>
                      </a:r>
                    </a:p>
                  </a:txBody>
                  <a:tcPr marL="68580" marR="68580" marT="0" marB="0"/>
                </a:tc>
              </a:tr>
            </a:tbl>
          </a:graphicData>
        </a:graphic>
      </p:graphicFrame>
    </p:spTree>
    <p:extLst>
      <p:ext uri="{BB962C8B-B14F-4D97-AF65-F5344CB8AC3E}">
        <p14:creationId xmlns:p14="http://schemas.microsoft.com/office/powerpoint/2010/main" val="2382599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Where are the Successes?</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Of 14 countries, 8 in East/Southeast Asia, 4 Latin America, 1 Western Europe, 1 Eastern Europe.</a:t>
            </a:r>
          </a:p>
          <a:p>
            <a:endParaRPr lang="en-US" dirty="0"/>
          </a:p>
          <a:p>
            <a:r>
              <a:rPr lang="en-US" dirty="0" smtClean="0"/>
              <a:t>China as remarkable achievement since end of actual Communism around 1976.  Hundreds of millions moved out of poverty—maybe greatest economic achievement ever.</a:t>
            </a:r>
          </a:p>
          <a:p>
            <a:endParaRPr lang="en-US" dirty="0"/>
          </a:p>
          <a:p>
            <a:r>
              <a:rPr lang="en-US" dirty="0" smtClean="0"/>
              <a:t>India, since move away from socialism in mid-1980s, also impressive but not yet reached middle-income level of $10,000 ($1800 in 1990, $5400 in 2014).</a:t>
            </a:r>
            <a:endParaRPr lang="en-US" dirty="0"/>
          </a:p>
        </p:txBody>
      </p:sp>
    </p:spTree>
    <p:extLst>
      <p:ext uri="{BB962C8B-B14F-4D97-AF65-F5344CB8AC3E}">
        <p14:creationId xmlns:p14="http://schemas.microsoft.com/office/powerpoint/2010/main" val="772992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Latin America</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Chile as most secure economic success—goes back to economic liberalization (and Pinochet political turmoil) of 1970s.  Now policies not so sensitive to political stance of administration.</a:t>
            </a:r>
          </a:p>
          <a:p>
            <a:endParaRPr lang="en-US" dirty="0"/>
          </a:p>
          <a:p>
            <a:r>
              <a:rPr lang="en-US" dirty="0" smtClean="0"/>
              <a:t>Peru strong success since economic reforms starting in early 1990s (and despite problems with elder Fujimori).</a:t>
            </a:r>
          </a:p>
          <a:p>
            <a:endParaRPr lang="en-US" dirty="0"/>
          </a:p>
          <a:p>
            <a:r>
              <a:rPr lang="en-US" dirty="0" smtClean="0"/>
              <a:t>Uruguay and Costa Rica also on success list.</a:t>
            </a:r>
            <a:endParaRPr lang="en-US" dirty="0"/>
          </a:p>
        </p:txBody>
      </p:sp>
    </p:spTree>
    <p:extLst>
      <p:ext uri="{BB962C8B-B14F-4D97-AF65-F5344CB8AC3E}">
        <p14:creationId xmlns:p14="http://schemas.microsoft.com/office/powerpoint/2010/main" val="461122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Natural Experiments</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Importance of good governance and openness to markets clear from ongoing problems with bad institutions in Venezuela and Argentina (which looked good in 1990s).</a:t>
            </a:r>
          </a:p>
          <a:p>
            <a:endParaRPr lang="en-US" dirty="0"/>
          </a:p>
          <a:p>
            <a:r>
              <a:rPr lang="en-US" dirty="0" smtClean="0"/>
              <a:t>Two famous natural experiments that illustrate consequences of economic/political institutions are South versus North Korea and West versus East Germany.  Similarities in many respects of regions across borders before political division.  Now GDP per capita in South Korea roughly 15 times North.  At reunification in 1990, GDP per capita in East Germany about 1/3 West.</a:t>
            </a:r>
            <a:endParaRPr lang="en-US" dirty="0"/>
          </a:p>
        </p:txBody>
      </p:sp>
    </p:spTree>
    <p:extLst>
      <p:ext uri="{BB962C8B-B14F-4D97-AF65-F5344CB8AC3E}">
        <p14:creationId xmlns:p14="http://schemas.microsoft.com/office/powerpoint/2010/main" val="1115341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Mexico/U.S. Border</a:t>
            </a:r>
            <a:endParaRPr lang="en-US" b="1" dirty="0"/>
          </a:p>
        </p:txBody>
      </p:sp>
      <p:sp>
        <p:nvSpPr>
          <p:cNvPr id="3" name="Content Placeholder 2"/>
          <p:cNvSpPr>
            <a:spLocks noGrp="1"/>
          </p:cNvSpPr>
          <p:nvPr>
            <p:ph idx="1"/>
          </p:nvPr>
        </p:nvSpPr>
        <p:spPr/>
        <p:txBody>
          <a:bodyPr>
            <a:normAutofit/>
          </a:bodyPr>
          <a:lstStyle/>
          <a:p>
            <a:r>
              <a:rPr lang="en-US" dirty="0" smtClean="0"/>
              <a:t>Acemoglu/Robinson added another natural experiment—border between Mexico and U.S. created by Gadsden Purchase of 1853.  Runs through city of Nogales.</a:t>
            </a:r>
          </a:p>
          <a:p>
            <a:endParaRPr lang="en-US" dirty="0"/>
          </a:p>
          <a:p>
            <a:r>
              <a:rPr lang="en-US" dirty="0" smtClean="0"/>
              <a:t>Two sides similar before new border creation.  Today Nogales, Arizona has per capita income 3 times that of Nogales, Sonora.</a:t>
            </a:r>
          </a:p>
          <a:p>
            <a:endParaRPr lang="en-US" dirty="0"/>
          </a:p>
          <a:p>
            <a:pPr marL="0" indent="0">
              <a:buNone/>
            </a:pPr>
            <a:endParaRPr lang="en-US" dirty="0"/>
          </a:p>
        </p:txBody>
      </p:sp>
    </p:spTree>
    <p:extLst>
      <p:ext uri="{BB962C8B-B14F-4D97-AF65-F5344CB8AC3E}">
        <p14:creationId xmlns:p14="http://schemas.microsoft.com/office/powerpoint/2010/main" val="2193344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Many Dimensions of Government</a:t>
            </a:r>
            <a:br>
              <a:rPr lang="en-US" b="1" dirty="0" smtClean="0"/>
            </a:br>
            <a:r>
              <a:rPr lang="en-US" b="1" dirty="0" smtClean="0"/>
              <a:t>Matter for Economic </a:t>
            </a:r>
            <a:r>
              <a:rPr lang="en-US" b="1" dirty="0"/>
              <a:t>G</a:t>
            </a:r>
            <a:r>
              <a:rPr lang="en-US" b="1" dirty="0" smtClean="0"/>
              <a:t>rowth</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Examples:</a:t>
            </a:r>
            <a:endParaRPr lang="en-US" dirty="0"/>
          </a:p>
          <a:p>
            <a:r>
              <a:rPr lang="en-US" dirty="0"/>
              <a:t>R</a:t>
            </a:r>
            <a:r>
              <a:rPr lang="en-US" dirty="0" smtClean="0"/>
              <a:t>ule of law, corruption, etc. (governance).  </a:t>
            </a:r>
          </a:p>
          <a:p>
            <a:r>
              <a:rPr lang="en-US" dirty="0" smtClean="0"/>
              <a:t>Democracy, civil liberties, etc.</a:t>
            </a:r>
          </a:p>
          <a:p>
            <a:r>
              <a:rPr lang="en-US" dirty="0" smtClean="0"/>
              <a:t>Government consumption &amp; investment.</a:t>
            </a:r>
          </a:p>
          <a:p>
            <a:r>
              <a:rPr lang="en-US" dirty="0" smtClean="0"/>
              <a:t>International openness.</a:t>
            </a:r>
          </a:p>
          <a:p>
            <a:r>
              <a:rPr lang="en-US" dirty="0" smtClean="0"/>
              <a:t>Inflation (monetary policy).</a:t>
            </a:r>
          </a:p>
          <a:p>
            <a:r>
              <a:rPr lang="en-US" dirty="0" smtClean="0"/>
              <a:t>Public debt (fiscal policy).</a:t>
            </a:r>
          </a:p>
          <a:p>
            <a:endParaRPr lang="en-US" dirty="0" smtClean="0"/>
          </a:p>
          <a:p>
            <a:pPr marL="0" indent="0">
              <a:buNone/>
            </a:pPr>
            <a:endParaRPr lang="en-US" dirty="0"/>
          </a:p>
        </p:txBody>
      </p:sp>
    </p:spTree>
    <p:extLst>
      <p:ext uri="{BB962C8B-B14F-4D97-AF65-F5344CB8AC3E}">
        <p14:creationId xmlns:p14="http://schemas.microsoft.com/office/powerpoint/2010/main" val="4104460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Czechoslovakia</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Border analysis does not always work.  Consider peaceful </a:t>
            </a:r>
            <a:r>
              <a:rPr lang="en-US" dirty="0"/>
              <a:t>split of Czechoslovakia into 2</a:t>
            </a:r>
            <a:r>
              <a:rPr lang="en-US" dirty="0" smtClean="0"/>
              <a:t> countries </a:t>
            </a:r>
            <a:r>
              <a:rPr lang="en-US" dirty="0"/>
              <a:t>in </a:t>
            </a:r>
            <a:r>
              <a:rPr lang="en-US" dirty="0" smtClean="0"/>
              <a:t>1993.  Many observers thought Czech Republic in 1993 had good institutions</a:t>
            </a:r>
            <a:r>
              <a:rPr lang="en-US" dirty="0"/>
              <a:t>, </a:t>
            </a:r>
            <a:r>
              <a:rPr lang="en-US" dirty="0" smtClean="0"/>
              <a:t>Slovak </a:t>
            </a:r>
            <a:r>
              <a:rPr lang="en-US" dirty="0"/>
              <a:t>Republic </a:t>
            </a:r>
            <a:r>
              <a:rPr lang="en-US" dirty="0" smtClean="0"/>
              <a:t>had weak ones.  </a:t>
            </a:r>
            <a:r>
              <a:rPr lang="en-US" dirty="0"/>
              <a:t>I</a:t>
            </a:r>
            <a:r>
              <a:rPr lang="en-US" dirty="0" smtClean="0"/>
              <a:t>f relative </a:t>
            </a:r>
            <a:r>
              <a:rPr lang="en-US" dirty="0"/>
              <a:t>growth </a:t>
            </a:r>
            <a:r>
              <a:rPr lang="en-US" dirty="0" smtClean="0"/>
              <a:t>performance </a:t>
            </a:r>
            <a:r>
              <a:rPr lang="en-US" dirty="0"/>
              <a:t>after 1993 had strongly favored </a:t>
            </a:r>
            <a:r>
              <a:rPr lang="en-US" dirty="0" smtClean="0"/>
              <a:t>Czech, </a:t>
            </a:r>
            <a:r>
              <a:rPr lang="en-US" dirty="0"/>
              <a:t>case would likely have joined Germany and Korea </a:t>
            </a:r>
            <a:r>
              <a:rPr lang="en-US" dirty="0" smtClean="0"/>
              <a:t>as clean </a:t>
            </a:r>
            <a:r>
              <a:rPr lang="en-US" dirty="0"/>
              <a:t>demonstration </a:t>
            </a:r>
            <a:r>
              <a:rPr lang="en-US" dirty="0" smtClean="0"/>
              <a:t>of economic effects from institutions.  </a:t>
            </a:r>
          </a:p>
          <a:p>
            <a:endParaRPr lang="en-US" dirty="0"/>
          </a:p>
          <a:p>
            <a:r>
              <a:rPr lang="en-US" dirty="0" smtClean="0"/>
              <a:t>In fact, real </a:t>
            </a:r>
            <a:r>
              <a:rPr lang="en-US" dirty="0"/>
              <a:t>per capita GDP in </a:t>
            </a:r>
            <a:r>
              <a:rPr lang="en-US" dirty="0" smtClean="0"/>
              <a:t>Slovak </a:t>
            </a:r>
            <a:r>
              <a:rPr lang="en-US" dirty="0"/>
              <a:t>Republic grew from 1993 to </a:t>
            </a:r>
            <a:r>
              <a:rPr lang="en-US" dirty="0" smtClean="0"/>
              <a:t>2014 </a:t>
            </a:r>
            <a:r>
              <a:rPr lang="en-US" dirty="0"/>
              <a:t>at </a:t>
            </a:r>
            <a:r>
              <a:rPr lang="en-US" dirty="0" smtClean="0"/>
              <a:t>4.0% </a:t>
            </a:r>
            <a:r>
              <a:rPr lang="en-US" dirty="0"/>
              <a:t>per year, </a:t>
            </a:r>
            <a:r>
              <a:rPr lang="en-US" dirty="0" smtClean="0"/>
              <a:t>that in </a:t>
            </a:r>
            <a:r>
              <a:rPr lang="en-US" dirty="0"/>
              <a:t>Czech Republic </a:t>
            </a:r>
            <a:r>
              <a:rPr lang="en-US" dirty="0" smtClean="0"/>
              <a:t>by 2.4% </a:t>
            </a:r>
            <a:r>
              <a:rPr lang="en-US" dirty="0"/>
              <a:t>per </a:t>
            </a:r>
            <a:r>
              <a:rPr lang="en-US" dirty="0" smtClean="0"/>
              <a:t>year—ratio </a:t>
            </a:r>
            <a:r>
              <a:rPr lang="en-US" dirty="0"/>
              <a:t>of Czech to Slovak per capita GDP fell from </a:t>
            </a:r>
            <a:r>
              <a:rPr lang="en-US" dirty="0" smtClean="0"/>
              <a:t>1.51 </a:t>
            </a:r>
            <a:r>
              <a:rPr lang="en-US" dirty="0"/>
              <a:t>in 1993 to </a:t>
            </a:r>
            <a:r>
              <a:rPr lang="en-US" dirty="0" smtClean="0"/>
              <a:t>1.08 </a:t>
            </a:r>
            <a:r>
              <a:rPr lang="en-US" dirty="0"/>
              <a:t>in </a:t>
            </a:r>
            <a:r>
              <a:rPr lang="en-US" dirty="0" smtClean="0"/>
              <a:t>2014.  </a:t>
            </a:r>
            <a:r>
              <a:rPr lang="en-US" dirty="0"/>
              <a:t>O</a:t>
            </a:r>
            <a:r>
              <a:rPr lang="en-US" dirty="0" smtClean="0"/>
              <a:t>utcome consistent </a:t>
            </a:r>
            <a:r>
              <a:rPr lang="en-US" dirty="0"/>
              <a:t>with </a:t>
            </a:r>
            <a:r>
              <a:rPr lang="en-US" dirty="0" smtClean="0"/>
              <a:t>convergence forces but not with idea that good institutions mostly </a:t>
            </a:r>
            <a:r>
              <a:rPr lang="en-US" dirty="0"/>
              <a:t>w</a:t>
            </a:r>
            <a:r>
              <a:rPr lang="en-US" dirty="0" smtClean="0"/>
              <a:t>hat matters for growth.  </a:t>
            </a:r>
            <a:endParaRPr lang="en-US" dirty="0"/>
          </a:p>
          <a:p>
            <a:endParaRPr lang="en-US" dirty="0"/>
          </a:p>
        </p:txBody>
      </p:sp>
    </p:spTree>
    <p:extLst>
      <p:ext uri="{BB962C8B-B14F-4D97-AF65-F5344CB8AC3E}">
        <p14:creationId xmlns:p14="http://schemas.microsoft.com/office/powerpoint/2010/main" val="3486559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Colombia: Recent Growth History</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Growth rate of real per capita GDP 1990-2014 2.2% per year, near average for 89 countries.  Recent level $12700 (2011 PPP US$) as middle income.  Does not make list of middle-income “convergence success stories” because no doubling since 1990.</a:t>
            </a:r>
          </a:p>
          <a:p>
            <a:endParaRPr lang="en-US" dirty="0"/>
          </a:p>
          <a:p>
            <a:r>
              <a:rPr lang="en-US" dirty="0" smtClean="0"/>
              <a:t>Long-term, Colombian growth performance much less volatile than broad country sample.  Only 1 of 40 countries with long-term data (starting at least by 1914) without macroeconomic disaster (short-term contraction 10% or more).</a:t>
            </a:r>
            <a:endParaRPr lang="en-US" dirty="0"/>
          </a:p>
        </p:txBody>
      </p:sp>
    </p:spTree>
    <p:extLst>
      <p:ext uri="{BB962C8B-B14F-4D97-AF65-F5344CB8AC3E}">
        <p14:creationId xmlns:p14="http://schemas.microsoft.com/office/powerpoint/2010/main" val="8309774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Colombia:  Recent</a:t>
            </a:r>
            <a:br>
              <a:rPr lang="en-US" b="1" dirty="0" smtClean="0"/>
            </a:br>
            <a:r>
              <a:rPr lang="en-US" b="1" dirty="0" smtClean="0"/>
              <a:t>Growth-Determining Variables</a:t>
            </a:r>
            <a:endParaRPr lang="en-US" b="1" dirty="0"/>
          </a:p>
        </p:txBody>
      </p:sp>
      <p:sp>
        <p:nvSpPr>
          <p:cNvPr id="3" name="Content Placeholder 2"/>
          <p:cNvSpPr>
            <a:spLocks noGrp="1"/>
          </p:cNvSpPr>
          <p:nvPr>
            <p:ph idx="1"/>
          </p:nvPr>
        </p:nvSpPr>
        <p:spPr>
          <a:xfrm>
            <a:off x="457200" y="1828800"/>
            <a:ext cx="8229600" cy="4525963"/>
          </a:xfrm>
        </p:spPr>
        <p:txBody>
          <a:bodyPr>
            <a:normAutofit fontScale="70000" lnSpcReduction="20000"/>
          </a:bodyPr>
          <a:lstStyle/>
          <a:p>
            <a:r>
              <a:rPr lang="en-US" dirty="0" smtClean="0"/>
              <a:t>Good recent values:  life expectancy 74, total fertility rate 1.9, investment ratio around 26%.</a:t>
            </a:r>
          </a:p>
          <a:p>
            <a:endParaRPr lang="en-US" dirty="0"/>
          </a:p>
          <a:p>
            <a:r>
              <a:rPr lang="en-US" dirty="0" smtClean="0"/>
              <a:t>Years </a:t>
            </a:r>
            <a:r>
              <a:rPr lang="en-US" dirty="0"/>
              <a:t>of education 7.7 years female &amp; male,</a:t>
            </a:r>
            <a:r>
              <a:rPr lang="en-US" dirty="0" smtClean="0"/>
              <a:t> “democracy” 0.7, around average.</a:t>
            </a:r>
          </a:p>
          <a:p>
            <a:endParaRPr lang="en-US" dirty="0"/>
          </a:p>
          <a:p>
            <a:r>
              <a:rPr lang="en-US" dirty="0"/>
              <a:t>I</a:t>
            </a:r>
            <a:r>
              <a:rPr lang="en-US" dirty="0" smtClean="0"/>
              <a:t>nt’l openness 37%, below average but moving to expand.</a:t>
            </a:r>
          </a:p>
          <a:p>
            <a:endParaRPr lang="en-US" dirty="0"/>
          </a:p>
          <a:p>
            <a:r>
              <a:rPr lang="en-US" dirty="0" smtClean="0"/>
              <a:t>rule-of-law/law-and-order indicator 0.3, below average.  But promises to improve with reduced conflict.  </a:t>
            </a:r>
          </a:p>
          <a:p>
            <a:endParaRPr lang="en-US" dirty="0"/>
          </a:p>
          <a:p>
            <a:r>
              <a:rPr lang="en-US" dirty="0" smtClean="0"/>
              <a:t>Moderate reduction in inequality since 2006—current level still high.  Similar to Latin America overall.</a:t>
            </a:r>
            <a:endParaRPr lang="en-US" dirty="0"/>
          </a:p>
        </p:txBody>
      </p:sp>
    </p:spTree>
    <p:extLst>
      <p:ext uri="{BB962C8B-B14F-4D97-AF65-F5344CB8AC3E}">
        <p14:creationId xmlns:p14="http://schemas.microsoft.com/office/powerpoint/2010/main" val="426561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Tax Reform</a:t>
            </a:r>
            <a:endParaRPr lang="en-US" b="1" dirty="0"/>
          </a:p>
        </p:txBody>
      </p:sp>
      <p:sp>
        <p:nvSpPr>
          <p:cNvPr id="3" name="Content Placeholder 2"/>
          <p:cNvSpPr>
            <a:spLocks noGrp="1"/>
          </p:cNvSpPr>
          <p:nvPr>
            <p:ph idx="1"/>
          </p:nvPr>
        </p:nvSpPr>
        <p:spPr/>
        <p:txBody>
          <a:bodyPr>
            <a:normAutofit fontScale="55000" lnSpcReduction="20000"/>
          </a:bodyPr>
          <a:lstStyle/>
          <a:p>
            <a:r>
              <a:rPr lang="en-US" dirty="0" smtClean="0"/>
              <a:t>Reform of </a:t>
            </a:r>
            <a:r>
              <a:rPr lang="en-US" dirty="0"/>
              <a:t>tax </a:t>
            </a:r>
            <a:r>
              <a:rPr lang="en-US" dirty="0" smtClean="0"/>
              <a:t>system </a:t>
            </a:r>
            <a:r>
              <a:rPr lang="en-US" dirty="0"/>
              <a:t>key aspect of Colombia’s economic policy.  B</a:t>
            </a:r>
            <a:r>
              <a:rPr lang="en-US" dirty="0" smtClean="0"/>
              <a:t>est </a:t>
            </a:r>
            <a:r>
              <a:rPr lang="en-US" dirty="0"/>
              <a:t>approach for promoting economic </a:t>
            </a:r>
            <a:r>
              <a:rPr lang="en-US" dirty="0" smtClean="0"/>
              <a:t>growth—thereby</a:t>
            </a:r>
            <a:r>
              <a:rPr lang="en-US" dirty="0"/>
              <a:t>, generating further reductions in poverty—is </a:t>
            </a:r>
            <a:r>
              <a:rPr lang="en-US" dirty="0" smtClean="0"/>
              <a:t>move toward </a:t>
            </a:r>
            <a:r>
              <a:rPr lang="en-US" dirty="0"/>
              <a:t>system that encourages investment in various forms.  </a:t>
            </a:r>
            <a:r>
              <a:rPr lang="en-US" dirty="0" smtClean="0"/>
              <a:t>Best is </a:t>
            </a:r>
            <a:r>
              <a:rPr lang="en-US" dirty="0"/>
              <a:t>consumption tax that covers at similar rates </a:t>
            </a:r>
            <a:r>
              <a:rPr lang="en-US" dirty="0" smtClean="0"/>
              <a:t>broad </a:t>
            </a:r>
            <a:r>
              <a:rPr lang="en-US" dirty="0"/>
              <a:t>cross section of goods and services.  </a:t>
            </a:r>
            <a:r>
              <a:rPr lang="en-US" dirty="0" smtClean="0"/>
              <a:t>Still problems with enforcement, but avoids many </a:t>
            </a:r>
            <a:r>
              <a:rPr lang="en-US" dirty="0" smtClean="0"/>
              <a:t>distortions, including those  from double-taxation of </a:t>
            </a:r>
            <a:r>
              <a:rPr lang="en-US" dirty="0" smtClean="0"/>
              <a:t>capital income.</a:t>
            </a:r>
          </a:p>
          <a:p>
            <a:endParaRPr lang="en-US" dirty="0"/>
          </a:p>
          <a:p>
            <a:r>
              <a:rPr lang="en-US" dirty="0"/>
              <a:t>S</a:t>
            </a:r>
            <a:r>
              <a:rPr lang="en-US" dirty="0" smtClean="0"/>
              <a:t>ystem </a:t>
            </a:r>
            <a:r>
              <a:rPr lang="en-US" dirty="0"/>
              <a:t>of this form </a:t>
            </a:r>
            <a:r>
              <a:rPr lang="en-US" dirty="0" smtClean="0"/>
              <a:t>in </a:t>
            </a:r>
            <a:r>
              <a:rPr lang="en-US" dirty="0"/>
              <a:t>many countries is </a:t>
            </a:r>
            <a:r>
              <a:rPr lang="en-US" dirty="0" smtClean="0"/>
              <a:t>VAT </a:t>
            </a:r>
            <a:r>
              <a:rPr lang="en-US" dirty="0"/>
              <a:t>with refunds for </a:t>
            </a:r>
            <a:r>
              <a:rPr lang="en-US" dirty="0" smtClean="0"/>
              <a:t>investment.  </a:t>
            </a:r>
          </a:p>
          <a:p>
            <a:endParaRPr lang="en-US" dirty="0"/>
          </a:p>
          <a:p>
            <a:r>
              <a:rPr lang="en-US" dirty="0" smtClean="0"/>
              <a:t>Colombia </a:t>
            </a:r>
            <a:r>
              <a:rPr lang="en-US" dirty="0"/>
              <a:t>ought to move in this direction, perhaps with </a:t>
            </a:r>
            <a:r>
              <a:rPr lang="en-US" dirty="0" smtClean="0"/>
              <a:t>15-20</a:t>
            </a:r>
            <a:r>
              <a:rPr lang="en-US" dirty="0"/>
              <a:t>% VAT rate </a:t>
            </a:r>
            <a:r>
              <a:rPr lang="en-US" dirty="0" smtClean="0"/>
              <a:t>applied </a:t>
            </a:r>
            <a:r>
              <a:rPr lang="en-US" dirty="0"/>
              <a:t>to most goods and services. </a:t>
            </a:r>
            <a:r>
              <a:rPr lang="en-US" dirty="0" smtClean="0"/>
              <a:t>  Higher VAT accompanied by reductions of other levies.</a:t>
            </a:r>
          </a:p>
          <a:p>
            <a:endParaRPr lang="en-US" dirty="0"/>
          </a:p>
          <a:p>
            <a:r>
              <a:rPr lang="en-US" dirty="0" smtClean="0"/>
              <a:t>Way </a:t>
            </a:r>
            <a:r>
              <a:rPr lang="en-US" dirty="0"/>
              <a:t>to make </a:t>
            </a:r>
            <a:r>
              <a:rPr lang="en-US" dirty="0" smtClean="0"/>
              <a:t>system </a:t>
            </a:r>
            <a:r>
              <a:rPr lang="en-US" dirty="0"/>
              <a:t>more graduated </a:t>
            </a:r>
            <a:r>
              <a:rPr lang="en-US" dirty="0" smtClean="0"/>
              <a:t>is </a:t>
            </a:r>
            <a:r>
              <a:rPr lang="en-US" dirty="0"/>
              <a:t>lower rates </a:t>
            </a:r>
            <a:r>
              <a:rPr lang="en-US" dirty="0" smtClean="0"/>
              <a:t>on </a:t>
            </a:r>
            <a:r>
              <a:rPr lang="en-US" dirty="0"/>
              <a:t>items such as food, healthcare, </a:t>
            </a:r>
            <a:r>
              <a:rPr lang="en-US" dirty="0" smtClean="0"/>
              <a:t>education </a:t>
            </a:r>
            <a:r>
              <a:rPr lang="en-US" dirty="0"/>
              <a:t>that are proportionately more important for lower-income people</a:t>
            </a:r>
            <a:r>
              <a:rPr lang="en-US" dirty="0" smtClean="0"/>
              <a:t>.  Tradeoff of more equality against greater distortions, lower growth.</a:t>
            </a:r>
            <a:endParaRPr lang="en-US" dirty="0"/>
          </a:p>
        </p:txBody>
      </p:sp>
    </p:spTree>
    <p:extLst>
      <p:ext uri="{BB962C8B-B14F-4D97-AF65-F5344CB8AC3E}">
        <p14:creationId xmlns:p14="http://schemas.microsoft.com/office/powerpoint/2010/main" val="269030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Don’t Tax Capital Income</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Growth-promoting </a:t>
            </a:r>
            <a:r>
              <a:rPr lang="en-US" dirty="0"/>
              <a:t>tax system avoids various forms of taxes on capital—including levies on business profits and dividends, taxes on inheritance, etc.  </a:t>
            </a:r>
            <a:endParaRPr lang="en-US" dirty="0" smtClean="0"/>
          </a:p>
          <a:p>
            <a:endParaRPr lang="en-US" dirty="0"/>
          </a:p>
          <a:p>
            <a:r>
              <a:rPr lang="en-US" dirty="0" smtClean="0"/>
              <a:t>To </a:t>
            </a:r>
            <a:r>
              <a:rPr lang="en-US" dirty="0"/>
              <a:t>put it another way, </a:t>
            </a:r>
            <a:r>
              <a:rPr lang="en-US" dirty="0" smtClean="0"/>
              <a:t>attractive </a:t>
            </a:r>
            <a:r>
              <a:rPr lang="en-US" dirty="0"/>
              <a:t>tax system could focus on </a:t>
            </a:r>
            <a:r>
              <a:rPr lang="en-US" dirty="0" smtClean="0"/>
              <a:t>single </a:t>
            </a:r>
            <a:r>
              <a:rPr lang="en-US" dirty="0"/>
              <a:t>effective </a:t>
            </a:r>
            <a:r>
              <a:rPr lang="en-US" dirty="0" smtClean="0"/>
              <a:t>mechanism—broad-based </a:t>
            </a:r>
            <a:r>
              <a:rPr lang="en-US" dirty="0"/>
              <a:t>VAT—without having </a:t>
            </a:r>
            <a:r>
              <a:rPr lang="en-US" dirty="0" smtClean="0"/>
              <a:t>distortions </a:t>
            </a:r>
            <a:r>
              <a:rPr lang="en-US" dirty="0"/>
              <a:t>and administrative costs that arise when </a:t>
            </a:r>
            <a:r>
              <a:rPr lang="en-US" dirty="0" smtClean="0"/>
              <a:t>government </a:t>
            </a:r>
            <a:r>
              <a:rPr lang="en-US" dirty="0"/>
              <a:t>tries to tax almost everything.</a:t>
            </a:r>
          </a:p>
          <a:p>
            <a:endParaRPr lang="en-US" dirty="0"/>
          </a:p>
        </p:txBody>
      </p:sp>
    </p:spTree>
    <p:extLst>
      <p:ext uri="{BB962C8B-B14F-4D97-AF65-F5344CB8AC3E}">
        <p14:creationId xmlns:p14="http://schemas.microsoft.com/office/powerpoint/2010/main" val="3144581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Cross-Country Growth Results</a:t>
            </a:r>
            <a:endParaRPr lang="en-US" b="1" dirty="0"/>
          </a:p>
        </p:txBody>
      </p:sp>
      <p:sp>
        <p:nvSpPr>
          <p:cNvPr id="3" name="Content Placeholder 2"/>
          <p:cNvSpPr>
            <a:spLocks noGrp="1"/>
          </p:cNvSpPr>
          <p:nvPr>
            <p:ph idx="1"/>
          </p:nvPr>
        </p:nvSpPr>
        <p:spPr/>
        <p:txBody>
          <a:bodyPr/>
          <a:lstStyle/>
          <a:p>
            <a:r>
              <a:rPr lang="en-US" dirty="0" smtClean="0"/>
              <a:t>Sample of 89 countries since 1960.</a:t>
            </a:r>
          </a:p>
          <a:p>
            <a:endParaRPr lang="en-US" dirty="0"/>
          </a:p>
          <a:p>
            <a:r>
              <a:rPr lang="en-US" dirty="0"/>
              <a:t>M</a:t>
            </a:r>
            <a:r>
              <a:rPr lang="en-US" dirty="0" smtClean="0"/>
              <a:t>acroeconomic outcomes in relation to aggregate variables over 5-year periods.</a:t>
            </a:r>
          </a:p>
          <a:p>
            <a:endParaRPr lang="en-US" dirty="0"/>
          </a:p>
          <a:p>
            <a:r>
              <a:rPr lang="en-US" dirty="0" smtClean="0"/>
              <a:t>Discuss some main results, especially those related to government.</a:t>
            </a:r>
            <a:endParaRPr lang="en-US" dirty="0"/>
          </a:p>
        </p:txBody>
      </p:sp>
    </p:spTree>
    <p:extLst>
      <p:ext uri="{BB962C8B-B14F-4D97-AF65-F5344CB8AC3E}">
        <p14:creationId xmlns:p14="http://schemas.microsoft.com/office/powerpoint/2010/main" val="3868043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Conditional Convergence</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Poorer countries grow faster, conditional on policies/institutions, etc. that determine long-run position.  </a:t>
            </a:r>
          </a:p>
          <a:p>
            <a:endParaRPr lang="en-US" dirty="0"/>
          </a:p>
          <a:p>
            <a:r>
              <a:rPr lang="en-US" dirty="0" smtClean="0"/>
              <a:t>But poor places tend to have weak governance, etc.  That explains why they are poor.</a:t>
            </a:r>
          </a:p>
          <a:p>
            <a:endParaRPr lang="en-US" dirty="0"/>
          </a:p>
          <a:p>
            <a:r>
              <a:rPr lang="en-US" dirty="0" smtClean="0"/>
              <a:t>Thus, overall, poor countries do not grow faster, on average, than rich ones.  No absolute convergence.</a:t>
            </a:r>
            <a:endParaRPr lang="en-US" dirty="0"/>
          </a:p>
        </p:txBody>
      </p:sp>
    </p:spTree>
    <p:extLst>
      <p:ext uri="{BB962C8B-B14F-4D97-AF65-F5344CB8AC3E}">
        <p14:creationId xmlns:p14="http://schemas.microsoft.com/office/powerpoint/2010/main" val="1362949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Growth Rate versus </a:t>
            </a:r>
            <a:br>
              <a:rPr lang="en-US" b="1" dirty="0" smtClean="0"/>
            </a:br>
            <a:r>
              <a:rPr lang="en-US" b="1" dirty="0" smtClean="0"/>
              <a:t>Initial per capita GDP</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47827" y="1600200"/>
            <a:ext cx="4648345" cy="4525963"/>
          </a:xfrm>
        </p:spPr>
      </p:pic>
    </p:spTree>
    <p:extLst>
      <p:ext uri="{BB962C8B-B14F-4D97-AF65-F5344CB8AC3E}">
        <p14:creationId xmlns:p14="http://schemas.microsoft.com/office/powerpoint/2010/main" val="589582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Growth Rate versus</a:t>
            </a:r>
            <a:br>
              <a:rPr lang="en-US" b="1" dirty="0" smtClean="0"/>
            </a:br>
            <a:r>
              <a:rPr lang="en-US" b="1" dirty="0" smtClean="0"/>
              <a:t>Rule of Law (Law &amp; Order)</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3882" y="1600200"/>
            <a:ext cx="4676235" cy="4525963"/>
          </a:xfrm>
        </p:spPr>
      </p:pic>
    </p:spTree>
    <p:extLst>
      <p:ext uri="{BB962C8B-B14F-4D97-AF65-F5344CB8AC3E}">
        <p14:creationId xmlns:p14="http://schemas.microsoft.com/office/powerpoint/2010/main" val="896355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Growth Rate versus</a:t>
            </a:r>
            <a:br>
              <a:rPr lang="en-US" b="1" dirty="0" smtClean="0"/>
            </a:br>
            <a:r>
              <a:rPr lang="en-US" b="1" dirty="0" smtClean="0"/>
              <a:t>Democracy</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3882" y="1600200"/>
            <a:ext cx="4676235" cy="4525963"/>
          </a:xfrm>
        </p:spPr>
      </p:pic>
    </p:spTree>
    <p:extLst>
      <p:ext uri="{BB962C8B-B14F-4D97-AF65-F5344CB8AC3E}">
        <p14:creationId xmlns:p14="http://schemas.microsoft.com/office/powerpoint/2010/main" val="549125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t>Growth Rate versus</a:t>
            </a:r>
            <a:br>
              <a:rPr lang="en-US" b="1" dirty="0" smtClean="0"/>
            </a:br>
            <a:r>
              <a:rPr lang="en-US" b="1" dirty="0" smtClean="0"/>
              <a:t>Life Expectancy</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86881" y="2225361"/>
            <a:ext cx="3370238" cy="3275640"/>
          </a:xfrm>
        </p:spPr>
      </p:pic>
    </p:spTree>
    <p:extLst>
      <p:ext uri="{BB962C8B-B14F-4D97-AF65-F5344CB8AC3E}">
        <p14:creationId xmlns:p14="http://schemas.microsoft.com/office/powerpoint/2010/main" val="2419930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b="1" dirty="0" smtClean="0"/>
              <a:t>Growth Rate versus</a:t>
            </a:r>
            <a:br>
              <a:rPr lang="en-US" b="1" dirty="0" smtClean="0"/>
            </a:br>
            <a:r>
              <a:rPr lang="en-US" b="1" dirty="0" smtClean="0"/>
              <a:t>Years of Education</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1162" y="2225361"/>
            <a:ext cx="3321675" cy="3275640"/>
          </a:xfrm>
        </p:spPr>
      </p:pic>
    </p:spTree>
    <p:extLst>
      <p:ext uri="{BB962C8B-B14F-4D97-AF65-F5344CB8AC3E}">
        <p14:creationId xmlns:p14="http://schemas.microsoft.com/office/powerpoint/2010/main" val="4653965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681</TotalTime>
  <Words>1099</Words>
  <Application>Microsoft Office PowerPoint</Application>
  <PresentationFormat>On-screen Show (4:3)</PresentationFormat>
  <Paragraphs>136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Government and Growth, Applications to Colombia</vt:lpstr>
      <vt:lpstr>Many Dimensions of Government Matter for Economic Growth</vt:lpstr>
      <vt:lpstr>Cross-Country Growth Results</vt:lpstr>
      <vt:lpstr>Conditional Convergence</vt:lpstr>
      <vt:lpstr>Growth Rate versus  Initial per capita GDP</vt:lpstr>
      <vt:lpstr>Growth Rate versus Rule of Law (Law &amp; Order)</vt:lpstr>
      <vt:lpstr>Growth Rate versus Democracy</vt:lpstr>
      <vt:lpstr>Growth Rate versus Life Expectancy</vt:lpstr>
      <vt:lpstr>Growth Rate versus Years of Education</vt:lpstr>
      <vt:lpstr>Growth Rate versus Government Consumption</vt:lpstr>
      <vt:lpstr>Growth Rate versus International Openness</vt:lpstr>
      <vt:lpstr>Growth Rate versus Inflation Rate</vt:lpstr>
      <vt:lpstr>Growth Rate versus Central-Government Debt</vt:lpstr>
      <vt:lpstr>Convergence Successes</vt:lpstr>
      <vt:lpstr>Convergence Success Stories</vt:lpstr>
      <vt:lpstr>Where are the Successes?</vt:lpstr>
      <vt:lpstr>Latin America</vt:lpstr>
      <vt:lpstr>Natural Experiments</vt:lpstr>
      <vt:lpstr>Mexico/U.S. Border</vt:lpstr>
      <vt:lpstr>Czechoslovakia</vt:lpstr>
      <vt:lpstr>Colombia: Recent Growth History</vt:lpstr>
      <vt:lpstr>Colombia:  Recent Growth-Determining Variables</vt:lpstr>
      <vt:lpstr>Tax Reform</vt:lpstr>
      <vt:lpstr>Don’t Tax Capital Income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and Growth</dc:title>
  <dc:creator>rbarro</dc:creator>
  <cp:lastModifiedBy>rbarro</cp:lastModifiedBy>
  <cp:revision>39</cp:revision>
  <dcterms:created xsi:type="dcterms:W3CDTF">2016-05-16T14:02:31Z</dcterms:created>
  <dcterms:modified xsi:type="dcterms:W3CDTF">2016-06-01T19:09:36Z</dcterms:modified>
</cp:coreProperties>
</file>