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1123" r:id="rId3"/>
    <p:sldId id="1228" r:id="rId4"/>
    <p:sldId id="1247" r:id="rId5"/>
    <p:sldId id="1203" r:id="rId6"/>
    <p:sldId id="1248" r:id="rId7"/>
    <p:sldId id="1208" r:id="rId8"/>
    <p:sldId id="1209" r:id="rId9"/>
    <p:sldId id="1224" r:id="rId10"/>
    <p:sldId id="1225" r:id="rId11"/>
    <p:sldId id="1226" r:id="rId12"/>
    <p:sldId id="1223" r:id="rId13"/>
    <p:sldId id="1214" r:id="rId14"/>
    <p:sldId id="1210" r:id="rId15"/>
    <p:sldId id="1220" r:id="rId16"/>
    <p:sldId id="1215" r:id="rId17"/>
    <p:sldId id="1230" r:id="rId18"/>
    <p:sldId id="1216" r:id="rId19"/>
    <p:sldId id="1217" r:id="rId20"/>
    <p:sldId id="1227" r:id="rId21"/>
    <p:sldId id="1204" r:id="rId22"/>
    <p:sldId id="1218" r:id="rId23"/>
    <p:sldId id="1219" r:id="rId24"/>
    <p:sldId id="1235" r:id="rId25"/>
    <p:sldId id="1231" r:id="rId26"/>
    <p:sldId id="1233" r:id="rId27"/>
    <p:sldId id="1229" r:id="rId28"/>
    <p:sldId id="1249" r:id="rId29"/>
    <p:sldId id="1236" r:id="rId30"/>
    <p:sldId id="1237" r:id="rId31"/>
    <p:sldId id="1238" r:id="rId32"/>
    <p:sldId id="1239" r:id="rId33"/>
    <p:sldId id="1240" r:id="rId34"/>
    <p:sldId id="1241" r:id="rId35"/>
    <p:sldId id="1242" r:id="rId36"/>
    <p:sldId id="1243" r:id="rId37"/>
    <p:sldId id="1244" r:id="rId38"/>
    <p:sldId id="1250" r:id="rId39"/>
    <p:sldId id="1246" r:id="rId40"/>
    <p:sldId id="1251" r:id="rId41"/>
    <p:sldId id="1202" r:id="rId42"/>
    <p:sldId id="1211" r:id="rId43"/>
    <p:sldId id="1212" r:id="rId4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333333"/>
    <a:srgbClr val="0000FF"/>
    <a:srgbClr val="00FF00"/>
    <a:srgbClr val="CC0000"/>
    <a:srgbClr val="1FB714"/>
    <a:srgbClr val="FF3300"/>
    <a:srgbClr val="FF6600"/>
    <a:srgbClr val="B2B2B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0" autoAdjust="0"/>
    <p:restoredTop sz="98649" autoAdjust="0"/>
  </p:normalViewPr>
  <p:slideViewPr>
    <p:cSldViewPr>
      <p:cViewPr>
        <p:scale>
          <a:sx n="120" d="100"/>
          <a:sy n="120" d="100"/>
        </p:scale>
        <p:origin x="-552" y="-520"/>
      </p:cViewPr>
      <p:guideLst>
        <p:guide orient="horz" pos="2160"/>
        <p:guide pos="2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872"/>
    </p:cViewPr>
  </p:sorterViewPr>
  <p:notesViewPr>
    <p:cSldViewPr>
      <p:cViewPr varScale="1">
        <p:scale>
          <a:sx n="56" d="100"/>
          <a:sy n="56" d="100"/>
        </p:scale>
        <p:origin x="-1770" y="-102"/>
      </p:cViewPr>
      <p:guideLst>
        <p:guide orient="horz" pos="292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89" y="0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319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89" y="8829319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CC3C1A-F7AE-334B-983F-C1C9EFCC0439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774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defTabSz="93218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89" y="0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>
            <a:lvl1pPr algn="r" defTabSz="93218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96" y="4416813"/>
            <a:ext cx="5608810" cy="41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4" rIns="93169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19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defTabSz="93218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89" y="8829319"/>
            <a:ext cx="3037187" cy="4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4" rIns="93169" bIns="46584" numCol="1" anchor="b" anchorCtr="0" compatLnSpc="1">
            <a:prstTxWarp prst="textNoShape">
              <a:avLst/>
            </a:prstTxWarp>
          </a:bodyPr>
          <a:lstStyle>
            <a:lvl1pPr algn="r" defTabSz="932183">
              <a:defRPr sz="1200">
                <a:latin typeface="Arial" charset="0"/>
              </a:defRPr>
            </a:lvl1pPr>
          </a:lstStyle>
          <a:p>
            <a:pPr>
              <a:defRPr/>
            </a:pPr>
            <a:fld id="{79113661-0527-7741-856E-53897AC0878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1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01A1C-A598-8348-AAB4-D4E10D08FCDF}" type="slidenum">
              <a:rPr lang="es-ES"/>
              <a:pPr/>
              <a:t>15</a:t>
            </a:fld>
            <a:endParaRPr lang="es-E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01A1C-A598-8348-AAB4-D4E10D08FCDF}" type="slidenum">
              <a:rPr lang="es-ES"/>
              <a:pPr/>
              <a:t>27</a:t>
            </a:fld>
            <a:endParaRPr lang="es-E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31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01A1C-A598-8348-AAB4-D4E10D08FCDF}" type="slidenum">
              <a:rPr lang="es-ES"/>
              <a:pPr/>
              <a:t>3</a:t>
            </a:fld>
            <a:endParaRPr lang="es-E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13661-0527-7741-856E-53897AC0878C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35</a:t>
            </a:fld>
            <a:endParaRPr lang="es-E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36</a:t>
            </a:fld>
            <a:endParaRPr lang="es-E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CCCD3-A753-1345-BB8E-5412AADA859F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 userDrawn="1"/>
        </p:nvGrpSpPr>
        <p:grpSpPr bwMode="auto">
          <a:xfrm>
            <a:off x="400051" y="1341440"/>
            <a:ext cx="8420100" cy="4967287"/>
            <a:chOff x="252" y="845"/>
            <a:chExt cx="5304" cy="3129"/>
          </a:xfrm>
        </p:grpSpPr>
        <p:sp>
          <p:nvSpPr>
            <p:cNvPr id="5" name="AutoShape 13"/>
            <p:cNvSpPr>
              <a:spLocks noChangeArrowheads="1"/>
            </p:cNvSpPr>
            <p:nvPr userDrawn="1"/>
          </p:nvSpPr>
          <p:spPr bwMode="auto">
            <a:xfrm>
              <a:off x="252" y="845"/>
              <a:ext cx="5304" cy="45"/>
            </a:xfrm>
            <a:custGeom>
              <a:avLst/>
              <a:gdLst>
                <a:gd name="G0" fmla="+- 1003 0 0"/>
              </a:gdLst>
              <a:ahLst/>
              <a:cxnLst>
                <a:cxn ang="0">
                  <a:pos x="0" y="0"/>
                </a:cxn>
                <a:cxn ang="0">
                  <a:pos x="1003" y="0"/>
                </a:cxn>
                <a:cxn ang="0">
                  <a:pos x="1003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1003" y="0"/>
                  </a:lnTo>
                  <a:lnTo>
                    <a:pt x="1003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 sz="2400" dirty="0">
                <a:latin typeface="Times New Roman" pitchFamily="18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 userDrawn="1"/>
          </p:nvSpPr>
          <p:spPr bwMode="auto">
            <a:xfrm rot="16200000" flipH="1">
              <a:off x="-1290" y="2388"/>
              <a:ext cx="3129" cy="44"/>
            </a:xfrm>
            <a:custGeom>
              <a:avLst/>
              <a:gdLst>
                <a:gd name="G0" fmla="+- 1003 0 0"/>
              </a:gdLst>
              <a:ahLst/>
              <a:cxnLst>
                <a:cxn ang="0">
                  <a:pos x="0" y="0"/>
                </a:cxn>
                <a:cxn ang="0">
                  <a:pos x="1003" y="0"/>
                </a:cxn>
                <a:cxn ang="0">
                  <a:pos x="1003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1003" y="0"/>
                  </a:lnTo>
                  <a:lnTo>
                    <a:pt x="1003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es-CO" sz="2400" dirty="0">
                <a:latin typeface="Times New Roman" pitchFamily="18" charset="0"/>
              </a:endParaRPr>
            </a:p>
          </p:txBody>
        </p:sp>
      </p:grpSp>
      <p:graphicFrame>
        <p:nvGraphicFramePr>
          <p:cNvPr id="7" name="Object 18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468315" y="6289675"/>
          <a:ext cx="18923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Imagen" r:id="rId4" imgW="7315200" imgH="1756881" progId="Word.Picture.8">
                  <p:embed/>
                </p:oleObj>
              </mc:Choice>
              <mc:Fallback>
                <p:oleObj name="Imagen" r:id="rId4" imgW="7315200" imgH="1756881" progId="Word.Picture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5" y="6289675"/>
                        <a:ext cx="18923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1B54-03D9-BF4E-A229-19253AC74449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33926-3A4A-A748-A26D-B45CEA1A4D8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40" y="304800"/>
            <a:ext cx="2001837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3040-E57E-B247-8F4C-ED473EC9DD42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021E-7BBC-4748-8847-6BB00FFD87D6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3439" y="17526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3439" y="39624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B566-DC8A-A544-A0FA-99C53F098E3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66739" y="17526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66739" y="39624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057A-4A09-B64A-81E9-0E332AB22E1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endParaRPr lang="es-CO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B309-F175-964F-A081-76F015B85456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80010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6739" y="3962400"/>
            <a:ext cx="80010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E3A5-918F-FA43-8262-67CF35B32CFE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BAC7-6C41-F643-A49F-D0B7BFC1A47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8DBF-11D2-1E44-A0E2-08EE52660586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1891-B99B-4942-98A2-29616AB7C3F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B608-3668-1843-A387-5B25AB172DF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3FF0-0B97-3244-8DC7-52EFC9EF316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245E-E1AA-0444-AC85-F4532D64848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455B-2DCC-904E-B537-CE2BD0C33D52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E35F-7E0E-124D-BEE9-7FC8765F4BA7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AE6F-19CA-3F41-963B-8CDE2E9162F8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442F-D67F-5847-B652-1BD3B21ADA32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vmlDrawing" Target="../drawings/vmlDrawing1.vml"/><Relationship Id="rId21" Type="http://schemas.openxmlformats.org/officeDocument/2006/relationships/slide" Target="../slides/slide2.xml"/><Relationship Id="rId22" Type="http://schemas.openxmlformats.org/officeDocument/2006/relationships/oleObject" Target="../embeddings/oleObject1.bin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2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9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863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63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63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F08F8-BE60-FD4D-9DBC-037A6F310D71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  <p:grpSp>
        <p:nvGrpSpPr>
          <p:cNvPr id="1032" name="Group 10"/>
          <p:cNvGrpSpPr>
            <a:grpSpLocks/>
          </p:cNvGrpSpPr>
          <p:nvPr userDrawn="1"/>
        </p:nvGrpSpPr>
        <p:grpSpPr bwMode="auto">
          <a:xfrm>
            <a:off x="323851" y="765177"/>
            <a:ext cx="8496300" cy="5688013"/>
            <a:chOff x="339" y="482"/>
            <a:chExt cx="5058" cy="3583"/>
          </a:xfrm>
        </p:grpSpPr>
        <p:sp>
          <p:nvSpPr>
            <p:cNvPr id="863236" name="AutoShape 4"/>
            <p:cNvSpPr>
              <a:spLocks noChangeArrowheads="1"/>
            </p:cNvSpPr>
            <p:nvPr/>
          </p:nvSpPr>
          <p:spPr bwMode="auto">
            <a:xfrm>
              <a:off x="384" y="482"/>
              <a:ext cx="5013" cy="69"/>
            </a:xfrm>
            <a:custGeom>
              <a:avLst/>
              <a:gdLst>
                <a:gd name="G0" fmla="+- 1003 0 0"/>
              </a:gdLst>
              <a:ahLst/>
              <a:cxnLst>
                <a:cxn ang="0">
                  <a:pos x="0" y="0"/>
                </a:cxn>
                <a:cxn ang="0">
                  <a:pos x="1003" y="0"/>
                </a:cxn>
                <a:cxn ang="0">
                  <a:pos x="1003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1003" y="0"/>
                  </a:lnTo>
                  <a:lnTo>
                    <a:pt x="1003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O" sz="2400" dirty="0">
                <a:latin typeface="Times New Roman" pitchFamily="18" charset="0"/>
              </a:endParaRPr>
            </a:p>
          </p:txBody>
        </p:sp>
        <p:sp>
          <p:nvSpPr>
            <p:cNvPr id="863241" name="AutoShape 9"/>
            <p:cNvSpPr>
              <a:spLocks noChangeArrowheads="1"/>
            </p:cNvSpPr>
            <p:nvPr userDrawn="1"/>
          </p:nvSpPr>
          <p:spPr bwMode="auto">
            <a:xfrm rot="5400000">
              <a:off x="-1427" y="2216"/>
              <a:ext cx="3583" cy="46"/>
            </a:xfrm>
            <a:custGeom>
              <a:avLst/>
              <a:gdLst>
                <a:gd name="G0" fmla="+- 1003 0 0"/>
              </a:gdLst>
              <a:ahLst/>
              <a:cxnLst>
                <a:cxn ang="0">
                  <a:pos x="0" y="0"/>
                </a:cxn>
                <a:cxn ang="0">
                  <a:pos x="1003" y="0"/>
                </a:cxn>
                <a:cxn ang="0">
                  <a:pos x="1003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1003" y="0"/>
                  </a:lnTo>
                  <a:lnTo>
                    <a:pt x="1003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lang="es-CO" sz="2400" dirty="0">
                <a:latin typeface="Times New Roman" pitchFamily="18" charset="0"/>
              </a:endParaRPr>
            </a:p>
          </p:txBody>
        </p:sp>
      </p:grpSp>
      <p:graphicFrame>
        <p:nvGraphicFramePr>
          <p:cNvPr id="1026" name="Object 12">
            <a:hlinkClick r:id="rId21" action="ppaction://hlinksldjump"/>
          </p:cNvPr>
          <p:cNvGraphicFramePr>
            <a:graphicFrameLocks noChangeAspect="1"/>
          </p:cNvGraphicFramePr>
          <p:nvPr/>
        </p:nvGraphicFramePr>
        <p:xfrm>
          <a:off x="468315" y="6289675"/>
          <a:ext cx="18923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Imagen" r:id="rId22" imgW="7315200" imgH="1756881" progId="Word.Picture.8">
                  <p:embed/>
                </p:oleObj>
              </mc:Choice>
              <mc:Fallback>
                <p:oleObj name="Imagen" r:id="rId22" imgW="7315200" imgH="1756881" progId="Word.Picture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5" y="6289675"/>
                        <a:ext cx="18923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73587"/>
            <a:ext cx="8676456" cy="1439391"/>
          </a:xfrm>
        </p:spPr>
        <p:txBody>
          <a:bodyPr/>
          <a:lstStyle/>
          <a:p>
            <a:pPr algn="ctr"/>
            <a:r>
              <a:rPr lang="es-MX" sz="4400" b="1" dirty="0" smtClean="0"/>
              <a:t/>
            </a:r>
            <a:br>
              <a:rPr lang="es-MX" sz="4400" b="1" dirty="0" smtClean="0"/>
            </a:br>
            <a:r>
              <a:rPr lang="es-ES_tradnl" b="1" dirty="0" smtClean="0"/>
              <a:t>DESEQUILIBRIOS y DESAFIOS DE LA ECONOMIA COLOMBIANA</a:t>
            </a:r>
            <a:endParaRPr lang="es-ES_tradnl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800601"/>
            <a:ext cx="6400800" cy="836612"/>
          </a:xfrm>
        </p:spPr>
        <p:txBody>
          <a:bodyPr/>
          <a:lstStyle/>
          <a:p>
            <a:pPr algn="r" eaLnBrk="1" hangingPunct="1">
              <a:lnSpc>
                <a:spcPct val="70000"/>
              </a:lnSpc>
              <a:buFont typeface="Wingdings" charset="2"/>
              <a:buNone/>
            </a:pPr>
            <a:r>
              <a:rPr lang="es-MX" sz="2400" b="1" dirty="0">
                <a:solidFill>
                  <a:schemeClr val="accent2"/>
                </a:solidFill>
              </a:rPr>
              <a:t>MAURICIO CABRERA GALVIS</a:t>
            </a:r>
            <a:endParaRPr lang="es-MX" b="1" dirty="0">
              <a:solidFill>
                <a:schemeClr val="accent2"/>
              </a:solidFill>
            </a:endParaRPr>
          </a:p>
          <a:p>
            <a:pPr algn="r" eaLnBrk="1" hangingPunct="1">
              <a:lnSpc>
                <a:spcPct val="70000"/>
              </a:lnSpc>
              <a:buFont typeface="Wingdings" charset="2"/>
              <a:buNone/>
            </a:pPr>
            <a:r>
              <a:rPr lang="es-ES" sz="2000" b="1" dirty="0" smtClean="0">
                <a:solidFill>
                  <a:schemeClr val="accent2"/>
                </a:solidFill>
              </a:rPr>
              <a:t>Simposio de Mercado de Capitales</a:t>
            </a:r>
          </a:p>
          <a:p>
            <a:pPr algn="r" eaLnBrk="1" hangingPunct="1">
              <a:lnSpc>
                <a:spcPct val="70000"/>
              </a:lnSpc>
              <a:buFont typeface="Wingdings" charset="2"/>
              <a:buNone/>
            </a:pPr>
            <a:r>
              <a:rPr lang="es-ES" sz="2000" b="1" dirty="0" smtClean="0">
                <a:solidFill>
                  <a:schemeClr val="accent2"/>
                </a:solidFill>
              </a:rPr>
              <a:t>Cartagena, Octubre </a:t>
            </a:r>
            <a:r>
              <a:rPr lang="es-ES" sz="2000" b="1" dirty="0">
                <a:solidFill>
                  <a:schemeClr val="accent2"/>
                </a:solidFill>
              </a:rPr>
              <a:t>de </a:t>
            </a:r>
            <a:r>
              <a:rPr lang="es-ES" sz="2000" b="1" dirty="0" smtClean="0">
                <a:solidFill>
                  <a:schemeClr val="accent2"/>
                </a:solidFill>
              </a:rPr>
              <a:t>2016</a:t>
            </a:r>
            <a:endParaRPr lang="es-E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ES_tradnl" sz="2400" dirty="0" smtClean="0">
                <a:solidFill>
                  <a:srgbClr val="C00000"/>
                </a:solidFill>
              </a:rPr>
              <a:t>¿Por qué la fortaleza del peso colombiano hasta el 2014?</a:t>
            </a:r>
            <a:endParaRPr lang="es-CO" sz="2400" dirty="0" smtClean="0">
              <a:solidFill>
                <a:srgbClr val="C00000"/>
              </a:solidFill>
            </a:endParaRPr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2000" dirty="0" smtClean="0"/>
              <a:t>Por el ESTIMULO a los ingresos de capitales golondrina:</a:t>
            </a:r>
          </a:p>
          <a:p>
            <a:pPr marL="355600" lvl="0" indent="-355600">
              <a:buFont typeface="Wingdings" pitchFamily="2" charset="2"/>
              <a:buChar char="ü"/>
            </a:pPr>
            <a:endParaRPr lang="es-ES_tradnl" sz="2000" dirty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2000" dirty="0" smtClean="0"/>
          </a:p>
          <a:p>
            <a:pPr marL="355600" lvl="0" indent="-355600">
              <a:buFont typeface="Wingdings" pitchFamily="2" charset="2"/>
              <a:buChar char="ü"/>
            </a:pPr>
            <a:endParaRPr lang="es-CO" sz="2000" dirty="0" smtClean="0"/>
          </a:p>
          <a:p>
            <a:pPr marL="355600" lvl="0" indent="-355600">
              <a:buFont typeface="Wingdings" pitchFamily="2" charset="2"/>
              <a:buChar char="ü"/>
            </a:pPr>
            <a:endParaRPr lang="es-CO" sz="2000" dirty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2000" dirty="0" smtClean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2000" dirty="0" smtClean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2000" dirty="0" smtClean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1000" dirty="0" smtClean="0"/>
          </a:p>
          <a:p>
            <a:pPr marL="355600" indent="-355600">
              <a:buFont typeface="Wingdings" pitchFamily="2" charset="2"/>
              <a:buChar char="ü"/>
              <a:tabLst>
                <a:tab pos="273050" algn="l"/>
              </a:tabLst>
            </a:pPr>
            <a:endParaRPr lang="es-ES_tradnl" sz="100" dirty="0"/>
          </a:p>
          <a:p>
            <a:pPr marL="355600" indent="-355600">
              <a:buFont typeface="Wingdings" pitchFamily="2" charset="2"/>
              <a:buChar char="ü"/>
              <a:tabLst>
                <a:tab pos="273050" algn="l"/>
              </a:tabLst>
            </a:pPr>
            <a:r>
              <a:rPr lang="es-ES_tradnl" sz="2000" dirty="0"/>
              <a:t>Mico en la Reforma </a:t>
            </a:r>
            <a:r>
              <a:rPr lang="es-ES_tradnl" sz="2000" dirty="0" smtClean="0"/>
              <a:t>Tributaria 2012 </a:t>
            </a:r>
            <a:r>
              <a:rPr lang="es-ES_tradnl" sz="2000" dirty="0"/>
              <a:t>bajó del 33% al 14% el impuesto a las utilidades de los “inversionistas de portafolio”</a:t>
            </a:r>
            <a:endParaRPr lang="es-CO" sz="2000" dirty="0"/>
          </a:p>
          <a:p>
            <a:pPr marL="0" lvl="0" indent="0">
              <a:buNone/>
            </a:pPr>
            <a:endParaRPr lang="es-ES_tradnl" sz="700" dirty="0"/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2000" dirty="0" smtClean="0"/>
              <a:t>¿</a:t>
            </a:r>
            <a:r>
              <a:rPr lang="es-ES_tradnl" sz="2000" dirty="0" smtClean="0"/>
              <a:t>Influirá el LAVADO DE ACTIVOS?</a:t>
            </a:r>
            <a:endParaRPr lang="es-CO" sz="2000" dirty="0" smtClean="0"/>
          </a:p>
          <a:p>
            <a:pPr marL="355600" indent="0">
              <a:buNone/>
            </a:pPr>
            <a:r>
              <a:rPr lang="es-ES_tradnl" sz="2000" dirty="0" smtClean="0"/>
              <a:t>U$ 9,000 millones anuales según Caballero y Molina</a:t>
            </a:r>
            <a:endParaRPr lang="es-CO" sz="2000" dirty="0" smtClean="0"/>
          </a:p>
          <a:p>
            <a:pPr marL="355600" indent="0">
              <a:buNone/>
            </a:pPr>
            <a:r>
              <a:rPr lang="es-ES_tradnl" sz="2000" dirty="0" smtClean="0"/>
              <a:t>U$ 8.000 millones anuales según la Fiscalía!</a:t>
            </a:r>
            <a:endParaRPr lang="es-CO" sz="2000" dirty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1" y="1785926"/>
            <a:ext cx="507934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3068960"/>
            <a:ext cx="481635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57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ES_tradnl" sz="2400" dirty="0" smtClean="0">
                <a:solidFill>
                  <a:srgbClr val="C00000"/>
                </a:solidFill>
              </a:rPr>
              <a:t>El impacto del LAVADO DE ACTIVOS</a:t>
            </a:r>
            <a:endParaRPr lang="es-CO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_tradnl" sz="2000" dirty="0" smtClean="0"/>
              <a:t>Consenso de Analistas.</a:t>
            </a:r>
            <a:endParaRPr lang="es-CO" sz="2000" dirty="0" smtClean="0"/>
          </a:p>
          <a:p>
            <a:pPr>
              <a:buNone/>
            </a:pPr>
            <a:r>
              <a:rPr lang="es-ES_tradnl" sz="2000" dirty="0" smtClean="0"/>
              <a:t>Opiniones del Gobierno, del B de R y Fedesarrollo.</a:t>
            </a:r>
            <a:endParaRPr lang="es-CO" sz="2000" dirty="0" smtClean="0"/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</a:p>
          <a:p>
            <a:pPr>
              <a:buFont typeface="Wingdings" charset="2"/>
              <a:buChar char="ü"/>
            </a:pPr>
            <a:r>
              <a:rPr lang="es-ES_tradnl" sz="2000" dirty="0"/>
              <a:t>.</a:t>
            </a:r>
            <a:endParaRPr lang="es-CO" sz="2000" dirty="0"/>
          </a:p>
          <a:p>
            <a:pPr>
              <a:buNone/>
            </a:pPr>
            <a:endParaRPr lang="es-CO" sz="2000" dirty="0" smtClean="0"/>
          </a:p>
          <a:p>
            <a:pPr>
              <a:buNone/>
            </a:pPr>
            <a:r>
              <a:rPr lang="es-ES_tradnl" sz="2000" dirty="0" smtClean="0"/>
              <a:t>…</a:t>
            </a:r>
            <a:endParaRPr lang="es-CO" sz="2000" dirty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6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La Bonanza de los Importadores</a:t>
            </a:r>
          </a:p>
          <a:p>
            <a:pPr marL="360363" indent="-360363">
              <a:buFont typeface="Wingdings" charset="2"/>
              <a:buChar char="ü"/>
            </a:pPr>
            <a:r>
              <a:rPr lang="es-ES_tradnl" sz="2000" dirty="0" smtClean="0"/>
              <a:t>Importaciones se abaratan y quintuplican en 12 años (TAC = 14,6%)</a:t>
            </a:r>
            <a:endParaRPr lang="es-CO" sz="2000" dirty="0" smtClean="0"/>
          </a:p>
          <a:p>
            <a:pPr>
              <a:buNone/>
            </a:pPr>
            <a:r>
              <a:rPr lang="es-ES_tradnl" sz="2000" dirty="0" smtClean="0"/>
              <a:t> </a:t>
            </a:r>
          </a:p>
          <a:p>
            <a:pPr>
              <a:buNone/>
            </a:pPr>
            <a:endParaRPr lang="es-ES_tradnl" sz="2000" dirty="0"/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endParaRPr lang="es-ES_tradnl" sz="2000" dirty="0"/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endParaRPr lang="es-ES_tradnl" sz="2000" dirty="0"/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endParaRPr lang="es-ES_tradnl" sz="2000" dirty="0"/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endParaRPr lang="es-ES_tradnl" sz="2000" dirty="0"/>
          </a:p>
          <a:p>
            <a:pPr marL="360363" indent="-360363">
              <a:buFont typeface="Wingdings" charset="2"/>
              <a:buChar char="ü"/>
            </a:pPr>
            <a:r>
              <a:rPr lang="es-CO" sz="2000" dirty="0" smtClean="0"/>
              <a:t>A costa de la Agricultura y la autosuficiencia alimentaria</a:t>
            </a:r>
          </a:p>
          <a:p>
            <a:pPr marL="0" indent="0">
              <a:buNone/>
            </a:pPr>
            <a:r>
              <a:rPr lang="es-CO" sz="2000" dirty="0" smtClean="0"/>
              <a:t>     Importaciones de Alimentos pasan de 1.200 a 10.300 ton. anuales</a:t>
            </a:r>
            <a:endParaRPr lang="es-CO" sz="2000" dirty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20" y="1772816"/>
            <a:ext cx="5803900" cy="31623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43042" y="4929198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DANE</a:t>
            </a:r>
            <a:endParaRPr lang="es-CO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8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2037490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La Enfermedad Holandesa</a:t>
            </a:r>
            <a:endParaRPr lang="es-MX" sz="500" dirty="0" smtClean="0"/>
          </a:p>
          <a:p>
            <a:pPr marL="0" indent="0">
              <a:buNone/>
            </a:pPr>
            <a:r>
              <a:rPr lang="es-ES_tradnl" sz="1800" dirty="0"/>
              <a:t>Revaluación destruye la COMPETITIVIDAD de los productores colombianos</a:t>
            </a:r>
          </a:p>
          <a:p>
            <a:pPr marL="0" indent="0">
              <a:buNone/>
            </a:pPr>
            <a:r>
              <a:rPr lang="es-ES_tradnl" sz="1800" dirty="0"/>
              <a:t>Entre el 2012 y el 2014 la economía creció 74%, y otras así: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/>
              <a:t>Ventas del comercio = </a:t>
            </a:r>
            <a:r>
              <a:rPr lang="es-ES_tradnl" sz="1600" dirty="0" smtClean="0"/>
              <a:t>84.%</a:t>
            </a:r>
            <a:endParaRPr lang="es-ES_tradnl" sz="1600" dirty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/>
              <a:t>Producción Industrial = </a:t>
            </a:r>
            <a:r>
              <a:rPr lang="es-ES_tradnl" sz="1600" dirty="0" smtClean="0"/>
              <a:t>41%</a:t>
            </a:r>
            <a:endParaRPr lang="es-ES_tradnl" sz="1600" dirty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/>
              <a:t>Producción Agrícola = </a:t>
            </a:r>
            <a:r>
              <a:rPr lang="es-ES_tradnl" sz="1600" dirty="0" smtClean="0"/>
              <a:t>31%</a:t>
            </a: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04248" y="3861050"/>
            <a:ext cx="2016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+mn-lt"/>
              </a:rPr>
              <a:t>¡Para que haya </a:t>
            </a:r>
            <a:r>
              <a:rPr lang="es-ES_tradnl" dirty="0">
                <a:latin typeface="+mn-lt"/>
                <a:ea typeface="ＭＳ Ｐゴシック" charset="-128"/>
                <a:cs typeface="ＭＳ Ｐゴシック" charset="-128"/>
              </a:rPr>
              <a:t>consumidores</a:t>
            </a:r>
            <a:r>
              <a:rPr lang="es-ES_tradnl" dirty="0">
                <a:latin typeface="+mn-lt"/>
              </a:rPr>
              <a:t> tiene que haber </a:t>
            </a:r>
            <a:r>
              <a:rPr lang="es-ES_tradnl" dirty="0" smtClean="0">
                <a:latin typeface="+mn-lt"/>
              </a:rPr>
              <a:t>productores!</a:t>
            </a:r>
            <a:endParaRPr lang="es-ES" dirty="0">
              <a:latin typeface="+mn-lt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89397"/>
            <a:ext cx="5357850" cy="33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214414" y="6142514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DANE</a:t>
            </a:r>
            <a:endParaRPr lang="es-CO" sz="8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Comercio Exterior y Crecimiento</a:t>
            </a:r>
          </a:p>
          <a:p>
            <a:pPr marL="355600" indent="-355600">
              <a:buFont typeface="Wingdings" pitchFamily="2" charset="2"/>
              <a:buChar char="ü"/>
            </a:pPr>
            <a:endParaRPr lang="es-MX" sz="100" dirty="0"/>
          </a:p>
          <a:p>
            <a:pPr marL="0" indent="0" algn="just">
              <a:buNone/>
            </a:pPr>
            <a:r>
              <a:rPr lang="es-CO" sz="2000" dirty="0" smtClean="0"/>
              <a:t>La Apertura no ha acelerado el Crecimiento, en América Latina y en </a:t>
            </a:r>
            <a:r>
              <a:rPr lang="es-CO" sz="2000" dirty="0"/>
              <a:t>Colombia</a:t>
            </a:r>
            <a:r>
              <a:rPr lang="es-CO" sz="2000" dirty="0" smtClean="0"/>
              <a:t>:</a:t>
            </a:r>
            <a:r>
              <a:rPr lang="es-CO" sz="2000" dirty="0"/>
              <a:t> </a:t>
            </a:r>
            <a:r>
              <a:rPr lang="es-CO" sz="2000" dirty="0" smtClean="0"/>
              <a:t>(J.A.Ocampo)</a:t>
            </a:r>
          </a:p>
          <a:p>
            <a:pPr marL="0" indent="0">
              <a:buNone/>
            </a:pPr>
            <a:r>
              <a:rPr lang="es-CO" sz="1800" dirty="0" smtClean="0"/>
              <a:t>Dos</a:t>
            </a:r>
            <a:r>
              <a:rPr lang="es-CO" sz="2000" dirty="0" smtClean="0"/>
              <a:t> períodos</a:t>
            </a:r>
            <a:r>
              <a:rPr lang="es-CO" sz="1800" dirty="0"/>
              <a:t>:</a:t>
            </a:r>
            <a:endParaRPr lang="es-CO" sz="20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CO" sz="1800" dirty="0"/>
              <a:t>“Industrialización impulsada por el Estado” (sustitución de </a:t>
            </a:r>
            <a:r>
              <a:rPr lang="es-CO" sz="1800" dirty="0" smtClean="0"/>
              <a:t>importaciones)</a:t>
            </a:r>
            <a:endParaRPr lang="es-CO" sz="1800" dirty="0"/>
          </a:p>
          <a:p>
            <a:pPr marL="355600" indent="-355600">
              <a:buFont typeface="Wingdings" pitchFamily="2" charset="2"/>
              <a:buChar char="ü"/>
            </a:pPr>
            <a:r>
              <a:rPr lang="es-CO" sz="1800" dirty="0"/>
              <a:t>“Liberalización Financiera” y </a:t>
            </a:r>
            <a:r>
              <a:rPr lang="es-CO" sz="1800" dirty="0" smtClean="0"/>
              <a:t>Apertura</a:t>
            </a:r>
            <a:endParaRPr lang="es-CO" sz="1800" dirty="0"/>
          </a:p>
          <a:p>
            <a:pPr marL="0" indent="0">
              <a:buNone/>
            </a:pPr>
            <a:r>
              <a:rPr lang="es-CO" sz="1800" dirty="0" smtClean="0"/>
              <a:t>Mayor </a:t>
            </a:r>
            <a:r>
              <a:rPr lang="es-CO" sz="1800" dirty="0"/>
              <a:t>crecimiento</a:t>
            </a:r>
            <a:r>
              <a:rPr lang="es-CO" sz="1800" dirty="0" smtClean="0"/>
              <a:t> y menor volatilidad en el primero,</a:t>
            </a:r>
          </a:p>
          <a:p>
            <a:pPr marL="0" indent="0">
              <a:buNone/>
            </a:pPr>
            <a:r>
              <a:rPr lang="es-CO" sz="1800" dirty="0" smtClean="0"/>
              <a:t>Por la forma en que se hizo la Apertura</a:t>
            </a:r>
            <a:endParaRPr lang="es-CO" sz="1800" dirty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1778"/>
            <a:ext cx="4968552" cy="23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065371" y="6079650"/>
            <a:ext cx="1886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latin typeface="+mn-lt"/>
              </a:rPr>
              <a:t>Fuente: </a:t>
            </a:r>
            <a:r>
              <a:rPr lang="es-CO" sz="1200" dirty="0" smtClean="0">
                <a:latin typeface="+mn-lt"/>
              </a:rPr>
              <a:t>Ocampo y Borla</a:t>
            </a:r>
            <a:endParaRPr lang="es-CO" sz="12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260648"/>
            <a:ext cx="8786812" cy="838200"/>
          </a:xfrm>
        </p:spPr>
        <p:txBody>
          <a:bodyPr/>
          <a:lstStyle/>
          <a:p>
            <a:pPr algn="ctr" eaLnBrk="1" hangingPunct="1"/>
            <a:r>
              <a:rPr lang="es-ES_tradnl" sz="3600" b="1" dirty="0" smtClean="0"/>
              <a:t>	</a:t>
            </a:r>
            <a:r>
              <a:rPr lang="es-ES_tradnl" sz="3200" b="1" dirty="0" smtClean="0"/>
              <a:t>DESEQUILIBRIOS ECONOMICOS</a:t>
            </a:r>
            <a:endParaRPr lang="es-ES_tradnl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877"/>
            <a:ext cx="8382000" cy="4968875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  <a:buFont typeface="Arial" charset="0"/>
              <a:buAutoNum type="romanUcPeriod"/>
            </a:pPr>
            <a:endParaRPr lang="es-ES_tradnl" sz="3200" b="1" dirty="0">
              <a:solidFill>
                <a:srgbClr val="C00000"/>
              </a:solidFill>
            </a:endParaRPr>
          </a:p>
          <a:p>
            <a:pPr marL="812800" indent="-812800" algn="just">
              <a:lnSpc>
                <a:spcPct val="90000"/>
              </a:lnSpc>
              <a:buClrTx/>
              <a:buFont typeface="Arial" charset="0"/>
              <a:buAutoNum type="romanUcPeriod"/>
            </a:pPr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EL DESEQUILIBRIO </a:t>
            </a:r>
            <a:r>
              <a:rPr lang="es-ES_tradnl" sz="3200" b="1" dirty="0" smtClean="0">
                <a:solidFill>
                  <a:schemeClr val="bg1">
                    <a:lumMod val="75000"/>
                  </a:schemeClr>
                </a:solidFill>
              </a:rPr>
              <a:t>EXTERNO</a:t>
            </a:r>
            <a:endParaRPr lang="es-CO" sz="32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ES_tradnl" sz="3200" b="1" dirty="0">
              <a:solidFill>
                <a:schemeClr val="accent2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+mj-lt"/>
              <a:buAutoNum type="romanUcPeriod" startAt="2"/>
            </a:pPr>
            <a:r>
              <a:rPr lang="es-CO" sz="3200" b="1" dirty="0">
                <a:solidFill>
                  <a:schemeClr val="accent2"/>
                </a:solidFill>
              </a:rPr>
              <a:t>EL INEVITABLE AJUSTE EXTERNO</a:t>
            </a:r>
            <a:endParaRPr lang="es-ES_tradnl" sz="3200" b="1" dirty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</a:pPr>
            <a:endParaRPr lang="es-ES_tradnl" sz="3200" b="1" dirty="0">
              <a:solidFill>
                <a:schemeClr val="accent2"/>
              </a:solidFill>
            </a:endParaRPr>
          </a:p>
          <a:p>
            <a:pPr marL="812800" indent="-812800" algn="just">
              <a:lnSpc>
                <a:spcPct val="90000"/>
              </a:lnSpc>
              <a:buClrTx/>
              <a:buFont typeface="+mj-lt"/>
              <a:buAutoNum type="romanUcPeriod" startAt="3"/>
            </a:pPr>
            <a:r>
              <a:rPr lang="es-ES_tradnl" sz="3200" b="1" dirty="0" smtClean="0">
                <a:solidFill>
                  <a:srgbClr val="BFBFBF"/>
                </a:solidFill>
              </a:rPr>
              <a:t>EL DESEQUILIBRIO SOCIAL: INEQUIDAD Y CRECIMIENTO</a:t>
            </a:r>
            <a:endParaRPr lang="es-ES_tradnl" sz="32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72616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1605442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La Urgencia: Vulnerabilidad Externa</a:t>
            </a:r>
          </a:p>
          <a:p>
            <a:pPr>
              <a:buNone/>
            </a:pPr>
            <a:endParaRPr lang="es-MX" sz="500" dirty="0" smtClean="0"/>
          </a:p>
          <a:p>
            <a:pPr>
              <a:buFont typeface="Wingdings" charset="2"/>
              <a:buChar char="ü"/>
            </a:pPr>
            <a:r>
              <a:rPr lang="es-ES_tradnl" sz="1800" dirty="0"/>
              <a:t>Desequilibrio Externo no disminuye a pesar de devaluación</a:t>
            </a:r>
            <a:endParaRPr lang="es-CO" sz="1800" dirty="0"/>
          </a:p>
          <a:p>
            <a:pPr>
              <a:buFont typeface="Wingdings" charset="2"/>
              <a:buChar char="ü"/>
            </a:pPr>
            <a:r>
              <a:rPr lang="es-ES_tradnl" sz="1800" dirty="0"/>
              <a:t>En 2015 Déficit en Cuenta Corriente fue U$18.925 millones (6,5% del PIB)</a:t>
            </a:r>
          </a:p>
          <a:p>
            <a:pPr>
              <a:buFont typeface="Wingdings" charset="2"/>
              <a:buChar char="ü"/>
            </a:pPr>
            <a:r>
              <a:rPr lang="es-ES_tradnl" sz="1800" dirty="0"/>
              <a:t>Para 2016 se estima 5,7% del PIB</a:t>
            </a:r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2357430"/>
            <a:ext cx="6572297" cy="40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640763" cy="218150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Prosperidad al debe: La Deuda Externa</a:t>
            </a:r>
            <a:endParaRPr lang="es-MX" sz="500" dirty="0" smtClean="0"/>
          </a:p>
          <a:p>
            <a:pPr marL="0" indent="0">
              <a:buNone/>
            </a:pPr>
            <a:r>
              <a:rPr lang="es-ES_tradnl" sz="2000" dirty="0" smtClean="0"/>
              <a:t>Con las menores tasas de interés en dólares, se produce un crecimiento acelerado entre el 2002 y el 2015</a:t>
            </a:r>
            <a:endParaRPr lang="es-CO" sz="2000" dirty="0" smtClean="0"/>
          </a:p>
          <a:p>
            <a:pPr marL="0" indent="0">
              <a:buNone/>
            </a:pPr>
            <a:endParaRPr lang="es-CO" sz="16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276872"/>
            <a:ext cx="3929090" cy="368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611560" y="4726854"/>
            <a:ext cx="392909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5004048" y="4005064"/>
            <a:ext cx="33123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dirty="0">
                <a:latin typeface="+mn-lt"/>
              </a:rPr>
              <a:t>Deuda pública crece 200%</a:t>
            </a:r>
            <a:endParaRPr lang="es-CO" dirty="0">
              <a:latin typeface="+mn-lt"/>
            </a:endParaRPr>
          </a:p>
          <a:p>
            <a:pPr marL="355600" indent="-3556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dirty="0">
                <a:latin typeface="+mn-lt"/>
              </a:rPr>
              <a:t>Deuda privada crece 215%</a:t>
            </a:r>
            <a:endParaRPr lang="es-CO" dirty="0">
              <a:latin typeface="+mn-lt"/>
            </a:endParaRPr>
          </a:p>
          <a:p>
            <a:pPr marL="355600" indent="-3556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_tradnl" dirty="0">
                <a:latin typeface="+mn-lt"/>
              </a:rPr>
              <a:t>Entre el 2012 y 2016 pasa del 21% al 42% del PIB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943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5"/>
            <a:ext cx="8640763" cy="1965482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Prosperidad al Debe</a:t>
            </a:r>
            <a:endParaRPr lang="es-MX" sz="500" dirty="0" smtClean="0"/>
          </a:p>
          <a:p>
            <a:pPr>
              <a:buFont typeface="Wingdings" pitchFamily="2" charset="2"/>
              <a:buChar char="ü"/>
            </a:pPr>
            <a:r>
              <a:rPr lang="es-ES_tradnl" sz="1800" dirty="0" smtClean="0"/>
              <a:t>Déficit  acumulado en el s.XXI: </a:t>
            </a:r>
            <a:r>
              <a:rPr lang="es-ES_tradnl" sz="1800" b="1" dirty="0" smtClean="0"/>
              <a:t>USD 113.000 millones</a:t>
            </a:r>
          </a:p>
          <a:p>
            <a:pPr>
              <a:buFont typeface="Wingdings" pitchFamily="2" charset="2"/>
              <a:buChar char="ü"/>
            </a:pPr>
            <a:r>
              <a:rPr lang="es-ES_tradnl" sz="1800" dirty="0" smtClean="0"/>
              <a:t>Financiado con Inversión Extranjera y Préstamos por </a:t>
            </a:r>
            <a:r>
              <a:rPr lang="es-ES_tradnl" sz="1800" b="1" dirty="0" smtClean="0"/>
              <a:t>USD 150.000 millones</a:t>
            </a:r>
            <a:endParaRPr lang="es-CO" sz="1800" dirty="0" smtClean="0"/>
          </a:p>
          <a:p>
            <a:pPr>
              <a:buNone/>
            </a:pPr>
            <a:r>
              <a:rPr lang="es-ES_tradnl" sz="1800" dirty="0" smtClean="0"/>
              <a:t>Pero giros de dividendos han sido más grandes que los ingresos de IED</a:t>
            </a:r>
            <a:endParaRPr lang="es-CO" sz="4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endParaRPr lang="es-ES_tradnl" sz="500" dirty="0" smtClean="0"/>
          </a:p>
          <a:p>
            <a:pPr marL="0" indent="0">
              <a:buNone/>
            </a:pPr>
            <a:endParaRPr lang="es-ES_tradnl" sz="5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342900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+mj-lt"/>
              </a:rPr>
              <a:t>Un indicador de </a:t>
            </a:r>
            <a:r>
              <a:rPr lang="es-ES_tradnl" sz="1600" dirty="0" smtClean="0">
                <a:latin typeface="+mj-lt"/>
                <a:ea typeface="ＭＳ Ｐゴシック" charset="-128"/>
                <a:cs typeface="ＭＳ Ｐゴシック" charset="-128"/>
              </a:rPr>
              <a:t>vulnerabilidad:</a:t>
            </a:r>
          </a:p>
          <a:p>
            <a:r>
              <a:rPr lang="es-ES_tradnl" sz="1600" dirty="0" smtClean="0">
                <a:latin typeface="+mj-lt"/>
                <a:ea typeface="ＭＳ Ｐゴシック" charset="-128"/>
                <a:cs typeface="ＭＳ Ｐゴシック" charset="-128"/>
              </a:rPr>
              <a:t>Caen Exportaciones </a:t>
            </a:r>
          </a:p>
          <a:p>
            <a:r>
              <a:rPr lang="es-ES_tradnl" sz="1600" dirty="0">
                <a:latin typeface="+mj-lt"/>
                <a:ea typeface="ＭＳ Ｐゴシック" charset="-128"/>
                <a:cs typeface="ＭＳ Ｐゴシック" charset="-128"/>
              </a:rPr>
              <a:t>y</a:t>
            </a:r>
            <a:r>
              <a:rPr lang="es-ES_tradnl" sz="1600" dirty="0" smtClean="0">
                <a:latin typeface="+mj-lt"/>
                <a:ea typeface="ＭＳ Ｐゴシック" charset="-128"/>
                <a:cs typeface="ＭＳ Ｐゴシック" charset="-128"/>
              </a:rPr>
              <a:t> aumenta Posición de IE</a:t>
            </a:r>
            <a:endParaRPr lang="es-ES_tradnl" sz="1600" dirty="0" smtClean="0">
              <a:latin typeface="+mj-lt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5786478" cy="360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500298" y="5857892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</a:t>
            </a:r>
            <a:r>
              <a:rPr lang="es-MX" sz="800" dirty="0" err="1" smtClean="0">
                <a:latin typeface="+mn-lt"/>
              </a:rPr>
              <a:t>BanRep</a:t>
            </a:r>
            <a:endParaRPr lang="es-CO" sz="8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Alternativas para el Ajuste</a:t>
            </a:r>
            <a:endParaRPr lang="es-ES_tradnl" sz="500" dirty="0" smtClean="0"/>
          </a:p>
          <a:p>
            <a:pPr marL="355600" lvl="0" indent="-355600">
              <a:buFont typeface="+mj-lt"/>
              <a:buAutoNum type="alphaUcPeriod"/>
            </a:pPr>
            <a:r>
              <a:rPr lang="es-ES_tradnl" sz="1900" dirty="0" smtClean="0"/>
              <a:t>MODELO 1999</a:t>
            </a:r>
            <a:endParaRPr lang="es-CO" sz="19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Crisis asiática: desaparecen flujos de capitales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B de R sube tasas de interés (DTF al 36%) para defender la tasa de cambio</a:t>
            </a:r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Recesión económica </a:t>
            </a:r>
            <a:r>
              <a:rPr lang="es-ES_tradnl" sz="1600" dirty="0" smtClean="0">
                <a:sym typeface="Wingdings"/>
              </a:rPr>
              <a:t></a:t>
            </a:r>
            <a:r>
              <a:rPr lang="es-ES_tradnl" sz="1600" dirty="0" smtClean="0"/>
              <a:t> reducción de importaciones (-27%)</a:t>
            </a:r>
            <a:endParaRPr lang="es-CO" sz="1600" dirty="0" smtClean="0"/>
          </a:p>
          <a:p>
            <a:pPr>
              <a:buNone/>
            </a:pPr>
            <a:endParaRPr lang="es-CO" sz="500" dirty="0" smtClean="0"/>
          </a:p>
          <a:p>
            <a:pPr marL="355600" lvl="0" indent="-355600">
              <a:buFont typeface="+mj-lt"/>
              <a:buAutoNum type="alphaUcPeriod" startAt="2"/>
            </a:pPr>
            <a:r>
              <a:rPr lang="es-ES_tradnl" sz="1900" dirty="0" smtClean="0"/>
              <a:t>PROFUNDIZAR LA APERTURA</a:t>
            </a:r>
            <a:endParaRPr lang="es-CO" sz="19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Importar para Exportar más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Bajar aranceles y Eliminar Protección NO arancelaria (Franjas de precios)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Firmar más </a:t>
            </a:r>
            <a:r>
              <a:rPr lang="es-ES_tradnl" sz="1600" dirty="0" err="1" smtClean="0"/>
              <a:t>TLCs</a:t>
            </a:r>
            <a:endParaRPr lang="es-CO" sz="1600" dirty="0" smtClean="0"/>
          </a:p>
          <a:p>
            <a:pPr>
              <a:buNone/>
            </a:pPr>
            <a:endParaRPr lang="es-CO" sz="500" dirty="0" smtClean="0"/>
          </a:p>
          <a:p>
            <a:pPr lvl="0">
              <a:buFont typeface="+mj-lt"/>
              <a:buAutoNum type="alphaUcPeriod" startAt="3"/>
            </a:pPr>
            <a:r>
              <a:rPr lang="es-ES_tradnl" sz="1900" dirty="0" smtClean="0"/>
              <a:t>AUMENTAR OFERTA EXPORTABLE Y SUSTITUIR IMPORTACIONES</a:t>
            </a:r>
            <a:endParaRPr lang="es-CO" sz="19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i="1" dirty="0" smtClean="0"/>
              <a:t>Colombia Siembra:</a:t>
            </a:r>
            <a:r>
              <a:rPr lang="es-ES_tradnl" sz="1600" dirty="0" smtClean="0"/>
              <a:t> 1 millón de </a:t>
            </a:r>
            <a:r>
              <a:rPr lang="es-ES_tradnl" sz="1600" dirty="0" err="1" smtClean="0"/>
              <a:t>Ha.</a:t>
            </a:r>
            <a:r>
              <a:rPr lang="es-ES_tradnl" sz="1600" dirty="0" smtClean="0"/>
              <a:t> para la soberanía alimentaria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Estrategia para la nueva Industrialización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Disminuir Costo País (Infraestructura, Energía, Complejidad Tributaria)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Identificación de Mercados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dirty="0" smtClean="0"/>
              <a:t>Política de Tasa de Cambio Real Competitiva</a:t>
            </a:r>
            <a:endParaRPr lang="es-CO" sz="1600" dirty="0" smtClean="0"/>
          </a:p>
          <a:p>
            <a:pPr marL="531813" lvl="0" indent="-354013">
              <a:buFont typeface="Wingdings" pitchFamily="2" charset="2"/>
              <a:buChar char="ü"/>
            </a:pPr>
            <a:r>
              <a:rPr lang="es-ES_tradnl" sz="1600" b="1" dirty="0" smtClean="0"/>
              <a:t>Rezar para que no haya crisis en los mercados financieros internacionales</a:t>
            </a:r>
            <a:endParaRPr lang="es-CO" sz="1600" b="1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1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ES" sz="2400" b="1" dirty="0" smtClean="0">
                <a:solidFill>
                  <a:schemeClr val="accent2"/>
                </a:solidFill>
              </a:rPr>
              <a:t>INTRODUCCIÓN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3" y="887454"/>
            <a:ext cx="8358247" cy="53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lang="es-CO" sz="2000" kern="0" dirty="0" smtClean="0">
                <a:latin typeface="+mn-lt"/>
                <a:ea typeface="ＭＳ Ｐゴシック" charset="-128"/>
                <a:cs typeface="ＭＳ Ｐゴシック" charset="-128"/>
              </a:rPr>
              <a:t>Siguendo la t</a:t>
            </a: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radición </a:t>
            </a: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 los Simposios de Mercado de Capitales en el análisis de las políticas macroeconómicas  para el crecimiento sostenible.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lang="es-CO" sz="2000" kern="0" dirty="0" smtClean="0">
                <a:latin typeface="+mn-lt"/>
                <a:ea typeface="ＭＳ Ｐゴシック" charset="-128"/>
                <a:cs typeface="ＭＳ Ｐゴシック" charset="-128"/>
              </a:rPr>
              <a:t>¿Cuáles son los Desequilibrios y Desafios que enfrenta hoy la Economía Colombiana?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CO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Externo:   Déficit en la Balanza de Pagos</a:t>
            </a: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r>
              <a:rPr lang="es-MX" sz="2000" kern="0" dirty="0" smtClean="0">
                <a:latin typeface="+mn-lt"/>
                <a:ea typeface="ＭＳ Ｐゴシック" charset="-128"/>
                <a:cs typeface="ＭＳ Ｐゴシック" charset="-128"/>
              </a:rPr>
              <a:t>                      Prosperidad al debe y Vulnerabilidad Externa</a:t>
            </a: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endParaRPr kumimoji="0" lang="es-CO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Internos</a:t>
            </a: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:  Déficit Fiscal</a:t>
            </a: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>
                <a:tab pos="1528763" algn="l"/>
              </a:tabLst>
              <a:defRPr/>
            </a:pPr>
            <a:r>
              <a:rPr kumimoji="0" lang="es-MX" sz="2000" b="0" i="0" u="none" strike="noStrike" kern="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                 Sostenibilidad de la Deuda Pública</a:t>
            </a: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>
                <a:tab pos="1528763" algn="l"/>
              </a:tabLst>
              <a:defRPr/>
            </a:pPr>
            <a:r>
              <a:rPr lang="es-MX" sz="2000" kern="0" dirty="0" smtClean="0">
                <a:solidFill>
                  <a:srgbClr val="7F7F7F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Inflación (?)</a:t>
            </a:r>
            <a:endParaRPr kumimoji="0" lang="es-MX" sz="2000" b="0" i="0" u="none" strike="noStrike" kern="0" cap="none" spc="0" normalizeH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>
                <a:tab pos="1528763" algn="l"/>
              </a:tabLst>
              <a:defRPr/>
            </a:pPr>
            <a:endParaRPr kumimoji="0" lang="es-CO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defRPr/>
            </a:pP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Social:      Desigualdad en</a:t>
            </a:r>
            <a:r>
              <a:rPr kumimoji="0" lang="es-CO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Ingreso y Riqueza</a:t>
            </a:r>
            <a:endParaRPr kumimoji="0" lang="es-CO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174945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ES_tradnl" sz="2400" dirty="0" smtClean="0">
                <a:solidFill>
                  <a:srgbClr val="C00000"/>
                </a:solidFill>
              </a:rPr>
              <a:t>¿Ha sido excesiva la devaluación?</a:t>
            </a:r>
            <a:endParaRPr lang="es-CO" sz="2400" dirty="0" smtClean="0">
              <a:solidFill>
                <a:srgbClr val="C00000"/>
              </a:solidFill>
            </a:endParaRPr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1600" dirty="0" smtClean="0"/>
              <a:t>Si ha sido acelerada: $1.200 (65%) en 14 meses</a:t>
            </a:r>
            <a:endParaRPr lang="es-CO" sz="1600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1600" dirty="0" smtClean="0"/>
              <a:t>Pero todavía el dólar está más bajo que en 2003</a:t>
            </a:r>
            <a:r>
              <a:rPr lang="es-CO" sz="1600" dirty="0" smtClean="0"/>
              <a:t>: </a:t>
            </a:r>
            <a:r>
              <a:rPr lang="es-CO" sz="1600" dirty="0" smtClean="0"/>
              <a:t>Es elmismo valor nominal, y la inflaci</a:t>
            </a:r>
            <a:r>
              <a:rPr lang="es-CO" sz="1600" dirty="0" smtClean="0"/>
              <a:t>ón ha sido 77% en ese período</a:t>
            </a:r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1600" dirty="0" smtClean="0"/>
              <a:t>ITCR</a:t>
            </a:r>
            <a:r>
              <a:rPr lang="es-ES_tradnl" sz="1600" dirty="0" smtClean="0"/>
              <a:t>: Tasa de Cambio real ponderada con nuestros socios comerciales</a:t>
            </a:r>
            <a:endParaRPr lang="es-CO" sz="1600" dirty="0" smtClean="0"/>
          </a:p>
          <a:p>
            <a:pPr>
              <a:buNone/>
            </a:pPr>
            <a:endParaRPr lang="es-ES_tradnl" sz="2000" dirty="0" smtClean="0">
              <a:sym typeface="Wingdings"/>
            </a:endParaRPr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51842" y="3714752"/>
            <a:ext cx="18921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+mn-lt"/>
              </a:rPr>
              <a:t>30</a:t>
            </a:r>
            <a:r>
              <a:rPr lang="es-ES_tradnl" sz="1600" dirty="0" smtClean="0">
                <a:latin typeface="+mn-lt"/>
              </a:rPr>
              <a:t>% </a:t>
            </a:r>
            <a:r>
              <a:rPr lang="es-ES_tradnl" sz="1600" dirty="0">
                <a:latin typeface="+mn-lt"/>
              </a:rPr>
              <a:t>más baja que en Nov/1990</a:t>
            </a:r>
            <a:r>
              <a:rPr lang="es-CO" sz="1600" dirty="0">
                <a:latin typeface="+mn-lt"/>
              </a:rPr>
              <a:t> y </a:t>
            </a:r>
            <a:r>
              <a:rPr lang="es-ES_tradnl" sz="1600" dirty="0" smtClean="0">
                <a:latin typeface="+mn-lt"/>
              </a:rPr>
              <a:t>25</a:t>
            </a:r>
            <a:r>
              <a:rPr lang="es-ES_tradnl" sz="1600" dirty="0" smtClean="0">
                <a:latin typeface="+mn-lt"/>
              </a:rPr>
              <a:t>% </a:t>
            </a:r>
            <a:r>
              <a:rPr lang="es-ES_tradnl" sz="1600" dirty="0">
                <a:latin typeface="+mn-lt"/>
              </a:rPr>
              <a:t>más baja que en Marzo/2003</a:t>
            </a:r>
            <a:endParaRPr lang="es-CO" sz="1600" dirty="0">
              <a:latin typeface="+mn-lt"/>
            </a:endParaRPr>
          </a:p>
          <a:p>
            <a:endParaRPr lang="es-ES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7066736" cy="37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14348" y="6072206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</a:t>
            </a:r>
            <a:r>
              <a:rPr lang="es-MX" sz="800" dirty="0" err="1" smtClean="0">
                <a:latin typeface="+mn-lt"/>
              </a:rPr>
              <a:t>BanRep</a:t>
            </a:r>
            <a:endParaRPr lang="es-CO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960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Tasa de cambio y Sustitución de Importaciones</a:t>
            </a:r>
          </a:p>
          <a:p>
            <a:pPr>
              <a:buNone/>
            </a:pPr>
            <a:endParaRPr lang="es-MX" sz="500" dirty="0" smtClean="0"/>
          </a:p>
          <a:p>
            <a:pPr marL="0" indent="0">
              <a:buNone/>
            </a:pPr>
            <a:r>
              <a:rPr lang="es-CO" sz="2000" dirty="0" smtClean="0"/>
              <a:t>Ya se nota la reducción en </a:t>
            </a:r>
            <a:r>
              <a:rPr lang="es-CO" sz="2000" dirty="0"/>
              <a:t>I</a:t>
            </a:r>
            <a:r>
              <a:rPr lang="es-CO" sz="2000" dirty="0" smtClean="0"/>
              <a:t>mportaciones: </a:t>
            </a:r>
            <a:r>
              <a:rPr lang="es-CO" sz="2000" dirty="0" smtClean="0">
                <a:solidFill>
                  <a:srgbClr val="FF0000"/>
                </a:solidFill>
              </a:rPr>
              <a:t>-32% </a:t>
            </a:r>
            <a:r>
              <a:rPr lang="es-CO" sz="2000" dirty="0" smtClean="0"/>
              <a:t> (U$ 12.000 millones)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CO" sz="1800" dirty="0" smtClean="0"/>
              <a:t>Mayor reducción que en la recesión de 1999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MX" sz="1800" dirty="0" smtClean="0"/>
              <a:t>Pero compensado con la caída en precios. En volumen aumentan 7,8%. 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MX" sz="1800" dirty="0" smtClean="0"/>
              <a:t>No hay desabastecimiento a empresas ni a consumidores</a:t>
            </a:r>
          </a:p>
          <a:p>
            <a:pPr marL="0" lvl="0" indent="0">
              <a:buNone/>
            </a:pPr>
            <a:endParaRPr lang="es-MX" sz="5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924944"/>
            <a:ext cx="6786610" cy="15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357290" y="4572008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DANE</a:t>
            </a:r>
            <a:endParaRPr lang="es-CO" sz="800" dirty="0">
              <a:latin typeface="+mn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643570" y="3643314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¿Es inútil la devaluación?</a:t>
            </a:r>
            <a:endParaRPr lang="es-CO" sz="5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¿Por qué tan limitado el impacto de la devaluación sobre Exportaciones?</a:t>
            </a:r>
            <a:endParaRPr lang="es-CO" sz="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Por Factores EXTERNOS</a:t>
            </a:r>
          </a:p>
          <a:p>
            <a:pPr marL="355600" indent="-35560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Freno de la economía mundial – lento crecimiento del comercio internacional</a:t>
            </a:r>
          </a:p>
          <a:p>
            <a:pPr marL="355600" indent="-35560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Caída de precios internacionales – T de I.</a:t>
            </a:r>
          </a:p>
          <a:p>
            <a:pPr marL="355600" indent="-35560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Devaluación en socios comerciales</a:t>
            </a:r>
            <a:endParaRPr lang="es-ES_tradnl" sz="5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4214818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n-lt"/>
              </a:rPr>
              <a:t>A pesar de la corrección desde 2014, sigue siendo el subcampeón</a:t>
            </a:r>
            <a:r>
              <a:rPr lang="es-MX" dirty="0">
                <a:latin typeface="+mn-lt"/>
              </a:rPr>
              <a:t> </a:t>
            </a:r>
            <a:r>
              <a:rPr lang="es-MX" dirty="0" smtClean="0">
                <a:latin typeface="+mn-lt"/>
              </a:rPr>
              <a:t>en LAC</a:t>
            </a:r>
            <a:endParaRPr lang="es-CO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3182284"/>
            <a:ext cx="4394944" cy="32781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3117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¿Es inútil la devaluación?</a:t>
            </a:r>
            <a:endParaRPr lang="es-CO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¿Por qué tan limitado el impacto de la devaluación sobre Exportaciones?</a:t>
            </a:r>
          </a:p>
          <a:p>
            <a:pPr>
              <a:buNone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Por Factores INTERNOS</a:t>
            </a:r>
          </a:p>
          <a:p>
            <a:pPr marL="355600" indent="-35560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La contracción del sector exportador:</a:t>
            </a:r>
          </a:p>
          <a:p>
            <a:pPr marL="531813" indent="-176213">
              <a:buFont typeface="Wingdings" pitchFamily="2" charset="2"/>
              <a:buChar char="§"/>
              <a:tabLst>
                <a:tab pos="531813" algn="l"/>
              </a:tabLst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Los que se quebraron</a:t>
            </a:r>
          </a:p>
          <a:p>
            <a:pPr marL="531813" indent="-176213">
              <a:buFont typeface="Wingdings" pitchFamily="2" charset="2"/>
              <a:buChar char="§"/>
              <a:tabLst>
                <a:tab pos="531813" algn="l"/>
              </a:tabLst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Los que se convirtieron en importadores</a:t>
            </a:r>
          </a:p>
          <a:p>
            <a:pPr marL="531813" indent="-176213">
              <a:buFont typeface="Wingdings" pitchFamily="2" charset="2"/>
              <a:buChar char="§"/>
              <a:tabLst>
                <a:tab pos="531813" algn="l"/>
              </a:tabLst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Los que redujeron su planta y capacidad</a:t>
            </a:r>
          </a:p>
          <a:p>
            <a:pPr marL="531813" indent="-176213">
              <a:buFont typeface="Wingdings" pitchFamily="2" charset="2"/>
              <a:buChar char="§"/>
              <a:tabLst>
                <a:tab pos="531813" algn="l"/>
              </a:tabLst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Los que perdieron clientes externos </a:t>
            </a:r>
          </a:p>
          <a:p>
            <a:pPr marL="355600" indent="-355600"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Limitada oferta exportable</a:t>
            </a:r>
          </a:p>
          <a:p>
            <a:pPr marL="0" lvl="0" indent="0">
              <a:buNone/>
            </a:pPr>
            <a:endParaRPr lang="es-ES_tradnl" sz="1400" dirty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1400" dirty="0" smtClean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1400" dirty="0"/>
          </a:p>
          <a:p>
            <a:pPr marL="355600" lvl="0" indent="-355600">
              <a:buFont typeface="Wingdings" pitchFamily="2" charset="2"/>
              <a:buChar char="ü"/>
            </a:pPr>
            <a:endParaRPr lang="es-ES_tradnl" sz="1600" dirty="0" smtClean="0"/>
          </a:p>
          <a:p>
            <a:pPr>
              <a:buFont typeface="Wingdings" charset="2"/>
              <a:buNone/>
            </a:pPr>
            <a:endParaRPr lang="es-ES_tradnl" sz="1600" dirty="0" smtClean="0"/>
          </a:p>
          <a:p>
            <a:pPr>
              <a:buFont typeface="Wingdings" charset="2"/>
              <a:buNone/>
            </a:pPr>
            <a:endParaRPr lang="es-ES_tradnl" sz="1600" dirty="0" smtClean="0"/>
          </a:p>
          <a:p>
            <a:pPr>
              <a:buFont typeface="Wingdings" charset="2"/>
              <a:buNone/>
            </a:pPr>
            <a:endParaRPr lang="es-ES_tradnl" sz="1600" dirty="0" smtClean="0"/>
          </a:p>
          <a:p>
            <a:pPr>
              <a:buFont typeface="Wingdings" charset="2"/>
              <a:buNone/>
            </a:pPr>
            <a:endParaRPr lang="es-ES_tradnl" sz="1600" dirty="0" smtClean="0"/>
          </a:p>
          <a:p>
            <a:pPr>
              <a:buFont typeface="Wingdings" charset="2"/>
              <a:buNone/>
            </a:pPr>
            <a:endParaRPr lang="es-ES_tradnl" sz="500" dirty="0" smtClean="0"/>
          </a:p>
          <a:p>
            <a:pPr>
              <a:buFont typeface="Wingdings" charset="2"/>
              <a:buNone/>
            </a:pPr>
            <a:endParaRPr lang="es-ES_tradnl" sz="5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5306286" cy="277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1029378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Volatilidad de la Tasa de Cambio</a:t>
            </a:r>
            <a:endParaRPr lang="es-ES_tradnl" sz="500" dirty="0" smtClean="0"/>
          </a:p>
          <a:p>
            <a:pPr marL="0" indent="0" algn="just">
              <a:buNone/>
            </a:pPr>
            <a:r>
              <a:rPr lang="es-ES_tradnl" sz="1800" dirty="0" smtClean="0"/>
              <a:t>Intervención del B de R </a:t>
            </a:r>
            <a:r>
              <a:rPr lang="es-ES_tradnl" sz="1800" dirty="0"/>
              <a:t>:Venta de dólares (opciones) si TRM &gt; Promedio móvil (20)</a:t>
            </a:r>
            <a:endParaRPr lang="es-CO" sz="1800" dirty="0"/>
          </a:p>
          <a:p>
            <a:pPr marL="0" indent="0" algn="just">
              <a:buNone/>
            </a:pPr>
            <a:r>
              <a:rPr lang="es-ES_tradnl" sz="1800" dirty="0"/>
              <a:t>C</a:t>
            </a:r>
            <a:r>
              <a:rPr lang="es-ES_tradnl" sz="1800" dirty="0" smtClean="0"/>
              <a:t>on Techo pero sin Piso</a:t>
            </a:r>
          </a:p>
          <a:p>
            <a:pPr algn="just">
              <a:buNone/>
            </a:pPr>
            <a:endParaRPr lang="es-CO" sz="1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88840"/>
            <a:ext cx="6948264" cy="46960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5536" y="3068960"/>
            <a:ext cx="17281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+mn-lt"/>
              </a:rPr>
              <a:t>¿Control de volatilidad o ancla antiinflacionaria?</a:t>
            </a:r>
            <a:endParaRPr lang="es-CO" sz="1600" dirty="0">
              <a:latin typeface="+mn-lt"/>
            </a:endParaRP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928794" y="6429396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+mn-lt"/>
              </a:rPr>
              <a:t>Fuente: </a:t>
            </a:r>
            <a:r>
              <a:rPr lang="es-MX" sz="900" dirty="0" err="1" smtClean="0">
                <a:latin typeface="+mn-lt"/>
              </a:rPr>
              <a:t>BanRep</a:t>
            </a:r>
            <a:endParaRPr lang="es-CO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Política T de C Real Competitiva (TCRC)</a:t>
            </a:r>
            <a:endParaRPr lang="es-ES_tradnl" sz="500" dirty="0" smtClean="0"/>
          </a:p>
          <a:p>
            <a:pPr>
              <a:buNone/>
            </a:pPr>
            <a:r>
              <a:rPr lang="es-ES_tradnl" sz="2000" dirty="0" smtClean="0"/>
              <a:t>El piso de la T de C como objetivo de largo plazo del B de R (</a:t>
            </a:r>
            <a:r>
              <a:rPr lang="es-ES_tradnl" sz="2000" dirty="0" err="1" smtClean="0"/>
              <a:t>J.A.Ocampo</a:t>
            </a:r>
            <a:r>
              <a:rPr lang="es-ES_tradnl" sz="2000" dirty="0" smtClean="0"/>
              <a:t>):</a:t>
            </a:r>
            <a:endParaRPr lang="es-CO" sz="2000" dirty="0" smtClean="0"/>
          </a:p>
          <a:p>
            <a:pPr marL="355600" indent="-355600" algn="just">
              <a:buFont typeface="Wingdings" pitchFamily="2" charset="2"/>
              <a:buChar char="ü"/>
            </a:pPr>
            <a:r>
              <a:rPr lang="es-ES_tradnl" sz="1800" dirty="0" smtClean="0"/>
              <a:t>Es una obligación constitucional del B de R: “Serán funciones básicas del B de R: regular la moneda, los cambios internacionales y el crédito: (C.P. 371)</a:t>
            </a:r>
            <a:endParaRPr lang="es-CO" sz="1800" dirty="0" smtClean="0"/>
          </a:p>
          <a:p>
            <a:pPr marL="355600" indent="-355600" algn="just">
              <a:buFont typeface="Wingdings" pitchFamily="2" charset="2"/>
              <a:buChar char="ü"/>
            </a:pPr>
            <a:r>
              <a:rPr lang="es-ES_tradnl" sz="1800" dirty="0" smtClean="0"/>
              <a:t>La T de C es un precio fundamental de la economía que, como la tasa de interés, no se debe dejar a la autorregulación del mercado</a:t>
            </a:r>
          </a:p>
          <a:p>
            <a:pPr marL="355600" indent="-355600" algn="just">
              <a:buFont typeface="Wingdings" pitchFamily="2" charset="2"/>
              <a:buChar char="ü"/>
            </a:pPr>
            <a:r>
              <a:rPr lang="es-ES_tradnl" sz="1800" dirty="0"/>
              <a:t>Intervención DISCRECIONAL del B de R en el mercado cambiario para adquirir </a:t>
            </a:r>
            <a:r>
              <a:rPr lang="es-ES_tradnl" sz="1800" dirty="0" smtClean="0"/>
              <a:t> </a:t>
            </a:r>
            <a:r>
              <a:rPr lang="es-ES_tradnl" sz="1800" dirty="0"/>
              <a:t>excesos de oferta de divisas</a:t>
            </a:r>
            <a:endParaRPr lang="es-CO" sz="1800" dirty="0" smtClean="0"/>
          </a:p>
          <a:p>
            <a:pPr>
              <a:buNone/>
            </a:pPr>
            <a:endParaRPr lang="es-CO" sz="1000" dirty="0" smtClean="0"/>
          </a:p>
          <a:p>
            <a:pPr>
              <a:buNone/>
            </a:pPr>
            <a:r>
              <a:rPr lang="es-ES_tradnl" sz="2000" dirty="0" smtClean="0"/>
              <a:t>Requiere la coordinación de políticas macroeconómicas:</a:t>
            </a:r>
            <a:endParaRPr lang="es-CO" sz="2000" dirty="0" smtClean="0"/>
          </a:p>
          <a:p>
            <a:pPr marL="355600" lvl="0" indent="-355600" algn="just">
              <a:buFont typeface="Wingdings" pitchFamily="2" charset="2"/>
              <a:buChar char="ü"/>
            </a:pPr>
            <a:r>
              <a:rPr lang="es-ES_tradnl" sz="1800" dirty="0" smtClean="0"/>
              <a:t>TCRC es un impulso a la demanda agregada (el acelerador)</a:t>
            </a:r>
            <a:endParaRPr lang="es-CO" sz="1800" dirty="0" smtClean="0"/>
          </a:p>
          <a:p>
            <a:pPr marL="355600" lvl="0" indent="-355600" algn="just">
              <a:buFont typeface="Wingdings" pitchFamily="2" charset="2"/>
              <a:buChar char="ü"/>
            </a:pPr>
            <a:r>
              <a:rPr lang="es-ES_tradnl" sz="1800" dirty="0" smtClean="0"/>
              <a:t>Que puede generar presiones inflacionarias</a:t>
            </a:r>
          </a:p>
          <a:p>
            <a:pPr marL="355600" lvl="0" indent="-355600" algn="just">
              <a:buFont typeface="Wingdings" pitchFamily="2" charset="2"/>
              <a:buChar char="ü"/>
            </a:pPr>
            <a:r>
              <a:rPr lang="es-ES_tradnl" sz="1800" dirty="0" smtClean="0"/>
              <a:t>Instrumentos </a:t>
            </a:r>
            <a:r>
              <a:rPr lang="es-ES_tradnl" sz="1800" dirty="0"/>
              <a:t>de esterilización monetaria: OMAS y </a:t>
            </a:r>
            <a:r>
              <a:rPr lang="es-ES_tradnl" sz="1800" dirty="0" smtClean="0"/>
              <a:t>Encajes</a:t>
            </a:r>
          </a:p>
          <a:p>
            <a:pPr marL="355600" indent="-355600" algn="just">
              <a:buFont typeface="Wingdings" pitchFamily="2" charset="2"/>
              <a:buChar char="ü"/>
            </a:pPr>
            <a:r>
              <a:rPr lang="es-ES_tradnl" sz="1800" dirty="0"/>
              <a:t>Controles al endeudamiento externo y los flujos de </a:t>
            </a:r>
            <a:r>
              <a:rPr lang="es-ES_tradnl" sz="1800" dirty="0" smtClean="0"/>
              <a:t>capitales</a:t>
            </a:r>
            <a:endParaRPr lang="es-CO" sz="1800" dirty="0"/>
          </a:p>
          <a:p>
            <a:pPr marL="355600" lvl="0" indent="-355600" algn="just">
              <a:buFont typeface="Wingdings" pitchFamily="2" charset="2"/>
              <a:buChar char="ü"/>
            </a:pPr>
            <a:r>
              <a:rPr lang="es-ES_tradnl" sz="1800" dirty="0" smtClean="0"/>
              <a:t>¡Se requiere un papel activo de la Política Fiscal! (Los frenos</a:t>
            </a:r>
            <a:r>
              <a:rPr lang="es-ES_tradnl" sz="2000" dirty="0" smtClean="0"/>
              <a:t>)</a:t>
            </a:r>
          </a:p>
          <a:p>
            <a:pPr marL="355600" indent="-355600" algn="just">
              <a:buFont typeface="Wingdings" pitchFamily="2" charset="2"/>
              <a:buChar char="ü"/>
            </a:pPr>
            <a:r>
              <a:rPr lang="es-ES_tradnl" sz="1800" dirty="0"/>
              <a:t>Política Fiscal contra-cíclica: Fondos de ahorro de divisas en bonanzas</a:t>
            </a:r>
            <a:r>
              <a:rPr lang="es-ES_tradnl" sz="2000" dirty="0"/>
              <a:t>.</a:t>
            </a:r>
            <a:endParaRPr lang="es-CO" sz="2000" dirty="0"/>
          </a:p>
          <a:p>
            <a:pPr marL="355600" lvl="0" indent="-355600" algn="just">
              <a:buFont typeface="Wingdings" pitchFamily="2" charset="2"/>
              <a:buChar char="ü"/>
            </a:pPr>
            <a:endParaRPr lang="es-CO" sz="2000" dirty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45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Terapia Complementaria contra la Volatilidad</a:t>
            </a:r>
            <a:endParaRPr lang="es-ES_tradnl" sz="500" dirty="0" smtClean="0"/>
          </a:p>
          <a:p>
            <a:pPr marL="0" indent="0" algn="just">
              <a:buNone/>
            </a:pPr>
            <a:r>
              <a:rPr lang="es-ES_tradnl" sz="1800" dirty="0" smtClean="0"/>
              <a:t>Frente al volumen REAL de Transacciones en dólares, el volumen de Transacciones en el Mercado Interbancario es hasta 15 veces mayor</a:t>
            </a:r>
            <a:endParaRPr lang="es-CO" sz="1800" dirty="0" smtClean="0"/>
          </a:p>
          <a:p>
            <a:pPr>
              <a:buNone/>
            </a:pPr>
            <a:endParaRPr lang="es-CO" sz="900" dirty="0" smtClean="0"/>
          </a:p>
          <a:p>
            <a:pPr>
              <a:buNone/>
            </a:pPr>
            <a:r>
              <a:rPr lang="es-ES_tradnl" sz="1800" cap="all" dirty="0" smtClean="0"/>
              <a:t>Una propuesta antigua: el “</a:t>
            </a:r>
            <a:r>
              <a:rPr lang="es-ES_tradnl" sz="1800" cap="all" dirty="0" err="1" smtClean="0"/>
              <a:t>Tobin</a:t>
            </a:r>
            <a:r>
              <a:rPr lang="es-ES_tradnl" sz="1800" cap="all" dirty="0" smtClean="0"/>
              <a:t> </a:t>
            </a:r>
            <a:r>
              <a:rPr lang="es-ES_tradnl" sz="1800" cap="all" dirty="0" err="1" smtClean="0"/>
              <a:t>Tax</a:t>
            </a:r>
            <a:r>
              <a:rPr lang="es-ES_tradnl" sz="1800" cap="all" dirty="0" smtClean="0"/>
              <a:t>”</a:t>
            </a:r>
            <a:r>
              <a:rPr lang="es-ES_tradnl" sz="1800" dirty="0" smtClean="0"/>
              <a:t> (1978)</a:t>
            </a:r>
            <a:endParaRPr lang="es-CO" sz="1800" dirty="0" smtClean="0"/>
          </a:p>
          <a:p>
            <a:pPr marL="355600" indent="-355600">
              <a:buNone/>
            </a:pPr>
            <a:r>
              <a:rPr lang="es-ES_tradnl" sz="1600" dirty="0" smtClean="0"/>
              <a:t>Es un impuesto (1 por mil) a todas las transacciones cambiarias </a:t>
            </a:r>
            <a:endParaRPr lang="es-CO" sz="16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Aplicado por todos los países y una autoridad central (FMI)</a:t>
            </a:r>
            <a:endParaRPr lang="es-CO" sz="16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Para disminuir volatilidad de tasas de cambio cuando terminó la convertibilidad del dólar</a:t>
            </a:r>
            <a:endParaRPr lang="es-CO" sz="16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Causada por los excesivos movimientos de capital entre monedas</a:t>
            </a:r>
            <a:endParaRPr lang="es-CO" sz="3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Desestimula movimientos de capital de corto plazo</a:t>
            </a:r>
            <a:endParaRPr lang="es-CO" sz="16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Que no responden a los “Fundamentales” de la economía</a:t>
            </a:r>
            <a:endParaRPr lang="es-CO" sz="16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Es un mercado dominado por operadores dedicados al juego de adivinar que van a hacer los otros operadores</a:t>
            </a:r>
            <a:endParaRPr lang="es-CO" sz="1600" dirty="0" smtClean="0"/>
          </a:p>
          <a:p>
            <a:pPr marL="0" indent="0">
              <a:buNone/>
            </a:pPr>
            <a:endParaRPr lang="es-ES_tradnl" sz="400" dirty="0" smtClean="0"/>
          </a:p>
          <a:p>
            <a:pPr marL="0" indent="0">
              <a:buNone/>
            </a:pPr>
            <a:r>
              <a:rPr lang="es-ES_tradnl" sz="1600" dirty="0" smtClean="0"/>
              <a:t>EN COLOMBIA: ELIMINAR </a:t>
            </a:r>
            <a:r>
              <a:rPr lang="es-ES_tradnl" sz="1600" dirty="0"/>
              <a:t>EXCEPCION DEL GMF AL MERCADO CAMBIARIO</a:t>
            </a:r>
            <a:endParaRPr lang="es-CO" sz="1600" dirty="0"/>
          </a:p>
          <a:p>
            <a:pPr marL="355600" indent="-355600">
              <a:buFont typeface="Wingdings" pitchFamily="2" charset="2"/>
              <a:buChar char="ü"/>
            </a:pPr>
            <a:r>
              <a:rPr lang="es-ES_tradnl" sz="1600" dirty="0" smtClean="0"/>
              <a:t>Reducirlo a 1 </a:t>
            </a:r>
            <a:r>
              <a:rPr lang="es-ES_tradnl" sz="1600" dirty="0"/>
              <a:t>por mil </a:t>
            </a:r>
            <a:r>
              <a:rPr lang="es-ES_tradnl" sz="1600" dirty="0" smtClean="0"/>
              <a:t>que no </a:t>
            </a:r>
            <a:r>
              <a:rPr lang="es-ES_tradnl" sz="1600" dirty="0"/>
              <a:t>afecta inversiones de largo plazo ni al sector </a:t>
            </a:r>
            <a:r>
              <a:rPr lang="es-ES_tradnl" sz="1600" dirty="0" smtClean="0"/>
              <a:t>real</a:t>
            </a:r>
          </a:p>
          <a:p>
            <a:pPr marL="355600" indent="-355600">
              <a:buFont typeface="Wingdings" pitchFamily="2" charset="2"/>
              <a:buChar char="ü"/>
            </a:pPr>
            <a:endParaRPr lang="es-ES_tradnl" sz="600" dirty="0"/>
          </a:p>
          <a:p>
            <a:pPr marL="0" indent="0">
              <a:buNone/>
            </a:pPr>
            <a:r>
              <a:rPr lang="es-ES_tradnl" sz="1600" b="1" i="1" dirty="0"/>
              <a:t>“Un poco de arena en las ruedas de nuestros excesivamente eficientes mercados monetarios internacionales</a:t>
            </a:r>
            <a:r>
              <a:rPr lang="es-ES_tradnl" sz="1600" b="1" i="1" dirty="0" smtClean="0"/>
              <a:t>”</a:t>
            </a:r>
            <a:r>
              <a:rPr lang="es-ES_tradnl" sz="1600" b="1" dirty="0" smtClean="0"/>
              <a:t> </a:t>
            </a:r>
            <a:r>
              <a:rPr lang="es-ES_tradnl" sz="1600" dirty="0" smtClean="0"/>
              <a:t>(J. </a:t>
            </a:r>
            <a:r>
              <a:rPr lang="es-ES_tradnl" sz="1600" dirty="0" err="1" smtClean="0"/>
              <a:t>Tobin</a:t>
            </a:r>
            <a:r>
              <a:rPr lang="es-ES_tradnl" sz="1600" dirty="0" smtClean="0"/>
              <a:t>)</a:t>
            </a:r>
            <a:endParaRPr lang="es-ES_tradnl" sz="1600" b="1" i="1" dirty="0"/>
          </a:p>
          <a:p>
            <a:pPr marL="0" indent="0">
              <a:buNone/>
            </a:pPr>
            <a:endParaRPr lang="es-ES_tradnl" sz="1600" dirty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II. EL INEVITABLE AJUSTE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9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90" y="332656"/>
            <a:ext cx="8786812" cy="838200"/>
          </a:xfrm>
        </p:spPr>
        <p:txBody>
          <a:bodyPr/>
          <a:lstStyle/>
          <a:p>
            <a:pPr algn="ctr" eaLnBrk="1" hangingPunct="1"/>
            <a:r>
              <a:rPr lang="es-ES_tradnl" sz="3200" b="1" dirty="0" smtClean="0"/>
              <a:t>DESEQUILIBRIOS ECONOMICOS</a:t>
            </a:r>
            <a:endParaRPr lang="es-ES_tradnl" sz="32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877"/>
            <a:ext cx="8382000" cy="4968875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  <a:buFont typeface="Arial" charset="0"/>
              <a:buAutoNum type="romanUcPeriod"/>
            </a:pPr>
            <a:endParaRPr lang="es-ES_tradnl" sz="3200" b="1" dirty="0">
              <a:solidFill>
                <a:srgbClr val="C00000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Arial" charset="0"/>
              <a:buAutoNum type="romanUcPeriod"/>
            </a:pPr>
            <a:r>
              <a:rPr lang="es-ES_tradnl" sz="3200" b="1" dirty="0">
                <a:solidFill>
                  <a:srgbClr val="BFBFBF"/>
                </a:solidFill>
              </a:rPr>
              <a:t>EL DESEQUILIBRIO </a:t>
            </a:r>
            <a:r>
              <a:rPr lang="es-ES_tradnl" sz="3200" b="1" dirty="0" smtClean="0">
                <a:solidFill>
                  <a:srgbClr val="BFBFBF"/>
                </a:solidFill>
              </a:rPr>
              <a:t>EXTERNO</a:t>
            </a:r>
            <a:endParaRPr lang="es-CO" sz="3200" b="1" dirty="0" smtClean="0">
              <a:solidFill>
                <a:srgbClr val="BFBFBF"/>
              </a:solidFill>
            </a:endParaRPr>
          </a:p>
          <a:p>
            <a:pPr algn="just">
              <a:lnSpc>
                <a:spcPct val="90000"/>
              </a:lnSpc>
            </a:pPr>
            <a:endParaRPr lang="es-ES_tradnl" sz="3200" b="1" dirty="0">
              <a:solidFill>
                <a:srgbClr val="BFBFBF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+mj-lt"/>
              <a:buAutoNum type="romanUcPeriod" startAt="2"/>
            </a:pPr>
            <a:r>
              <a:rPr lang="es-CO" sz="3200" b="1" dirty="0">
                <a:solidFill>
                  <a:srgbClr val="BFBFBF"/>
                </a:solidFill>
              </a:rPr>
              <a:t>EL INEVITABLE AJUSTE EXTERNO</a:t>
            </a:r>
            <a:endParaRPr lang="es-ES_tradnl" sz="3200" b="1" dirty="0">
              <a:solidFill>
                <a:srgbClr val="BFBFBF"/>
              </a:solidFill>
            </a:endParaRPr>
          </a:p>
          <a:p>
            <a:pPr algn="just">
              <a:lnSpc>
                <a:spcPct val="90000"/>
              </a:lnSpc>
            </a:pPr>
            <a:endParaRPr lang="es-ES_tradnl" sz="3200" b="1" dirty="0">
              <a:solidFill>
                <a:schemeClr val="accent2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+mj-lt"/>
              <a:buAutoNum type="romanUcPeriod" startAt="3"/>
            </a:pPr>
            <a:r>
              <a:rPr lang="es-ES_tradnl" sz="3200" b="1" dirty="0">
                <a:solidFill>
                  <a:schemeClr val="accent2"/>
                </a:solidFill>
              </a:rPr>
              <a:t>EL </a:t>
            </a:r>
            <a:r>
              <a:rPr lang="es-ES_tradnl" sz="3200" b="1" dirty="0" smtClean="0">
                <a:solidFill>
                  <a:schemeClr val="accent2"/>
                </a:solidFill>
              </a:rPr>
              <a:t>DESEQUILIBRIO SOCIAL: INEQUIDAD Y CRECIMIENTO</a:t>
            </a:r>
            <a:endParaRPr lang="es-ES_tradnl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41193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625" y="879244"/>
            <a:ext cx="8497888" cy="543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s-ES_tradnl" sz="2400" dirty="0" smtClean="0">
                <a:solidFill>
                  <a:srgbClr val="C00000"/>
                </a:solidFill>
                <a:latin typeface="+mn-lt"/>
              </a:rPr>
              <a:t>Un fantasma recorre el mundo: el fantasma de la Equidad</a:t>
            </a:r>
          </a:p>
          <a:p>
            <a:pPr marL="446088" lvl="0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i="1" dirty="0" smtClean="0">
                <a:latin typeface="+mn-lt"/>
              </a:rPr>
              <a:t>“Hoy enfrentamos una poderosa amenaza al progreso en todo el mundo: </a:t>
            </a:r>
            <a:r>
              <a:rPr lang="es-ES_tradnl" b="1" i="1" dirty="0" smtClean="0">
                <a:latin typeface="+mn-lt"/>
              </a:rPr>
              <a:t>la</a:t>
            </a:r>
            <a:r>
              <a:rPr lang="es-ES_tradnl" i="1" dirty="0" smtClean="0">
                <a:latin typeface="+mn-lt"/>
              </a:rPr>
              <a:t> Desigualdad” </a:t>
            </a:r>
            <a:r>
              <a:rPr lang="es-ES_tradnl" dirty="0" smtClean="0">
                <a:latin typeface="+mn-lt"/>
              </a:rPr>
              <a:t>(</a:t>
            </a:r>
            <a:r>
              <a:rPr lang="es-ES_tradnl" dirty="0" err="1" smtClean="0">
                <a:latin typeface="+mn-lt"/>
              </a:rPr>
              <a:t>Jim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Yon</a:t>
            </a:r>
            <a:r>
              <a:rPr lang="es-ES_tradnl" dirty="0" smtClean="0">
                <a:latin typeface="+mn-lt"/>
              </a:rPr>
              <a:t> King)</a:t>
            </a:r>
          </a:p>
          <a:p>
            <a:pPr marL="446088" lvl="0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i="1" dirty="0" smtClean="0">
                <a:latin typeface="+mn-lt"/>
              </a:rPr>
              <a:t>“Desigualdad, la mayor amenaza para Estados Unidos” </a:t>
            </a:r>
            <a:r>
              <a:rPr lang="es-ES_tradnl" dirty="0" smtClean="0">
                <a:latin typeface="+mn-lt"/>
              </a:rPr>
              <a:t>(B. </a:t>
            </a:r>
            <a:r>
              <a:rPr lang="es-ES_tradnl" dirty="0" err="1" smtClean="0">
                <a:latin typeface="+mn-lt"/>
              </a:rPr>
              <a:t>Obama</a:t>
            </a:r>
            <a:r>
              <a:rPr lang="es-ES_tradnl" dirty="0" smtClean="0">
                <a:latin typeface="+mn-lt"/>
              </a:rPr>
              <a:t>)</a:t>
            </a:r>
            <a:endParaRPr lang="es-CO" dirty="0" smtClean="0">
              <a:latin typeface="+mn-lt"/>
            </a:endParaRPr>
          </a:p>
          <a:p>
            <a:pPr marL="446088" lvl="0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i="1" dirty="0" smtClean="0">
                <a:latin typeface="+mn-lt"/>
              </a:rPr>
              <a:t>“Si hay algo por lo cual yo siento vergüenza es la tremenda inequidad que tenemos en este continente” </a:t>
            </a:r>
            <a:r>
              <a:rPr lang="es-ES_tradnl" dirty="0" smtClean="0">
                <a:latin typeface="+mn-lt"/>
              </a:rPr>
              <a:t>(J.M. Santos)</a:t>
            </a:r>
          </a:p>
          <a:p>
            <a:pPr marL="446088" lvl="0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i="1" dirty="0" smtClean="0">
                <a:latin typeface="+mn-lt"/>
              </a:rPr>
              <a:t>“El creciente malestar contra los elevados niveles de desigualdad corre el riesgo de hacer descarrilar el avance de la globalización y representa una amenaza para las economías a nivel global” </a:t>
            </a:r>
            <a:r>
              <a:rPr lang="es-ES_tradnl" dirty="0" smtClean="0">
                <a:latin typeface="+mn-lt"/>
              </a:rPr>
              <a:t>(IMF)</a:t>
            </a:r>
          </a:p>
          <a:p>
            <a:pPr marL="446088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dirty="0">
                <a:latin typeface="+mn-lt"/>
              </a:rPr>
              <a:t>Informe anual (2016) del Banco Mundial: </a:t>
            </a:r>
            <a:r>
              <a:rPr lang="es-ES_tradnl" i="1" dirty="0" err="1">
                <a:latin typeface="+mn-lt"/>
              </a:rPr>
              <a:t>Taking</a:t>
            </a:r>
            <a:r>
              <a:rPr lang="es-ES_tradnl" i="1" dirty="0">
                <a:latin typeface="+mn-lt"/>
              </a:rPr>
              <a:t> </a:t>
            </a:r>
            <a:r>
              <a:rPr lang="es-ES_tradnl" i="1" dirty="0" err="1">
                <a:latin typeface="+mn-lt"/>
              </a:rPr>
              <a:t>on</a:t>
            </a:r>
            <a:r>
              <a:rPr lang="es-ES_tradnl" i="1" dirty="0">
                <a:latin typeface="+mn-lt"/>
              </a:rPr>
              <a:t> </a:t>
            </a:r>
            <a:r>
              <a:rPr lang="es-ES_tradnl" i="1" dirty="0" err="1" smtClean="0">
                <a:latin typeface="+mn-lt"/>
              </a:rPr>
              <a:t>Inequality</a:t>
            </a:r>
            <a:endParaRPr lang="es-ES_tradnl" i="1" dirty="0" smtClean="0">
              <a:latin typeface="+mn-lt"/>
            </a:endParaRPr>
          </a:p>
          <a:p>
            <a:pPr marL="446088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dirty="0" smtClean="0">
                <a:latin typeface="+mn-lt"/>
              </a:rPr>
              <a:t>Los pilares del PND 2014-2018: Pas,</a:t>
            </a:r>
            <a:r>
              <a:rPr lang="es-ES_tradnl" b="1" dirty="0" smtClean="0">
                <a:latin typeface="+mn-lt"/>
              </a:rPr>
              <a:t> Equidad </a:t>
            </a:r>
            <a:r>
              <a:rPr lang="es-ES_tradnl" dirty="0" smtClean="0">
                <a:latin typeface="+mn-lt"/>
              </a:rPr>
              <a:t>y Educación</a:t>
            </a:r>
          </a:p>
          <a:p>
            <a:pPr marL="446088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dirty="0" smtClean="0">
                <a:latin typeface="+mn-lt"/>
              </a:rPr>
              <a:t>3 Reportes de la OECD (2008, 2011, 2015) sobre las causas y soluciones a las crecientes desigualdades </a:t>
            </a:r>
          </a:p>
          <a:p>
            <a:pPr marL="446088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dirty="0">
                <a:latin typeface="+mn-lt"/>
              </a:rPr>
              <a:t>Conferencia del Federal Reserve sobre la Desigualdad (2014)</a:t>
            </a:r>
          </a:p>
          <a:p>
            <a:pPr marL="446088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es-ES_tradnl" b="1" dirty="0" smtClean="0">
              <a:latin typeface="+mn-lt"/>
            </a:endParaRPr>
          </a:p>
          <a:p>
            <a:pPr marL="446088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es-ES_tradnl" dirty="0">
              <a:latin typeface="+mn-lt"/>
            </a:endParaRPr>
          </a:p>
          <a:p>
            <a:pPr marL="446088" lvl="0" indent="-446088" algn="just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es-CO" i="1" dirty="0" smtClean="0">
              <a:latin typeface="+mn-lt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lvl="0" algn="ctr" eaLnBrk="1" hangingPunct="1">
              <a:defRPr/>
            </a:pPr>
            <a:r>
              <a:rPr lang="es-CO" sz="2400" b="1" dirty="0" smtClean="0">
                <a:solidFill>
                  <a:schemeClr val="accent2"/>
                </a:solidFill>
              </a:rPr>
              <a:t>III. EL DESEQUILIBRIO DE LA INEQUIDAD 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4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234" y="2071678"/>
            <a:ext cx="6672922" cy="43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2" y="887454"/>
            <a:ext cx="8712200" cy="18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Colombia en el podio de la Desigualdad (de Ingresos)</a:t>
            </a:r>
            <a:endParaRPr kumimoji="0" lang="es-ES_tradnl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Los tres países más desiguales del mundo: *(Coeficiente de </a:t>
            </a:r>
            <a:r>
              <a:rPr kumimoji="0" lang="es-ES_trad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Gini</a:t>
            </a: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Suráfrica =   62,3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ES_tradnl" sz="1600" kern="0" dirty="0" err="1" smtClean="0">
                <a:latin typeface="+mn-lt"/>
                <a:ea typeface="ＭＳ Ｐゴシック" charset="-128"/>
                <a:cs typeface="ＭＳ Ｐゴシック" charset="-128"/>
              </a:rPr>
              <a:t>Haiti</a:t>
            </a:r>
            <a:r>
              <a:rPr lang="es-ES_tradnl" sz="1600" kern="0" dirty="0" smtClean="0">
                <a:latin typeface="+mn-lt"/>
                <a:ea typeface="ＭＳ Ｐゴシック" charset="-128"/>
                <a:cs typeface="ＭＳ Ｐゴシック" charset="-128"/>
              </a:rPr>
              <a:t> =          60,5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Colombia =  53,3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3571876"/>
            <a:ext cx="142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 pesar de los avances </a:t>
            </a:r>
            <a:r>
              <a:rPr lang="es-ES_tradnl" sz="1600" kern="0" dirty="0" smtClean="0">
                <a:ea typeface="ＭＳ Ｐゴシック" charset="-128"/>
                <a:cs typeface="ＭＳ Ｐゴシック" charset="-128"/>
              </a:rPr>
              <a:t>Colombia es el campeón en LAC</a:t>
            </a:r>
            <a:r>
              <a:rPr lang="es-MX" sz="1600" dirty="0" smtClean="0"/>
              <a:t> </a:t>
            </a:r>
            <a:endParaRPr lang="es-CO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71736" y="6572272"/>
            <a:ext cx="528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Arial" pitchFamily="34" charset="0"/>
                <a:cs typeface="Arial" pitchFamily="34" charset="0"/>
              </a:rPr>
              <a:t>Fuente: Banco Mundial</a:t>
            </a:r>
            <a:endParaRPr lang="es-CO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90" y="533400"/>
            <a:ext cx="8786812" cy="838200"/>
          </a:xfrm>
        </p:spPr>
        <p:txBody>
          <a:bodyPr/>
          <a:lstStyle/>
          <a:p>
            <a:pPr algn="ctr" eaLnBrk="1" hangingPunct="1"/>
            <a:r>
              <a:rPr lang="es-ES_tradnl" sz="3200" b="1" dirty="0" smtClean="0"/>
              <a:t>DESEQUILIBRIOS ECONOMICOS</a:t>
            </a:r>
            <a:endParaRPr lang="es-ES_tradnl" sz="32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877"/>
            <a:ext cx="8382000" cy="4968875"/>
          </a:xfrm>
        </p:spPr>
        <p:txBody>
          <a:bodyPr/>
          <a:lstStyle/>
          <a:p>
            <a:pPr marL="812800" indent="-812800" algn="just">
              <a:lnSpc>
                <a:spcPct val="90000"/>
              </a:lnSpc>
              <a:buFont typeface="Arial" charset="0"/>
              <a:buAutoNum type="romanUcPeriod"/>
            </a:pPr>
            <a:endParaRPr lang="es-ES_tradnl" sz="3200" b="1" dirty="0">
              <a:solidFill>
                <a:srgbClr val="C00000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Arial" charset="0"/>
              <a:buAutoNum type="romanUcPeriod"/>
            </a:pPr>
            <a:r>
              <a:rPr lang="es-ES_tradnl" sz="3200" b="1" dirty="0">
                <a:solidFill>
                  <a:schemeClr val="accent2"/>
                </a:solidFill>
              </a:rPr>
              <a:t>EL DESEQUILIBRIO </a:t>
            </a:r>
            <a:r>
              <a:rPr lang="es-ES_tradnl" sz="3200" b="1" dirty="0" smtClean="0">
                <a:solidFill>
                  <a:schemeClr val="accent2"/>
                </a:solidFill>
              </a:rPr>
              <a:t>EXTERNO</a:t>
            </a:r>
            <a:endParaRPr lang="es-CO" sz="3200" b="1" dirty="0" smtClean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</a:pPr>
            <a:endParaRPr lang="es-ES_tradnl" sz="3200" b="1" dirty="0">
              <a:solidFill>
                <a:schemeClr val="accent2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+mj-lt"/>
              <a:buAutoNum type="romanUcPeriod" startAt="2"/>
            </a:pPr>
            <a:r>
              <a:rPr lang="es-CO" sz="3200" b="1" dirty="0">
                <a:solidFill>
                  <a:schemeClr val="accent2"/>
                </a:solidFill>
              </a:rPr>
              <a:t>EL INEVITABLE AJUSTE EXTERNO</a:t>
            </a:r>
            <a:endParaRPr lang="es-ES_tradnl" sz="3200" b="1" dirty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endParaRPr lang="es-ES_tradnl" sz="3200" b="1" dirty="0">
              <a:solidFill>
                <a:schemeClr val="accent2"/>
              </a:solidFill>
            </a:endParaRPr>
          </a:p>
          <a:p>
            <a:pPr marL="812800" indent="-812800" algn="just">
              <a:lnSpc>
                <a:spcPct val="90000"/>
              </a:lnSpc>
              <a:buFont typeface="+mj-lt"/>
              <a:buAutoNum type="romanUcPeriod" startAt="3"/>
            </a:pPr>
            <a:r>
              <a:rPr lang="es-ES_tradnl" sz="3200" b="1" dirty="0" smtClean="0">
                <a:solidFill>
                  <a:schemeClr val="accent2"/>
                </a:solidFill>
              </a:rPr>
              <a:t>EL DESEQUILIBRIO SOCIAL: INEQUIDAD Y CRECIMIENTO</a:t>
            </a:r>
            <a:endParaRPr lang="es-ES_tradnl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94594"/>
      </p:ext>
    </p:extLst>
  </p:cSld>
  <p:clrMapOvr>
    <a:masterClrMapping/>
  </p:clrMapOvr>
  <p:transition xmlns:p14="http://schemas.microsoft.com/office/powerpoint/2010/main" spd="med" advTm="10000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1800" y="887454"/>
            <a:ext cx="8712200" cy="11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Desigualdad en los INGRESOS</a:t>
            </a:r>
            <a:endParaRPr kumimoji="0" lang="es-ES_tradnl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 Colombia, mientras que el 20% más pobre apenas percibe el 2,39% del ingreso total, el 20% más rico obtiene el 57%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916832"/>
            <a:ext cx="4646320" cy="46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683568" y="2996952"/>
            <a:ext cx="26309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kern="0" dirty="0">
                <a:latin typeface="+mn-lt"/>
                <a:ea typeface="ＭＳ Ｐゴシック" charset="-128"/>
                <a:cs typeface="ＭＳ Ｐゴシック" charset="-128"/>
              </a:rPr>
              <a:t>Tres veces más concentración que el peor de los países desarrollados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7588" y="6627168"/>
            <a:ext cx="528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Arial" pitchFamily="34" charset="0"/>
                <a:cs typeface="Arial" pitchFamily="34" charset="0"/>
              </a:rPr>
              <a:t>Fuente: Banco Mundial</a:t>
            </a:r>
            <a:endParaRPr lang="es-CO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1029378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Desigualdades Regionales</a:t>
            </a:r>
          </a:p>
          <a:p>
            <a:pPr>
              <a:buFont typeface="Wingdings" charset="2"/>
              <a:buNone/>
            </a:pPr>
            <a:endParaRPr lang="es-CO" sz="500" dirty="0" smtClean="0">
              <a:solidFill>
                <a:srgbClr val="C00000"/>
              </a:solidFill>
            </a:endParaRPr>
          </a:p>
          <a:p>
            <a:pPr marL="361950" lvl="0" indent="-361950">
              <a:buNone/>
            </a:pPr>
            <a:r>
              <a:rPr lang="es-MX" sz="2000" dirty="0" smtClean="0"/>
              <a:t>Continuan existiendo enormes </a:t>
            </a:r>
            <a:r>
              <a:rPr lang="es-CO" sz="2000" dirty="0" smtClean="0"/>
              <a:t>brechas entre</a:t>
            </a:r>
            <a:r>
              <a:rPr lang="es-MX" sz="2000" dirty="0" smtClean="0"/>
              <a:t> la ciudad y el campo:</a:t>
            </a: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83" y="3068960"/>
            <a:ext cx="5496765" cy="34563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5536" y="3284984"/>
            <a:ext cx="28083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+mn-lt"/>
                <a:ea typeface="ＭＳ Ｐゴシック" charset="-128"/>
                <a:cs typeface="ＭＳ Ｐゴシック" charset="-128"/>
              </a:rPr>
              <a:t>Y entre las </a:t>
            </a:r>
            <a:r>
              <a:rPr lang="es-ES_tradnl" sz="2000" dirty="0" smtClean="0">
                <a:latin typeface="+mn-lt"/>
                <a:ea typeface="ＭＳ Ｐゴシック" charset="-128"/>
                <a:cs typeface="ＭＳ Ｐゴシック" charset="-128"/>
              </a:rPr>
              <a:t>regiones:</a:t>
            </a:r>
          </a:p>
          <a:p>
            <a:pPr marL="265113" indent="-265113">
              <a:buClr>
                <a:srgbClr val="FF0000"/>
              </a:buClr>
              <a:buFont typeface="Wingdings" charset="2"/>
              <a:buChar char="ü"/>
            </a:pPr>
            <a:r>
              <a:rPr lang="es-ES_tradnl" sz="1600" dirty="0" smtClean="0">
                <a:latin typeface="+mn-lt"/>
                <a:ea typeface="ＭＳ Ｐゴシック" charset="-128"/>
                <a:cs typeface="ＭＳ Ｐゴシック" charset="-128"/>
              </a:rPr>
              <a:t>Brecha de Ingresos entre Bogotá y Pacífico rural es 3.9 </a:t>
            </a:r>
          </a:p>
          <a:p>
            <a:pPr marL="265113" indent="-265113">
              <a:buClr>
                <a:srgbClr val="FF0000"/>
              </a:buClr>
              <a:buFont typeface="Wingdings" charset="2"/>
              <a:buChar char="ü"/>
            </a:pPr>
            <a:r>
              <a:rPr lang="es-ES_tradnl" sz="1600" dirty="0" smtClean="0">
                <a:latin typeface="+mn-lt"/>
                <a:ea typeface="ＭＳ Ｐゴシック" charset="-128"/>
                <a:cs typeface="ＭＳ Ｐゴシック" charset="-128"/>
              </a:rPr>
              <a:t>Y la pobreza es 5 veces mayor</a:t>
            </a:r>
            <a:endParaRPr lang="es-ES_tradnl" sz="1600" dirty="0"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770788"/>
            <a:ext cx="5760640" cy="129817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28926" y="6429396"/>
            <a:ext cx="528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Arial" pitchFamily="34" charset="0"/>
                <a:cs typeface="Arial" pitchFamily="34" charset="0"/>
              </a:rPr>
              <a:t>Fuente: DANE</a:t>
            </a:r>
            <a:endParaRPr lang="es-CO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1800" y="887454"/>
            <a:ext cx="8712200" cy="55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Estado incapaz de reducir la Desigualdad </a:t>
            </a:r>
            <a:endParaRPr kumimoji="0" lang="es-ES_tradnl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 A.L el Estado es ineficiente para disminuir la Desigualdad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s-ES_tradnl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s-ES_tradnl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s-ES_tradnl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s-ES_tradnl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_tradnl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s-ES_tradnl" sz="16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s-ES_tradnl" sz="1600" kern="0" dirty="0" smtClean="0">
                <a:latin typeface="+mn-lt"/>
                <a:ea typeface="ＭＳ Ｐゴシック" charset="-128"/>
                <a:cs typeface="ＭＳ Ｐゴシック" charset="-128"/>
              </a:rPr>
              <a:t>En Europa si lo hace (lo hacía)</a:t>
            </a:r>
            <a:endParaRPr kumimoji="0" lang="es-ES_tradn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ES_tradnl" sz="1600" kern="0" dirty="0" smtClean="0">
                <a:latin typeface="+mn-lt"/>
                <a:ea typeface="ＭＳ Ｐゴシック" charset="-128"/>
                <a:cs typeface="ＭＳ Ｐゴシック" charset="-128"/>
              </a:rPr>
              <a:t>Impuestos Progresivos = Paga más el que tiene más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Gasto Público Progresivo = Prioridad</a:t>
            </a:r>
            <a:r>
              <a:rPr kumimoji="0" lang="es-ES_tradnl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del gasto social</a:t>
            </a:r>
            <a:endParaRPr kumimoji="0" lang="es-ES_tradnl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11 Grupo"/>
          <p:cNvGrpSpPr/>
          <p:nvPr/>
        </p:nvGrpSpPr>
        <p:grpSpPr>
          <a:xfrm>
            <a:off x="1043608" y="1585863"/>
            <a:ext cx="6408712" cy="4147393"/>
            <a:chOff x="1475656" y="1887215"/>
            <a:chExt cx="5832648" cy="391804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204864"/>
              <a:ext cx="5832648" cy="340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5"/>
            <p:cNvSpPr txBox="1"/>
            <p:nvPr/>
          </p:nvSpPr>
          <p:spPr>
            <a:xfrm>
              <a:off x="2756288" y="1887215"/>
              <a:ext cx="3592836" cy="496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O" sz="1200" b="1" dirty="0">
                  <a:latin typeface="+mn-lt"/>
                  <a:ea typeface="ＭＳ Ｐゴシック"/>
                  <a:cs typeface="ＭＳ Ｐゴシック"/>
                </a:rPr>
                <a:t>Coeficientes </a:t>
              </a:r>
              <a:r>
                <a:rPr lang="es-CO" sz="1200" b="1" dirty="0" err="1" smtClean="0">
                  <a:latin typeface="+mn-lt"/>
                  <a:ea typeface="ＭＳ Ｐゴシック"/>
                  <a:cs typeface="ＭＳ Ｐゴシック"/>
                </a:rPr>
                <a:t>Gini</a:t>
              </a:r>
              <a:endParaRPr lang="es-CO" sz="1200" b="1" dirty="0"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r>
                <a:rPr lang="es-MX" sz="1200" dirty="0" smtClean="0">
                  <a:latin typeface="+mn-lt"/>
                  <a:ea typeface="ＭＳ Ｐゴシック"/>
                  <a:cs typeface="ＭＳ Ｐゴシック"/>
                </a:rPr>
                <a:t>Antes y Después de Impuestos</a:t>
              </a:r>
              <a:endParaRPr lang="es-CO" sz="1200" dirty="0"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88024" y="5574432"/>
              <a:ext cx="25202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latin typeface="+mn-lt"/>
                </a:rPr>
                <a:t>Fuente:  Banco Mundial</a:t>
              </a:r>
              <a:endParaRPr lang="es-CO" sz="900" dirty="0">
                <a:latin typeface="+mn-lt"/>
              </a:endParaRPr>
            </a:p>
          </p:txBody>
        </p:sp>
      </p:grpSp>
      <p:sp>
        <p:nvSpPr>
          <p:cNvPr id="11" name="10 Elipse"/>
          <p:cNvSpPr/>
          <p:nvPr/>
        </p:nvSpPr>
        <p:spPr>
          <a:xfrm>
            <a:off x="6643702" y="4857760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625" y="879244"/>
            <a:ext cx="8497888" cy="543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s-ES_tradnl" sz="2400" dirty="0" smtClean="0">
                <a:solidFill>
                  <a:srgbClr val="C00000"/>
                </a:solidFill>
                <a:latin typeface="+mn-lt"/>
              </a:rPr>
              <a:t>La Concentración de la RIQUEZA en el mundo</a:t>
            </a:r>
          </a:p>
          <a:p>
            <a:pPr marL="361950" indent="-3619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CO" sz="2000" dirty="0">
                <a:latin typeface="+mn-lt"/>
                <a:ea typeface="ＭＳ Ｐゴシック" charset="-128"/>
                <a:cs typeface="ＭＳ Ｐゴシック" charset="-128"/>
              </a:rPr>
              <a:t>En el mundo - OXFAM (Credit Suisse)</a:t>
            </a:r>
          </a:p>
          <a:p>
            <a:pPr marL="730250" indent="-285750">
              <a:spcAft>
                <a:spcPts val="60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dirty="0">
                <a:latin typeface="+mn-lt"/>
              </a:rPr>
              <a:t>32 millones de personas (0,6%) tienen el 44% de la riqueza mundial</a:t>
            </a:r>
          </a:p>
          <a:p>
            <a:pPr marL="730250" indent="-285750">
              <a:spcAft>
                <a:spcPts val="60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dirty="0">
                <a:latin typeface="+mn-lt"/>
              </a:rPr>
              <a:t>62 personas tienen la misma riqueza que el 50% de la población. En 2010    eran 388 personas </a:t>
            </a:r>
          </a:p>
          <a:p>
            <a:pPr marL="730250" indent="-285750">
              <a:spcAft>
                <a:spcPts val="60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ES_tradnl" dirty="0">
                <a:latin typeface="+mn-lt"/>
              </a:rPr>
              <a:t>La riqueza de las esas 62 personas ha crecido 44% en 5 años, mientras que la riqueza del 50% más pobre de la población se ha reducido 41%. </a:t>
            </a:r>
            <a:endParaRPr lang="en-US" dirty="0">
              <a:latin typeface="+mn-lt"/>
            </a:endParaRPr>
          </a:p>
          <a:p>
            <a:pPr marL="361950" lvl="0" indent="-3619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s-CO" sz="200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lvl="0" indent="-3619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CO" sz="2000" dirty="0" smtClean="0">
                <a:latin typeface="+mn-lt"/>
                <a:ea typeface="ＭＳ Ｐゴシック" charset="-128"/>
                <a:cs typeface="ＭＳ Ｐゴシック" charset="-128"/>
              </a:rPr>
              <a:t>Situación </a:t>
            </a:r>
            <a:r>
              <a:rPr lang="es-CO" sz="2000" dirty="0">
                <a:latin typeface="+mn-lt"/>
                <a:ea typeface="ＭＳ Ｐゴシック" charset="-128"/>
                <a:cs typeface="ＭＳ Ｐゴシック" charset="-128"/>
              </a:rPr>
              <a:t>en USA (Yellen – presidente de la FED)</a:t>
            </a:r>
          </a:p>
          <a:p>
            <a:pPr marL="730250" lvl="0" indent="-285750">
              <a:spcAft>
                <a:spcPts val="60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dirty="0" smtClean="0">
                <a:latin typeface="+mn-lt"/>
              </a:rPr>
              <a:t>6 millones de familias más ricas (5%) pasaron del 54% al 61% de la riqueza total del país en solo 14 años.</a:t>
            </a:r>
          </a:p>
          <a:p>
            <a:pPr marL="730250" lvl="0" indent="-285750">
              <a:spcAft>
                <a:spcPts val="60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dirty="0" smtClean="0">
                <a:latin typeface="+mn-lt"/>
              </a:rPr>
              <a:t>62 millones de familias (50%) que solo tenían el 3% de la riqueza nacional en 1989, bajaron hasta un mísero 1% en 2013</a:t>
            </a:r>
          </a:p>
          <a:p>
            <a:pPr marL="730250" lvl="0" indent="-285750">
              <a:spcAft>
                <a:spcPts val="60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dirty="0" smtClean="0">
                <a:latin typeface="+mn-lt"/>
              </a:rPr>
              <a:t>15 millones de familias no tenían ningún activo ni riqueza</a:t>
            </a:r>
            <a:r>
              <a:rPr lang="es-CO" sz="2000" dirty="0" smtClean="0">
                <a:latin typeface="+mn-lt"/>
              </a:rPr>
              <a:t>.</a:t>
            </a:r>
          </a:p>
          <a:p>
            <a:pPr marL="361950" lvl="0" indent="17462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es-CO" sz="2000" dirty="0" smtClean="0">
              <a:latin typeface="+mn-lt"/>
            </a:endParaRPr>
          </a:p>
          <a:p>
            <a:pPr marL="361950" indent="174625">
              <a:spcAft>
                <a:spcPts val="600"/>
              </a:spcAft>
              <a:buClr>
                <a:srgbClr val="C00000"/>
              </a:buClr>
            </a:pPr>
            <a:endParaRPr lang="es-CO" dirty="0" smtClean="0">
              <a:latin typeface="+mn-lt"/>
            </a:endParaRPr>
          </a:p>
          <a:p>
            <a:pPr marL="361950" indent="174625">
              <a:spcAft>
                <a:spcPts val="600"/>
              </a:spcAft>
              <a:buClr>
                <a:srgbClr val="C00000"/>
              </a:buClr>
            </a:pPr>
            <a:endParaRPr lang="es-CO" dirty="0">
              <a:latin typeface="+mn-lt"/>
            </a:endParaRPr>
          </a:p>
          <a:p>
            <a:pPr lvl="0">
              <a:spcAft>
                <a:spcPts val="600"/>
              </a:spcAft>
            </a:pPr>
            <a:endParaRPr lang="es-CO" sz="1600" i="1" dirty="0" smtClean="0">
              <a:latin typeface="+mn-lt"/>
            </a:endParaRPr>
          </a:p>
          <a:p>
            <a:pPr marL="450850" indent="-9525">
              <a:spcAft>
                <a:spcPts val="600"/>
              </a:spcAft>
            </a:pPr>
            <a:endParaRPr lang="es-CO" sz="2000" dirty="0" smtClean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5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33903" y="908720"/>
            <a:ext cx="8314561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spcAft>
                <a:spcPts val="600"/>
              </a:spcAft>
            </a:pPr>
            <a:r>
              <a:rPr lang="es-ES_tradnl" sz="2400" dirty="0">
                <a:solidFill>
                  <a:srgbClr val="C00000"/>
                </a:solidFill>
                <a:latin typeface="+mn-lt"/>
              </a:rPr>
              <a:t>La Concentración de la RIQUEZA en </a:t>
            </a:r>
            <a:r>
              <a:rPr lang="es-ES_tradnl" sz="2400" dirty="0" smtClean="0">
                <a:solidFill>
                  <a:srgbClr val="C00000"/>
                </a:solidFill>
                <a:latin typeface="+mn-lt"/>
              </a:rPr>
              <a:t>Colombia</a:t>
            </a:r>
          </a:p>
          <a:p>
            <a:pPr marL="361950" indent="-361950" algn="just" eaLnBrk="0" hangingPunct="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s-CO" sz="2000" dirty="0" smtClean="0">
                <a:latin typeface="+mn-lt"/>
                <a:ea typeface="ＭＳ Ｐゴシック" charset="-128"/>
                <a:cs typeface="ＭＳ Ｐゴシック" charset="-128"/>
              </a:rPr>
              <a:t>En </a:t>
            </a:r>
            <a:r>
              <a:rPr lang="es-CO" sz="2000" dirty="0">
                <a:latin typeface="+mn-lt"/>
                <a:ea typeface="ＭＳ Ｐゴシック" charset="-128"/>
                <a:cs typeface="ＭＳ Ｐゴシック" charset="-128"/>
              </a:rPr>
              <a:t>Colombia No existe medición de la riqueza, y el tema totalmente ausente del debate </a:t>
            </a:r>
            <a:r>
              <a:rPr lang="es-CO" sz="2000" dirty="0" smtClean="0">
                <a:latin typeface="+mn-lt"/>
                <a:ea typeface="ＭＳ Ｐゴシック" charset="-128"/>
                <a:cs typeface="ＭＳ Ｐゴシック" charset="-128"/>
              </a:rPr>
              <a:t>político</a:t>
            </a:r>
            <a:endParaRPr lang="es-CO" sz="20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indent="-361950" algn="just" eaLnBrk="0" hangingPunct="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s-CO" sz="2000" dirty="0" smtClean="0">
                <a:latin typeface="+mn-lt"/>
                <a:ea typeface="ＭＳ Ｐゴシック" charset="-128"/>
                <a:cs typeface="ＭＳ Ｐゴシック" charset="-128"/>
              </a:rPr>
              <a:t>Indicadores de los activos más importantes</a:t>
            </a:r>
          </a:p>
          <a:p>
            <a:pPr lvl="1" algn="just" eaLnBrk="0" hangingPunct="0">
              <a:spcBef>
                <a:spcPct val="20000"/>
              </a:spcBef>
              <a:spcAft>
                <a:spcPts val="0"/>
              </a:spcAft>
            </a:pPr>
            <a:r>
              <a:rPr lang="es-MX" sz="2000" dirty="0" smtClean="0">
                <a:latin typeface="+mn-lt"/>
              </a:rPr>
              <a:t>Distribución de la Tierra:</a:t>
            </a:r>
          </a:p>
        </p:txBody>
      </p:sp>
      <p:grpSp>
        <p:nvGrpSpPr>
          <p:cNvPr id="3" name="11 Grupo"/>
          <p:cNvGrpSpPr/>
          <p:nvPr/>
        </p:nvGrpSpPr>
        <p:grpSpPr>
          <a:xfrm>
            <a:off x="1463350" y="2924944"/>
            <a:ext cx="6737216" cy="2857674"/>
            <a:chOff x="1463350" y="2329716"/>
            <a:chExt cx="6737216" cy="2857674"/>
          </a:xfrm>
        </p:grpSpPr>
        <p:grpSp>
          <p:nvGrpSpPr>
            <p:cNvPr id="4" name="10 Grupo"/>
            <p:cNvGrpSpPr/>
            <p:nvPr/>
          </p:nvGrpSpPr>
          <p:grpSpPr>
            <a:xfrm>
              <a:off x="1463350" y="2329716"/>
              <a:ext cx="6737216" cy="2611452"/>
              <a:chOff x="1463350" y="2329716"/>
              <a:chExt cx="6737216" cy="2611452"/>
            </a:xfrm>
          </p:grpSpPr>
          <p:pic>
            <p:nvPicPr>
              <p:cNvPr id="9318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63350" y="2852936"/>
                <a:ext cx="6737216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8 CuadroTexto"/>
              <p:cNvSpPr txBox="1"/>
              <p:nvPr/>
            </p:nvSpPr>
            <p:spPr>
              <a:xfrm>
                <a:off x="2411760" y="2329716"/>
                <a:ext cx="511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>
                    <a:latin typeface="+mj-lt"/>
                  </a:rPr>
                  <a:t>DISTRIBUCIÓN RURAL POR RANGO DE SUPERFICIE</a:t>
                </a:r>
              </a:p>
              <a:p>
                <a:pPr algn="ctr"/>
                <a:r>
                  <a:rPr lang="es-MX" sz="1400" b="1" dirty="0" smtClean="0">
                    <a:latin typeface="+mj-lt"/>
                  </a:rPr>
                  <a:t>RESUMEN NACIONAL – 2005</a:t>
                </a:r>
              </a:p>
            </p:txBody>
          </p:sp>
        </p:grpSp>
        <p:sp>
          <p:nvSpPr>
            <p:cNvPr id="10" name="9 CuadroTexto"/>
            <p:cNvSpPr txBox="1"/>
            <p:nvPr/>
          </p:nvSpPr>
          <p:spPr>
            <a:xfrm>
              <a:off x="1475656" y="4941168"/>
              <a:ext cx="6696744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>
                  <a:latin typeface="+mn-lt"/>
                </a:rPr>
                <a:t>Fuente: IGAC, Estadísticas Catastrales Abril 2005. Cálculos OCSE - CID - UN.</a:t>
              </a:r>
              <a:endParaRPr lang="es-CO" sz="1000" dirty="0">
                <a:latin typeface="+mn-lt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259632" y="6021288"/>
            <a:ext cx="5554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Gini</a:t>
            </a:r>
            <a:r>
              <a:rPr lang="es-ES" dirty="0" smtClean="0"/>
              <a:t> de la Propiedad Agrícola (2009) = </a:t>
            </a:r>
            <a:r>
              <a:rPr lang="es-ES" b="1" dirty="0" smtClean="0">
                <a:solidFill>
                  <a:srgbClr val="FF0000"/>
                </a:solidFill>
              </a:rPr>
              <a:t>0.885</a:t>
            </a:r>
          </a:p>
          <a:p>
            <a:endParaRPr lang="es-E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1893474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ES_tradnl" sz="2400" dirty="0" smtClean="0">
                <a:solidFill>
                  <a:srgbClr val="C00000"/>
                </a:solidFill>
              </a:rPr>
              <a:t>La Concentración </a:t>
            </a:r>
            <a:r>
              <a:rPr lang="es-ES_tradnl" sz="2400" dirty="0">
                <a:solidFill>
                  <a:srgbClr val="C00000"/>
                </a:solidFill>
              </a:rPr>
              <a:t>de la RIQUEZA en Colombia</a:t>
            </a:r>
          </a:p>
          <a:p>
            <a:pPr marL="361950" indent="-361950" algn="just"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es-CO" sz="2000" kern="1200" dirty="0" smtClean="0"/>
              <a:t>En el sector financiero:</a:t>
            </a:r>
          </a:p>
          <a:p>
            <a:pPr marL="723900" lvl="1" indent="-285750">
              <a:spcAft>
                <a:spcPts val="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sz="1600" dirty="0" smtClean="0"/>
              <a:t>2.488 </a:t>
            </a:r>
            <a:r>
              <a:rPr lang="es-CO" sz="1600" dirty="0"/>
              <a:t>clientes (0.01%) tienen </a:t>
            </a:r>
            <a:r>
              <a:rPr lang="es-CO" sz="1600" b="1" dirty="0" smtClean="0"/>
              <a:t>56.94% </a:t>
            </a:r>
            <a:r>
              <a:rPr lang="es-CO" sz="1600" dirty="0"/>
              <a:t>de depósitos bancarios ($</a:t>
            </a:r>
            <a:r>
              <a:rPr lang="es-CO" sz="1600" dirty="0" smtClean="0"/>
              <a:t>185 </a:t>
            </a:r>
            <a:r>
              <a:rPr lang="es-CO" sz="1600" dirty="0"/>
              <a:t>billones)</a:t>
            </a:r>
          </a:p>
          <a:p>
            <a:pPr marL="723900" lvl="1" indent="-285750">
              <a:spcAft>
                <a:spcPts val="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sz="1600" dirty="0" smtClean="0"/>
              <a:t>44.6 </a:t>
            </a:r>
            <a:r>
              <a:rPr lang="es-CO" sz="1600" dirty="0"/>
              <a:t>millones tiene el </a:t>
            </a:r>
            <a:r>
              <a:rPr lang="es-CO" sz="1600" b="1" dirty="0" smtClean="0"/>
              <a:t>4.66% </a:t>
            </a:r>
            <a:r>
              <a:rPr lang="es-CO" sz="1600" dirty="0"/>
              <a:t>de los depósitos (</a:t>
            </a:r>
            <a:r>
              <a:rPr lang="es-CO" sz="1600" dirty="0" smtClean="0"/>
              <a:t>$7.6 </a:t>
            </a:r>
            <a:r>
              <a:rPr lang="es-CO" sz="1600" dirty="0"/>
              <a:t>billones)</a:t>
            </a:r>
          </a:p>
          <a:p>
            <a:pPr marL="723900" lvl="1" indent="-285750">
              <a:spcAft>
                <a:spcPts val="0"/>
              </a:spcAft>
              <a:buClr>
                <a:srgbClr val="C00000"/>
              </a:buClr>
              <a:buFont typeface="Wingdings" charset="2"/>
              <a:buChar char="ü"/>
            </a:pPr>
            <a:r>
              <a:rPr lang="es-CO" sz="1600" dirty="0"/>
              <a:t>Gini de Ahorros es </a:t>
            </a:r>
            <a:r>
              <a:rPr lang="es-CO" sz="1600" b="1" dirty="0">
                <a:solidFill>
                  <a:srgbClr val="FF0000"/>
                </a:solidFill>
              </a:rPr>
              <a:t>0,95</a:t>
            </a:r>
            <a:r>
              <a:rPr lang="es-CO" sz="1600" dirty="0"/>
              <a:t> y de Cta. Corriente </a:t>
            </a:r>
            <a:r>
              <a:rPr lang="es-CO" sz="1600" b="1" dirty="0">
                <a:solidFill>
                  <a:srgbClr val="FF0000"/>
                </a:solidFill>
              </a:rPr>
              <a:t>0,97</a:t>
            </a:r>
          </a:p>
          <a:p>
            <a:pPr marL="0" indent="0" algn="just">
              <a:spcAft>
                <a:spcPts val="0"/>
              </a:spcAft>
              <a:buClrTx/>
              <a:buNone/>
            </a:pPr>
            <a:endParaRPr lang="es-CO" sz="18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83090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7739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1893474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ES_tradnl" sz="2400" dirty="0" smtClean="0">
                <a:solidFill>
                  <a:srgbClr val="C00000"/>
                </a:solidFill>
              </a:rPr>
              <a:t>La Concentración </a:t>
            </a:r>
            <a:r>
              <a:rPr lang="es-ES_tradnl" sz="2400" dirty="0">
                <a:solidFill>
                  <a:srgbClr val="C00000"/>
                </a:solidFill>
              </a:rPr>
              <a:t>de la RIQUEZA en Colombia</a:t>
            </a:r>
          </a:p>
          <a:p>
            <a:pPr marL="361950" indent="-361950" algn="just">
              <a:spcAft>
                <a:spcPts val="0"/>
              </a:spcAft>
              <a:buClrTx/>
              <a:buNone/>
            </a:pPr>
            <a:r>
              <a:rPr lang="es-CO" sz="2000" kern="1200" dirty="0" smtClean="0"/>
              <a:t>Las Utilidades de las empresas</a:t>
            </a:r>
          </a:p>
          <a:p>
            <a:pPr marL="0" indent="0" algn="just">
              <a:spcAft>
                <a:spcPts val="0"/>
              </a:spcAft>
              <a:buClrTx/>
              <a:buNone/>
            </a:pPr>
            <a:endParaRPr lang="es-CO" sz="18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 marL="361950" lvl="0" indent="-361950">
              <a:buNone/>
            </a:pPr>
            <a:r>
              <a:rPr lang="es-MX" sz="2000" dirty="0" smtClean="0"/>
              <a:t>Y la Riqueza Financiera</a:t>
            </a:r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202" y="3857628"/>
            <a:ext cx="3786214" cy="21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00808"/>
            <a:ext cx="789546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39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6952" y="857879"/>
            <a:ext cx="8507536" cy="5544715"/>
          </a:xfrm>
        </p:spPr>
        <p:txBody>
          <a:bodyPr/>
          <a:lstStyle/>
          <a:p>
            <a:pPr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¿Es importante La EQUIDAD?</a:t>
            </a:r>
          </a:p>
          <a:p>
            <a:pPr marL="0" indent="0">
              <a:buNone/>
            </a:pPr>
            <a:r>
              <a:rPr lang="es-ES_tradnl" sz="2000" dirty="0" smtClean="0"/>
              <a:t>La INEQUIDAD (mala distribución del Ingreso y </a:t>
            </a:r>
            <a:r>
              <a:rPr lang="es-ES_tradnl" sz="2000" u="sng" dirty="0" smtClean="0"/>
              <a:t>la Riqueza</a:t>
            </a:r>
            <a:r>
              <a:rPr lang="es-ES_tradnl" sz="2000" dirty="0" smtClean="0"/>
              <a:t>) es un obstáculo para el CRECIMIENTO </a:t>
            </a:r>
            <a:r>
              <a:rPr lang="es-MX" sz="2000" dirty="0" smtClean="0"/>
              <a:t>(B.M.– Alesina– Rodrick – Bindsell): </a:t>
            </a:r>
            <a:endParaRPr lang="es-CO" sz="2000" dirty="0" smtClean="0"/>
          </a:p>
          <a:p>
            <a:pPr marL="623888" lvl="1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No permite el desarrollo del Mercado Interno: Bajo consumo.</a:t>
            </a:r>
            <a:endParaRPr lang="es-CO" sz="1600" dirty="0"/>
          </a:p>
          <a:p>
            <a:pPr marL="623888" lvl="1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Impide desarrollo de Mercados de Capitales: los pobres no ahorran.</a:t>
            </a:r>
            <a:endParaRPr lang="es-CO" sz="1600" dirty="0"/>
          </a:p>
          <a:p>
            <a:pPr marL="623888" lvl="1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Limita acceso al crédito.</a:t>
            </a:r>
            <a:endParaRPr lang="es-CO" sz="1600" dirty="0"/>
          </a:p>
          <a:p>
            <a:pPr marL="623888" lvl="1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Reduce productividad y eficiencia de los trabajadores (Marshall).</a:t>
            </a:r>
            <a:endParaRPr lang="es-CO" sz="1600" dirty="0"/>
          </a:p>
          <a:p>
            <a:pPr marL="623888" lvl="1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Limita las posibilidades de capacitación de los trabajadores.</a:t>
            </a:r>
          </a:p>
          <a:p>
            <a:pPr marL="623888" lvl="1" indent="-3429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CO" sz="1600" dirty="0"/>
              <a:t>La Desigualdad fue una de las causas de la Crisis Mundial-2008</a:t>
            </a:r>
          </a:p>
          <a:p>
            <a:pPr marL="471487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ES_tradnl" sz="1600" dirty="0"/>
          </a:p>
          <a:p>
            <a:pPr marL="0" indent="0" algn="just">
              <a:spcAft>
                <a:spcPts val="600"/>
              </a:spcAft>
              <a:buClrTx/>
              <a:buNone/>
            </a:pPr>
            <a:r>
              <a:rPr lang="es-ES_tradnl" sz="2000" dirty="0"/>
              <a:t>La </a:t>
            </a:r>
            <a:r>
              <a:rPr lang="es-ES_tradnl" sz="2000" dirty="0" smtClean="0"/>
              <a:t>DESIGUALDAD frena </a:t>
            </a:r>
            <a:r>
              <a:rPr lang="es-ES_tradnl" sz="2000" dirty="0"/>
              <a:t>el </a:t>
            </a:r>
            <a:r>
              <a:rPr lang="es-ES_tradnl" sz="2000" dirty="0" smtClean="0"/>
              <a:t>desarrollo por </a:t>
            </a:r>
            <a:r>
              <a:rPr lang="es-ES_tradnl" sz="2000" dirty="0"/>
              <a:t>razones POLÍTICAS:</a:t>
            </a:r>
            <a:endParaRPr lang="es-CO" sz="2000" dirty="0"/>
          </a:p>
          <a:p>
            <a:pPr marL="623888" lvl="1" indent="-3587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Crea tensiones sociales que espantan a los inversionistas.</a:t>
            </a:r>
            <a:endParaRPr lang="es-CO" sz="1600" dirty="0"/>
          </a:p>
          <a:p>
            <a:pPr marL="623888" lvl="1" indent="-3587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Estimula la CORRUPCIÓN por falta de representatividad política.</a:t>
            </a:r>
            <a:endParaRPr lang="es-CO" sz="1600" dirty="0"/>
          </a:p>
          <a:p>
            <a:pPr marL="623888" lvl="1" indent="-3587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Pauperiza la clase media.</a:t>
            </a:r>
            <a:endParaRPr lang="es-CO" sz="1600" dirty="0"/>
          </a:p>
          <a:p>
            <a:pPr marL="623888" lvl="1" indent="-3587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Disminuye la gobernabilidad.</a:t>
            </a:r>
            <a:endParaRPr lang="es-CO" sz="1600" dirty="0"/>
          </a:p>
          <a:p>
            <a:pPr marL="623888" lvl="1" indent="-3587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sz="1600" dirty="0"/>
              <a:t>Incita a la delincuencia y a la violencia.</a:t>
            </a:r>
            <a:endParaRPr lang="es-CO" sz="1600" dirty="0"/>
          </a:p>
          <a:p>
            <a:pPr>
              <a:spcAft>
                <a:spcPts val="0"/>
              </a:spcAft>
              <a:buNone/>
            </a:pPr>
            <a:endParaRPr lang="es-CO" sz="1000" dirty="0"/>
          </a:p>
          <a:p>
            <a:pPr marL="0" indent="0" algn="just">
              <a:spcAft>
                <a:spcPts val="0"/>
              </a:spcAft>
              <a:buClrTx/>
              <a:buNone/>
            </a:pPr>
            <a:r>
              <a:rPr lang="es-ES_tradnl" sz="2000" b="1" i="1" dirty="0"/>
              <a:t>Los países con menores desigualdades crecen más rápido y disminuyen más la pobreza.</a:t>
            </a:r>
          </a:p>
          <a:p>
            <a:pPr marL="361950" indent="-361950" algn="just">
              <a:spcAft>
                <a:spcPts val="600"/>
              </a:spcAft>
              <a:buClrTx/>
              <a:buNone/>
            </a:pPr>
            <a:endParaRPr lang="es-ES_tradnl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1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6265" y="832991"/>
            <a:ext cx="8392417" cy="581268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400" dirty="0" smtClean="0">
                <a:solidFill>
                  <a:srgbClr val="C00000"/>
                </a:solidFill>
              </a:rPr>
              <a:t>Desigualdad y Crisis Financiera</a:t>
            </a:r>
            <a:endParaRPr lang="es-CO" sz="2400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es-ES_tradnl" sz="2000" dirty="0" smtClean="0"/>
              <a:t>Una tesis novedosa: </a:t>
            </a:r>
            <a:endParaRPr lang="es-CO" sz="2000" dirty="0" smtClean="0"/>
          </a:p>
          <a:p>
            <a:pPr lvl="1" algn="just">
              <a:spcBef>
                <a:spcPts val="0"/>
              </a:spcBef>
              <a:buNone/>
            </a:pPr>
            <a:r>
              <a:rPr lang="es-ES_tradnl" sz="1800" dirty="0" smtClean="0"/>
              <a:t>La Desigualdad fue una de las causas de la Crisis Mundial del 2008.</a:t>
            </a:r>
            <a:endParaRPr lang="es-CO" sz="1800" dirty="0" smtClean="0"/>
          </a:p>
          <a:p>
            <a:pPr lvl="1" algn="just">
              <a:spcBef>
                <a:spcPts val="0"/>
              </a:spcBef>
              <a:buNone/>
            </a:pPr>
            <a:r>
              <a:rPr lang="en-US" sz="1800" dirty="0" smtClean="0"/>
              <a:t>“</a:t>
            </a:r>
            <a:r>
              <a:rPr lang="en-US" sz="1800" i="1" dirty="0" smtClean="0"/>
              <a:t>Fault Lines</a:t>
            </a:r>
            <a:r>
              <a:rPr lang="en-US" sz="1800" dirty="0" smtClean="0"/>
              <a:t>” – </a:t>
            </a:r>
            <a:r>
              <a:rPr lang="en-US" sz="1600" dirty="0" smtClean="0"/>
              <a:t>R. </a:t>
            </a:r>
            <a:r>
              <a:rPr lang="en-US" sz="1600" dirty="0" err="1" smtClean="0"/>
              <a:t>Rajan</a:t>
            </a:r>
            <a:r>
              <a:rPr lang="en-US" sz="1600" dirty="0" smtClean="0"/>
              <a:t> (U. Chicago, Chief Economist IMF, India Central Bank)</a:t>
            </a:r>
            <a:r>
              <a:rPr lang="en-US" sz="1800" dirty="0" smtClean="0"/>
              <a:t>.</a:t>
            </a:r>
            <a:endParaRPr lang="en-US" sz="1400" dirty="0" smtClean="0"/>
          </a:p>
          <a:p>
            <a:pPr lvl="1" algn="just">
              <a:spcBef>
                <a:spcPts val="0"/>
              </a:spcBef>
              <a:buNone/>
            </a:pPr>
            <a:endParaRPr lang="es-CO" sz="14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000" dirty="0" smtClean="0"/>
              <a:t>Creciente desigualdad en la distribución de los ingresos y en el acceso a la educación y la salud en los Estados Unidos:</a:t>
            </a:r>
            <a:endParaRPr lang="es-CO" sz="20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En 30 años participación en </a:t>
            </a:r>
            <a:r>
              <a:rPr lang="es-ES_tradnl" sz="1800" dirty="0"/>
              <a:t>I</a:t>
            </a:r>
            <a:r>
              <a:rPr lang="es-ES_tradnl" sz="1800" dirty="0" smtClean="0"/>
              <a:t>ngreso del 1% más rico subió del 8,9% al 23,5%.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El 1% hoy tiene el 35% del total de la riqueza privada. 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El salario de los CEO (de las compañías del índice S&amp;P 500) es 343 veces el salario promedio. En 1980 era 42 veces, y en Europa hoy es 25 veces.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i="1" dirty="0" smtClean="0"/>
              <a:t>En el 2004 el 10% más rico tenía el 70% de la riqueza total del país, y la riqueza del 1% de las familias más ricas era mayor que el total del 90% las familias norteamericanas. De hecho, ese 1% más rico se llevó para su casa más del 22% del ingreso nacional, mientras que en 1980 solo tenía el 10%</a:t>
            </a:r>
            <a:r>
              <a:rPr lang="es-ES_tradnl" sz="1800" dirty="0" smtClean="0"/>
              <a:t> (</a:t>
            </a:r>
            <a:r>
              <a:rPr lang="es-ES_tradnl" sz="1800" dirty="0" err="1" smtClean="0"/>
              <a:t>Obama</a:t>
            </a:r>
            <a:r>
              <a:rPr lang="es-ES_tradnl" sz="1800" dirty="0" smtClean="0"/>
              <a:t>).</a:t>
            </a:r>
            <a:endParaRPr lang="es-CO" sz="1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56873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s-CO" sz="2400" b="1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lang="es-ES" sz="2400" b="1" kern="0" dirty="0">
              <a:solidFill>
                <a:schemeClr val="accent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95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6265" y="875523"/>
            <a:ext cx="8392417" cy="581268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400" b="1" dirty="0" smtClean="0">
                <a:solidFill>
                  <a:srgbClr val="C00000"/>
                </a:solidFill>
              </a:rPr>
              <a:t>Desigualdad y Crisis Financiera</a:t>
            </a:r>
            <a:endParaRPr lang="es-CO" sz="24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000" dirty="0" smtClean="0"/>
              <a:t>La explicación de Rajan: “</a:t>
            </a:r>
            <a:r>
              <a:rPr lang="es-ES_tradnl" sz="2000" i="1" dirty="0" err="1" smtClean="0"/>
              <a:t>Let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them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Eat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Credit</a:t>
            </a:r>
            <a:r>
              <a:rPr lang="es-ES_tradnl" sz="2000" dirty="0" smtClean="0"/>
              <a:t>”</a:t>
            </a:r>
            <a:endParaRPr lang="es-CO" sz="20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El excesivo endeudamiento fue una respuesta política para atenuar la presión social de la creciente desigualdad.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El crecimiento exagerado del crédito agrícola fue una de las causas, más importantes de la quiebra de los bancos en la Gran Depresión.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Si no aumentan los ingresos, que tengan crédito para comprar: Beneficios inmediatos y Costos en el futuro.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 “</a:t>
            </a:r>
            <a:r>
              <a:rPr lang="es-ES_tradnl" sz="1800" i="1" dirty="0" smtClean="0"/>
              <a:t>a lo largo de la historia el crédito fácil ha sido usado como un paliativo por gobiernos que no son capaces de responder a las ansiedades de una clase media empobrecida</a:t>
            </a:r>
            <a:r>
              <a:rPr lang="es-ES_tradnl" sz="1800" dirty="0" smtClean="0"/>
              <a:t>”.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La codicia de los bancos comerciales y la ideología desregularizadora de Greenspan en el banco central contribuyeron a crear la burbuja.</a:t>
            </a:r>
            <a:endParaRPr lang="es-CO" sz="18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_tradnl" sz="1800" dirty="0" smtClean="0"/>
              <a:t>“</a:t>
            </a:r>
            <a:r>
              <a:rPr lang="es-ES_tradnl" sz="1800" i="1" dirty="0" smtClean="0"/>
              <a:t>Cuando el crédito fácil empujado por un gobierno gastador entra en contacto como la búsqueda de utilidades de un sistema financiero sofisticado, competitivo y amoral, se genera una gran falla geológica</a:t>
            </a:r>
            <a:r>
              <a:rPr lang="es-ES_tradnl" sz="1800" dirty="0" smtClean="0"/>
              <a:t>”.</a:t>
            </a:r>
            <a:endParaRPr lang="es-CO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III. EL DESEQUILIBRIO DE LA INEQUIDAD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3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610" y="2420888"/>
            <a:ext cx="67019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887454"/>
            <a:ext cx="8712200" cy="2253514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El deterioro de la Balanza Comercial</a:t>
            </a:r>
            <a:endParaRPr lang="es-MX" sz="500" dirty="0" smtClean="0"/>
          </a:p>
          <a:p>
            <a:pPr marL="0" indent="0">
              <a:buNone/>
            </a:pPr>
            <a:r>
              <a:rPr lang="es-CO" sz="1900" dirty="0" smtClean="0"/>
              <a:t>Después de los años de Bonanza la Balanza Comercial vuelve a ser negativa En 2015 llegó a niveles insospechados: </a:t>
            </a:r>
            <a:r>
              <a:rPr lang="es-CO" sz="1900" dirty="0" smtClean="0">
                <a:solidFill>
                  <a:srgbClr val="FF0000"/>
                </a:solidFill>
              </a:rPr>
              <a:t>-USD 15,907mm </a:t>
            </a:r>
            <a:r>
              <a:rPr lang="es-CO" sz="1900" dirty="0" smtClean="0"/>
              <a:t>(5% del PIB)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CO" sz="1600" dirty="0" smtClean="0"/>
              <a:t>Mucho más que en los años de la primera </a:t>
            </a:r>
            <a:r>
              <a:rPr lang="es-CO" sz="1600" u="sng" dirty="0" smtClean="0"/>
              <a:t>Apertura hacia adentro </a:t>
            </a:r>
            <a:r>
              <a:rPr lang="es-CO" sz="1600" dirty="0" smtClean="0"/>
              <a:t>en los 90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CO" sz="1600" dirty="0" smtClean="0"/>
              <a:t>A pesar de crecimiento impresionante de Exportaciones: 700% en 20 años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CO" sz="1600" dirty="0" smtClean="0"/>
              <a:t>Pero las Importaciones crecieron aun más: 900%</a:t>
            </a:r>
            <a:endParaRPr lang="es-MX" sz="16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28860" y="6500834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DANE</a:t>
            </a:r>
            <a:endParaRPr lang="es-CO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489218"/>
      </p:ext>
    </p:extLst>
  </p:cSld>
  <p:clrMapOvr>
    <a:masterClrMapping/>
  </p:clrMapOvr>
  <p:transition xmlns:p14="http://schemas.microsoft.com/office/powerpoint/2010/main" spd="med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1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ES" sz="2400" b="1" dirty="0" smtClean="0">
                <a:solidFill>
                  <a:schemeClr val="accent2"/>
                </a:solidFill>
              </a:rPr>
              <a:t>A MODO DE CONCLUSION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3" y="887454"/>
            <a:ext cx="8358247" cy="53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CO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r>
              <a:rPr lang="es-CO" sz="2400" kern="0" dirty="0" smtClean="0">
                <a:latin typeface="+mn-lt"/>
                <a:ea typeface="ＭＳ Ｐゴシック" charset="-128"/>
                <a:cs typeface="ＭＳ Ｐゴシック" charset="-128"/>
              </a:rPr>
              <a:t>Reflexiones finales para la discusi</a:t>
            </a:r>
            <a:r>
              <a:rPr lang="es-CO" sz="2400" kern="0" dirty="0" smtClean="0">
                <a:latin typeface="+mn-lt"/>
                <a:ea typeface="ＭＳ Ｐゴシック" charset="-128"/>
                <a:cs typeface="ＭＳ Ｐゴシック" charset="-128"/>
              </a:rPr>
              <a:t>ón</a:t>
            </a:r>
            <a:endParaRPr kumimoji="0" lang="es-CO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lang="es-CO" sz="2000" kern="0" dirty="0" smtClean="0">
                <a:latin typeface="+mn-lt"/>
                <a:ea typeface="ＭＳ Ｐゴシック" charset="-128"/>
                <a:cs typeface="ＭＳ Ｐゴシック" charset="-128"/>
              </a:rPr>
              <a:t>Dificultades de la Inclusion Financiera</a:t>
            </a:r>
          </a:p>
          <a:p>
            <a:pPr marL="361950" indent="-3619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lang="es-CO" sz="2000" kern="0" dirty="0">
                <a:latin typeface="+mn-lt"/>
                <a:ea typeface="ＭＳ Ｐゴシック" charset="-128"/>
                <a:cs typeface="ＭＳ Ｐゴシック" charset="-128"/>
              </a:rPr>
              <a:t>Solo 35% de los </a:t>
            </a:r>
            <a:r>
              <a:rPr lang="es-CO" sz="2000" kern="0" dirty="0" smtClean="0">
                <a:latin typeface="+mn-lt"/>
                <a:ea typeface="ＭＳ Ｐゴシック" charset="-128"/>
                <a:cs typeface="ＭＳ Ｐゴシック" charset="-128"/>
              </a:rPr>
              <a:t>trabajadores </a:t>
            </a:r>
            <a:r>
              <a:rPr lang="es-CO" sz="2000" kern="0" dirty="0">
                <a:latin typeface="+mn-lt"/>
                <a:ea typeface="ＭＳ Ｐゴシック" charset="-128"/>
                <a:cs typeface="ＭＳ Ｐゴシック" charset="-128"/>
              </a:rPr>
              <a:t>está afiliado a Pensiones</a:t>
            </a: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Desde 2009</a:t>
            </a:r>
            <a:r>
              <a:rPr kumimoji="0" lang="es-CO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Cartera</a:t>
            </a:r>
            <a:r>
              <a:rPr kumimoji="0" 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 Libranzas ha pasado de $9.6 a $35.4 billones (Crédito de Consumo es $95.2 billones)</a:t>
            </a: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lang="es-CO" sz="2000" kern="0" dirty="0" smtClean="0">
                <a:latin typeface="+mn-lt"/>
                <a:ea typeface="ＭＳ Ｐゴシック" charset="-128"/>
                <a:cs typeface="ＭＳ Ｐゴシック" charset="-128"/>
              </a:rPr>
              <a:t>Se estima que Libranzas extrabancarias son $10 billones</a:t>
            </a:r>
          </a:p>
          <a:p>
            <a:pPr marL="361950" indent="-3619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lang="es-CO" sz="2000" kern="0" dirty="0">
                <a:latin typeface="+mn-lt"/>
                <a:ea typeface="ＭＳ Ｐゴシック" charset="-128"/>
                <a:cs typeface="ＭＳ Ｐゴシック" charset="-128"/>
              </a:rPr>
              <a:t>Carga financiera de los hogares (Servicio Deuda/Ingresos) ha pasado de 5,1% a 9,5% en lo corrido del </a:t>
            </a:r>
            <a:r>
              <a:rPr lang="es-CO" sz="2000" kern="0" dirty="0" smtClean="0">
                <a:latin typeface="+mn-lt"/>
                <a:ea typeface="ＭＳ Ｐゴシック" charset="-128"/>
                <a:cs typeface="ＭＳ Ｐゴシック" charset="-128"/>
              </a:rPr>
              <a:t>siglo</a:t>
            </a:r>
          </a:p>
          <a:p>
            <a:pPr lvl="1" algn="just" eaLnBrk="0" hangingPunct="0">
              <a:spcBef>
                <a:spcPct val="20000"/>
              </a:spcBef>
              <a:buClr>
                <a:schemeClr val="accent2"/>
              </a:buClr>
              <a:tabLst>
                <a:tab pos="1433513" algn="l"/>
              </a:tabLst>
              <a:defRPr/>
            </a:pPr>
            <a:r>
              <a:rPr lang="es-ES_tradnl" sz="2000" i="1" dirty="0" smtClean="0">
                <a:latin typeface="+mn-lt"/>
              </a:rPr>
              <a:t>¿</a:t>
            </a:r>
            <a:r>
              <a:rPr lang="es-ES_tradnl" sz="2000" i="1" dirty="0" err="1" smtClean="0">
                <a:latin typeface="+mn-lt"/>
              </a:rPr>
              <a:t>Let</a:t>
            </a:r>
            <a:r>
              <a:rPr lang="es-ES_tradnl" sz="2000" i="1" dirty="0" smtClean="0">
                <a:latin typeface="+mn-lt"/>
              </a:rPr>
              <a:t> </a:t>
            </a:r>
            <a:r>
              <a:rPr lang="es-ES_tradnl" sz="2000" i="1" dirty="0" err="1">
                <a:latin typeface="+mn-lt"/>
              </a:rPr>
              <a:t>them</a:t>
            </a:r>
            <a:r>
              <a:rPr lang="es-ES_tradnl" sz="2000" i="1" dirty="0">
                <a:latin typeface="+mn-lt"/>
              </a:rPr>
              <a:t> </a:t>
            </a:r>
            <a:r>
              <a:rPr lang="es-ES_tradnl" sz="2000" i="1" dirty="0" err="1">
                <a:latin typeface="+mn-lt"/>
              </a:rPr>
              <a:t>Eat</a:t>
            </a:r>
            <a:r>
              <a:rPr lang="es-ES_tradnl" sz="2000" i="1" dirty="0">
                <a:latin typeface="+mn-lt"/>
              </a:rPr>
              <a:t> </a:t>
            </a:r>
            <a:r>
              <a:rPr lang="es-ES_tradnl" sz="2000" i="1" dirty="0" err="1" smtClean="0">
                <a:latin typeface="+mn-lt"/>
              </a:rPr>
              <a:t>Credit</a:t>
            </a:r>
            <a:r>
              <a:rPr lang="es-ES_tradnl" sz="2000" i="1" dirty="0" smtClean="0">
                <a:latin typeface="+mn-lt"/>
              </a:rPr>
              <a:t> </a:t>
            </a:r>
            <a:r>
              <a:rPr lang="es-ES_tradnl" sz="2000" dirty="0" smtClean="0">
                <a:latin typeface="+mn-lt"/>
              </a:rPr>
              <a:t>?</a:t>
            </a:r>
            <a:endParaRPr lang="es-CO" sz="2000" dirty="0" smtClean="0">
              <a:latin typeface="+mn-lt"/>
            </a:endParaRPr>
          </a:p>
          <a:p>
            <a:pPr lvl="1" algn="just" eaLnBrk="0" hangingPunct="0">
              <a:spcBef>
                <a:spcPct val="20000"/>
              </a:spcBef>
              <a:buClr>
                <a:schemeClr val="accent2"/>
              </a:buClr>
              <a:tabLst>
                <a:tab pos="1433513" algn="l"/>
              </a:tabLst>
              <a:defRPr/>
            </a:pPr>
            <a:endParaRPr lang="es-CO" sz="20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indent="-3619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lang="es-CO" sz="2000" kern="0" noProof="0" dirty="0" smtClean="0">
                <a:latin typeface="+mn-lt"/>
                <a:ea typeface="ＭＳ Ｐゴシック" charset="-128"/>
                <a:cs typeface="ＭＳ Ｐゴシック" charset="-128"/>
              </a:rPr>
              <a:t>Sostenibilidad Fiscal y Disminución de la Pobreza</a:t>
            </a:r>
          </a:p>
          <a:p>
            <a:pPr marL="361950" indent="-3619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tabLst>
                <a:tab pos="1433513" algn="l"/>
              </a:tabLst>
              <a:defRPr/>
            </a:pPr>
            <a:r>
              <a:rPr kumimoji="0" lang="es-CO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¿Cómo pagar por los programas sociales</a:t>
            </a:r>
            <a:r>
              <a:rPr kumimoji="0" lang="es-CO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y las reformas del posconflicto?</a:t>
            </a:r>
            <a:endParaRPr kumimoji="0" lang="es-CO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r>
              <a:rPr lang="es-MX" sz="2000" kern="0" dirty="0" smtClean="0">
                <a:latin typeface="+mn-lt"/>
                <a:ea typeface="ＭＳ Ｐゴシック" charset="-128"/>
                <a:cs typeface="ＭＳ Ｐゴシック" charset="-128"/>
              </a:rPr>
              <a:t>                      </a:t>
            </a:r>
            <a:endParaRPr kumimoji="0" lang="es-CO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/>
            </a:pP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730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9" y="3476627"/>
            <a:ext cx="8001000" cy="254317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s-MX" dirty="0"/>
              <a:t>MUCHAS GRACIAS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Déficit Externo </a:t>
            </a:r>
            <a:r>
              <a:rPr lang="es-CO" sz="2400" u="sng" dirty="0" smtClean="0">
                <a:solidFill>
                  <a:srgbClr val="C00000"/>
                </a:solidFill>
              </a:rPr>
              <a:t>frena</a:t>
            </a:r>
            <a:r>
              <a:rPr lang="es-CO" sz="2400" dirty="0" smtClean="0">
                <a:solidFill>
                  <a:srgbClr val="C00000"/>
                </a:solidFill>
              </a:rPr>
              <a:t> el crecimiento</a:t>
            </a:r>
          </a:p>
          <a:p>
            <a:pPr marL="0" indent="0">
              <a:buNone/>
            </a:pPr>
            <a:r>
              <a:rPr lang="es-CO" sz="2000" dirty="0" smtClean="0"/>
              <a:t>La Aritmética del Crecimiento</a:t>
            </a:r>
          </a:p>
          <a:p>
            <a:pPr marL="0" indent="0">
              <a:buNone/>
            </a:pPr>
            <a:r>
              <a:rPr lang="es-MX" sz="2000" dirty="0" smtClean="0"/>
              <a:t>PIB = C + I + G + </a:t>
            </a:r>
            <a:r>
              <a:rPr lang="es-MX" sz="2000" b="1" dirty="0" smtClean="0"/>
              <a:t>(X - M)</a:t>
            </a:r>
            <a:endParaRPr lang="es-MX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>
              <a:buNone/>
            </a:pPr>
            <a:endParaRPr lang="es-ES_tradnl" sz="800" dirty="0" smtClean="0"/>
          </a:p>
          <a:p>
            <a:pPr>
              <a:buNone/>
            </a:pPr>
            <a:endParaRPr lang="es-ES_tradnl" sz="500" dirty="0" smtClean="0"/>
          </a:p>
          <a:p>
            <a:pPr>
              <a:buNone/>
            </a:pPr>
            <a:endParaRPr lang="es-ES_tradnl" sz="500" dirty="0" smtClean="0"/>
          </a:p>
          <a:p>
            <a:pPr>
              <a:buNone/>
            </a:pPr>
            <a:r>
              <a:rPr lang="es-ES_tradnl" sz="2000" dirty="0" smtClean="0"/>
              <a:t>La Demanda Externa neta fue cada vez más negativa hasta 2014.</a:t>
            </a:r>
          </a:p>
          <a:p>
            <a:pPr>
              <a:buNone/>
            </a:pPr>
            <a:r>
              <a:rPr lang="es-ES_tradnl" sz="2000" dirty="0" smtClean="0"/>
              <a:t>¡Y </a:t>
            </a:r>
            <a:r>
              <a:rPr lang="es-ES_tradnl" sz="2000" b="1" u="sng" dirty="0" smtClean="0"/>
              <a:t>resta</a:t>
            </a:r>
            <a:r>
              <a:rPr lang="es-ES_tradnl" sz="2000" dirty="0" smtClean="0"/>
              <a:t> al PIB!</a:t>
            </a:r>
          </a:p>
          <a:p>
            <a:pPr marL="0" indent="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6286544" cy="403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1389418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Déficit Externo </a:t>
            </a:r>
            <a:r>
              <a:rPr lang="es-CO" sz="2400" u="sng" dirty="0" smtClean="0">
                <a:solidFill>
                  <a:srgbClr val="C00000"/>
                </a:solidFill>
              </a:rPr>
              <a:t>frena</a:t>
            </a:r>
            <a:r>
              <a:rPr lang="es-CO" sz="2400" dirty="0" smtClean="0">
                <a:solidFill>
                  <a:srgbClr val="C00000"/>
                </a:solidFill>
              </a:rPr>
              <a:t> el crecimiento</a:t>
            </a:r>
          </a:p>
          <a:p>
            <a:pPr>
              <a:buNone/>
            </a:pPr>
            <a:endParaRPr lang="es-MX" sz="500" dirty="0" smtClean="0"/>
          </a:p>
          <a:p>
            <a:pPr>
              <a:buNone/>
            </a:pPr>
            <a:r>
              <a:rPr lang="es-ES_tradnl" sz="2000" dirty="0" smtClean="0"/>
              <a:t>La Demanda Interna ha sido muy dinámica</a:t>
            </a:r>
            <a:endParaRPr lang="es-CO" sz="2000" dirty="0" smtClean="0"/>
          </a:p>
          <a:p>
            <a:pPr>
              <a:buNone/>
            </a:pPr>
            <a:r>
              <a:rPr lang="es-ES_tradnl" sz="2000" dirty="0" smtClean="0"/>
              <a:t>Ha sido el motor del crecimiento en la última década</a:t>
            </a:r>
            <a:endParaRPr lang="es-CO" sz="2000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endParaRPr lang="es-ES_tradnl" sz="2000" b="1" dirty="0" smtClean="0"/>
          </a:p>
          <a:p>
            <a:pPr>
              <a:buNone/>
            </a:pPr>
            <a:endParaRPr lang="es-ES_tradnl" sz="500" dirty="0" smtClean="0"/>
          </a:p>
          <a:p>
            <a:pPr>
              <a:buNone/>
            </a:pPr>
            <a:endParaRPr lang="es-ES_tradnl" sz="500" dirty="0" smtClean="0"/>
          </a:p>
          <a:p>
            <a:pPr>
              <a:buNone/>
            </a:pPr>
            <a:endParaRPr lang="es-ES_tradnl" sz="500" dirty="0" smtClean="0"/>
          </a:p>
          <a:p>
            <a:pPr>
              <a:buNone/>
            </a:pPr>
            <a:endParaRPr lang="es-ES_tradnl" sz="500" dirty="0" smtClean="0"/>
          </a:p>
          <a:p>
            <a:pPr marL="0" indent="0">
              <a:buNone/>
            </a:pPr>
            <a:endParaRPr lang="es-ES_tradnl" sz="2000" dirty="0"/>
          </a:p>
          <a:p>
            <a:pPr>
              <a:buNone/>
            </a:pPr>
            <a:endParaRPr lang="es-ES_tradnl" sz="900" dirty="0" smtClean="0"/>
          </a:p>
          <a:p>
            <a:pPr>
              <a:buNone/>
            </a:pPr>
            <a:r>
              <a:rPr lang="es-ES_tradnl" sz="2000" dirty="0" smtClean="0"/>
              <a:t>Impacto </a:t>
            </a:r>
            <a:r>
              <a:rPr lang="es-ES_tradnl" sz="2000" dirty="0"/>
              <a:t>del Sector Externo en el 2015:</a:t>
            </a:r>
            <a:endParaRPr lang="es-CO" sz="2000" dirty="0"/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1800" dirty="0"/>
              <a:t>Compensa el freno de la Demanda interna </a:t>
            </a:r>
            <a:endParaRPr lang="es-CO" sz="1800" dirty="0"/>
          </a:p>
          <a:p>
            <a:pPr marL="355600" lvl="0" indent="-355600">
              <a:buFont typeface="Wingdings" pitchFamily="2" charset="2"/>
              <a:buChar char="ü"/>
            </a:pPr>
            <a:r>
              <a:rPr lang="es-ES_tradnl" sz="1800" dirty="0"/>
              <a:t>Presiones Inflacionarias</a:t>
            </a:r>
            <a:endParaRPr lang="es-CO" sz="1800" dirty="0"/>
          </a:p>
          <a:p>
            <a:pPr marL="0" indent="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10" y="2132856"/>
            <a:ext cx="4608513" cy="302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84168" y="2780928"/>
            <a:ext cx="24482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+mn-lt"/>
              </a:rPr>
              <a:t>Pero parte de las compras se desplazan a importaciones, disminuyendo el crecimiento</a:t>
            </a:r>
            <a:endParaRPr lang="es-CO" dirty="0">
              <a:latin typeface="+mn-lt"/>
            </a:endParaRPr>
          </a:p>
          <a:p>
            <a:endParaRPr lang="es-E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2325522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Caída vertiginosa de las Exportaciones</a:t>
            </a:r>
          </a:p>
          <a:p>
            <a:pPr>
              <a:buNone/>
            </a:pPr>
            <a:endParaRPr lang="es-MX" sz="5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s-CO" sz="2000" dirty="0" smtClean="0"/>
              <a:t>En dos años Colombia perdió </a:t>
            </a:r>
            <a:r>
              <a:rPr lang="es-CO" sz="2000" u="sng" dirty="0" smtClean="0"/>
              <a:t>la mitad</a:t>
            </a:r>
            <a:r>
              <a:rPr lang="es-CO" sz="2000" dirty="0" smtClean="0"/>
              <a:t> de sus ingresos de exportaciones: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O" sz="2000" dirty="0" smtClean="0"/>
              <a:t>U$ 11.000 millones</a:t>
            </a:r>
          </a:p>
          <a:p>
            <a:pPr marL="361950" lvl="0" indent="-361950">
              <a:buFont typeface="Wingdings" pitchFamily="2" charset="2"/>
              <a:buChar char="ü"/>
            </a:pPr>
            <a:r>
              <a:rPr lang="es-CO" sz="1800" dirty="0" smtClean="0"/>
              <a:t>Por petróleo </a:t>
            </a:r>
            <a:r>
              <a:rPr lang="es-CO" sz="1800" dirty="0" smtClean="0">
                <a:solidFill>
                  <a:srgbClr val="FF0000"/>
                </a:solidFill>
              </a:rPr>
              <a:t>(-70%) </a:t>
            </a:r>
            <a:r>
              <a:rPr lang="es-CO" sz="1800" dirty="0" smtClean="0"/>
              <a:t>y Carbón </a:t>
            </a:r>
            <a:r>
              <a:rPr lang="es-CO" sz="1800" dirty="0" smtClean="0">
                <a:solidFill>
                  <a:srgbClr val="FF0000"/>
                </a:solidFill>
              </a:rPr>
              <a:t>(-33%)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s-CO" sz="1800" dirty="0" smtClean="0"/>
              <a:t>Y café </a:t>
            </a:r>
            <a:r>
              <a:rPr lang="es-CO" sz="1800" dirty="0" smtClean="0">
                <a:solidFill>
                  <a:srgbClr val="FF0000"/>
                </a:solidFill>
              </a:rPr>
              <a:t>(-7,4%)</a:t>
            </a:r>
            <a:r>
              <a:rPr lang="es-CO" sz="1800" dirty="0" smtClean="0">
                <a:solidFill>
                  <a:srgbClr val="333333"/>
                </a:solidFill>
              </a:rPr>
              <a:t>,</a:t>
            </a:r>
            <a:r>
              <a:rPr lang="es-CO" sz="1800" dirty="0" smtClean="0">
                <a:solidFill>
                  <a:srgbClr val="FF0000"/>
                </a:solidFill>
              </a:rPr>
              <a:t> </a:t>
            </a:r>
            <a:r>
              <a:rPr lang="es-CO" sz="1800" dirty="0" smtClean="0">
                <a:solidFill>
                  <a:srgbClr val="333333"/>
                </a:solidFill>
              </a:rPr>
              <a:t>a pesar del aumento en la producción (20%)</a:t>
            </a:r>
            <a:endParaRPr lang="es-CO" sz="1800" dirty="0" smtClean="0"/>
          </a:p>
          <a:p>
            <a:pPr marL="361950" lvl="0" indent="-361950">
              <a:buFont typeface="Wingdings" pitchFamily="2" charset="2"/>
              <a:buChar char="ü"/>
            </a:pPr>
            <a:r>
              <a:rPr lang="es-CO" sz="1800" dirty="0" smtClean="0"/>
              <a:t>También las No tradicionales </a:t>
            </a:r>
            <a:r>
              <a:rPr lang="es-CO" sz="1800" dirty="0" smtClean="0">
                <a:solidFill>
                  <a:srgbClr val="FF0000"/>
                </a:solidFill>
              </a:rPr>
              <a:t>(-20%)</a:t>
            </a:r>
            <a:endParaRPr lang="es-CO" sz="1800" dirty="0" smtClean="0"/>
          </a:p>
          <a:p>
            <a:pPr marL="361950" lvl="0" indent="-361950">
              <a:buNone/>
            </a:pPr>
            <a:endParaRPr lang="es-CO" sz="600" dirty="0" smtClean="0"/>
          </a:p>
          <a:p>
            <a:pPr marL="361950" lvl="0" indent="-361950">
              <a:buNone/>
            </a:pPr>
            <a:endParaRPr lang="es-CO" sz="18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MX" sz="2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r>
              <a:rPr lang="es-ES_tradnl" sz="1000" dirty="0" smtClean="0"/>
              <a:t>  </a:t>
            </a:r>
            <a:r>
              <a:rPr lang="es-ES_tradnl" sz="1000" dirty="0" smtClean="0"/>
              <a:t>Fuente: DANE</a:t>
            </a: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r>
              <a:rPr lang="es-ES_tradnl" sz="2000" dirty="0" smtClean="0"/>
              <a:t>Déficit: ¿Pocas exportaciones o muchas importaciones?</a:t>
            </a:r>
            <a:endParaRPr lang="es-ES_tradnl" sz="2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29454" y="3501008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 smtClean="0">
                <a:latin typeface="Arial" pitchFamily="34" charset="0"/>
                <a:cs typeface="Arial" pitchFamily="34" charset="0"/>
              </a:rPr>
              <a:t>También cae el volumen, pero en menor proporción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6992"/>
            <a:ext cx="6275008" cy="19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4143372" y="4293096"/>
            <a:ext cx="57150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146142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000" dirty="0" smtClean="0">
                <a:solidFill>
                  <a:srgbClr val="C00000"/>
                </a:solidFill>
              </a:rPr>
              <a:t>¿Por qué llegamos a este desequilibrio?</a:t>
            </a:r>
          </a:p>
          <a:p>
            <a:pPr marL="0" indent="0">
              <a:buNone/>
            </a:pPr>
            <a:r>
              <a:rPr lang="es-CO" sz="1800" dirty="0" smtClean="0"/>
              <a:t>Causas </a:t>
            </a:r>
            <a:r>
              <a:rPr lang="es-CO" sz="1800" u="sng" dirty="0" smtClean="0"/>
              <a:t>coyunturales </a:t>
            </a:r>
            <a:r>
              <a:rPr lang="es-CO" sz="1800" dirty="0" smtClean="0"/>
              <a:t>del Déficit:</a:t>
            </a:r>
          </a:p>
          <a:p>
            <a:pPr marL="0" lvl="0" indent="0">
              <a:buNone/>
            </a:pPr>
            <a:endParaRPr lang="es-CO" sz="1800" u="sng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endParaRPr lang="es-CO" sz="18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696" y="1071546"/>
            <a:ext cx="6000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611560" y="5157192"/>
            <a:ext cx="4314001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s-MX" dirty="0" smtClean="0">
                <a:latin typeface="+mn-lt"/>
                <a:ea typeface="ＭＳ Ｐゴシック" charset="-128"/>
                <a:cs typeface="ＭＳ Ｐゴシック" charset="-128"/>
              </a:rPr>
              <a:t>Causas </a:t>
            </a:r>
            <a:r>
              <a:rPr lang="es-MX" u="sng" dirty="0" smtClean="0">
                <a:latin typeface="+mn-lt"/>
                <a:ea typeface="ＭＳ Ｐゴシック" charset="-128"/>
                <a:cs typeface="ＭＳ Ｐゴシック" charset="-128"/>
              </a:rPr>
              <a:t>estructurales</a:t>
            </a:r>
            <a:r>
              <a:rPr lang="es-MX" dirty="0" smtClean="0">
                <a:latin typeface="+mn-lt"/>
                <a:ea typeface="ＭＳ Ｐゴシック" charset="-128"/>
                <a:cs typeface="ＭＳ Ｐゴシック" charset="-128"/>
              </a:rPr>
              <a:t> del Déficit</a:t>
            </a:r>
            <a:endParaRPr lang="es-CO" dirty="0"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1600" dirty="0">
                <a:latin typeface="+mn-lt"/>
                <a:ea typeface="ＭＳ Ｐゴシック" charset="-128"/>
                <a:cs typeface="ＭＳ Ｐゴシック" charset="-128"/>
              </a:rPr>
              <a:t>Proceso de Apertura Comercial Equivocado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1600" dirty="0">
                <a:latin typeface="+mn-lt"/>
                <a:ea typeface="ＭＳ Ｐゴシック" charset="-128"/>
                <a:cs typeface="ＭＳ Ｐゴシック" charset="-128"/>
              </a:rPr>
              <a:t>Apertura Financiera antes de la comercial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1600" dirty="0">
                <a:latin typeface="+mn-lt"/>
                <a:ea typeface="ＭＳ Ｐゴシック" charset="-128"/>
                <a:cs typeface="ＭＳ Ｐゴシック" charset="-128"/>
              </a:rPr>
              <a:t>Escasez de oferta exportable</a:t>
            </a:r>
            <a:endParaRPr lang="es-CO" sz="1600" dirty="0"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592" y="1512074"/>
            <a:ext cx="24692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CO" sz="1600" dirty="0">
                <a:latin typeface="+mn-lt"/>
                <a:ea typeface="ＭＳ Ｐゴシック" charset="-128"/>
                <a:cs typeface="ＭＳ Ｐゴシック" charset="-128"/>
              </a:rPr>
              <a:t>Caída de precios internacionales de Hidrocarburos y Materias Primas</a:t>
            </a:r>
          </a:p>
          <a:p>
            <a:pPr marL="285750" lvl="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1600" dirty="0">
                <a:latin typeface="+mn-lt"/>
                <a:ea typeface="ＭＳ Ｐゴシック" charset="-128"/>
                <a:cs typeface="ＭＳ Ｐゴシック" charset="-128"/>
              </a:rPr>
              <a:t> Hasta 2015 </a:t>
            </a:r>
            <a:r>
              <a:rPr lang="es-MX" sz="1600" dirty="0" smtClean="0">
                <a:latin typeface="+mn-lt"/>
                <a:ea typeface="ＭＳ Ｐゴシック" charset="-128"/>
                <a:cs typeface="ＭＳ Ｐゴシック" charset="-128"/>
              </a:rPr>
              <a:t>T. </a:t>
            </a:r>
            <a:r>
              <a:rPr lang="es-MX" sz="1600" dirty="0">
                <a:latin typeface="+mn-lt"/>
                <a:ea typeface="ＭＳ Ｐゴシック" charset="-128"/>
                <a:cs typeface="ＭＳ Ｐゴシック" charset="-128"/>
              </a:rPr>
              <a:t>de </a:t>
            </a:r>
            <a:r>
              <a:rPr lang="es-MX" sz="1600" dirty="0" smtClean="0">
                <a:latin typeface="+mn-lt"/>
                <a:ea typeface="ＭＳ Ｐゴシック" charset="-128"/>
                <a:cs typeface="ＭＳ Ｐゴシック" charset="-128"/>
              </a:rPr>
              <a:t>I. </a:t>
            </a:r>
            <a:r>
              <a:rPr lang="es-MX" sz="1600" dirty="0">
                <a:latin typeface="+mn-lt"/>
                <a:ea typeface="ＭＳ Ｐゴシック" charset="-128"/>
                <a:cs typeface="ＭＳ Ｐゴシック" charset="-128"/>
              </a:rPr>
              <a:t>cayeron 55</a:t>
            </a:r>
            <a:r>
              <a:rPr lang="es-MX" sz="1600" dirty="0" smtClean="0">
                <a:latin typeface="+mn-lt"/>
                <a:ea typeface="ＭＳ Ｐゴシック" charset="-128"/>
                <a:cs typeface="ＭＳ Ｐゴシック" charset="-128"/>
              </a:rPr>
              <a:t>%</a:t>
            </a:r>
          </a:p>
          <a:p>
            <a:pPr marL="285750" lvl="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s-MX" sz="1600" dirty="0" smtClean="0">
                <a:latin typeface="+mn-lt"/>
                <a:ea typeface="ＭＳ Ｐゴシック" charset="-128"/>
                <a:cs typeface="ＭＳ Ｐゴシック" charset="-128"/>
              </a:rPr>
              <a:t>Leve recuperación en 2016</a:t>
            </a:r>
            <a:endParaRPr lang="es-CO" sz="1600" dirty="0"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428992" y="4929198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</a:t>
            </a:r>
            <a:r>
              <a:rPr lang="es-MX" sz="800" dirty="0" err="1" smtClean="0">
                <a:latin typeface="+mn-lt"/>
              </a:rPr>
              <a:t>BanRep</a:t>
            </a:r>
            <a:endParaRPr lang="es-CO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376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¿</a:t>
            </a:r>
            <a:r>
              <a:rPr lang="es-CO" sz="2400" dirty="0">
                <a:solidFill>
                  <a:srgbClr val="C00000"/>
                </a:solidFill>
              </a:rPr>
              <a:t>Ha habido Apertura en Colombia?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es-CO" sz="1600" dirty="0" smtClean="0"/>
              <a:t>Eliminación de controles directos a importaciones (Barco)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es-CO" sz="1600" dirty="0" smtClean="0"/>
              <a:t>Arancel promedio:</a:t>
            </a:r>
          </a:p>
          <a:p>
            <a:pPr marL="627063" lvl="1" indent="-176213">
              <a:buFont typeface="Arial" pitchFamily="34" charset="0"/>
              <a:buChar char="•"/>
            </a:pPr>
            <a:r>
              <a:rPr lang="es-CO" sz="1400" dirty="0" smtClean="0"/>
              <a:t>baja de 47% a 12%</a:t>
            </a:r>
          </a:p>
          <a:p>
            <a:pPr marL="627063" lvl="1" indent="-176213">
              <a:buFont typeface="Arial" pitchFamily="34" charset="0"/>
              <a:buChar char="•"/>
            </a:pPr>
            <a:r>
              <a:rPr lang="es-CO" sz="1400" dirty="0" smtClean="0"/>
              <a:t>2010: baja a 6,3%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es-CO" sz="1600" dirty="0" smtClean="0"/>
              <a:t>Se mantienen y aumentan Barreras No Arancelarias</a:t>
            </a:r>
          </a:p>
          <a:p>
            <a:pPr marL="0" indent="0">
              <a:buNone/>
            </a:pPr>
            <a:r>
              <a:rPr lang="es-CO" sz="1800" dirty="0" smtClean="0"/>
              <a:t>El Indicador de Apertura Comercial: (X + M) / PIB</a:t>
            </a:r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60232" y="3643314"/>
            <a:ext cx="2198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latin typeface="Arial" pitchFamily="34" charset="0"/>
                <a:cs typeface="Arial" pitchFamily="34" charset="0"/>
              </a:rPr>
              <a:t>Indice de Apertura aument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ó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50%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en una década</a:t>
            </a:r>
          </a:p>
          <a:p>
            <a:pPr algn="just"/>
            <a:r>
              <a:rPr lang="es-CO" sz="1600" dirty="0" smtClean="0">
                <a:latin typeface="Arial" pitchFamily="34" charset="0"/>
                <a:cs typeface="Arial" pitchFamily="34" charset="0"/>
              </a:rPr>
              <a:t>Pocos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países pueden mostrar una Apertura tan rápida.</a:t>
            </a:r>
          </a:p>
          <a:p>
            <a:pPr algn="just"/>
            <a:r>
              <a:rPr lang="es-CO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68960"/>
            <a:ext cx="6134100" cy="314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43570" y="6286520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+mn-lt"/>
              </a:rPr>
              <a:t>Fuente: </a:t>
            </a:r>
            <a:r>
              <a:rPr lang="es-MX" sz="900" dirty="0" err="1" smtClean="0">
                <a:latin typeface="+mn-lt"/>
              </a:rPr>
              <a:t>BanRep</a:t>
            </a:r>
            <a:endParaRPr lang="es-CO" sz="9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887454"/>
            <a:ext cx="8640763" cy="559608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s-CO" sz="2400" dirty="0" smtClean="0">
                <a:solidFill>
                  <a:srgbClr val="C00000"/>
                </a:solidFill>
              </a:rPr>
              <a:t>La Equivocación de la Apertura en Colombia</a:t>
            </a:r>
          </a:p>
          <a:p>
            <a:pPr>
              <a:buNone/>
            </a:pPr>
            <a:endParaRPr lang="es-MX" sz="500" dirty="0" smtClean="0"/>
          </a:p>
          <a:p>
            <a:pPr marL="0" indent="0">
              <a:buNone/>
            </a:pPr>
            <a:r>
              <a:rPr lang="es-CO" sz="2000" dirty="0" smtClean="0"/>
              <a:t>Ha sido una Apertura </a:t>
            </a:r>
            <a:r>
              <a:rPr lang="es-CO" sz="2000" b="1" dirty="0" smtClean="0"/>
              <a:t>“hacia adentro”</a:t>
            </a:r>
            <a:endParaRPr lang="es-CO" sz="2000" dirty="0" smtClean="0"/>
          </a:p>
          <a:p>
            <a:pPr marL="355600" indent="-355600">
              <a:buFont typeface="Wingdings" pitchFamily="2" charset="2"/>
              <a:buChar char="ü"/>
            </a:pPr>
            <a:r>
              <a:rPr lang="es-CO" sz="1800" dirty="0"/>
              <a:t>P</a:t>
            </a:r>
            <a:r>
              <a:rPr lang="es-CO" sz="1800" dirty="0" smtClean="0"/>
              <a:t>articipación de Exportaciones en el PIB NO HA AUMENTADO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es-CO" sz="1800" dirty="0" smtClean="0"/>
              <a:t>Importaciones </a:t>
            </a:r>
            <a:r>
              <a:rPr lang="es-CO" sz="1800" dirty="0" smtClean="0"/>
              <a:t>si: casi han </a:t>
            </a:r>
            <a:r>
              <a:rPr lang="es-CO" sz="1800" dirty="0" smtClean="0"/>
              <a:t>duplicado su participación</a:t>
            </a:r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361950" lvl="0" indent="-361950"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  <a:p>
            <a:pPr algn="just" eaLnBrk="1" hangingPunct="1">
              <a:lnSpc>
                <a:spcPct val="80000"/>
              </a:lnSpc>
              <a:buFont typeface="Wingdings" charset="2"/>
              <a:buNone/>
            </a:pPr>
            <a:endParaRPr lang="es-ES_tradnl" sz="1000" dirty="0" smtClean="0"/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92896"/>
            <a:ext cx="6624736" cy="37814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86644" y="6357958"/>
            <a:ext cx="1071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+mn-lt"/>
              </a:rPr>
              <a:t>Fuente: </a:t>
            </a:r>
            <a:r>
              <a:rPr lang="es-MX" sz="900" dirty="0" err="1" smtClean="0">
                <a:latin typeface="+mn-lt"/>
              </a:rPr>
              <a:t>BanRep</a:t>
            </a:r>
            <a:endParaRPr lang="es-CO" sz="9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908720"/>
            <a:ext cx="8497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s-CO" sz="2400" dirty="0" smtClean="0">
                <a:solidFill>
                  <a:srgbClr val="C00000"/>
                </a:solidFill>
                <a:latin typeface="+mn-lt"/>
              </a:rPr>
              <a:t>Apertura con Revaluación</a:t>
            </a:r>
          </a:p>
          <a:p>
            <a:pPr lvl="0">
              <a:buFont typeface="Wingdings" pitchFamily="2" charset="2"/>
              <a:buChar char="ü"/>
            </a:pPr>
            <a:r>
              <a:rPr lang="es-ES_tradnl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ES_tradnl" dirty="0" smtClean="0">
                <a:latin typeface="+mn-lt"/>
              </a:rPr>
              <a:t>En una década el peso se </a:t>
            </a:r>
            <a:r>
              <a:rPr lang="es-ES_tradnl" b="1" dirty="0" smtClean="0">
                <a:latin typeface="+mn-lt"/>
              </a:rPr>
              <a:t>REVALUÓ</a:t>
            </a:r>
            <a:r>
              <a:rPr lang="es-ES_tradnl" dirty="0" smtClean="0">
                <a:latin typeface="+mn-lt"/>
              </a:rPr>
              <a:t> 64.5% respecto del dólar</a:t>
            </a:r>
            <a:endParaRPr lang="es-CO" dirty="0" smtClean="0">
              <a:latin typeface="+mn-lt"/>
            </a:endParaRPr>
          </a:p>
          <a:p>
            <a:pPr marL="273050"/>
            <a:r>
              <a:rPr lang="es-ES_tradnl" dirty="0" smtClean="0">
                <a:latin typeface="+mn-lt"/>
              </a:rPr>
              <a:t>Y luego se ha </a:t>
            </a:r>
            <a:r>
              <a:rPr lang="es-ES_tradnl" b="1" dirty="0" smtClean="0">
                <a:latin typeface="+mn-lt"/>
              </a:rPr>
              <a:t>DEVALUADO</a:t>
            </a:r>
            <a:r>
              <a:rPr lang="es-ES_tradnl" dirty="0" smtClean="0">
                <a:latin typeface="+mn-lt"/>
              </a:rPr>
              <a:t> 38%</a:t>
            </a:r>
            <a:endParaRPr lang="es-CO" dirty="0">
              <a:latin typeface="+mn-lt"/>
            </a:endParaRPr>
          </a:p>
          <a:p>
            <a:pPr marL="273050"/>
            <a:r>
              <a:rPr lang="es-ES_tradnl" sz="1600" dirty="0" smtClean="0">
                <a:latin typeface="+mn-lt"/>
              </a:rPr>
              <a:t>(Medido por la cantidad de USD por $)</a:t>
            </a:r>
            <a:endParaRPr lang="es-CO" sz="1600" dirty="0" smtClean="0">
              <a:latin typeface="+mn-lt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dirty="0" smtClean="0">
              <a:sym typeface="Wingdings"/>
            </a:endParaRPr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endParaRPr lang="es-ES_tradnl" sz="400" dirty="0" smtClean="0"/>
          </a:p>
          <a:p>
            <a:pPr algn="just"/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latin typeface="+mn-lt"/>
              </a:rPr>
              <a:t>“</a:t>
            </a:r>
            <a:r>
              <a:rPr lang="es-ES_tradnl" b="1" i="1" dirty="0">
                <a:latin typeface="+mn-lt"/>
              </a:rPr>
              <a:t>La falla más protuberante de la política macroeconómica de los últimos años ha sido el manejo de la tasa de cambio</a:t>
            </a:r>
            <a:r>
              <a:rPr lang="es-ES_tradnl" dirty="0">
                <a:latin typeface="+mn-lt"/>
              </a:rPr>
              <a:t>” (J.A. Ocampo, 2013)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pPr algn="ctr" eaLnBrk="1" hangingPunct="1"/>
            <a:r>
              <a:rPr lang="es-CO" sz="2400" b="1" dirty="0" smtClean="0">
                <a:solidFill>
                  <a:schemeClr val="accent2"/>
                </a:solidFill>
              </a:rPr>
              <a:t>I. EL DESEQUILIBRIO EXTERNO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71736" y="2214554"/>
            <a:ext cx="3072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Tasa de Cambio Nominal (USD / $1.000)</a:t>
            </a:r>
            <a:endParaRPr lang="es-ES" sz="1200" b="1" dirty="0">
              <a:latin typeface="+mj-lt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071678"/>
            <a:ext cx="6624736" cy="37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786578" y="2714620"/>
            <a:ext cx="2143140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latin typeface="+mn-lt"/>
              </a:rPr>
              <a:t>La </a:t>
            </a:r>
            <a:r>
              <a:rPr lang="es-ES_tradnl" sz="1600" dirty="0">
                <a:latin typeface="+mn-lt"/>
              </a:rPr>
              <a:t>causa principal de que el dólar haya vuelto a $3.000,</a:t>
            </a:r>
            <a:endParaRPr lang="es-CO" sz="1600" dirty="0">
              <a:latin typeface="+mn-lt"/>
            </a:endParaRPr>
          </a:p>
          <a:p>
            <a:r>
              <a:rPr lang="es-ES_tradnl" sz="1600" dirty="0">
                <a:latin typeface="+mn-lt"/>
              </a:rPr>
              <a:t>e</a:t>
            </a:r>
            <a:r>
              <a:rPr lang="es-ES_tradnl" sz="1600" dirty="0" smtClean="0">
                <a:latin typeface="+mn-lt"/>
              </a:rPr>
              <a:t>s </a:t>
            </a:r>
            <a:r>
              <a:rPr lang="es-ES_tradnl" sz="1600" dirty="0">
                <a:latin typeface="+mn-lt"/>
              </a:rPr>
              <a:t>que había subido </a:t>
            </a:r>
            <a:r>
              <a:rPr lang="es-ES_tradnl" sz="1600" dirty="0" smtClean="0">
                <a:latin typeface="+mn-lt"/>
              </a:rPr>
              <a:t>demasiado. </a:t>
            </a:r>
            <a:endParaRPr lang="es-ES_tradnl" sz="1600" dirty="0" smtClean="0">
              <a:latin typeface="+mn-lt"/>
            </a:endParaRPr>
          </a:p>
          <a:p>
            <a:r>
              <a:rPr lang="es-ES_tradnl" sz="1600" dirty="0" smtClean="0">
                <a:latin typeface="+mn-lt"/>
              </a:rPr>
              <a:t>En 2016 se ha </a:t>
            </a:r>
            <a:r>
              <a:rPr lang="es-ES_tradnl" sz="1600" b="1" dirty="0" smtClean="0">
                <a:latin typeface="+mn-lt"/>
              </a:rPr>
              <a:t>Revaluado 12%</a:t>
            </a:r>
            <a:endParaRPr lang="es-CO" sz="1600" b="1" dirty="0">
              <a:latin typeface="+mn-lt"/>
            </a:endParaRPr>
          </a:p>
          <a:p>
            <a:pPr algn="just"/>
            <a:endParaRPr lang="es-CO" sz="1200" dirty="0" smtClean="0"/>
          </a:p>
          <a:p>
            <a:pPr algn="just"/>
            <a:endParaRPr lang="es-CO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85786" y="5500702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+mn-lt"/>
              </a:rPr>
              <a:t>Fuente: </a:t>
            </a:r>
            <a:r>
              <a:rPr lang="es-MX" sz="800" dirty="0" err="1" smtClean="0">
                <a:latin typeface="+mn-lt"/>
              </a:rPr>
              <a:t>BanRep</a:t>
            </a:r>
            <a:endParaRPr lang="es-CO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37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14246</TotalTime>
  <Words>3353</Words>
  <Application>Microsoft Macintosh PowerPoint</Application>
  <PresentationFormat>Presentación en pantalla (4:3)</PresentationFormat>
  <Paragraphs>727</Paragraphs>
  <Slides>43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Perfil</vt:lpstr>
      <vt:lpstr>Imagen</vt:lpstr>
      <vt:lpstr> DESEQUILIBRIOS y DESAFIOS DE LA ECONOMIA COLOMBIANA</vt:lpstr>
      <vt:lpstr>INTRODUCCIÓN</vt:lpstr>
      <vt:lpstr>DESEQUILIBRIOS ECONOMICOS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I. EL DESEQUILIBRIO EXTERNO</vt:lpstr>
      <vt:lpstr> DESEQUILIBRIOS ECONOMICOS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II. EL INEVITABLE AJUSTE EXTERNO</vt:lpstr>
      <vt:lpstr>DESEQUILIBRIOS ECONOMICOS</vt:lpstr>
      <vt:lpstr>III. EL DESEQUILIBRIO DE LA INEQUIDAD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MODO DE CONCLUSION</vt:lpstr>
      <vt:lpstr>Presentación de PowerPoint</vt:lpstr>
      <vt:lpstr>I. EL DESEQUILIBRIO EXTERNO</vt:lpstr>
      <vt:lpstr>I. EL DESEQUILIBRIO EXTERNO</vt:lpstr>
    </vt:vector>
  </TitlesOfParts>
  <Company>뿿콰؁냤뿿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INTERROGANTES SOBRE EL CRECIMIENTO ECONOMICO</dc:title>
  <dc:creator>Mauricio Cabrera</dc:creator>
  <cp:lastModifiedBy>mcg</cp:lastModifiedBy>
  <cp:revision>3015</cp:revision>
  <dcterms:created xsi:type="dcterms:W3CDTF">2013-01-21T20:58:13Z</dcterms:created>
  <dcterms:modified xsi:type="dcterms:W3CDTF">2016-10-12T20:48:22Z</dcterms:modified>
</cp:coreProperties>
</file>