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6" r:id="rId2"/>
    <p:sldId id="358" r:id="rId3"/>
    <p:sldId id="385" r:id="rId4"/>
    <p:sldId id="357" r:id="rId5"/>
    <p:sldId id="360" r:id="rId6"/>
    <p:sldId id="388" r:id="rId7"/>
    <p:sldId id="363" r:id="rId8"/>
    <p:sldId id="366" r:id="rId9"/>
    <p:sldId id="367" r:id="rId10"/>
    <p:sldId id="368" r:id="rId11"/>
    <p:sldId id="383" r:id="rId12"/>
    <p:sldId id="373" r:id="rId13"/>
    <p:sldId id="375" r:id="rId14"/>
    <p:sldId id="376" r:id="rId15"/>
    <p:sldId id="374" r:id="rId16"/>
    <p:sldId id="389" r:id="rId17"/>
    <p:sldId id="377" r:id="rId18"/>
    <p:sldId id="387" r:id="rId19"/>
    <p:sldId id="378" r:id="rId20"/>
    <p:sldId id="379" r:id="rId21"/>
    <p:sldId id="380" r:id="rId22"/>
    <p:sldId id="381" r:id="rId23"/>
    <p:sldId id="390" r:id="rId24"/>
    <p:sldId id="386" r:id="rId25"/>
  </p:sldIdLst>
  <p:sldSz cx="9144000" cy="6858000" type="screen4x3"/>
  <p:notesSz cx="7053263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7" autoAdjust="0"/>
    <p:restoredTop sz="95167" autoAdjust="0"/>
  </p:normalViewPr>
  <p:slideViewPr>
    <p:cSldViewPr>
      <p:cViewPr varScale="1">
        <p:scale>
          <a:sx n="74" d="100"/>
          <a:sy n="74" d="100"/>
        </p:scale>
        <p:origin x="-2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898" y="3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3E234ADC-33F3-45A3-BA84-EB4E8E2FED29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1712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898" y="8841712"/>
            <a:ext cx="3055686" cy="465902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A543384F-12D4-42F5-AF84-743DCC55EDF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r">
              <a:defRPr sz="1200"/>
            </a:lvl1pPr>
          </a:lstStyle>
          <a:p>
            <a:fld id="{2B2AF1C5-79DB-4F1B-A9FC-08A6D416EB52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9" rIns="93176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8" y="4421825"/>
            <a:ext cx="5642610" cy="4189095"/>
          </a:xfrm>
          <a:prstGeom prst="rect">
            <a:avLst/>
          </a:prstGeom>
        </p:spPr>
        <p:txBody>
          <a:bodyPr vert="horz" lIns="93176" tIns="46589" rIns="93176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3"/>
            <a:ext cx="3056414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r">
              <a:defRPr sz="1200"/>
            </a:lvl1pPr>
          </a:lstStyle>
          <a:p>
            <a:fld id="{E7D1C56F-32CD-461A-93F4-570C41E9F6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77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72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58535-5434-43E8-865F-95D87A38502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31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9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3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9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39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5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4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81C1-4902-47FF-BA22-E31F55EED3B0}" type="datetimeFigureOut">
              <a:rPr lang="es-ES" smtClean="0"/>
              <a:t>29/04/16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7762-96A0-4CEA-9F3E-519C11573EA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33486"/>
            <a:ext cx="914308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2752" y="1194911"/>
            <a:ext cx="8496944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REGULACIÓN </a:t>
            </a:r>
            <a:r>
              <a:rPr lang="es-ES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PARA LA INCLUSI</a:t>
            </a:r>
            <a:r>
              <a:rPr lang="es-ES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ÓN Y LA INNOVACIÓN FINANCIERA</a:t>
            </a:r>
            <a:endParaRPr lang="es-ES" sz="36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dirty="0" smtClean="0">
              <a:latin typeface="Arial Narrow" panose="020B0606020202030204" pitchFamily="34" charset="0"/>
            </a:endParaRPr>
          </a:p>
          <a:p>
            <a:pPr algn="ctr"/>
            <a:endParaRPr lang="es-CO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° Congreso de Acceso a Servicios Financieros y Medios de </a:t>
            </a:r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Pago</a:t>
            </a:r>
            <a:endParaRPr lang="es-CO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DAVID SALAMANCA ROJAS</a:t>
            </a:r>
          </a:p>
          <a:p>
            <a:pPr algn="ctr"/>
            <a:endParaRPr lang="es-CO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29 DE ABRIL DE 2016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6289" y="2348880"/>
            <a:ext cx="4281695" cy="4248472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Comisión </a:t>
            </a: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Intersectorial </a:t>
            </a:r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 la inclusión financiera (Decreto 2338/15)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Lineamientos para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el desarrollo de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actividades públicas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y privadas, tendientes a ampliar la inclusión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financiera.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Avances en la Estrategia Nacional de Inclusión Financiera: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Documento de diagnóstico y retos.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Fortalecimiento esquema institucional.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Creación Comité Consultivo (8 representantes del sector privado)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</a:t>
            </a:r>
            <a:r>
              <a:rPr lang="es-ES" sz="3600" dirty="0" smtClean="0">
                <a:latin typeface="Arial Narrow" panose="020B0606020202030204" pitchFamily="34" charset="0"/>
              </a:rPr>
              <a:t>: </a:t>
            </a:r>
            <a:r>
              <a:rPr lang="es-ES" sz="3600" dirty="0">
                <a:latin typeface="Arial Narrow" panose="020B0606020202030204" pitchFamily="34" charset="0"/>
              </a:rPr>
              <a:t>e</a:t>
            </a:r>
            <a:r>
              <a:rPr lang="es-ES" sz="3600" dirty="0" smtClean="0">
                <a:latin typeface="Arial Narrow" panose="020B0606020202030204" pitchFamily="34" charset="0"/>
              </a:rPr>
              <a:t>squema </a:t>
            </a:r>
            <a:r>
              <a:rPr lang="es-ES" sz="3600" dirty="0" smtClean="0">
                <a:latin typeface="Arial Narrow" panose="020B0606020202030204" pitchFamily="34" charset="0"/>
              </a:rPr>
              <a:t>institucional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6016" y="2348880"/>
            <a:ext cx="4281695" cy="4233556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Comisión Intersectorial de Educación Económica y </a:t>
            </a:r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Financiera (Decreto 457/14)</a:t>
            </a:r>
          </a:p>
          <a:p>
            <a:pPr lvl="0" algn="ctr"/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Instancia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de apoyo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para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una inclusión financiera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sostenible.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Avances de la Estrategia para la Educación Financiera: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Definición de objetivos y grupos poblacionales de la Estrategia.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Apoyo técnico del Banco Mundial en la definición de indicadores y metas.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Creación Subcomisión Consultiva (13 representantes del sector privado).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2156" y="1352962"/>
            <a:ext cx="8720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Siguiendo prácticas internacionales, se crearon instancias de coordinación de iniciativas de educación e inclusión financiera y </a:t>
            </a:r>
            <a:r>
              <a:rPr lang="es-ES" sz="2000" dirty="0">
                <a:latin typeface="Arial Narrow" panose="020B0606020202030204" pitchFamily="34" charset="0"/>
              </a:rPr>
              <a:t>un espacio formal de interlocución con el sector </a:t>
            </a:r>
            <a:r>
              <a:rPr lang="es-ES" sz="2000" dirty="0" smtClean="0">
                <a:latin typeface="Arial Narrow" panose="020B0606020202030204" pitchFamily="34" charset="0"/>
              </a:rPr>
              <a:t>privado.</a:t>
            </a:r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87" y="4498292"/>
            <a:ext cx="3177795" cy="20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42" y="4498292"/>
            <a:ext cx="3248040" cy="20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18" y="2142628"/>
            <a:ext cx="3255862" cy="21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42" y="2142628"/>
            <a:ext cx="3187066" cy="21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5" y="2090953"/>
            <a:ext cx="91471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8" y="2096545"/>
            <a:ext cx="91038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8" y="4501861"/>
            <a:ext cx="914714" cy="5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5" y="4475681"/>
            <a:ext cx="895543" cy="5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Marcador de texto"/>
          <p:cNvSpPr txBox="1">
            <a:spLocks/>
          </p:cNvSpPr>
          <p:nvPr/>
        </p:nvSpPr>
        <p:spPr>
          <a:xfrm>
            <a:off x="251520" y="1124744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Progreso en cobertura y acceso permite identificar nuevos retos: uso de productos y medios de pagos electrónicos e inclusión en el sector rural.</a:t>
            </a: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1 Marcador de texto"/>
          <p:cNvSpPr txBox="1">
            <a:spLocks/>
          </p:cNvSpPr>
          <p:nvPr/>
        </p:nvSpPr>
        <p:spPr>
          <a:xfrm>
            <a:off x="289004" y="188640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Metas de inclusión financiera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Uso </a:t>
            </a:r>
            <a:r>
              <a:rPr lang="es-CO" sz="3600" dirty="0">
                <a:latin typeface="Arial Narrow" panose="020B0606020202030204" pitchFamily="34" charset="0"/>
              </a:rPr>
              <a:t>de servicios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352962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En conjunto con el WEF, en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marzo de 2016 realizamos </a:t>
            </a: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es-CO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 público-privado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 cual dejó reflexiones valiosas para </a:t>
            </a:r>
            <a:r>
              <a:rPr lang="es-CO" sz="2000" dirty="0"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ruta hacia la digitalización e inclusión financiera:</a:t>
            </a:r>
            <a:endParaRPr lang="es-CO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8867"/>
              </p:ext>
            </p:extLst>
          </p:nvPr>
        </p:nvGraphicFramePr>
        <p:xfrm>
          <a:off x="395536" y="2276872"/>
          <a:ext cx="8424936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76064"/>
                <a:gridCol w="3384376"/>
                <a:gridCol w="396044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 Narrow" panose="020B0606020202030204" pitchFamily="34" charset="0"/>
                        </a:rPr>
                        <a:t>Colombia cuenta con los cimientos requeridos </a:t>
                      </a:r>
                      <a:r>
                        <a:rPr lang="es-ES" sz="1800" baseline="0" dirty="0" smtClean="0">
                          <a:latin typeface="Arial Narrow" panose="020B0606020202030204" pitchFamily="34" charset="0"/>
                        </a:rPr>
                        <a:t>para la inclusión. </a:t>
                      </a:r>
                    </a:p>
                    <a:p>
                      <a:pPr algn="ctr"/>
                      <a:r>
                        <a:rPr lang="es-ES" sz="1800" baseline="0" dirty="0" smtClean="0">
                          <a:latin typeface="Arial Narrow" panose="020B0606020202030204" pitchFamily="34" charset="0"/>
                        </a:rPr>
                        <a:t>Importante avanzar en el uso de productos mediante propuestas de valor.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ES" sz="28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Desafíos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Visión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colectiva </a:t>
                      </a: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pública-privada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para acelerar la inclusión</a:t>
                      </a:r>
                      <a:endParaRPr lang="es-ES" sz="1600" b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Beneficios tangibles para todos.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Distribución razonable de costos.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Digitalización</a:t>
                      </a:r>
                      <a:r>
                        <a:rPr lang="es-ES" sz="1600" baseline="0" dirty="0" smtClean="0">
                          <a:latin typeface="Arial Narrow" panose="020B0606020202030204" pitchFamily="34" charset="0"/>
                        </a:rPr>
                        <a:t> como un paso hacia acceso y uso de productos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Generar</a:t>
                      </a:r>
                      <a:r>
                        <a:rPr lang="es-ES" sz="160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ecosistemas que permitan el uso. </a:t>
                      </a:r>
                      <a:endParaRPr lang="es-ES" sz="1600" kern="1200" noProof="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noProof="0" dirty="0" smtClean="0">
                          <a:effectLst/>
                          <a:latin typeface="Arial Narrow" panose="020B0606020202030204" pitchFamily="34" charset="0"/>
                        </a:rPr>
                        <a:t>Aprovechar información de transacciones. para transitar a</a:t>
                      </a:r>
                      <a:r>
                        <a:rPr lang="es-ES" sz="160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productos sofisticados.</a:t>
                      </a:r>
                      <a:endParaRPr lang="es-ES" sz="1600" noProof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Incrementar aceptación de medios de pago electrónicos en comercios</a:t>
                      </a:r>
                      <a:endParaRPr lang="es-ES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Confianza mediante cash-in/cash-</a:t>
                      </a:r>
                      <a:r>
                        <a:rPr lang="es-ES" sz="1600" noProof="0" dirty="0" err="1" smtClean="0">
                          <a:latin typeface="Arial Narrow" panose="020B0606020202030204" pitchFamily="34" charset="0"/>
                        </a:rPr>
                        <a:t>out</a:t>
                      </a: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Oferta de incentivos </a:t>
                      </a:r>
                      <a:r>
                        <a:rPr lang="es-ES" sz="1600" noProof="0" dirty="0" err="1" smtClean="0">
                          <a:latin typeface="Arial Narrow" panose="020B0606020202030204" pitchFamily="34" charset="0"/>
                        </a:rPr>
                        <a:t>ie</a:t>
                      </a: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. manejo inventarios, contabilidad.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Modelo diferencial para sector rural. 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Consideraciones tributarias</a:t>
                      </a:r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Simplificar</a:t>
                      </a:r>
                      <a:r>
                        <a:rPr lang="es-ES" sz="1600" baseline="0" noProof="0" dirty="0" smtClean="0">
                          <a:latin typeface="Arial Narrow" panose="020B0606020202030204" pitchFamily="34" charset="0"/>
                        </a:rPr>
                        <a:t> esquema tributario. </a:t>
                      </a:r>
                      <a:endParaRPr lang="es-ES" sz="160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Gradualidad de la formalización.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s-ES" sz="3200" b="1" dirty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anose="020B0606020202030204" pitchFamily="34" charset="0"/>
                        </a:rPr>
                        <a:t>Ambiente regulatorio propicio para la interoperabilidad </a:t>
                      </a:r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Economías de escala.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noProof="0" dirty="0" smtClean="0">
                          <a:latin typeface="Arial Narrow" panose="020B0606020202030204" pitchFamily="34" charset="0"/>
                        </a:rPr>
                        <a:t>Homogeneidad en reglas del juego. </a:t>
                      </a:r>
                      <a:endParaRPr lang="es-ES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Uso </a:t>
            </a:r>
            <a:r>
              <a:rPr lang="es-CO" sz="3600" dirty="0">
                <a:latin typeface="Arial Narrow" panose="020B0606020202030204" pitchFamily="34" charset="0"/>
              </a:rPr>
              <a:t>de servicios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352962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partir de la revisión </a:t>
            </a:r>
            <a:r>
              <a:rPr lang="es-ES" sz="2000" dirty="0" smtClean="0">
                <a:latin typeface="Arial Narrow" panose="020B0606020202030204" pitchFamily="34" charset="0"/>
              </a:rPr>
              <a:t>de barreras se estructuró un plan de trabajo, el cual complementa medidas regulatorias anteriores para alcanzar un </a:t>
            </a:r>
            <a:r>
              <a:rPr lang="es-ES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ecosistema </a:t>
            </a:r>
            <a:r>
              <a:rPr lang="es-ES" sz="2000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pagos </a:t>
            </a:r>
            <a:r>
              <a:rPr lang="es-ES" sz="2000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integral.</a:t>
            </a:r>
            <a:endParaRPr lang="es-CO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1" y="2412475"/>
            <a:ext cx="318359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altLang="es-CO" dirty="0">
                <a:latin typeface="Arial Narrow" panose="020B0606020202030204" pitchFamily="34" charset="0"/>
                <a:cs typeface="Arial" panose="020B0604020202020204" pitchFamily="34" charset="0"/>
              </a:rPr>
              <a:t>Productos y canales transaccionales </a:t>
            </a:r>
            <a:r>
              <a:rPr lang="es-ES_tradnl" alt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simplificados y de bajo costo</a:t>
            </a:r>
          </a:p>
          <a:p>
            <a:pPr algn="just">
              <a:spcBef>
                <a:spcPts val="0"/>
              </a:spcBef>
            </a:pPr>
            <a:endParaRPr lang="es-ES_tradnl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 Narrow" panose="020B0606020202030204" pitchFamily="34" charset="0"/>
              </a:rPr>
              <a:t>CAEs</a:t>
            </a:r>
            <a:r>
              <a:rPr lang="es-ES" dirty="0" smtClean="0">
                <a:latin typeface="Arial Narrow" panose="020B0606020202030204" pitchFamily="34" charset="0"/>
              </a:rPr>
              <a:t>, </a:t>
            </a:r>
            <a:r>
              <a:rPr lang="es-ES" dirty="0" err="1" smtClean="0">
                <a:latin typeface="Arial Narrow" panose="020B0606020202030204" pitchFamily="34" charset="0"/>
              </a:rPr>
              <a:t>CATs</a:t>
            </a:r>
            <a:r>
              <a:rPr lang="es-ES" dirty="0">
                <a:latin typeface="Arial Narrow" panose="020B0606020202030204" pitchFamily="34" charset="0"/>
              </a:rPr>
              <a:t> y DE: </a:t>
            </a:r>
            <a:r>
              <a:rPr lang="es-ES" dirty="0" smtClean="0">
                <a:latin typeface="Arial Narrow" panose="020B0606020202030204" pitchFamily="34" charset="0"/>
              </a:rPr>
              <a:t>apertura simplificada, bajos costos </a:t>
            </a:r>
            <a:r>
              <a:rPr lang="es-ES" dirty="0">
                <a:latin typeface="Arial Narrow" panose="020B0606020202030204" pitchFamily="34" charset="0"/>
              </a:rPr>
              <a:t>de manejo </a:t>
            </a:r>
            <a:r>
              <a:rPr lang="es-ES" dirty="0" smtClean="0">
                <a:latin typeface="Arial Narrow" panose="020B0606020202030204" pitchFamily="34" charset="0"/>
              </a:rPr>
              <a:t>y exención </a:t>
            </a:r>
            <a:r>
              <a:rPr lang="es-ES" dirty="0">
                <a:latin typeface="Arial Narrow" panose="020B0606020202030204" pitchFamily="34" charset="0"/>
              </a:rPr>
              <a:t>al </a:t>
            </a:r>
            <a:r>
              <a:rPr lang="es-ES" dirty="0" smtClean="0">
                <a:latin typeface="Arial Narrow" panose="020B0606020202030204" pitchFamily="34" charset="0"/>
              </a:rPr>
              <a:t>GMF.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SEDPES: operación a gran </a:t>
            </a:r>
            <a:r>
              <a:rPr lang="es-ES" dirty="0">
                <a:latin typeface="Arial Narrow" panose="020B0606020202030204" pitchFamily="34" charset="0"/>
              </a:rPr>
              <a:t>escala y bajo </a:t>
            </a:r>
            <a:r>
              <a:rPr lang="es-ES" dirty="0" smtClean="0">
                <a:latin typeface="Arial Narrow" panose="020B0606020202030204" pitchFamily="34" charset="0"/>
              </a:rPr>
              <a:t>costo.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35261" r="48060" b="35775"/>
          <a:stretch/>
        </p:blipFill>
        <p:spPr bwMode="auto">
          <a:xfrm>
            <a:off x="3461121" y="2822205"/>
            <a:ext cx="2221757" cy="19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55776" y="5085184"/>
            <a:ext cx="417646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CO" dirty="0">
                <a:latin typeface="Arial Narrow" panose="020B0606020202030204" pitchFamily="34" charset="0"/>
                <a:cs typeface="Arial" panose="020B0604020202020204" pitchFamily="34" charset="0"/>
              </a:rPr>
              <a:t>Digitalización </a:t>
            </a:r>
            <a:r>
              <a:rPr lang="es-ES" altLang="es-CO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pagos </a:t>
            </a:r>
            <a:r>
              <a:rPr lang="es-ES" alt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recaudos del Gobierno </a:t>
            </a:r>
          </a:p>
          <a:p>
            <a:pPr algn="just"/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94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% del valor y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76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% del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volumen de pagos son digitales</a:t>
            </a:r>
            <a:r>
              <a:rPr lang="es-ES" altLang="es-CO" baseline="30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1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 Espacio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de mejora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territorial.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Consultoría BID.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15102" y="2412475"/>
            <a:ext cx="318359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Promover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formalización </a:t>
            </a:r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financiera de </a:t>
            </a:r>
            <a:r>
              <a:rPr lang="es-ES_tradnl" alt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pequeños comercios</a:t>
            </a:r>
            <a:endParaRPr lang="es-ES_tradnl" altLang="es-CO" sz="2000" b="1" dirty="0">
              <a:solidFill>
                <a:srgbClr val="A5002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s-ES_tradnl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Consultoría WEF </a:t>
            </a:r>
            <a:r>
              <a:rPr lang="es-ES" dirty="0">
                <a:latin typeface="Arial Narrow" panose="020B0606020202030204" pitchFamily="34" charset="0"/>
              </a:rPr>
              <a:t>y el </a:t>
            </a:r>
            <a:r>
              <a:rPr lang="es-ES" dirty="0" smtClean="0">
                <a:latin typeface="Arial Narrow" panose="020B0606020202030204" pitchFamily="34" charset="0"/>
              </a:rPr>
              <a:t>BID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Piloto incluye: consumidores, sector financiero, tenderos, distribuidores y red de corresponsales.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65113" y="6173444"/>
            <a:ext cx="197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1/ Colombia </a:t>
            </a:r>
            <a:r>
              <a:rPr lang="en-US" baseline="30000" dirty="0"/>
              <a:t>– Country Diagnostic. </a:t>
            </a:r>
            <a:r>
              <a:rPr lang="en-US" baseline="30000" dirty="0" smtClean="0"/>
              <a:t>BTC. </a:t>
            </a:r>
            <a:r>
              <a:rPr lang="en-US" baseline="30000" dirty="0"/>
              <a:t>2015</a:t>
            </a:r>
            <a:r>
              <a:rPr lang="en-US" baseline="30000" dirty="0" smtClean="0"/>
              <a:t>.</a:t>
            </a:r>
            <a:endParaRPr lang="es-ES" baseline="30000" dirty="0"/>
          </a:p>
        </p:txBody>
      </p:sp>
    </p:spTree>
    <p:extLst>
      <p:ext uri="{BB962C8B-B14F-4D97-AF65-F5344CB8AC3E}">
        <p14:creationId xmlns:p14="http://schemas.microsoft.com/office/powerpoint/2010/main" val="111080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131840" y="4143893"/>
            <a:ext cx="2808312" cy="223743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</a:pPr>
            <a:r>
              <a:rPr lang="es-CO" sz="3600" dirty="0">
                <a:latin typeface="Arial Narrow" panose="020B0606020202030204" pitchFamily="34" charset="0"/>
              </a:rPr>
              <a:t>Inclusión financiera sector rural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 Narrow" panose="020B0606020202030204" pitchFamily="34" charset="0"/>
              </a:rPr>
              <a:t>Es </a:t>
            </a:r>
            <a:r>
              <a:rPr lang="es-ES" sz="2000" dirty="0">
                <a:latin typeface="Arial Narrow" panose="020B0606020202030204" pitchFamily="34" charset="0"/>
              </a:rPr>
              <a:t>necesario </a:t>
            </a:r>
            <a:r>
              <a:rPr lang="es-ES" sz="20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aunar esfuerzos </a:t>
            </a:r>
            <a:r>
              <a:rPr lang="es-ES" sz="2000" dirty="0" smtClean="0">
                <a:latin typeface="Arial Narrow" panose="020B0606020202030204" pitchFamily="34" charset="0"/>
              </a:rPr>
              <a:t>para el </a:t>
            </a:r>
            <a:r>
              <a:rPr lang="es-ES" sz="2000" dirty="0">
                <a:latin typeface="Arial Narrow" panose="020B0606020202030204" pitchFamily="34" charset="0"/>
              </a:rPr>
              <a:t>desarrollo de una oferta </a:t>
            </a:r>
            <a:r>
              <a:rPr lang="es-ES" sz="2000" dirty="0" smtClean="0">
                <a:latin typeface="Arial Narrow" panose="020B0606020202030204" pitchFamily="34" charset="0"/>
              </a:rPr>
              <a:t>integral y sostenible </a:t>
            </a:r>
            <a:r>
              <a:rPr lang="es-ES" sz="2000" dirty="0">
                <a:latin typeface="Arial Narrow" panose="020B0606020202030204" pitchFamily="34" charset="0"/>
              </a:rPr>
              <a:t>de productos </a:t>
            </a:r>
            <a:r>
              <a:rPr lang="es-ES" sz="2000" dirty="0" smtClean="0">
                <a:latin typeface="Arial Narrow" panose="020B0606020202030204" pitchFamily="34" charset="0"/>
              </a:rPr>
              <a:t>y servicios acordes </a:t>
            </a:r>
            <a:r>
              <a:rPr lang="es-ES" sz="2000" dirty="0">
                <a:latin typeface="Arial Narrow" panose="020B0606020202030204" pitchFamily="34" charset="0"/>
              </a:rPr>
              <a:t>con las características del </a:t>
            </a:r>
            <a:r>
              <a:rPr lang="es-ES" sz="2000" dirty="0" smtClean="0">
                <a:latin typeface="Arial Narrow" panose="020B0606020202030204" pitchFamily="34" charset="0"/>
              </a:rPr>
              <a:t>sector rural.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4439955"/>
            <a:ext cx="2546203" cy="10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Optimizar </a:t>
            </a:r>
            <a:r>
              <a:rPr lang="es-CO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redescuento </a:t>
            </a: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FINAGRO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(operaciones en bloque)</a:t>
            </a:r>
            <a:r>
              <a:rPr lang="es-ES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es-CO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528" y="2564904"/>
            <a:ext cx="3039575" cy="13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Fortalecer </a:t>
            </a: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política de manejo de riesgos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rurales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(derivados climáticos y seguros inclusivos: colectivos y paramétricos) </a:t>
            </a:r>
            <a:endParaRPr lang="es-ES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72199" y="4469253"/>
            <a:ext cx="2439035" cy="10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Fortalecer </a:t>
            </a:r>
            <a:r>
              <a:rPr lang="es-CO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esquema de garantías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crédito rural (garantías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mobiliarias)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70950" y="2439176"/>
            <a:ext cx="3340284" cy="165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Productos y canales específicos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(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FAG Hipotecario, </a:t>
            </a:r>
            <a:r>
              <a:rPr lang="es-CO" dirty="0">
                <a:latin typeface="Arial Narrow" panose="020B0606020202030204" pitchFamily="34" charset="0"/>
                <a:cs typeface="Arial" panose="020B0604020202020204" pitchFamily="34" charset="0"/>
              </a:rPr>
              <a:t>redescuento Cooperativas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asistencia técnica </a:t>
            </a:r>
            <a:r>
              <a:rPr lang="es-CO" dirty="0" smtClean="0">
                <a:latin typeface="Arial Narrow" panose="020B0606020202030204" pitchFamily="34" charset="0"/>
                <a:ea typeface="Calibri"/>
                <a:cs typeface="Times New Roman"/>
              </a:rPr>
              <a:t>Banca 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de Oportunidades para a </a:t>
            </a:r>
            <a:r>
              <a:rPr lang="es-CO" dirty="0" err="1">
                <a:latin typeface="Arial Narrow" panose="020B0606020202030204" pitchFamily="34" charset="0"/>
                <a:ea typeface="Calibri"/>
                <a:cs typeface="Times New Roman"/>
              </a:rPr>
              <a:t>microfinancieras</a:t>
            </a:r>
            <a:r>
              <a:rPr lang="es-CO" dirty="0">
                <a:latin typeface="Arial Narrow" panose="020B0606020202030204" pitchFamily="34" charset="0"/>
                <a:ea typeface="Calibri"/>
                <a:cs typeface="Times New Roman"/>
              </a:rPr>
              <a:t> y microcrédito rural)</a:t>
            </a:r>
            <a:endParaRPr lang="es-ES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06" y="4419384"/>
            <a:ext cx="2217514" cy="15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"/>
          <p:cNvCxnSpPr>
            <a:stCxn id="4" idx="2"/>
            <a:endCxn id="2" idx="3"/>
          </p:cNvCxnSpPr>
          <p:nvPr/>
        </p:nvCxnSpPr>
        <p:spPr>
          <a:xfrm flipH="1" flipV="1">
            <a:off x="2653707" y="4949871"/>
            <a:ext cx="478133" cy="31274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 flipV="1">
            <a:off x="3363103" y="3428814"/>
            <a:ext cx="784601" cy="72540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4931161" y="3428814"/>
            <a:ext cx="447831" cy="72540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5959491" y="4941168"/>
            <a:ext cx="412708" cy="363233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Uso </a:t>
            </a:r>
            <a:r>
              <a:rPr lang="es-CO" sz="3600" dirty="0">
                <a:latin typeface="Arial Narrow" panose="020B0606020202030204" pitchFamily="34" charset="0"/>
              </a:rPr>
              <a:t>de servicios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822" y="1268760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 Narrow" panose="020B0606020202030204" pitchFamily="34" charset="0"/>
              </a:rPr>
              <a:t>El Proyecto F ha brindado un diagnóstico valioso de los costos y determinantes del uso del efectivo y ha sido un insumo clave para el diseño de estrategias de digitalización.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2" y="2430409"/>
            <a:ext cx="4153679" cy="402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58 Conector recto de flecha"/>
          <p:cNvCxnSpPr/>
          <p:nvPr/>
        </p:nvCxnSpPr>
        <p:spPr>
          <a:xfrm>
            <a:off x="5192776" y="4882927"/>
            <a:ext cx="531352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6084168" y="459053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Estrategia de digitalización de pagos del Gobierno. 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cxnSp>
        <p:nvCxnSpPr>
          <p:cNvPr id="62" name="61 Conector recto de flecha"/>
          <p:cNvCxnSpPr/>
          <p:nvPr/>
        </p:nvCxnSpPr>
        <p:spPr>
          <a:xfrm>
            <a:off x="4413501" y="4005064"/>
            <a:ext cx="792088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4413501" y="4882927"/>
            <a:ext cx="792088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3995936" y="5818912"/>
            <a:ext cx="1224136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5220072" y="4005063"/>
            <a:ext cx="0" cy="1836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467544" y="764704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s-CO" sz="28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4" name="1 Marcador de texto"/>
          <p:cNvSpPr txBox="1">
            <a:spLocks/>
          </p:cNvSpPr>
          <p:nvPr/>
        </p:nvSpPr>
        <p:spPr>
          <a:xfrm>
            <a:off x="251520" y="1340768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Política de inclusión </a:t>
            </a:r>
            <a:r>
              <a:rPr lang="es-ES" sz="32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financiera 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Reflexiones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sobre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regulaci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innovaci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financiera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lang="es-ES" sz="3200" b="1" dirty="0" smtClean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rgbClr val="D9D9D9"/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3200" b="1" dirty="0">
              <a:solidFill>
                <a:srgbClr val="D9D9D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99412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82775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err="1" smtClean="0">
                <a:latin typeface="Arial Narrow" panose="020B0606020202030204" pitchFamily="34" charset="0"/>
              </a:rPr>
              <a:t>Fintech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Innovación </a:t>
            </a:r>
            <a:r>
              <a:rPr lang="es-ES" sz="2000" dirty="0">
                <a:latin typeface="Arial Narrow" panose="020B0606020202030204" pitchFamily="34" charset="0"/>
              </a:rPr>
              <a:t>tecnológica para el ofrecimiento de </a:t>
            </a:r>
            <a:r>
              <a:rPr lang="es-ES" sz="2000" dirty="0" smtClean="0">
                <a:latin typeface="Arial Narrow" panose="020B0606020202030204" pitchFamily="34" charset="0"/>
              </a:rPr>
              <a:t>servicios </a:t>
            </a:r>
            <a:r>
              <a:rPr lang="es-ES" sz="2000" dirty="0">
                <a:latin typeface="Arial Narrow" panose="020B0606020202030204" pitchFamily="34" charset="0"/>
              </a:rPr>
              <a:t>conexos a temas financieros, generalmente a partir de emprendimientos.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76872"/>
            <a:ext cx="5280248" cy="361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28" y="6381328"/>
            <a:ext cx="86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Fuente: </a:t>
            </a:r>
            <a:r>
              <a:rPr lang="es-ES" sz="1200" dirty="0" err="1" smtClean="0">
                <a:latin typeface="Arial Narrow" panose="020B0606020202030204" pitchFamily="34" charset="0"/>
              </a:rPr>
              <a:t>Akkizidis</a:t>
            </a:r>
            <a:r>
              <a:rPr lang="es-ES" sz="1200" dirty="0" smtClean="0">
                <a:latin typeface="Arial Narrow" panose="020B0606020202030204" pitchFamily="34" charset="0"/>
              </a:rPr>
              <a:t> I., </a:t>
            </a:r>
            <a:r>
              <a:rPr lang="es-ES" sz="1200" dirty="0" err="1" smtClean="0">
                <a:latin typeface="Arial Narrow" panose="020B0606020202030204" pitchFamily="34" charset="0"/>
              </a:rPr>
              <a:t>Stagars</a:t>
            </a:r>
            <a:r>
              <a:rPr lang="es-ES" sz="1200" dirty="0" smtClean="0">
                <a:latin typeface="Arial Narrow" panose="020B0606020202030204" pitchFamily="34" charset="0"/>
              </a:rPr>
              <a:t> M. (2016) </a:t>
            </a:r>
            <a:r>
              <a:rPr lang="es-ES" sz="1200" i="1" dirty="0" smtClean="0">
                <a:latin typeface="Arial Narrow" panose="020B0606020202030204" pitchFamily="34" charset="0"/>
              </a:rPr>
              <a:t>Marketplace </a:t>
            </a:r>
            <a:r>
              <a:rPr lang="es-ES" sz="1200" i="1" dirty="0" err="1" smtClean="0">
                <a:latin typeface="Arial Narrow" panose="020B0606020202030204" pitchFamily="34" charset="0"/>
              </a:rPr>
              <a:t>lending</a:t>
            </a:r>
            <a:r>
              <a:rPr lang="es-ES" sz="1200" i="1" dirty="0" smtClean="0">
                <a:latin typeface="Arial Narrow" panose="020B0606020202030204" pitchFamily="34" charset="0"/>
              </a:rPr>
              <a:t>, </a:t>
            </a:r>
            <a:r>
              <a:rPr lang="es-ES" sz="1200" i="1" dirty="0" err="1" smtClean="0">
                <a:latin typeface="Arial Narrow" panose="020B0606020202030204" pitchFamily="34" charset="0"/>
              </a:rPr>
              <a:t>Financial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err="1" smtClean="0">
                <a:latin typeface="Arial Narrow" panose="020B0606020202030204" pitchFamily="34" charset="0"/>
              </a:rPr>
              <a:t>Analysis</a:t>
            </a:r>
            <a:r>
              <a:rPr lang="es-ES" sz="1200" i="1" dirty="0" smtClean="0">
                <a:latin typeface="Arial Narrow" panose="020B0606020202030204" pitchFamily="34" charset="0"/>
              </a:rPr>
              <a:t> and </a:t>
            </a:r>
            <a:r>
              <a:rPr lang="es-ES" sz="1200" i="1" dirty="0" err="1" smtClean="0">
                <a:latin typeface="Arial Narrow" panose="020B0606020202030204" pitchFamily="34" charset="0"/>
              </a:rPr>
              <a:t>the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err="1" smtClean="0">
                <a:latin typeface="Arial Narrow" panose="020B0606020202030204" pitchFamily="34" charset="0"/>
              </a:rPr>
              <a:t>future</a:t>
            </a:r>
            <a:r>
              <a:rPr lang="es-ES" sz="1200" i="1" dirty="0" smtClean="0">
                <a:latin typeface="Arial Narrow" panose="020B0606020202030204" pitchFamily="34" charset="0"/>
              </a:rPr>
              <a:t> of </a:t>
            </a:r>
            <a:r>
              <a:rPr lang="es-ES" sz="1200" i="1" dirty="0" err="1" smtClean="0">
                <a:latin typeface="Arial Narrow" panose="020B0606020202030204" pitchFamily="34" charset="0"/>
              </a:rPr>
              <a:t>credit</a:t>
            </a:r>
            <a:r>
              <a:rPr lang="es-ES" sz="1200" dirty="0" smtClean="0">
                <a:latin typeface="Arial Narrow" panose="020B0606020202030204" pitchFamily="34" charset="0"/>
              </a:rPr>
              <a:t>. </a:t>
            </a:r>
            <a:r>
              <a:rPr lang="es-ES" sz="1200" dirty="0" err="1" smtClean="0">
                <a:latin typeface="Arial Narrow" panose="020B0606020202030204" pitchFamily="34" charset="0"/>
              </a:rPr>
              <a:t>Wiley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financial</a:t>
            </a:r>
            <a:r>
              <a:rPr lang="es-ES" sz="1200" dirty="0" smtClean="0">
                <a:latin typeface="Arial Narrow" panose="020B0606020202030204" pitchFamily="34" charset="0"/>
              </a:rPr>
              <a:t> series. </a:t>
            </a:r>
            <a:endParaRPr lang="es-ES" sz="1200" i="1" dirty="0">
              <a:latin typeface="Arial Narrow" panose="020B0606020202030204" pitchFamily="34" charset="0"/>
            </a:endParaRPr>
          </a:p>
        </p:txBody>
      </p:sp>
      <p:sp>
        <p:nvSpPr>
          <p:cNvPr id="6" name="10 Rectángulo"/>
          <p:cNvSpPr/>
          <p:nvPr/>
        </p:nvSpPr>
        <p:spPr>
          <a:xfrm>
            <a:off x="4716016" y="2348881"/>
            <a:ext cx="3554761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Mayor conectividad entre agentes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Mas informaci</a:t>
            </a:r>
            <a:r>
              <a:rPr lang="es-ES" dirty="0" smtClean="0">
                <a:latin typeface="Arial Narrow" panose="020B0606020202030204" pitchFamily="34" charset="0"/>
              </a:rPr>
              <a:t>ón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Mas acceso distintos actores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Abarata procesos 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6300192" y="3933056"/>
            <a:ext cx="720080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0 Rectángulo"/>
          <p:cNvSpPr/>
          <p:nvPr/>
        </p:nvSpPr>
        <p:spPr>
          <a:xfrm>
            <a:off x="4139952" y="4869160"/>
            <a:ext cx="49685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anose="020B0606020202030204" pitchFamily="34" charset="0"/>
              </a:rPr>
              <a:t>	Barreras para prestar servicios financieros</a:t>
            </a: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716016" y="4932784"/>
            <a:ext cx="351656" cy="4404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28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err="1" smtClean="0">
                <a:latin typeface="Arial Narrow" panose="020B0606020202030204" pitchFamily="34" charset="0"/>
              </a:rPr>
              <a:t>Fintech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Industria naciente con gran potencial. Su desarrollo genera desafíos para lograr un ambiente regulatorio propicio para la innovación en un entorno de estabilidad, integridad y transparencia.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28" y="6381328"/>
            <a:ext cx="86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Fuente: FSB (2016) </a:t>
            </a:r>
            <a:r>
              <a:rPr lang="es-ES" sz="1200" dirty="0" err="1" smtClean="0">
                <a:latin typeface="Arial Narrow" panose="020B0606020202030204" pitchFamily="34" charset="0"/>
              </a:rPr>
              <a:t>Fintech</a:t>
            </a:r>
            <a:r>
              <a:rPr lang="es-ES" sz="1200" dirty="0" smtClean="0">
                <a:latin typeface="Arial Narrow" panose="020B0606020202030204" pitchFamily="34" charset="0"/>
              </a:rPr>
              <a:t>: </a:t>
            </a:r>
            <a:r>
              <a:rPr lang="es-ES" sz="1200" dirty="0" err="1" smtClean="0">
                <a:latin typeface="Arial Narrow" panose="020B0606020202030204" pitchFamily="34" charset="0"/>
              </a:rPr>
              <a:t>Describing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the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landscape</a:t>
            </a:r>
            <a:r>
              <a:rPr lang="es-ES" sz="1200" dirty="0" smtClean="0">
                <a:latin typeface="Arial Narrow" panose="020B0606020202030204" pitchFamily="34" charset="0"/>
              </a:rPr>
              <a:t> and a </a:t>
            </a:r>
            <a:r>
              <a:rPr lang="es-ES" sz="1200" dirty="0" err="1" smtClean="0">
                <a:latin typeface="Arial Narrow" panose="020B0606020202030204" pitchFamily="34" charset="0"/>
              </a:rPr>
              <a:t>framework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for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analysis</a:t>
            </a:r>
            <a:r>
              <a:rPr lang="es-ES" sz="1200" dirty="0" smtClean="0">
                <a:latin typeface="Arial Narrow" panose="020B0606020202030204" pitchFamily="34" charset="0"/>
              </a:rPr>
              <a:t>. </a:t>
            </a:r>
            <a:endParaRPr lang="es-ES" sz="1200" i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2305903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/>
                <a:cs typeface="Arial Narrow"/>
              </a:rPr>
              <a:t>Oportunidades</a:t>
            </a: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Tecnolog</a:t>
            </a:r>
            <a:r>
              <a:rPr lang="es-ES" dirty="0" smtClean="0">
                <a:latin typeface="Arial Narrow"/>
                <a:cs typeface="Arial Narrow"/>
              </a:rPr>
              <a:t>í</a:t>
            </a:r>
            <a:r>
              <a:rPr lang="es-ES" dirty="0" smtClean="0">
                <a:latin typeface="Arial Narrow"/>
                <a:cs typeface="Arial Narrow"/>
              </a:rPr>
              <a:t>a </a:t>
            </a: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Ajustar diseño de productos a las necesidades particulares (</a:t>
            </a:r>
            <a:r>
              <a:rPr lang="es-ES" dirty="0" err="1" smtClean="0">
                <a:latin typeface="Arial Narrow"/>
                <a:cs typeface="Arial Narrow"/>
              </a:rPr>
              <a:t>microsegmentación</a:t>
            </a:r>
            <a:r>
              <a:rPr lang="es-ES" dirty="0" smtClean="0">
                <a:latin typeface="Arial Narrow"/>
                <a:cs typeface="Arial Narrow"/>
              </a:rPr>
              <a:t> a partir de Big Data</a:t>
            </a:r>
            <a:r>
              <a:rPr lang="es-ES" dirty="0" smtClean="0">
                <a:latin typeface="Arial Narrow"/>
                <a:cs typeface="Arial Narrow"/>
              </a:rPr>
              <a:t>).</a:t>
            </a: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>
                <a:latin typeface="Arial Narrow"/>
                <a:cs typeface="Arial Narrow"/>
              </a:rPr>
              <a:t>Dinamizar la </a:t>
            </a:r>
            <a:r>
              <a:rPr lang="es-ES" dirty="0" smtClean="0">
                <a:latin typeface="Arial Narrow"/>
                <a:cs typeface="Arial Narrow"/>
              </a:rPr>
              <a:t>inclusión </a:t>
            </a:r>
            <a:r>
              <a:rPr lang="es-ES" dirty="0" smtClean="0">
                <a:latin typeface="Arial Narrow"/>
                <a:cs typeface="Arial Narrow"/>
              </a:rPr>
              <a:t>financiera.</a:t>
            </a:r>
            <a:endParaRPr lang="es-ES" dirty="0">
              <a:latin typeface="Arial Narrow"/>
              <a:cs typeface="Arial Narrow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60032" y="2204864"/>
            <a:ext cx="388843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/>
                <a:cs typeface="Arial Narrow"/>
              </a:rPr>
              <a:t>Riesgos </a:t>
            </a: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Crecimiento </a:t>
            </a:r>
            <a:r>
              <a:rPr lang="es-ES" dirty="0" smtClean="0">
                <a:latin typeface="Arial Narrow"/>
                <a:cs typeface="Arial Narrow"/>
              </a:rPr>
              <a:t>acelerado y atomización de modelos de </a:t>
            </a:r>
            <a:r>
              <a:rPr lang="es-ES" dirty="0" smtClean="0">
                <a:latin typeface="Arial Narrow"/>
                <a:cs typeface="Arial Narrow"/>
              </a:rPr>
              <a:t>negocio. </a:t>
            </a: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Puede potenciar riesgos financieros </a:t>
            </a:r>
            <a:r>
              <a:rPr lang="es-ES" dirty="0" smtClean="0">
                <a:latin typeface="Arial Narrow"/>
                <a:cs typeface="Arial Narrow"/>
              </a:rPr>
              <a:t>tradicionales.</a:t>
            </a:r>
          </a:p>
          <a:p>
            <a:pPr algn="just"/>
            <a:r>
              <a:rPr lang="es-ES" dirty="0" smtClean="0">
                <a:latin typeface="Arial Narrow"/>
                <a:cs typeface="Arial Narrow"/>
              </a:rPr>
              <a:t> </a:t>
            </a: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Asimetr</a:t>
            </a:r>
            <a:r>
              <a:rPr lang="es-ES" dirty="0" smtClean="0">
                <a:latin typeface="Arial Narrow"/>
                <a:cs typeface="Arial Narrow"/>
              </a:rPr>
              <a:t>í</a:t>
            </a:r>
            <a:r>
              <a:rPr lang="es-ES" dirty="0" smtClean="0">
                <a:latin typeface="Arial Narrow"/>
                <a:cs typeface="Arial Narrow"/>
              </a:rPr>
              <a:t>as regulatorias. </a:t>
            </a: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Desintermediación </a:t>
            </a:r>
            <a:r>
              <a:rPr lang="es-ES" dirty="0" smtClean="0">
                <a:latin typeface="Arial Narrow"/>
                <a:cs typeface="Arial Narrow"/>
              </a:rPr>
              <a:t>de actividades </a:t>
            </a:r>
            <a:r>
              <a:rPr lang="es-ES" dirty="0" smtClean="0">
                <a:latin typeface="Arial Narrow"/>
                <a:cs typeface="Arial Narrow"/>
              </a:rPr>
              <a:t>financieras.</a:t>
            </a: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Velocidad de avance genera retos para adaptar la regulaci</a:t>
            </a:r>
            <a:r>
              <a:rPr lang="es-ES" dirty="0" smtClean="0">
                <a:latin typeface="Arial Narrow"/>
                <a:cs typeface="Arial Narrow"/>
              </a:rPr>
              <a:t>ón.</a:t>
            </a:r>
            <a:endParaRPr lang="es-ES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dirty="0">
              <a:latin typeface="Arial Narrow"/>
              <a:cs typeface="Arial Narrow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19672" y="278266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>
                <a:latin typeface="Arial Narrow"/>
                <a:cs typeface="Arial Narrow"/>
              </a:rPr>
              <a:t>Eficiencia y agilidad </a:t>
            </a:r>
            <a:r>
              <a:rPr lang="es-ES" dirty="0" smtClean="0">
                <a:latin typeface="Arial Narrow"/>
                <a:cs typeface="Arial Narrow"/>
              </a:rPr>
              <a:t>en </a:t>
            </a:r>
            <a:r>
              <a:rPr lang="es-ES" dirty="0">
                <a:latin typeface="Arial Narrow"/>
                <a:cs typeface="Arial Narrow"/>
              </a:rPr>
              <a:t>procesos </a:t>
            </a: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latin typeface="Arial Narrow"/>
                <a:cs typeface="Arial Narrow"/>
              </a:rPr>
              <a:t>Reducción costos </a:t>
            </a:r>
            <a:r>
              <a:rPr lang="es-ES" dirty="0">
                <a:latin typeface="Arial Narrow"/>
                <a:cs typeface="Arial Narrow"/>
              </a:rPr>
              <a:t>operativos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1520" y="5085184"/>
            <a:ext cx="3528392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brir llave 5"/>
          <p:cNvSpPr/>
          <p:nvPr/>
        </p:nvSpPr>
        <p:spPr>
          <a:xfrm>
            <a:off x="1599156" y="2780928"/>
            <a:ext cx="144016" cy="5760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82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Crowdfunding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9822" y="1268760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Crowdfunding puede ayudar a cerrar brechas de acceso, especialmente en poblaciones sin experiencia crediticia.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28" y="6381328"/>
            <a:ext cx="86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Fuente: IOSCO (2014). 1/ SEC (2008) Cease-and-desist order. https://www.sec.gov/litigation/admin/2008/33-8984.pdf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51395" y="3040105"/>
            <a:ext cx="2592413" cy="7854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Facilitar </a:t>
            </a: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acceso a financiación a pequeñas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y medianas </a:t>
            </a: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empresas</a:t>
            </a:r>
            <a:endParaRPr lang="es-E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51395" y="4048217"/>
            <a:ext cx="2592413" cy="78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Menor costo del capital y mayor agilidad en la consecución de recursos  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51395" y="5085183"/>
            <a:ext cx="2592413" cy="785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Mayor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competencia e innovación </a:t>
            </a:r>
          </a:p>
        </p:txBody>
      </p:sp>
      <p:graphicFrame>
        <p:nvGraphicFramePr>
          <p:cNvPr id="15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65298"/>
              </p:ext>
            </p:extLst>
          </p:nvPr>
        </p:nvGraphicFramePr>
        <p:xfrm>
          <a:off x="3583674" y="2703597"/>
          <a:ext cx="540326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2511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Consideraciones/Ejemplos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Riesgo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de contraparte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Ausencia de asesoría y debilidad en </a:t>
                      </a:r>
                      <a:r>
                        <a:rPr lang="es-CO" sz="1600" noProof="0" dirty="0" err="1" smtClean="0">
                          <a:latin typeface="Arial Narrow" panose="020B0606020202030204" pitchFamily="34" charset="0"/>
                        </a:rPr>
                        <a:t>due</a:t>
                      </a: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 diligencie (</a:t>
                      </a:r>
                      <a:r>
                        <a:rPr lang="es-CO" sz="1600" baseline="0" noProof="0" dirty="0" err="1" smtClean="0">
                          <a:latin typeface="Arial Narrow" panose="020B0606020202030204" pitchFamily="34" charset="0"/>
                        </a:rPr>
                        <a:t>Prosper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, USA 2008 </a:t>
                      </a: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USD$174m deudores subprime</a:t>
                      </a:r>
                      <a:r>
                        <a:rPr lang="es-CO" sz="1600" baseline="30000" noProof="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just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Quiebra </a:t>
                      </a:r>
                      <a:r>
                        <a:rPr lang="es-CO" sz="1600" noProof="0" dirty="0" err="1" smtClean="0">
                          <a:latin typeface="Arial Narrow" panose="020B0606020202030204" pitchFamily="34" charset="0"/>
                        </a:rPr>
                        <a:t>start</a:t>
                      </a: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-ups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(50% en los primeros 5 años).</a:t>
                      </a:r>
                    </a:p>
                  </a:txBody>
                  <a:tcPr anchor="ctr"/>
                </a:tc>
              </a:tr>
              <a:tr h="141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Riesgo operativo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Ciberataque o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q</a:t>
                      </a: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uiebras (</a:t>
                      </a:r>
                      <a:r>
                        <a:rPr lang="es-CO" sz="1600" baseline="0" noProof="0" dirty="0" err="1" smtClean="0">
                          <a:latin typeface="Arial Narrow" panose="020B0606020202030204" pitchFamily="34" charset="0"/>
                        </a:rPr>
                        <a:t>Quackle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, USA 2011). 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Riesgo de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liquidez</a:t>
                      </a:r>
                      <a:endParaRPr lang="es-CO" sz="1600" noProof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Ausencia del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secundario o mecanismos de salida. 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Conductual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Conflictos de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 interés de la plataforma (promoción, inversión propia) 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Protección </a:t>
                      </a:r>
                      <a:r>
                        <a:rPr lang="es-CO" sz="1600" baseline="0" noProof="0" dirty="0" smtClean="0">
                          <a:latin typeface="Arial Narrow" panose="020B0606020202030204" pitchFamily="34" charset="0"/>
                        </a:rPr>
                        <a:t>inversionista 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noProof="0" dirty="0" smtClean="0">
                          <a:latin typeface="Arial Narrow" panose="020B0606020202030204" pitchFamily="34" charset="0"/>
                        </a:rPr>
                        <a:t>Desconocimiento financiero puede generar decisiones erradas</a:t>
                      </a:r>
                      <a:endParaRPr lang="es-CO" sz="1600" noProof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4211960" y="2183408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Riesgos típicos del crowdfunding 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9822" y="2205808"/>
            <a:ext cx="2583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Beneficios del crowdfunding 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467544" y="764704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s-CO" sz="28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4" name="1 Marcador de texto"/>
          <p:cNvSpPr txBox="1">
            <a:spLocks/>
          </p:cNvSpPr>
          <p:nvPr/>
        </p:nvSpPr>
        <p:spPr>
          <a:xfrm>
            <a:off x="251520" y="1340768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Política de inclusión </a:t>
            </a:r>
            <a:r>
              <a:rPr lang="es-ES" sz="3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financiera 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Reflexiones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sobre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regulaci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innovaci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financiera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lang="es-ES" sz="3200" b="1" dirty="0" smtClean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3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99412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33059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61584"/>
              </p:ext>
            </p:extLst>
          </p:nvPr>
        </p:nvGraphicFramePr>
        <p:xfrm>
          <a:off x="5289351" y="3313896"/>
          <a:ext cx="3600400" cy="31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73630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/>
                        <a:t>País</a:t>
                      </a:r>
                      <a:endParaRPr lang="es-C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/>
                        <a:t>Comentarios</a:t>
                      </a:r>
                      <a:endParaRPr lang="es-CO" sz="1400" noProof="0" dirty="0"/>
                    </a:p>
                  </a:txBody>
                  <a:tcPr/>
                </a:tc>
              </a:tr>
              <a:tr h="631304">
                <a:tc>
                  <a:txBody>
                    <a:bodyPr/>
                    <a:lstStyle/>
                    <a:p>
                      <a:r>
                        <a:rPr lang="es-CO" sz="1400" noProof="0" dirty="0" err="1" smtClean="0"/>
                        <a:t>Brazil</a:t>
                      </a:r>
                      <a:r>
                        <a:rPr lang="es-CO" sz="1400" noProof="0" dirty="0" smtClean="0"/>
                        <a:t> </a:t>
                      </a:r>
                      <a:endParaRPr lang="es-CO" sz="14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/>
                        <a:t>Ofertas de </a:t>
                      </a:r>
                      <a:r>
                        <a:rPr lang="es-CO" sz="1400" noProof="0" dirty="0" err="1" smtClean="0"/>
                        <a:t>mipymes</a:t>
                      </a:r>
                      <a:r>
                        <a:rPr lang="es-CO" sz="1400" noProof="0" dirty="0" smtClean="0"/>
                        <a:t> exceptuadas del registro</a:t>
                      </a:r>
                      <a:r>
                        <a:rPr lang="es-CO" sz="1400" baseline="0" noProof="0" dirty="0" smtClean="0"/>
                        <a:t> y </a:t>
                      </a:r>
                      <a:r>
                        <a:rPr lang="es-CO" sz="1400" noProof="0" dirty="0" smtClean="0"/>
                        <a:t>autorización automática (</a:t>
                      </a:r>
                      <a:r>
                        <a:rPr lang="es-CO" sz="1400" noProof="0" dirty="0" err="1" smtClean="0"/>
                        <a:t>Instr</a:t>
                      </a:r>
                      <a:r>
                        <a:rPr lang="es-CO" sz="1400" noProof="0" dirty="0" smtClean="0"/>
                        <a:t>. 400/2003</a:t>
                      </a:r>
                      <a:r>
                        <a:rPr lang="es-CO" sz="1400" baseline="0" noProof="0" dirty="0" smtClean="0"/>
                        <a:t> </a:t>
                      </a:r>
                      <a:r>
                        <a:rPr lang="es-CO" sz="1400" noProof="0" dirty="0" smtClean="0"/>
                        <a:t>CVM) </a:t>
                      </a:r>
                    </a:p>
                  </a:txBody>
                  <a:tcPr/>
                </a:tc>
              </a:tr>
              <a:tr h="52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/>
                        <a:t>Chile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baseline="0" noProof="0" dirty="0" smtClean="0"/>
                        <a:t>FOMIN (2015) recomienda regular plataformas, crear un nuevo tipo de valor y exceptuarlo de la oferta publica. </a:t>
                      </a:r>
                    </a:p>
                  </a:txBody>
                  <a:tcPr/>
                </a:tc>
              </a:tr>
              <a:tr h="52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/>
                        <a:t>México</a:t>
                      </a:r>
                      <a:endParaRPr lang="es-CO" sz="1400" baseline="300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noProof="0" dirty="0" smtClean="0"/>
                        <a:t>FOMIN (2014)</a:t>
                      </a:r>
                      <a:r>
                        <a:rPr lang="es-ES" sz="1400" baseline="0" noProof="0" dirty="0" smtClean="0"/>
                        <a:t> evalúa alternativas regulatorias. Convenio BID: promueve crowdfunding mediante desembolso de USD$</a:t>
                      </a:r>
                      <a:r>
                        <a:rPr lang="es-ES" sz="1400" noProof="0" dirty="0" smtClean="0"/>
                        <a:t>2.75 millones a pymes a través de plataformas.</a:t>
                      </a:r>
                      <a:endParaRPr lang="es-CO" sz="1400" baseline="0" noProof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Regulación del crowdfunding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9822" y="1340768"/>
            <a:ext cx="8739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Tendencia global hacia </a:t>
            </a:r>
            <a:r>
              <a:rPr lang="es-ES" sz="2000" dirty="0">
                <a:latin typeface="Arial Narrow" panose="020B0606020202030204" pitchFamily="34" charset="0"/>
              </a:rPr>
              <a:t>la regulación </a:t>
            </a:r>
            <a:r>
              <a:rPr lang="es-ES" sz="2000" dirty="0" smtClean="0">
                <a:latin typeface="Arial Narrow" panose="020B0606020202030204" pitchFamily="34" charset="0"/>
              </a:rPr>
              <a:t>del crowdfunding, bajo la cual se reconoce el carácter financiero de la actividad y las plataformas son definidas como intermediarios. En la región existen iniciativas para reglamentar el </a:t>
            </a:r>
            <a:r>
              <a:rPr lang="es-ES" sz="2000" dirty="0" err="1" smtClean="0">
                <a:latin typeface="Arial Narrow" panose="020B0606020202030204" pitchFamily="34" charset="0"/>
              </a:rPr>
              <a:t>equity</a:t>
            </a:r>
            <a:r>
              <a:rPr lang="es-ES" sz="2000" dirty="0" smtClean="0">
                <a:latin typeface="Arial Narrow" panose="020B0606020202030204" pitchFamily="34" charset="0"/>
              </a:rPr>
              <a:t> crowdfunding.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101" y="6392361"/>
            <a:ext cx="886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Fuente: IOSCO (2015)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67544" y="2636912"/>
            <a:ext cx="353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anose="020B0606020202030204" pitchFamily="34" charset="0"/>
              </a:rPr>
              <a:t>Tendencias regulatorias del </a:t>
            </a:r>
            <a:r>
              <a:rPr lang="es-CO" b="1" dirty="0" err="1" smtClean="0">
                <a:latin typeface="Arial Narrow" panose="020B0606020202030204" pitchFamily="34" charset="0"/>
              </a:rPr>
              <a:t>crowdfunding</a:t>
            </a:r>
            <a:endParaRPr lang="es-CO" b="1" dirty="0">
              <a:latin typeface="Arial Narrow" panose="020B060602020203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5496" y="3307049"/>
            <a:ext cx="4825243" cy="2770480"/>
            <a:chOff x="1256711" y="3307049"/>
            <a:chExt cx="4825243" cy="2770480"/>
          </a:xfrm>
        </p:grpSpPr>
        <p:pic>
          <p:nvPicPr>
            <p:cNvPr id="7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711" y="3307049"/>
              <a:ext cx="4413154" cy="2770480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2027567" y="4070218"/>
              <a:ext cx="87702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Hungría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Pakistán 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India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Rumania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México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Turquía</a:t>
              </a:r>
            </a:p>
            <a:p>
              <a:r>
                <a:rPr lang="es-CO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Moroco</a:t>
              </a:r>
              <a:endParaRPr lang="es-CO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10 CuadroTexto"/>
            <p:cNvSpPr txBox="1"/>
            <p:nvPr/>
          </p:nvSpPr>
          <p:spPr>
            <a:xfrm>
              <a:off x="3624673" y="4441250"/>
              <a:ext cx="108012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sz="1200" dirty="0" smtClean="0">
                  <a:solidFill>
                    <a:schemeClr val="accent3">
                      <a:lumMod val="50000"/>
                    </a:schemeClr>
                  </a:solidFill>
                  <a:latin typeface="Arial Narrow" panose="020B0606020202030204" pitchFamily="34" charset="0"/>
                </a:rPr>
                <a:t>Brasil</a:t>
              </a:r>
            </a:p>
            <a:p>
              <a:r>
                <a:rPr lang="es-CO" sz="1200" dirty="0" smtClean="0">
                  <a:solidFill>
                    <a:schemeClr val="accent3">
                      <a:lumMod val="50000"/>
                    </a:schemeClr>
                  </a:solidFill>
                  <a:latin typeface="Arial Narrow" panose="020B0606020202030204" pitchFamily="34" charset="0"/>
                </a:rPr>
                <a:t>Alemania</a:t>
              </a:r>
            </a:p>
            <a:p>
              <a:r>
                <a:rPr lang="es-CO" sz="1200" dirty="0" smtClean="0">
                  <a:solidFill>
                    <a:schemeClr val="accent3">
                      <a:lumMod val="50000"/>
                    </a:schemeClr>
                  </a:solidFill>
                  <a:latin typeface="Arial Narrow" panose="020B0606020202030204" pitchFamily="34" charset="0"/>
                </a:rPr>
                <a:t>Hong Kong</a:t>
              </a:r>
            </a:p>
            <a:p>
              <a:r>
                <a:rPr lang="es-CO" sz="1200" dirty="0" smtClean="0">
                  <a:solidFill>
                    <a:schemeClr val="accent3">
                      <a:lumMod val="50000"/>
                    </a:schemeClr>
                  </a:solidFill>
                  <a:latin typeface="Arial Narrow" panose="020B0606020202030204" pitchFamily="34" charset="0"/>
                </a:rPr>
                <a:t>Singapur</a:t>
              </a:r>
              <a:endParaRPr lang="es-CO" sz="12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es-CO" sz="1200" dirty="0" smtClean="0">
                  <a:solidFill>
                    <a:schemeClr val="accent3">
                      <a:lumMod val="50000"/>
                    </a:schemeClr>
                  </a:solidFill>
                  <a:latin typeface="Arial Narrow" panose="020B0606020202030204" pitchFamily="34" charset="0"/>
                </a:rPr>
                <a:t>Holanda</a:t>
              </a:r>
            </a:p>
          </p:txBody>
        </p:sp>
        <p:sp>
          <p:nvSpPr>
            <p:cNvPr id="13" name="11 CuadroTexto"/>
            <p:cNvSpPr txBox="1"/>
            <p:nvPr/>
          </p:nvSpPr>
          <p:spPr>
            <a:xfrm>
              <a:off x="5280857" y="3573016"/>
              <a:ext cx="80109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Corea Australia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Italia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Japón   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Francia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España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Canadá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Alemania 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EE.UU</a:t>
              </a:r>
            </a:p>
            <a:p>
              <a:r>
                <a:rPr lang="es-CO" sz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UK</a:t>
              </a:r>
              <a:endParaRPr lang="es-CO" sz="5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10" y="3938313"/>
            <a:ext cx="483130" cy="33840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2769"/>
            <a:ext cx="483130" cy="2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0" y="5771787"/>
            <a:ext cx="483129" cy="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5"/>
          <p:cNvSpPr txBox="1"/>
          <p:nvPr/>
        </p:nvSpPr>
        <p:spPr>
          <a:xfrm>
            <a:off x="5220072" y="2638653"/>
            <a:ext cx="353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anose="020B0606020202030204" pitchFamily="34" charset="0"/>
              </a:rPr>
              <a:t>Iniciativas en la región</a:t>
            </a:r>
            <a:endParaRPr lang="es-CO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2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Regulación del crowdfunding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1" y="1493775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Países con regulación específica como Estados Unidos y España han adoptado deberes </a:t>
            </a:r>
            <a:r>
              <a:rPr lang="es-ES" sz="2000" dirty="0">
                <a:latin typeface="Arial Narrow" panose="020B0606020202030204" pitchFamily="34" charset="0"/>
              </a:rPr>
              <a:t>para plataformas y emisores y estándares de protección para inversionistas.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28" y="6381328"/>
            <a:ext cx="86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Fuente: IOSCO (2015)</a:t>
            </a:r>
            <a:endParaRPr lang="es-ES" sz="1200" i="1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11760" y="2420888"/>
            <a:ext cx="443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</a:rPr>
              <a:t>Dimensiones de la regulación de crowdfunding</a:t>
            </a:r>
            <a:endParaRPr lang="es-ES" sz="16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94" y="2786444"/>
            <a:ext cx="5966242" cy="381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48064" y="2924944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Préstamos (P2P, P2B)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Valores 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16216" y="4005064"/>
            <a:ext cx="2411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Tipo (intermediario, nueva licencia, etc.) 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Requerimientos constitución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Deberes (segregación, reporte información a centrales)</a:t>
            </a:r>
            <a:endParaRPr lang="es-ES" sz="1600" dirty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Prohibiciones (asesoría)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87145" y="5661248"/>
            <a:ext cx="165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Tipo (</a:t>
            </a:r>
            <a:r>
              <a:rPr lang="es-ES" sz="1600" dirty="0" err="1" smtClean="0">
                <a:latin typeface="Arial Narrow"/>
                <a:cs typeface="Arial Narrow"/>
              </a:rPr>
              <a:t>mipymes</a:t>
            </a:r>
            <a:r>
              <a:rPr lang="es-ES" sz="1600" dirty="0">
                <a:latin typeface="Arial Narrow"/>
                <a:cs typeface="Arial Narrow"/>
              </a:rPr>
              <a:t>)</a:t>
            </a:r>
            <a:endParaRPr lang="es-ES" sz="1600" dirty="0" smtClean="0">
              <a:latin typeface="Arial Narrow"/>
              <a:cs typeface="Arial Narrow"/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Limites a monto</a:t>
            </a:r>
          </a:p>
          <a:p>
            <a:pPr marL="285750" indent="-285750" algn="ctr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Documentación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51520" y="400506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Limites 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Diversificación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Deberes (conocimiento de riesgos) 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Educación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352931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Reflexiones caso colombiano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1" y="141277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Las disposiciones sobre captación </a:t>
            </a:r>
            <a:r>
              <a:rPr lang="es-ES" sz="2000" dirty="0">
                <a:latin typeface="Arial Narrow" panose="020B0606020202030204" pitchFamily="34" charset="0"/>
              </a:rPr>
              <a:t>masiva y </a:t>
            </a:r>
            <a:r>
              <a:rPr lang="es-ES" sz="2000" dirty="0" smtClean="0">
                <a:latin typeface="Arial Narrow" panose="020B0606020202030204" pitchFamily="34" charset="0"/>
              </a:rPr>
              <a:t>habitual y del mercado de valores aplican para la operación de crowdfunding. Actividades por debajo de los límites regulatorios no se contemplan en la regulación financiera ni son supervisadas.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2491730"/>
            <a:ext cx="4320480" cy="3385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Arial Narrow" panose="020B0606020202030204" pitchFamily="34" charset="0"/>
              </a:rPr>
              <a:t>Crowdfunding de préstamos </a:t>
            </a:r>
          </a:p>
          <a:p>
            <a:pPr lvl="0" algn="just"/>
            <a:endParaRPr lang="es-ES" sz="4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Vocación masiva </a:t>
            </a:r>
            <a:r>
              <a:rPr lang="es-ES" sz="1600" b="1" dirty="0" smtClean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podría implicar captación </a:t>
            </a:r>
            <a:r>
              <a:rPr lang="es-ES" sz="1600" b="1" dirty="0" smtClean="0">
                <a:latin typeface="Arial Narrow" panose="020B0606020202030204" pitchFamily="34" charset="0"/>
              </a:rPr>
              <a:t>(D </a:t>
            </a:r>
            <a:r>
              <a:rPr lang="es-ES" sz="1600" b="1" dirty="0">
                <a:latin typeface="Arial Narrow" panose="020B0606020202030204" pitchFamily="34" charset="0"/>
              </a:rPr>
              <a:t>1981/88</a:t>
            </a:r>
            <a:r>
              <a:rPr lang="es-ES" sz="1600" b="1" dirty="0" smtClean="0">
                <a:latin typeface="Arial Narrow" panose="020B0606020202030204" pitchFamily="34" charset="0"/>
              </a:rPr>
              <a:t>):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Obligaciones con más 20 </a:t>
            </a:r>
            <a:r>
              <a:rPr lang="es-ES" sz="1600" dirty="0">
                <a:latin typeface="Arial Narrow" panose="020B0606020202030204" pitchFamily="34" charset="0"/>
              </a:rPr>
              <a:t>personas o </a:t>
            </a:r>
            <a:r>
              <a:rPr lang="es-ES" sz="1600" dirty="0" smtClean="0">
                <a:latin typeface="Arial Narrow" panose="020B0606020202030204" pitchFamily="34" charset="0"/>
              </a:rPr>
              <a:t>50 en número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Más </a:t>
            </a:r>
            <a:r>
              <a:rPr lang="es-ES" sz="1600" dirty="0">
                <a:latin typeface="Arial Narrow" panose="020B0606020202030204" pitchFamily="34" charset="0"/>
              </a:rPr>
              <a:t>de </a:t>
            </a:r>
            <a:r>
              <a:rPr lang="es-ES" sz="1600" dirty="0" smtClean="0">
                <a:latin typeface="Arial Narrow" panose="020B0606020202030204" pitchFamily="34" charset="0"/>
              </a:rPr>
              <a:t>20 </a:t>
            </a:r>
            <a:r>
              <a:rPr lang="es-ES" sz="1600" dirty="0">
                <a:latin typeface="Arial Narrow" panose="020B0606020202030204" pitchFamily="34" charset="0"/>
              </a:rPr>
              <a:t>contratos de mandato </a:t>
            </a:r>
            <a:r>
              <a:rPr lang="es-ES" sz="1600" dirty="0" smtClean="0">
                <a:latin typeface="Arial Narrow" panose="020B0606020202030204" pitchFamily="34" charset="0"/>
              </a:rPr>
              <a:t>bajo modalidad de libre administración de </a:t>
            </a:r>
            <a:r>
              <a:rPr lang="es-ES" sz="1600" dirty="0">
                <a:latin typeface="Arial Narrow" panose="020B0606020202030204" pitchFamily="34" charset="0"/>
              </a:rPr>
              <a:t>dineros de </a:t>
            </a:r>
            <a:r>
              <a:rPr lang="es-ES" sz="1600" dirty="0" smtClean="0">
                <a:latin typeface="Arial Narrow" panose="020B0606020202030204" pitchFamily="34" charset="0"/>
              </a:rPr>
              <a:t>mandantes.</a:t>
            </a:r>
            <a:endParaRPr lang="es-ES" sz="1600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Siempre que: </a:t>
            </a:r>
            <a:endParaRPr lang="es-ES" sz="1600" dirty="0"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Valor del dinero recibido supere </a:t>
            </a:r>
            <a:r>
              <a:rPr lang="es-ES" sz="1600" dirty="0">
                <a:latin typeface="Arial Narrow" panose="020B0606020202030204" pitchFamily="34" charset="0"/>
              </a:rPr>
              <a:t>el 50% del patrimonio líquido de </a:t>
            </a:r>
            <a:r>
              <a:rPr lang="es-ES" sz="1600" dirty="0" smtClean="0">
                <a:latin typeface="Arial Narrow" panose="020B0606020202030204" pitchFamily="34" charset="0"/>
              </a:rPr>
              <a:t>la persona, 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Captación como resultado de ofertas </a:t>
            </a:r>
            <a:r>
              <a:rPr lang="es-ES" sz="1600" dirty="0">
                <a:latin typeface="Arial Narrow" panose="020B0606020202030204" pitchFamily="34" charset="0"/>
              </a:rPr>
              <a:t>públicas o privadas a personas </a:t>
            </a:r>
            <a:r>
              <a:rPr lang="es-ES" sz="1600" dirty="0" smtClean="0">
                <a:latin typeface="Arial Narrow" panose="020B0606020202030204" pitchFamily="34" charset="0"/>
              </a:rPr>
              <a:t>innominadas.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62289" y="2492896"/>
            <a:ext cx="4302199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Crowdfunding de valores</a:t>
            </a:r>
          </a:p>
          <a:p>
            <a:pPr algn="just"/>
            <a:endParaRPr lang="es-ES" sz="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Comparte características de valor </a:t>
            </a:r>
            <a:r>
              <a:rPr lang="es-ES" sz="1600" dirty="0" smtClean="0">
                <a:latin typeface="Arial Narrow" panose="020B0606020202030204" pitchFamily="34" charset="0"/>
              </a:rPr>
              <a:t>(Art. 2 Ley 964/05): naturaleza negociable y parte </a:t>
            </a:r>
            <a:r>
              <a:rPr lang="es-ES" sz="1600" dirty="0">
                <a:latin typeface="Arial Narrow" panose="020B0606020202030204" pitchFamily="34" charset="0"/>
              </a:rPr>
              <a:t>de una </a:t>
            </a:r>
            <a:r>
              <a:rPr lang="es-ES" sz="1600" dirty="0" smtClean="0">
                <a:latin typeface="Arial Narrow" panose="020B0606020202030204" pitchFamily="34" charset="0"/>
              </a:rPr>
              <a:t>emisión con  objeto </a:t>
            </a:r>
            <a:r>
              <a:rPr lang="es-ES" sz="1600" dirty="0">
                <a:latin typeface="Arial Narrow" panose="020B0606020202030204" pitchFamily="34" charset="0"/>
              </a:rPr>
              <a:t>o efecto captación de </a:t>
            </a:r>
            <a:r>
              <a:rPr lang="es-ES" sz="1600" dirty="0" smtClean="0">
                <a:latin typeface="Arial Narrow" panose="020B0606020202030204" pitchFamily="34" charset="0"/>
              </a:rPr>
              <a:t>recursos.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Implica oferta publica de valores</a:t>
            </a:r>
            <a:r>
              <a:rPr lang="es-ES" sz="1600" dirty="0" smtClean="0">
                <a:latin typeface="Arial Narrow" panose="020B0606020202030204" pitchFamily="34" charset="0"/>
              </a:rPr>
              <a:t> (D. 2555/10): dirigida </a:t>
            </a:r>
            <a:r>
              <a:rPr lang="es-ES" sz="1600" dirty="0">
                <a:latin typeface="Arial Narrow" panose="020B0606020202030204" pitchFamily="34" charset="0"/>
              </a:rPr>
              <a:t>a personas no determinadas o a más de 100 personas determinadas.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 Narrow" panose="020B0606020202030204" pitchFamily="34" charset="0"/>
              </a:rPr>
              <a:t>Quien realice emisiones y ofertas de valores </a:t>
            </a:r>
            <a:r>
              <a:rPr lang="es-ES" sz="1600" b="1" dirty="0">
                <a:solidFill>
                  <a:srgbClr val="A500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requieren autorización de la SFC </a:t>
            </a:r>
            <a:r>
              <a:rPr lang="es-ES" sz="1600" dirty="0" smtClean="0">
                <a:latin typeface="Arial Narrow" panose="020B0606020202030204" pitchFamily="34" charset="0"/>
              </a:rPr>
              <a:t>(Art. 3 Ley 964/05).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9512" y="5877272"/>
            <a:ext cx="87849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La URF adelanta un estudio en el que se revisa la </a:t>
            </a:r>
            <a:r>
              <a:rPr lang="es-ES" dirty="0">
                <a:latin typeface="Arial Narrow" panose="020B0606020202030204" pitchFamily="34" charset="0"/>
              </a:rPr>
              <a:t>experiencia internacional </a:t>
            </a:r>
            <a:r>
              <a:rPr lang="es-ES" dirty="0" smtClean="0">
                <a:latin typeface="Arial Narrow" panose="020B0606020202030204" pitchFamily="34" charset="0"/>
              </a:rPr>
              <a:t>y se </a:t>
            </a:r>
            <a:r>
              <a:rPr lang="es-ES" dirty="0">
                <a:latin typeface="Arial Narrow" panose="020B0606020202030204" pitchFamily="34" charset="0"/>
              </a:rPr>
              <a:t>plantean </a:t>
            </a:r>
            <a:r>
              <a:rPr lang="es-ES" dirty="0" smtClean="0">
                <a:latin typeface="Arial Narrow" panose="020B0606020202030204" pitchFamily="34" charset="0"/>
              </a:rPr>
              <a:t>reflexiones para el crowdfunding </a:t>
            </a:r>
            <a:r>
              <a:rPr lang="es-ES" dirty="0">
                <a:latin typeface="Arial Narrow" panose="020B0606020202030204" pitchFamily="34" charset="0"/>
              </a:rPr>
              <a:t>en el marco de la </a:t>
            </a:r>
            <a:r>
              <a:rPr lang="es-ES" dirty="0" smtClean="0">
                <a:latin typeface="Arial Narrow" panose="020B0606020202030204" pitchFamily="34" charset="0"/>
              </a:rPr>
              <a:t>regulación colombiana</a:t>
            </a:r>
            <a:r>
              <a:rPr lang="es-ES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063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467544" y="764704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s-CO" sz="28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4" name="1 Marcador de texto"/>
          <p:cNvSpPr txBox="1">
            <a:spLocks/>
          </p:cNvSpPr>
          <p:nvPr/>
        </p:nvSpPr>
        <p:spPr>
          <a:xfrm>
            <a:off x="251520" y="1340768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rgbClr val="D9D9D9"/>
                </a:solidFill>
                <a:latin typeface="Arial Narrow" panose="020B0606020202030204" pitchFamily="34" charset="0"/>
                <a:cs typeface="Arial" pitchFamily="34" charset="0"/>
              </a:rPr>
              <a:t>Política de inclusión </a:t>
            </a:r>
            <a:r>
              <a:rPr lang="es-ES" sz="3200" b="1" dirty="0" smtClean="0">
                <a:solidFill>
                  <a:srgbClr val="D9D9D9"/>
                </a:solidFill>
                <a:latin typeface="Arial Narrow" panose="020B0606020202030204" pitchFamily="34" charset="0"/>
                <a:cs typeface="Arial" pitchFamily="34" charset="0"/>
              </a:rPr>
              <a:t>financiera 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Reflexiones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sobre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regulaci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innovaci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ón financiera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lang="es-ES" sz="3200" b="1" dirty="0" smtClean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3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99412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84892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Consideraciones finales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67467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Colombia ha avanzado </a:t>
            </a:r>
            <a:r>
              <a:rPr lang="es-ES" sz="2000" dirty="0" smtClean="0">
                <a:latin typeface="Arial Narrow"/>
                <a:cs typeface="Arial Narrow"/>
              </a:rPr>
              <a:t>de forma importante en la inclusión financiera.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 Narrow"/>
              <a:cs typeface="Arial Narrow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Las soluciones digitales tienen un potencial gigantesco para aumentar acceso, uso y calidad de productos financieros. </a:t>
            </a: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Cada emprendimiento de </a:t>
            </a:r>
            <a:r>
              <a:rPr lang="es-ES" sz="2000" dirty="0" err="1" smtClean="0">
                <a:latin typeface="Arial Narrow"/>
                <a:cs typeface="Arial Narrow"/>
              </a:rPr>
              <a:t>fintech</a:t>
            </a:r>
            <a:r>
              <a:rPr lang="es-ES" sz="2000" dirty="0" smtClean="0">
                <a:latin typeface="Arial Narrow"/>
                <a:cs typeface="Arial Narrow"/>
              </a:rPr>
              <a:t> y </a:t>
            </a:r>
            <a:r>
              <a:rPr lang="es-ES" sz="2000" dirty="0" err="1" smtClean="0">
                <a:latin typeface="Arial Narrow"/>
                <a:cs typeface="Arial Narrow"/>
              </a:rPr>
              <a:t>crowdfunding</a:t>
            </a:r>
            <a:r>
              <a:rPr lang="es-ES" sz="2000" dirty="0" smtClean="0">
                <a:latin typeface="Arial Narrow"/>
                <a:cs typeface="Arial Narrow"/>
              </a:rPr>
              <a:t> tiene características particulares y diferentes modelo </a:t>
            </a:r>
            <a:r>
              <a:rPr lang="es-ES" sz="2000" dirty="0">
                <a:latin typeface="Arial Narrow"/>
                <a:cs typeface="Arial Narrow"/>
              </a:rPr>
              <a:t>de negocio. </a:t>
            </a:r>
            <a:r>
              <a:rPr lang="es-ES" sz="2000" dirty="0" smtClean="0">
                <a:latin typeface="Arial Narrow"/>
                <a:cs typeface="Arial Narrow"/>
              </a:rPr>
              <a:t>Se requiere </a:t>
            </a:r>
            <a:r>
              <a:rPr lang="es-ES" sz="2000" dirty="0">
                <a:latin typeface="Arial Narrow"/>
                <a:cs typeface="Arial Narrow"/>
              </a:rPr>
              <a:t>una interacción más fluida entre regulador y el mercado.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/>
                <a:cs typeface="Arial Narrow"/>
              </a:rPr>
              <a:t>Hacia </a:t>
            </a:r>
            <a:r>
              <a:rPr lang="es-ES" sz="2000" dirty="0">
                <a:latin typeface="Arial Narrow"/>
                <a:cs typeface="Arial Narrow"/>
              </a:rPr>
              <a:t>adelante debemos avanzar en el uso de los </a:t>
            </a:r>
            <a:r>
              <a:rPr lang="es-ES" sz="2000" dirty="0" smtClean="0">
                <a:latin typeface="Arial Narrow"/>
                <a:cs typeface="Arial Narrow"/>
              </a:rPr>
              <a:t>productos financieros</a:t>
            </a:r>
            <a:r>
              <a:rPr lang="es-ES" sz="2000" dirty="0">
                <a:latin typeface="Arial Narrow"/>
                <a:cs typeface="Arial Narrow"/>
              </a:rPr>
              <a:t>, la </a:t>
            </a:r>
            <a:r>
              <a:rPr lang="es-ES" sz="2000" dirty="0" err="1">
                <a:latin typeface="Arial Narrow"/>
                <a:cs typeface="Arial Narrow"/>
              </a:rPr>
              <a:t>digitalizacion</a:t>
            </a:r>
            <a:r>
              <a:rPr lang="es-ES" sz="2000" dirty="0">
                <a:latin typeface="Arial Narrow"/>
                <a:cs typeface="Arial Narrow"/>
              </a:rPr>
              <a:t> de al </a:t>
            </a:r>
            <a:r>
              <a:rPr lang="es-ES" sz="2000" dirty="0" smtClean="0">
                <a:latin typeface="Arial Narrow"/>
                <a:cs typeface="Arial Narrow"/>
              </a:rPr>
              <a:t>economía </a:t>
            </a:r>
            <a:r>
              <a:rPr lang="es-ES" sz="2000" dirty="0">
                <a:latin typeface="Arial Narrow"/>
                <a:cs typeface="Arial Narrow"/>
              </a:rPr>
              <a:t>y la </a:t>
            </a:r>
            <a:r>
              <a:rPr lang="es-ES" sz="2000" dirty="0" smtClean="0">
                <a:latin typeface="Arial Narrow"/>
                <a:cs typeface="Arial Narrow"/>
              </a:rPr>
              <a:t>inclusión </a:t>
            </a:r>
            <a:r>
              <a:rPr lang="es-ES" sz="2000" dirty="0">
                <a:latin typeface="Arial Narrow"/>
                <a:cs typeface="Arial Narrow"/>
              </a:rPr>
              <a:t>financiera rural. En este esfuerzo resulta fundamental el uso de la tecnología y el desarrollo de nuevos modelos de negocio. </a:t>
            </a:r>
            <a:endParaRPr lang="es-ES" sz="2000" dirty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8344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467544" y="764704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s-CO" sz="28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4" name="1 Marcador de texto"/>
          <p:cNvSpPr txBox="1">
            <a:spLocks/>
          </p:cNvSpPr>
          <p:nvPr/>
        </p:nvSpPr>
        <p:spPr>
          <a:xfrm>
            <a:off x="251520" y="1340768"/>
            <a:ext cx="864096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Política de inclusión financiera 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Reflexiones sobre regulación e innovación financiera</a:t>
            </a: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lang="es-ES" sz="32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r>
              <a:rPr lang="es-ES" sz="32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Consideraciones finales</a:t>
            </a:r>
            <a:endParaRPr lang="es-ES" sz="32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742950" lvl="0" indent="-742950" algn="just">
              <a:spcBef>
                <a:spcPct val="20000"/>
              </a:spcBef>
              <a:buAutoNum type="arabicPeriod"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6480720" cy="99412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82430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6480720" cy="86409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rial Narrow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</a:t>
            </a:r>
            <a:endParaRPr lang="es-CO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51520" y="1628800"/>
            <a:ext cx="8640960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latin typeface="Arial Narrow" panose="020B0606020202030204" pitchFamily="34" charset="0"/>
              </a:rPr>
              <a:t>El Gobierno ha impulsado de forma decidida una política de inclusión financiera, con medidas regulatorias </a:t>
            </a:r>
            <a:r>
              <a:rPr lang="es-ES" sz="2000" dirty="0" smtClean="0">
                <a:latin typeface="Arial Narrow" panose="020B0606020202030204" pitchFamily="34" charset="0"/>
              </a:rPr>
              <a:t>tendientes </a:t>
            </a:r>
            <a:r>
              <a:rPr lang="es-ES" sz="2000" dirty="0">
                <a:latin typeface="Arial Narrow" panose="020B0606020202030204" pitchFamily="34" charset="0"/>
              </a:rPr>
              <a:t>a ampliar la cobertura geográfica y el acceso y uso de productos financieros de calidad y </a:t>
            </a:r>
            <a:r>
              <a:rPr lang="es-ES" sz="2000" dirty="0" smtClean="0">
                <a:latin typeface="Arial Narrow" panose="020B0606020202030204" pitchFamily="34" charset="0"/>
              </a:rPr>
              <a:t>asequibles. 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4123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1/ (2014) </a:t>
            </a:r>
            <a:r>
              <a:rPr lang="es-ES" sz="1200" i="1" dirty="0" smtClean="0"/>
              <a:t>Inclusión </a:t>
            </a:r>
            <a:r>
              <a:rPr lang="es-ES" sz="1200" i="1" dirty="0"/>
              <a:t>financiera en </a:t>
            </a:r>
            <a:r>
              <a:rPr lang="es-ES" sz="1200" i="1" dirty="0" smtClean="0"/>
              <a:t>Colombia: Estudio </a:t>
            </a:r>
            <a:r>
              <a:rPr lang="es-ES" sz="1200" i="1" dirty="0"/>
              <a:t>desde la </a:t>
            </a:r>
            <a:r>
              <a:rPr lang="es-ES" sz="1200" i="1" dirty="0" smtClean="0"/>
              <a:t>demanda</a:t>
            </a:r>
            <a:r>
              <a:rPr lang="es-ES" sz="1200" dirty="0" smtClean="0"/>
              <a:t>. </a:t>
            </a:r>
            <a:r>
              <a:rPr lang="es-ES" sz="1200" dirty="0"/>
              <a:t>Banca de </a:t>
            </a:r>
            <a:r>
              <a:rPr lang="es-ES" sz="1200" dirty="0" smtClean="0"/>
              <a:t>Oportunidades y </a:t>
            </a:r>
            <a:r>
              <a:rPr lang="es-ES" sz="1200" dirty="0" err="1" smtClean="0"/>
              <a:t>SuperFinanciera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04393" y="3789040"/>
            <a:ext cx="330856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INCLUSIÓN FINANCIERA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4499" y="4545224"/>
            <a:ext cx="2556000" cy="90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ACCESO</a:t>
            </a:r>
          </a:p>
          <a:p>
            <a:pPr algn="ctr"/>
            <a:r>
              <a:rPr lang="es-ES" dirty="0" smtClean="0">
                <a:latin typeface="Arial Narrow" panose="020B0606020202030204" pitchFamily="34" charset="0"/>
              </a:rPr>
              <a:t>Capacidades para acceder a los productos y servicios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80673" y="4542049"/>
            <a:ext cx="2556000" cy="9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USO</a:t>
            </a:r>
          </a:p>
          <a:p>
            <a:pPr algn="ctr"/>
            <a:r>
              <a:rPr lang="es-ES" dirty="0" smtClean="0">
                <a:latin typeface="Arial Narrow" panose="020B0606020202030204" pitchFamily="34" charset="0"/>
              </a:rPr>
              <a:t>Actualización efectiva de los productos y servicios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44900" y="4542048"/>
            <a:ext cx="2556000" cy="9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CALIDAD</a:t>
            </a:r>
          </a:p>
          <a:p>
            <a:pPr algn="ctr"/>
            <a:r>
              <a:rPr lang="es-ES" dirty="0" smtClean="0">
                <a:latin typeface="Arial Narrow" panose="020B0606020202030204" pitchFamily="34" charset="0"/>
              </a:rPr>
              <a:t>Características de los productos y servicios</a:t>
            </a:r>
            <a:endParaRPr lang="es-ES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 de flecha"/>
          <p:cNvCxnSpPr>
            <a:stCxn id="12" idx="2"/>
            <a:endCxn id="13" idx="0"/>
          </p:cNvCxnSpPr>
          <p:nvPr/>
        </p:nvCxnSpPr>
        <p:spPr>
          <a:xfrm flipH="1">
            <a:off x="1522499" y="4158372"/>
            <a:ext cx="2936174" cy="3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2" idx="2"/>
            <a:endCxn id="15" idx="0"/>
          </p:cNvCxnSpPr>
          <p:nvPr/>
        </p:nvCxnSpPr>
        <p:spPr>
          <a:xfrm>
            <a:off x="4458673" y="4158372"/>
            <a:ext cx="0" cy="383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2" idx="2"/>
            <a:endCxn id="16" idx="0"/>
          </p:cNvCxnSpPr>
          <p:nvPr/>
        </p:nvCxnSpPr>
        <p:spPr>
          <a:xfrm>
            <a:off x="4458673" y="4158372"/>
            <a:ext cx="3064227" cy="383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 Subtítulo"/>
          <p:cNvSpPr txBox="1">
            <a:spLocks/>
          </p:cNvSpPr>
          <p:nvPr/>
        </p:nvSpPr>
        <p:spPr>
          <a:xfrm>
            <a:off x="2236680" y="3023728"/>
            <a:ext cx="4649831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>
                <a:latin typeface="Arial Narrow" panose="020B0606020202030204" pitchFamily="34" charset="0"/>
              </a:rPr>
              <a:t>Dimensiones de la inclusión financiera</a:t>
            </a:r>
            <a:r>
              <a:rPr lang="es-ES" sz="2000" b="1" baseline="30000" dirty="0" smtClean="0">
                <a:latin typeface="Arial Narrow" panose="020B0606020202030204" pitchFamily="34" charset="0"/>
              </a:rPr>
              <a:t>1</a:t>
            </a:r>
          </a:p>
          <a:p>
            <a:pPr algn="just"/>
            <a:endParaRPr lang="es-ES" sz="2000" b="1" dirty="0" smtClean="0">
              <a:latin typeface="Arial Narrow" panose="020B0606020202030204" pitchFamily="34" charset="0"/>
            </a:endParaRPr>
          </a:p>
          <a:p>
            <a:pPr algn="just"/>
            <a:endParaRPr lang="es-CO" sz="1800" b="1" dirty="0">
              <a:latin typeface="Arial Narrow" panose="020B0606020202030204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251521" y="5589240"/>
            <a:ext cx="8568952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SOLUCIONES DIGITALES</a:t>
            </a:r>
            <a:endParaRPr lang="es-ES" sz="1800" b="1" baseline="30000" dirty="0" smtClean="0">
              <a:latin typeface="Arial Narrow" panose="020B0606020202030204" pitchFamily="34" charset="0"/>
            </a:endParaRPr>
          </a:p>
          <a:p>
            <a:pPr algn="just"/>
            <a:endParaRPr lang="es-ES" sz="1800" b="1" dirty="0" smtClean="0">
              <a:latin typeface="Arial Narrow" panose="020B0606020202030204" pitchFamily="34" charset="0"/>
            </a:endParaRPr>
          </a:p>
          <a:p>
            <a:pPr algn="just"/>
            <a:endParaRPr lang="es-CO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15616" y="2283837"/>
            <a:ext cx="77624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 Narrow" panose="020B0606020202030204" pitchFamily="34" charset="0"/>
              </a:rPr>
              <a:t>En </a:t>
            </a:r>
            <a:r>
              <a:rPr lang="es-CO" dirty="0" smtClean="0">
                <a:latin typeface="Arial Narrow" panose="020B0606020202030204" pitchFamily="34" charset="0"/>
              </a:rPr>
              <a:t>mayo del </a:t>
            </a:r>
            <a:r>
              <a:rPr lang="es-CO" dirty="0">
                <a:latin typeface="Arial Narrow" panose="020B0606020202030204" pitchFamily="34" charset="0"/>
              </a:rPr>
              <a:t>2015 el 100% de los municipios lograron presencia financiera.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Buena parte del éxito en cobertura se debe a corresponsales bancarios (243 </a:t>
            </a:r>
            <a:r>
              <a:rPr lang="es-CO" dirty="0">
                <a:latin typeface="Arial Narrow" panose="020B0606020202030204" pitchFamily="34" charset="0"/>
              </a:rPr>
              <a:t>municipios sólo tienen acceso a través de </a:t>
            </a:r>
            <a:r>
              <a:rPr lang="es-CO" dirty="0" smtClean="0">
                <a:latin typeface="Arial Narrow" panose="020B0606020202030204" pitchFamily="34" charset="0"/>
              </a:rPr>
              <a:t>corresponsales). </a:t>
            </a: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Esquema de incentivos operado por Banca </a:t>
            </a:r>
            <a:r>
              <a:rPr lang="es-CO" dirty="0" smtClean="0">
                <a:latin typeface="Arial Narrow" panose="020B0606020202030204" pitchFamily="34" charset="0"/>
              </a:rPr>
              <a:t>de </a:t>
            </a:r>
            <a:r>
              <a:rPr lang="es-CO" dirty="0" smtClean="0">
                <a:latin typeface="Arial Narrow" panose="020B0606020202030204" pitchFamily="34" charset="0"/>
              </a:rPr>
              <a:t>Oportunidades para viabilizar operación en los </a:t>
            </a:r>
            <a:r>
              <a:rPr lang="es-CO" dirty="0" smtClean="0">
                <a:latin typeface="Arial Narrow" panose="020B0606020202030204" pitchFamily="34" charset="0"/>
              </a:rPr>
              <a:t>187 </a:t>
            </a:r>
            <a:r>
              <a:rPr lang="es-CO" dirty="0" smtClean="0">
                <a:latin typeface="Arial Narrow" panose="020B0606020202030204" pitchFamily="34" charset="0"/>
              </a:rPr>
              <a:t>municipios más alejados.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4921" y="1300698"/>
            <a:ext cx="878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Arial Narrow" panose="020B0606020202030204" pitchFamily="34" charset="0"/>
                <a:cs typeface="Arial" pitchFamily="34" charset="0"/>
              </a:rPr>
              <a:t>Importantes avances en cobertura geografica y acceso: 100% de los municipios en el país con presencia y 76,3% de la población adulta con un producto financiero. </a:t>
            </a:r>
            <a:endParaRPr lang="es-CO" sz="20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Avance: acceso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115616" y="4771017"/>
            <a:ext cx="7776864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Creac</a:t>
            </a:r>
            <a:r>
              <a:rPr lang="es-CO" dirty="0" smtClean="0">
                <a:latin typeface="Arial Narrow" panose="020B0606020202030204" pitchFamily="34" charset="0"/>
              </a:rPr>
              <a:t>íon de p</a:t>
            </a:r>
            <a:r>
              <a:rPr lang="es-CO" dirty="0" smtClean="0">
                <a:latin typeface="Arial Narrow" panose="020B0606020202030204" pitchFamily="34" charset="0"/>
              </a:rPr>
              <a:t>roductos simplificados </a:t>
            </a:r>
            <a:r>
              <a:rPr lang="es-CO" dirty="0" smtClean="0">
                <a:latin typeface="Arial Narrow" panose="020B0606020202030204" pitchFamily="34" charset="0"/>
              </a:rPr>
              <a:t>con un tope al saldo y monto de transacciones.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Decisi</a:t>
            </a:r>
            <a:r>
              <a:rPr lang="es-CO" dirty="0" smtClean="0">
                <a:latin typeface="Arial Narrow" panose="020B0606020202030204" pitchFamily="34" charset="0"/>
              </a:rPr>
              <a:t>ón del Gobierno de </a:t>
            </a:r>
            <a:r>
              <a:rPr lang="es-CO" dirty="0" smtClean="0">
                <a:latin typeface="Arial Narrow" panose="020B0606020202030204" pitchFamily="34" charset="0"/>
              </a:rPr>
              <a:t>canalizar </a:t>
            </a:r>
            <a:r>
              <a:rPr lang="es-CO" dirty="0">
                <a:latin typeface="Arial Narrow" panose="020B0606020202030204" pitchFamily="34" charset="0"/>
              </a:rPr>
              <a:t>subsidios </a:t>
            </a:r>
            <a:r>
              <a:rPr lang="es-CO" dirty="0" smtClean="0">
                <a:latin typeface="Arial Narrow" panose="020B0606020202030204" pitchFamily="34" charset="0"/>
              </a:rPr>
              <a:t>a </a:t>
            </a:r>
            <a:r>
              <a:rPr lang="es-CO" dirty="0">
                <a:latin typeface="Arial Narrow" panose="020B0606020202030204" pitchFamily="34" charset="0"/>
              </a:rPr>
              <a:t>través </a:t>
            </a:r>
            <a:r>
              <a:rPr lang="es-CO" dirty="0" smtClean="0">
                <a:latin typeface="Arial Narrow" panose="020B0606020202030204" pitchFamily="34" charset="0"/>
              </a:rPr>
              <a:t>de cuentas </a:t>
            </a:r>
            <a:r>
              <a:rPr lang="es-CO" dirty="0">
                <a:latin typeface="Arial Narrow" panose="020B0606020202030204" pitchFamily="34" charset="0"/>
              </a:rPr>
              <a:t>(3 </a:t>
            </a:r>
            <a:r>
              <a:rPr lang="es-CO" dirty="0" smtClean="0">
                <a:latin typeface="Arial Narrow" panose="020B0606020202030204" pitchFamily="34" charset="0"/>
              </a:rPr>
              <a:t>millones de </a:t>
            </a:r>
            <a:r>
              <a:rPr lang="es-CO" dirty="0">
                <a:latin typeface="Arial Narrow" panose="020B0606020202030204" pitchFamily="34" charset="0"/>
              </a:rPr>
              <a:t>beneficiarios</a:t>
            </a:r>
            <a:r>
              <a:rPr lang="es-CO" dirty="0" smtClean="0">
                <a:latin typeface="Arial Narrow" panose="020B0606020202030204" pitchFamily="34" charset="0"/>
              </a:rPr>
              <a:t>)</a:t>
            </a:r>
            <a:r>
              <a:rPr lang="es-CO" dirty="0" smtClean="0">
                <a:latin typeface="Arial Narrow" panose="020B0606020202030204" pitchFamily="34" charset="0"/>
              </a:rPr>
              <a:t>.</a:t>
            </a:r>
            <a:endParaRPr lang="es-CO" dirty="0" smtClean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La meta del </a:t>
            </a:r>
            <a:r>
              <a:rPr lang="es-ES" dirty="0" smtClean="0">
                <a:latin typeface="Arial Narrow" panose="020B0606020202030204" pitchFamily="34" charset="0"/>
              </a:rPr>
              <a:t>PND </a:t>
            </a:r>
            <a:r>
              <a:rPr lang="es-ES" dirty="0">
                <a:latin typeface="Arial Narrow" panose="020B0606020202030204" pitchFamily="34" charset="0"/>
              </a:rPr>
              <a:t>2010-2014 se superó en 2013 con 69% de adultos </a:t>
            </a:r>
            <a:r>
              <a:rPr lang="es-ES" dirty="0" err="1" smtClean="0">
                <a:latin typeface="Arial Narrow" panose="020B0606020202030204" pitchFamily="34" charset="0"/>
              </a:rPr>
              <a:t>bancarizados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94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04921" y="1300698"/>
            <a:ext cx="878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Ley 1735 de 2014 creó nueva licencia simplificada (Sociedades Especializadas en Depósitos y Pagos Electrónicos – SEDPES)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15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latin typeface="Arial Narrow" panose="020B0606020202030204" pitchFamily="34" charset="0"/>
              </a:rPr>
              <a:t>Avance: </a:t>
            </a:r>
            <a:r>
              <a:rPr lang="es-CO" sz="3600" smtClean="0">
                <a:latin typeface="Arial Narrow" panose="020B0606020202030204" pitchFamily="34" charset="0"/>
              </a:rPr>
              <a:t>servicios transaccionales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129481" y="2204864"/>
            <a:ext cx="4441669" cy="4392488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Sólo captan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recursos,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no prestan ni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invierten.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Capital 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Mínimo: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Menor capital para menores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riesgos. USD$3 millones, frente a más de USD$35 millones de una licencia bancaria tradicional.</a:t>
            </a:r>
            <a:r>
              <a:rPr lang="es-E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es-E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Seguridad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.</a:t>
            </a:r>
            <a:r>
              <a:rPr lang="es-E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Inscripción y garantía de FOGAFIN y vigilancia de la SFC.</a:t>
            </a:r>
            <a:r>
              <a:rPr lang="es-E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ES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s-E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Especializadas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en servicios transaccionales, con un alto componente tecnológico (redes propias y de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terceros).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Ventajas: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Crea historial de pagos, más competencia en servicios financieros, reducción de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efectivo y </a:t>
            </a:r>
            <a:r>
              <a:rPr lang="es-E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disminución de costos. </a:t>
            </a:r>
          </a:p>
        </p:txBody>
      </p:sp>
      <p:sp>
        <p:nvSpPr>
          <p:cNvPr id="8" name="3 Rectángulo"/>
          <p:cNvSpPr/>
          <p:nvPr/>
        </p:nvSpPr>
        <p:spPr>
          <a:xfrm>
            <a:off x="4716016" y="2204864"/>
            <a:ext cx="4283144" cy="4392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Decreto 1491 </a:t>
            </a:r>
            <a:r>
              <a:rPr lang="es-ES" sz="1600" dirty="0">
                <a:solidFill>
                  <a:srgbClr val="003399"/>
                </a:solidFill>
                <a:latin typeface="Arial Narrow" panose="020B0606020202030204" pitchFamily="34" charset="0"/>
              </a:rPr>
              <a:t>de 2015 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reglamentó :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Deposito Electrónico: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Tipos de depósito y trámite de apertura según los saldos y flujos a manejar.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Uso de corresponsales: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 las mismas reglas que existen para los corresponsales de establecimientos de crédito.  Mismo tratamiento tributario.</a:t>
            </a:r>
          </a:p>
          <a:p>
            <a:pPr algn="just"/>
            <a:endParaRPr lang="es-E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Regulación Prudencial: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Razón de apalancamiento: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Patrimonio técnico debe ser mínimo el 2% del saldo promedio de los depósitos de los últimos 30 días 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Recursos captados: 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Depósitos a la vista en establecimientos  de crédito o el BR con cumplimiento diario.</a:t>
            </a:r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 de flecha"/>
          <p:cNvCxnSpPr/>
          <p:nvPr/>
        </p:nvCxnSpPr>
        <p:spPr>
          <a:xfrm flipV="1">
            <a:off x="4427984" y="5314424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6336196" y="4872209"/>
            <a:ext cx="0" cy="46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8001338" y="2965168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4398259" y="3021920"/>
            <a:ext cx="0" cy="31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6199799" y="2566941"/>
            <a:ext cx="0" cy="925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Avance: financiación </a:t>
            </a:r>
            <a:r>
              <a:rPr lang="es-ES" sz="3600" dirty="0" smtClean="0">
                <a:latin typeface="Arial Narrow" panose="020B0606020202030204" pitchFamily="34" charset="0"/>
              </a:rPr>
              <a:t>pymes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3822" y="2455728"/>
            <a:ext cx="28321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Garantías Mobiliarias (GM):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creación de un marco </a:t>
            </a:r>
            <a:r>
              <a:rPr lang="es-ES_tradnl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regulatorio </a:t>
            </a:r>
            <a:r>
              <a:rPr lang="es-ES_tradnl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permite </a:t>
            </a:r>
            <a:r>
              <a:rPr lang="es-ES" altLang="es-CO" dirty="0" smtClean="0">
                <a:latin typeface="Arial Narrow" panose="020B0606020202030204" pitchFamily="34" charset="0"/>
              </a:rPr>
              <a:t>usar </a:t>
            </a:r>
            <a:r>
              <a:rPr lang="es-ES" altLang="es-CO" dirty="0">
                <a:latin typeface="Arial Narrow" panose="020B0606020202030204" pitchFamily="34" charset="0"/>
              </a:rPr>
              <a:t>activos </a:t>
            </a:r>
            <a:r>
              <a:rPr lang="es-ES" altLang="es-CO" dirty="0" smtClean="0">
                <a:latin typeface="Arial Narrow" panose="020B0606020202030204" pitchFamily="34" charset="0"/>
              </a:rPr>
              <a:t>(</a:t>
            </a:r>
            <a:r>
              <a:rPr lang="es-ES" altLang="es-CO" dirty="0">
                <a:latin typeface="Arial Narrow" panose="020B0606020202030204" pitchFamily="34" charset="0"/>
              </a:rPr>
              <a:t>maquinaria y equipo) para respaldar </a:t>
            </a:r>
            <a:r>
              <a:rPr lang="es-ES" altLang="es-CO" dirty="0" smtClean="0">
                <a:latin typeface="Arial Narrow" panose="020B0606020202030204" pitchFamily="34" charset="0"/>
              </a:rPr>
              <a:t>créditos.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870" y="1268760"/>
            <a:ext cx="859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altLang="es-CO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Ampliar el acceso de las pymes al crédito mediante medidas regulatorias que mejoran su perfil de riesgo y facilitan desarrollo de instrumentos acordes con su dinámica empresarial.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91881" y="3276273"/>
            <a:ext cx="136815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altLang="es-CO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400 crea Registro de GM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48064" y="3276273"/>
            <a:ext cx="180679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1835 proceso de ejecución expedito.</a:t>
            </a:r>
            <a:endParaRPr lang="es-CO" sz="1600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67248" y="3276273"/>
            <a:ext cx="179724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D. 466 incluye GM como admisibles</a:t>
            </a:r>
            <a:r>
              <a:rPr lang="es-ES" sz="16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   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995936" y="2772217"/>
            <a:ext cx="4536504" cy="504056"/>
            <a:chOff x="3779912" y="2060848"/>
            <a:chExt cx="4536504" cy="504056"/>
          </a:xfrm>
        </p:grpSpPr>
        <p:sp>
          <p:nvSpPr>
            <p:cNvPr id="3" name="2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Feb/14 		</a:t>
              </a:r>
              <a:r>
                <a:rPr lang="es-ES" sz="1600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Sep</a:t>
              </a:r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/15                         Mar/16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98870" y="4930668"/>
            <a:ext cx="28321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CO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Factoring</a:t>
            </a:r>
            <a:r>
              <a:rPr lang="es-ES" altLang="es-CO" b="1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: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reglamentación de la factura electrónica (FE) permitirá dinamizar el uso de este instrumento financiero.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98259" y="2356719"/>
            <a:ext cx="3603079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C.E. 032 SFC: incluyó GM como idóneas.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067944" y="5085184"/>
            <a:ext cx="4536504" cy="504056"/>
            <a:chOff x="3779912" y="2060848"/>
            <a:chExt cx="4536504" cy="504056"/>
          </a:xfrm>
        </p:grpSpPr>
        <p:sp>
          <p:nvSpPr>
            <p:cNvPr id="20" name="19 Flecha derecha"/>
            <p:cNvSpPr/>
            <p:nvPr/>
          </p:nvSpPr>
          <p:spPr>
            <a:xfrm>
              <a:off x="3779912" y="2060848"/>
              <a:ext cx="453650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867158" y="2141274"/>
              <a:ext cx="4233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Jun/15 		Nov/15</a:t>
              </a:r>
              <a:endParaRPr lang="es-CO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3904722" y="4725144"/>
            <a:ext cx="499827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D. 2242 reglamenta FE </a:t>
            </a:r>
            <a:r>
              <a:rPr lang="es-ES" sz="1600" dirty="0">
                <a:latin typeface="Arial Narrow" panose="020B0606020202030204" pitchFamily="34" charset="0"/>
              </a:rPr>
              <a:t>con fines de masificación </a:t>
            </a:r>
            <a:r>
              <a:rPr lang="es-ES" sz="1600" dirty="0" smtClean="0">
                <a:latin typeface="Arial Narrow" panose="020B0606020202030204" pitchFamily="34" charset="0"/>
              </a:rPr>
              <a:t>tributaria.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491881" y="5715498"/>
            <a:ext cx="31423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PND </a:t>
            </a:r>
            <a:r>
              <a:rPr lang="es-ES" sz="1600" dirty="0">
                <a:latin typeface="Arial Narrow" panose="020B0606020202030204" pitchFamily="34" charset="0"/>
              </a:rPr>
              <a:t>crea Registro </a:t>
            </a:r>
            <a:r>
              <a:rPr lang="es-ES" sz="1600" dirty="0" smtClean="0">
                <a:latin typeface="Arial Narrow" panose="020B0606020202030204" pitchFamily="34" charset="0"/>
              </a:rPr>
              <a:t>de FE administrado </a:t>
            </a:r>
            <a:r>
              <a:rPr lang="es-ES" sz="1600" dirty="0">
                <a:latin typeface="Arial Narrow" panose="020B0606020202030204" pitchFamily="34" charset="0"/>
              </a:rPr>
              <a:t>por </a:t>
            </a:r>
            <a:r>
              <a:rPr lang="es-ES" sz="1600" dirty="0" err="1" smtClean="0">
                <a:latin typeface="Arial Narrow" panose="020B0606020202030204" pitchFamily="34" charset="0"/>
              </a:rPr>
              <a:t>MinCit</a:t>
            </a:r>
            <a:r>
              <a:rPr lang="es-ES" sz="1600" dirty="0" smtClean="0">
                <a:latin typeface="Arial Narrow" panose="020B0606020202030204" pitchFamily="34" charset="0"/>
              </a:rPr>
              <a:t>, facilita registro y consulta de facturas consideradas título valor.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164288" y="5707671"/>
            <a:ext cx="1800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Pendiente reglamentar  </a:t>
            </a:r>
            <a:r>
              <a:rPr lang="es-ES" sz="1600" dirty="0">
                <a:latin typeface="Arial Narrow" panose="020B0606020202030204" pitchFamily="34" charset="0"/>
              </a:rPr>
              <a:t>registro </a:t>
            </a:r>
            <a:r>
              <a:rPr lang="es-ES" sz="1600" dirty="0" smtClean="0">
                <a:latin typeface="Arial Narrow" panose="020B0606020202030204" pitchFamily="34" charset="0"/>
              </a:rPr>
              <a:t>y circulación de FE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395536" y="764707"/>
            <a:ext cx="8280920" cy="864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007" y="2276872"/>
            <a:ext cx="4434017" cy="424847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dirty="0">
                <a:solidFill>
                  <a:srgbClr val="003399"/>
                </a:solidFill>
                <a:latin typeface="Arial Narrow" panose="020B0606020202030204" pitchFamily="34" charset="0"/>
              </a:rPr>
              <a:t>Créd</a:t>
            </a:r>
            <a:r>
              <a:rPr lang="es-CO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ito </a:t>
            </a:r>
            <a:r>
              <a:rPr lang="es-CO" dirty="0">
                <a:solidFill>
                  <a:srgbClr val="003399"/>
                </a:solidFill>
                <a:latin typeface="Arial Narrow" panose="020B0606020202030204" pitchFamily="34" charset="0"/>
              </a:rPr>
              <a:t>de bajo monto 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(Decreto </a:t>
            </a:r>
            <a:r>
              <a:rPr lang="es-CO" b="1" dirty="0">
                <a:solidFill>
                  <a:srgbClr val="003399"/>
                </a:solidFill>
                <a:latin typeface="Arial Narrow" panose="020B0606020202030204" pitchFamily="34" charset="0"/>
              </a:rPr>
              <a:t>2654 de 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2014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)</a:t>
            </a:r>
            <a:endParaRPr lang="es-CO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  <a:p>
            <a:pPr marL="0" lvl="1" algn="just"/>
            <a:endParaRPr lang="es-CO" b="1" dirty="0">
              <a:solidFill>
                <a:srgbClr val="003399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Dirigido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a personas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naturales.</a:t>
            </a: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CO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Monto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máximo 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SMLMV y plazo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máximo 36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meses.</a:t>
            </a: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ES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se requieren garantías reales, personales o mobiliarias. </a:t>
            </a: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ES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Proceso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originación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partir de información alternativa y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seguimiento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flexible. </a:t>
            </a: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CO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podrá ser ofrecido por medio de tarjetas de crédito.</a:t>
            </a: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CO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Control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al sobre endeudamiento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CO" sz="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Interés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bancario corriente 34,77%: reconoce costos operativos adicionales.</a:t>
            </a: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</a:t>
            </a:r>
            <a:r>
              <a:rPr lang="es-ES" sz="3600" dirty="0" smtClean="0">
                <a:latin typeface="Arial Narrow" panose="020B0606020202030204" pitchFamily="34" charset="0"/>
              </a:rPr>
              <a:t>: productos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870" y="1268760"/>
            <a:ext cx="859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CO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El Gobierno promueve una oferta ajustada a las necesidades de la población, siguiendo altos estándares de control de riesgo. Crédito de bajo monto es un ejemplo de esto. 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5106535" y="2276872"/>
            <a:ext cx="3857953" cy="424847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Reglas homog</a:t>
            </a:r>
            <a:r>
              <a:rPr lang="es-CO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é</a:t>
            </a:r>
            <a:r>
              <a:rPr lang="es-CO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nas 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(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Decreto </a:t>
            </a:r>
            <a:r>
              <a:rPr lang="es-CO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1702 de 2015)</a:t>
            </a:r>
            <a:endParaRPr lang="es-CO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  <a:p>
            <a:pPr marL="0" lvl="1" algn="just"/>
            <a:endParaRPr lang="es-CO" b="1" dirty="0">
              <a:solidFill>
                <a:srgbClr val="003399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Reglas homogéneas entre el </a:t>
            </a:r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ofrecimiento del crédito de bajo monto entre las entidades vigiladas por la SFC y las que no. </a:t>
            </a: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79400" lvl="1" indent="-27940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Condiciones análogas en: </a:t>
            </a:r>
          </a:p>
          <a:p>
            <a:pPr marL="736600" lvl="2" indent="-27940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Reporte de información</a:t>
            </a:r>
          </a:p>
          <a:p>
            <a:pPr marL="736600" lvl="2" indent="-27940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Control sobreendeudamiento  </a:t>
            </a:r>
          </a:p>
          <a:p>
            <a:pPr marL="736600" lvl="2" indent="-27940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36600" lvl="2" indent="-279400" algn="just">
              <a:buFont typeface="Arial" panose="020B0604020202020204" pitchFamily="34" charset="0"/>
              <a:buChar char="•"/>
            </a:pPr>
            <a:endParaRPr lang="es-ES_tradnl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736600" lvl="2" indent="-279400" algn="just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2" algn="just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8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1278" y="2564904"/>
            <a:ext cx="8824690" cy="273630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Ley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1731 de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2014 y Decreto 1449 de 2015.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Creó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 reglamentó el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Fondo de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Microfinanzas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Rurales para financiar, apoyar y desarrollar las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microfinanzas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rurales en el país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CO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Decreto 47 de 2016. Amplía límites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operaciones de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redescuento de Finagro con cooperativas vigiladas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por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la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SES, a nivel individual y sectorial,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para apoyar la línea 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microcrédito rural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de Finagro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Autorizaci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ón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residentes para el uso de d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erivados climaticos con agentes del exterior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(Circular DODM-144 de 2016 del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Banco República).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1 Marcador de texto"/>
          <p:cNvSpPr txBox="1">
            <a:spLocks/>
          </p:cNvSpPr>
          <p:nvPr/>
        </p:nvSpPr>
        <p:spPr>
          <a:xfrm>
            <a:off x="354007" y="214233"/>
            <a:ext cx="6018193" cy="694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Arial Narrow" panose="020B0606020202030204" pitchFamily="34" charset="0"/>
              </a:rPr>
              <a:t> </a:t>
            </a:r>
            <a:r>
              <a:rPr lang="es-ES" sz="3600" dirty="0" smtClean="0">
                <a:latin typeface="Arial Narrow" panose="020B0606020202030204" pitchFamily="34" charset="0"/>
              </a:rPr>
              <a:t>Avance</a:t>
            </a:r>
            <a:r>
              <a:rPr lang="es-ES" sz="3600" dirty="0" smtClean="0">
                <a:latin typeface="Arial Narrow" panose="020B0606020202030204" pitchFamily="34" charset="0"/>
              </a:rPr>
              <a:t>: </a:t>
            </a:r>
            <a:r>
              <a:rPr lang="es-ES" sz="3600" dirty="0">
                <a:latin typeface="Arial Narrow" panose="020B0606020202030204" pitchFamily="34" charset="0"/>
              </a:rPr>
              <a:t>s</a:t>
            </a:r>
            <a:r>
              <a:rPr lang="es-ES" sz="3600" dirty="0" smtClean="0">
                <a:latin typeface="Arial Narrow" panose="020B0606020202030204" pitchFamily="34" charset="0"/>
              </a:rPr>
              <a:t>ector </a:t>
            </a:r>
            <a:r>
              <a:rPr lang="es-ES" sz="3600" dirty="0" smtClean="0">
                <a:latin typeface="Arial Narrow" panose="020B0606020202030204" pitchFamily="34" charset="0"/>
              </a:rPr>
              <a:t>rural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870" y="1496978"/>
            <a:ext cx="859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CO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Medidas recientes del Gobierno han promovido la eliminación de barreras para acceder al crédito en el sector rural. </a:t>
            </a:r>
            <a:endParaRPr lang="es-C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21895</TotalTime>
  <Words>2454</Words>
  <Application>Microsoft Macintosh PowerPoint</Application>
  <PresentationFormat>Presentación en pantalla (4:3)</PresentationFormat>
  <Paragraphs>343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Contenido</vt:lpstr>
      <vt:lpstr>Contenido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</vt:vector>
  </TitlesOfParts>
  <Company>Ministerio de Hacienda y Crédito Público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Angelica Beltran Sierra</dc:creator>
  <cp:lastModifiedBy>Paola</cp:lastModifiedBy>
  <cp:revision>792</cp:revision>
  <cp:lastPrinted>2016-04-29T14:44:49Z</cp:lastPrinted>
  <dcterms:created xsi:type="dcterms:W3CDTF">2014-01-20T17:31:43Z</dcterms:created>
  <dcterms:modified xsi:type="dcterms:W3CDTF">2016-04-29T18:18:43Z</dcterms:modified>
</cp:coreProperties>
</file>