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24" r:id="rId3"/>
    <p:sldId id="325" r:id="rId4"/>
    <p:sldId id="321" r:id="rId5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9" userDrawn="1">
          <p15:clr>
            <a:srgbClr val="A4A3A4"/>
          </p15:clr>
        </p15:guide>
        <p15:guide id="2" pos="13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0036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421" autoAdjust="0"/>
    <p:restoredTop sz="96362" autoAdjust="0"/>
  </p:normalViewPr>
  <p:slideViewPr>
    <p:cSldViewPr snapToObjects="1">
      <p:cViewPr varScale="1">
        <p:scale>
          <a:sx n="74" d="100"/>
          <a:sy n="74" d="100"/>
        </p:scale>
        <p:origin x="1716" y="72"/>
      </p:cViewPr>
      <p:guideLst>
        <p:guide orient="horz" pos="629"/>
        <p:guide pos="1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2" d="100"/>
          <a:sy n="52" d="100"/>
        </p:scale>
        <p:origin x="-2880" y="-108"/>
      </p:cViewPr>
      <p:guideLst>
        <p:guide orient="horz" pos="2928"/>
        <p:guide pos="2208"/>
      </p:guideLst>
    </p:cSldViewPr>
  </p:notesViewPr>
  <p:gridSpacing cx="45000" cy="45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8A1231-3ED2-4154-AC62-DB7D7C03536C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6FCE47D-F769-4FA1-ADCF-54E6EE6B5C1E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Visión de largo plazo y perseverancia desde el Estado</a:t>
          </a:r>
          <a:endParaRPr lang="es-CO" dirty="0">
            <a:solidFill>
              <a:schemeClr val="bg1"/>
            </a:solidFill>
          </a:endParaRPr>
        </a:p>
      </dgm:t>
    </dgm:pt>
    <dgm:pt modelId="{197C22AE-A602-4B38-9C73-DCA9F960ACF4}" type="parTrans" cxnId="{9C3FD1CE-158C-42F9-883F-71CC227F6C1A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9F4EDDCC-45F3-4FB8-9278-5465BBF6DF20}" type="sibTrans" cxnId="{9C3FD1CE-158C-42F9-883F-71CC227F6C1A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B1644E99-0CA7-4834-ABAC-2C1583C2A017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La estructura de propiedad en la industria financiera importa </a:t>
          </a:r>
        </a:p>
      </dgm:t>
    </dgm:pt>
    <dgm:pt modelId="{288CE165-848C-42EE-A879-EE8878E39FB6}" type="parTrans" cxnId="{24FEB449-5F72-4A26-B7E9-2207C89A8209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F081F142-B568-45D1-99A4-BA4E2036DF2B}" type="sibTrans" cxnId="{24FEB449-5F72-4A26-B7E9-2207C89A8209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686E4082-B3ED-42D0-A60E-948B47D58E9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Mantener la mente abierta a la innovación </a:t>
          </a:r>
        </a:p>
      </dgm:t>
    </dgm:pt>
    <dgm:pt modelId="{426A25F5-B62F-47A5-8D1D-98186B9A59A3}" type="parTrans" cxnId="{19A9F150-F82D-4613-8614-EB7B46ADB283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964F6B85-7DB4-48F1-8298-DC3FF070286C}" type="sibTrans" cxnId="{19A9F150-F82D-4613-8614-EB7B46ADB283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37890AA3-CD76-4D30-8E49-935474D5C445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La infraestructura del mercado debe ser lo más eficiente posible </a:t>
          </a:r>
          <a:endParaRPr lang="es-CO" dirty="0">
            <a:solidFill>
              <a:schemeClr val="bg1"/>
            </a:solidFill>
          </a:endParaRPr>
        </a:p>
      </dgm:t>
    </dgm:pt>
    <dgm:pt modelId="{74E72920-C47F-4BD4-9CBC-CE43F0842802}" type="parTrans" cxnId="{9199FB6D-5B84-4C9F-80DD-977D0C26B3C4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6BDF9352-6F23-4599-96C4-FBD5553DA07B}" type="sibTrans" cxnId="{9199FB6D-5B84-4C9F-80DD-977D0C26B3C4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DC010128-37B4-4168-8EE1-CF26550A93CC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La competencia es global </a:t>
          </a:r>
          <a:endParaRPr lang="es-CO" dirty="0">
            <a:solidFill>
              <a:schemeClr val="bg1"/>
            </a:solidFill>
          </a:endParaRPr>
        </a:p>
      </dgm:t>
    </dgm:pt>
    <dgm:pt modelId="{407AA36E-9747-4350-9BFE-26D96FF08CB2}" type="parTrans" cxnId="{1AA22FE4-F60B-48D0-8C02-CBB7083F5462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4463E676-014F-4201-B739-A81611D98690}" type="sibTrans" cxnId="{1AA22FE4-F60B-48D0-8C02-CBB7083F5462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78A8BB7F-6B62-479C-94B3-0161EDB32460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Competitividad del sistema tributario en el mercado de capitales </a:t>
          </a:r>
        </a:p>
      </dgm:t>
    </dgm:pt>
    <dgm:pt modelId="{6BFEAD70-3C41-4334-89E7-49C3FC3E0E4F}" type="parTrans" cxnId="{ADCC5267-6A36-4136-B4B1-A26DCF24E6EC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556C3B40-8074-4535-B9EF-63E540B9B00E}" type="sibTrans" cxnId="{ADCC5267-6A36-4136-B4B1-A26DCF24E6EC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3FE0BB38-B321-49C4-9F4E-A6A00A9B0380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Implementar el </a:t>
          </a:r>
          <a:r>
            <a:rPr lang="es-CO" i="1" dirty="0" err="1" smtClean="0">
              <a:solidFill>
                <a:schemeClr val="bg1"/>
              </a:solidFill>
            </a:rPr>
            <a:t>checklist</a:t>
          </a:r>
          <a:r>
            <a:rPr lang="es-CO" dirty="0" smtClean="0">
              <a:solidFill>
                <a:schemeClr val="bg1"/>
              </a:solidFill>
            </a:rPr>
            <a:t> completo </a:t>
          </a:r>
        </a:p>
      </dgm:t>
    </dgm:pt>
    <dgm:pt modelId="{9476CE38-59CF-42B0-8BBA-6DFE30802CCB}" type="parTrans" cxnId="{70909E6A-03ED-4C14-872F-781428945E57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ADB1A5E7-19D5-4C09-8B36-891BEB7D00A8}" type="sibTrans" cxnId="{70909E6A-03ED-4C14-872F-781428945E57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B3AF5F36-BEAB-4AA8-82A9-B32FDB4ACA6C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Integración de mercados financieros en la región</a:t>
          </a:r>
          <a:endParaRPr lang="es-CO" dirty="0">
            <a:solidFill>
              <a:schemeClr val="bg1"/>
            </a:solidFill>
          </a:endParaRPr>
        </a:p>
      </dgm:t>
    </dgm:pt>
    <dgm:pt modelId="{CFDB204E-CE99-4692-A6B2-8CCA06F648EF}" type="parTrans" cxnId="{71A0B3F8-4B45-43C4-814C-C739496E620B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701E31D5-2AAC-42A6-8D6C-F11BE56B0BEE}" type="sibTrans" cxnId="{71A0B3F8-4B45-43C4-814C-C739496E620B}">
      <dgm:prSet/>
      <dgm:spPr/>
      <dgm:t>
        <a:bodyPr/>
        <a:lstStyle/>
        <a:p>
          <a:endParaRPr lang="es-CO">
            <a:solidFill>
              <a:schemeClr val="bg1"/>
            </a:solidFill>
          </a:endParaRPr>
        </a:p>
      </dgm:t>
    </dgm:pt>
    <dgm:pt modelId="{D1DA3994-0177-4D31-80F4-5E2972FC0A43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dirty="0" smtClean="0">
              <a:solidFill>
                <a:schemeClr val="bg1"/>
              </a:solidFill>
            </a:rPr>
            <a:t>El mercado de capitales debe estimularse como complemento (y en cierta medida como competencia) del sistema bancario tradicional </a:t>
          </a:r>
        </a:p>
      </dgm:t>
    </dgm:pt>
    <dgm:pt modelId="{AF8049CE-8A1F-491E-B11D-3805F96BFA8C}" type="parTrans" cxnId="{0A078232-D4FF-4DA2-B1B0-FE667A52C0D8}">
      <dgm:prSet/>
      <dgm:spPr/>
      <dgm:t>
        <a:bodyPr/>
        <a:lstStyle/>
        <a:p>
          <a:endParaRPr lang="es-CO"/>
        </a:p>
      </dgm:t>
    </dgm:pt>
    <dgm:pt modelId="{15153DD9-487B-4B47-87B2-9AF0DA2489E8}" type="sibTrans" cxnId="{0A078232-D4FF-4DA2-B1B0-FE667A52C0D8}">
      <dgm:prSet/>
      <dgm:spPr/>
      <dgm:t>
        <a:bodyPr/>
        <a:lstStyle/>
        <a:p>
          <a:endParaRPr lang="es-CO"/>
        </a:p>
      </dgm:t>
    </dgm:pt>
    <dgm:pt modelId="{D80F788A-F849-4C20-870F-285F1C641723}" type="pres">
      <dgm:prSet presAssocID="{5D8A1231-3ED2-4154-AC62-DB7D7C03536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CO"/>
        </a:p>
      </dgm:t>
    </dgm:pt>
    <dgm:pt modelId="{D308E0A9-FD55-4ED5-949E-AFE0B1C1BC31}" type="pres">
      <dgm:prSet presAssocID="{16FCE47D-F769-4FA1-ADCF-54E6EE6B5C1E}" presName="comp" presStyleCnt="0"/>
      <dgm:spPr/>
    </dgm:pt>
    <dgm:pt modelId="{3F7A7719-EAE8-4914-9286-CAA9C2BC3109}" type="pres">
      <dgm:prSet presAssocID="{16FCE47D-F769-4FA1-ADCF-54E6EE6B5C1E}" presName="box" presStyleLbl="node1" presStyleIdx="0" presStyleCnt="9"/>
      <dgm:spPr/>
      <dgm:t>
        <a:bodyPr/>
        <a:lstStyle/>
        <a:p>
          <a:endParaRPr lang="es-CO"/>
        </a:p>
      </dgm:t>
    </dgm:pt>
    <dgm:pt modelId="{229ABA13-5ACD-4B20-B8A5-990EE98FAADF}" type="pres">
      <dgm:prSet presAssocID="{16FCE47D-F769-4FA1-ADCF-54E6EE6B5C1E}" presName="img" presStyleLbl="fgImgPlace1" presStyleIdx="0" presStyleCnt="9"/>
      <dgm:spPr/>
    </dgm:pt>
    <dgm:pt modelId="{110137A3-0353-4AA1-8C1E-63B26DBDB5BD}" type="pres">
      <dgm:prSet presAssocID="{16FCE47D-F769-4FA1-ADCF-54E6EE6B5C1E}" presName="text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3143E45D-2495-4BD7-A997-D5018F86F9F3}" type="pres">
      <dgm:prSet presAssocID="{9F4EDDCC-45F3-4FB8-9278-5465BBF6DF20}" presName="spacer" presStyleCnt="0"/>
      <dgm:spPr/>
    </dgm:pt>
    <dgm:pt modelId="{FFA11D4B-8484-4FE1-98D4-85B93609970D}" type="pres">
      <dgm:prSet presAssocID="{D1DA3994-0177-4D31-80F4-5E2972FC0A43}" presName="comp" presStyleCnt="0"/>
      <dgm:spPr/>
    </dgm:pt>
    <dgm:pt modelId="{BC07B302-A5AB-44EF-81C9-6C1C0A1025C8}" type="pres">
      <dgm:prSet presAssocID="{D1DA3994-0177-4D31-80F4-5E2972FC0A43}" presName="box" presStyleLbl="node1" presStyleIdx="1" presStyleCnt="9"/>
      <dgm:spPr/>
      <dgm:t>
        <a:bodyPr/>
        <a:lstStyle/>
        <a:p>
          <a:endParaRPr lang="es-CO"/>
        </a:p>
      </dgm:t>
    </dgm:pt>
    <dgm:pt modelId="{C98AAE89-04BD-473C-9164-1C2A2EB125FC}" type="pres">
      <dgm:prSet presAssocID="{D1DA3994-0177-4D31-80F4-5E2972FC0A43}" presName="img" presStyleLbl="fgImgPlace1" presStyleIdx="1" presStyleCnt="9"/>
      <dgm:spPr/>
    </dgm:pt>
    <dgm:pt modelId="{ABD7D2F2-C12E-4FB7-B608-D7E55BA5A5EB}" type="pres">
      <dgm:prSet presAssocID="{D1DA3994-0177-4D31-80F4-5E2972FC0A43}" presName="text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2831D114-8937-47D8-8B71-D605E7C81D36}" type="pres">
      <dgm:prSet presAssocID="{15153DD9-487B-4B47-87B2-9AF0DA2489E8}" presName="spacer" presStyleCnt="0"/>
      <dgm:spPr/>
    </dgm:pt>
    <dgm:pt modelId="{DF6F938E-FCF5-4C6C-952B-B35E544FED1D}" type="pres">
      <dgm:prSet presAssocID="{B1644E99-0CA7-4834-ABAC-2C1583C2A017}" presName="comp" presStyleCnt="0"/>
      <dgm:spPr/>
    </dgm:pt>
    <dgm:pt modelId="{9EC359C3-8DA8-4C9E-BA4B-0AE8EA70B97C}" type="pres">
      <dgm:prSet presAssocID="{B1644E99-0CA7-4834-ABAC-2C1583C2A017}" presName="box" presStyleLbl="node1" presStyleIdx="2" presStyleCnt="9"/>
      <dgm:spPr/>
      <dgm:t>
        <a:bodyPr/>
        <a:lstStyle/>
        <a:p>
          <a:endParaRPr lang="es-CO"/>
        </a:p>
      </dgm:t>
    </dgm:pt>
    <dgm:pt modelId="{28DE7B3A-C7E7-451C-8803-DF36E191B338}" type="pres">
      <dgm:prSet presAssocID="{B1644E99-0CA7-4834-ABAC-2C1583C2A017}" presName="img" presStyleLbl="fgImgPlace1" presStyleIdx="2" presStyleCnt="9"/>
      <dgm:spPr/>
    </dgm:pt>
    <dgm:pt modelId="{8A81673B-4498-4F3C-987A-340337C1065D}" type="pres">
      <dgm:prSet presAssocID="{B1644E99-0CA7-4834-ABAC-2C1583C2A017}" presName="text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F3963C60-2CA6-49DC-88B6-44DD5C4543A9}" type="pres">
      <dgm:prSet presAssocID="{F081F142-B568-45D1-99A4-BA4E2036DF2B}" presName="spacer" presStyleCnt="0"/>
      <dgm:spPr/>
    </dgm:pt>
    <dgm:pt modelId="{0C124DE3-1402-47C5-9F8F-E737BCD061AC}" type="pres">
      <dgm:prSet presAssocID="{686E4082-B3ED-42D0-A60E-948B47D58E91}" presName="comp" presStyleCnt="0"/>
      <dgm:spPr/>
    </dgm:pt>
    <dgm:pt modelId="{2D7ACC2E-0C9A-433D-B166-3D9D7F853445}" type="pres">
      <dgm:prSet presAssocID="{686E4082-B3ED-42D0-A60E-948B47D58E91}" presName="box" presStyleLbl="node1" presStyleIdx="3" presStyleCnt="9"/>
      <dgm:spPr/>
      <dgm:t>
        <a:bodyPr/>
        <a:lstStyle/>
        <a:p>
          <a:endParaRPr lang="es-CO"/>
        </a:p>
      </dgm:t>
    </dgm:pt>
    <dgm:pt modelId="{91079F00-7ED3-4A09-84C0-E097B2F856B6}" type="pres">
      <dgm:prSet presAssocID="{686E4082-B3ED-42D0-A60E-948B47D58E91}" presName="img" presStyleLbl="fgImgPlace1" presStyleIdx="3" presStyleCnt="9"/>
      <dgm:spPr/>
    </dgm:pt>
    <dgm:pt modelId="{BED800FE-F42B-4803-9840-B883A3EAAA28}" type="pres">
      <dgm:prSet presAssocID="{686E4082-B3ED-42D0-A60E-948B47D58E91}" presName="text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EDBF2860-12A3-41BB-A728-509BE475BB6A}" type="pres">
      <dgm:prSet presAssocID="{964F6B85-7DB4-48F1-8298-DC3FF070286C}" presName="spacer" presStyleCnt="0"/>
      <dgm:spPr/>
    </dgm:pt>
    <dgm:pt modelId="{080038BD-1E88-46EA-BE0B-BE3704CE2F19}" type="pres">
      <dgm:prSet presAssocID="{37890AA3-CD76-4D30-8E49-935474D5C445}" presName="comp" presStyleCnt="0"/>
      <dgm:spPr/>
    </dgm:pt>
    <dgm:pt modelId="{F94A5DA6-6477-4A51-A3DB-1B244EAC69D0}" type="pres">
      <dgm:prSet presAssocID="{37890AA3-CD76-4D30-8E49-935474D5C445}" presName="box" presStyleLbl="node1" presStyleIdx="4" presStyleCnt="9"/>
      <dgm:spPr/>
      <dgm:t>
        <a:bodyPr/>
        <a:lstStyle/>
        <a:p>
          <a:endParaRPr lang="es-CO"/>
        </a:p>
      </dgm:t>
    </dgm:pt>
    <dgm:pt modelId="{504D5DF8-4D1F-419D-8F88-52A96142F6CA}" type="pres">
      <dgm:prSet presAssocID="{37890AA3-CD76-4D30-8E49-935474D5C445}" presName="img" presStyleLbl="fgImgPlace1" presStyleIdx="4" presStyleCnt="9"/>
      <dgm:spPr/>
    </dgm:pt>
    <dgm:pt modelId="{A1075CEE-0C65-471A-9451-4E943B5005E8}" type="pres">
      <dgm:prSet presAssocID="{37890AA3-CD76-4D30-8E49-935474D5C445}" presName="text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885EB065-BD6E-4FB6-BA1C-0813B2DC8A8C}" type="pres">
      <dgm:prSet presAssocID="{6BDF9352-6F23-4599-96C4-FBD5553DA07B}" presName="spacer" presStyleCnt="0"/>
      <dgm:spPr/>
    </dgm:pt>
    <dgm:pt modelId="{ACBA6753-EA33-4BBC-8D25-A154C3CDCA3C}" type="pres">
      <dgm:prSet presAssocID="{DC010128-37B4-4168-8EE1-CF26550A93CC}" presName="comp" presStyleCnt="0"/>
      <dgm:spPr/>
    </dgm:pt>
    <dgm:pt modelId="{52FA3FF5-26D5-425E-8973-33FBDAE94F25}" type="pres">
      <dgm:prSet presAssocID="{DC010128-37B4-4168-8EE1-CF26550A93CC}" presName="box" presStyleLbl="node1" presStyleIdx="5" presStyleCnt="9"/>
      <dgm:spPr/>
      <dgm:t>
        <a:bodyPr/>
        <a:lstStyle/>
        <a:p>
          <a:endParaRPr lang="es-CO"/>
        </a:p>
      </dgm:t>
    </dgm:pt>
    <dgm:pt modelId="{8F58D536-139E-4B2A-B0B7-4263872CA474}" type="pres">
      <dgm:prSet presAssocID="{DC010128-37B4-4168-8EE1-CF26550A93CC}" presName="img" presStyleLbl="fgImgPlace1" presStyleIdx="5" presStyleCnt="9"/>
      <dgm:spPr/>
    </dgm:pt>
    <dgm:pt modelId="{55639639-8B0D-46E7-8A3F-F79C5F578EBA}" type="pres">
      <dgm:prSet presAssocID="{DC010128-37B4-4168-8EE1-CF26550A93CC}" presName="text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AB0AF673-58B0-4A4C-9BBB-CF7880A3D53A}" type="pres">
      <dgm:prSet presAssocID="{4463E676-014F-4201-B739-A81611D98690}" presName="spacer" presStyleCnt="0"/>
      <dgm:spPr/>
    </dgm:pt>
    <dgm:pt modelId="{626AAF88-2B34-46DA-A44B-A7D6518F7A73}" type="pres">
      <dgm:prSet presAssocID="{78A8BB7F-6B62-479C-94B3-0161EDB32460}" presName="comp" presStyleCnt="0"/>
      <dgm:spPr/>
    </dgm:pt>
    <dgm:pt modelId="{A7430BAC-3B1E-4AE1-BA91-527939C89C2D}" type="pres">
      <dgm:prSet presAssocID="{78A8BB7F-6B62-479C-94B3-0161EDB32460}" presName="box" presStyleLbl="node1" presStyleIdx="6" presStyleCnt="9"/>
      <dgm:spPr/>
      <dgm:t>
        <a:bodyPr/>
        <a:lstStyle/>
        <a:p>
          <a:endParaRPr lang="es-CO"/>
        </a:p>
      </dgm:t>
    </dgm:pt>
    <dgm:pt modelId="{16B09950-E36D-412B-8D11-47FFDC057B52}" type="pres">
      <dgm:prSet presAssocID="{78A8BB7F-6B62-479C-94B3-0161EDB32460}" presName="img" presStyleLbl="fgImgPlace1" presStyleIdx="6" presStyleCnt="9"/>
      <dgm:spPr/>
    </dgm:pt>
    <dgm:pt modelId="{9709DC8E-077D-4504-8855-A859F485DE30}" type="pres">
      <dgm:prSet presAssocID="{78A8BB7F-6B62-479C-94B3-0161EDB32460}" presName="text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93298F25-AB01-4EDE-A433-09BF23DD7B88}" type="pres">
      <dgm:prSet presAssocID="{556C3B40-8074-4535-B9EF-63E540B9B00E}" presName="spacer" presStyleCnt="0"/>
      <dgm:spPr/>
    </dgm:pt>
    <dgm:pt modelId="{3E290D3F-4810-4FE8-8004-BCBD054E1A68}" type="pres">
      <dgm:prSet presAssocID="{3FE0BB38-B321-49C4-9F4E-A6A00A9B0380}" presName="comp" presStyleCnt="0"/>
      <dgm:spPr/>
    </dgm:pt>
    <dgm:pt modelId="{6F3A8259-6EBE-4559-986B-820B5EB29061}" type="pres">
      <dgm:prSet presAssocID="{3FE0BB38-B321-49C4-9F4E-A6A00A9B0380}" presName="box" presStyleLbl="node1" presStyleIdx="7" presStyleCnt="9"/>
      <dgm:spPr/>
      <dgm:t>
        <a:bodyPr/>
        <a:lstStyle/>
        <a:p>
          <a:endParaRPr lang="es-CO"/>
        </a:p>
      </dgm:t>
    </dgm:pt>
    <dgm:pt modelId="{0BE21239-8392-45D1-B128-D81227662CCF}" type="pres">
      <dgm:prSet presAssocID="{3FE0BB38-B321-49C4-9F4E-A6A00A9B0380}" presName="img" presStyleLbl="fgImgPlace1" presStyleIdx="7" presStyleCnt="9"/>
      <dgm:spPr/>
    </dgm:pt>
    <dgm:pt modelId="{9302E8EC-00FB-4669-849B-A0EBE42B5318}" type="pres">
      <dgm:prSet presAssocID="{3FE0BB38-B321-49C4-9F4E-A6A00A9B0380}" presName="text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  <dgm:pt modelId="{7EA82ED7-4AA6-430A-BB1C-64FCF62CE7E8}" type="pres">
      <dgm:prSet presAssocID="{ADB1A5E7-19D5-4C09-8B36-891BEB7D00A8}" presName="spacer" presStyleCnt="0"/>
      <dgm:spPr/>
    </dgm:pt>
    <dgm:pt modelId="{E42257E9-10FE-447F-8582-E4ADAF71AA98}" type="pres">
      <dgm:prSet presAssocID="{B3AF5F36-BEAB-4AA8-82A9-B32FDB4ACA6C}" presName="comp" presStyleCnt="0"/>
      <dgm:spPr/>
    </dgm:pt>
    <dgm:pt modelId="{553CA849-7EB4-4DA8-AD10-AE7BB8A1DC1D}" type="pres">
      <dgm:prSet presAssocID="{B3AF5F36-BEAB-4AA8-82A9-B32FDB4ACA6C}" presName="box" presStyleLbl="node1" presStyleIdx="8" presStyleCnt="9"/>
      <dgm:spPr/>
      <dgm:t>
        <a:bodyPr/>
        <a:lstStyle/>
        <a:p>
          <a:endParaRPr lang="es-CO"/>
        </a:p>
      </dgm:t>
    </dgm:pt>
    <dgm:pt modelId="{D721F3B5-4129-43EE-ADF1-E773476814AA}" type="pres">
      <dgm:prSet presAssocID="{B3AF5F36-BEAB-4AA8-82A9-B32FDB4ACA6C}" presName="img" presStyleLbl="fgImgPlace1" presStyleIdx="8" presStyleCnt="9"/>
      <dgm:spPr/>
    </dgm:pt>
    <dgm:pt modelId="{27F0B623-FB3B-4A24-AD01-1AF924057EAF}" type="pres">
      <dgm:prSet presAssocID="{B3AF5F36-BEAB-4AA8-82A9-B32FDB4ACA6C}" presName="text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s-CO"/>
        </a:p>
      </dgm:t>
    </dgm:pt>
  </dgm:ptLst>
  <dgm:cxnLst>
    <dgm:cxn modelId="{1AA22FE4-F60B-48D0-8C02-CBB7083F5462}" srcId="{5D8A1231-3ED2-4154-AC62-DB7D7C03536C}" destId="{DC010128-37B4-4168-8EE1-CF26550A93CC}" srcOrd="5" destOrd="0" parTransId="{407AA36E-9747-4350-9BFE-26D96FF08CB2}" sibTransId="{4463E676-014F-4201-B739-A81611D98690}"/>
    <dgm:cxn modelId="{0A078232-D4FF-4DA2-B1B0-FE667A52C0D8}" srcId="{5D8A1231-3ED2-4154-AC62-DB7D7C03536C}" destId="{D1DA3994-0177-4D31-80F4-5E2972FC0A43}" srcOrd="1" destOrd="0" parTransId="{AF8049CE-8A1F-491E-B11D-3805F96BFA8C}" sibTransId="{15153DD9-487B-4B47-87B2-9AF0DA2489E8}"/>
    <dgm:cxn modelId="{70909E6A-03ED-4C14-872F-781428945E57}" srcId="{5D8A1231-3ED2-4154-AC62-DB7D7C03536C}" destId="{3FE0BB38-B321-49C4-9F4E-A6A00A9B0380}" srcOrd="7" destOrd="0" parTransId="{9476CE38-59CF-42B0-8BBA-6DFE30802CCB}" sibTransId="{ADB1A5E7-19D5-4C09-8B36-891BEB7D00A8}"/>
    <dgm:cxn modelId="{28934074-B749-4C5F-90FC-6F4F7B2DF97D}" type="presOf" srcId="{D1DA3994-0177-4D31-80F4-5E2972FC0A43}" destId="{BC07B302-A5AB-44EF-81C9-6C1C0A1025C8}" srcOrd="0" destOrd="0" presId="urn:microsoft.com/office/officeart/2005/8/layout/vList4"/>
    <dgm:cxn modelId="{EB20B70A-0C17-4804-8ED4-B80B705CA392}" type="presOf" srcId="{16FCE47D-F769-4FA1-ADCF-54E6EE6B5C1E}" destId="{3F7A7719-EAE8-4914-9286-CAA9C2BC3109}" srcOrd="0" destOrd="0" presId="urn:microsoft.com/office/officeart/2005/8/layout/vList4"/>
    <dgm:cxn modelId="{77DA70F6-8655-4898-B7DE-106571C3FC0E}" type="presOf" srcId="{B1644E99-0CA7-4834-ABAC-2C1583C2A017}" destId="{8A81673B-4498-4F3C-987A-340337C1065D}" srcOrd="1" destOrd="0" presId="urn:microsoft.com/office/officeart/2005/8/layout/vList4"/>
    <dgm:cxn modelId="{F1588FEB-C41D-46ED-80F2-DA5F6DFF2D9B}" type="presOf" srcId="{5D8A1231-3ED2-4154-AC62-DB7D7C03536C}" destId="{D80F788A-F849-4C20-870F-285F1C641723}" srcOrd="0" destOrd="0" presId="urn:microsoft.com/office/officeart/2005/8/layout/vList4"/>
    <dgm:cxn modelId="{60D9DDAD-FC1F-4C87-B67B-8EC4D1CD52CF}" type="presOf" srcId="{DC010128-37B4-4168-8EE1-CF26550A93CC}" destId="{52FA3FF5-26D5-425E-8973-33FBDAE94F25}" srcOrd="0" destOrd="0" presId="urn:microsoft.com/office/officeart/2005/8/layout/vList4"/>
    <dgm:cxn modelId="{A85475A9-E8C9-4C96-A0C3-2F99BB9CF9F5}" type="presOf" srcId="{37890AA3-CD76-4D30-8E49-935474D5C445}" destId="{A1075CEE-0C65-471A-9451-4E943B5005E8}" srcOrd="1" destOrd="0" presId="urn:microsoft.com/office/officeart/2005/8/layout/vList4"/>
    <dgm:cxn modelId="{5EC2E680-17C6-4A9A-9AFB-8CEFB35CDDFF}" type="presOf" srcId="{686E4082-B3ED-42D0-A60E-948B47D58E91}" destId="{2D7ACC2E-0C9A-433D-B166-3D9D7F853445}" srcOrd="0" destOrd="0" presId="urn:microsoft.com/office/officeart/2005/8/layout/vList4"/>
    <dgm:cxn modelId="{ADCC5267-6A36-4136-B4B1-A26DCF24E6EC}" srcId="{5D8A1231-3ED2-4154-AC62-DB7D7C03536C}" destId="{78A8BB7F-6B62-479C-94B3-0161EDB32460}" srcOrd="6" destOrd="0" parTransId="{6BFEAD70-3C41-4334-89E7-49C3FC3E0E4F}" sibTransId="{556C3B40-8074-4535-B9EF-63E540B9B00E}"/>
    <dgm:cxn modelId="{EAECDFD5-F0DF-4E83-AE17-C58D120EF428}" type="presOf" srcId="{DC010128-37B4-4168-8EE1-CF26550A93CC}" destId="{55639639-8B0D-46E7-8A3F-F79C5F578EBA}" srcOrd="1" destOrd="0" presId="urn:microsoft.com/office/officeart/2005/8/layout/vList4"/>
    <dgm:cxn modelId="{38CD4CD8-E4DD-4965-A793-6D8405898366}" type="presOf" srcId="{3FE0BB38-B321-49C4-9F4E-A6A00A9B0380}" destId="{6F3A8259-6EBE-4559-986B-820B5EB29061}" srcOrd="0" destOrd="0" presId="urn:microsoft.com/office/officeart/2005/8/layout/vList4"/>
    <dgm:cxn modelId="{9199FB6D-5B84-4C9F-80DD-977D0C26B3C4}" srcId="{5D8A1231-3ED2-4154-AC62-DB7D7C03536C}" destId="{37890AA3-CD76-4D30-8E49-935474D5C445}" srcOrd="4" destOrd="0" parTransId="{74E72920-C47F-4BD4-9CBC-CE43F0842802}" sibTransId="{6BDF9352-6F23-4599-96C4-FBD5553DA07B}"/>
    <dgm:cxn modelId="{DA69055F-34B7-4F42-8BA9-E0931E637779}" type="presOf" srcId="{B3AF5F36-BEAB-4AA8-82A9-B32FDB4ACA6C}" destId="{27F0B623-FB3B-4A24-AD01-1AF924057EAF}" srcOrd="1" destOrd="0" presId="urn:microsoft.com/office/officeart/2005/8/layout/vList4"/>
    <dgm:cxn modelId="{24FEB449-5F72-4A26-B7E9-2207C89A8209}" srcId="{5D8A1231-3ED2-4154-AC62-DB7D7C03536C}" destId="{B1644E99-0CA7-4834-ABAC-2C1583C2A017}" srcOrd="2" destOrd="0" parTransId="{288CE165-848C-42EE-A879-EE8878E39FB6}" sibTransId="{F081F142-B568-45D1-99A4-BA4E2036DF2B}"/>
    <dgm:cxn modelId="{087EB5DA-E002-478A-9381-C9FCD72FCD6C}" type="presOf" srcId="{686E4082-B3ED-42D0-A60E-948B47D58E91}" destId="{BED800FE-F42B-4803-9840-B883A3EAAA28}" srcOrd="1" destOrd="0" presId="urn:microsoft.com/office/officeart/2005/8/layout/vList4"/>
    <dgm:cxn modelId="{FF4B7B07-A98D-4F14-8024-9BDE00FF6576}" type="presOf" srcId="{78A8BB7F-6B62-479C-94B3-0161EDB32460}" destId="{9709DC8E-077D-4504-8855-A859F485DE30}" srcOrd="1" destOrd="0" presId="urn:microsoft.com/office/officeart/2005/8/layout/vList4"/>
    <dgm:cxn modelId="{9C3FD1CE-158C-42F9-883F-71CC227F6C1A}" srcId="{5D8A1231-3ED2-4154-AC62-DB7D7C03536C}" destId="{16FCE47D-F769-4FA1-ADCF-54E6EE6B5C1E}" srcOrd="0" destOrd="0" parTransId="{197C22AE-A602-4B38-9C73-DCA9F960ACF4}" sibTransId="{9F4EDDCC-45F3-4FB8-9278-5465BBF6DF20}"/>
    <dgm:cxn modelId="{81F47227-5FBC-4B28-98FB-7EA7DDE83CB1}" type="presOf" srcId="{16FCE47D-F769-4FA1-ADCF-54E6EE6B5C1E}" destId="{110137A3-0353-4AA1-8C1E-63B26DBDB5BD}" srcOrd="1" destOrd="0" presId="urn:microsoft.com/office/officeart/2005/8/layout/vList4"/>
    <dgm:cxn modelId="{19A9F150-F82D-4613-8614-EB7B46ADB283}" srcId="{5D8A1231-3ED2-4154-AC62-DB7D7C03536C}" destId="{686E4082-B3ED-42D0-A60E-948B47D58E91}" srcOrd="3" destOrd="0" parTransId="{426A25F5-B62F-47A5-8D1D-98186B9A59A3}" sibTransId="{964F6B85-7DB4-48F1-8298-DC3FF070286C}"/>
    <dgm:cxn modelId="{D4B72512-139A-4239-B610-15DF97A68BFD}" type="presOf" srcId="{B1644E99-0CA7-4834-ABAC-2C1583C2A017}" destId="{9EC359C3-8DA8-4C9E-BA4B-0AE8EA70B97C}" srcOrd="0" destOrd="0" presId="urn:microsoft.com/office/officeart/2005/8/layout/vList4"/>
    <dgm:cxn modelId="{71A0B3F8-4B45-43C4-814C-C739496E620B}" srcId="{5D8A1231-3ED2-4154-AC62-DB7D7C03536C}" destId="{B3AF5F36-BEAB-4AA8-82A9-B32FDB4ACA6C}" srcOrd="8" destOrd="0" parTransId="{CFDB204E-CE99-4692-A6B2-8CCA06F648EF}" sibTransId="{701E31D5-2AAC-42A6-8D6C-F11BE56B0BEE}"/>
    <dgm:cxn modelId="{CF8D5EF3-EC41-4F78-AB82-2DBA47DE4F85}" type="presOf" srcId="{D1DA3994-0177-4D31-80F4-5E2972FC0A43}" destId="{ABD7D2F2-C12E-4FB7-B608-D7E55BA5A5EB}" srcOrd="1" destOrd="0" presId="urn:microsoft.com/office/officeart/2005/8/layout/vList4"/>
    <dgm:cxn modelId="{5300A779-70CC-4922-AB25-6264BEC3A4BD}" type="presOf" srcId="{B3AF5F36-BEAB-4AA8-82A9-B32FDB4ACA6C}" destId="{553CA849-7EB4-4DA8-AD10-AE7BB8A1DC1D}" srcOrd="0" destOrd="0" presId="urn:microsoft.com/office/officeart/2005/8/layout/vList4"/>
    <dgm:cxn modelId="{59590783-467E-4A0D-B81E-2C708C33694F}" type="presOf" srcId="{3FE0BB38-B321-49C4-9F4E-A6A00A9B0380}" destId="{9302E8EC-00FB-4669-849B-A0EBE42B5318}" srcOrd="1" destOrd="0" presId="urn:microsoft.com/office/officeart/2005/8/layout/vList4"/>
    <dgm:cxn modelId="{044C1360-2A31-47C0-866D-88873B32872A}" type="presOf" srcId="{78A8BB7F-6B62-479C-94B3-0161EDB32460}" destId="{A7430BAC-3B1E-4AE1-BA91-527939C89C2D}" srcOrd="0" destOrd="0" presId="urn:microsoft.com/office/officeart/2005/8/layout/vList4"/>
    <dgm:cxn modelId="{E6EC8B76-C5D7-42CB-A337-E0D6B4E24D01}" type="presOf" srcId="{37890AA3-CD76-4D30-8E49-935474D5C445}" destId="{F94A5DA6-6477-4A51-A3DB-1B244EAC69D0}" srcOrd="0" destOrd="0" presId="urn:microsoft.com/office/officeart/2005/8/layout/vList4"/>
    <dgm:cxn modelId="{30DC1C3D-B5D8-402C-8603-720F1465E813}" type="presParOf" srcId="{D80F788A-F849-4C20-870F-285F1C641723}" destId="{D308E0A9-FD55-4ED5-949E-AFE0B1C1BC31}" srcOrd="0" destOrd="0" presId="urn:microsoft.com/office/officeart/2005/8/layout/vList4"/>
    <dgm:cxn modelId="{7CD88239-4A8F-4E15-85CD-08E7106EDA07}" type="presParOf" srcId="{D308E0A9-FD55-4ED5-949E-AFE0B1C1BC31}" destId="{3F7A7719-EAE8-4914-9286-CAA9C2BC3109}" srcOrd="0" destOrd="0" presId="urn:microsoft.com/office/officeart/2005/8/layout/vList4"/>
    <dgm:cxn modelId="{9E8ECC9C-54FF-4251-9AEA-8C48F8EA3BCA}" type="presParOf" srcId="{D308E0A9-FD55-4ED5-949E-AFE0B1C1BC31}" destId="{229ABA13-5ACD-4B20-B8A5-990EE98FAADF}" srcOrd="1" destOrd="0" presId="urn:microsoft.com/office/officeart/2005/8/layout/vList4"/>
    <dgm:cxn modelId="{CA977B5D-FEA3-49AB-A578-C392E4F81CED}" type="presParOf" srcId="{D308E0A9-FD55-4ED5-949E-AFE0B1C1BC31}" destId="{110137A3-0353-4AA1-8C1E-63B26DBDB5BD}" srcOrd="2" destOrd="0" presId="urn:microsoft.com/office/officeart/2005/8/layout/vList4"/>
    <dgm:cxn modelId="{B699BC5B-F6B4-4E25-B8C6-D727E611FAAF}" type="presParOf" srcId="{D80F788A-F849-4C20-870F-285F1C641723}" destId="{3143E45D-2495-4BD7-A997-D5018F86F9F3}" srcOrd="1" destOrd="0" presId="urn:microsoft.com/office/officeart/2005/8/layout/vList4"/>
    <dgm:cxn modelId="{7453203D-790D-4806-86D4-A5D40F5F6224}" type="presParOf" srcId="{D80F788A-F849-4C20-870F-285F1C641723}" destId="{FFA11D4B-8484-4FE1-98D4-85B93609970D}" srcOrd="2" destOrd="0" presId="urn:microsoft.com/office/officeart/2005/8/layout/vList4"/>
    <dgm:cxn modelId="{B1176E1D-1749-4D5C-899E-8A0267587540}" type="presParOf" srcId="{FFA11D4B-8484-4FE1-98D4-85B93609970D}" destId="{BC07B302-A5AB-44EF-81C9-6C1C0A1025C8}" srcOrd="0" destOrd="0" presId="urn:microsoft.com/office/officeart/2005/8/layout/vList4"/>
    <dgm:cxn modelId="{421152C1-080B-4184-A034-7DDC80A8AB32}" type="presParOf" srcId="{FFA11D4B-8484-4FE1-98D4-85B93609970D}" destId="{C98AAE89-04BD-473C-9164-1C2A2EB125FC}" srcOrd="1" destOrd="0" presId="urn:microsoft.com/office/officeart/2005/8/layout/vList4"/>
    <dgm:cxn modelId="{799C6777-7D5E-43AE-A950-6AE58267B322}" type="presParOf" srcId="{FFA11D4B-8484-4FE1-98D4-85B93609970D}" destId="{ABD7D2F2-C12E-4FB7-B608-D7E55BA5A5EB}" srcOrd="2" destOrd="0" presId="urn:microsoft.com/office/officeart/2005/8/layout/vList4"/>
    <dgm:cxn modelId="{B9573116-D632-4FFC-930D-51271739F257}" type="presParOf" srcId="{D80F788A-F849-4C20-870F-285F1C641723}" destId="{2831D114-8937-47D8-8B71-D605E7C81D36}" srcOrd="3" destOrd="0" presId="urn:microsoft.com/office/officeart/2005/8/layout/vList4"/>
    <dgm:cxn modelId="{A9A55CB0-A848-45EF-A4D7-084674F998FD}" type="presParOf" srcId="{D80F788A-F849-4C20-870F-285F1C641723}" destId="{DF6F938E-FCF5-4C6C-952B-B35E544FED1D}" srcOrd="4" destOrd="0" presId="urn:microsoft.com/office/officeart/2005/8/layout/vList4"/>
    <dgm:cxn modelId="{149BAD6C-8C26-4BE7-9F82-7610EB27ABC0}" type="presParOf" srcId="{DF6F938E-FCF5-4C6C-952B-B35E544FED1D}" destId="{9EC359C3-8DA8-4C9E-BA4B-0AE8EA70B97C}" srcOrd="0" destOrd="0" presId="urn:microsoft.com/office/officeart/2005/8/layout/vList4"/>
    <dgm:cxn modelId="{AFFCA417-1479-4431-8F30-43A3E8073AFE}" type="presParOf" srcId="{DF6F938E-FCF5-4C6C-952B-B35E544FED1D}" destId="{28DE7B3A-C7E7-451C-8803-DF36E191B338}" srcOrd="1" destOrd="0" presId="urn:microsoft.com/office/officeart/2005/8/layout/vList4"/>
    <dgm:cxn modelId="{C7B0C310-B764-40B3-B4A6-7692E65DF07A}" type="presParOf" srcId="{DF6F938E-FCF5-4C6C-952B-B35E544FED1D}" destId="{8A81673B-4498-4F3C-987A-340337C1065D}" srcOrd="2" destOrd="0" presId="urn:microsoft.com/office/officeart/2005/8/layout/vList4"/>
    <dgm:cxn modelId="{632AF8BF-0DCF-4D15-B575-D0513BDE6D2A}" type="presParOf" srcId="{D80F788A-F849-4C20-870F-285F1C641723}" destId="{F3963C60-2CA6-49DC-88B6-44DD5C4543A9}" srcOrd="5" destOrd="0" presId="urn:microsoft.com/office/officeart/2005/8/layout/vList4"/>
    <dgm:cxn modelId="{643EFB5F-D68A-4FA5-A287-3F252EE18B3E}" type="presParOf" srcId="{D80F788A-F849-4C20-870F-285F1C641723}" destId="{0C124DE3-1402-47C5-9F8F-E737BCD061AC}" srcOrd="6" destOrd="0" presId="urn:microsoft.com/office/officeart/2005/8/layout/vList4"/>
    <dgm:cxn modelId="{34BD9CA2-6153-4925-B017-02A1796E440C}" type="presParOf" srcId="{0C124DE3-1402-47C5-9F8F-E737BCD061AC}" destId="{2D7ACC2E-0C9A-433D-B166-3D9D7F853445}" srcOrd="0" destOrd="0" presId="urn:microsoft.com/office/officeart/2005/8/layout/vList4"/>
    <dgm:cxn modelId="{740BC02E-FCFC-4585-A8E9-6A5AE2FCF4FD}" type="presParOf" srcId="{0C124DE3-1402-47C5-9F8F-E737BCD061AC}" destId="{91079F00-7ED3-4A09-84C0-E097B2F856B6}" srcOrd="1" destOrd="0" presId="urn:microsoft.com/office/officeart/2005/8/layout/vList4"/>
    <dgm:cxn modelId="{F4AAE7E7-8ECD-40EF-844D-1704803304E3}" type="presParOf" srcId="{0C124DE3-1402-47C5-9F8F-E737BCD061AC}" destId="{BED800FE-F42B-4803-9840-B883A3EAAA28}" srcOrd="2" destOrd="0" presId="urn:microsoft.com/office/officeart/2005/8/layout/vList4"/>
    <dgm:cxn modelId="{6852B0D6-14BE-4C6B-828D-F196F176088B}" type="presParOf" srcId="{D80F788A-F849-4C20-870F-285F1C641723}" destId="{EDBF2860-12A3-41BB-A728-509BE475BB6A}" srcOrd="7" destOrd="0" presId="urn:microsoft.com/office/officeart/2005/8/layout/vList4"/>
    <dgm:cxn modelId="{8A6E9465-5A69-466F-9AEB-96D5DC5A473C}" type="presParOf" srcId="{D80F788A-F849-4C20-870F-285F1C641723}" destId="{080038BD-1E88-46EA-BE0B-BE3704CE2F19}" srcOrd="8" destOrd="0" presId="urn:microsoft.com/office/officeart/2005/8/layout/vList4"/>
    <dgm:cxn modelId="{66C13AD8-6598-4630-83DE-ED50FA2B47B1}" type="presParOf" srcId="{080038BD-1E88-46EA-BE0B-BE3704CE2F19}" destId="{F94A5DA6-6477-4A51-A3DB-1B244EAC69D0}" srcOrd="0" destOrd="0" presId="urn:microsoft.com/office/officeart/2005/8/layout/vList4"/>
    <dgm:cxn modelId="{A42604B7-DB3C-4027-9671-F5524F35B8F8}" type="presParOf" srcId="{080038BD-1E88-46EA-BE0B-BE3704CE2F19}" destId="{504D5DF8-4D1F-419D-8F88-52A96142F6CA}" srcOrd="1" destOrd="0" presId="urn:microsoft.com/office/officeart/2005/8/layout/vList4"/>
    <dgm:cxn modelId="{262DCEBB-62AB-4227-952D-B91744451158}" type="presParOf" srcId="{080038BD-1E88-46EA-BE0B-BE3704CE2F19}" destId="{A1075CEE-0C65-471A-9451-4E943B5005E8}" srcOrd="2" destOrd="0" presId="urn:microsoft.com/office/officeart/2005/8/layout/vList4"/>
    <dgm:cxn modelId="{8937542B-CF6C-4994-BE13-416A1667502C}" type="presParOf" srcId="{D80F788A-F849-4C20-870F-285F1C641723}" destId="{885EB065-BD6E-4FB6-BA1C-0813B2DC8A8C}" srcOrd="9" destOrd="0" presId="urn:microsoft.com/office/officeart/2005/8/layout/vList4"/>
    <dgm:cxn modelId="{5B6D88E1-28D7-4F01-8232-9113F8FE9CD1}" type="presParOf" srcId="{D80F788A-F849-4C20-870F-285F1C641723}" destId="{ACBA6753-EA33-4BBC-8D25-A154C3CDCA3C}" srcOrd="10" destOrd="0" presId="urn:microsoft.com/office/officeart/2005/8/layout/vList4"/>
    <dgm:cxn modelId="{9714280D-D6C7-4E64-8ADC-3ED71400E060}" type="presParOf" srcId="{ACBA6753-EA33-4BBC-8D25-A154C3CDCA3C}" destId="{52FA3FF5-26D5-425E-8973-33FBDAE94F25}" srcOrd="0" destOrd="0" presId="urn:microsoft.com/office/officeart/2005/8/layout/vList4"/>
    <dgm:cxn modelId="{F6AB7347-3AD8-4332-B4F5-520D409FDA84}" type="presParOf" srcId="{ACBA6753-EA33-4BBC-8D25-A154C3CDCA3C}" destId="{8F58D536-139E-4B2A-B0B7-4263872CA474}" srcOrd="1" destOrd="0" presId="urn:microsoft.com/office/officeart/2005/8/layout/vList4"/>
    <dgm:cxn modelId="{EDDA8DE7-9095-474C-9CDB-C10DDB1B8699}" type="presParOf" srcId="{ACBA6753-EA33-4BBC-8D25-A154C3CDCA3C}" destId="{55639639-8B0D-46E7-8A3F-F79C5F578EBA}" srcOrd="2" destOrd="0" presId="urn:microsoft.com/office/officeart/2005/8/layout/vList4"/>
    <dgm:cxn modelId="{7F5A39E4-2262-46C0-96E4-7D2103B26D49}" type="presParOf" srcId="{D80F788A-F849-4C20-870F-285F1C641723}" destId="{AB0AF673-58B0-4A4C-9BBB-CF7880A3D53A}" srcOrd="11" destOrd="0" presId="urn:microsoft.com/office/officeart/2005/8/layout/vList4"/>
    <dgm:cxn modelId="{14BDB0CF-3CD5-4A89-8D84-6FB17E5CC8EB}" type="presParOf" srcId="{D80F788A-F849-4C20-870F-285F1C641723}" destId="{626AAF88-2B34-46DA-A44B-A7D6518F7A73}" srcOrd="12" destOrd="0" presId="urn:microsoft.com/office/officeart/2005/8/layout/vList4"/>
    <dgm:cxn modelId="{20346803-BD30-4AA4-B30F-6A0B657C6E20}" type="presParOf" srcId="{626AAF88-2B34-46DA-A44B-A7D6518F7A73}" destId="{A7430BAC-3B1E-4AE1-BA91-527939C89C2D}" srcOrd="0" destOrd="0" presId="urn:microsoft.com/office/officeart/2005/8/layout/vList4"/>
    <dgm:cxn modelId="{E3FAC36A-B7A8-4603-9889-ED4FAB63EBA8}" type="presParOf" srcId="{626AAF88-2B34-46DA-A44B-A7D6518F7A73}" destId="{16B09950-E36D-412B-8D11-47FFDC057B52}" srcOrd="1" destOrd="0" presId="urn:microsoft.com/office/officeart/2005/8/layout/vList4"/>
    <dgm:cxn modelId="{48626109-BCF8-4E7A-94D0-0853D229ADD1}" type="presParOf" srcId="{626AAF88-2B34-46DA-A44B-A7D6518F7A73}" destId="{9709DC8E-077D-4504-8855-A859F485DE30}" srcOrd="2" destOrd="0" presId="urn:microsoft.com/office/officeart/2005/8/layout/vList4"/>
    <dgm:cxn modelId="{1C257CF4-4F62-4B72-972B-246B17107058}" type="presParOf" srcId="{D80F788A-F849-4C20-870F-285F1C641723}" destId="{93298F25-AB01-4EDE-A433-09BF23DD7B88}" srcOrd="13" destOrd="0" presId="urn:microsoft.com/office/officeart/2005/8/layout/vList4"/>
    <dgm:cxn modelId="{99856449-A774-4B2D-A1F3-1534047FA331}" type="presParOf" srcId="{D80F788A-F849-4C20-870F-285F1C641723}" destId="{3E290D3F-4810-4FE8-8004-BCBD054E1A68}" srcOrd="14" destOrd="0" presId="urn:microsoft.com/office/officeart/2005/8/layout/vList4"/>
    <dgm:cxn modelId="{8CCC9A77-D344-4D18-A9FB-6FB6DEBCC6DB}" type="presParOf" srcId="{3E290D3F-4810-4FE8-8004-BCBD054E1A68}" destId="{6F3A8259-6EBE-4559-986B-820B5EB29061}" srcOrd="0" destOrd="0" presId="urn:microsoft.com/office/officeart/2005/8/layout/vList4"/>
    <dgm:cxn modelId="{9E2BEC2B-067C-4135-9B3E-CC50283C8A6F}" type="presParOf" srcId="{3E290D3F-4810-4FE8-8004-BCBD054E1A68}" destId="{0BE21239-8392-45D1-B128-D81227662CCF}" srcOrd="1" destOrd="0" presId="urn:microsoft.com/office/officeart/2005/8/layout/vList4"/>
    <dgm:cxn modelId="{64EA421C-D768-4FA6-AA65-E2983C7E9331}" type="presParOf" srcId="{3E290D3F-4810-4FE8-8004-BCBD054E1A68}" destId="{9302E8EC-00FB-4669-849B-A0EBE42B5318}" srcOrd="2" destOrd="0" presId="urn:microsoft.com/office/officeart/2005/8/layout/vList4"/>
    <dgm:cxn modelId="{B05F3C30-C9BB-46E4-9AB9-36E04F3C3B64}" type="presParOf" srcId="{D80F788A-F849-4C20-870F-285F1C641723}" destId="{7EA82ED7-4AA6-430A-BB1C-64FCF62CE7E8}" srcOrd="15" destOrd="0" presId="urn:microsoft.com/office/officeart/2005/8/layout/vList4"/>
    <dgm:cxn modelId="{202EF4FF-4F54-40D5-8A68-E74F809A35DC}" type="presParOf" srcId="{D80F788A-F849-4C20-870F-285F1C641723}" destId="{E42257E9-10FE-447F-8582-E4ADAF71AA98}" srcOrd="16" destOrd="0" presId="urn:microsoft.com/office/officeart/2005/8/layout/vList4"/>
    <dgm:cxn modelId="{9F6C7781-7CC8-4DC5-B54B-EB0838BD7017}" type="presParOf" srcId="{E42257E9-10FE-447F-8582-E4ADAF71AA98}" destId="{553CA849-7EB4-4DA8-AD10-AE7BB8A1DC1D}" srcOrd="0" destOrd="0" presId="urn:microsoft.com/office/officeart/2005/8/layout/vList4"/>
    <dgm:cxn modelId="{DAF4B58B-3FBA-4174-A213-31775B9CB965}" type="presParOf" srcId="{E42257E9-10FE-447F-8582-E4ADAF71AA98}" destId="{D721F3B5-4129-43EE-ADF1-E773476814AA}" srcOrd="1" destOrd="0" presId="urn:microsoft.com/office/officeart/2005/8/layout/vList4"/>
    <dgm:cxn modelId="{1E420291-37ED-4B45-92A1-0ECF1B15A0F9}" type="presParOf" srcId="{E42257E9-10FE-447F-8582-E4ADAF71AA98}" destId="{27F0B623-FB3B-4A24-AD01-1AF924057EAF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7A7719-EAE8-4914-9286-CAA9C2BC3109}">
      <dsp:nvSpPr>
        <dsp:cNvPr id="0" name=""/>
        <dsp:cNvSpPr/>
      </dsp:nvSpPr>
      <dsp:spPr>
        <a:xfrm>
          <a:off x="0" y="0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Visión de largo plazo y perseverancia desde el Estado</a:t>
          </a:r>
          <a:endParaRPr lang="es-CO" sz="1600" kern="1200" dirty="0">
            <a:solidFill>
              <a:schemeClr val="bg1"/>
            </a:solidFill>
          </a:endParaRPr>
        </a:p>
      </dsp:txBody>
      <dsp:txXfrm>
        <a:off x="1703254" y="0"/>
        <a:ext cx="6526345" cy="573348"/>
      </dsp:txXfrm>
    </dsp:sp>
    <dsp:sp modelId="{229ABA13-5ACD-4B20-B8A5-990EE98FAADF}">
      <dsp:nvSpPr>
        <dsp:cNvPr id="0" name=""/>
        <dsp:cNvSpPr/>
      </dsp:nvSpPr>
      <dsp:spPr>
        <a:xfrm>
          <a:off x="57334" y="57334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07B302-A5AB-44EF-81C9-6C1C0A1025C8}">
      <dsp:nvSpPr>
        <dsp:cNvPr id="0" name=""/>
        <dsp:cNvSpPr/>
      </dsp:nvSpPr>
      <dsp:spPr>
        <a:xfrm>
          <a:off x="0" y="630683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El mercado de capitales debe estimularse como complemento (y en cierta medida como competencia) del sistema bancario tradicional </a:t>
          </a:r>
        </a:p>
      </dsp:txBody>
      <dsp:txXfrm>
        <a:off x="1703254" y="630683"/>
        <a:ext cx="6526345" cy="573348"/>
      </dsp:txXfrm>
    </dsp:sp>
    <dsp:sp modelId="{C98AAE89-04BD-473C-9164-1C2A2EB125FC}">
      <dsp:nvSpPr>
        <dsp:cNvPr id="0" name=""/>
        <dsp:cNvSpPr/>
      </dsp:nvSpPr>
      <dsp:spPr>
        <a:xfrm>
          <a:off x="57334" y="688018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C359C3-8DA8-4C9E-BA4B-0AE8EA70B97C}">
      <dsp:nvSpPr>
        <dsp:cNvPr id="0" name=""/>
        <dsp:cNvSpPr/>
      </dsp:nvSpPr>
      <dsp:spPr>
        <a:xfrm>
          <a:off x="0" y="1261367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La estructura de propiedad en la industria financiera importa </a:t>
          </a:r>
        </a:p>
      </dsp:txBody>
      <dsp:txXfrm>
        <a:off x="1703254" y="1261367"/>
        <a:ext cx="6526345" cy="573348"/>
      </dsp:txXfrm>
    </dsp:sp>
    <dsp:sp modelId="{28DE7B3A-C7E7-451C-8803-DF36E191B338}">
      <dsp:nvSpPr>
        <dsp:cNvPr id="0" name=""/>
        <dsp:cNvSpPr/>
      </dsp:nvSpPr>
      <dsp:spPr>
        <a:xfrm>
          <a:off x="57334" y="1318702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7ACC2E-0C9A-433D-B166-3D9D7F853445}">
      <dsp:nvSpPr>
        <dsp:cNvPr id="0" name=""/>
        <dsp:cNvSpPr/>
      </dsp:nvSpPr>
      <dsp:spPr>
        <a:xfrm>
          <a:off x="0" y="1892051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Mantener la mente abierta a la innovación </a:t>
          </a:r>
        </a:p>
      </dsp:txBody>
      <dsp:txXfrm>
        <a:off x="1703254" y="1892051"/>
        <a:ext cx="6526345" cy="573348"/>
      </dsp:txXfrm>
    </dsp:sp>
    <dsp:sp modelId="{91079F00-7ED3-4A09-84C0-E097B2F856B6}">
      <dsp:nvSpPr>
        <dsp:cNvPr id="0" name=""/>
        <dsp:cNvSpPr/>
      </dsp:nvSpPr>
      <dsp:spPr>
        <a:xfrm>
          <a:off x="57334" y="1949386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4A5DA6-6477-4A51-A3DB-1B244EAC69D0}">
      <dsp:nvSpPr>
        <dsp:cNvPr id="0" name=""/>
        <dsp:cNvSpPr/>
      </dsp:nvSpPr>
      <dsp:spPr>
        <a:xfrm>
          <a:off x="0" y="2522735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La infraestructura del mercado debe ser lo más eficiente posible </a:t>
          </a:r>
          <a:endParaRPr lang="es-CO" sz="1600" kern="1200" dirty="0">
            <a:solidFill>
              <a:schemeClr val="bg1"/>
            </a:solidFill>
          </a:endParaRPr>
        </a:p>
      </dsp:txBody>
      <dsp:txXfrm>
        <a:off x="1703254" y="2522735"/>
        <a:ext cx="6526345" cy="573348"/>
      </dsp:txXfrm>
    </dsp:sp>
    <dsp:sp modelId="{504D5DF8-4D1F-419D-8F88-52A96142F6CA}">
      <dsp:nvSpPr>
        <dsp:cNvPr id="0" name=""/>
        <dsp:cNvSpPr/>
      </dsp:nvSpPr>
      <dsp:spPr>
        <a:xfrm>
          <a:off x="57334" y="2580070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FA3FF5-26D5-425E-8973-33FBDAE94F25}">
      <dsp:nvSpPr>
        <dsp:cNvPr id="0" name=""/>
        <dsp:cNvSpPr/>
      </dsp:nvSpPr>
      <dsp:spPr>
        <a:xfrm>
          <a:off x="0" y="3153419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La competencia es global </a:t>
          </a:r>
          <a:endParaRPr lang="es-CO" sz="1600" kern="1200" dirty="0">
            <a:solidFill>
              <a:schemeClr val="bg1"/>
            </a:solidFill>
          </a:endParaRPr>
        </a:p>
      </dsp:txBody>
      <dsp:txXfrm>
        <a:off x="1703254" y="3153419"/>
        <a:ext cx="6526345" cy="573348"/>
      </dsp:txXfrm>
    </dsp:sp>
    <dsp:sp modelId="{8F58D536-139E-4B2A-B0B7-4263872CA474}">
      <dsp:nvSpPr>
        <dsp:cNvPr id="0" name=""/>
        <dsp:cNvSpPr/>
      </dsp:nvSpPr>
      <dsp:spPr>
        <a:xfrm>
          <a:off x="57334" y="3210754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430BAC-3B1E-4AE1-BA91-527939C89C2D}">
      <dsp:nvSpPr>
        <dsp:cNvPr id="0" name=""/>
        <dsp:cNvSpPr/>
      </dsp:nvSpPr>
      <dsp:spPr>
        <a:xfrm>
          <a:off x="0" y="3784103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Competitividad del sistema tributario en el mercado de capitales </a:t>
          </a:r>
        </a:p>
      </dsp:txBody>
      <dsp:txXfrm>
        <a:off x="1703254" y="3784103"/>
        <a:ext cx="6526345" cy="573348"/>
      </dsp:txXfrm>
    </dsp:sp>
    <dsp:sp modelId="{16B09950-E36D-412B-8D11-47FFDC057B52}">
      <dsp:nvSpPr>
        <dsp:cNvPr id="0" name=""/>
        <dsp:cNvSpPr/>
      </dsp:nvSpPr>
      <dsp:spPr>
        <a:xfrm>
          <a:off x="57334" y="3841438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3A8259-6EBE-4559-986B-820B5EB29061}">
      <dsp:nvSpPr>
        <dsp:cNvPr id="0" name=""/>
        <dsp:cNvSpPr/>
      </dsp:nvSpPr>
      <dsp:spPr>
        <a:xfrm>
          <a:off x="0" y="4414787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Implementar el </a:t>
          </a:r>
          <a:r>
            <a:rPr lang="es-CO" sz="1600" i="1" kern="1200" dirty="0" err="1" smtClean="0">
              <a:solidFill>
                <a:schemeClr val="bg1"/>
              </a:solidFill>
            </a:rPr>
            <a:t>checklist</a:t>
          </a:r>
          <a:r>
            <a:rPr lang="es-CO" sz="1600" kern="1200" dirty="0" smtClean="0">
              <a:solidFill>
                <a:schemeClr val="bg1"/>
              </a:solidFill>
            </a:rPr>
            <a:t> completo </a:t>
          </a:r>
        </a:p>
      </dsp:txBody>
      <dsp:txXfrm>
        <a:off x="1703254" y="4414787"/>
        <a:ext cx="6526345" cy="573348"/>
      </dsp:txXfrm>
    </dsp:sp>
    <dsp:sp modelId="{0BE21239-8392-45D1-B128-D81227662CCF}">
      <dsp:nvSpPr>
        <dsp:cNvPr id="0" name=""/>
        <dsp:cNvSpPr/>
      </dsp:nvSpPr>
      <dsp:spPr>
        <a:xfrm>
          <a:off x="57334" y="4472122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3CA849-7EB4-4DA8-AD10-AE7BB8A1DC1D}">
      <dsp:nvSpPr>
        <dsp:cNvPr id="0" name=""/>
        <dsp:cNvSpPr/>
      </dsp:nvSpPr>
      <dsp:spPr>
        <a:xfrm>
          <a:off x="0" y="5045471"/>
          <a:ext cx="8229600" cy="57334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kern="1200" dirty="0" smtClean="0">
              <a:solidFill>
                <a:schemeClr val="bg1"/>
              </a:solidFill>
            </a:rPr>
            <a:t>Integración de mercados financieros en la región</a:t>
          </a:r>
          <a:endParaRPr lang="es-CO" sz="1600" kern="1200" dirty="0">
            <a:solidFill>
              <a:schemeClr val="bg1"/>
            </a:solidFill>
          </a:endParaRPr>
        </a:p>
      </dsp:txBody>
      <dsp:txXfrm>
        <a:off x="1703254" y="5045471"/>
        <a:ext cx="6526345" cy="573348"/>
      </dsp:txXfrm>
    </dsp:sp>
    <dsp:sp modelId="{D721F3B5-4129-43EE-ADF1-E773476814AA}">
      <dsp:nvSpPr>
        <dsp:cNvPr id="0" name=""/>
        <dsp:cNvSpPr/>
      </dsp:nvSpPr>
      <dsp:spPr>
        <a:xfrm>
          <a:off x="57334" y="5102806"/>
          <a:ext cx="1645920" cy="458679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95C089D-058A-4291-BF0B-BD1B5E960AEA}" type="datetimeFigureOut">
              <a:rPr lang="es-CO" smtClean="0"/>
              <a:pPr/>
              <a:t>13/10/2016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DCDF0F-2A83-4D20-8B67-46673D1B1111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1110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3165584-3539-4597-A0E2-881A1739334C}" type="datetimeFigureOut">
              <a:rPr lang="es-CO" smtClean="0"/>
              <a:pPr/>
              <a:t>13/10/2016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2771F71-FCBF-4307-B41F-FBCA542413C4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0773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443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8893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611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256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0151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7036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595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288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430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772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652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89BF5-6FD5-3E44-B76B-6F3A6BF0B89C}" type="datetimeFigureOut">
              <a:rPr lang="es-ES" smtClean="0"/>
              <a:pPr/>
              <a:t>13/10/2016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20C25-A1B4-6944-AC0F-19765EBFA55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6495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image" Target="../media/image7.png"/><Relationship Id="rId5" Type="http://schemas.openxmlformats.org/officeDocument/2006/relationships/diagramColors" Target="../diagrams/colors1.xm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882000" y="2391023"/>
            <a:ext cx="7577573" cy="1470025"/>
          </a:xfrm>
        </p:spPr>
        <p:txBody>
          <a:bodyPr>
            <a:noAutofit/>
          </a:bodyPr>
          <a:lstStyle/>
          <a:p>
            <a:pPr algn="r"/>
            <a:r>
              <a:rPr lang="es-CO" sz="3600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Agenda para el desarrollo del mercado </a:t>
            </a:r>
            <a:r>
              <a:rPr lang="es-CO" sz="3600" b="1" dirty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de c</a:t>
            </a:r>
            <a:r>
              <a:rPr lang="es-CO" sz="3600" b="1" dirty="0" smtClean="0">
                <a:solidFill>
                  <a:schemeClr val="bg1"/>
                </a:solidFill>
                <a:ea typeface="Verdana" pitchFamily="34" charset="0"/>
                <a:cs typeface="Verdana" pitchFamily="34" charset="0"/>
              </a:rPr>
              <a:t>apitales</a:t>
            </a:r>
            <a:endParaRPr lang="es-MX" sz="3600" b="1" dirty="0">
              <a:solidFill>
                <a:schemeClr val="bg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1 Título"/>
          <p:cNvSpPr txBox="1">
            <a:spLocks/>
          </p:cNvSpPr>
          <p:nvPr/>
        </p:nvSpPr>
        <p:spPr>
          <a:xfrm>
            <a:off x="687173" y="461204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s-CO" sz="2400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Juan Pablo Córdoba</a:t>
            </a:r>
          </a:p>
          <a:p>
            <a:pPr lvl="0" algn="r">
              <a:spcBef>
                <a:spcPct val="0"/>
              </a:spcBef>
              <a:defRPr/>
            </a:pPr>
            <a:r>
              <a:rPr lang="es-CO" sz="2400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Presidente - Bolsa de Valores de Colombia</a:t>
            </a:r>
          </a:p>
          <a:p>
            <a:pPr lvl="0" algn="r">
              <a:spcBef>
                <a:spcPct val="0"/>
              </a:spcBef>
              <a:defRPr/>
            </a:pPr>
            <a:r>
              <a:rPr lang="es-CO" sz="2400" dirty="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14 </a:t>
            </a:r>
            <a:r>
              <a:rPr lang="es-CO" sz="2400" smtClean="0">
                <a:solidFill>
                  <a:schemeClr val="bg1"/>
                </a:solidFill>
                <a:latin typeface="+mj-lt"/>
                <a:ea typeface="Verdana" pitchFamily="34" charset="0"/>
                <a:cs typeface="Verdana" pitchFamily="34" charset="0"/>
              </a:rPr>
              <a:t>de octubre de 2016</a:t>
            </a: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129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7355292"/>
              </p:ext>
            </p:extLst>
          </p:nvPr>
        </p:nvGraphicFramePr>
        <p:xfrm>
          <a:off x="457200" y="1134000"/>
          <a:ext cx="8229600" cy="562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50" y="6243704"/>
            <a:ext cx="425296" cy="425296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025" y="3741104"/>
            <a:ext cx="452896" cy="45289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25" y="3121304"/>
            <a:ext cx="442696" cy="44269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25" y="2473420"/>
            <a:ext cx="425296" cy="425296"/>
          </a:xfrm>
          <a:prstGeom prst="rect">
            <a:avLst/>
          </a:prstGeom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50" y="5589021"/>
            <a:ext cx="450421" cy="450421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450" y="1178324"/>
            <a:ext cx="491222" cy="491222"/>
          </a:xfrm>
          <a:prstGeom prst="rect">
            <a:avLst/>
          </a:prstGeom>
        </p:spPr>
      </p:pic>
      <p:pic>
        <p:nvPicPr>
          <p:cNvPr id="13" name="Imagen 12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5" y="5001588"/>
            <a:ext cx="405421" cy="405421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111" y="4363852"/>
            <a:ext cx="415148" cy="415148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111" y="1839398"/>
            <a:ext cx="370148" cy="370148"/>
          </a:xfrm>
          <a:prstGeom prst="rect">
            <a:avLst/>
          </a:prstGeom>
        </p:spPr>
      </p:pic>
      <p:sp>
        <p:nvSpPr>
          <p:cNvPr id="16" name="Rectangle 2"/>
          <p:cNvSpPr>
            <a:spLocks/>
          </p:cNvSpPr>
          <p:nvPr/>
        </p:nvSpPr>
        <p:spPr bwMode="auto">
          <a:xfrm>
            <a:off x="2232000" y="144000"/>
            <a:ext cx="6765020" cy="5899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es-CO" sz="2400" b="1" dirty="0" smtClean="0">
                <a:solidFill>
                  <a:schemeClr val="bg1"/>
                </a:solidFill>
                <a:latin typeface="+mj-lt"/>
                <a:cs typeface="Arial" pitchFamily="34" charset="0"/>
                <a:sym typeface="Verdana" pitchFamily="34" charset="0"/>
              </a:rPr>
              <a:t>Recomendaciones para desarrollar el mercado de capitales</a:t>
            </a:r>
          </a:p>
        </p:txBody>
      </p:sp>
    </p:spTree>
    <p:extLst>
      <p:ext uri="{BB962C8B-B14F-4D97-AF65-F5344CB8AC3E}">
        <p14:creationId xmlns:p14="http://schemas.microsoft.com/office/powerpoint/2010/main" val="420812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213049"/>
              </p:ext>
            </p:extLst>
          </p:nvPr>
        </p:nvGraphicFramePr>
        <p:xfrm>
          <a:off x="522000" y="1359000"/>
          <a:ext cx="8010000" cy="5039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64866"/>
                <a:gridCol w="1716429"/>
                <a:gridCol w="1654575"/>
                <a:gridCol w="1237065"/>
                <a:gridCol w="1237065"/>
              </a:tblGrid>
              <a:tr h="526891"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Max </a:t>
                      </a:r>
                      <a:r>
                        <a:rPr lang="es-CO" sz="14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Pension</a:t>
                      </a:r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 Pública (USD)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PIB per cápita (USD)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Edad </a:t>
                      </a:r>
                      <a:r>
                        <a:rPr lang="es-C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jubilación </a:t>
                      </a:r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Edad </a:t>
                      </a:r>
                      <a:r>
                        <a:rPr lang="es-CO" sz="14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 jubilación mujeres</a:t>
                      </a:r>
                      <a:endParaRPr lang="es-CO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002060"/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Colombia (Especial)*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 76.334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  6.056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57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Colombia (Empleados)*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53.434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 6.056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57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FFFF99"/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España**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 40.744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29.371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Alemania**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 40.340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45.601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Suecia**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38.487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60.283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EE.UU.**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28.850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52.660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</a:rPr>
                        <a:t>66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66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Dinamarca**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 17.413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60.362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</a:rPr>
                        <a:t>65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Holanda**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 16.801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 dirty="0">
                          <a:effectLst/>
                        </a:rPr>
                        <a:t> $                 51.425 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Irlanda**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15.935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51.815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Canada**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12.000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52.266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</a:rPr>
                        <a:t>65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UK**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11.457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42.295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</a:rPr>
                        <a:t>65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62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Japón**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   8.461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400" u="none" strike="noStrike">
                          <a:effectLst/>
                        </a:rPr>
                        <a:t> $                 38.550 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>
                          <a:effectLst/>
                        </a:rPr>
                        <a:t>65</a:t>
                      </a:r>
                      <a:endParaRPr lang="es-CO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1400" u="none" strike="noStrike" dirty="0">
                          <a:effectLst/>
                        </a:rPr>
                        <a:t>65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01081"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241132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Fuente: </a:t>
                      </a:r>
                      <a:r>
                        <a:rPr lang="es-CO" sz="1000" u="none" strike="noStrike" dirty="0" smtClean="0">
                          <a:effectLst/>
                        </a:rPr>
                        <a:t>*Col</a:t>
                      </a:r>
                      <a:r>
                        <a:rPr lang="es-CO" sz="1000" u="none" strike="noStrike" dirty="0">
                          <a:effectLst/>
                        </a:rPr>
                        <a:t>: </a:t>
                      </a:r>
                      <a:r>
                        <a:rPr lang="es-CO" sz="1000" u="none" strike="noStrike" dirty="0" smtClean="0">
                          <a:effectLst/>
                        </a:rPr>
                        <a:t>Ley</a:t>
                      </a:r>
                      <a:r>
                        <a:rPr lang="es-CO" sz="1000" u="none" strike="noStrike" baseline="0" dirty="0" smtClean="0">
                          <a:effectLst/>
                        </a:rPr>
                        <a:t> 100, </a:t>
                      </a:r>
                      <a:r>
                        <a:rPr lang="es-CO" sz="1000" u="none" strike="noStrike" dirty="0" smtClean="0">
                          <a:effectLst/>
                        </a:rPr>
                        <a:t>WB </a:t>
                      </a:r>
                      <a:r>
                        <a:rPr lang="es-CO" sz="1000" u="none" strike="noStrike" dirty="0">
                          <a:effectLst/>
                        </a:rPr>
                        <a:t>// </a:t>
                      </a:r>
                      <a:r>
                        <a:rPr lang="es-CO" sz="1000" u="none" strike="noStrike" dirty="0" smtClean="0">
                          <a:effectLst/>
                        </a:rPr>
                        <a:t>**Otros</a:t>
                      </a:r>
                      <a:r>
                        <a:rPr lang="es-CO" sz="1000" u="none" strike="noStrike" dirty="0">
                          <a:effectLst/>
                        </a:rPr>
                        <a:t>: </a:t>
                      </a:r>
                      <a:r>
                        <a:rPr lang="es-CO" sz="1000" u="none" strike="noStrike" dirty="0" smtClean="0">
                          <a:effectLst/>
                        </a:rPr>
                        <a:t>OECD </a:t>
                      </a:r>
                      <a:r>
                        <a:rPr lang="es-CO" sz="1000" u="none" strike="noStrike" dirty="0">
                          <a:effectLst/>
                        </a:rPr>
                        <a:t>+ </a:t>
                      </a:r>
                      <a:r>
                        <a:rPr lang="es-CO" sz="1000" u="none" strike="noStrike" dirty="0" smtClean="0">
                          <a:effectLst/>
                        </a:rPr>
                        <a:t>ISSA, WB </a:t>
                      </a:r>
                      <a:r>
                        <a:rPr lang="es-CO" sz="1000" u="none" strike="noStrike" dirty="0">
                          <a:effectLst/>
                        </a:rPr>
                        <a:t>// </a:t>
                      </a:r>
                      <a:r>
                        <a:rPr lang="es-CO" sz="1000" u="none" strike="noStrike" dirty="0" smtClean="0">
                          <a:effectLst/>
                        </a:rPr>
                        <a:t>Cálculos propios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8959"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Corte: *2015; **2013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</a:tr>
              <a:tr h="178959">
                <a:tc gridSpan="5">
                  <a:txBody>
                    <a:bodyPr/>
                    <a:lstStyle/>
                    <a:p>
                      <a:pPr algn="l" fontAlgn="b"/>
                      <a:r>
                        <a:rPr lang="es-CO" sz="1000" u="none" strike="noStrike" dirty="0">
                          <a:effectLst/>
                        </a:rPr>
                        <a:t>**Con base en: https://conversation.which.co.uk/money/uk-state-pension-comparison-serps/ 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2"/>
          <p:cNvSpPr>
            <a:spLocks/>
          </p:cNvSpPr>
          <p:nvPr/>
        </p:nvSpPr>
        <p:spPr bwMode="auto">
          <a:xfrm>
            <a:off x="2232000" y="144000"/>
            <a:ext cx="6765020" cy="5899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r"/>
            <a:r>
              <a:rPr lang="es-CO" sz="2800" b="1" dirty="0" smtClean="0">
                <a:solidFill>
                  <a:schemeClr val="bg1"/>
                </a:solidFill>
                <a:latin typeface="+mj-lt"/>
                <a:cs typeface="Arial" pitchFamily="34" charset="0"/>
                <a:sym typeface="Verdana" pitchFamily="34" charset="0"/>
              </a:rPr>
              <a:t>Situación del sistema de pensiones</a:t>
            </a:r>
            <a:endParaRPr lang="es-CO" sz="2800" b="1" dirty="0" smtClean="0">
              <a:solidFill>
                <a:schemeClr val="bg1"/>
              </a:solidFill>
              <a:latin typeface="+mj-lt"/>
              <a:cs typeface="Arial" pitchFamily="34" charset="0"/>
              <a:sym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37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49500"/>
            <a:ext cx="8229600" cy="4254500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s-CO" sz="6600" b="1" dirty="0" smtClean="0">
                <a:solidFill>
                  <a:srgbClr val="00206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GRACIAS</a:t>
            </a:r>
            <a:endParaRPr lang="es-CO" sz="6600" b="1" dirty="0">
              <a:solidFill>
                <a:srgbClr val="00206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3 Marcador de número de diapositiva"/>
          <p:cNvSpPr txBox="1">
            <a:spLocks/>
          </p:cNvSpPr>
          <p:nvPr/>
        </p:nvSpPr>
        <p:spPr bwMode="auto">
          <a:xfrm>
            <a:off x="7092286" y="6602059"/>
            <a:ext cx="2133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altLang="es-CO" dirty="0" smtClean="0">
                <a:solidFill>
                  <a:prstClr val="black">
                    <a:tint val="75000"/>
                  </a:prstClr>
                </a:solidFill>
                <a:ea typeface="MS PGothic" pitchFamily="34" charset="-128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9393476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55624</TotalTime>
  <Words>295</Words>
  <Application>Microsoft Office PowerPoint</Application>
  <PresentationFormat>Presentación en pantalla (4:3)</PresentationFormat>
  <Paragraphs>85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MS PGothic</vt:lpstr>
      <vt:lpstr>Arial</vt:lpstr>
      <vt:lpstr>Calibri</vt:lpstr>
      <vt:lpstr>Verdana</vt:lpstr>
      <vt:lpstr>Tema de Office</vt:lpstr>
      <vt:lpstr>Agenda para el desarrollo del mercado de capitales</vt:lpstr>
      <vt:lpstr>Presentación de PowerPoint</vt:lpstr>
      <vt:lpstr>Presentación de PowerPoint</vt:lpstr>
      <vt:lpstr>Presentación de PowerPoint</vt:lpstr>
    </vt:vector>
  </TitlesOfParts>
  <Company>Silva Publicidad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presentación</dc:title>
  <dc:creator>Ana Maria Pineda</dc:creator>
  <cp:lastModifiedBy>Estefania Isabella Molina Ungar</cp:lastModifiedBy>
  <cp:revision>401</cp:revision>
  <cp:lastPrinted>2016-10-12T21:25:47Z</cp:lastPrinted>
  <dcterms:created xsi:type="dcterms:W3CDTF">2015-01-14T15:11:28Z</dcterms:created>
  <dcterms:modified xsi:type="dcterms:W3CDTF">2016-10-14T00:51:27Z</dcterms:modified>
</cp:coreProperties>
</file>