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3"/>
  </p:notesMasterIdLst>
  <p:sldIdLst>
    <p:sldId id="298" r:id="rId5"/>
    <p:sldId id="259" r:id="rId6"/>
    <p:sldId id="260" r:id="rId7"/>
    <p:sldId id="306" r:id="rId8"/>
    <p:sldId id="307" r:id="rId9"/>
    <p:sldId id="264" r:id="rId10"/>
    <p:sldId id="265" r:id="rId11"/>
    <p:sldId id="309" r:id="rId12"/>
    <p:sldId id="315" r:id="rId13"/>
    <p:sldId id="308" r:id="rId14"/>
    <p:sldId id="274" r:id="rId15"/>
    <p:sldId id="275" r:id="rId16"/>
    <p:sldId id="276" r:id="rId17"/>
    <p:sldId id="278" r:id="rId18"/>
    <p:sldId id="280" r:id="rId19"/>
    <p:sldId id="281" r:id="rId20"/>
    <p:sldId id="301" r:id="rId21"/>
    <p:sldId id="314" r:id="rId22"/>
    <p:sldId id="261" r:id="rId23"/>
    <p:sldId id="305" r:id="rId24"/>
    <p:sldId id="286" r:id="rId25"/>
    <p:sldId id="290" r:id="rId26"/>
    <p:sldId id="294" r:id="rId27"/>
    <p:sldId id="302" r:id="rId28"/>
    <p:sldId id="299" r:id="rId29"/>
    <p:sldId id="312" r:id="rId30"/>
    <p:sldId id="303" r:id="rId31"/>
    <p:sldId id="31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A387"/>
    <a:srgbClr val="4C3F37"/>
    <a:srgbClr val="F7E5CE"/>
    <a:srgbClr val="5C4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8" autoAdjust="0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6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00D2-72F7-451F-A825-C1483E0895EB}" type="datetimeFigureOut">
              <a:rPr lang="es-419" smtClean="0"/>
              <a:t>12/10/2016</a:t>
            </a:fld>
            <a:endParaRPr lang="es-419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294F0-38BE-48B8-9C07-18AC07928361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3204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94F0-38BE-48B8-9C07-18AC07928361}" type="slidenum">
              <a:rPr lang="es-419" smtClean="0"/>
              <a:t>22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473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294F0-38BE-48B8-9C07-18AC07928361}" type="slidenum">
              <a:rPr lang="es-419" smtClean="0"/>
              <a:t>26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710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1CC-EE11-44AF-AAFC-0A798B77D8C4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219" y="6501199"/>
            <a:ext cx="353085" cy="2526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F71BAE3B-106C-DA4D-9C3C-4B62F610B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1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92E3-12F5-4174-88AB-7ADB3F6D20E9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969-B165-4056-808A-0512E22EF96B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2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3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7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8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67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80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F782-195D-445B-956E-AFC75B3EFC91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55932"/>
            <a:ext cx="789914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097" y="6474038"/>
            <a:ext cx="488887" cy="365125"/>
          </a:xfrm>
        </p:spPr>
        <p:txBody>
          <a:bodyPr/>
          <a:lstStyle>
            <a:lvl1pPr algn="ctr">
              <a:defRPr/>
            </a:lvl1pPr>
          </a:lstStyle>
          <a:p>
            <a:fld id="{F71BAE3B-106C-DA4D-9C3C-4B62F610B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6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36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01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6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70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04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54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03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7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8740-8000-425F-B0ED-9B1BAAE4E536}" type="datetime1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5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70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70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20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60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B1CC-EE11-44AF-AAFC-0A798B77D8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219" y="6501199"/>
            <a:ext cx="353085" cy="25268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3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EF782-195D-445B-956E-AFC75B3EFC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55932"/>
            <a:ext cx="789914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3097" y="6474038"/>
            <a:ext cx="488887" cy="365125"/>
          </a:xfrm>
        </p:spPr>
        <p:txBody>
          <a:bodyPr/>
          <a:lstStyle>
            <a:lvl1pPr algn="ctr">
              <a:defRPr/>
            </a:lvl1pPr>
          </a:lstStyle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08740-8000-425F-B0ED-9B1BAAE4E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1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829-135A-4C73-90E2-221009BDC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8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F482-AF55-4711-99FE-C710A4988E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39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242D-1626-401F-B06F-ECEC8B3BD9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5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6829-135A-4C73-90E2-221009BDC3B0}" type="datetime1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0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7C79-6545-481E-A734-3F861AE63E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57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6D78-A01A-430D-BEAE-555D0A2BA8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5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41CC-1AA8-48F8-979D-F421B956B4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22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92E3-12F5-4174-88AB-7ADB3F6D20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97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969-B165-4056-808A-0512E22EF9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5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F482-AF55-4711-99FE-C710A4988E1E}" type="datetime1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4242D-1626-401F-B06F-ECEC8B3BD9B9}" type="datetime1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7C79-6545-481E-A734-3F861AE63E38}" type="datetime1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36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6D78-A01A-430D-BEAE-555D0A2BA8B8}" type="datetime1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5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41CC-1AA8-48F8-979D-F421B956B479}" type="datetime1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2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title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</a:t>
            </a:r>
            <a:endParaRPr lang="es-ES_trad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dirty="0" err="1" smtClean="0"/>
              <a:t>Click</a:t>
            </a:r>
            <a:r>
              <a:rPr lang="es-ES_tradnl" noProof="0" dirty="0" smtClean="0"/>
              <a:t> to </a:t>
            </a:r>
            <a:r>
              <a:rPr lang="es-ES_tradnl" noProof="0" dirty="0" err="1" smtClean="0"/>
              <a:t>edit</a:t>
            </a:r>
            <a:r>
              <a:rPr lang="es-ES_tradnl" noProof="0" dirty="0" smtClean="0"/>
              <a:t> Master </a:t>
            </a:r>
            <a:r>
              <a:rPr lang="es-ES_tradnl" noProof="0" dirty="0" err="1" smtClean="0"/>
              <a:t>text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styles</a:t>
            </a:r>
            <a:endParaRPr lang="es-ES_tradnl" noProof="0" dirty="0" smtClean="0"/>
          </a:p>
          <a:p>
            <a:pPr lvl="1"/>
            <a:r>
              <a:rPr lang="es-ES_tradnl" noProof="0" dirty="0" err="1" smtClean="0"/>
              <a:t>Second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2"/>
            <a:r>
              <a:rPr lang="es-ES_tradnl" noProof="0" dirty="0" err="1" smtClean="0"/>
              <a:t>Third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3"/>
            <a:r>
              <a:rPr lang="es-ES_tradnl" noProof="0" dirty="0" err="1" smtClean="0"/>
              <a:t>Fourth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 smtClean="0"/>
          </a:p>
          <a:p>
            <a:pPr lvl="4"/>
            <a:r>
              <a:rPr lang="es-ES_tradnl" noProof="0" dirty="0" err="1" smtClean="0"/>
              <a:t>Fifth</a:t>
            </a:r>
            <a:r>
              <a:rPr lang="es-ES_tradnl" noProof="0" dirty="0" smtClean="0"/>
              <a:t> </a:t>
            </a:r>
            <a:r>
              <a:rPr lang="es-ES_tradnl" noProof="0" dirty="0" err="1" smtClean="0"/>
              <a:t>level</a:t>
            </a:r>
            <a:endParaRPr lang="es-ES_tradn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CDD7-F827-442F-92E7-726CF30A724A}" type="datetime1">
              <a:rPr lang="es-AR" noProof="0" smtClean="0"/>
              <a:t>12/10/2016</a:t>
            </a:fld>
            <a:endParaRPr lang="es-A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5107" y="6501199"/>
            <a:ext cx="244443" cy="2526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71BAE3B-106C-DA4D-9C3C-4B62F610BE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2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8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90FC6-FD5D-854E-B321-87A1FC6254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AE3B-106C-DA4D-9C3C-4B62F610BE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0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CDD7-F827-442F-92E7-726CF30A7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55107" y="6501199"/>
            <a:ext cx="244443" cy="2526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71BAE3B-106C-DA4D-9C3C-4B62F610BE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handle/10986/25098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9897" y="113015"/>
            <a:ext cx="4944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00" dirty="0" smtClean="0">
                <a:solidFill>
                  <a:srgbClr val="002060"/>
                </a:solidFill>
              </a:rPr>
              <a:t>INFORME SEMESTRAL - Oficina del Economista Jefe Regional - Octubre 2016</a:t>
            </a:r>
            <a:endParaRPr lang="es-AR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61" y="1607799"/>
            <a:ext cx="2850625" cy="22270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7143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Detrás del menor crecimiento de MCC, sobresale el caso del bajo crecimiento de México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054" y="1331777"/>
            <a:ext cx="3586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200" b="1" dirty="0" smtClean="0">
                <a:solidFill>
                  <a:srgbClr val="000000"/>
                </a:solidFill>
                <a:latin typeface="Garamond" pitchFamily="18" charset="0"/>
              </a:rPr>
              <a:t>MCC y sus Pares: Crecimiento</a:t>
            </a:r>
            <a:endParaRPr lang="es-AR" sz="12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10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544" y="6431597"/>
            <a:ext cx="8247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i="1" dirty="0" smtClean="0">
                <a:solidFill>
                  <a:srgbClr val="000000"/>
                </a:solidFill>
                <a:ea typeface="ＭＳ Ｐゴシック" pitchFamily="34" charset="-128"/>
              </a:rPr>
              <a:t>Notas: Promedios simples. “MCC Crecimiento Bajo” incluye El Salvador, Honduras Jamaica, y México. “MCC Crecimiento Alto” incluye Costa Rica, Guatemala, Nicaragua, Panamá y República Dominicana. Fuentes: WDI y fuentes nacionales.</a:t>
            </a:r>
            <a:endParaRPr lang="es-AR" sz="11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5511" y="1300022"/>
            <a:ext cx="328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Subgrupos de MCC y sus Pares: Crecimiento</a:t>
            </a:r>
            <a:endParaRPr lang="es-AR" sz="12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1715" y="4154417"/>
            <a:ext cx="3077181" cy="2231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7231" y="3894869"/>
            <a:ext cx="381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MCC y sus Pares: Demanda Doméstica Real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2624" y="4179225"/>
            <a:ext cx="1555468" cy="20313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400" i="1" dirty="0" smtClean="0">
                <a:solidFill>
                  <a:prstClr val="black"/>
                </a:solidFill>
              </a:rPr>
              <a:t>La estabilidad de la demanda doméstica apunta a problemas estructurales de oferta en los países de bajo crecimiento en MCC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264" y="1609344"/>
            <a:ext cx="2838891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02566" y="2906713"/>
            <a:ext cx="80406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110000"/>
              <a:buFont typeface="Wingdings" pitchFamily="2" charset="2"/>
              <a:buNone/>
              <a:defRPr sz="3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07" charset="0"/>
                <a:ea typeface="ＭＳ Ｐゴシック" pitchFamily="34" charset="-128"/>
                <a:cs typeface="ＭＳ Ｐゴシック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80000"/>
              <a:buFont typeface="Wingdings" pitchFamily="2" charset="2"/>
              <a:buNone/>
              <a:defRPr sz="18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69A7"/>
              </a:buClr>
              <a:buNone/>
              <a:defRPr sz="16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s-AR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El estado del </a:t>
            </a:r>
            <a:r>
              <a:rPr lang="es-AR" kern="0" dirty="0" smtClean="0"/>
              <a:t>a</a:t>
            </a:r>
            <a:r>
              <a:rPr kumimoji="0" lang="es-AR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juste</a:t>
            </a:r>
            <a:r>
              <a:rPr kumimoji="0" lang="es-AR" sz="3200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lang="es-AR" kern="0" dirty="0" smtClean="0"/>
              <a:t>m</a:t>
            </a:r>
            <a:r>
              <a:rPr kumimoji="0" lang="es-AR" sz="3200" b="0" i="1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acroeconómico</a:t>
            </a:r>
            <a:r>
              <a:rPr kumimoji="0" lang="es-AR" sz="3200" b="0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en SA</a:t>
            </a:r>
            <a:endParaRPr kumimoji="0" lang="es-AR" sz="3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141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057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i="1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Fiscal</a:t>
            </a:r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los déficits se mantienen altos o han crecido en años recientes en casi toda SA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49" y="1440219"/>
            <a:ext cx="5823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SA: El Déficit Fiscal y el Origen de su Aumento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0538" y="4063941"/>
            <a:ext cx="2725800" cy="160043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i="1" dirty="0" smtClean="0">
                <a:latin typeface="Calibri" panose="020F0502020204030204" pitchFamily="34" charset="0"/>
              </a:rPr>
              <a:t>El pago de intereses contribuye significativamente al déficit en Brasil, Colombia y Uruguay</a:t>
            </a:r>
          </a:p>
          <a:p>
            <a:endParaRPr lang="es-AR" sz="1400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i="1" dirty="0" smtClean="0">
                <a:latin typeface="Calibri" panose="020F0502020204030204" pitchFamily="34" charset="0"/>
              </a:rPr>
              <a:t>El déficit primario domina el déficit total en Venezuela, Bolivia, Argentina y Ecuador</a:t>
            </a:r>
            <a:endParaRPr lang="es-AR" sz="1400" i="1"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12</a:t>
            </a:fld>
            <a:endParaRPr lang="es-AR" dirty="0"/>
          </a:p>
        </p:txBody>
      </p:sp>
      <p:sp>
        <p:nvSpPr>
          <p:cNvPr id="10" name="TextBox 9"/>
          <p:cNvSpPr txBox="1"/>
          <p:nvPr/>
        </p:nvSpPr>
        <p:spPr>
          <a:xfrm>
            <a:off x="119417" y="6457724"/>
            <a:ext cx="832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Los cambios son entre la última observación y el punto posterior a 2009 con el registro más bajo del balance fiscal. Si el registro más bajo es el más reciente, se muestra la diferencia con el punto más cercano a cero. Fuentes: LCRCE basado en estimaciones del Banco Mundial. </a:t>
            </a:r>
            <a:endParaRPr lang="es-AR" dirty="0"/>
          </a:p>
        </p:txBody>
      </p:sp>
      <p:sp>
        <p:nvSpPr>
          <p:cNvPr id="11" name="TextBox 10"/>
          <p:cNvSpPr txBox="1"/>
          <p:nvPr/>
        </p:nvSpPr>
        <p:spPr>
          <a:xfrm>
            <a:off x="5930538" y="1947278"/>
            <a:ext cx="2891246" cy="160043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i="1" dirty="0" smtClean="0">
                <a:latin typeface="Calibri" panose="020F0502020204030204" pitchFamily="34" charset="0"/>
              </a:rPr>
              <a:t>La expansión de gasto es el principal culpable en Venezuela, Brasil, Uruguay y Paraguay</a:t>
            </a:r>
          </a:p>
          <a:p>
            <a:endParaRPr lang="es-AR" sz="1400" i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400" i="1" dirty="0" smtClean="0">
                <a:latin typeface="Calibri" panose="020F0502020204030204" pitchFamily="34" charset="0"/>
              </a:rPr>
              <a:t>La contracción de los ingresos juega un papel clave en Bolivia, Ecuador, Colombia y Perú</a:t>
            </a:r>
            <a:endParaRPr lang="es-AR" sz="1400" i="1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0896" y="1874520"/>
            <a:ext cx="5524621" cy="3849624"/>
            <a:chOff x="310896" y="1874520"/>
            <a:chExt cx="5524621" cy="3849624"/>
          </a:xfrm>
        </p:grpSpPr>
        <p:pic>
          <p:nvPicPr>
            <p:cNvPr id="3" name="Picture 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896" y="1874520"/>
              <a:ext cx="5230368" cy="384962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761133" y="5056036"/>
              <a:ext cx="507438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419" sz="1100" dirty="0" smtClean="0">
                  <a:latin typeface="Garamond" panose="02020404030301010803" pitchFamily="18" charset="0"/>
                </a:rPr>
                <a:t> VEN     BRA     BOL     ARG      ECU      URY     COL      CHL      PER      PRY</a:t>
              </a:r>
              <a:endParaRPr lang="es-419" sz="1100" dirty="0">
                <a:latin typeface="Garamond" panose="02020404030301010803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645474" y="3254716"/>
            <a:ext cx="396254" cy="20520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754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680" y="0"/>
            <a:ext cx="73849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i="1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cambio real</a:t>
            </a:r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se ha ajustado en regímenes flexibles y sobrevaluado en los menos flexibles, salvo Perú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387" y="1595497"/>
            <a:ext cx="554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SA: Tipo de Cambio Real Efectivo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13</a:t>
            </a:fld>
            <a:endParaRPr lang="es-AR" dirty="0"/>
          </a:p>
        </p:txBody>
      </p:sp>
      <p:sp>
        <p:nvSpPr>
          <p:cNvPr id="10" name="TextBox 9"/>
          <p:cNvSpPr txBox="1"/>
          <p:nvPr/>
        </p:nvSpPr>
        <p:spPr>
          <a:xfrm>
            <a:off x="145544" y="6451423"/>
            <a:ext cx="8247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Base: enero 2011=100. Un aumento implica una depreciación real. Mayor Flexibilidad Cambiaria incluye, Brasil, Chile, Colombia, Paraguay y Uruguay. Fuentes: IFS (FMI).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96" y="2011680"/>
            <a:ext cx="520078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7373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i="1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Ahorro-Inversión</a:t>
            </a:r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los déficit en cuenta corriente se están reduciendo (excepto Bolivia) por caídas de inversión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5485" y="1516164"/>
            <a:ext cx="554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SA: Déficit de Cuenta Corriente y el Origen de su Cambio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149" y="5808368"/>
            <a:ext cx="7437120" cy="52322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i="1">
                <a:latin typeface="Calibri" panose="020F0502020204030204" pitchFamily="34" charset="0"/>
              </a:defRPr>
            </a:lvl1pPr>
          </a:lstStyle>
          <a:p>
            <a:pPr algn="ctr"/>
            <a:r>
              <a:rPr lang="es-AR" sz="1400" dirty="0" smtClean="0"/>
              <a:t>Los ajustes de cuenta corriente pendientes de magnitud considerable se encuentran principalmente en Bolivia y Colombia, donde la IED no es suficiente para cubrir el déficit comercial</a:t>
            </a:r>
            <a:endParaRPr lang="es-AR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14</a:t>
            </a:fld>
            <a:endParaRPr lang="es-AR" dirty="0"/>
          </a:p>
        </p:txBody>
      </p:sp>
      <p:sp>
        <p:nvSpPr>
          <p:cNvPr id="9" name="TextBox 8"/>
          <p:cNvSpPr txBox="1"/>
          <p:nvPr/>
        </p:nvSpPr>
        <p:spPr>
          <a:xfrm>
            <a:off x="38972" y="6449015"/>
            <a:ext cx="844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Los cambios son entre la última observación y el punto posterior a 2009 con el registro más bajo de la cuenta corriente. Si el registro más bajo es el más reciente, se muestra la diferencia con el punto más cercano a cero. Fuentes: LCRCE basado en fuentes nacionales. </a:t>
            </a:r>
            <a:endParaRPr lang="es-AR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11096" y="1924594"/>
            <a:ext cx="5462719" cy="3836126"/>
            <a:chOff x="1911096" y="1924594"/>
            <a:chExt cx="5462719" cy="38361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1096" y="1924594"/>
              <a:ext cx="5217067" cy="383612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438401" y="4937277"/>
              <a:ext cx="4935414" cy="24160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419" sz="970" dirty="0" smtClean="0">
                  <a:latin typeface="Garamond" panose="02020404030301010803" pitchFamily="18" charset="0"/>
                </a:rPr>
                <a:t>BOL	COL	  PER	  CHL	    ARG	      ECU        URY        BRA         PRY</a:t>
              </a:r>
              <a:endParaRPr lang="es-419" sz="970" dirty="0">
                <a:latin typeface="Garamond" panose="02020404030301010803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2918122" y="2687215"/>
            <a:ext cx="396254" cy="24830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086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79" y="1873397"/>
            <a:ext cx="7568590" cy="42124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71276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6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panorama del ajuste macroeconómico en SA:</a:t>
            </a:r>
          </a:p>
          <a:p>
            <a:pPr algn="l"/>
            <a:r>
              <a:rPr lang="es-AR" sz="26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tipología</a:t>
            </a:r>
            <a:endParaRPr lang="es-AR" sz="26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6226" y="1534843"/>
            <a:ext cx="6518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SA: Desequilibrios Macroeconómicos y Ajustes Pendientes</a:t>
            </a:r>
            <a:endParaRPr lang="es-AR" sz="16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15</a:t>
            </a:fld>
            <a:endParaRPr lang="es-AR" dirty="0"/>
          </a:p>
        </p:txBody>
      </p:sp>
      <p:sp>
        <p:nvSpPr>
          <p:cNvPr id="9" name="TextBox 8"/>
          <p:cNvSpPr txBox="1"/>
          <p:nvPr/>
        </p:nvSpPr>
        <p:spPr>
          <a:xfrm>
            <a:off x="162962" y="6529804"/>
            <a:ext cx="824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Fuentes: LCRCE.</a:t>
            </a:r>
          </a:p>
        </p:txBody>
      </p:sp>
      <p:sp>
        <p:nvSpPr>
          <p:cNvPr id="2" name="Oval 1"/>
          <p:cNvSpPr/>
          <p:nvPr/>
        </p:nvSpPr>
        <p:spPr>
          <a:xfrm>
            <a:off x="4070344" y="5271715"/>
            <a:ext cx="4005019" cy="291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953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67995" y="2906713"/>
            <a:ext cx="7772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110000"/>
              <a:buFont typeface="Wingdings" pitchFamily="2" charset="2"/>
              <a:buNone/>
              <a:defRPr sz="3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07" charset="0"/>
                <a:ea typeface="ＭＳ Ｐゴシック" pitchFamily="34" charset="-128"/>
                <a:cs typeface="ＭＳ Ｐゴシック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80000"/>
              <a:buFont typeface="Wingdings" pitchFamily="2" charset="2"/>
              <a:buNone/>
              <a:defRPr sz="18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69A7"/>
              </a:buClr>
              <a:buNone/>
              <a:defRPr sz="16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s-AR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Reestableciendo el </a:t>
            </a:r>
            <a:r>
              <a:rPr lang="es-AR" kern="0" noProof="0" dirty="0" smtClean="0"/>
              <a:t>c</a:t>
            </a:r>
            <a:r>
              <a:rPr kumimoji="0" lang="es-AR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recimiento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lang="es-AR" kern="0" dirty="0" smtClean="0"/>
              <a:t>a t</a:t>
            </a:r>
            <a:r>
              <a:rPr kumimoji="0" lang="es-AR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rav</a:t>
            </a:r>
            <a:r>
              <a:rPr lang="es-AR" kern="0" dirty="0" smtClean="0"/>
              <a:t>é</a:t>
            </a:r>
            <a:r>
              <a:rPr lang="es-AR" kern="0" noProof="0" dirty="0" smtClean="0"/>
              <a:t>s</a:t>
            </a:r>
            <a:r>
              <a:rPr lang="es-AR" kern="0" dirty="0" smtClean="0"/>
              <a:t> del comercio</a:t>
            </a:r>
            <a:endParaRPr kumimoji="0" lang="es-AR" sz="3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043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un “gran giro”, el crecimiento futuro será mediocre 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8874" y="1344058"/>
            <a:ext cx="8558328" cy="506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110000"/>
              <a:buFont typeface="Wingdings" pitchFamily="2" charset="2"/>
              <a:buChar char="§"/>
              <a:defRPr sz="2200">
                <a:solidFill>
                  <a:srgbClr val="333333"/>
                </a:solidFill>
                <a:latin typeface="Calibri" pitchFamily="-107" charset="0"/>
                <a:ea typeface="ＭＳ Ｐゴシック" pitchFamily="34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80000"/>
              <a:buFont typeface="Wingdings" pitchFamily="2" charset="2"/>
              <a:buChar char="Ø"/>
              <a:defRPr sz="20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69A7"/>
              </a:buClr>
              <a:buChar char="•"/>
              <a:defRPr sz="18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 defTabSz="914400">
              <a:defRPr/>
            </a:pPr>
            <a:r>
              <a:rPr lang="es-AR" sz="2000" kern="0" dirty="0" smtClean="0"/>
              <a:t>El “gran giro” que se necesita es estructural y multidimensional…</a:t>
            </a:r>
          </a:p>
          <a:p>
            <a:pPr lvl="1" defTabSz="914400">
              <a:defRPr/>
            </a:pPr>
            <a:r>
              <a:rPr lang="es-AR" sz="1800" kern="0" dirty="0" smtClean="0"/>
              <a:t>Del consumo a la inversión en la estructura de la demanda domestica</a:t>
            </a:r>
          </a:p>
          <a:p>
            <a:pPr lvl="1" defTabSz="914400">
              <a:defRPr/>
            </a:pPr>
            <a:r>
              <a:rPr lang="es-AR" sz="1800" kern="0" dirty="0" smtClean="0"/>
              <a:t>De no-transables a transables en la estructura de la oferta</a:t>
            </a:r>
          </a:p>
          <a:p>
            <a:pPr lvl="1" defTabSz="914400">
              <a:defRPr/>
            </a:pPr>
            <a:r>
              <a:rPr lang="es-AR" sz="1800" kern="0" dirty="0" smtClean="0"/>
              <a:t>De la demanda doméstica a la externa en la estructura de la demanda total</a:t>
            </a:r>
            <a:endParaRPr lang="es-AR" kern="0" dirty="0" smtClean="0"/>
          </a:p>
          <a:p>
            <a:pPr defTabSz="914400">
              <a:defRPr/>
            </a:pPr>
            <a:r>
              <a:rPr lang="es-AR" sz="2000" kern="0" dirty="0" smtClean="0"/>
              <a:t> … </a:t>
            </a:r>
            <a:r>
              <a:rPr lang="es-AR" sz="2000" kern="0" dirty="0" smtClean="0"/>
              <a:t>y </a:t>
            </a:r>
            <a:r>
              <a:rPr lang="es-AR" sz="2000" kern="0" dirty="0" smtClean="0"/>
              <a:t>para que sea sustentable en el tiempo, el giro requiere de mayor ahorro</a:t>
            </a:r>
            <a:endParaRPr lang="es-AR" sz="1600" kern="0" dirty="0" smtClean="0"/>
          </a:p>
          <a:p>
            <a:pPr lvl="3" defTabSz="914400">
              <a:defRPr/>
            </a:pPr>
            <a:endParaRPr lang="es-AR" sz="700" kern="0" dirty="0" smtClean="0"/>
          </a:p>
          <a:p>
            <a:pPr lvl="0" defTabSz="914400">
              <a:defRPr/>
            </a:pPr>
            <a:r>
              <a:rPr lang="es-AR" sz="2000" kern="0" dirty="0" smtClean="0"/>
              <a:t>El gran giro reestablecería el </a:t>
            </a:r>
            <a:r>
              <a:rPr lang="es-AR" sz="2000" kern="0" dirty="0"/>
              <a:t>equilibrio externo </a:t>
            </a:r>
            <a:r>
              <a:rPr lang="es-AR" sz="2000" i="1" kern="0" dirty="0"/>
              <a:t>con</a:t>
            </a:r>
            <a:r>
              <a:rPr lang="es-AR" sz="2000" kern="0" dirty="0"/>
              <a:t> pleno </a:t>
            </a:r>
            <a:r>
              <a:rPr lang="es-AR" sz="2000" kern="0" dirty="0" smtClean="0"/>
              <a:t>empleo y, además, incrementaría el crecimiento de mediano plazo…</a:t>
            </a:r>
          </a:p>
          <a:p>
            <a:pPr lvl="1" defTabSz="914400">
              <a:defRPr/>
            </a:pPr>
            <a:r>
              <a:rPr lang="es-AR" sz="1800" kern="0" dirty="0" smtClean="0"/>
              <a:t>Las actividades transables fomentan más el crecimiento de la productividad, a través de efectos de aprendizaje y difusión tecnológica superiores</a:t>
            </a:r>
            <a:endParaRPr lang="es-AR" sz="1800" kern="0" dirty="0"/>
          </a:p>
          <a:p>
            <a:pPr defTabSz="914400">
              <a:defRPr/>
            </a:pPr>
            <a:r>
              <a:rPr lang="es-AR" sz="2000" kern="0" dirty="0" smtClean="0"/>
              <a:t>…pero confronta un contexto global poco amigable</a:t>
            </a:r>
          </a:p>
          <a:p>
            <a:pPr lvl="2" defTabSz="914400">
              <a:defRPr/>
            </a:pPr>
            <a:endParaRPr lang="es-AR" sz="700" kern="0" dirty="0"/>
          </a:p>
          <a:p>
            <a:pPr lvl="0" defTabSz="914400">
              <a:defRPr/>
            </a:pPr>
            <a:r>
              <a:rPr lang="es-AR" sz="2000" kern="0" dirty="0" smtClean="0"/>
              <a:t>El giro en la oferta hacia transables puede lograrse por distintos caminos</a:t>
            </a:r>
          </a:p>
          <a:p>
            <a:pPr lvl="1" defTabSz="914400">
              <a:defRPr/>
            </a:pPr>
            <a:r>
              <a:rPr lang="es-AR" sz="1800" kern="0" dirty="0" smtClean="0"/>
              <a:t>Importables y exportables</a:t>
            </a:r>
          </a:p>
          <a:p>
            <a:pPr lvl="1" defTabSz="914400">
              <a:defRPr/>
            </a:pPr>
            <a:r>
              <a:rPr lang="es-AR" sz="1800" kern="0" dirty="0" smtClean="0"/>
              <a:t>Exportaciones existentes (margen intensivo) y nuevas (margen extensivo)</a:t>
            </a:r>
          </a:p>
          <a:p>
            <a:pPr lvl="1" defTabSz="914400">
              <a:defRPr/>
            </a:pPr>
            <a:r>
              <a:rPr lang="es-AR" sz="1800" kern="0" dirty="0" smtClean="0"/>
              <a:t>Diversificación de exportables (alejándonos de las </a:t>
            </a:r>
            <a:r>
              <a:rPr lang="es-AR" sz="1800" i="1" kern="0" dirty="0" err="1" smtClean="0"/>
              <a:t>commodities</a:t>
            </a:r>
            <a:r>
              <a:rPr lang="es-AR" sz="1800" kern="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17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8752905" y="2776246"/>
            <a:ext cx="231354" cy="220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6138933" y="4558012"/>
            <a:ext cx="248314" cy="248314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8503185" y="5947273"/>
            <a:ext cx="363557" cy="330506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96" y="2011680"/>
            <a:ext cx="5235660" cy="4114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680" y="0"/>
            <a:ext cx="71155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giro de demanda doméstica hacia la demanda externa requiere de un aumento del ahorro!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9976" y="1539052"/>
            <a:ext cx="6103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Países de Ingresos Medios: Demanda Externa Real y Ahorro Real</a:t>
            </a:r>
          </a:p>
          <a:p>
            <a:pPr algn="ctr"/>
            <a:r>
              <a:rPr lang="es-AR" sz="1600" i="1" dirty="0" smtClean="0">
                <a:solidFill>
                  <a:srgbClr val="000000"/>
                </a:solidFill>
                <a:latin typeface="Garamond" pitchFamily="18" charset="0"/>
              </a:rPr>
              <a:t>Promedios 2003-2015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18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544" y="6451423"/>
            <a:ext cx="8247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i="1" dirty="0">
                <a:solidFill>
                  <a:srgbClr val="000000"/>
                </a:solidFill>
                <a:ea typeface="ＭＳ Ｐゴシック" pitchFamily="34" charset="-128"/>
              </a:rPr>
              <a:t>Notas: Ahorro real es el PIB real menos el </a:t>
            </a:r>
            <a:r>
              <a:rPr lang="es-ES" sz="1000" i="1" dirty="0" smtClean="0">
                <a:solidFill>
                  <a:srgbClr val="000000"/>
                </a:solidFill>
                <a:ea typeface="ＭＳ Ｐゴシック" pitchFamily="34" charset="-128"/>
              </a:rPr>
              <a:t>consumo </a:t>
            </a:r>
            <a:r>
              <a:rPr lang="es-ES" sz="1000" i="1" dirty="0">
                <a:solidFill>
                  <a:srgbClr val="000000"/>
                </a:solidFill>
                <a:ea typeface="ＭＳ Ｐゴシック" pitchFamily="34" charset="-128"/>
              </a:rPr>
              <a:t>total real más ingresos primarios y secundarios reales. </a:t>
            </a:r>
            <a:r>
              <a:rPr lang="es-ES" sz="1000" i="1" dirty="0" smtClean="0">
                <a:solidFill>
                  <a:srgbClr val="000000"/>
                </a:solidFill>
                <a:ea typeface="ＭＳ Ｐゴシック" pitchFamily="34" charset="-128"/>
              </a:rPr>
              <a:t>Fuentes</a:t>
            </a:r>
            <a:r>
              <a:rPr lang="es-ES" sz="1000" i="1" dirty="0">
                <a:solidFill>
                  <a:srgbClr val="000000"/>
                </a:solidFill>
                <a:ea typeface="ＭＳ Ｐゴシック" pitchFamily="34" charset="-128"/>
              </a:rPr>
              <a:t>: WDI, Economist </a:t>
            </a:r>
            <a:r>
              <a:rPr lang="es-ES" sz="1000" i="1" dirty="0" err="1">
                <a:solidFill>
                  <a:srgbClr val="000000"/>
                </a:solidFill>
                <a:ea typeface="ＭＳ Ｐゴシック" pitchFamily="34" charset="-128"/>
              </a:rPr>
              <a:t>Intelligence</a:t>
            </a:r>
            <a:r>
              <a:rPr lang="es-ES" sz="1000" i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s-ES" sz="1000" i="1" dirty="0" err="1">
                <a:solidFill>
                  <a:srgbClr val="000000"/>
                </a:solidFill>
                <a:ea typeface="ＭＳ Ｐゴシック" pitchFamily="34" charset="-128"/>
              </a:rPr>
              <a:t>Unit</a:t>
            </a:r>
            <a:r>
              <a:rPr lang="es-ES" sz="1000" i="1" dirty="0">
                <a:solidFill>
                  <a:srgbClr val="000000"/>
                </a:solidFill>
                <a:ea typeface="ＭＳ Ｐゴシック" pitchFamily="34" charset="-128"/>
              </a:rPr>
              <a:t>, fuentes nacionales, </a:t>
            </a:r>
            <a:r>
              <a:rPr lang="es-ES" sz="1000" i="1" dirty="0" err="1">
                <a:solidFill>
                  <a:srgbClr val="000000"/>
                </a:solidFill>
                <a:ea typeface="ＭＳ Ｐゴシック" pitchFamily="34" charset="-128"/>
              </a:rPr>
              <a:t>BoP</a:t>
            </a:r>
            <a:r>
              <a:rPr lang="es-ES" sz="1000" i="1" dirty="0">
                <a:solidFill>
                  <a:srgbClr val="000000"/>
                </a:solidFill>
                <a:ea typeface="ＭＳ Ｐゴシック" pitchFamily="34" charset="-128"/>
              </a:rPr>
              <a:t> y WEO (FMI).</a:t>
            </a:r>
          </a:p>
        </p:txBody>
      </p:sp>
      <p:sp>
        <p:nvSpPr>
          <p:cNvPr id="4" name="Oval 3"/>
          <p:cNvSpPr/>
          <p:nvPr/>
        </p:nvSpPr>
        <p:spPr>
          <a:xfrm>
            <a:off x="3544711" y="4492978"/>
            <a:ext cx="417689" cy="30479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Right Arrow 2">
            <a:hlinkClick r:id="rId4" action="ppaction://hlinksldjump"/>
          </p:cNvPr>
          <p:cNvSpPr/>
          <p:nvPr/>
        </p:nvSpPr>
        <p:spPr>
          <a:xfrm rot="10800000">
            <a:off x="8393251" y="5761822"/>
            <a:ext cx="387192" cy="3646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1" y="2377441"/>
            <a:ext cx="4300780" cy="3383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" y="2377440"/>
            <a:ext cx="4300780" cy="33832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25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comercio mundial se ha estancado, principalmente por la contracción de importaciones en China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7501" y="1813828"/>
            <a:ext cx="355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400" b="1" dirty="0" smtClean="0">
                <a:latin typeface="Garamond" panose="02020404030301010803" pitchFamily="18" charset="0"/>
              </a:rPr>
              <a:t>Mundo: Índice del Volumen de Importación</a:t>
            </a:r>
          </a:p>
          <a:p>
            <a:pPr algn="ctr"/>
            <a:r>
              <a:rPr lang="es-AR" sz="1400" i="1" dirty="0" smtClean="0">
                <a:latin typeface="Garamond" panose="02020404030301010803" pitchFamily="18" charset="0"/>
              </a:rPr>
              <a:t>Base 2005q1=100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4516" y="1830908"/>
            <a:ext cx="4596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400" b="1" dirty="0" smtClean="0">
                <a:latin typeface="Garamond" panose="02020404030301010803" pitchFamily="18" charset="0"/>
              </a:rPr>
              <a:t>Países Seleccionados: Índice del Volumen de Importación</a:t>
            </a:r>
          </a:p>
          <a:p>
            <a:pPr algn="ctr"/>
            <a:r>
              <a:rPr lang="es-AR" sz="1400" i="1" dirty="0" smtClean="0">
                <a:latin typeface="Garamond" panose="02020404030301010803" pitchFamily="18" charset="0"/>
              </a:rPr>
              <a:t>Base 2005q1=100</a:t>
            </a:r>
            <a:endParaRPr lang="es-AR" sz="1400" i="1" dirty="0">
              <a:latin typeface="Garamond" panose="02020404030301010803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19</a:t>
            </a:fld>
            <a:endParaRPr lang="es-AR" dirty="0"/>
          </a:p>
        </p:txBody>
      </p:sp>
      <p:sp>
        <p:nvSpPr>
          <p:cNvPr id="14" name="TextBox 13"/>
          <p:cNvSpPr txBox="1"/>
          <p:nvPr/>
        </p:nvSpPr>
        <p:spPr>
          <a:xfrm>
            <a:off x="162962" y="6529804"/>
            <a:ext cx="824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Fuentes: UNCTAD.</a:t>
            </a:r>
          </a:p>
        </p:txBody>
      </p:sp>
      <p:sp>
        <p:nvSpPr>
          <p:cNvPr id="11" name="Oval 10"/>
          <p:cNvSpPr/>
          <p:nvPr/>
        </p:nvSpPr>
        <p:spPr>
          <a:xfrm>
            <a:off x="3780283" y="2623240"/>
            <a:ext cx="694233" cy="5116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4474516" y="2879055"/>
            <a:ext cx="4020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>
            <a:hlinkClick r:id="rId5" action="ppaction://hlinksldjump"/>
          </p:cNvPr>
          <p:cNvSpPr/>
          <p:nvPr/>
        </p:nvSpPr>
        <p:spPr>
          <a:xfrm rot="10800000">
            <a:off x="8366416" y="5891052"/>
            <a:ext cx="356981" cy="37754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96" y="2011680"/>
            <a:ext cx="5235660" cy="4114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7283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gran desaceleración de LAC parece estar terminando, con crecimiento positivo proyectado para el 2017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4896" y="1651024"/>
            <a:ext cx="554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Crecimiento del PIB Real: Comparación Internacional</a:t>
            </a:r>
            <a:endParaRPr lang="es-AR" sz="16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2</a:t>
            </a:fld>
            <a:endParaRPr lang="es-AR" dirty="0"/>
          </a:p>
        </p:txBody>
      </p:sp>
      <p:sp>
        <p:nvSpPr>
          <p:cNvPr id="11" name="TextBox 10"/>
          <p:cNvSpPr txBox="1"/>
          <p:nvPr/>
        </p:nvSpPr>
        <p:spPr>
          <a:xfrm>
            <a:off x="162962" y="6509978"/>
            <a:ext cx="824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Promedios ponderados.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59600" y="2846686"/>
            <a:ext cx="2396283" cy="284770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87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4" y="2498611"/>
            <a:ext cx="4019443" cy="31619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712763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recupera el volumen exportado en SA, especialmente donde hay tipos de cambio flexibles 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013" y="2021688"/>
            <a:ext cx="361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Garamond" pitchFamily="18" charset="0"/>
              </a:rPr>
              <a:t>SA y el Mundo: Volumen de Exportación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20</a:t>
            </a:fld>
            <a:endParaRPr lang="es-AR" dirty="0"/>
          </a:p>
        </p:txBody>
      </p:sp>
      <p:sp>
        <p:nvSpPr>
          <p:cNvPr id="7" name="TextBox 6"/>
          <p:cNvSpPr txBox="1"/>
          <p:nvPr/>
        </p:nvSpPr>
        <p:spPr>
          <a:xfrm>
            <a:off x="65105" y="6440306"/>
            <a:ext cx="8181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1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Menor Depreciación incluye Bolivia, Ecuador, Paraguay, Perú y Uruguay; Mayor Depreciación incluye Brasil, Chile y Colombia. </a:t>
            </a:r>
          </a:p>
          <a:p>
            <a:pPr lvl="0"/>
            <a:r>
              <a:rPr lang="es-AR" sz="11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Fuentes: LCRCE basado en datos de UNCTAD. </a:t>
            </a:r>
            <a:endParaRPr lang="es-AR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77" y="2498611"/>
            <a:ext cx="4019443" cy="3161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9091" y="2033143"/>
            <a:ext cx="4480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Garamond" pitchFamily="18" charset="0"/>
              </a:rPr>
              <a:t>SA: Volumen de Exportación según Régimen Cambiario</a:t>
            </a:r>
          </a:p>
        </p:txBody>
      </p:sp>
    </p:spTree>
    <p:extLst>
      <p:ext uri="{BB962C8B-B14F-4D97-AF65-F5344CB8AC3E}">
        <p14:creationId xmlns:p14="http://schemas.microsoft.com/office/powerpoint/2010/main" val="39498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98" y="2786748"/>
            <a:ext cx="4201939" cy="329184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14" y="0"/>
            <a:ext cx="71999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aumento visible de </a:t>
            </a:r>
            <a:r>
              <a:rPr lang="es-AR" sz="2400" i="1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exportaciones existentes</a:t>
            </a:r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tras controlar por la demanda externa, en especial en SA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320" y="1445416"/>
            <a:ext cx="711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LAC: Cambio del Crecimiento de la Cantidad del Producto Mediano Exportado:</a:t>
            </a:r>
          </a:p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Margen Intensivo: del Boom a la Desaceleración</a:t>
            </a:r>
            <a:endParaRPr lang="es-AR" sz="16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21</a:t>
            </a:fld>
            <a:endParaRPr lang="es-AR" dirty="0"/>
          </a:p>
        </p:txBody>
      </p:sp>
      <p:sp>
        <p:nvSpPr>
          <p:cNvPr id="10" name="TextBox 9"/>
          <p:cNvSpPr txBox="1"/>
          <p:nvPr/>
        </p:nvSpPr>
        <p:spPr>
          <a:xfrm>
            <a:off x="162962" y="6529804"/>
            <a:ext cx="824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Boom es 2002-2008 y Desaceleración es 2008-2014. La línea negra indica 45 grados. Fuentes: LCRCE basado en datos de UN COMTRADE.</a:t>
            </a:r>
            <a:endParaRPr lang="es-A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129" y="2786748"/>
            <a:ext cx="4201939" cy="32918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3997" y="2253363"/>
            <a:ext cx="346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Garamond" pitchFamily="18" charset="0"/>
              </a:rPr>
              <a:t>Sin Controlar por la Demanda Externa</a:t>
            </a:r>
            <a:endParaRPr lang="es-AR" sz="14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4864" y="2249003"/>
            <a:ext cx="3469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400" b="1" dirty="0" smtClean="0">
                <a:solidFill>
                  <a:srgbClr val="000000"/>
                </a:solidFill>
                <a:latin typeface="Garamond" pitchFamily="18" charset="0"/>
              </a:rPr>
              <a:t>Controlando por la Demanda de China</a:t>
            </a:r>
            <a:endParaRPr lang="es-AR" sz="14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091543" y="3779520"/>
            <a:ext cx="269966" cy="2264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3" name="Oval 12"/>
          <p:cNvSpPr/>
          <p:nvPr/>
        </p:nvSpPr>
        <p:spPr>
          <a:xfrm>
            <a:off x="6809807" y="3448596"/>
            <a:ext cx="269966" cy="28765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307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14" y="0"/>
            <a:ext cx="73915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xportaciones </a:t>
            </a:r>
            <a:r>
              <a:rPr lang="es-AR" sz="2400" i="1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</a:t>
            </a:r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han volcado hacia mayor calidad; la demanda del G-7 importa, el tipo de cambio no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4649" y="1652071"/>
            <a:ext cx="4603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latin typeface="Garamond" panose="02020404030301010803" pitchFamily="18" charset="0"/>
              </a:rPr>
              <a:t>Composición de los Productos Nuevos:</a:t>
            </a:r>
          </a:p>
          <a:p>
            <a:pPr algn="ctr"/>
            <a:r>
              <a:rPr lang="es-AR" sz="1600" b="1" dirty="0" smtClean="0">
                <a:latin typeface="Garamond" panose="02020404030301010803" pitchFamily="18" charset="0"/>
              </a:rPr>
              <a:t>Calidad y Potencial de Mejora</a:t>
            </a:r>
            <a:endParaRPr lang="es-AR" sz="1600" b="1" dirty="0">
              <a:latin typeface="Garamond" panose="02020404030301010803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22</a:t>
            </a:fld>
            <a:endParaRPr lang="es-AR" dirty="0"/>
          </a:p>
        </p:txBody>
      </p:sp>
      <p:sp>
        <p:nvSpPr>
          <p:cNvPr id="11" name="TextBox 10"/>
          <p:cNvSpPr txBox="1"/>
          <p:nvPr/>
        </p:nvSpPr>
        <p:spPr>
          <a:xfrm>
            <a:off x="18112" y="6457724"/>
            <a:ext cx="8533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“Nuevos productos” son aquellos involucran valores de al menos $500,000 en al menos dos años del período correspondiente, y que no se exportaron en los 5 años anteriores al período. Los valores graficados se tomaron de la tabla 2.4 del informe. Fuentes: LCRCE basado en datos de UN COMTRADE.</a:t>
            </a:r>
            <a:endParaRPr lang="es-A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096" y="2202180"/>
            <a:ext cx="52356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2889504"/>
            <a:ext cx="8859342" cy="2286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73152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cambio depreciados promueven la diversificación en países menos diversificados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8156" y="1968949"/>
            <a:ext cx="6647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Elasticidad de Diversificación de Exportaciones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23</a:t>
            </a:fld>
            <a:endParaRPr lang="es-AR" dirty="0"/>
          </a:p>
        </p:txBody>
      </p:sp>
      <p:sp>
        <p:nvSpPr>
          <p:cNvPr id="9" name="TextBox 8"/>
          <p:cNvSpPr txBox="1"/>
          <p:nvPr/>
        </p:nvSpPr>
        <p:spPr>
          <a:xfrm>
            <a:off x="18112" y="6466433"/>
            <a:ext cx="8464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El efecto estimado de una depreciación del uno porciento en la probabilidad de exportar un producto más a un destino determinado es igual para todos los grupos de países e igual a 0.53. Fuentes: LCRCE basado en datos de UN COMTRADE, IFS (FMI) y WDI.</a:t>
            </a:r>
            <a:endParaRPr lang="es-AR" dirty="0"/>
          </a:p>
        </p:txBody>
      </p:sp>
      <p:sp>
        <p:nvSpPr>
          <p:cNvPr id="12" name="Oval 11"/>
          <p:cNvSpPr/>
          <p:nvPr/>
        </p:nvSpPr>
        <p:spPr>
          <a:xfrm rot="16200000">
            <a:off x="4757259" y="3936688"/>
            <a:ext cx="217454" cy="755114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3" name="Oval 12"/>
          <p:cNvSpPr/>
          <p:nvPr/>
        </p:nvSpPr>
        <p:spPr>
          <a:xfrm rot="16200000">
            <a:off x="7758225" y="4030272"/>
            <a:ext cx="422034" cy="755114"/>
          </a:xfrm>
          <a:prstGeom prst="ellipse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951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043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8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Prioridades de política económica</a:t>
            </a:r>
            <a:endParaRPr lang="es-AR" sz="28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7226" y="1586429"/>
            <a:ext cx="8756474" cy="466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110000"/>
              <a:buFont typeface="Wingdings" pitchFamily="2" charset="2"/>
              <a:buChar char="§"/>
              <a:defRPr sz="2200">
                <a:solidFill>
                  <a:srgbClr val="333333"/>
                </a:solidFill>
                <a:latin typeface="Calibri" pitchFamily="-107" charset="0"/>
                <a:ea typeface="ＭＳ Ｐゴシック" pitchFamily="34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80000"/>
              <a:buFont typeface="Wingdings" pitchFamily="2" charset="2"/>
              <a:buChar char="Ø"/>
              <a:defRPr sz="20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69A7"/>
              </a:buClr>
              <a:buChar char="•"/>
              <a:defRPr sz="18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r>
              <a:rPr lang="es-AR" sz="2000" kern="0" dirty="0" smtClean="0"/>
              <a:t>Reformas que fomenten la integración regional abierta </a:t>
            </a:r>
          </a:p>
          <a:p>
            <a:pPr lvl="1" defTabSz="914400">
              <a:defRPr/>
            </a:pPr>
            <a:r>
              <a:rPr lang="es-AR" sz="1800" kern="0" dirty="0"/>
              <a:t>T</a:t>
            </a:r>
            <a:r>
              <a:rPr lang="es-AR" sz="1800" kern="0" dirty="0" smtClean="0"/>
              <a:t>ipos de cambio más competitivos podrían facilitar un eficiente de reemplazo de importaciones de fuera de la región con producción local</a:t>
            </a:r>
          </a:p>
          <a:p>
            <a:pPr lvl="1" defTabSz="914400">
              <a:defRPr/>
            </a:pPr>
            <a:r>
              <a:rPr lang="es-AR" sz="1800" kern="0" dirty="0" smtClean="0"/>
              <a:t>Más allá de la maraña de acuerdos de libre comercio – hacia la integración de mercados de insumos, servicios y FDI</a:t>
            </a:r>
          </a:p>
          <a:p>
            <a:pPr lvl="1" defTabSz="914400">
              <a:defRPr/>
            </a:pPr>
            <a:r>
              <a:rPr lang="es-AR" sz="1800" kern="0" dirty="0" smtClean="0"/>
              <a:t>Una integración regional que aumente la eficiencia de la región y facilite su inserción competitiva en mercados internacionales</a:t>
            </a:r>
          </a:p>
          <a:p>
            <a:pPr lvl="3" defTabSz="914400">
              <a:defRPr/>
            </a:pPr>
            <a:endParaRPr lang="es-AR" sz="1400" kern="0" dirty="0" smtClean="0"/>
          </a:p>
          <a:p>
            <a:pPr defTabSz="914400">
              <a:defRPr/>
            </a:pPr>
            <a:r>
              <a:rPr lang="es-AR" sz="2000" kern="0" dirty="0" smtClean="0"/>
              <a:t>Reformas que aumenten el capital humano y físico necesario para el gran giro </a:t>
            </a:r>
          </a:p>
          <a:p>
            <a:pPr lvl="3" defTabSz="914400">
              <a:defRPr/>
            </a:pPr>
            <a:endParaRPr lang="es-AR" sz="1400" kern="0" dirty="0" smtClean="0"/>
          </a:p>
          <a:p>
            <a:pPr defTabSz="914400">
              <a:defRPr/>
            </a:pPr>
            <a:r>
              <a:rPr lang="es-AR" sz="2000" kern="0" dirty="0" smtClean="0"/>
              <a:t>Reformas que faciliten e incentiven la reasignación (local y regional) más fluida de recursos productivos hacia actividades transables</a:t>
            </a:r>
          </a:p>
          <a:p>
            <a:pPr lvl="3" defTabSz="914400">
              <a:defRPr/>
            </a:pPr>
            <a:endParaRPr lang="es-AR" sz="1400" kern="0" dirty="0" smtClean="0"/>
          </a:p>
          <a:p>
            <a:pPr defTabSz="914400">
              <a:defRPr/>
            </a:pPr>
            <a:r>
              <a:rPr lang="es-AR" sz="2000" kern="0" dirty="0" smtClean="0"/>
              <a:t>Reformas que incentiven el ahorro nacional</a:t>
            </a:r>
          </a:p>
          <a:p>
            <a:pPr marL="457200" lvl="1" indent="0" defTabSz="914400">
              <a:buNone/>
              <a:defRPr/>
            </a:pPr>
            <a:endParaRPr lang="es-AR" sz="1800" kern="0" dirty="0" smtClean="0"/>
          </a:p>
          <a:p>
            <a:pPr lvl="1" defTabSz="914400">
              <a:defRPr/>
            </a:pPr>
            <a:endParaRPr lang="es-AR" sz="1800" kern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24</a:t>
            </a:fld>
            <a:endParaRPr lang="es-A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784" y="1358252"/>
            <a:ext cx="31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>
                <a:solidFill>
                  <a:srgbClr val="4C3F37"/>
                </a:solidFill>
                <a:cs typeface="Impact"/>
              </a:rPr>
              <a:t>Gracias</a:t>
            </a:r>
            <a:endParaRPr lang="en-US" sz="3600" dirty="0">
              <a:solidFill>
                <a:srgbClr val="4C3F37"/>
              </a:solidFill>
              <a:cs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784" y="2006217"/>
            <a:ext cx="6341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https://openknowledge.worldbank.org/handle/10986/25098</a:t>
            </a:r>
            <a:endParaRPr lang="en-US" dirty="0"/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1971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76722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Pares de MCC y SA: según similitud en el grado de</a:t>
            </a:r>
          </a:p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y la estructura comercial/exposición a TOT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62" y="1209672"/>
            <a:ext cx="409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SA y sus Pares: Términos de Intercambio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0641" y="1209672"/>
            <a:ext cx="372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MCC </a:t>
            </a:r>
            <a:r>
              <a:rPr lang="es-ES" sz="1400" b="1" dirty="0">
                <a:solidFill>
                  <a:prstClr val="black"/>
                </a:solidFill>
                <a:latin typeface="Garamond" panose="02020404030301010803" pitchFamily="18" charset="0"/>
              </a:rPr>
              <a:t>y sus Pares: Términos de Intercambio</a:t>
            </a:r>
          </a:p>
          <a:p>
            <a:pPr algn="ctr"/>
            <a:endParaRPr lang="es-AR" sz="14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26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72" y="6440306"/>
            <a:ext cx="840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Notas: Promedios simples. Los pares de SA y MCC fueron escogidos a partir de su similitud en cuanto al choque en sus términos de intercambio, sujeto a que fueran de un nivel de ingreso comparable. Fuentes: WDI.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536" y="4864608"/>
            <a:ext cx="2624261" cy="15453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" y="1453896"/>
            <a:ext cx="4304876" cy="3383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720" y="1453896"/>
            <a:ext cx="430487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416" y="4032502"/>
            <a:ext cx="2952980" cy="2286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69892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sobrevaluación está asociada con un déficit externo creciente en Bolivia pero con recesión en Ecuador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239" y="1245975"/>
            <a:ext cx="2593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Bolivia: Crecimiento</a:t>
            </a:r>
            <a:endParaRPr lang="es-AR" sz="12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729" y="1243584"/>
            <a:ext cx="211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Ecuador: Crecimiento</a:t>
            </a:r>
            <a:endParaRPr lang="es-AR" sz="12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6239" y="3814220"/>
            <a:ext cx="2722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Bolivia: Balance de la Cuenta Corriente</a:t>
            </a:r>
            <a:endParaRPr lang="es-AR" sz="12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1486" y="3767328"/>
            <a:ext cx="2880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Ecuador: Balance de la Cuenta Corriente</a:t>
            </a:r>
            <a:endParaRPr lang="es-AR" sz="12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27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962" y="6529804"/>
            <a:ext cx="824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Fuentes: Fuentes nacionales.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" y="1487658"/>
            <a:ext cx="2908699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416" y="1490472"/>
            <a:ext cx="2892829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08" y="4032504"/>
            <a:ext cx="2908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5401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que (a diferencia de países de ahorro alto) son los que terminaron en el síndrome de estanflación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19317" y="1525393"/>
            <a:ext cx="1043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Inflación</a:t>
            </a:r>
            <a:endParaRPr lang="es-AR" sz="14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2675" y="1526788"/>
            <a:ext cx="1629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Crecimiento</a:t>
            </a:r>
            <a:endParaRPr lang="es-AR" sz="14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28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72" y="6449015"/>
            <a:ext cx="840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Notas: “SA Ahorro Bajo” incluye Argentina, Brasil, Colombia, Uruguay y Venezuela. “SA Ahorro Alto” incluye Bolivia, Chile, Ecuador, Paraguay y Perú. El panel derecho muestra el logaritmo de la inflación. Fuentes: WDI, fuentes nacionales y WEO (FMI).</a:t>
            </a:r>
            <a:endParaRPr lang="es-AR" sz="10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1746" y="1199109"/>
            <a:ext cx="508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Países de Alto y Bajo Ahorro en SA y sus Pares</a:t>
            </a:r>
            <a:endParaRPr lang="es-AR" sz="16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1775517"/>
            <a:ext cx="2920538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" y="4114800"/>
            <a:ext cx="2920538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416" y="1775517"/>
            <a:ext cx="2909455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4416" y="4114800"/>
            <a:ext cx="29059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04" y="2327594"/>
            <a:ext cx="6558374" cy="37257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68987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mayor ímpetu del crecimiento esperado para el 2017 se concentra en SA…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4388" y="1758393"/>
            <a:ext cx="554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Latinoamérica y el Caribe: Crecimiento del PIB Real</a:t>
            </a:r>
            <a:endParaRPr lang="es-AR" sz="16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3</a:t>
            </a:fld>
            <a:endParaRPr lang="es-AR" dirty="0"/>
          </a:p>
        </p:txBody>
      </p:sp>
      <p:sp>
        <p:nvSpPr>
          <p:cNvPr id="10" name="TextBox 9"/>
          <p:cNvSpPr txBox="1"/>
          <p:nvPr/>
        </p:nvSpPr>
        <p:spPr>
          <a:xfrm>
            <a:off x="162962" y="6529804"/>
            <a:ext cx="824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Las tasas de crecimiento para LAC, MCC y SA son promedios ponderados. Fuentes: </a:t>
            </a:r>
            <a:r>
              <a:rPr lang="es-AR" sz="1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Consensus</a:t>
            </a:r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AR" sz="1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Forecasts</a:t>
            </a:r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y estimaciones del Banco Mundial.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4858" y="2868140"/>
            <a:ext cx="187290" cy="2547851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043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6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rebote de corto plazo ¿nos llevará hacia un crecimiento sostenido?</a:t>
            </a:r>
            <a:endParaRPr lang="es-AR" sz="26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4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3656" y="1630496"/>
            <a:ext cx="8392886" cy="451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110000"/>
              <a:buFont typeface="Wingdings" pitchFamily="2" charset="2"/>
              <a:buChar char="§"/>
              <a:defRPr sz="2200">
                <a:solidFill>
                  <a:srgbClr val="333333"/>
                </a:solidFill>
                <a:latin typeface="Calibri" pitchFamily="-107" charset="0"/>
                <a:ea typeface="ＭＳ Ｐゴシック" pitchFamily="34" charset="-128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80000"/>
              <a:buFont typeface="Wingdings" pitchFamily="2" charset="2"/>
              <a:buChar char="Ø"/>
              <a:defRPr sz="20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69A7"/>
              </a:buClr>
              <a:buChar char="•"/>
              <a:defRPr sz="18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r>
              <a:rPr lang="es-AR" kern="0" dirty="0" smtClean="0"/>
              <a:t>Las bifurcación de la región</a:t>
            </a:r>
          </a:p>
          <a:p>
            <a:pPr lvl="1" defTabSz="914400">
              <a:defRPr/>
            </a:pPr>
            <a:endParaRPr lang="es-AR" kern="0" dirty="0" smtClean="0"/>
          </a:p>
          <a:p>
            <a:pPr defTabSz="914400">
              <a:defRPr/>
            </a:pPr>
            <a:r>
              <a:rPr lang="es-AR" kern="0" dirty="0" smtClean="0"/>
              <a:t>El estado del ajuste macroeconómico en SA</a:t>
            </a:r>
          </a:p>
          <a:p>
            <a:pPr lvl="1" defTabSz="914400">
              <a:defRPr/>
            </a:pPr>
            <a:r>
              <a:rPr lang="es-AR" kern="0" dirty="0" smtClean="0"/>
              <a:t>Fiscal</a:t>
            </a:r>
          </a:p>
          <a:p>
            <a:pPr lvl="1" defTabSz="914400">
              <a:defRPr/>
            </a:pPr>
            <a:r>
              <a:rPr lang="es-AR" kern="0" dirty="0" smtClean="0"/>
              <a:t>Tipo de cambio real</a:t>
            </a:r>
          </a:p>
          <a:p>
            <a:pPr lvl="1" defTabSz="914400">
              <a:defRPr/>
            </a:pPr>
            <a:r>
              <a:rPr lang="es-AR" kern="0" dirty="0" smtClean="0"/>
              <a:t>Ahorro-inversión</a:t>
            </a:r>
          </a:p>
          <a:p>
            <a:pPr lvl="4" defTabSz="914400">
              <a:defRPr/>
            </a:pPr>
            <a:endParaRPr lang="es-AR" kern="0" dirty="0" smtClean="0"/>
          </a:p>
          <a:p>
            <a:pPr defTabSz="914400">
              <a:defRPr/>
            </a:pPr>
            <a:r>
              <a:rPr lang="es-ES" kern="0" dirty="0"/>
              <a:t>C</a:t>
            </a:r>
            <a:r>
              <a:rPr lang="es-ES" kern="0" dirty="0" smtClean="0"/>
              <a:t>recimiento a </a:t>
            </a:r>
            <a:r>
              <a:rPr lang="es-ES" kern="0" dirty="0"/>
              <a:t>través del </a:t>
            </a:r>
            <a:r>
              <a:rPr lang="es-ES" kern="0" dirty="0" smtClean="0"/>
              <a:t>comercio internacional</a:t>
            </a:r>
            <a:endParaRPr lang="es-ES" kern="0" dirty="0"/>
          </a:p>
          <a:p>
            <a:pPr lvl="1" defTabSz="914400">
              <a:defRPr/>
            </a:pPr>
            <a:r>
              <a:rPr lang="es-AR" kern="0" dirty="0" smtClean="0"/>
              <a:t>Problemática</a:t>
            </a:r>
          </a:p>
          <a:p>
            <a:pPr lvl="1" defTabSz="914400">
              <a:defRPr/>
            </a:pPr>
            <a:r>
              <a:rPr lang="es-AR" kern="0" dirty="0" smtClean="0"/>
              <a:t>Evidencia sobre </a:t>
            </a:r>
            <a:r>
              <a:rPr lang="es-AR" i="1" kern="0" dirty="0" err="1" smtClean="0"/>
              <a:t>green</a:t>
            </a:r>
            <a:r>
              <a:rPr lang="es-AR" i="1" kern="0" dirty="0" smtClean="0"/>
              <a:t> </a:t>
            </a:r>
            <a:r>
              <a:rPr lang="es-AR" i="1" kern="0" dirty="0" err="1" smtClean="0"/>
              <a:t>shoots</a:t>
            </a:r>
            <a:r>
              <a:rPr lang="es-AR" i="1" kern="0" dirty="0" smtClean="0"/>
              <a:t> </a:t>
            </a:r>
            <a:r>
              <a:rPr lang="es-AR" kern="0" dirty="0" smtClean="0"/>
              <a:t>en las exportaciones</a:t>
            </a:r>
          </a:p>
          <a:p>
            <a:pPr lvl="4" defTabSz="914400">
              <a:defRPr/>
            </a:pPr>
            <a:endParaRPr lang="es-AR" kern="0" dirty="0"/>
          </a:p>
          <a:p>
            <a:pPr defTabSz="914400">
              <a:defRPr/>
            </a:pPr>
            <a:r>
              <a:rPr lang="es-AR" kern="0" dirty="0" smtClean="0"/>
              <a:t>Prioridades de política económica</a:t>
            </a:r>
            <a:endParaRPr lang="es-AR" kern="0" dirty="0"/>
          </a:p>
        </p:txBody>
      </p:sp>
    </p:spTree>
    <p:extLst>
      <p:ext uri="{BB962C8B-B14F-4D97-AF65-F5344CB8AC3E}">
        <p14:creationId xmlns:p14="http://schemas.microsoft.com/office/powerpoint/2010/main" val="4960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5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110000"/>
              <a:buFont typeface="Wingdings" pitchFamily="2" charset="2"/>
              <a:buNone/>
              <a:defRPr sz="3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07" charset="0"/>
                <a:ea typeface="ＭＳ Ｐゴシック" pitchFamily="34" charset="-128"/>
                <a:cs typeface="ＭＳ Ｐゴシック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264B0"/>
              </a:buClr>
              <a:buSzPct val="80000"/>
              <a:buFont typeface="Wingdings" pitchFamily="2" charset="2"/>
              <a:buNone/>
              <a:defRPr sz="18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169A7"/>
              </a:buClr>
              <a:buNone/>
              <a:defRPr sz="16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rgbClr val="333333"/>
                </a:solidFill>
                <a:latin typeface="Calibri" pitchFamily="-107" charset="0"/>
                <a:ea typeface="ＭＳ Ｐゴシック" pitchFamily="-107" charset="-128"/>
                <a:cs typeface="ＭＳ Ｐゴシック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defRPr/>
            </a:pPr>
            <a:r>
              <a:rPr lang="es-AR" kern="0" dirty="0" smtClean="0"/>
              <a:t>La bifurcación de la región</a:t>
            </a:r>
          </a:p>
        </p:txBody>
      </p:sp>
    </p:spTree>
    <p:extLst>
      <p:ext uri="{BB962C8B-B14F-4D97-AF65-F5344CB8AC3E}">
        <p14:creationId xmlns:p14="http://schemas.microsoft.com/office/powerpoint/2010/main" val="33688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720" y="2377440"/>
            <a:ext cx="4321260" cy="33832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65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 está en el ciclo de EEUU; SA en el ciclo de China pero con una desaceleración más marcada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4065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latin typeface="Garamond" panose="02020404030301010803" pitchFamily="18" charset="0"/>
              </a:rPr>
              <a:t>MCC: Crecimiento Observado vs Crecimiento </a:t>
            </a:r>
          </a:p>
          <a:p>
            <a:pPr algn="ctr"/>
            <a:r>
              <a:rPr lang="es-AR" sz="1400" b="1" dirty="0" smtClean="0">
                <a:latin typeface="Garamond" panose="02020404030301010803" pitchFamily="18" charset="0"/>
              </a:rPr>
              <a:t>de EE.UU.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74065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latin typeface="Garamond" panose="02020404030301010803" pitchFamily="18" charset="0"/>
              </a:rPr>
              <a:t>SA y Colombia: Crecimiento Observado vs Crecimiento de China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6</a:t>
            </a:fld>
            <a:endParaRPr lang="es-AR" dirty="0"/>
          </a:p>
        </p:txBody>
      </p:sp>
      <p:sp>
        <p:nvSpPr>
          <p:cNvPr id="10" name="TextBox 9"/>
          <p:cNvSpPr txBox="1"/>
          <p:nvPr/>
        </p:nvSpPr>
        <p:spPr>
          <a:xfrm>
            <a:off x="128126" y="6518685"/>
            <a:ext cx="8320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Las series son promedios simples. LCRCE basado en datos de fuentes nacionales.</a:t>
            </a:r>
            <a:endParaRPr lang="es-AR" dirty="0"/>
          </a:p>
        </p:txBody>
      </p:sp>
      <p:sp>
        <p:nvSpPr>
          <p:cNvPr id="11" name="Oval 10"/>
          <p:cNvSpPr/>
          <p:nvPr/>
        </p:nvSpPr>
        <p:spPr>
          <a:xfrm rot="18842896">
            <a:off x="7660386" y="3035483"/>
            <a:ext cx="1232025" cy="1849266"/>
          </a:xfrm>
          <a:prstGeom prst="ellipse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36" y="2377440"/>
            <a:ext cx="432649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43" y="4116355"/>
            <a:ext cx="2905933" cy="2286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417" y="1716077"/>
            <a:ext cx="2925306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7" y="4111804"/>
            <a:ext cx="2861651" cy="2249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808" y="1716077"/>
            <a:ext cx="2814603" cy="2286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9320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MCC y SA han seguido de cerca a sus pares, pero MCC con menor crecimiento y SA con mayor estanflación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7518" y="2406395"/>
            <a:ext cx="1128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b="1" dirty="0" smtClean="0">
                <a:latin typeface="Garamond" panose="02020404030301010803" pitchFamily="18" charset="0"/>
              </a:rPr>
              <a:t>Crecimiento</a:t>
            </a:r>
            <a:endParaRPr lang="es-AR" sz="1400" b="1" dirty="0"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2584" y="4895261"/>
            <a:ext cx="878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latin typeface="Garamond" panose="02020404030301010803" pitchFamily="18" charset="0"/>
              </a:defRPr>
            </a:lvl1pPr>
          </a:lstStyle>
          <a:p>
            <a:r>
              <a:rPr lang="es-AR" sz="1400" dirty="0" smtClean="0"/>
              <a:t>Inflación</a:t>
            </a:r>
            <a:endParaRPr lang="es-AR" sz="1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/>
              <a:t>7</a:t>
            </a:fld>
            <a:endParaRPr lang="es-AR" dirty="0"/>
          </a:p>
        </p:txBody>
      </p:sp>
      <p:sp>
        <p:nvSpPr>
          <p:cNvPr id="17" name="TextBox 16"/>
          <p:cNvSpPr txBox="1"/>
          <p:nvPr/>
        </p:nvSpPr>
        <p:spPr>
          <a:xfrm>
            <a:off x="145544" y="6449015"/>
            <a:ext cx="8247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Notas: Promedios simples. Pares de SA incluye Ghana, Indonesia, Nigeria, Federación Rusa, Sudáfrica y Uzbekistán. Pares de MCC incluye Bangladesh, Filipinas, Malasia, Pakistán, Tailandia y Turquía. Fuentes: WDI, </a:t>
            </a:r>
            <a:r>
              <a:rPr lang="es-AR" sz="1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Economist</a:t>
            </a:r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AR" sz="1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Intelligence</a:t>
            </a:r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s-AR" sz="1000" i="1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Unit</a:t>
            </a:r>
            <a:r>
              <a:rPr lang="es-AR" sz="1000" i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t>, fuentes nacionales y WEO (FMI).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229" y="1370213"/>
            <a:ext cx="3819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latin typeface="Garamond" panose="02020404030301010803" pitchFamily="18" charset="0"/>
              </a:rPr>
              <a:t>SA y sus Pares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5869" y="1370213"/>
            <a:ext cx="344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latin typeface="Garamond" panose="02020404030301010803" pitchFamily="18" charset="0"/>
              </a:rPr>
              <a:t>MCC y sus Pares</a:t>
            </a:r>
            <a:endParaRPr lang="es-AR" sz="1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" y="2377440"/>
            <a:ext cx="4325356" cy="33832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0164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 de SA, domina la expansión fuerte de la demanda doméstica en países de bajo ahorro…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862" y="1813828"/>
            <a:ext cx="409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SA y sus Pares: Tasas de Ahorro Real</a:t>
            </a:r>
          </a:p>
          <a:p>
            <a:pPr algn="ctr"/>
            <a:r>
              <a:rPr lang="es-AR" sz="1400" i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Promedios 2003-2015</a:t>
            </a:r>
            <a:endParaRPr lang="es-AR" sz="1400" i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93324" y="1813828"/>
            <a:ext cx="344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SA y sus Pares: Demanda Doméstica Real</a:t>
            </a:r>
            <a:endParaRPr lang="es-AR" sz="14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8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72" y="6440306"/>
            <a:ext cx="840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Notas: Ahorro real es el PIB real menos el consumo total real más ingresos primarios y secundarios reales. SA AB incluye Argentina, Brasil, Colombia, Uruguay y Venezuela. SA AA incluye Bolivia, Chile, Ecuador, Paraguay y Perú. Fuentes: WDI, </a:t>
            </a:r>
            <a:r>
              <a:rPr lang="es-AR" sz="1000" i="1" dirty="0" err="1" smtClean="0">
                <a:solidFill>
                  <a:srgbClr val="000000"/>
                </a:solidFill>
                <a:ea typeface="ＭＳ Ｐゴシック" pitchFamily="34" charset="-128"/>
              </a:rPr>
              <a:t>Economist</a:t>
            </a:r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s-AR" sz="1000" i="1" dirty="0" err="1" smtClean="0">
                <a:solidFill>
                  <a:srgbClr val="000000"/>
                </a:solidFill>
                <a:ea typeface="ＭＳ Ｐゴシック" pitchFamily="34" charset="-128"/>
              </a:rPr>
              <a:t>Intelligence</a:t>
            </a:r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s-AR" sz="1000" i="1" dirty="0" err="1" smtClean="0">
                <a:solidFill>
                  <a:srgbClr val="000000"/>
                </a:solidFill>
                <a:ea typeface="ＭＳ Ｐゴシック" pitchFamily="34" charset="-128"/>
              </a:rPr>
              <a:t>Unit</a:t>
            </a:r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, fuentes nacionales, </a:t>
            </a:r>
            <a:r>
              <a:rPr lang="es-AR" sz="1000" i="1" dirty="0" err="1" smtClean="0">
                <a:solidFill>
                  <a:srgbClr val="000000"/>
                </a:solidFill>
                <a:ea typeface="ＭＳ Ｐゴシック" pitchFamily="34" charset="-128"/>
              </a:rPr>
              <a:t>BoP</a:t>
            </a:r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 y WEO (FMI).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96805" y="3334879"/>
            <a:ext cx="223675" cy="20520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0" y="2377440"/>
            <a:ext cx="427728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69233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AR" sz="2400" dirty="0" smtClean="0">
                <a:solidFill>
                  <a:srgbClr val="4C3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…que tienden a ser los países que ahora se encuentran en la zona de estanflación</a:t>
            </a:r>
            <a:endParaRPr lang="es-AR" sz="2400" dirty="0">
              <a:solidFill>
                <a:srgbClr val="4C3F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01" y="1464572"/>
            <a:ext cx="554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AR" sz="1600" b="1" dirty="0" smtClean="0">
                <a:solidFill>
                  <a:srgbClr val="000000"/>
                </a:solidFill>
                <a:latin typeface="Garamond" pitchFamily="18" charset="0"/>
              </a:rPr>
              <a:t>SA: Crecimiento e Inflación,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AE3B-106C-DA4D-9C3C-4B62F610BEA5}" type="slidenum">
              <a:rPr lang="es-AR" smtClean="0">
                <a:solidFill>
                  <a:prstClr val="black"/>
                </a:solidFill>
              </a:rPr>
              <a:pPr/>
              <a:t>9</a:t>
            </a:fld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962" y="6529804"/>
            <a:ext cx="82477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Fuentes: </a:t>
            </a:r>
            <a:r>
              <a:rPr lang="es-AR" sz="1000" i="1" dirty="0" err="1" smtClean="0">
                <a:solidFill>
                  <a:srgbClr val="000000"/>
                </a:solidFill>
                <a:ea typeface="ＭＳ Ｐゴシック" pitchFamily="34" charset="-128"/>
              </a:rPr>
              <a:t>Consensus</a:t>
            </a:r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s-AR" sz="1000" i="1" dirty="0" err="1" smtClean="0">
                <a:solidFill>
                  <a:srgbClr val="000000"/>
                </a:solidFill>
                <a:ea typeface="ＭＳ Ｐゴシック" pitchFamily="34" charset="-128"/>
              </a:rPr>
              <a:t>Forecasts</a:t>
            </a:r>
            <a:r>
              <a:rPr lang="es-AR" sz="1000" i="1" dirty="0" smtClean="0">
                <a:solidFill>
                  <a:srgbClr val="000000"/>
                </a:solidFill>
                <a:ea typeface="ＭＳ Ｐゴシック" pitchFamily="34" charset="-128"/>
              </a:rPr>
              <a:t> y estadísticas nacionales.</a:t>
            </a:r>
            <a:endParaRPr lang="es-AR" sz="10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96" y="2011680"/>
            <a:ext cx="5235660" cy="4114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60973" y="4098276"/>
            <a:ext cx="627962" cy="440675"/>
          </a:xfrm>
          <a:prstGeom prst="ellipse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1799</Words>
  <Application>Microsoft Office PowerPoint</Application>
  <PresentationFormat>On-screen Show (4:3)</PresentationFormat>
  <Paragraphs>171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Garamond</vt:lpstr>
      <vt:lpstr>Impact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miguel angel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dg</dc:creator>
  <cp:lastModifiedBy>Augusto de la Torre</cp:lastModifiedBy>
  <cp:revision>424</cp:revision>
  <dcterms:created xsi:type="dcterms:W3CDTF">2015-09-20T17:15:16Z</dcterms:created>
  <dcterms:modified xsi:type="dcterms:W3CDTF">2016-10-12T22:44:04Z</dcterms:modified>
</cp:coreProperties>
</file>