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98" r:id="rId2"/>
  </p:sldMasterIdLst>
  <p:notesMasterIdLst>
    <p:notesMasterId r:id="rId57"/>
  </p:notesMasterIdLst>
  <p:handoutMasterIdLst>
    <p:handoutMasterId r:id="rId58"/>
  </p:handoutMasterIdLst>
  <p:sldIdLst>
    <p:sldId id="256" r:id="rId3"/>
    <p:sldId id="330" r:id="rId4"/>
    <p:sldId id="331" r:id="rId5"/>
    <p:sldId id="259" r:id="rId6"/>
    <p:sldId id="358" r:id="rId7"/>
    <p:sldId id="361" r:id="rId8"/>
    <p:sldId id="291" r:id="rId9"/>
    <p:sldId id="292" r:id="rId10"/>
    <p:sldId id="377" r:id="rId11"/>
    <p:sldId id="362" r:id="rId12"/>
    <p:sldId id="363" r:id="rId13"/>
    <p:sldId id="301" r:id="rId14"/>
    <p:sldId id="300" r:id="rId15"/>
    <p:sldId id="274" r:id="rId16"/>
    <p:sldId id="327" r:id="rId17"/>
    <p:sldId id="278" r:id="rId18"/>
    <p:sldId id="279" r:id="rId19"/>
    <p:sldId id="261" r:id="rId20"/>
    <p:sldId id="308" r:id="rId21"/>
    <p:sldId id="297" r:id="rId22"/>
    <p:sldId id="321" r:id="rId23"/>
    <p:sldId id="342" r:id="rId24"/>
    <p:sldId id="340" r:id="rId25"/>
    <p:sldId id="359" r:id="rId26"/>
    <p:sldId id="364" r:id="rId27"/>
    <p:sldId id="295" r:id="rId28"/>
    <p:sldId id="285" r:id="rId29"/>
    <p:sldId id="314" r:id="rId30"/>
    <p:sldId id="366" r:id="rId31"/>
    <p:sldId id="354" r:id="rId32"/>
    <p:sldId id="335" r:id="rId33"/>
    <p:sldId id="339" r:id="rId34"/>
    <p:sldId id="365" r:id="rId35"/>
    <p:sldId id="305" r:id="rId36"/>
    <p:sldId id="368" r:id="rId37"/>
    <p:sldId id="369" r:id="rId38"/>
    <p:sldId id="370" r:id="rId39"/>
    <p:sldId id="372" r:id="rId40"/>
    <p:sldId id="312" r:id="rId41"/>
    <p:sldId id="315" r:id="rId42"/>
    <p:sldId id="316" r:id="rId43"/>
    <p:sldId id="353" r:id="rId44"/>
    <p:sldId id="355" r:id="rId45"/>
    <p:sldId id="323" r:id="rId46"/>
    <p:sldId id="333" r:id="rId47"/>
    <p:sldId id="373" r:id="rId48"/>
    <p:sldId id="378" r:id="rId49"/>
    <p:sldId id="379" r:id="rId50"/>
    <p:sldId id="367" r:id="rId51"/>
    <p:sldId id="376" r:id="rId52"/>
    <p:sldId id="380" r:id="rId53"/>
    <p:sldId id="381" r:id="rId54"/>
    <p:sldId id="382" r:id="rId55"/>
    <p:sldId id="306" r:id="rId56"/>
  </p:sldIdLst>
  <p:sldSz cx="9144000" cy="6858000" type="screen4x3"/>
  <p:notesSz cx="6797675" cy="9928225"/>
  <p:defaultTextStyle>
    <a:defPPr>
      <a:defRPr lang="en-AU"/>
    </a:defPPr>
    <a:lvl1pPr algn="l" rtl="0" fontAlgn="base">
      <a:spcBef>
        <a:spcPct val="25000"/>
      </a:spcBef>
      <a:spcAft>
        <a:spcPct val="0"/>
      </a:spcAft>
      <a:buClr>
        <a:srgbClr val="A50E29"/>
      </a:buClr>
      <a:buFont typeface="Arial" charset="0"/>
      <a:defRPr sz="2400" kern="1200">
        <a:solidFill>
          <a:srgbClr val="A50E29"/>
        </a:solidFill>
        <a:latin typeface="Arial" charset="0"/>
        <a:ea typeface="+mn-ea"/>
        <a:cs typeface="+mn-cs"/>
      </a:defRPr>
    </a:lvl1pPr>
    <a:lvl2pPr marL="457200" algn="l" rtl="0" fontAlgn="base">
      <a:spcBef>
        <a:spcPct val="25000"/>
      </a:spcBef>
      <a:spcAft>
        <a:spcPct val="0"/>
      </a:spcAft>
      <a:buClr>
        <a:srgbClr val="A50E29"/>
      </a:buClr>
      <a:buFont typeface="Arial" charset="0"/>
      <a:defRPr sz="2400" kern="1200">
        <a:solidFill>
          <a:srgbClr val="A50E29"/>
        </a:solidFill>
        <a:latin typeface="Arial" charset="0"/>
        <a:ea typeface="+mn-ea"/>
        <a:cs typeface="+mn-cs"/>
      </a:defRPr>
    </a:lvl2pPr>
    <a:lvl3pPr marL="914400" algn="l" rtl="0" fontAlgn="base">
      <a:spcBef>
        <a:spcPct val="25000"/>
      </a:spcBef>
      <a:spcAft>
        <a:spcPct val="0"/>
      </a:spcAft>
      <a:buClr>
        <a:srgbClr val="A50E29"/>
      </a:buClr>
      <a:buFont typeface="Arial" charset="0"/>
      <a:defRPr sz="2400" kern="1200">
        <a:solidFill>
          <a:srgbClr val="A50E29"/>
        </a:solidFill>
        <a:latin typeface="Arial" charset="0"/>
        <a:ea typeface="+mn-ea"/>
        <a:cs typeface="+mn-cs"/>
      </a:defRPr>
    </a:lvl3pPr>
    <a:lvl4pPr marL="1371600" algn="l" rtl="0" fontAlgn="base">
      <a:spcBef>
        <a:spcPct val="25000"/>
      </a:spcBef>
      <a:spcAft>
        <a:spcPct val="0"/>
      </a:spcAft>
      <a:buClr>
        <a:srgbClr val="A50E29"/>
      </a:buClr>
      <a:buFont typeface="Arial" charset="0"/>
      <a:defRPr sz="2400" kern="1200">
        <a:solidFill>
          <a:srgbClr val="A50E29"/>
        </a:solidFill>
        <a:latin typeface="Arial" charset="0"/>
        <a:ea typeface="+mn-ea"/>
        <a:cs typeface="+mn-cs"/>
      </a:defRPr>
    </a:lvl4pPr>
    <a:lvl5pPr marL="1828800" algn="l" rtl="0" fontAlgn="base">
      <a:spcBef>
        <a:spcPct val="25000"/>
      </a:spcBef>
      <a:spcAft>
        <a:spcPct val="0"/>
      </a:spcAft>
      <a:buClr>
        <a:srgbClr val="A50E29"/>
      </a:buClr>
      <a:buFont typeface="Arial" charset="0"/>
      <a:defRPr sz="2400" kern="1200">
        <a:solidFill>
          <a:srgbClr val="A50E29"/>
        </a:solidFill>
        <a:latin typeface="Arial" charset="0"/>
        <a:ea typeface="+mn-ea"/>
        <a:cs typeface="+mn-cs"/>
      </a:defRPr>
    </a:lvl5pPr>
    <a:lvl6pPr marL="2286000" algn="l" defTabSz="914400" rtl="0" eaLnBrk="1" latinLnBrk="0" hangingPunct="1">
      <a:defRPr sz="2400" kern="1200">
        <a:solidFill>
          <a:srgbClr val="A50E29"/>
        </a:solidFill>
        <a:latin typeface="Arial" charset="0"/>
        <a:ea typeface="+mn-ea"/>
        <a:cs typeface="+mn-cs"/>
      </a:defRPr>
    </a:lvl6pPr>
    <a:lvl7pPr marL="2743200" algn="l" defTabSz="914400" rtl="0" eaLnBrk="1" latinLnBrk="0" hangingPunct="1">
      <a:defRPr sz="2400" kern="1200">
        <a:solidFill>
          <a:srgbClr val="A50E29"/>
        </a:solidFill>
        <a:latin typeface="Arial" charset="0"/>
        <a:ea typeface="+mn-ea"/>
        <a:cs typeface="+mn-cs"/>
      </a:defRPr>
    </a:lvl7pPr>
    <a:lvl8pPr marL="3200400" algn="l" defTabSz="914400" rtl="0" eaLnBrk="1" latinLnBrk="0" hangingPunct="1">
      <a:defRPr sz="2400" kern="1200">
        <a:solidFill>
          <a:srgbClr val="A50E29"/>
        </a:solidFill>
        <a:latin typeface="Arial" charset="0"/>
        <a:ea typeface="+mn-ea"/>
        <a:cs typeface="+mn-cs"/>
      </a:defRPr>
    </a:lvl8pPr>
    <a:lvl9pPr marL="3657600" algn="l" defTabSz="914400" rtl="0" eaLnBrk="1" latinLnBrk="0" hangingPunct="1">
      <a:defRPr sz="2400" kern="1200">
        <a:solidFill>
          <a:srgbClr val="A50E29"/>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207">
          <p15:clr>
            <a:srgbClr val="A4A3A4"/>
          </p15:clr>
        </p15:guide>
        <p15:guide id="4" orient="horz" pos="1616">
          <p15:clr>
            <a:srgbClr val="A4A3A4"/>
          </p15:clr>
        </p15:guide>
        <p15:guide id="5" pos="385">
          <p15:clr>
            <a:srgbClr val="A4A3A4"/>
          </p15:clr>
        </p15:guide>
        <p15:guide id="6" pos="2782">
          <p15:clr>
            <a:srgbClr val="A4A3A4"/>
          </p15:clr>
        </p15:guide>
        <p15:guide id="7" pos="2985">
          <p15:clr>
            <a:srgbClr val="A4A3A4"/>
          </p15:clr>
        </p15:guide>
        <p15:guide id="8" pos="5382">
          <p15:clr>
            <a:srgbClr val="A4A3A4"/>
          </p15:clr>
        </p15:guide>
      </p15:sldGuideLst>
    </p:ext>
    <p:ext uri="{2D200454-40CA-4A62-9FC3-DE9A4176ACB9}">
      <p15:notesGuideLst xmlns:p15="http://schemas.microsoft.com/office/powerpoint/2012/main" xmlns="">
        <p15:guide id="1" orient="horz" pos="2951"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D00"/>
    <a:srgbClr val="6773B6"/>
    <a:srgbClr val="900028"/>
    <a:srgbClr val="5F5F5F"/>
    <a:srgbClr val="A2AD00"/>
    <a:srgbClr val="EBB700"/>
    <a:srgbClr val="A51930"/>
    <a:srgbClr val="404143"/>
    <a:srgbClr val="A50E29"/>
    <a:srgbClr val="C8A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1" autoAdjust="0"/>
    <p:restoredTop sz="77671" autoAdjust="0"/>
  </p:normalViewPr>
  <p:slideViewPr>
    <p:cSldViewPr>
      <p:cViewPr>
        <p:scale>
          <a:sx n="100" d="100"/>
          <a:sy n="100" d="100"/>
        </p:scale>
        <p:origin x="-588" y="462"/>
      </p:cViewPr>
      <p:guideLst>
        <p:guide orient="horz" pos="2160"/>
        <p:guide orient="horz" pos="935"/>
        <p:guide orient="horz" pos="1434"/>
        <p:guide pos="2880"/>
        <p:guide pos="385"/>
        <p:guide pos="2782"/>
        <p:guide pos="2985"/>
        <p:guide pos="5382"/>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85" d="100"/>
          <a:sy n="85" d="100"/>
        </p:scale>
        <p:origin x="3048"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2"/>
            <a:ext cx="2945955" cy="497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90" tIns="46894" rIns="93790" bIns="46894" numCol="1" anchor="t" anchorCtr="0" compatLnSpc="1">
            <a:prstTxWarp prst="textNoShape">
              <a:avLst/>
            </a:prstTxWarp>
          </a:bodyPr>
          <a:lstStyle>
            <a:lvl1pPr defTabSz="938270">
              <a:spcBef>
                <a:spcPct val="0"/>
              </a:spcBef>
              <a:buClrTx/>
              <a:buFontTx/>
              <a:buNone/>
              <a:defRPr sz="1300">
                <a:solidFill>
                  <a:schemeClr val="tx1"/>
                </a:solidFill>
                <a:latin typeface="Times New Roman" pitchFamily="18" charset="0"/>
              </a:defRPr>
            </a:lvl1pPr>
          </a:lstStyle>
          <a:p>
            <a:endParaRPr lang="en-AU" dirty="0"/>
          </a:p>
        </p:txBody>
      </p:sp>
      <p:sp>
        <p:nvSpPr>
          <p:cNvPr id="8195" name="Rectangle 3"/>
          <p:cNvSpPr>
            <a:spLocks noGrp="1" noChangeArrowheads="1"/>
          </p:cNvSpPr>
          <p:nvPr>
            <p:ph type="dt" sz="quarter" idx="1"/>
          </p:nvPr>
        </p:nvSpPr>
        <p:spPr bwMode="auto">
          <a:xfrm>
            <a:off x="3851723" y="2"/>
            <a:ext cx="2945954" cy="497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90" tIns="46894" rIns="93790" bIns="46894" numCol="1" anchor="t" anchorCtr="0" compatLnSpc="1">
            <a:prstTxWarp prst="textNoShape">
              <a:avLst/>
            </a:prstTxWarp>
          </a:bodyPr>
          <a:lstStyle>
            <a:lvl1pPr algn="r" defTabSz="938270">
              <a:spcBef>
                <a:spcPct val="0"/>
              </a:spcBef>
              <a:buClrTx/>
              <a:buFontTx/>
              <a:buNone/>
              <a:defRPr sz="1300">
                <a:solidFill>
                  <a:schemeClr val="tx1"/>
                </a:solidFill>
                <a:latin typeface="Times New Roman" pitchFamily="18" charset="0"/>
              </a:defRPr>
            </a:lvl1pPr>
          </a:lstStyle>
          <a:p>
            <a:endParaRPr lang="en-AU" dirty="0"/>
          </a:p>
        </p:txBody>
      </p:sp>
      <p:sp>
        <p:nvSpPr>
          <p:cNvPr id="8196" name="Rectangle 4"/>
          <p:cNvSpPr>
            <a:spLocks noGrp="1" noChangeArrowheads="1"/>
          </p:cNvSpPr>
          <p:nvPr>
            <p:ph type="ftr" sz="quarter" idx="2"/>
          </p:nvPr>
        </p:nvSpPr>
        <p:spPr bwMode="auto">
          <a:xfrm>
            <a:off x="0" y="9430830"/>
            <a:ext cx="2945955" cy="49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90" tIns="46894" rIns="93790" bIns="46894" numCol="1" anchor="b" anchorCtr="0" compatLnSpc="1">
            <a:prstTxWarp prst="textNoShape">
              <a:avLst/>
            </a:prstTxWarp>
          </a:bodyPr>
          <a:lstStyle>
            <a:lvl1pPr defTabSz="938270">
              <a:spcBef>
                <a:spcPct val="0"/>
              </a:spcBef>
              <a:buClrTx/>
              <a:buFontTx/>
              <a:buNone/>
              <a:defRPr sz="1300">
                <a:solidFill>
                  <a:schemeClr val="tx1"/>
                </a:solidFill>
                <a:latin typeface="Times New Roman" pitchFamily="18" charset="0"/>
              </a:defRPr>
            </a:lvl1pPr>
          </a:lstStyle>
          <a:p>
            <a:endParaRPr lang="en-AU" dirty="0"/>
          </a:p>
        </p:txBody>
      </p:sp>
      <p:sp>
        <p:nvSpPr>
          <p:cNvPr id="8197" name="Rectangle 5"/>
          <p:cNvSpPr>
            <a:spLocks noGrp="1" noChangeArrowheads="1"/>
          </p:cNvSpPr>
          <p:nvPr>
            <p:ph type="sldNum" sz="quarter" idx="3"/>
          </p:nvPr>
        </p:nvSpPr>
        <p:spPr bwMode="auto">
          <a:xfrm>
            <a:off x="3851723" y="9430830"/>
            <a:ext cx="2945954" cy="49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90" tIns="46894" rIns="93790" bIns="46894" numCol="1" anchor="b" anchorCtr="0" compatLnSpc="1">
            <a:prstTxWarp prst="textNoShape">
              <a:avLst/>
            </a:prstTxWarp>
          </a:bodyPr>
          <a:lstStyle>
            <a:lvl1pPr algn="r" defTabSz="938270">
              <a:spcBef>
                <a:spcPct val="0"/>
              </a:spcBef>
              <a:buClrTx/>
              <a:buFontTx/>
              <a:buNone/>
              <a:defRPr sz="1300">
                <a:solidFill>
                  <a:schemeClr val="tx1"/>
                </a:solidFill>
                <a:latin typeface="Times New Roman" pitchFamily="18" charset="0"/>
              </a:defRPr>
            </a:lvl1pPr>
          </a:lstStyle>
          <a:p>
            <a:fld id="{C735B90B-3CCC-4A7F-A6BA-1EE2215F859D}" type="slidenum">
              <a:rPr lang="en-AU"/>
              <a:pPr/>
              <a:t>‹#›</a:t>
            </a:fld>
            <a:endParaRPr lang="en-AU" dirty="0"/>
          </a:p>
        </p:txBody>
      </p:sp>
    </p:spTree>
    <p:extLst>
      <p:ext uri="{BB962C8B-B14F-4D97-AF65-F5344CB8AC3E}">
        <p14:creationId xmlns:p14="http://schemas.microsoft.com/office/powerpoint/2010/main" val="3170772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2"/>
            <a:ext cx="2945955" cy="497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90" tIns="46894" rIns="93790" bIns="46894" numCol="1" anchor="t" anchorCtr="0" compatLnSpc="1">
            <a:prstTxWarp prst="textNoShape">
              <a:avLst/>
            </a:prstTxWarp>
          </a:bodyPr>
          <a:lstStyle>
            <a:lvl1pPr defTabSz="938270">
              <a:spcBef>
                <a:spcPct val="0"/>
              </a:spcBef>
              <a:buClrTx/>
              <a:buFontTx/>
              <a:buNone/>
              <a:defRPr sz="1300">
                <a:solidFill>
                  <a:schemeClr val="tx1"/>
                </a:solidFill>
                <a:latin typeface="Times New Roman" pitchFamily="18" charset="0"/>
              </a:defRPr>
            </a:lvl1pPr>
          </a:lstStyle>
          <a:p>
            <a:endParaRPr lang="en-AU" dirty="0"/>
          </a:p>
        </p:txBody>
      </p:sp>
      <p:sp>
        <p:nvSpPr>
          <p:cNvPr id="10243" name="Rectangle 3"/>
          <p:cNvSpPr>
            <a:spLocks noGrp="1" noChangeArrowheads="1"/>
          </p:cNvSpPr>
          <p:nvPr>
            <p:ph type="dt" idx="1"/>
          </p:nvPr>
        </p:nvSpPr>
        <p:spPr bwMode="auto">
          <a:xfrm>
            <a:off x="3851723" y="2"/>
            <a:ext cx="2945954" cy="497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90" tIns="46894" rIns="93790" bIns="46894" numCol="1" anchor="t" anchorCtr="0" compatLnSpc="1">
            <a:prstTxWarp prst="textNoShape">
              <a:avLst/>
            </a:prstTxWarp>
          </a:bodyPr>
          <a:lstStyle>
            <a:lvl1pPr algn="r" defTabSz="938270">
              <a:spcBef>
                <a:spcPct val="0"/>
              </a:spcBef>
              <a:buClrTx/>
              <a:buFontTx/>
              <a:buNone/>
              <a:defRPr sz="1300">
                <a:solidFill>
                  <a:schemeClr val="tx1"/>
                </a:solidFill>
                <a:latin typeface="Times New Roman" pitchFamily="18" charset="0"/>
              </a:defRPr>
            </a:lvl1pPr>
          </a:lstStyle>
          <a:p>
            <a:endParaRPr lang="en-AU" dirty="0"/>
          </a:p>
        </p:txBody>
      </p:sp>
      <p:sp>
        <p:nvSpPr>
          <p:cNvPr id="102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05767" y="4716237"/>
            <a:ext cx="4986142" cy="446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90" tIns="46894" rIns="93790" bIns="46894"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46" name="Rectangle 6"/>
          <p:cNvSpPr>
            <a:spLocks noGrp="1" noChangeArrowheads="1"/>
          </p:cNvSpPr>
          <p:nvPr>
            <p:ph type="ftr" sz="quarter" idx="4"/>
          </p:nvPr>
        </p:nvSpPr>
        <p:spPr bwMode="auto">
          <a:xfrm>
            <a:off x="0" y="9430830"/>
            <a:ext cx="2945955" cy="49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90" tIns="46894" rIns="93790" bIns="46894" numCol="1" anchor="b" anchorCtr="0" compatLnSpc="1">
            <a:prstTxWarp prst="textNoShape">
              <a:avLst/>
            </a:prstTxWarp>
          </a:bodyPr>
          <a:lstStyle>
            <a:lvl1pPr defTabSz="938270">
              <a:spcBef>
                <a:spcPct val="0"/>
              </a:spcBef>
              <a:buClrTx/>
              <a:buFontTx/>
              <a:buNone/>
              <a:defRPr sz="1300">
                <a:solidFill>
                  <a:schemeClr val="tx1"/>
                </a:solidFill>
                <a:latin typeface="Times New Roman" pitchFamily="18" charset="0"/>
              </a:defRPr>
            </a:lvl1pPr>
          </a:lstStyle>
          <a:p>
            <a:endParaRPr lang="en-AU" dirty="0"/>
          </a:p>
        </p:txBody>
      </p:sp>
      <p:sp>
        <p:nvSpPr>
          <p:cNvPr id="10247" name="Rectangle 7"/>
          <p:cNvSpPr>
            <a:spLocks noGrp="1" noChangeArrowheads="1"/>
          </p:cNvSpPr>
          <p:nvPr>
            <p:ph type="sldNum" sz="quarter" idx="5"/>
          </p:nvPr>
        </p:nvSpPr>
        <p:spPr bwMode="auto">
          <a:xfrm>
            <a:off x="3851723" y="9430830"/>
            <a:ext cx="2945954" cy="49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90" tIns="46894" rIns="93790" bIns="46894" numCol="1" anchor="b" anchorCtr="0" compatLnSpc="1">
            <a:prstTxWarp prst="textNoShape">
              <a:avLst/>
            </a:prstTxWarp>
          </a:bodyPr>
          <a:lstStyle>
            <a:lvl1pPr algn="r" defTabSz="938270">
              <a:spcBef>
                <a:spcPct val="0"/>
              </a:spcBef>
              <a:buClrTx/>
              <a:buFontTx/>
              <a:buNone/>
              <a:defRPr sz="1300">
                <a:solidFill>
                  <a:schemeClr val="tx1"/>
                </a:solidFill>
                <a:latin typeface="Times New Roman" pitchFamily="18" charset="0"/>
              </a:defRPr>
            </a:lvl1pPr>
          </a:lstStyle>
          <a:p>
            <a:fld id="{5BAFD5B6-36AD-48C5-867C-C5940AE28F53}" type="slidenum">
              <a:rPr lang="en-AU"/>
              <a:pPr/>
              <a:t>‹#›</a:t>
            </a:fld>
            <a:endParaRPr lang="en-AU" dirty="0"/>
          </a:p>
        </p:txBody>
      </p:sp>
    </p:spTree>
    <p:extLst>
      <p:ext uri="{BB962C8B-B14F-4D97-AF65-F5344CB8AC3E}">
        <p14:creationId xmlns:p14="http://schemas.microsoft.com/office/powerpoint/2010/main" val="29255171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AFD5B6-36AD-48C5-867C-C5940AE28F53}" type="slidenum">
              <a:rPr lang="en-AU" smtClean="0"/>
              <a:pPr/>
              <a:t>1</a:t>
            </a:fld>
            <a:endParaRPr lang="en-AU" dirty="0"/>
          </a:p>
        </p:txBody>
      </p:sp>
    </p:spTree>
    <p:extLst>
      <p:ext uri="{BB962C8B-B14F-4D97-AF65-F5344CB8AC3E}">
        <p14:creationId xmlns:p14="http://schemas.microsoft.com/office/powerpoint/2010/main" val="153225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AFD5B6-36AD-48C5-867C-C5940AE28F53}" type="slidenum">
              <a:rPr lang="en-AU" smtClean="0"/>
              <a:pPr/>
              <a:t>22</a:t>
            </a:fld>
            <a:endParaRPr lang="en-AU" dirty="0"/>
          </a:p>
        </p:txBody>
      </p:sp>
    </p:spTree>
    <p:extLst>
      <p:ext uri="{BB962C8B-B14F-4D97-AF65-F5344CB8AC3E}">
        <p14:creationId xmlns:p14="http://schemas.microsoft.com/office/powerpoint/2010/main" val="1833035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AFD5B6-36AD-48C5-867C-C5940AE28F53}" type="slidenum">
              <a:rPr lang="en-AU" smtClean="0"/>
              <a:pPr/>
              <a:t>23</a:t>
            </a:fld>
            <a:endParaRPr lang="en-AU" dirty="0"/>
          </a:p>
        </p:txBody>
      </p:sp>
    </p:spTree>
    <p:extLst>
      <p:ext uri="{BB962C8B-B14F-4D97-AF65-F5344CB8AC3E}">
        <p14:creationId xmlns:p14="http://schemas.microsoft.com/office/powerpoint/2010/main" val="1833035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AFD5B6-36AD-48C5-867C-C5940AE28F53}" type="slidenum">
              <a:rPr lang="en-AU" smtClean="0"/>
              <a:pPr/>
              <a:t>27</a:t>
            </a:fld>
            <a:endParaRPr lang="en-AU" dirty="0"/>
          </a:p>
        </p:txBody>
      </p:sp>
    </p:spTree>
    <p:extLst>
      <p:ext uri="{BB962C8B-B14F-4D97-AF65-F5344CB8AC3E}">
        <p14:creationId xmlns:p14="http://schemas.microsoft.com/office/powerpoint/2010/main" val="649303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AFD5B6-36AD-48C5-867C-C5940AE28F53}" type="slidenum">
              <a:rPr lang="en-AU" smtClean="0"/>
              <a:pPr/>
              <a:t>28</a:t>
            </a:fld>
            <a:endParaRPr lang="en-AU" dirty="0"/>
          </a:p>
        </p:txBody>
      </p:sp>
    </p:spTree>
    <p:extLst>
      <p:ext uri="{BB962C8B-B14F-4D97-AF65-F5344CB8AC3E}">
        <p14:creationId xmlns:p14="http://schemas.microsoft.com/office/powerpoint/2010/main" val="1326683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smtClean="0">
                <a:effectLst/>
              </a:rPr>
              <a:t>P2P mobile services:</a:t>
            </a:r>
            <a:r>
              <a:rPr lang="en-US" sz="1000" smtClean="0">
                <a:effectLst/>
              </a:rPr>
              <a:t> bank customers will no longer be required to go through double verifications to transfer small amount of funds to a third party’s clients via internet banking.  HKMA is also allowing, for the first time, bank clients to use mobile devices such as smartphones to transfer funds to a non-preregistered account of a third party’s clients.</a:t>
            </a:r>
          </a:p>
          <a:p>
            <a:r>
              <a:rPr lang="en-US" sz="1000" smtClean="0">
                <a:effectLst/>
              </a:rPr>
              <a:t>The new policy will enable individuals to channel funds among friends. Account registration on smart phone will take one day to be effective as a security precaution</a:t>
            </a:r>
          </a:p>
          <a:p>
            <a:r>
              <a:rPr lang="en-US" sz="1000" b="1" smtClean="0">
                <a:effectLst/>
              </a:rPr>
              <a:t>e-Cheque: </a:t>
            </a:r>
            <a:r>
              <a:rPr lang="en-US" sz="1000" smtClean="0"/>
              <a:t>Launched  </a:t>
            </a:r>
            <a:r>
              <a:rPr lang="en-US" sz="1000"/>
              <a:t>December 2015, the e-Cheque initiative aims to turn the </a:t>
            </a:r>
            <a:r>
              <a:rPr lang="en-US" sz="1000" smtClean="0"/>
              <a:t>cheque writing </a:t>
            </a:r>
            <a:r>
              <a:rPr lang="en-US" sz="1000"/>
              <a:t>and presentment processes totally online. The e-Cheque, with </a:t>
            </a:r>
            <a:r>
              <a:rPr lang="en-US" sz="1000" smtClean="0"/>
              <a:t>similar image </a:t>
            </a:r>
            <a:r>
              <a:rPr lang="en-US" sz="1000"/>
              <a:t>layout of the paper cheque and exists in PDF format, can be issued </a:t>
            </a:r>
            <a:r>
              <a:rPr lang="en-US" sz="1000" smtClean="0"/>
              <a:t>any time </a:t>
            </a:r>
            <a:r>
              <a:rPr lang="en-US" sz="1000"/>
              <a:t>anywhere, removes the need for physical delivery and deposit, supports </a:t>
            </a:r>
            <a:r>
              <a:rPr lang="en-US" sz="1000" smtClean="0"/>
              <a:t>a high </a:t>
            </a:r>
            <a:r>
              <a:rPr lang="en-US" sz="1000"/>
              <a:t>level of system automation to allow enhanced processing efficiency, </a:t>
            </a:r>
            <a:r>
              <a:rPr lang="en-US" sz="1000" smtClean="0"/>
              <a:t>is environmentally </a:t>
            </a:r>
            <a:r>
              <a:rPr lang="en-US" sz="1000"/>
              <a:t>friendly, and carries enhanced security features.</a:t>
            </a:r>
          </a:p>
          <a:p>
            <a:r>
              <a:rPr lang="en-US" sz="1000" b="1" smtClean="0"/>
              <a:t>EBPP platform</a:t>
            </a:r>
            <a:r>
              <a:rPr lang="en-US" sz="1000" smtClean="0"/>
              <a:t>: Launched  December </a:t>
            </a:r>
            <a:r>
              <a:rPr lang="en-US" sz="1000"/>
              <a:t>2013, supports a wide range </a:t>
            </a:r>
            <a:r>
              <a:rPr lang="en-US" sz="1000" smtClean="0"/>
              <a:t>of  services </a:t>
            </a:r>
            <a:r>
              <a:rPr lang="en-US" sz="1000"/>
              <a:t>including (a) business-to-customer e-billing and e-payments; (b) </a:t>
            </a:r>
            <a:r>
              <a:rPr lang="en-US" sz="1000" smtClean="0"/>
              <a:t>online </a:t>
            </a:r>
            <a:r>
              <a:rPr lang="en-US" sz="1000"/>
              <a:t>charity donations and electronic donation receipts; (c) cross-border e-billing </a:t>
            </a:r>
            <a:r>
              <a:rPr lang="en-US" sz="1000" smtClean="0"/>
              <a:t>and e-payments</a:t>
            </a:r>
            <a:r>
              <a:rPr lang="en-US" sz="1000"/>
              <a:t>; and (d) business-to-business e-billing and </a:t>
            </a:r>
            <a:r>
              <a:rPr lang="en-US" sz="1000" smtClean="0"/>
              <a:t>e-payments</a:t>
            </a:r>
            <a:r>
              <a:rPr lang="en-US" sz="1000"/>
              <a:t>. </a:t>
            </a:r>
            <a:endParaRPr lang="en-US" sz="1000" smtClean="0"/>
          </a:p>
          <a:p>
            <a:r>
              <a:rPr lang="en-US" sz="1000" b="1" smtClean="0"/>
              <a:t>NFC </a:t>
            </a:r>
            <a:r>
              <a:rPr lang="en-US" sz="1000" b="1"/>
              <a:t>mobile payments</a:t>
            </a:r>
            <a:r>
              <a:rPr lang="en-US" sz="1000" smtClean="0"/>
              <a:t>,:  </a:t>
            </a:r>
            <a:r>
              <a:rPr lang="en-US" sz="1000"/>
              <a:t>HKMA, published a set of common standards </a:t>
            </a:r>
            <a:r>
              <a:rPr lang="en-US" sz="1000" smtClean="0"/>
              <a:t>and recommended </a:t>
            </a:r>
            <a:r>
              <a:rPr lang="en-US" sz="1000"/>
              <a:t>best practices in November 2013, </a:t>
            </a:r>
            <a:r>
              <a:rPr lang="en-US" sz="1000" smtClean="0"/>
              <a:t>laying foundation for </a:t>
            </a:r>
            <a:r>
              <a:rPr lang="en-US" sz="1000"/>
              <a:t>the banks and payment services providers to develop such a service</a:t>
            </a:r>
            <a:r>
              <a:rPr lang="en-US" sz="1000" smtClean="0"/>
              <a:t>.</a:t>
            </a:r>
            <a:endParaRPr lang="en-US" sz="1000" smtClean="0">
              <a:effectLst/>
            </a:endParaRPr>
          </a:p>
        </p:txBody>
      </p:sp>
      <p:sp>
        <p:nvSpPr>
          <p:cNvPr id="4" name="Slide Number Placeholder 3"/>
          <p:cNvSpPr>
            <a:spLocks noGrp="1"/>
          </p:cNvSpPr>
          <p:nvPr>
            <p:ph type="sldNum" sz="quarter" idx="10"/>
          </p:nvPr>
        </p:nvSpPr>
        <p:spPr/>
        <p:txBody>
          <a:bodyPr/>
          <a:lstStyle/>
          <a:p>
            <a:fld id="{5BAFD5B6-36AD-48C5-867C-C5940AE28F53}" type="slidenum">
              <a:rPr lang="en-AU" smtClean="0"/>
              <a:pPr/>
              <a:t>30</a:t>
            </a:fld>
            <a:endParaRPr lang="en-AU" dirty="0"/>
          </a:p>
        </p:txBody>
      </p:sp>
    </p:spTree>
    <p:extLst>
      <p:ext uri="{BB962C8B-B14F-4D97-AF65-F5344CB8AC3E}">
        <p14:creationId xmlns:p14="http://schemas.microsoft.com/office/powerpoint/2010/main" val="1326683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AFD5B6-36AD-48C5-867C-C5940AE28F53}" type="slidenum">
              <a:rPr lang="en-AU" smtClean="0"/>
              <a:pPr/>
              <a:t>31</a:t>
            </a:fld>
            <a:endParaRPr lang="en-AU" dirty="0"/>
          </a:p>
        </p:txBody>
      </p:sp>
    </p:spTree>
    <p:extLst>
      <p:ext uri="{BB962C8B-B14F-4D97-AF65-F5344CB8AC3E}">
        <p14:creationId xmlns:p14="http://schemas.microsoft.com/office/powerpoint/2010/main" val="2572393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AFD5B6-36AD-48C5-867C-C5940AE28F53}" type="slidenum">
              <a:rPr lang="en-AU" smtClean="0"/>
              <a:pPr/>
              <a:t>32</a:t>
            </a:fld>
            <a:endParaRPr lang="en-AU" dirty="0"/>
          </a:p>
        </p:txBody>
      </p:sp>
    </p:spTree>
    <p:extLst>
      <p:ext uri="{BB962C8B-B14F-4D97-AF65-F5344CB8AC3E}">
        <p14:creationId xmlns:p14="http://schemas.microsoft.com/office/powerpoint/2010/main" val="4020477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smtClean="0">
                <a:solidFill>
                  <a:schemeClr val="tx1"/>
                </a:solidFill>
                <a:effectLst/>
                <a:latin typeface="Times New Roman" pitchFamily="18" charset="0"/>
                <a:ea typeface="+mn-ea"/>
                <a:cs typeface="+mn-cs"/>
              </a:rPr>
              <a:t>FSTI</a:t>
            </a:r>
            <a:r>
              <a:rPr lang="en-US" sz="1200" b="0" i="0" kern="1200" baseline="0" smtClean="0">
                <a:solidFill>
                  <a:schemeClr val="tx1"/>
                </a:solidFill>
                <a:effectLst/>
                <a:latin typeface="Times New Roman" pitchFamily="18" charset="0"/>
                <a:ea typeface="+mn-ea"/>
                <a:cs typeface="+mn-cs"/>
              </a:rPr>
              <a:t> funds can be used for: </a:t>
            </a:r>
          </a:p>
          <a:p>
            <a:pPr marL="171450" indent="-171450" fontAlgn="base">
              <a:buFont typeface="Arial" panose="020B0604020202020204" pitchFamily="34" charset="0"/>
              <a:buChar char="•"/>
            </a:pPr>
            <a:r>
              <a:rPr lang="en-US" sz="1200" b="0" i="0" kern="1200" smtClean="0">
                <a:solidFill>
                  <a:schemeClr val="tx1"/>
                </a:solidFill>
                <a:effectLst/>
                <a:latin typeface="Times New Roman" pitchFamily="18" charset="0"/>
                <a:ea typeface="+mn-ea"/>
                <a:cs typeface="+mn-cs"/>
              </a:rPr>
              <a:t>innovation centres:  to attract FIs to set up their R&amp;D and innovation labs in Singapore.</a:t>
            </a:r>
          </a:p>
          <a:p>
            <a:pPr marL="171450" indent="-171450" fontAlgn="base">
              <a:buFont typeface="Arial" panose="020B0604020202020204" pitchFamily="34" charset="0"/>
              <a:buChar char="•"/>
            </a:pPr>
            <a:r>
              <a:rPr lang="en-US" sz="1200" b="0" i="0" kern="1200" smtClean="0">
                <a:solidFill>
                  <a:schemeClr val="tx1"/>
                </a:solidFill>
                <a:effectLst/>
                <a:latin typeface="Times New Roman" pitchFamily="18" charset="0"/>
                <a:ea typeface="+mn-ea"/>
                <a:cs typeface="+mn-cs"/>
              </a:rPr>
              <a:t>institution-level projects: to catalyse the development by FIs of innovative solutions that have the potential to promote growth, efficiency, or competitiveness.</a:t>
            </a:r>
          </a:p>
          <a:p>
            <a:pPr marL="171450" indent="-171450" fontAlgn="base">
              <a:buFont typeface="Arial" panose="020B0604020202020204" pitchFamily="34" charset="0"/>
              <a:buChar char="•"/>
            </a:pPr>
            <a:r>
              <a:rPr lang="en-US" sz="1200" b="0" i="0" kern="1200" smtClean="0">
                <a:solidFill>
                  <a:schemeClr val="tx1"/>
                </a:solidFill>
                <a:effectLst/>
                <a:latin typeface="Times New Roman" pitchFamily="18" charset="0"/>
                <a:ea typeface="+mn-ea"/>
                <a:cs typeface="+mn-cs"/>
              </a:rPr>
              <a:t>industry-wide projects: to support the building of industry-wide technology infrastructure that is required for the delivery of new, integrated services.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mtClean="0"/>
              <a:t>MAS</a:t>
            </a:r>
            <a:r>
              <a:rPr lang="en-US" baseline="0" smtClean="0"/>
              <a:t> p</a:t>
            </a:r>
            <a:r>
              <a:rPr lang="en-US" smtClean="0"/>
              <a:t>lans to attract</a:t>
            </a:r>
            <a:r>
              <a:rPr lang="en-US" baseline="0" smtClean="0"/>
              <a:t> financial firms to develop R&amp;D centres in Singapore. </a:t>
            </a:r>
            <a:r>
              <a:rPr lang="en-US" sz="1200" b="0" i="0" kern="1200" baseline="0" smtClean="0">
                <a:solidFill>
                  <a:schemeClr val="tx1"/>
                </a:solidFill>
                <a:effectLst/>
                <a:latin typeface="Times New Roman" pitchFamily="18" charset="0"/>
                <a:ea typeface="+mn-ea"/>
                <a:cs typeface="+mn-cs"/>
              </a:rPr>
              <a:t>C</a:t>
            </a:r>
            <a:r>
              <a:rPr lang="en-US" sz="1200" b="0" i="0" kern="1200" smtClean="0">
                <a:solidFill>
                  <a:schemeClr val="tx1"/>
                </a:solidFill>
                <a:effectLst/>
                <a:latin typeface="Times New Roman" pitchFamily="18" charset="0"/>
                <a:ea typeface="+mn-ea"/>
                <a:cs typeface="+mn-cs"/>
              </a:rPr>
              <a:t>urrent firms with R&amp;D centers on the island include Deutsche Bank, UBS, Metlife, Citibank and Credit Suisse. In addition to those firms, Menon stated that other companies “are in the pipeline” with their developments to open technology centers.</a:t>
            </a:r>
          </a:p>
        </p:txBody>
      </p:sp>
      <p:sp>
        <p:nvSpPr>
          <p:cNvPr id="4" name="Slide Number Placeholder 3"/>
          <p:cNvSpPr>
            <a:spLocks noGrp="1"/>
          </p:cNvSpPr>
          <p:nvPr>
            <p:ph type="sldNum" sz="quarter" idx="10"/>
          </p:nvPr>
        </p:nvSpPr>
        <p:spPr/>
        <p:txBody>
          <a:bodyPr/>
          <a:lstStyle/>
          <a:p>
            <a:fld id="{5BAFD5B6-36AD-48C5-867C-C5940AE28F53}" type="slidenum">
              <a:rPr lang="en-AU" smtClean="0"/>
              <a:pPr/>
              <a:t>40</a:t>
            </a:fld>
            <a:endParaRPr lang="en-AU" dirty="0"/>
          </a:p>
        </p:txBody>
      </p:sp>
    </p:spTree>
    <p:extLst>
      <p:ext uri="{BB962C8B-B14F-4D97-AF65-F5344CB8AC3E}">
        <p14:creationId xmlns:p14="http://schemas.microsoft.com/office/powerpoint/2010/main" val="446035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smtClean="0">
                <a:solidFill>
                  <a:schemeClr val="tx1"/>
                </a:solidFill>
                <a:effectLst/>
                <a:latin typeface="Times New Roman" pitchFamily="18" charset="0"/>
                <a:ea typeface="+mn-ea"/>
                <a:cs typeface="+mn-cs"/>
              </a:rPr>
              <a:t>FSTI</a:t>
            </a:r>
            <a:r>
              <a:rPr lang="en-US" sz="1200" b="0" i="0" kern="1200" baseline="0" smtClean="0">
                <a:solidFill>
                  <a:schemeClr val="tx1"/>
                </a:solidFill>
                <a:effectLst/>
                <a:latin typeface="Times New Roman" pitchFamily="18" charset="0"/>
                <a:ea typeface="+mn-ea"/>
                <a:cs typeface="+mn-cs"/>
              </a:rPr>
              <a:t> funds can be used for: </a:t>
            </a:r>
          </a:p>
          <a:p>
            <a:pPr marL="171450" indent="-171450" fontAlgn="base">
              <a:buFont typeface="Arial" panose="020B0604020202020204" pitchFamily="34" charset="0"/>
              <a:buChar char="•"/>
            </a:pPr>
            <a:r>
              <a:rPr lang="en-US" sz="1200" b="0" i="0" kern="1200" smtClean="0">
                <a:solidFill>
                  <a:schemeClr val="tx1"/>
                </a:solidFill>
                <a:effectLst/>
                <a:latin typeface="Times New Roman" pitchFamily="18" charset="0"/>
                <a:ea typeface="+mn-ea"/>
                <a:cs typeface="+mn-cs"/>
              </a:rPr>
              <a:t>innovation centres:  to attract FIs to set up their R&amp;D and innovation labs in Singapore.</a:t>
            </a:r>
          </a:p>
          <a:p>
            <a:pPr marL="171450" indent="-171450" fontAlgn="base">
              <a:buFont typeface="Arial" panose="020B0604020202020204" pitchFamily="34" charset="0"/>
              <a:buChar char="•"/>
            </a:pPr>
            <a:r>
              <a:rPr lang="en-US" sz="1200" b="0" i="0" kern="1200" smtClean="0">
                <a:solidFill>
                  <a:schemeClr val="tx1"/>
                </a:solidFill>
                <a:effectLst/>
                <a:latin typeface="Times New Roman" pitchFamily="18" charset="0"/>
                <a:ea typeface="+mn-ea"/>
                <a:cs typeface="+mn-cs"/>
              </a:rPr>
              <a:t>institution-level projects: to catalyse the development by FIs of innovative solutions that have the potential to promote growth, efficiency, or competitiveness.</a:t>
            </a:r>
          </a:p>
          <a:p>
            <a:pPr marL="171450" indent="-171450" fontAlgn="base">
              <a:buFont typeface="Arial" panose="020B0604020202020204" pitchFamily="34" charset="0"/>
              <a:buChar char="•"/>
            </a:pPr>
            <a:r>
              <a:rPr lang="en-US" sz="1200" b="0" i="0" kern="1200" smtClean="0">
                <a:solidFill>
                  <a:schemeClr val="tx1"/>
                </a:solidFill>
                <a:effectLst/>
                <a:latin typeface="Times New Roman" pitchFamily="18" charset="0"/>
                <a:ea typeface="+mn-ea"/>
                <a:cs typeface="+mn-cs"/>
              </a:rPr>
              <a:t>industry-wide projects: to support the building of industry-wide technology infrastructure that is required for the delivery of new, integrated services.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mtClean="0"/>
              <a:t>MAS</a:t>
            </a:r>
            <a:r>
              <a:rPr lang="en-US" baseline="0" smtClean="0"/>
              <a:t> p</a:t>
            </a:r>
            <a:r>
              <a:rPr lang="en-US" smtClean="0"/>
              <a:t>lans to attract</a:t>
            </a:r>
            <a:r>
              <a:rPr lang="en-US" baseline="0" smtClean="0"/>
              <a:t> financial firms to develop R&amp;D centres in Singapore. </a:t>
            </a:r>
            <a:r>
              <a:rPr lang="en-US" sz="1200" b="0" i="0" kern="1200" baseline="0" smtClean="0">
                <a:solidFill>
                  <a:schemeClr val="tx1"/>
                </a:solidFill>
                <a:effectLst/>
                <a:latin typeface="Times New Roman" pitchFamily="18" charset="0"/>
                <a:ea typeface="+mn-ea"/>
                <a:cs typeface="+mn-cs"/>
              </a:rPr>
              <a:t>C</a:t>
            </a:r>
            <a:r>
              <a:rPr lang="en-US" sz="1200" b="0" i="0" kern="1200" smtClean="0">
                <a:solidFill>
                  <a:schemeClr val="tx1"/>
                </a:solidFill>
                <a:effectLst/>
                <a:latin typeface="Times New Roman" pitchFamily="18" charset="0"/>
                <a:ea typeface="+mn-ea"/>
                <a:cs typeface="+mn-cs"/>
              </a:rPr>
              <a:t>urrent firms with R&amp;D centers on the island include Deutsche Bank, UBS, Metlife, Citibank and Credit Suisse. In addition to those firms, Menon stated that other companies “are in the pipeline” with their developments to open technology centers.</a:t>
            </a:r>
          </a:p>
        </p:txBody>
      </p:sp>
      <p:sp>
        <p:nvSpPr>
          <p:cNvPr id="4" name="Slide Number Placeholder 3"/>
          <p:cNvSpPr>
            <a:spLocks noGrp="1"/>
          </p:cNvSpPr>
          <p:nvPr>
            <p:ph type="sldNum" sz="quarter" idx="10"/>
          </p:nvPr>
        </p:nvSpPr>
        <p:spPr/>
        <p:txBody>
          <a:bodyPr/>
          <a:lstStyle/>
          <a:p>
            <a:fld id="{5BAFD5B6-36AD-48C5-867C-C5940AE28F53}" type="slidenum">
              <a:rPr lang="en-AU" smtClean="0"/>
              <a:pPr/>
              <a:t>41</a:t>
            </a:fld>
            <a:endParaRPr lang="en-AU" dirty="0"/>
          </a:p>
        </p:txBody>
      </p:sp>
    </p:spTree>
    <p:extLst>
      <p:ext uri="{BB962C8B-B14F-4D97-AF65-F5344CB8AC3E}">
        <p14:creationId xmlns:p14="http://schemas.microsoft.com/office/powerpoint/2010/main" val="3319118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AFD5B6-36AD-48C5-867C-C5940AE28F53}" type="slidenum">
              <a:rPr lang="en-AU" smtClean="0"/>
              <a:pPr/>
              <a:t>42</a:t>
            </a:fld>
            <a:endParaRPr lang="en-AU" dirty="0"/>
          </a:p>
        </p:txBody>
      </p:sp>
    </p:spTree>
    <p:extLst>
      <p:ext uri="{BB962C8B-B14F-4D97-AF65-F5344CB8AC3E}">
        <p14:creationId xmlns:p14="http://schemas.microsoft.com/office/powerpoint/2010/main" val="481204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Times New Roman" pitchFamily="18" charset="0"/>
                <a:ea typeface="+mn-ea"/>
                <a:cs typeface="+mn-cs"/>
              </a:rPr>
              <a:t>What is FinTech? </a:t>
            </a:r>
          </a:p>
          <a:p>
            <a:endParaRPr lang="en-GB" sz="1200" b="0" i="0" u="none" strike="noStrike" kern="1200" baseline="0" dirty="0" smtClean="0">
              <a:solidFill>
                <a:schemeClr val="tx1"/>
              </a:solidFill>
              <a:latin typeface="Times New Roman" pitchFamily="18" charset="0"/>
              <a:ea typeface="+mn-ea"/>
              <a:cs typeface="+mn-cs"/>
            </a:endParaRPr>
          </a:p>
          <a:p>
            <a:r>
              <a:rPr lang="en-GB" sz="1200" b="0" i="0" u="none" strike="noStrike" kern="1200" baseline="0" dirty="0" smtClean="0">
                <a:solidFill>
                  <a:schemeClr val="tx1"/>
                </a:solidFill>
                <a:latin typeface="Times New Roman" pitchFamily="18" charset="0"/>
                <a:ea typeface="+mn-ea"/>
                <a:cs typeface="+mn-cs"/>
              </a:rPr>
              <a:t>FinTech – a contraction of “finance” and “technology” is the use of technology in the financial services industry resulting in the introduction of new and innovative products and services, primarily through software. At the same time however, FinTech disrupts and challenges the way conventional financial services and products are offered by granting access to untrodden markets through alternative services backed by technology. </a:t>
            </a:r>
          </a:p>
          <a:p>
            <a:endParaRPr lang="en-GB" sz="1200" b="0" i="0" u="none" strike="noStrike" kern="1200" baseline="0" dirty="0" smtClean="0">
              <a:solidFill>
                <a:schemeClr val="tx1"/>
              </a:solidFill>
              <a:latin typeface="Times New Roman" pitchFamily="18" charset="0"/>
              <a:ea typeface="+mn-ea"/>
              <a:cs typeface="+mn-cs"/>
            </a:endParaRPr>
          </a:p>
          <a:p>
            <a:r>
              <a:rPr lang="en-GB" sz="1200" b="0" i="0" u="none" strike="noStrike" kern="1200" baseline="0" dirty="0" smtClean="0">
                <a:solidFill>
                  <a:schemeClr val="tx1"/>
                </a:solidFill>
                <a:latin typeface="Times New Roman" pitchFamily="18" charset="0"/>
                <a:ea typeface="+mn-ea"/>
                <a:cs typeface="+mn-cs"/>
              </a:rPr>
              <a:t>FinTech has resulted in the emergence of alternative financing through peer-to-peer lending and merchant financing by electronic marketplace operators to merchants. Other FinTech advances include equity crowdfunding; digital currencies which operate independent of any central authority or banks; payment and remittance systems which bypass traditional banking channels; and the use of big data and analytics to maximise available customer data to further leverage on customer relationships. </a:t>
            </a:r>
            <a:endParaRPr lang="en-GB" dirty="0"/>
          </a:p>
        </p:txBody>
      </p:sp>
      <p:sp>
        <p:nvSpPr>
          <p:cNvPr id="4" name="Slide Number Placeholder 3"/>
          <p:cNvSpPr>
            <a:spLocks noGrp="1"/>
          </p:cNvSpPr>
          <p:nvPr>
            <p:ph type="sldNum" sz="quarter" idx="10"/>
          </p:nvPr>
        </p:nvSpPr>
        <p:spPr/>
        <p:txBody>
          <a:bodyPr/>
          <a:lstStyle/>
          <a:p>
            <a:fld id="{5BAFD5B6-36AD-48C5-867C-C5940AE28F53}" type="slidenum">
              <a:rPr lang="en-AU" smtClean="0"/>
              <a:pPr/>
              <a:t>4</a:t>
            </a:fld>
            <a:endParaRPr lang="en-AU" dirty="0"/>
          </a:p>
        </p:txBody>
      </p:sp>
    </p:spTree>
    <p:extLst>
      <p:ext uri="{BB962C8B-B14F-4D97-AF65-F5344CB8AC3E}">
        <p14:creationId xmlns:p14="http://schemas.microsoft.com/office/powerpoint/2010/main" val="2572393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Funding: </a:t>
            </a:r>
            <a:r>
              <a:rPr lang="en-US" smtClean="0"/>
              <a:t>For early- </a:t>
            </a:r>
            <a:r>
              <a:rPr lang="en-US"/>
              <a:t>and seed-stage entrepreneurs, pre-incubation </a:t>
            </a:r>
            <a:r>
              <a:rPr lang="en-US" smtClean="0"/>
              <a:t>and  </a:t>
            </a:r>
            <a:r>
              <a:rPr lang="en-GB" smtClean="0"/>
              <a:t>incubation </a:t>
            </a:r>
            <a:r>
              <a:rPr lang="en-GB"/>
              <a:t>programmes offered by Cyberport (</a:t>
            </a:r>
            <a:r>
              <a:rPr lang="en-GB" smtClean="0"/>
              <a:t>Cyberport </a:t>
            </a:r>
            <a:r>
              <a:rPr lang="en-US" smtClean="0"/>
              <a:t>Creative </a:t>
            </a:r>
            <a:r>
              <a:rPr lang="en-US"/>
              <a:t>Micro Fund </a:t>
            </a:r>
            <a:r>
              <a:rPr lang="en-US" smtClean="0"/>
              <a:t> “</a:t>
            </a:r>
            <a:r>
              <a:rPr lang="en-US"/>
              <a:t>CCMF”), Cyberport </a:t>
            </a:r>
            <a:r>
              <a:rPr lang="en-US" smtClean="0"/>
              <a:t>Incubation  </a:t>
            </a:r>
            <a:r>
              <a:rPr lang="en-GB" smtClean="0"/>
              <a:t>Programme </a:t>
            </a:r>
            <a:r>
              <a:rPr lang="en-GB"/>
              <a:t>and Cyberport Accelerator Support </a:t>
            </a:r>
            <a:r>
              <a:rPr lang="en-GB" smtClean="0"/>
              <a:t>Programme </a:t>
            </a:r>
            <a:r>
              <a:rPr lang="en-US" smtClean="0"/>
              <a:t>(“</a:t>
            </a:r>
            <a:r>
              <a:rPr lang="en-US"/>
              <a:t>CASP”)) and HKSTPC (Incu-App Programme, for </a:t>
            </a:r>
            <a:r>
              <a:rPr lang="en-US" smtClean="0"/>
              <a:t>developers of </a:t>
            </a:r>
            <a:r>
              <a:rPr lang="en-US"/>
              <a:t>mobile/web apps, and Incu-Tech Programme, for startups </a:t>
            </a:r>
            <a:r>
              <a:rPr lang="en-US" smtClean="0"/>
              <a:t>in  IT</a:t>
            </a:r>
            <a:r>
              <a:rPr lang="en-US"/>
              <a:t>, electronics and other technologies) provide financial </a:t>
            </a:r>
            <a:r>
              <a:rPr lang="en-US" smtClean="0"/>
              <a:t>support as </a:t>
            </a:r>
            <a:r>
              <a:rPr lang="en-US"/>
              <a:t>well as access to advanced </a:t>
            </a:r>
            <a:r>
              <a:rPr lang="en-US" smtClean="0"/>
              <a:t> facilities </a:t>
            </a:r>
            <a:r>
              <a:rPr lang="en-US"/>
              <a:t>and resources, mentorship</a:t>
            </a:r>
            <a:r>
              <a:rPr lang="en-US" smtClean="0"/>
              <a:t>, support </a:t>
            </a:r>
            <a:r>
              <a:rPr lang="en-US"/>
              <a:t>in business </a:t>
            </a:r>
            <a:r>
              <a:rPr lang="en-US" smtClean="0"/>
              <a:t> development</a:t>
            </a:r>
            <a:r>
              <a:rPr lang="en-US"/>
              <a:t>, professional </a:t>
            </a:r>
            <a:r>
              <a:rPr lang="en-US" smtClean="0"/>
              <a:t>consultancy including </a:t>
            </a:r>
            <a:r>
              <a:rPr lang="en-US"/>
              <a:t>business plan, marketing, accounting and legal services</a:t>
            </a:r>
            <a:r>
              <a:rPr lang="en-US" smtClean="0"/>
              <a:t>, and </a:t>
            </a:r>
            <a:r>
              <a:rPr lang="en-US"/>
              <a:t>entrepreneurship and technology </a:t>
            </a:r>
            <a:r>
              <a:rPr lang="en-US" smtClean="0"/>
              <a:t>training.</a:t>
            </a:r>
          </a:p>
          <a:p>
            <a:pPr marL="0" lvl="1"/>
            <a:r>
              <a:rPr lang="en-US" smtClean="0"/>
              <a:t>Others include: </a:t>
            </a:r>
            <a:r>
              <a:rPr lang="en-US"/>
              <a:t>HKSTPC corporate venture fund</a:t>
            </a:r>
            <a:r>
              <a:rPr lang="en-US" smtClean="0"/>
              <a:t>; and Hong </a:t>
            </a:r>
            <a:r>
              <a:rPr lang="en-US"/>
              <a:t>Kong Mortgage Corporation Limited’s Microfinance </a:t>
            </a:r>
            <a:r>
              <a:rPr lang="en-US" smtClean="0"/>
              <a:t>Scheme (ie, offers </a:t>
            </a:r>
            <a:r>
              <a:rPr lang="en-US"/>
              <a:t>Micro Business Start-up Loans, Self-employment Loans and Self-enhancement Loans </a:t>
            </a:r>
            <a:r>
              <a:rPr lang="en-US" smtClean="0"/>
              <a:t>to </a:t>
            </a:r>
            <a:r>
              <a:rPr lang="en-US"/>
              <a:t>assist people who wish to start their own </a:t>
            </a:r>
            <a:r>
              <a:rPr lang="en-US" smtClean="0"/>
              <a:t> businesses</a:t>
            </a:r>
            <a:r>
              <a:rPr lang="en-US"/>
              <a:t>, become self-employed </a:t>
            </a:r>
            <a:r>
              <a:rPr lang="en-US" smtClean="0"/>
              <a:t>or achieve </a:t>
            </a:r>
            <a:r>
              <a:rPr lang="en-US"/>
              <a:t>self-enhancement through training, upgrading of skills or obtaining professional </a:t>
            </a:r>
            <a:r>
              <a:rPr lang="en-US" smtClean="0"/>
              <a:t>certification).</a:t>
            </a:r>
            <a:endParaRPr lang="en-US"/>
          </a:p>
          <a:p>
            <a:r>
              <a:rPr lang="en-US"/>
              <a:t> </a:t>
            </a:r>
            <a:r>
              <a:rPr lang="en-US" b="1" smtClean="0"/>
              <a:t>Cyberport</a:t>
            </a:r>
            <a:r>
              <a:rPr lang="en-US" smtClean="0"/>
              <a:t> </a:t>
            </a:r>
            <a:r>
              <a:rPr lang="en-US"/>
              <a:t>is a </a:t>
            </a:r>
            <a:r>
              <a:rPr lang="en-US" smtClean="0"/>
              <a:t>leading ICT hub - creative </a:t>
            </a:r>
            <a:r>
              <a:rPr lang="en-US"/>
              <a:t>digital community with a cluster of technology and digital content tenants. </a:t>
            </a:r>
            <a:endParaRPr lang="en-US" smtClean="0"/>
          </a:p>
          <a:p>
            <a:r>
              <a:rPr lang="en-US" b="1" smtClean="0"/>
              <a:t>Hong </a:t>
            </a:r>
            <a:r>
              <a:rPr lang="en-US" b="1"/>
              <a:t>Kong Science &amp; Technology Parks </a:t>
            </a:r>
            <a:r>
              <a:rPr lang="en-US" b="1" smtClean="0"/>
              <a:t>Corporation:</a:t>
            </a:r>
            <a:r>
              <a:rPr lang="en-US" smtClean="0"/>
              <a:t>statutory </a:t>
            </a:r>
            <a:r>
              <a:rPr lang="en-US"/>
              <a:t>body dedicated to building a vibrant innovation and technology ecosystem to connect stakeholders, </a:t>
            </a:r>
            <a:r>
              <a:rPr lang="en-US" smtClean="0"/>
              <a:t>foster </a:t>
            </a:r>
            <a:r>
              <a:rPr lang="en-US"/>
              <a:t>technology talents, </a:t>
            </a:r>
            <a:endParaRPr lang="en-GB"/>
          </a:p>
          <a:p>
            <a:pPr fontAlgn="base"/>
            <a:endParaRPr lang="en-US" sz="1200" b="0" i="0" kern="120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5BAFD5B6-36AD-48C5-867C-C5940AE28F53}" type="slidenum">
              <a:rPr lang="en-AU" smtClean="0"/>
              <a:pPr/>
              <a:t>43</a:t>
            </a:fld>
            <a:endParaRPr lang="en-AU" dirty="0"/>
          </a:p>
        </p:txBody>
      </p:sp>
    </p:spTree>
    <p:extLst>
      <p:ext uri="{BB962C8B-B14F-4D97-AF65-F5344CB8AC3E}">
        <p14:creationId xmlns:p14="http://schemas.microsoft.com/office/powerpoint/2010/main" val="446035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AFD5B6-36AD-48C5-867C-C5940AE28F53}" type="slidenum">
              <a:rPr lang="en-AU" smtClean="0"/>
              <a:pPr/>
              <a:t>45</a:t>
            </a:fld>
            <a:endParaRPr lang="en-AU" dirty="0"/>
          </a:p>
        </p:txBody>
      </p:sp>
    </p:spTree>
    <p:extLst>
      <p:ext uri="{BB962C8B-B14F-4D97-AF65-F5344CB8AC3E}">
        <p14:creationId xmlns:p14="http://schemas.microsoft.com/office/powerpoint/2010/main" val="132668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smtClean="0"/>
              <a:t>More </a:t>
            </a:r>
            <a:r>
              <a:rPr lang="en-GB" b="1" dirty="0" smtClean="0"/>
              <a:t>Global Mobile Wallet Providers</a:t>
            </a:r>
            <a:r>
              <a:rPr lang="en-GB" dirty="0" smtClean="0"/>
              <a:t> (with value added services). With the addition of Android Pay and Samsung Pay to Apple Pay, virtually everyone with a smartphone has a mobile wallet option and a reason to use their phone instead of their plastic.</a:t>
            </a:r>
          </a:p>
          <a:p>
            <a:r>
              <a:rPr lang="en-GB" b="1" dirty="0" smtClean="0"/>
              <a:t>More Smartphones</a:t>
            </a:r>
            <a:r>
              <a:rPr lang="en-GB" dirty="0" smtClean="0"/>
              <a:t>. There will be more smartphones with both NFC and biometric capabilities. By 2020, there will be</a:t>
            </a:r>
            <a:r>
              <a:rPr lang="en-GB" baseline="0" dirty="0" smtClean="0"/>
              <a:t> 6 billion </a:t>
            </a:r>
            <a:r>
              <a:rPr lang="en-GB" dirty="0" smtClean="0"/>
              <a:t>in the global market (with most having biometric security features). That’s a stark difference from the 2.6 billion smartphones in today’s market – most of which do not have biometric capabilities.</a:t>
            </a:r>
          </a:p>
          <a:p>
            <a:r>
              <a:rPr lang="en-GB" b="1" dirty="0" smtClean="0"/>
              <a:t>More Merchant acceptance of contactless payments</a:t>
            </a:r>
            <a:r>
              <a:rPr lang="en-GB" dirty="0" smtClean="0"/>
              <a:t>. Many of the new terminals that merchants are implementing support both contactless payments and EMV chip. Many European countries are seeing high growth in contactless payments once the terminals are in place. The U.S. will see similar growth.</a:t>
            </a:r>
          </a:p>
        </p:txBody>
      </p:sp>
      <p:sp>
        <p:nvSpPr>
          <p:cNvPr id="4" name="Slide Number Placeholder 3"/>
          <p:cNvSpPr>
            <a:spLocks noGrp="1"/>
          </p:cNvSpPr>
          <p:nvPr>
            <p:ph type="sldNum" sz="quarter" idx="10"/>
          </p:nvPr>
        </p:nvSpPr>
        <p:spPr/>
        <p:txBody>
          <a:bodyPr/>
          <a:lstStyle/>
          <a:p>
            <a:fld id="{5BAFD5B6-36AD-48C5-867C-C5940AE28F53}" type="slidenum">
              <a:rPr lang="en-AU" smtClean="0"/>
              <a:pPr/>
              <a:t>12</a:t>
            </a:fld>
            <a:endParaRPr lang="en-AU" dirty="0"/>
          </a:p>
        </p:txBody>
      </p:sp>
    </p:spTree>
    <p:extLst>
      <p:ext uri="{BB962C8B-B14F-4D97-AF65-F5344CB8AC3E}">
        <p14:creationId xmlns:p14="http://schemas.microsoft.com/office/powerpoint/2010/main" val="2455339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b="1" i="0" kern="1200" dirty="0" smtClean="0">
                <a:solidFill>
                  <a:schemeClr val="tx1"/>
                </a:solidFill>
                <a:effectLst/>
                <a:latin typeface="Times New Roman" pitchFamily="18" charset="0"/>
                <a:ea typeface="+mn-ea"/>
                <a:cs typeface="+mn-cs"/>
              </a:rPr>
              <a:t>What is a mobile payment?</a:t>
            </a:r>
          </a:p>
          <a:p>
            <a:endParaRPr lang="en-GB" b="1" dirty="0" smtClean="0"/>
          </a:p>
          <a:p>
            <a:r>
              <a:rPr lang="en-GB" sz="1200" b="0" i="0" kern="1200" dirty="0" smtClean="0">
                <a:solidFill>
                  <a:schemeClr val="tx1"/>
                </a:solidFill>
                <a:effectLst/>
                <a:latin typeface="Times New Roman" pitchFamily="18" charset="0"/>
                <a:ea typeface="+mn-ea"/>
                <a:cs typeface="+mn-cs"/>
              </a:rPr>
              <a:t>It is the ability to use a mobile phone (or a sticker attached to a mobile phone) to make contactless (or "near-field communication" (NFC)) payments for goods and services at the point of sale. The payments are made from a stored value (or electronic money) account held with a financial institution. The service will be accessed through an app downloaded onto the mobile phone, typically into a "wallet" provided by the mobile network operator, and/or a website operated by the financial institution.</a:t>
            </a:r>
          </a:p>
          <a:p>
            <a:endParaRPr lang="en-GB" dirty="0"/>
          </a:p>
        </p:txBody>
      </p:sp>
      <p:sp>
        <p:nvSpPr>
          <p:cNvPr id="4" name="Slide Number Placeholder 3"/>
          <p:cNvSpPr>
            <a:spLocks noGrp="1"/>
          </p:cNvSpPr>
          <p:nvPr>
            <p:ph type="sldNum" sz="quarter" idx="10"/>
          </p:nvPr>
        </p:nvSpPr>
        <p:spPr/>
        <p:txBody>
          <a:bodyPr/>
          <a:lstStyle/>
          <a:p>
            <a:fld id="{5BAFD5B6-36AD-48C5-867C-C5940AE28F53}" type="slidenum">
              <a:rPr lang="en-AU" smtClean="0"/>
              <a:pPr/>
              <a:t>13</a:t>
            </a:fld>
            <a:endParaRPr lang="en-AU" dirty="0"/>
          </a:p>
        </p:txBody>
      </p:sp>
    </p:spTree>
    <p:extLst>
      <p:ext uri="{BB962C8B-B14F-4D97-AF65-F5344CB8AC3E}">
        <p14:creationId xmlns:p14="http://schemas.microsoft.com/office/powerpoint/2010/main" val="2092792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AFD5B6-36AD-48C5-867C-C5940AE28F53}" type="slidenum">
              <a:rPr lang="en-AU" smtClean="0"/>
              <a:pPr/>
              <a:t>14</a:t>
            </a:fld>
            <a:endParaRPr lang="en-AU" dirty="0"/>
          </a:p>
        </p:txBody>
      </p:sp>
    </p:spTree>
    <p:extLst>
      <p:ext uri="{BB962C8B-B14F-4D97-AF65-F5344CB8AC3E}">
        <p14:creationId xmlns:p14="http://schemas.microsoft.com/office/powerpoint/2010/main" val="732493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AFD5B6-36AD-48C5-867C-C5940AE28F53}" type="slidenum">
              <a:rPr lang="en-AU" smtClean="0"/>
              <a:pPr/>
              <a:t>15</a:t>
            </a:fld>
            <a:endParaRPr lang="en-AU" dirty="0"/>
          </a:p>
        </p:txBody>
      </p:sp>
    </p:spTree>
    <p:extLst>
      <p:ext uri="{BB962C8B-B14F-4D97-AF65-F5344CB8AC3E}">
        <p14:creationId xmlns:p14="http://schemas.microsoft.com/office/powerpoint/2010/main" val="1109831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AFD5B6-36AD-48C5-867C-C5940AE28F53}" type="slidenum">
              <a:rPr lang="en-AU" smtClean="0"/>
              <a:pPr/>
              <a:t>16</a:t>
            </a:fld>
            <a:endParaRPr lang="en-AU" dirty="0"/>
          </a:p>
        </p:txBody>
      </p:sp>
    </p:spTree>
    <p:extLst>
      <p:ext uri="{BB962C8B-B14F-4D97-AF65-F5344CB8AC3E}">
        <p14:creationId xmlns:p14="http://schemas.microsoft.com/office/powerpoint/2010/main" val="1284977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AFD5B6-36AD-48C5-867C-C5940AE28F53}" type="slidenum">
              <a:rPr lang="en-AU" smtClean="0"/>
              <a:pPr/>
              <a:t>17</a:t>
            </a:fld>
            <a:endParaRPr lang="en-AU" dirty="0"/>
          </a:p>
        </p:txBody>
      </p:sp>
    </p:spTree>
    <p:extLst>
      <p:ext uri="{BB962C8B-B14F-4D97-AF65-F5344CB8AC3E}">
        <p14:creationId xmlns:p14="http://schemas.microsoft.com/office/powerpoint/2010/main" val="612717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AFD5B6-36AD-48C5-867C-C5940AE28F53}" type="slidenum">
              <a:rPr lang="en-AU" smtClean="0"/>
              <a:pPr/>
              <a:t>18</a:t>
            </a:fld>
            <a:endParaRPr lang="en-AU" dirty="0"/>
          </a:p>
        </p:txBody>
      </p:sp>
    </p:spTree>
    <p:extLst>
      <p:ext uri="{BB962C8B-B14F-4D97-AF65-F5344CB8AC3E}">
        <p14:creationId xmlns:p14="http://schemas.microsoft.com/office/powerpoint/2010/main" val="210767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1612" y="1828800"/>
            <a:ext cx="7920000" cy="553998"/>
          </a:xfrm>
        </p:spPr>
        <p:txBody>
          <a:bodyPr/>
          <a:lstStyle>
            <a:lvl1pPr>
              <a:defRPr sz="3600">
                <a:solidFill>
                  <a:schemeClr val="tx1"/>
                </a:solidFill>
              </a:defRPr>
            </a:lvl1pPr>
          </a:lstStyle>
          <a:p>
            <a:pPr lvl="0"/>
            <a:r>
              <a:rPr lang="en-US" noProof="0" dirty="0" smtClean="0"/>
              <a:t>Click to edit Master title style</a:t>
            </a:r>
            <a:endParaRPr lang="en-AU" noProof="0" dirty="0" smtClean="0"/>
          </a:p>
        </p:txBody>
      </p:sp>
      <p:sp>
        <p:nvSpPr>
          <p:cNvPr id="2071" name="Rectangle 23"/>
          <p:cNvSpPr>
            <a:spLocks noGrp="1" noChangeArrowheads="1"/>
          </p:cNvSpPr>
          <p:nvPr>
            <p:ph type="subTitle" sz="quarter" idx="1"/>
          </p:nvPr>
        </p:nvSpPr>
        <p:spPr>
          <a:xfrm>
            <a:off x="601612" y="2707200"/>
            <a:ext cx="7920000" cy="903287"/>
          </a:xfrm>
        </p:spPr>
        <p:txBody>
          <a:bodyPr/>
          <a:lstStyle>
            <a:lvl1pPr marL="0" indent="0">
              <a:buFont typeface="Arial" charset="0"/>
              <a:buNone/>
              <a:defRPr>
                <a:solidFill>
                  <a:schemeClr val="accent1"/>
                </a:solidFill>
              </a:defRPr>
            </a:lvl1pPr>
          </a:lstStyle>
          <a:p>
            <a:pPr lvl="0"/>
            <a:r>
              <a:rPr lang="en-US" noProof="0" smtClean="0"/>
              <a:t>Click to edit Master subtitle style</a:t>
            </a:r>
            <a:endParaRPr lang="en-AU" noProof="0" dirty="0" smtClean="0"/>
          </a:p>
        </p:txBody>
      </p:sp>
      <p:sp>
        <p:nvSpPr>
          <p:cNvPr id="4" name="BMDisclaimer"/>
          <p:cNvSpPr txBox="1"/>
          <p:nvPr/>
        </p:nvSpPr>
        <p:spPr>
          <a:xfrm>
            <a:off x="601200" y="6107068"/>
            <a:ext cx="7920000" cy="492443"/>
          </a:xfrm>
          <a:prstGeom prst="rect">
            <a:avLst/>
          </a:prstGeom>
          <a:noFill/>
        </p:spPr>
        <p:txBody>
          <a:bodyPr wrap="square" lIns="0" tIns="0" rIns="0" bIns="0" rtlCol="0" anchor="b" anchorCtr="0">
            <a:spAutoFit/>
          </a:bodyPr>
          <a:lstStyle/>
          <a:p>
            <a:pPr>
              <a:spcBef>
                <a:spcPts val="0"/>
              </a:spcBef>
              <a:spcAft>
                <a:spcPts val="600"/>
              </a:spcAft>
            </a:pPr>
            <a:r>
              <a:rPr lang="en-GB" sz="800" dirty="0" smtClean="0">
                <a:solidFill>
                  <a:srgbClr val="404143"/>
                </a:solidFill>
              </a:rPr>
              <a:t>Baker &amp; McKenzie LLP is a member firm of Baker &amp; McKenzie International, a Swiss Verein with member law firms around the world.  In accordance with the common terminology used in professional service organisations, reference to a "partner" means a person who is a partner, or equivalent, in such a law firm.  Similarly, reference to an "office" means an office of any such law firm.</a:t>
            </a:r>
            <a:br>
              <a:rPr lang="en-GB" sz="800" dirty="0" smtClean="0">
                <a:solidFill>
                  <a:srgbClr val="404143"/>
                </a:solidFill>
              </a:rPr>
            </a:br>
            <a:r>
              <a:rPr lang="en-GB" sz="800" dirty="0" smtClean="0">
                <a:solidFill>
                  <a:srgbClr val="404143"/>
                </a:solidFill>
              </a:rPr>
              <a:t>© 2016 Baker &amp; McKenzie LLP</a:t>
            </a:r>
            <a:endParaRPr lang="en-AU" sz="800" dirty="0">
              <a:solidFill>
                <a:srgbClr val="404143"/>
              </a:solidFill>
            </a:endParaRPr>
          </a:p>
        </p:txBody>
      </p:sp>
      <p:sp>
        <p:nvSpPr>
          <p:cNvPr id="10" name="Text Placeholder 9"/>
          <p:cNvSpPr>
            <a:spLocks noGrp="1"/>
          </p:cNvSpPr>
          <p:nvPr>
            <p:ph type="body" sz="quarter" idx="12" hasCustomPrompt="1"/>
          </p:nvPr>
        </p:nvSpPr>
        <p:spPr>
          <a:xfrm>
            <a:off x="601200" y="3711600"/>
            <a:ext cx="7920000" cy="457200"/>
          </a:xfrm>
        </p:spPr>
        <p:txBody>
          <a:bodyPr/>
          <a:lstStyle>
            <a:lvl1pPr marL="0" indent="0">
              <a:buNone/>
              <a:defRPr sz="1600">
                <a:solidFill>
                  <a:schemeClr val="tx1"/>
                </a:solidFill>
                <a:latin typeface="Arial" pitchFamily="34" charset="0"/>
                <a:cs typeface="Arial" pitchFamily="34" charset="0"/>
              </a:defRPr>
            </a:lvl1pPr>
          </a:lstStyle>
          <a:p>
            <a:pPr lvl="0"/>
            <a:r>
              <a:rPr lang="en-AU" dirty="0" smtClean="0"/>
              <a:t>Click here to add event and presenter information</a:t>
            </a:r>
            <a:endParaRPr lang="en-AU" dirty="0"/>
          </a:p>
        </p:txBody>
      </p:sp>
      <p:sp>
        <p:nvSpPr>
          <p:cNvPr id="12" name="Text Placeholder 11"/>
          <p:cNvSpPr>
            <a:spLocks noGrp="1"/>
          </p:cNvSpPr>
          <p:nvPr>
            <p:ph type="body" sz="quarter" idx="13" hasCustomPrompt="1"/>
          </p:nvPr>
        </p:nvSpPr>
        <p:spPr>
          <a:xfrm>
            <a:off x="601200" y="4827600"/>
            <a:ext cx="7920000" cy="457200"/>
          </a:xfrm>
        </p:spPr>
        <p:txBody>
          <a:bodyPr/>
          <a:lstStyle>
            <a:lvl1pPr marL="0" indent="0">
              <a:buNone/>
              <a:defRPr sz="1800" baseline="0">
                <a:solidFill>
                  <a:schemeClr val="tx1"/>
                </a:solidFill>
                <a:latin typeface="Arial" pitchFamily="34" charset="0"/>
                <a:cs typeface="Arial" pitchFamily="34" charset="0"/>
              </a:defRPr>
            </a:lvl1pPr>
          </a:lstStyle>
          <a:p>
            <a:pPr lvl="0"/>
            <a:r>
              <a:rPr lang="en-AU" sz="1800" dirty="0" smtClean="0">
                <a:latin typeface="Arial" pitchFamily="34" charset="0"/>
                <a:cs typeface="Arial" pitchFamily="34" charset="0"/>
              </a:rPr>
              <a:t>Click here to add co-brand</a:t>
            </a:r>
            <a:endParaRPr lang="en-AU" dirty="0"/>
          </a:p>
        </p:txBody>
      </p:sp>
      <p:pic>
        <p:nvPicPr>
          <p:cNvPr id="2" name="BM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0000"/>
            <a:ext cx="9144000" cy="552841"/>
          </a:xfrm>
          <a:prstGeom prst="rect">
            <a:avLst/>
          </a:prstGeom>
        </p:spPr>
      </p:pic>
    </p:spTree>
    <p:extLst>
      <p:ext uri="{BB962C8B-B14F-4D97-AF65-F5344CB8AC3E}">
        <p14:creationId xmlns:p14="http://schemas.microsoft.com/office/powerpoint/2010/main" val="379001172"/>
      </p:ext>
    </p:extLst>
  </p:cSld>
  <p:clrMapOvr>
    <a:masterClrMapping/>
  </p:clrMapOvr>
  <p:transition/>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Section Transition">
    <p:bg>
      <p:bgPr>
        <a:solidFill>
          <a:schemeClr val="accent4"/>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10300" y="4648200"/>
            <a:ext cx="7920000" cy="1477328"/>
          </a:xfrm>
        </p:spPr>
        <p:txBody>
          <a:bodyPr anchor="b" anchorCtr="0"/>
          <a:lstStyle>
            <a:lvl1pPr>
              <a:defRPr sz="4800">
                <a:solidFill>
                  <a:schemeClr val="bg1"/>
                </a:solidFill>
                <a:latin typeface="+mn-lt"/>
              </a:defRPr>
            </a:lvl1pPr>
          </a:lstStyle>
          <a:p>
            <a:r>
              <a:rPr lang="en-US" dirty="0" smtClean="0"/>
              <a:t/>
            </a:r>
            <a:br>
              <a:rPr lang="en-US" dirty="0" smtClean="0"/>
            </a:br>
            <a:r>
              <a:rPr lang="en-US" dirty="0" smtClean="0"/>
              <a:t>Click to edit Master title style</a:t>
            </a:r>
            <a:endParaRPr lang="en-AU" dirty="0"/>
          </a:p>
        </p:txBody>
      </p:sp>
      <p:sp>
        <p:nvSpPr>
          <p:cNvPr id="6" name="Content Placeholder 2"/>
          <p:cNvSpPr>
            <a:spLocks noGrp="1"/>
          </p:cNvSpPr>
          <p:nvPr>
            <p:ph idx="1"/>
          </p:nvPr>
        </p:nvSpPr>
        <p:spPr>
          <a:xfrm>
            <a:off x="612000" y="901700"/>
            <a:ext cx="7920000" cy="37465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Normal text</a:t>
            </a:r>
          </a:p>
          <a:p>
            <a:pPr lvl="6"/>
            <a:r>
              <a:rPr lang="en-US" dirty="0" smtClean="0"/>
              <a:t>First number bullet</a:t>
            </a:r>
          </a:p>
          <a:p>
            <a:pPr lvl="7"/>
            <a:r>
              <a:rPr lang="en-US" dirty="0" smtClean="0"/>
              <a:t>Second number bullet</a:t>
            </a:r>
          </a:p>
          <a:p>
            <a:pPr lvl="8"/>
            <a:r>
              <a:rPr lang="en-US" dirty="0" smtClean="0"/>
              <a:t>Third number bullet</a:t>
            </a:r>
          </a:p>
        </p:txBody>
      </p:sp>
    </p:spTree>
    <p:extLst>
      <p:ext uri="{BB962C8B-B14F-4D97-AF65-F5344CB8AC3E}">
        <p14:creationId xmlns:p14="http://schemas.microsoft.com/office/powerpoint/2010/main" val="97150467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y Section Transition">
    <p:bg>
      <p:bgPr>
        <a:solidFill>
          <a:schemeClr val="accent5"/>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10300" y="4648200"/>
            <a:ext cx="7920000" cy="1477328"/>
          </a:xfrm>
        </p:spPr>
        <p:txBody>
          <a:bodyPr anchor="b" anchorCtr="0"/>
          <a:lstStyle>
            <a:lvl1pPr>
              <a:defRPr sz="4800">
                <a:solidFill>
                  <a:schemeClr val="bg1"/>
                </a:solidFill>
                <a:latin typeface="+mn-lt"/>
              </a:defRPr>
            </a:lvl1pPr>
          </a:lstStyle>
          <a:p>
            <a:r>
              <a:rPr lang="en-US" dirty="0" smtClean="0"/>
              <a:t/>
            </a:r>
            <a:br>
              <a:rPr lang="en-US" dirty="0" smtClean="0"/>
            </a:br>
            <a:r>
              <a:rPr lang="en-US" dirty="0" smtClean="0"/>
              <a:t>Click to edit Master title style</a:t>
            </a:r>
            <a:endParaRPr lang="en-AU" dirty="0"/>
          </a:p>
        </p:txBody>
      </p:sp>
      <p:sp>
        <p:nvSpPr>
          <p:cNvPr id="6" name="Content Placeholder 2"/>
          <p:cNvSpPr>
            <a:spLocks noGrp="1"/>
          </p:cNvSpPr>
          <p:nvPr>
            <p:ph idx="1"/>
          </p:nvPr>
        </p:nvSpPr>
        <p:spPr>
          <a:xfrm>
            <a:off x="612000" y="901700"/>
            <a:ext cx="7920000" cy="37465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Normal text</a:t>
            </a:r>
          </a:p>
          <a:p>
            <a:pPr lvl="6"/>
            <a:r>
              <a:rPr lang="en-US" dirty="0" smtClean="0"/>
              <a:t>First number bullet</a:t>
            </a:r>
          </a:p>
          <a:p>
            <a:pPr lvl="7"/>
            <a:r>
              <a:rPr lang="en-US" dirty="0" smtClean="0"/>
              <a:t>Second number bullet</a:t>
            </a:r>
          </a:p>
          <a:p>
            <a:pPr lvl="8"/>
            <a:r>
              <a:rPr lang="en-US" dirty="0" smtClean="0"/>
              <a:t>Third number bullet</a:t>
            </a:r>
          </a:p>
        </p:txBody>
      </p:sp>
    </p:spTree>
    <p:extLst>
      <p:ext uri="{BB962C8B-B14F-4D97-AF65-F5344CB8AC3E}">
        <p14:creationId xmlns:p14="http://schemas.microsoft.com/office/powerpoint/2010/main" val="13170639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urgundy Text Section Transition">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10300" y="4648200"/>
            <a:ext cx="7920000" cy="1477328"/>
          </a:xfrm>
        </p:spPr>
        <p:txBody>
          <a:bodyPr anchor="b" anchorCtr="0"/>
          <a:lstStyle>
            <a:lvl1pPr>
              <a:defRPr sz="4800">
                <a:solidFill>
                  <a:schemeClr val="accent1"/>
                </a:solidFill>
                <a:latin typeface="+mn-lt"/>
              </a:defRPr>
            </a:lvl1pPr>
          </a:lstStyle>
          <a:p>
            <a:r>
              <a:rPr lang="en-US" smtClean="0"/>
              <a:t/>
            </a:r>
            <a:br>
              <a:rPr lang="en-US" smtClean="0"/>
            </a:br>
            <a:r>
              <a:rPr lang="en-US" smtClean="0"/>
              <a:t>Click </a:t>
            </a:r>
            <a:r>
              <a:rPr lang="en-US" dirty="0" smtClean="0"/>
              <a:t>to edit Master title style</a:t>
            </a:r>
            <a:endParaRPr lang="en-AU" dirty="0"/>
          </a:p>
        </p:txBody>
      </p:sp>
      <p:sp>
        <p:nvSpPr>
          <p:cNvPr id="7" name="Content Placeholder 2"/>
          <p:cNvSpPr>
            <a:spLocks noGrp="1"/>
          </p:cNvSpPr>
          <p:nvPr>
            <p:ph idx="1"/>
          </p:nvPr>
        </p:nvSpPr>
        <p:spPr>
          <a:xfrm>
            <a:off x="612000" y="901700"/>
            <a:ext cx="7920000" cy="3746500"/>
          </a:xfrm>
        </p:spPr>
        <p:txBody>
          <a:bodyPr/>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Normal text</a:t>
            </a:r>
          </a:p>
          <a:p>
            <a:pPr lvl="6"/>
            <a:r>
              <a:rPr lang="en-US" dirty="0" smtClean="0"/>
              <a:t>First number bullet</a:t>
            </a:r>
          </a:p>
          <a:p>
            <a:pPr lvl="7"/>
            <a:r>
              <a:rPr lang="en-US" dirty="0" smtClean="0"/>
              <a:t>Second number bullet</a:t>
            </a:r>
          </a:p>
          <a:p>
            <a:pPr lvl="8"/>
            <a:r>
              <a:rPr lang="en-US" dirty="0" smtClean="0"/>
              <a:t>Third number bullet</a:t>
            </a:r>
          </a:p>
        </p:txBody>
      </p:sp>
    </p:spTree>
    <p:extLst>
      <p:ext uri="{BB962C8B-B14F-4D97-AF65-F5344CB8AC3E}">
        <p14:creationId xmlns:p14="http://schemas.microsoft.com/office/powerpoint/2010/main" val="282561450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Yellow Text Section Transition">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10300" y="4648200"/>
            <a:ext cx="7920000" cy="1477328"/>
          </a:xfrm>
        </p:spPr>
        <p:txBody>
          <a:bodyPr anchor="b" anchorCtr="0"/>
          <a:lstStyle>
            <a:lvl1pPr>
              <a:defRPr sz="4800">
                <a:solidFill>
                  <a:schemeClr val="accent2"/>
                </a:solidFill>
                <a:latin typeface="+mn-lt"/>
              </a:defRPr>
            </a:lvl1pPr>
          </a:lstStyle>
          <a:p>
            <a:r>
              <a:rPr lang="en-US" smtClean="0"/>
              <a:t/>
            </a:r>
            <a:br>
              <a:rPr lang="en-US" smtClean="0"/>
            </a:br>
            <a:r>
              <a:rPr lang="en-US" smtClean="0"/>
              <a:t>Click </a:t>
            </a:r>
            <a:r>
              <a:rPr lang="en-US" dirty="0" smtClean="0"/>
              <a:t>to edit Master title style</a:t>
            </a:r>
            <a:endParaRPr lang="en-AU" dirty="0"/>
          </a:p>
        </p:txBody>
      </p:sp>
      <p:sp>
        <p:nvSpPr>
          <p:cNvPr id="7" name="Content Placeholder 2"/>
          <p:cNvSpPr>
            <a:spLocks noGrp="1"/>
          </p:cNvSpPr>
          <p:nvPr>
            <p:ph idx="1"/>
          </p:nvPr>
        </p:nvSpPr>
        <p:spPr>
          <a:xfrm>
            <a:off x="612000" y="901700"/>
            <a:ext cx="7920000" cy="3746500"/>
          </a:xfrm>
        </p:spPr>
        <p:txBody>
          <a:bodyPr/>
          <a:lstStyle>
            <a:lvl1pPr>
              <a:buClr>
                <a:schemeClr val="accent2"/>
              </a:buClr>
              <a:defRPr>
                <a:solidFill>
                  <a:schemeClr val="accent2"/>
                </a:solidFill>
              </a:defRPr>
            </a:lvl1pPr>
            <a:lvl2pPr>
              <a:buClr>
                <a:schemeClr val="accent2"/>
              </a:buClr>
              <a:defRPr>
                <a:solidFill>
                  <a:schemeClr val="accent2"/>
                </a:solidFill>
              </a:defRPr>
            </a:lvl2pPr>
            <a:lvl3pPr>
              <a:buClr>
                <a:schemeClr val="accent2"/>
              </a:buClr>
              <a:defRPr>
                <a:solidFill>
                  <a:schemeClr val="accent2"/>
                </a:solidFill>
              </a:defRPr>
            </a:lvl3pPr>
            <a:lvl4pPr>
              <a:buClr>
                <a:schemeClr val="accent2"/>
              </a:buClr>
              <a:defRPr>
                <a:solidFill>
                  <a:schemeClr val="accent2"/>
                </a:solidFill>
              </a:defRPr>
            </a:lvl4pPr>
            <a:lvl5pPr>
              <a:buClr>
                <a:schemeClr val="accent2"/>
              </a:buClr>
              <a:defRPr>
                <a:solidFill>
                  <a:schemeClr val="accent2"/>
                </a:solidFill>
              </a:defRPr>
            </a:lvl5pPr>
            <a:lvl6pPr>
              <a:defRPr>
                <a:solidFill>
                  <a:schemeClr val="accent2"/>
                </a:solidFill>
              </a:defRPr>
            </a:lvl6pPr>
            <a:lvl7pPr>
              <a:buClr>
                <a:schemeClr val="accent2"/>
              </a:buClr>
              <a:defRPr>
                <a:solidFill>
                  <a:schemeClr val="accent2"/>
                </a:solidFill>
              </a:defRPr>
            </a:lvl7pPr>
            <a:lvl8pPr>
              <a:buClr>
                <a:schemeClr val="accent2"/>
              </a:buClr>
              <a:defRPr>
                <a:solidFill>
                  <a:schemeClr val="accent2"/>
                </a:solidFill>
              </a:defRPr>
            </a:lvl8pPr>
            <a:lvl9pPr>
              <a:buClr>
                <a:schemeClr val="accent2"/>
              </a:buClr>
              <a:defRPr>
                <a:solidFill>
                  <a:schemeClr val="accent2"/>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Normal text</a:t>
            </a:r>
          </a:p>
          <a:p>
            <a:pPr lvl="6"/>
            <a:r>
              <a:rPr lang="en-US" dirty="0" smtClean="0"/>
              <a:t>First number bullet</a:t>
            </a:r>
          </a:p>
          <a:p>
            <a:pPr lvl="7"/>
            <a:r>
              <a:rPr lang="en-US" dirty="0" smtClean="0"/>
              <a:t>Second number bullet</a:t>
            </a:r>
          </a:p>
          <a:p>
            <a:pPr lvl="8"/>
            <a:r>
              <a:rPr lang="en-US" dirty="0" smtClean="0"/>
              <a:t>Third number bullet</a:t>
            </a:r>
          </a:p>
        </p:txBody>
      </p:sp>
    </p:spTree>
    <p:extLst>
      <p:ext uri="{BB962C8B-B14F-4D97-AF65-F5344CB8AC3E}">
        <p14:creationId xmlns:p14="http://schemas.microsoft.com/office/powerpoint/2010/main" val="67344939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Text Section Transition">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10300" y="4648200"/>
            <a:ext cx="7920000" cy="1477328"/>
          </a:xfrm>
        </p:spPr>
        <p:txBody>
          <a:bodyPr anchor="b" anchorCtr="0"/>
          <a:lstStyle>
            <a:lvl1pPr>
              <a:defRPr sz="4800">
                <a:solidFill>
                  <a:schemeClr val="accent3"/>
                </a:solidFill>
                <a:latin typeface="+mn-lt"/>
              </a:defRPr>
            </a:lvl1pPr>
          </a:lstStyle>
          <a:p>
            <a:r>
              <a:rPr lang="en-US" smtClean="0"/>
              <a:t/>
            </a:r>
            <a:br>
              <a:rPr lang="en-US" smtClean="0"/>
            </a:br>
            <a:r>
              <a:rPr lang="en-US" smtClean="0"/>
              <a:t>Click </a:t>
            </a:r>
            <a:r>
              <a:rPr lang="en-US" dirty="0" smtClean="0"/>
              <a:t>to edit Master title style</a:t>
            </a:r>
            <a:endParaRPr lang="en-AU" dirty="0"/>
          </a:p>
        </p:txBody>
      </p:sp>
      <p:sp>
        <p:nvSpPr>
          <p:cNvPr id="7" name="Content Placeholder 2"/>
          <p:cNvSpPr>
            <a:spLocks noGrp="1"/>
          </p:cNvSpPr>
          <p:nvPr>
            <p:ph idx="1"/>
          </p:nvPr>
        </p:nvSpPr>
        <p:spPr>
          <a:xfrm>
            <a:off x="612000" y="901700"/>
            <a:ext cx="7920000" cy="3746500"/>
          </a:xfrm>
        </p:spPr>
        <p:txBody>
          <a:bodyPr/>
          <a:lstStyle>
            <a:lvl1pPr>
              <a:buClr>
                <a:schemeClr val="accent3"/>
              </a:buClr>
              <a:defRPr>
                <a:solidFill>
                  <a:schemeClr val="accent3"/>
                </a:solidFill>
              </a:defRPr>
            </a:lvl1pPr>
            <a:lvl2pPr>
              <a:buClr>
                <a:schemeClr val="accent3"/>
              </a:buClr>
              <a:defRPr>
                <a:solidFill>
                  <a:schemeClr val="accent3"/>
                </a:solidFill>
              </a:defRPr>
            </a:lvl2pPr>
            <a:lvl3pPr>
              <a:buClr>
                <a:schemeClr val="accent3"/>
              </a:buClr>
              <a:defRPr>
                <a:solidFill>
                  <a:schemeClr val="accent3"/>
                </a:solidFill>
              </a:defRPr>
            </a:lvl3pPr>
            <a:lvl4pPr>
              <a:buClr>
                <a:schemeClr val="accent3"/>
              </a:buClr>
              <a:defRPr>
                <a:solidFill>
                  <a:schemeClr val="accent3"/>
                </a:solidFill>
              </a:defRPr>
            </a:lvl4pPr>
            <a:lvl5pPr>
              <a:buClr>
                <a:schemeClr val="accent3"/>
              </a:buClr>
              <a:defRPr>
                <a:solidFill>
                  <a:schemeClr val="accent3"/>
                </a:solidFill>
              </a:defRPr>
            </a:lvl5pPr>
            <a:lvl6pPr>
              <a:defRPr>
                <a:solidFill>
                  <a:schemeClr val="accent3"/>
                </a:solidFill>
              </a:defRPr>
            </a:lvl6pPr>
            <a:lvl7pPr>
              <a:buClr>
                <a:schemeClr val="accent3"/>
              </a:buClr>
              <a:defRPr>
                <a:solidFill>
                  <a:schemeClr val="accent3"/>
                </a:solidFill>
              </a:defRPr>
            </a:lvl7pPr>
            <a:lvl8pPr>
              <a:buClr>
                <a:schemeClr val="accent3"/>
              </a:buClr>
              <a:defRPr>
                <a:solidFill>
                  <a:schemeClr val="accent3"/>
                </a:solidFill>
              </a:defRPr>
            </a:lvl8pPr>
            <a:lvl9pPr>
              <a:buClr>
                <a:schemeClr val="accent3"/>
              </a:buClr>
              <a:defRPr>
                <a:solidFill>
                  <a:schemeClr val="accent3"/>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Normal text</a:t>
            </a:r>
          </a:p>
          <a:p>
            <a:pPr lvl="6"/>
            <a:r>
              <a:rPr lang="en-US" dirty="0" smtClean="0"/>
              <a:t>First number bullet</a:t>
            </a:r>
          </a:p>
          <a:p>
            <a:pPr lvl="7"/>
            <a:r>
              <a:rPr lang="en-US" dirty="0" smtClean="0"/>
              <a:t>Second number bullet</a:t>
            </a:r>
          </a:p>
          <a:p>
            <a:pPr lvl="8"/>
            <a:r>
              <a:rPr lang="en-US" dirty="0" smtClean="0"/>
              <a:t>Third number bullet</a:t>
            </a:r>
          </a:p>
        </p:txBody>
      </p:sp>
    </p:spTree>
    <p:extLst>
      <p:ext uri="{BB962C8B-B14F-4D97-AF65-F5344CB8AC3E}">
        <p14:creationId xmlns:p14="http://schemas.microsoft.com/office/powerpoint/2010/main" val="210302598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Text Section Transition">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10300" y="4648200"/>
            <a:ext cx="7920000" cy="1477328"/>
          </a:xfrm>
        </p:spPr>
        <p:txBody>
          <a:bodyPr anchor="b" anchorCtr="0"/>
          <a:lstStyle>
            <a:lvl1pPr>
              <a:defRPr sz="4800">
                <a:solidFill>
                  <a:schemeClr val="accent4"/>
                </a:solidFill>
                <a:latin typeface="+mn-lt"/>
              </a:defRPr>
            </a:lvl1pPr>
          </a:lstStyle>
          <a:p>
            <a:r>
              <a:rPr lang="en-US" smtClean="0"/>
              <a:t/>
            </a:r>
            <a:br>
              <a:rPr lang="en-US" smtClean="0"/>
            </a:br>
            <a:r>
              <a:rPr lang="en-US" smtClean="0"/>
              <a:t>Click </a:t>
            </a:r>
            <a:r>
              <a:rPr lang="en-US" dirty="0" smtClean="0"/>
              <a:t>to edit Master title style</a:t>
            </a:r>
            <a:endParaRPr lang="en-AU" dirty="0"/>
          </a:p>
        </p:txBody>
      </p:sp>
      <p:sp>
        <p:nvSpPr>
          <p:cNvPr id="9" name="Content Placeholder 2"/>
          <p:cNvSpPr>
            <a:spLocks noGrp="1"/>
          </p:cNvSpPr>
          <p:nvPr>
            <p:ph idx="1"/>
          </p:nvPr>
        </p:nvSpPr>
        <p:spPr>
          <a:xfrm>
            <a:off x="612000" y="901700"/>
            <a:ext cx="7920000" cy="3746500"/>
          </a:xfrm>
        </p:spPr>
        <p:txBody>
          <a:bodyPr/>
          <a:lstStyle>
            <a:lvl1pPr>
              <a:buClr>
                <a:schemeClr val="accent4"/>
              </a:buClr>
              <a:defRPr>
                <a:solidFill>
                  <a:schemeClr val="accent4"/>
                </a:solidFill>
              </a:defRPr>
            </a:lvl1pPr>
            <a:lvl2pPr>
              <a:buClr>
                <a:schemeClr val="accent4"/>
              </a:buClr>
              <a:defRPr>
                <a:solidFill>
                  <a:schemeClr val="accent4"/>
                </a:solidFill>
              </a:defRPr>
            </a:lvl2pPr>
            <a:lvl3pPr>
              <a:buClr>
                <a:schemeClr val="accent4"/>
              </a:buClr>
              <a:defRPr>
                <a:solidFill>
                  <a:schemeClr val="accent4"/>
                </a:solidFill>
              </a:defRPr>
            </a:lvl3pPr>
            <a:lvl4pPr>
              <a:buClr>
                <a:schemeClr val="accent4"/>
              </a:buClr>
              <a:defRPr>
                <a:solidFill>
                  <a:schemeClr val="accent4"/>
                </a:solidFill>
              </a:defRPr>
            </a:lvl4pPr>
            <a:lvl5pPr>
              <a:buClr>
                <a:schemeClr val="accent4"/>
              </a:buClr>
              <a:defRPr>
                <a:solidFill>
                  <a:schemeClr val="accent4"/>
                </a:solidFill>
              </a:defRPr>
            </a:lvl5pPr>
            <a:lvl6pPr>
              <a:defRPr>
                <a:solidFill>
                  <a:schemeClr val="accent4"/>
                </a:solidFill>
              </a:defRPr>
            </a:lvl6pPr>
            <a:lvl7pPr>
              <a:buClr>
                <a:schemeClr val="accent4"/>
              </a:buClr>
              <a:defRPr>
                <a:solidFill>
                  <a:schemeClr val="accent4"/>
                </a:solidFill>
              </a:defRPr>
            </a:lvl7pPr>
            <a:lvl8pPr>
              <a:buClr>
                <a:schemeClr val="accent4"/>
              </a:buClr>
              <a:defRPr>
                <a:solidFill>
                  <a:schemeClr val="accent4"/>
                </a:solidFill>
              </a:defRPr>
            </a:lvl8pPr>
            <a:lvl9pPr>
              <a:buClr>
                <a:schemeClr val="accent4"/>
              </a:buClr>
              <a:defRPr>
                <a:solidFill>
                  <a:schemeClr val="accent4"/>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Normal text</a:t>
            </a:r>
          </a:p>
          <a:p>
            <a:pPr lvl="6"/>
            <a:r>
              <a:rPr lang="en-US" dirty="0" smtClean="0"/>
              <a:t>First number bullet</a:t>
            </a:r>
          </a:p>
          <a:p>
            <a:pPr lvl="7"/>
            <a:r>
              <a:rPr lang="en-US" dirty="0" smtClean="0"/>
              <a:t>Second number bullet</a:t>
            </a:r>
          </a:p>
          <a:p>
            <a:pPr lvl="8"/>
            <a:r>
              <a:rPr lang="en-US" dirty="0" smtClean="0"/>
              <a:t>Third number bullet</a:t>
            </a:r>
          </a:p>
        </p:txBody>
      </p:sp>
    </p:spTree>
    <p:extLst>
      <p:ext uri="{BB962C8B-B14F-4D97-AF65-F5344CB8AC3E}">
        <p14:creationId xmlns:p14="http://schemas.microsoft.com/office/powerpoint/2010/main" val="16720068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y Text Section Transition">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10300" y="4648200"/>
            <a:ext cx="7920000" cy="1477328"/>
          </a:xfrm>
        </p:spPr>
        <p:txBody>
          <a:bodyPr anchor="b" anchorCtr="0"/>
          <a:lstStyle>
            <a:lvl1pPr>
              <a:defRPr sz="4800">
                <a:solidFill>
                  <a:schemeClr val="tx1"/>
                </a:solidFill>
                <a:latin typeface="+mn-lt"/>
              </a:defRPr>
            </a:lvl1pPr>
          </a:lstStyle>
          <a:p>
            <a:r>
              <a:rPr lang="en-US" smtClean="0"/>
              <a:t/>
            </a:r>
            <a:br>
              <a:rPr lang="en-US" smtClean="0"/>
            </a:br>
            <a:r>
              <a:rPr lang="en-US" smtClean="0"/>
              <a:t>Click </a:t>
            </a:r>
            <a:r>
              <a:rPr lang="en-US" dirty="0" smtClean="0"/>
              <a:t>to edit Master title style</a:t>
            </a:r>
            <a:endParaRPr lang="en-AU" dirty="0"/>
          </a:p>
        </p:txBody>
      </p:sp>
      <p:sp>
        <p:nvSpPr>
          <p:cNvPr id="6" name="Content Placeholder 2"/>
          <p:cNvSpPr>
            <a:spLocks noGrp="1"/>
          </p:cNvSpPr>
          <p:nvPr>
            <p:ph idx="1"/>
          </p:nvPr>
        </p:nvSpPr>
        <p:spPr>
          <a:xfrm>
            <a:off x="612000" y="901700"/>
            <a:ext cx="7920000" cy="3746500"/>
          </a:xfrm>
        </p:spPr>
        <p:txBody>
          <a:bodyPr/>
          <a:lstStyle>
            <a:lvl1pPr>
              <a:buClr>
                <a:srgbClr val="5F5F5F"/>
              </a:buClr>
              <a:defRPr>
                <a:solidFill>
                  <a:schemeClr val="tx1"/>
                </a:solidFill>
              </a:defRPr>
            </a:lvl1pPr>
            <a:lvl2pPr>
              <a:buClr>
                <a:srgbClr val="5F5F5F"/>
              </a:buClr>
              <a:defRPr>
                <a:solidFill>
                  <a:schemeClr val="tx1"/>
                </a:solidFill>
              </a:defRPr>
            </a:lvl2pPr>
            <a:lvl3pPr>
              <a:buClr>
                <a:srgbClr val="5F5F5F"/>
              </a:buClr>
              <a:defRPr>
                <a:solidFill>
                  <a:schemeClr val="tx1"/>
                </a:solidFill>
              </a:defRPr>
            </a:lvl3pPr>
            <a:lvl4pPr>
              <a:buClr>
                <a:srgbClr val="5F5F5F"/>
              </a:buClr>
              <a:defRPr>
                <a:solidFill>
                  <a:schemeClr val="tx1"/>
                </a:solidFill>
              </a:defRPr>
            </a:lvl4pPr>
            <a:lvl5pPr>
              <a:buClr>
                <a:srgbClr val="5F5F5F"/>
              </a:buClr>
              <a:defRPr>
                <a:solidFill>
                  <a:schemeClr val="tx1"/>
                </a:solidFill>
              </a:defRPr>
            </a:lvl5pPr>
            <a:lvl7pPr>
              <a:buClr>
                <a:schemeClr val="accent5"/>
              </a:buClr>
              <a:defRPr/>
            </a:lvl7pPr>
            <a:lvl8pPr>
              <a:buClr>
                <a:schemeClr val="accent5"/>
              </a:buClr>
              <a:defRPr/>
            </a:lvl8pPr>
            <a:lvl9pPr>
              <a:buClr>
                <a:schemeClr val="accent5"/>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Normal text</a:t>
            </a:r>
          </a:p>
          <a:p>
            <a:pPr lvl="6"/>
            <a:r>
              <a:rPr lang="en-US" dirty="0" smtClean="0"/>
              <a:t>First number bullet</a:t>
            </a:r>
          </a:p>
          <a:p>
            <a:pPr lvl="7"/>
            <a:r>
              <a:rPr lang="en-US" dirty="0" smtClean="0"/>
              <a:t>Second number bullet</a:t>
            </a:r>
          </a:p>
          <a:p>
            <a:pPr lvl="8"/>
            <a:r>
              <a:rPr lang="en-US" dirty="0" smtClean="0"/>
              <a:t>Third number bullet</a:t>
            </a:r>
          </a:p>
        </p:txBody>
      </p:sp>
    </p:spTree>
    <p:extLst>
      <p:ext uri="{BB962C8B-B14F-4D97-AF65-F5344CB8AC3E}">
        <p14:creationId xmlns:p14="http://schemas.microsoft.com/office/powerpoint/2010/main" val="159261914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601612" y="1828800"/>
            <a:ext cx="7920000" cy="553998"/>
          </a:xfrm>
        </p:spPr>
        <p:txBody>
          <a:bodyPr/>
          <a:lstStyle>
            <a:lvl1pPr>
              <a:defRPr sz="3600">
                <a:solidFill>
                  <a:schemeClr val="tx1"/>
                </a:solidFill>
              </a:defRPr>
            </a:lvl1pPr>
          </a:lstStyle>
          <a:p>
            <a:pPr lvl="0"/>
            <a:r>
              <a:rPr lang="en-US" noProof="0" dirty="0" smtClean="0"/>
              <a:t>Click to edit Master title style</a:t>
            </a:r>
            <a:endParaRPr lang="en-AU" noProof="0" dirty="0" smtClean="0"/>
          </a:p>
        </p:txBody>
      </p:sp>
      <p:sp>
        <p:nvSpPr>
          <p:cNvPr id="5" name="Rectangle 23"/>
          <p:cNvSpPr>
            <a:spLocks noGrp="1" noChangeArrowheads="1"/>
          </p:cNvSpPr>
          <p:nvPr>
            <p:ph type="subTitle" sz="quarter" idx="1"/>
          </p:nvPr>
        </p:nvSpPr>
        <p:spPr>
          <a:xfrm>
            <a:off x="601612" y="2707200"/>
            <a:ext cx="7920000" cy="903287"/>
          </a:xfrm>
        </p:spPr>
        <p:txBody>
          <a:bodyPr/>
          <a:lstStyle>
            <a:lvl1pPr marL="0" indent="0">
              <a:buFont typeface="Arial" charset="0"/>
              <a:buNone/>
              <a:defRPr>
                <a:solidFill>
                  <a:schemeClr val="accent1"/>
                </a:solidFill>
              </a:defRPr>
            </a:lvl1pPr>
          </a:lstStyle>
          <a:p>
            <a:pPr lvl="0"/>
            <a:r>
              <a:rPr lang="en-US" noProof="0" dirty="0" smtClean="0"/>
              <a:t>Click to edit Master subtitle style</a:t>
            </a:r>
            <a:endParaRPr lang="en-AU" noProof="0" dirty="0" smtClean="0"/>
          </a:p>
        </p:txBody>
      </p:sp>
      <p:sp>
        <p:nvSpPr>
          <p:cNvPr id="6" name="BMDisclaimer"/>
          <p:cNvSpPr txBox="1"/>
          <p:nvPr/>
        </p:nvSpPr>
        <p:spPr>
          <a:xfrm>
            <a:off x="601200" y="6107068"/>
            <a:ext cx="7920000" cy="492443"/>
          </a:xfrm>
          <a:prstGeom prst="rect">
            <a:avLst/>
          </a:prstGeom>
          <a:noFill/>
        </p:spPr>
        <p:txBody>
          <a:bodyPr wrap="square" lIns="0" tIns="0" rIns="0" bIns="0" rtlCol="0" anchor="b" anchorCtr="0">
            <a:spAutoFit/>
          </a:bodyPr>
          <a:lstStyle/>
          <a:p>
            <a:pPr>
              <a:spcBef>
                <a:spcPts val="0"/>
              </a:spcBef>
              <a:spcAft>
                <a:spcPts val="600"/>
              </a:spcAft>
            </a:pPr>
            <a:r>
              <a:rPr lang="en-GB" sz="800" dirty="0" smtClean="0">
                <a:solidFill>
                  <a:schemeClr val="tx1"/>
                </a:solidFill>
              </a:rPr>
              <a:t>Baker &amp; McKenzie LLP is a member firm of Baker &amp; McKenzie International, a Swiss Verein with member law firms around the world.  In accordance with the common terminology used in professional service organisations, reference to a "partner" means a person who is a partner, or equivalent, in such a law firm.  Similarly, reference to an "office" means an office of any such law firm.</a:t>
            </a:r>
            <a:br>
              <a:rPr lang="en-GB" sz="800" dirty="0" smtClean="0">
                <a:solidFill>
                  <a:schemeClr val="tx1"/>
                </a:solidFill>
              </a:rPr>
            </a:br>
            <a:r>
              <a:rPr lang="en-GB" sz="800" dirty="0" smtClean="0">
                <a:solidFill>
                  <a:schemeClr val="tx1"/>
                </a:solidFill>
              </a:rPr>
              <a:t>© 2016 Baker &amp; McKenzie LLP</a:t>
            </a:r>
            <a:endParaRPr lang="en-AU" sz="800" dirty="0">
              <a:solidFill>
                <a:schemeClr val="tx1"/>
              </a:solidFill>
            </a:endParaRPr>
          </a:p>
        </p:txBody>
      </p:sp>
      <p:pic>
        <p:nvPicPr>
          <p:cNvPr id="2" name="BM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0000"/>
            <a:ext cx="9144000" cy="552841"/>
          </a:xfrm>
          <a:prstGeom prst="rect">
            <a:avLst/>
          </a:prstGeom>
        </p:spPr>
      </p:pic>
    </p:spTree>
  </p:cSld>
  <p:clrMapOvr>
    <a:masterClrMapping/>
  </p:clrMapOvr>
  <p:transition/>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ed Section Transition">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A50E2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5000"/>
              </a:spcBef>
              <a:buClr>
                <a:srgbClr val="A50E29"/>
              </a:buClr>
              <a:buFont typeface="Arial" charset="0"/>
              <a:defRPr sz="2400">
                <a:solidFill>
                  <a:srgbClr val="A50E29"/>
                </a:solidFill>
                <a:latin typeface="Arial" charset="0"/>
              </a:defRPr>
            </a:lvl1pPr>
            <a:lvl2pPr marL="742950" indent="-285750" eaLnBrk="0" hangingPunct="0">
              <a:spcBef>
                <a:spcPct val="25000"/>
              </a:spcBef>
              <a:buClr>
                <a:srgbClr val="A50E29"/>
              </a:buClr>
              <a:buFont typeface="Arial" charset="0"/>
              <a:defRPr sz="2400">
                <a:solidFill>
                  <a:srgbClr val="A50E29"/>
                </a:solidFill>
                <a:latin typeface="Arial" charset="0"/>
              </a:defRPr>
            </a:lvl2pPr>
            <a:lvl3pPr marL="1143000" indent="-228600" eaLnBrk="0" hangingPunct="0">
              <a:spcBef>
                <a:spcPct val="25000"/>
              </a:spcBef>
              <a:buClr>
                <a:srgbClr val="A50E29"/>
              </a:buClr>
              <a:buFont typeface="Arial" charset="0"/>
              <a:defRPr sz="2400">
                <a:solidFill>
                  <a:srgbClr val="A50E29"/>
                </a:solidFill>
                <a:latin typeface="Arial" charset="0"/>
              </a:defRPr>
            </a:lvl3pPr>
            <a:lvl4pPr marL="1600200" indent="-228600" eaLnBrk="0" hangingPunct="0">
              <a:spcBef>
                <a:spcPct val="25000"/>
              </a:spcBef>
              <a:buClr>
                <a:srgbClr val="A50E29"/>
              </a:buClr>
              <a:buFont typeface="Arial" charset="0"/>
              <a:defRPr sz="2400">
                <a:solidFill>
                  <a:srgbClr val="A50E29"/>
                </a:solidFill>
                <a:latin typeface="Arial" charset="0"/>
              </a:defRPr>
            </a:lvl4pPr>
            <a:lvl5pPr marL="2057400" indent="-228600" eaLnBrk="0" hangingPunct="0">
              <a:spcBef>
                <a:spcPct val="25000"/>
              </a:spcBef>
              <a:buClr>
                <a:srgbClr val="A50E29"/>
              </a:buClr>
              <a:buFont typeface="Arial" charset="0"/>
              <a:defRPr sz="2400">
                <a:solidFill>
                  <a:srgbClr val="A50E29"/>
                </a:solidFill>
                <a:latin typeface="Arial" charset="0"/>
              </a:defRPr>
            </a:lvl5pPr>
            <a:lvl6pPr marL="2514600" indent="-228600" eaLnBrk="0" fontAlgn="base" hangingPunct="0">
              <a:spcBef>
                <a:spcPct val="25000"/>
              </a:spcBef>
              <a:spcAft>
                <a:spcPct val="0"/>
              </a:spcAft>
              <a:buClr>
                <a:srgbClr val="A50E29"/>
              </a:buClr>
              <a:buFont typeface="Arial" charset="0"/>
              <a:defRPr sz="2400">
                <a:solidFill>
                  <a:srgbClr val="A50E29"/>
                </a:solidFill>
                <a:latin typeface="Arial" charset="0"/>
              </a:defRPr>
            </a:lvl6pPr>
            <a:lvl7pPr marL="2971800" indent="-228600" eaLnBrk="0" fontAlgn="base" hangingPunct="0">
              <a:spcBef>
                <a:spcPct val="25000"/>
              </a:spcBef>
              <a:spcAft>
                <a:spcPct val="0"/>
              </a:spcAft>
              <a:buClr>
                <a:srgbClr val="A50E29"/>
              </a:buClr>
              <a:buFont typeface="Arial" charset="0"/>
              <a:defRPr sz="2400">
                <a:solidFill>
                  <a:srgbClr val="A50E29"/>
                </a:solidFill>
                <a:latin typeface="Arial" charset="0"/>
              </a:defRPr>
            </a:lvl7pPr>
            <a:lvl8pPr marL="3429000" indent="-228600" eaLnBrk="0" fontAlgn="base" hangingPunct="0">
              <a:spcBef>
                <a:spcPct val="25000"/>
              </a:spcBef>
              <a:spcAft>
                <a:spcPct val="0"/>
              </a:spcAft>
              <a:buClr>
                <a:srgbClr val="A50E29"/>
              </a:buClr>
              <a:buFont typeface="Arial" charset="0"/>
              <a:defRPr sz="2400">
                <a:solidFill>
                  <a:srgbClr val="A50E29"/>
                </a:solidFill>
                <a:latin typeface="Arial" charset="0"/>
              </a:defRPr>
            </a:lvl8pPr>
            <a:lvl9pPr marL="3886200" indent="-228600" eaLnBrk="0" fontAlgn="base" hangingPunct="0">
              <a:spcBef>
                <a:spcPct val="25000"/>
              </a:spcBef>
              <a:spcAft>
                <a:spcPct val="0"/>
              </a:spcAft>
              <a:buClr>
                <a:srgbClr val="A50E29"/>
              </a:buClr>
              <a:buFont typeface="Arial" charset="0"/>
              <a:defRPr sz="2400">
                <a:solidFill>
                  <a:srgbClr val="A50E29"/>
                </a:solidFill>
                <a:latin typeface="Arial" charset="0"/>
              </a:defRPr>
            </a:lvl9pPr>
          </a:lstStyle>
          <a:p>
            <a:pPr>
              <a:spcBef>
                <a:spcPct val="0"/>
              </a:spcBef>
              <a:buClrTx/>
              <a:buFontTx/>
              <a:buNone/>
              <a:defRPr/>
            </a:pPr>
            <a:endParaRPr lang="en-US" altLang="en-US" smtClean="0">
              <a:solidFill>
                <a:srgbClr val="404143"/>
              </a:solidFill>
              <a:ea typeface="MS PGothic" pitchFamily="34" charset="-128"/>
              <a:cs typeface="Arial" charset="0"/>
            </a:endParaRPr>
          </a:p>
        </p:txBody>
      </p:sp>
      <p:sp>
        <p:nvSpPr>
          <p:cNvPr id="6" name="Title 1"/>
          <p:cNvSpPr>
            <a:spLocks noGrp="1"/>
          </p:cNvSpPr>
          <p:nvPr>
            <p:ph type="title"/>
          </p:nvPr>
        </p:nvSpPr>
        <p:spPr>
          <a:xfrm>
            <a:off x="610300" y="4654800"/>
            <a:ext cx="7920000" cy="1846659"/>
          </a:xfrm>
        </p:spPr>
        <p:txBody>
          <a:bodyPr/>
          <a:lstStyle>
            <a:lvl1pPr>
              <a:defRPr sz="6000">
                <a:solidFill>
                  <a:schemeClr val="bg1"/>
                </a:solidFill>
                <a:latin typeface="+mn-lt"/>
              </a:defRPr>
            </a:lvl1pPr>
          </a:lstStyle>
          <a:p>
            <a:r>
              <a:rPr lang="en-US" dirty="0" smtClean="0"/>
              <a:t>Click to edit Master title style</a:t>
            </a:r>
            <a:endParaRPr lang="en-AU" dirty="0"/>
          </a:p>
        </p:txBody>
      </p:sp>
    </p:spTree>
    <p:extLst>
      <p:ext uri="{BB962C8B-B14F-4D97-AF65-F5344CB8AC3E}">
        <p14:creationId xmlns:p14="http://schemas.microsoft.com/office/powerpoint/2010/main" val="302876591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BMDisclaimer"/>
          <p:cNvSpPr txBox="1">
            <a:spLocks noChangeArrowheads="1"/>
          </p:cNvSpPr>
          <p:nvPr/>
        </p:nvSpPr>
        <p:spPr bwMode="auto">
          <a:xfrm>
            <a:off x="601663" y="6107113"/>
            <a:ext cx="79200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5000"/>
              </a:spcBef>
              <a:buClr>
                <a:srgbClr val="A50E29"/>
              </a:buClr>
              <a:buFont typeface="Arial" charset="0"/>
              <a:defRPr sz="2400">
                <a:solidFill>
                  <a:srgbClr val="A50E29"/>
                </a:solidFill>
                <a:latin typeface="Arial" charset="0"/>
              </a:defRPr>
            </a:lvl1pPr>
            <a:lvl2pPr marL="742950" indent="-285750" eaLnBrk="0" hangingPunct="0">
              <a:spcBef>
                <a:spcPct val="25000"/>
              </a:spcBef>
              <a:buClr>
                <a:srgbClr val="A50E29"/>
              </a:buClr>
              <a:buFont typeface="Arial" charset="0"/>
              <a:defRPr sz="2400">
                <a:solidFill>
                  <a:srgbClr val="A50E29"/>
                </a:solidFill>
                <a:latin typeface="Arial" charset="0"/>
              </a:defRPr>
            </a:lvl2pPr>
            <a:lvl3pPr marL="1143000" indent="-228600" eaLnBrk="0" hangingPunct="0">
              <a:spcBef>
                <a:spcPct val="25000"/>
              </a:spcBef>
              <a:buClr>
                <a:srgbClr val="A50E29"/>
              </a:buClr>
              <a:buFont typeface="Arial" charset="0"/>
              <a:defRPr sz="2400">
                <a:solidFill>
                  <a:srgbClr val="A50E29"/>
                </a:solidFill>
                <a:latin typeface="Arial" charset="0"/>
              </a:defRPr>
            </a:lvl3pPr>
            <a:lvl4pPr marL="1600200" indent="-228600" eaLnBrk="0" hangingPunct="0">
              <a:spcBef>
                <a:spcPct val="25000"/>
              </a:spcBef>
              <a:buClr>
                <a:srgbClr val="A50E29"/>
              </a:buClr>
              <a:buFont typeface="Arial" charset="0"/>
              <a:defRPr sz="2400">
                <a:solidFill>
                  <a:srgbClr val="A50E29"/>
                </a:solidFill>
                <a:latin typeface="Arial" charset="0"/>
              </a:defRPr>
            </a:lvl4pPr>
            <a:lvl5pPr marL="2057400" indent="-228600" eaLnBrk="0" hangingPunct="0">
              <a:spcBef>
                <a:spcPct val="25000"/>
              </a:spcBef>
              <a:buClr>
                <a:srgbClr val="A50E29"/>
              </a:buClr>
              <a:buFont typeface="Arial" charset="0"/>
              <a:defRPr sz="2400">
                <a:solidFill>
                  <a:srgbClr val="A50E29"/>
                </a:solidFill>
                <a:latin typeface="Arial" charset="0"/>
              </a:defRPr>
            </a:lvl5pPr>
            <a:lvl6pPr marL="2514600" indent="-228600" eaLnBrk="0" fontAlgn="base" hangingPunct="0">
              <a:spcBef>
                <a:spcPct val="25000"/>
              </a:spcBef>
              <a:spcAft>
                <a:spcPct val="0"/>
              </a:spcAft>
              <a:buClr>
                <a:srgbClr val="A50E29"/>
              </a:buClr>
              <a:buFont typeface="Arial" charset="0"/>
              <a:defRPr sz="2400">
                <a:solidFill>
                  <a:srgbClr val="A50E29"/>
                </a:solidFill>
                <a:latin typeface="Arial" charset="0"/>
              </a:defRPr>
            </a:lvl6pPr>
            <a:lvl7pPr marL="2971800" indent="-228600" eaLnBrk="0" fontAlgn="base" hangingPunct="0">
              <a:spcBef>
                <a:spcPct val="25000"/>
              </a:spcBef>
              <a:spcAft>
                <a:spcPct val="0"/>
              </a:spcAft>
              <a:buClr>
                <a:srgbClr val="A50E29"/>
              </a:buClr>
              <a:buFont typeface="Arial" charset="0"/>
              <a:defRPr sz="2400">
                <a:solidFill>
                  <a:srgbClr val="A50E29"/>
                </a:solidFill>
                <a:latin typeface="Arial" charset="0"/>
              </a:defRPr>
            </a:lvl7pPr>
            <a:lvl8pPr marL="3429000" indent="-228600" eaLnBrk="0" fontAlgn="base" hangingPunct="0">
              <a:spcBef>
                <a:spcPct val="25000"/>
              </a:spcBef>
              <a:spcAft>
                <a:spcPct val="0"/>
              </a:spcAft>
              <a:buClr>
                <a:srgbClr val="A50E29"/>
              </a:buClr>
              <a:buFont typeface="Arial" charset="0"/>
              <a:defRPr sz="2400">
                <a:solidFill>
                  <a:srgbClr val="A50E29"/>
                </a:solidFill>
                <a:latin typeface="Arial" charset="0"/>
              </a:defRPr>
            </a:lvl8pPr>
            <a:lvl9pPr marL="3886200" indent="-228600" eaLnBrk="0" fontAlgn="base" hangingPunct="0">
              <a:spcBef>
                <a:spcPct val="25000"/>
              </a:spcBef>
              <a:spcAft>
                <a:spcPct val="0"/>
              </a:spcAft>
              <a:buClr>
                <a:srgbClr val="A50E29"/>
              </a:buClr>
              <a:buFont typeface="Arial" charset="0"/>
              <a:defRPr sz="2400">
                <a:solidFill>
                  <a:srgbClr val="A50E29"/>
                </a:solidFill>
                <a:latin typeface="Arial" charset="0"/>
              </a:defRPr>
            </a:lvl9pPr>
          </a:lstStyle>
          <a:p>
            <a:pPr eaLnBrk="1" hangingPunct="1">
              <a:spcBef>
                <a:spcPct val="0"/>
              </a:spcBef>
              <a:spcAft>
                <a:spcPts val="600"/>
              </a:spcAft>
              <a:defRPr/>
            </a:pPr>
            <a:r>
              <a:rPr lang="en-GB" altLang="en-US" sz="800" smtClean="0">
                <a:solidFill>
                  <a:srgbClr val="404143"/>
                </a:solidFill>
                <a:cs typeface="Arial" charset="0"/>
              </a:rPr>
              <a:t>Baker &amp; McKenzie LLP is a member firm of Baker &amp; McKenzie International, a Swiss Verein with member law firms around the world.  In accordance with the common terminology used in professional service organisations, reference to a "partner" means a person who is a partner, or equivalent, in such a law firm.  Similarly, reference to an "office" means an office of any such law firm.</a:t>
            </a:r>
            <a:br>
              <a:rPr lang="en-GB" altLang="en-US" sz="800" smtClean="0">
                <a:solidFill>
                  <a:srgbClr val="404143"/>
                </a:solidFill>
                <a:cs typeface="Arial" charset="0"/>
              </a:rPr>
            </a:br>
            <a:r>
              <a:rPr lang="en-GB" altLang="en-US" sz="800" smtClean="0">
                <a:solidFill>
                  <a:srgbClr val="404143"/>
                </a:solidFill>
                <a:cs typeface="Arial" charset="0"/>
              </a:rPr>
              <a:t>© 2015 Baker &amp; McKenzie LLP</a:t>
            </a:r>
            <a:endParaRPr lang="en-AU" altLang="en-US" sz="800" smtClean="0">
              <a:solidFill>
                <a:srgbClr val="404143"/>
              </a:solidFill>
              <a:cs typeface="Arial" charset="0"/>
            </a:endParaRPr>
          </a:p>
        </p:txBody>
      </p:sp>
      <p:pic>
        <p:nvPicPr>
          <p:cNvPr id="7" name="BMLogo"/>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14400"/>
            <a:ext cx="9144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601612" y="2258250"/>
            <a:ext cx="7920000" cy="637349"/>
          </a:xfrm>
        </p:spPr>
        <p:txBody>
          <a:bodyPr/>
          <a:lstStyle>
            <a:lvl1pPr>
              <a:defRPr sz="3600">
                <a:solidFill>
                  <a:srgbClr val="404143"/>
                </a:solidFill>
              </a:defRPr>
            </a:lvl1pPr>
          </a:lstStyle>
          <a:p>
            <a:pPr lvl="0"/>
            <a:r>
              <a:rPr lang="en-US" noProof="0" smtClean="0"/>
              <a:t>Click to edit Master title style</a:t>
            </a:r>
            <a:endParaRPr lang="en-AU" noProof="0" dirty="0" smtClean="0"/>
          </a:p>
        </p:txBody>
      </p:sp>
      <p:sp>
        <p:nvSpPr>
          <p:cNvPr id="2071" name="Rectangle 23"/>
          <p:cNvSpPr>
            <a:spLocks noGrp="1" noChangeArrowheads="1"/>
          </p:cNvSpPr>
          <p:nvPr>
            <p:ph type="subTitle" sz="quarter" idx="1"/>
          </p:nvPr>
        </p:nvSpPr>
        <p:spPr>
          <a:xfrm>
            <a:off x="601612" y="3135313"/>
            <a:ext cx="7920000" cy="903287"/>
          </a:xfrm>
        </p:spPr>
        <p:txBody>
          <a:bodyPr/>
          <a:lstStyle>
            <a:lvl1pPr marL="0" indent="0">
              <a:buFont typeface="Arial" charset="0"/>
              <a:buNone/>
              <a:defRPr>
                <a:solidFill>
                  <a:srgbClr val="A50E29"/>
                </a:solidFill>
              </a:defRPr>
            </a:lvl1pPr>
          </a:lstStyle>
          <a:p>
            <a:pPr lvl="0"/>
            <a:r>
              <a:rPr lang="en-US" noProof="0" smtClean="0"/>
              <a:t>Click to edit Master subtitle style</a:t>
            </a:r>
            <a:endParaRPr lang="en-AU" noProof="0" dirty="0" smtClean="0"/>
          </a:p>
        </p:txBody>
      </p:sp>
      <p:sp>
        <p:nvSpPr>
          <p:cNvPr id="10" name="Text Placeholder 9"/>
          <p:cNvSpPr>
            <a:spLocks noGrp="1"/>
          </p:cNvSpPr>
          <p:nvPr>
            <p:ph type="body" sz="quarter" idx="12"/>
          </p:nvPr>
        </p:nvSpPr>
        <p:spPr>
          <a:xfrm>
            <a:off x="601200" y="4140000"/>
            <a:ext cx="7920000" cy="457200"/>
          </a:xfrm>
        </p:spPr>
        <p:txBody>
          <a:bodyPr/>
          <a:lstStyle>
            <a:lvl1pPr marL="0" indent="0">
              <a:buNone/>
              <a:defRPr sz="1600">
                <a:latin typeface="Arial" pitchFamily="34" charset="0"/>
                <a:cs typeface="Arial" pitchFamily="34" charset="0"/>
              </a:defRPr>
            </a:lvl1pPr>
          </a:lstStyle>
          <a:p>
            <a:pPr lvl="0"/>
            <a:r>
              <a:rPr lang="en-US" smtClean="0"/>
              <a:t>Click to edit Master text styles</a:t>
            </a:r>
          </a:p>
        </p:txBody>
      </p:sp>
      <p:sp>
        <p:nvSpPr>
          <p:cNvPr id="12" name="Text Placeholder 11"/>
          <p:cNvSpPr>
            <a:spLocks noGrp="1"/>
          </p:cNvSpPr>
          <p:nvPr>
            <p:ph type="body" sz="quarter" idx="13"/>
          </p:nvPr>
        </p:nvSpPr>
        <p:spPr>
          <a:xfrm>
            <a:off x="601200" y="5256000"/>
            <a:ext cx="7920000" cy="457200"/>
          </a:xfrm>
        </p:spPr>
        <p:txBody>
          <a:bodyPr/>
          <a:lstStyle>
            <a:lvl1pPr marL="0" indent="0">
              <a:buNone/>
              <a:defRPr sz="1800" baseline="0">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9879205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a:defRPr/>
            </a:lvl1pPr>
          </a:lstStyle>
          <a:p>
            <a:fld id="{E439E4F6-2607-4A03-99F9-7BC62CFC729C}" type="slidenum">
              <a:rPr lang="en-AU" smtClean="0"/>
              <a:pPr/>
              <a:t>‹#›</a:t>
            </a:fld>
            <a:endParaRPr lang="en-AU" dirty="0"/>
          </a:p>
        </p:txBody>
      </p:sp>
      <p:sp>
        <p:nvSpPr>
          <p:cNvPr id="6" name="Rectangle 2"/>
          <p:cNvSpPr>
            <a:spLocks noGrp="1" noChangeArrowheads="1"/>
          </p:cNvSpPr>
          <p:nvPr>
            <p:ph type="title"/>
          </p:nvPr>
        </p:nvSpPr>
        <p:spPr bwMode="auto">
          <a:xfrm>
            <a:off x="599652" y="908720"/>
            <a:ext cx="7920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en-US" smtClean="0"/>
              <a:t>Click to edit Master title style</a:t>
            </a:r>
            <a:endParaRPr lang="en-AU" dirty="0" smtClean="0"/>
          </a:p>
        </p:txBody>
      </p:sp>
      <p:sp>
        <p:nvSpPr>
          <p:cNvPr id="7" name="Rectangle 3"/>
          <p:cNvSpPr>
            <a:spLocks noGrp="1" noChangeArrowheads="1"/>
          </p:cNvSpPr>
          <p:nvPr>
            <p:ph idx="1"/>
          </p:nvPr>
        </p:nvSpPr>
        <p:spPr bwMode="auto">
          <a:xfrm>
            <a:off x="599652" y="1667546"/>
            <a:ext cx="79200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sp>
        <p:nvSpPr>
          <p:cNvPr id="2" name="Footer Placeholder 1"/>
          <p:cNvSpPr>
            <a:spLocks noGrp="1"/>
          </p:cNvSpPr>
          <p:nvPr>
            <p:ph type="ftr" sz="quarter" idx="12"/>
          </p:nvPr>
        </p:nvSpPr>
        <p:spPr/>
        <p:txBody>
          <a:bodyPr/>
          <a:lstStyle/>
          <a:p>
            <a:endParaRPr lang="en-CA" dirty="0"/>
          </a:p>
        </p:txBody>
      </p:sp>
    </p:spTree>
    <p:extLst>
      <p:ext uri="{BB962C8B-B14F-4D97-AF65-F5344CB8AC3E}">
        <p14:creationId xmlns:p14="http://schemas.microsoft.com/office/powerpoint/2010/main" val="116358165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y Section Transition">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610300" y="4654800"/>
            <a:ext cx="7920000" cy="1846659"/>
          </a:xfrm>
        </p:spPr>
        <p:txBody>
          <a:bodyPr/>
          <a:lstStyle>
            <a:lvl1pPr>
              <a:defRPr sz="6000">
                <a:solidFill>
                  <a:schemeClr val="bg1"/>
                </a:solidFill>
                <a:latin typeface="+mn-lt"/>
              </a:defRPr>
            </a:lvl1pPr>
          </a:lstStyle>
          <a:p>
            <a:r>
              <a:rPr lang="en-US" dirty="0" smtClean="0"/>
              <a:t>Click to edit Master title style</a:t>
            </a:r>
            <a:endParaRPr lang="en-AU" dirty="0"/>
          </a:p>
        </p:txBody>
      </p:sp>
    </p:spTree>
    <p:extLst>
      <p:ext uri="{BB962C8B-B14F-4D97-AF65-F5344CB8AC3E}">
        <p14:creationId xmlns:p14="http://schemas.microsoft.com/office/powerpoint/2010/main" val="329394091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een Section Transition">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7D84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5000"/>
              </a:spcBef>
              <a:buClr>
                <a:srgbClr val="A50E29"/>
              </a:buClr>
              <a:buFont typeface="Arial" charset="0"/>
              <a:defRPr sz="2400">
                <a:solidFill>
                  <a:srgbClr val="A50E29"/>
                </a:solidFill>
                <a:latin typeface="Arial" charset="0"/>
              </a:defRPr>
            </a:lvl1pPr>
            <a:lvl2pPr marL="742950" indent="-285750" eaLnBrk="0" hangingPunct="0">
              <a:spcBef>
                <a:spcPct val="25000"/>
              </a:spcBef>
              <a:buClr>
                <a:srgbClr val="A50E29"/>
              </a:buClr>
              <a:buFont typeface="Arial" charset="0"/>
              <a:defRPr sz="2400">
                <a:solidFill>
                  <a:srgbClr val="A50E29"/>
                </a:solidFill>
                <a:latin typeface="Arial" charset="0"/>
              </a:defRPr>
            </a:lvl2pPr>
            <a:lvl3pPr marL="1143000" indent="-228600" eaLnBrk="0" hangingPunct="0">
              <a:spcBef>
                <a:spcPct val="25000"/>
              </a:spcBef>
              <a:buClr>
                <a:srgbClr val="A50E29"/>
              </a:buClr>
              <a:buFont typeface="Arial" charset="0"/>
              <a:defRPr sz="2400">
                <a:solidFill>
                  <a:srgbClr val="A50E29"/>
                </a:solidFill>
                <a:latin typeface="Arial" charset="0"/>
              </a:defRPr>
            </a:lvl3pPr>
            <a:lvl4pPr marL="1600200" indent="-228600" eaLnBrk="0" hangingPunct="0">
              <a:spcBef>
                <a:spcPct val="25000"/>
              </a:spcBef>
              <a:buClr>
                <a:srgbClr val="A50E29"/>
              </a:buClr>
              <a:buFont typeface="Arial" charset="0"/>
              <a:defRPr sz="2400">
                <a:solidFill>
                  <a:srgbClr val="A50E29"/>
                </a:solidFill>
                <a:latin typeface="Arial" charset="0"/>
              </a:defRPr>
            </a:lvl4pPr>
            <a:lvl5pPr marL="2057400" indent="-228600" eaLnBrk="0" hangingPunct="0">
              <a:spcBef>
                <a:spcPct val="25000"/>
              </a:spcBef>
              <a:buClr>
                <a:srgbClr val="A50E29"/>
              </a:buClr>
              <a:buFont typeface="Arial" charset="0"/>
              <a:defRPr sz="2400">
                <a:solidFill>
                  <a:srgbClr val="A50E29"/>
                </a:solidFill>
                <a:latin typeface="Arial" charset="0"/>
              </a:defRPr>
            </a:lvl5pPr>
            <a:lvl6pPr marL="2514600" indent="-228600" eaLnBrk="0" fontAlgn="base" hangingPunct="0">
              <a:spcBef>
                <a:spcPct val="25000"/>
              </a:spcBef>
              <a:spcAft>
                <a:spcPct val="0"/>
              </a:spcAft>
              <a:buClr>
                <a:srgbClr val="A50E29"/>
              </a:buClr>
              <a:buFont typeface="Arial" charset="0"/>
              <a:defRPr sz="2400">
                <a:solidFill>
                  <a:srgbClr val="A50E29"/>
                </a:solidFill>
                <a:latin typeface="Arial" charset="0"/>
              </a:defRPr>
            </a:lvl6pPr>
            <a:lvl7pPr marL="2971800" indent="-228600" eaLnBrk="0" fontAlgn="base" hangingPunct="0">
              <a:spcBef>
                <a:spcPct val="25000"/>
              </a:spcBef>
              <a:spcAft>
                <a:spcPct val="0"/>
              </a:spcAft>
              <a:buClr>
                <a:srgbClr val="A50E29"/>
              </a:buClr>
              <a:buFont typeface="Arial" charset="0"/>
              <a:defRPr sz="2400">
                <a:solidFill>
                  <a:srgbClr val="A50E29"/>
                </a:solidFill>
                <a:latin typeface="Arial" charset="0"/>
              </a:defRPr>
            </a:lvl7pPr>
            <a:lvl8pPr marL="3429000" indent="-228600" eaLnBrk="0" fontAlgn="base" hangingPunct="0">
              <a:spcBef>
                <a:spcPct val="25000"/>
              </a:spcBef>
              <a:spcAft>
                <a:spcPct val="0"/>
              </a:spcAft>
              <a:buClr>
                <a:srgbClr val="A50E29"/>
              </a:buClr>
              <a:buFont typeface="Arial" charset="0"/>
              <a:defRPr sz="2400">
                <a:solidFill>
                  <a:srgbClr val="A50E29"/>
                </a:solidFill>
                <a:latin typeface="Arial" charset="0"/>
              </a:defRPr>
            </a:lvl8pPr>
            <a:lvl9pPr marL="3886200" indent="-228600" eaLnBrk="0" fontAlgn="base" hangingPunct="0">
              <a:spcBef>
                <a:spcPct val="25000"/>
              </a:spcBef>
              <a:spcAft>
                <a:spcPct val="0"/>
              </a:spcAft>
              <a:buClr>
                <a:srgbClr val="A50E29"/>
              </a:buClr>
              <a:buFont typeface="Arial" charset="0"/>
              <a:defRPr sz="2400">
                <a:solidFill>
                  <a:srgbClr val="A50E29"/>
                </a:solidFill>
                <a:latin typeface="Arial" charset="0"/>
              </a:defRPr>
            </a:lvl9pPr>
          </a:lstStyle>
          <a:p>
            <a:pPr>
              <a:spcBef>
                <a:spcPct val="0"/>
              </a:spcBef>
              <a:buClrTx/>
              <a:buFontTx/>
              <a:buNone/>
              <a:defRPr/>
            </a:pPr>
            <a:endParaRPr lang="en-US" altLang="en-US" smtClean="0">
              <a:solidFill>
                <a:srgbClr val="404143"/>
              </a:solidFill>
              <a:ea typeface="MS PGothic" pitchFamily="34" charset="-128"/>
              <a:cs typeface="Arial" charset="0"/>
            </a:endParaRPr>
          </a:p>
        </p:txBody>
      </p:sp>
      <p:sp>
        <p:nvSpPr>
          <p:cNvPr id="7" name="Title 1"/>
          <p:cNvSpPr>
            <a:spLocks noGrp="1"/>
          </p:cNvSpPr>
          <p:nvPr>
            <p:ph type="title"/>
          </p:nvPr>
        </p:nvSpPr>
        <p:spPr>
          <a:xfrm>
            <a:off x="610300" y="4654800"/>
            <a:ext cx="7920000" cy="1846659"/>
          </a:xfrm>
        </p:spPr>
        <p:txBody>
          <a:bodyPr/>
          <a:lstStyle>
            <a:lvl1pPr>
              <a:defRPr sz="6000">
                <a:solidFill>
                  <a:schemeClr val="bg1"/>
                </a:solidFill>
                <a:latin typeface="+mn-lt"/>
              </a:defRPr>
            </a:lvl1pPr>
          </a:lstStyle>
          <a:p>
            <a:r>
              <a:rPr lang="en-US" dirty="0" smtClean="0"/>
              <a:t>Click to edit Master title style</a:t>
            </a:r>
            <a:endParaRPr lang="en-AU" dirty="0"/>
          </a:p>
        </p:txBody>
      </p:sp>
    </p:spTree>
    <p:extLst>
      <p:ext uri="{BB962C8B-B14F-4D97-AF65-F5344CB8AC3E}">
        <p14:creationId xmlns:p14="http://schemas.microsoft.com/office/powerpoint/2010/main" val="171317112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Section Transition">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54628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5000"/>
              </a:spcBef>
              <a:buClr>
                <a:srgbClr val="A50E29"/>
              </a:buClr>
              <a:buFont typeface="Arial" charset="0"/>
              <a:defRPr sz="2400">
                <a:solidFill>
                  <a:srgbClr val="A50E29"/>
                </a:solidFill>
                <a:latin typeface="Arial" charset="0"/>
              </a:defRPr>
            </a:lvl1pPr>
            <a:lvl2pPr marL="742950" indent="-285750" eaLnBrk="0" hangingPunct="0">
              <a:spcBef>
                <a:spcPct val="25000"/>
              </a:spcBef>
              <a:buClr>
                <a:srgbClr val="A50E29"/>
              </a:buClr>
              <a:buFont typeface="Arial" charset="0"/>
              <a:defRPr sz="2400">
                <a:solidFill>
                  <a:srgbClr val="A50E29"/>
                </a:solidFill>
                <a:latin typeface="Arial" charset="0"/>
              </a:defRPr>
            </a:lvl2pPr>
            <a:lvl3pPr marL="1143000" indent="-228600" eaLnBrk="0" hangingPunct="0">
              <a:spcBef>
                <a:spcPct val="25000"/>
              </a:spcBef>
              <a:buClr>
                <a:srgbClr val="A50E29"/>
              </a:buClr>
              <a:buFont typeface="Arial" charset="0"/>
              <a:defRPr sz="2400">
                <a:solidFill>
                  <a:srgbClr val="A50E29"/>
                </a:solidFill>
                <a:latin typeface="Arial" charset="0"/>
              </a:defRPr>
            </a:lvl3pPr>
            <a:lvl4pPr marL="1600200" indent="-228600" eaLnBrk="0" hangingPunct="0">
              <a:spcBef>
                <a:spcPct val="25000"/>
              </a:spcBef>
              <a:buClr>
                <a:srgbClr val="A50E29"/>
              </a:buClr>
              <a:buFont typeface="Arial" charset="0"/>
              <a:defRPr sz="2400">
                <a:solidFill>
                  <a:srgbClr val="A50E29"/>
                </a:solidFill>
                <a:latin typeface="Arial" charset="0"/>
              </a:defRPr>
            </a:lvl4pPr>
            <a:lvl5pPr marL="2057400" indent="-228600" eaLnBrk="0" hangingPunct="0">
              <a:spcBef>
                <a:spcPct val="25000"/>
              </a:spcBef>
              <a:buClr>
                <a:srgbClr val="A50E29"/>
              </a:buClr>
              <a:buFont typeface="Arial" charset="0"/>
              <a:defRPr sz="2400">
                <a:solidFill>
                  <a:srgbClr val="A50E29"/>
                </a:solidFill>
                <a:latin typeface="Arial" charset="0"/>
              </a:defRPr>
            </a:lvl5pPr>
            <a:lvl6pPr marL="2514600" indent="-228600" eaLnBrk="0" fontAlgn="base" hangingPunct="0">
              <a:spcBef>
                <a:spcPct val="25000"/>
              </a:spcBef>
              <a:spcAft>
                <a:spcPct val="0"/>
              </a:spcAft>
              <a:buClr>
                <a:srgbClr val="A50E29"/>
              </a:buClr>
              <a:buFont typeface="Arial" charset="0"/>
              <a:defRPr sz="2400">
                <a:solidFill>
                  <a:srgbClr val="A50E29"/>
                </a:solidFill>
                <a:latin typeface="Arial" charset="0"/>
              </a:defRPr>
            </a:lvl6pPr>
            <a:lvl7pPr marL="2971800" indent="-228600" eaLnBrk="0" fontAlgn="base" hangingPunct="0">
              <a:spcBef>
                <a:spcPct val="25000"/>
              </a:spcBef>
              <a:spcAft>
                <a:spcPct val="0"/>
              </a:spcAft>
              <a:buClr>
                <a:srgbClr val="A50E29"/>
              </a:buClr>
              <a:buFont typeface="Arial" charset="0"/>
              <a:defRPr sz="2400">
                <a:solidFill>
                  <a:srgbClr val="A50E29"/>
                </a:solidFill>
                <a:latin typeface="Arial" charset="0"/>
              </a:defRPr>
            </a:lvl7pPr>
            <a:lvl8pPr marL="3429000" indent="-228600" eaLnBrk="0" fontAlgn="base" hangingPunct="0">
              <a:spcBef>
                <a:spcPct val="25000"/>
              </a:spcBef>
              <a:spcAft>
                <a:spcPct val="0"/>
              </a:spcAft>
              <a:buClr>
                <a:srgbClr val="A50E29"/>
              </a:buClr>
              <a:buFont typeface="Arial" charset="0"/>
              <a:defRPr sz="2400">
                <a:solidFill>
                  <a:srgbClr val="A50E29"/>
                </a:solidFill>
                <a:latin typeface="Arial" charset="0"/>
              </a:defRPr>
            </a:lvl8pPr>
            <a:lvl9pPr marL="3886200" indent="-228600" eaLnBrk="0" fontAlgn="base" hangingPunct="0">
              <a:spcBef>
                <a:spcPct val="25000"/>
              </a:spcBef>
              <a:spcAft>
                <a:spcPct val="0"/>
              </a:spcAft>
              <a:buClr>
                <a:srgbClr val="A50E29"/>
              </a:buClr>
              <a:buFont typeface="Arial" charset="0"/>
              <a:defRPr sz="2400">
                <a:solidFill>
                  <a:srgbClr val="A50E29"/>
                </a:solidFill>
                <a:latin typeface="Arial" charset="0"/>
              </a:defRPr>
            </a:lvl9pPr>
          </a:lstStyle>
          <a:p>
            <a:pPr>
              <a:spcBef>
                <a:spcPct val="0"/>
              </a:spcBef>
              <a:buClrTx/>
              <a:buFontTx/>
              <a:buNone/>
              <a:defRPr/>
            </a:pPr>
            <a:endParaRPr lang="en-US" altLang="en-US" smtClean="0">
              <a:solidFill>
                <a:srgbClr val="404143"/>
              </a:solidFill>
              <a:ea typeface="MS PGothic" pitchFamily="34" charset="-128"/>
              <a:cs typeface="Arial" charset="0"/>
            </a:endParaRPr>
          </a:p>
        </p:txBody>
      </p:sp>
      <p:sp>
        <p:nvSpPr>
          <p:cNvPr id="6" name="Title 1"/>
          <p:cNvSpPr>
            <a:spLocks noGrp="1"/>
          </p:cNvSpPr>
          <p:nvPr>
            <p:ph type="title"/>
          </p:nvPr>
        </p:nvSpPr>
        <p:spPr>
          <a:xfrm>
            <a:off x="610300" y="4654800"/>
            <a:ext cx="7920000" cy="1846659"/>
          </a:xfrm>
        </p:spPr>
        <p:txBody>
          <a:bodyPr/>
          <a:lstStyle>
            <a:lvl1pPr>
              <a:defRPr sz="6000">
                <a:solidFill>
                  <a:schemeClr val="bg1"/>
                </a:solidFill>
                <a:latin typeface="+mn-lt"/>
              </a:defRPr>
            </a:lvl1pPr>
          </a:lstStyle>
          <a:p>
            <a:r>
              <a:rPr lang="en-US" dirty="0" smtClean="0"/>
              <a:t>Click to edit Master title style</a:t>
            </a:r>
            <a:endParaRPr lang="en-AU" dirty="0"/>
          </a:p>
        </p:txBody>
      </p:sp>
    </p:spTree>
    <p:extLst>
      <p:ext uri="{BB962C8B-B14F-4D97-AF65-F5344CB8AC3E}">
        <p14:creationId xmlns:p14="http://schemas.microsoft.com/office/powerpoint/2010/main" val="81429289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old Section Transition">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C8A00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5000"/>
              </a:spcBef>
              <a:buClr>
                <a:srgbClr val="A50E29"/>
              </a:buClr>
              <a:buFont typeface="Arial" charset="0"/>
              <a:defRPr sz="2400">
                <a:solidFill>
                  <a:srgbClr val="A50E29"/>
                </a:solidFill>
                <a:latin typeface="Arial" charset="0"/>
              </a:defRPr>
            </a:lvl1pPr>
            <a:lvl2pPr marL="742950" indent="-285750" eaLnBrk="0" hangingPunct="0">
              <a:spcBef>
                <a:spcPct val="25000"/>
              </a:spcBef>
              <a:buClr>
                <a:srgbClr val="A50E29"/>
              </a:buClr>
              <a:buFont typeface="Arial" charset="0"/>
              <a:defRPr sz="2400">
                <a:solidFill>
                  <a:srgbClr val="A50E29"/>
                </a:solidFill>
                <a:latin typeface="Arial" charset="0"/>
              </a:defRPr>
            </a:lvl2pPr>
            <a:lvl3pPr marL="1143000" indent="-228600" eaLnBrk="0" hangingPunct="0">
              <a:spcBef>
                <a:spcPct val="25000"/>
              </a:spcBef>
              <a:buClr>
                <a:srgbClr val="A50E29"/>
              </a:buClr>
              <a:buFont typeface="Arial" charset="0"/>
              <a:defRPr sz="2400">
                <a:solidFill>
                  <a:srgbClr val="A50E29"/>
                </a:solidFill>
                <a:latin typeface="Arial" charset="0"/>
              </a:defRPr>
            </a:lvl3pPr>
            <a:lvl4pPr marL="1600200" indent="-228600" eaLnBrk="0" hangingPunct="0">
              <a:spcBef>
                <a:spcPct val="25000"/>
              </a:spcBef>
              <a:buClr>
                <a:srgbClr val="A50E29"/>
              </a:buClr>
              <a:buFont typeface="Arial" charset="0"/>
              <a:defRPr sz="2400">
                <a:solidFill>
                  <a:srgbClr val="A50E29"/>
                </a:solidFill>
                <a:latin typeface="Arial" charset="0"/>
              </a:defRPr>
            </a:lvl4pPr>
            <a:lvl5pPr marL="2057400" indent="-228600" eaLnBrk="0" hangingPunct="0">
              <a:spcBef>
                <a:spcPct val="25000"/>
              </a:spcBef>
              <a:buClr>
                <a:srgbClr val="A50E29"/>
              </a:buClr>
              <a:buFont typeface="Arial" charset="0"/>
              <a:defRPr sz="2400">
                <a:solidFill>
                  <a:srgbClr val="A50E29"/>
                </a:solidFill>
                <a:latin typeface="Arial" charset="0"/>
              </a:defRPr>
            </a:lvl5pPr>
            <a:lvl6pPr marL="2514600" indent="-228600" eaLnBrk="0" fontAlgn="base" hangingPunct="0">
              <a:spcBef>
                <a:spcPct val="25000"/>
              </a:spcBef>
              <a:spcAft>
                <a:spcPct val="0"/>
              </a:spcAft>
              <a:buClr>
                <a:srgbClr val="A50E29"/>
              </a:buClr>
              <a:buFont typeface="Arial" charset="0"/>
              <a:defRPr sz="2400">
                <a:solidFill>
                  <a:srgbClr val="A50E29"/>
                </a:solidFill>
                <a:latin typeface="Arial" charset="0"/>
              </a:defRPr>
            </a:lvl6pPr>
            <a:lvl7pPr marL="2971800" indent="-228600" eaLnBrk="0" fontAlgn="base" hangingPunct="0">
              <a:spcBef>
                <a:spcPct val="25000"/>
              </a:spcBef>
              <a:spcAft>
                <a:spcPct val="0"/>
              </a:spcAft>
              <a:buClr>
                <a:srgbClr val="A50E29"/>
              </a:buClr>
              <a:buFont typeface="Arial" charset="0"/>
              <a:defRPr sz="2400">
                <a:solidFill>
                  <a:srgbClr val="A50E29"/>
                </a:solidFill>
                <a:latin typeface="Arial" charset="0"/>
              </a:defRPr>
            </a:lvl7pPr>
            <a:lvl8pPr marL="3429000" indent="-228600" eaLnBrk="0" fontAlgn="base" hangingPunct="0">
              <a:spcBef>
                <a:spcPct val="25000"/>
              </a:spcBef>
              <a:spcAft>
                <a:spcPct val="0"/>
              </a:spcAft>
              <a:buClr>
                <a:srgbClr val="A50E29"/>
              </a:buClr>
              <a:buFont typeface="Arial" charset="0"/>
              <a:defRPr sz="2400">
                <a:solidFill>
                  <a:srgbClr val="A50E29"/>
                </a:solidFill>
                <a:latin typeface="Arial" charset="0"/>
              </a:defRPr>
            </a:lvl8pPr>
            <a:lvl9pPr marL="3886200" indent="-228600" eaLnBrk="0" fontAlgn="base" hangingPunct="0">
              <a:spcBef>
                <a:spcPct val="25000"/>
              </a:spcBef>
              <a:spcAft>
                <a:spcPct val="0"/>
              </a:spcAft>
              <a:buClr>
                <a:srgbClr val="A50E29"/>
              </a:buClr>
              <a:buFont typeface="Arial" charset="0"/>
              <a:defRPr sz="2400">
                <a:solidFill>
                  <a:srgbClr val="A50E29"/>
                </a:solidFill>
                <a:latin typeface="Arial" charset="0"/>
              </a:defRPr>
            </a:lvl9pPr>
          </a:lstStyle>
          <a:p>
            <a:pPr>
              <a:spcBef>
                <a:spcPct val="0"/>
              </a:spcBef>
              <a:buClrTx/>
              <a:buFontTx/>
              <a:buNone/>
              <a:defRPr/>
            </a:pPr>
            <a:endParaRPr lang="en-US" altLang="en-US" smtClean="0">
              <a:solidFill>
                <a:srgbClr val="404143"/>
              </a:solidFill>
              <a:ea typeface="MS PGothic" pitchFamily="34" charset="-128"/>
              <a:cs typeface="Arial" charset="0"/>
            </a:endParaRPr>
          </a:p>
        </p:txBody>
      </p:sp>
      <p:sp>
        <p:nvSpPr>
          <p:cNvPr id="6" name="Title 1"/>
          <p:cNvSpPr>
            <a:spLocks noGrp="1"/>
          </p:cNvSpPr>
          <p:nvPr>
            <p:ph type="title"/>
          </p:nvPr>
        </p:nvSpPr>
        <p:spPr>
          <a:xfrm>
            <a:off x="610300" y="4654800"/>
            <a:ext cx="7920000" cy="1846659"/>
          </a:xfrm>
        </p:spPr>
        <p:txBody>
          <a:bodyPr/>
          <a:lstStyle>
            <a:lvl1pPr>
              <a:defRPr sz="6000">
                <a:solidFill>
                  <a:schemeClr val="bg1"/>
                </a:solidFill>
                <a:latin typeface="+mn-lt"/>
              </a:defRPr>
            </a:lvl1pPr>
          </a:lstStyle>
          <a:p>
            <a:r>
              <a:rPr lang="en-US" dirty="0" smtClean="0"/>
              <a:t>Click to edit Master title style</a:t>
            </a:r>
            <a:endParaRPr lang="en-AU" dirty="0"/>
          </a:p>
        </p:txBody>
      </p:sp>
    </p:spTree>
    <p:extLst>
      <p:ext uri="{BB962C8B-B14F-4D97-AF65-F5344CB8AC3E}">
        <p14:creationId xmlns:p14="http://schemas.microsoft.com/office/powerpoint/2010/main" val="151757625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 Section Transition">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A50E2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5000"/>
              </a:spcBef>
              <a:buClr>
                <a:srgbClr val="A50E29"/>
              </a:buClr>
              <a:buFont typeface="Arial" charset="0"/>
              <a:defRPr sz="2400">
                <a:solidFill>
                  <a:srgbClr val="A50E29"/>
                </a:solidFill>
                <a:latin typeface="Arial" charset="0"/>
              </a:defRPr>
            </a:lvl1pPr>
            <a:lvl2pPr marL="742950" indent="-285750" eaLnBrk="0" hangingPunct="0">
              <a:spcBef>
                <a:spcPct val="25000"/>
              </a:spcBef>
              <a:buClr>
                <a:srgbClr val="A50E29"/>
              </a:buClr>
              <a:buFont typeface="Arial" charset="0"/>
              <a:defRPr sz="2400">
                <a:solidFill>
                  <a:srgbClr val="A50E29"/>
                </a:solidFill>
                <a:latin typeface="Arial" charset="0"/>
              </a:defRPr>
            </a:lvl2pPr>
            <a:lvl3pPr marL="1143000" indent="-228600" eaLnBrk="0" hangingPunct="0">
              <a:spcBef>
                <a:spcPct val="25000"/>
              </a:spcBef>
              <a:buClr>
                <a:srgbClr val="A50E29"/>
              </a:buClr>
              <a:buFont typeface="Arial" charset="0"/>
              <a:defRPr sz="2400">
                <a:solidFill>
                  <a:srgbClr val="A50E29"/>
                </a:solidFill>
                <a:latin typeface="Arial" charset="0"/>
              </a:defRPr>
            </a:lvl3pPr>
            <a:lvl4pPr marL="1600200" indent="-228600" eaLnBrk="0" hangingPunct="0">
              <a:spcBef>
                <a:spcPct val="25000"/>
              </a:spcBef>
              <a:buClr>
                <a:srgbClr val="A50E29"/>
              </a:buClr>
              <a:buFont typeface="Arial" charset="0"/>
              <a:defRPr sz="2400">
                <a:solidFill>
                  <a:srgbClr val="A50E29"/>
                </a:solidFill>
                <a:latin typeface="Arial" charset="0"/>
              </a:defRPr>
            </a:lvl4pPr>
            <a:lvl5pPr marL="2057400" indent="-228600" eaLnBrk="0" hangingPunct="0">
              <a:spcBef>
                <a:spcPct val="25000"/>
              </a:spcBef>
              <a:buClr>
                <a:srgbClr val="A50E29"/>
              </a:buClr>
              <a:buFont typeface="Arial" charset="0"/>
              <a:defRPr sz="2400">
                <a:solidFill>
                  <a:srgbClr val="A50E29"/>
                </a:solidFill>
                <a:latin typeface="Arial" charset="0"/>
              </a:defRPr>
            </a:lvl5pPr>
            <a:lvl6pPr marL="2514600" indent="-228600" eaLnBrk="0" fontAlgn="base" hangingPunct="0">
              <a:spcBef>
                <a:spcPct val="25000"/>
              </a:spcBef>
              <a:spcAft>
                <a:spcPct val="0"/>
              </a:spcAft>
              <a:buClr>
                <a:srgbClr val="A50E29"/>
              </a:buClr>
              <a:buFont typeface="Arial" charset="0"/>
              <a:defRPr sz="2400">
                <a:solidFill>
                  <a:srgbClr val="A50E29"/>
                </a:solidFill>
                <a:latin typeface="Arial" charset="0"/>
              </a:defRPr>
            </a:lvl6pPr>
            <a:lvl7pPr marL="2971800" indent="-228600" eaLnBrk="0" fontAlgn="base" hangingPunct="0">
              <a:spcBef>
                <a:spcPct val="25000"/>
              </a:spcBef>
              <a:spcAft>
                <a:spcPct val="0"/>
              </a:spcAft>
              <a:buClr>
                <a:srgbClr val="A50E29"/>
              </a:buClr>
              <a:buFont typeface="Arial" charset="0"/>
              <a:defRPr sz="2400">
                <a:solidFill>
                  <a:srgbClr val="A50E29"/>
                </a:solidFill>
                <a:latin typeface="Arial" charset="0"/>
              </a:defRPr>
            </a:lvl7pPr>
            <a:lvl8pPr marL="3429000" indent="-228600" eaLnBrk="0" fontAlgn="base" hangingPunct="0">
              <a:spcBef>
                <a:spcPct val="25000"/>
              </a:spcBef>
              <a:spcAft>
                <a:spcPct val="0"/>
              </a:spcAft>
              <a:buClr>
                <a:srgbClr val="A50E29"/>
              </a:buClr>
              <a:buFont typeface="Arial" charset="0"/>
              <a:defRPr sz="2400">
                <a:solidFill>
                  <a:srgbClr val="A50E29"/>
                </a:solidFill>
                <a:latin typeface="Arial" charset="0"/>
              </a:defRPr>
            </a:lvl8pPr>
            <a:lvl9pPr marL="3886200" indent="-228600" eaLnBrk="0" fontAlgn="base" hangingPunct="0">
              <a:spcBef>
                <a:spcPct val="25000"/>
              </a:spcBef>
              <a:spcAft>
                <a:spcPct val="0"/>
              </a:spcAft>
              <a:buClr>
                <a:srgbClr val="A50E29"/>
              </a:buClr>
              <a:buFont typeface="Arial" charset="0"/>
              <a:defRPr sz="2400">
                <a:solidFill>
                  <a:srgbClr val="A50E29"/>
                </a:solidFill>
                <a:latin typeface="Arial" charset="0"/>
              </a:defRPr>
            </a:lvl9pPr>
          </a:lstStyle>
          <a:p>
            <a:pPr>
              <a:spcBef>
                <a:spcPct val="0"/>
              </a:spcBef>
              <a:buClrTx/>
              <a:buFontTx/>
              <a:buNone/>
              <a:defRPr/>
            </a:pPr>
            <a:endParaRPr lang="en-US" altLang="en-US" smtClean="0">
              <a:solidFill>
                <a:srgbClr val="404143"/>
              </a:solidFill>
              <a:ea typeface="MS PGothic" pitchFamily="34" charset="-128"/>
              <a:cs typeface="Arial" charset="0"/>
            </a:endParaRPr>
          </a:p>
        </p:txBody>
      </p:sp>
      <p:sp>
        <p:nvSpPr>
          <p:cNvPr id="6" name="Title 1"/>
          <p:cNvSpPr>
            <a:spLocks noGrp="1"/>
          </p:cNvSpPr>
          <p:nvPr>
            <p:ph type="title"/>
          </p:nvPr>
        </p:nvSpPr>
        <p:spPr>
          <a:xfrm>
            <a:off x="610300" y="4654800"/>
            <a:ext cx="7920000" cy="1846659"/>
          </a:xfrm>
        </p:spPr>
        <p:txBody>
          <a:bodyPr/>
          <a:lstStyle>
            <a:lvl1pPr>
              <a:defRPr sz="6000">
                <a:solidFill>
                  <a:schemeClr val="bg1"/>
                </a:solidFill>
                <a:latin typeface="+mn-lt"/>
              </a:defRPr>
            </a:lvl1pPr>
          </a:lstStyle>
          <a:p>
            <a:r>
              <a:rPr lang="en-US" dirty="0" smtClean="0"/>
              <a:t>Click to edit Master title style</a:t>
            </a:r>
            <a:endParaRPr lang="en-AU" dirty="0"/>
          </a:p>
        </p:txBody>
      </p:sp>
    </p:spTree>
    <p:extLst>
      <p:ext uri="{BB962C8B-B14F-4D97-AF65-F5344CB8AC3E}">
        <p14:creationId xmlns:p14="http://schemas.microsoft.com/office/powerpoint/2010/main" val="344265292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ey Text Section Transition">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5000"/>
              </a:spcBef>
              <a:buClr>
                <a:srgbClr val="A50E29"/>
              </a:buClr>
              <a:buFont typeface="Arial" charset="0"/>
              <a:defRPr sz="2400">
                <a:solidFill>
                  <a:srgbClr val="A50E29"/>
                </a:solidFill>
                <a:latin typeface="Arial" charset="0"/>
              </a:defRPr>
            </a:lvl1pPr>
            <a:lvl2pPr marL="742950" indent="-285750" eaLnBrk="0" hangingPunct="0">
              <a:spcBef>
                <a:spcPct val="25000"/>
              </a:spcBef>
              <a:buClr>
                <a:srgbClr val="A50E29"/>
              </a:buClr>
              <a:buFont typeface="Arial" charset="0"/>
              <a:defRPr sz="2400">
                <a:solidFill>
                  <a:srgbClr val="A50E29"/>
                </a:solidFill>
                <a:latin typeface="Arial" charset="0"/>
              </a:defRPr>
            </a:lvl2pPr>
            <a:lvl3pPr marL="1143000" indent="-228600" eaLnBrk="0" hangingPunct="0">
              <a:spcBef>
                <a:spcPct val="25000"/>
              </a:spcBef>
              <a:buClr>
                <a:srgbClr val="A50E29"/>
              </a:buClr>
              <a:buFont typeface="Arial" charset="0"/>
              <a:defRPr sz="2400">
                <a:solidFill>
                  <a:srgbClr val="A50E29"/>
                </a:solidFill>
                <a:latin typeface="Arial" charset="0"/>
              </a:defRPr>
            </a:lvl3pPr>
            <a:lvl4pPr marL="1600200" indent="-228600" eaLnBrk="0" hangingPunct="0">
              <a:spcBef>
                <a:spcPct val="25000"/>
              </a:spcBef>
              <a:buClr>
                <a:srgbClr val="A50E29"/>
              </a:buClr>
              <a:buFont typeface="Arial" charset="0"/>
              <a:defRPr sz="2400">
                <a:solidFill>
                  <a:srgbClr val="A50E29"/>
                </a:solidFill>
                <a:latin typeface="Arial" charset="0"/>
              </a:defRPr>
            </a:lvl4pPr>
            <a:lvl5pPr marL="2057400" indent="-228600" eaLnBrk="0" hangingPunct="0">
              <a:spcBef>
                <a:spcPct val="25000"/>
              </a:spcBef>
              <a:buClr>
                <a:srgbClr val="A50E29"/>
              </a:buClr>
              <a:buFont typeface="Arial" charset="0"/>
              <a:defRPr sz="2400">
                <a:solidFill>
                  <a:srgbClr val="A50E29"/>
                </a:solidFill>
                <a:latin typeface="Arial" charset="0"/>
              </a:defRPr>
            </a:lvl5pPr>
            <a:lvl6pPr marL="2514600" indent="-228600" eaLnBrk="0" fontAlgn="base" hangingPunct="0">
              <a:spcBef>
                <a:spcPct val="25000"/>
              </a:spcBef>
              <a:spcAft>
                <a:spcPct val="0"/>
              </a:spcAft>
              <a:buClr>
                <a:srgbClr val="A50E29"/>
              </a:buClr>
              <a:buFont typeface="Arial" charset="0"/>
              <a:defRPr sz="2400">
                <a:solidFill>
                  <a:srgbClr val="A50E29"/>
                </a:solidFill>
                <a:latin typeface="Arial" charset="0"/>
              </a:defRPr>
            </a:lvl6pPr>
            <a:lvl7pPr marL="2971800" indent="-228600" eaLnBrk="0" fontAlgn="base" hangingPunct="0">
              <a:spcBef>
                <a:spcPct val="25000"/>
              </a:spcBef>
              <a:spcAft>
                <a:spcPct val="0"/>
              </a:spcAft>
              <a:buClr>
                <a:srgbClr val="A50E29"/>
              </a:buClr>
              <a:buFont typeface="Arial" charset="0"/>
              <a:defRPr sz="2400">
                <a:solidFill>
                  <a:srgbClr val="A50E29"/>
                </a:solidFill>
                <a:latin typeface="Arial" charset="0"/>
              </a:defRPr>
            </a:lvl7pPr>
            <a:lvl8pPr marL="3429000" indent="-228600" eaLnBrk="0" fontAlgn="base" hangingPunct="0">
              <a:spcBef>
                <a:spcPct val="25000"/>
              </a:spcBef>
              <a:spcAft>
                <a:spcPct val="0"/>
              </a:spcAft>
              <a:buClr>
                <a:srgbClr val="A50E29"/>
              </a:buClr>
              <a:buFont typeface="Arial" charset="0"/>
              <a:defRPr sz="2400">
                <a:solidFill>
                  <a:srgbClr val="A50E29"/>
                </a:solidFill>
                <a:latin typeface="Arial" charset="0"/>
              </a:defRPr>
            </a:lvl8pPr>
            <a:lvl9pPr marL="3886200" indent="-228600" eaLnBrk="0" fontAlgn="base" hangingPunct="0">
              <a:spcBef>
                <a:spcPct val="25000"/>
              </a:spcBef>
              <a:spcAft>
                <a:spcPct val="0"/>
              </a:spcAft>
              <a:buClr>
                <a:srgbClr val="A50E29"/>
              </a:buClr>
              <a:buFont typeface="Arial" charset="0"/>
              <a:defRPr sz="2400">
                <a:solidFill>
                  <a:srgbClr val="A50E29"/>
                </a:solidFill>
                <a:latin typeface="Arial" charset="0"/>
              </a:defRPr>
            </a:lvl9pPr>
          </a:lstStyle>
          <a:p>
            <a:pPr>
              <a:spcBef>
                <a:spcPct val="0"/>
              </a:spcBef>
              <a:buClrTx/>
              <a:buFontTx/>
              <a:buNone/>
              <a:defRPr/>
            </a:pPr>
            <a:endParaRPr lang="en-US" altLang="en-US" smtClean="0">
              <a:solidFill>
                <a:srgbClr val="404143"/>
              </a:solidFill>
              <a:ea typeface="MS PGothic" pitchFamily="34" charset="-128"/>
              <a:cs typeface="Arial" charset="0"/>
            </a:endParaRPr>
          </a:p>
        </p:txBody>
      </p:sp>
      <p:sp>
        <p:nvSpPr>
          <p:cNvPr id="7" name="Title 1"/>
          <p:cNvSpPr>
            <a:spLocks noGrp="1"/>
          </p:cNvSpPr>
          <p:nvPr>
            <p:ph type="title"/>
          </p:nvPr>
        </p:nvSpPr>
        <p:spPr>
          <a:xfrm>
            <a:off x="610300" y="4654800"/>
            <a:ext cx="7920000" cy="1846659"/>
          </a:xfrm>
        </p:spPr>
        <p:txBody>
          <a:bodyPr/>
          <a:lstStyle>
            <a:lvl1pPr>
              <a:defRPr sz="6000">
                <a:solidFill>
                  <a:schemeClr val="tx1"/>
                </a:solidFill>
                <a:latin typeface="+mn-lt"/>
              </a:defRPr>
            </a:lvl1pPr>
          </a:lstStyle>
          <a:p>
            <a:r>
              <a:rPr lang="en-US" dirty="0" smtClean="0"/>
              <a:t>Click to edit Master title style</a:t>
            </a:r>
            <a:endParaRPr lang="en-AU" dirty="0"/>
          </a:p>
        </p:txBody>
      </p:sp>
    </p:spTree>
    <p:extLst>
      <p:ext uri="{BB962C8B-B14F-4D97-AF65-F5344CB8AC3E}">
        <p14:creationId xmlns:p14="http://schemas.microsoft.com/office/powerpoint/2010/main" val="196479058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een Text Section Transition">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5000"/>
              </a:spcBef>
              <a:buClr>
                <a:srgbClr val="A50E29"/>
              </a:buClr>
              <a:buFont typeface="Arial" charset="0"/>
              <a:defRPr sz="2400">
                <a:solidFill>
                  <a:srgbClr val="A50E29"/>
                </a:solidFill>
                <a:latin typeface="Arial" charset="0"/>
              </a:defRPr>
            </a:lvl1pPr>
            <a:lvl2pPr marL="742950" indent="-285750" eaLnBrk="0" hangingPunct="0">
              <a:spcBef>
                <a:spcPct val="25000"/>
              </a:spcBef>
              <a:buClr>
                <a:srgbClr val="A50E29"/>
              </a:buClr>
              <a:buFont typeface="Arial" charset="0"/>
              <a:defRPr sz="2400">
                <a:solidFill>
                  <a:srgbClr val="A50E29"/>
                </a:solidFill>
                <a:latin typeface="Arial" charset="0"/>
              </a:defRPr>
            </a:lvl2pPr>
            <a:lvl3pPr marL="1143000" indent="-228600" eaLnBrk="0" hangingPunct="0">
              <a:spcBef>
                <a:spcPct val="25000"/>
              </a:spcBef>
              <a:buClr>
                <a:srgbClr val="A50E29"/>
              </a:buClr>
              <a:buFont typeface="Arial" charset="0"/>
              <a:defRPr sz="2400">
                <a:solidFill>
                  <a:srgbClr val="A50E29"/>
                </a:solidFill>
                <a:latin typeface="Arial" charset="0"/>
              </a:defRPr>
            </a:lvl3pPr>
            <a:lvl4pPr marL="1600200" indent="-228600" eaLnBrk="0" hangingPunct="0">
              <a:spcBef>
                <a:spcPct val="25000"/>
              </a:spcBef>
              <a:buClr>
                <a:srgbClr val="A50E29"/>
              </a:buClr>
              <a:buFont typeface="Arial" charset="0"/>
              <a:defRPr sz="2400">
                <a:solidFill>
                  <a:srgbClr val="A50E29"/>
                </a:solidFill>
                <a:latin typeface="Arial" charset="0"/>
              </a:defRPr>
            </a:lvl4pPr>
            <a:lvl5pPr marL="2057400" indent="-228600" eaLnBrk="0" hangingPunct="0">
              <a:spcBef>
                <a:spcPct val="25000"/>
              </a:spcBef>
              <a:buClr>
                <a:srgbClr val="A50E29"/>
              </a:buClr>
              <a:buFont typeface="Arial" charset="0"/>
              <a:defRPr sz="2400">
                <a:solidFill>
                  <a:srgbClr val="A50E29"/>
                </a:solidFill>
                <a:latin typeface="Arial" charset="0"/>
              </a:defRPr>
            </a:lvl5pPr>
            <a:lvl6pPr marL="2514600" indent="-228600" eaLnBrk="0" fontAlgn="base" hangingPunct="0">
              <a:spcBef>
                <a:spcPct val="25000"/>
              </a:spcBef>
              <a:spcAft>
                <a:spcPct val="0"/>
              </a:spcAft>
              <a:buClr>
                <a:srgbClr val="A50E29"/>
              </a:buClr>
              <a:buFont typeface="Arial" charset="0"/>
              <a:defRPr sz="2400">
                <a:solidFill>
                  <a:srgbClr val="A50E29"/>
                </a:solidFill>
                <a:latin typeface="Arial" charset="0"/>
              </a:defRPr>
            </a:lvl6pPr>
            <a:lvl7pPr marL="2971800" indent="-228600" eaLnBrk="0" fontAlgn="base" hangingPunct="0">
              <a:spcBef>
                <a:spcPct val="25000"/>
              </a:spcBef>
              <a:spcAft>
                <a:spcPct val="0"/>
              </a:spcAft>
              <a:buClr>
                <a:srgbClr val="A50E29"/>
              </a:buClr>
              <a:buFont typeface="Arial" charset="0"/>
              <a:defRPr sz="2400">
                <a:solidFill>
                  <a:srgbClr val="A50E29"/>
                </a:solidFill>
                <a:latin typeface="Arial" charset="0"/>
              </a:defRPr>
            </a:lvl7pPr>
            <a:lvl8pPr marL="3429000" indent="-228600" eaLnBrk="0" fontAlgn="base" hangingPunct="0">
              <a:spcBef>
                <a:spcPct val="25000"/>
              </a:spcBef>
              <a:spcAft>
                <a:spcPct val="0"/>
              </a:spcAft>
              <a:buClr>
                <a:srgbClr val="A50E29"/>
              </a:buClr>
              <a:buFont typeface="Arial" charset="0"/>
              <a:defRPr sz="2400">
                <a:solidFill>
                  <a:srgbClr val="A50E29"/>
                </a:solidFill>
                <a:latin typeface="Arial" charset="0"/>
              </a:defRPr>
            </a:lvl8pPr>
            <a:lvl9pPr marL="3886200" indent="-228600" eaLnBrk="0" fontAlgn="base" hangingPunct="0">
              <a:spcBef>
                <a:spcPct val="25000"/>
              </a:spcBef>
              <a:spcAft>
                <a:spcPct val="0"/>
              </a:spcAft>
              <a:buClr>
                <a:srgbClr val="A50E29"/>
              </a:buClr>
              <a:buFont typeface="Arial" charset="0"/>
              <a:defRPr sz="2400">
                <a:solidFill>
                  <a:srgbClr val="A50E29"/>
                </a:solidFill>
                <a:latin typeface="Arial" charset="0"/>
              </a:defRPr>
            </a:lvl9pPr>
          </a:lstStyle>
          <a:p>
            <a:pPr>
              <a:spcBef>
                <a:spcPct val="0"/>
              </a:spcBef>
              <a:buClrTx/>
              <a:buFontTx/>
              <a:buNone/>
              <a:defRPr/>
            </a:pPr>
            <a:endParaRPr lang="en-US" altLang="en-US" smtClean="0">
              <a:solidFill>
                <a:srgbClr val="404143"/>
              </a:solidFill>
              <a:ea typeface="MS PGothic" pitchFamily="34" charset="-128"/>
              <a:cs typeface="Arial" charset="0"/>
            </a:endParaRPr>
          </a:p>
        </p:txBody>
      </p:sp>
      <p:sp>
        <p:nvSpPr>
          <p:cNvPr id="6" name="Title 1"/>
          <p:cNvSpPr>
            <a:spLocks noGrp="1"/>
          </p:cNvSpPr>
          <p:nvPr>
            <p:ph type="title"/>
          </p:nvPr>
        </p:nvSpPr>
        <p:spPr>
          <a:xfrm>
            <a:off x="610300" y="4654800"/>
            <a:ext cx="7920000" cy="1846659"/>
          </a:xfrm>
        </p:spPr>
        <p:txBody>
          <a:bodyPr/>
          <a:lstStyle>
            <a:lvl1pPr>
              <a:defRPr sz="6000">
                <a:solidFill>
                  <a:srgbClr val="7D8414"/>
                </a:solidFill>
                <a:latin typeface="+mn-lt"/>
              </a:defRPr>
            </a:lvl1pPr>
          </a:lstStyle>
          <a:p>
            <a:r>
              <a:rPr lang="en-US" dirty="0" smtClean="0"/>
              <a:t>Click to edit Master title style</a:t>
            </a:r>
            <a:endParaRPr lang="en-AU" dirty="0"/>
          </a:p>
        </p:txBody>
      </p:sp>
    </p:spTree>
    <p:extLst>
      <p:ext uri="{BB962C8B-B14F-4D97-AF65-F5344CB8AC3E}">
        <p14:creationId xmlns:p14="http://schemas.microsoft.com/office/powerpoint/2010/main" val="399637151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Text Section Transition">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5000"/>
              </a:spcBef>
              <a:buClr>
                <a:srgbClr val="A50E29"/>
              </a:buClr>
              <a:buFont typeface="Arial" charset="0"/>
              <a:defRPr sz="2400">
                <a:solidFill>
                  <a:srgbClr val="A50E29"/>
                </a:solidFill>
                <a:latin typeface="Arial" charset="0"/>
              </a:defRPr>
            </a:lvl1pPr>
            <a:lvl2pPr marL="742950" indent="-285750" eaLnBrk="0" hangingPunct="0">
              <a:spcBef>
                <a:spcPct val="25000"/>
              </a:spcBef>
              <a:buClr>
                <a:srgbClr val="A50E29"/>
              </a:buClr>
              <a:buFont typeface="Arial" charset="0"/>
              <a:defRPr sz="2400">
                <a:solidFill>
                  <a:srgbClr val="A50E29"/>
                </a:solidFill>
                <a:latin typeface="Arial" charset="0"/>
              </a:defRPr>
            </a:lvl2pPr>
            <a:lvl3pPr marL="1143000" indent="-228600" eaLnBrk="0" hangingPunct="0">
              <a:spcBef>
                <a:spcPct val="25000"/>
              </a:spcBef>
              <a:buClr>
                <a:srgbClr val="A50E29"/>
              </a:buClr>
              <a:buFont typeface="Arial" charset="0"/>
              <a:defRPr sz="2400">
                <a:solidFill>
                  <a:srgbClr val="A50E29"/>
                </a:solidFill>
                <a:latin typeface="Arial" charset="0"/>
              </a:defRPr>
            </a:lvl3pPr>
            <a:lvl4pPr marL="1600200" indent="-228600" eaLnBrk="0" hangingPunct="0">
              <a:spcBef>
                <a:spcPct val="25000"/>
              </a:spcBef>
              <a:buClr>
                <a:srgbClr val="A50E29"/>
              </a:buClr>
              <a:buFont typeface="Arial" charset="0"/>
              <a:defRPr sz="2400">
                <a:solidFill>
                  <a:srgbClr val="A50E29"/>
                </a:solidFill>
                <a:latin typeface="Arial" charset="0"/>
              </a:defRPr>
            </a:lvl4pPr>
            <a:lvl5pPr marL="2057400" indent="-228600" eaLnBrk="0" hangingPunct="0">
              <a:spcBef>
                <a:spcPct val="25000"/>
              </a:spcBef>
              <a:buClr>
                <a:srgbClr val="A50E29"/>
              </a:buClr>
              <a:buFont typeface="Arial" charset="0"/>
              <a:defRPr sz="2400">
                <a:solidFill>
                  <a:srgbClr val="A50E29"/>
                </a:solidFill>
                <a:latin typeface="Arial" charset="0"/>
              </a:defRPr>
            </a:lvl5pPr>
            <a:lvl6pPr marL="2514600" indent="-228600" eaLnBrk="0" fontAlgn="base" hangingPunct="0">
              <a:spcBef>
                <a:spcPct val="25000"/>
              </a:spcBef>
              <a:spcAft>
                <a:spcPct val="0"/>
              </a:spcAft>
              <a:buClr>
                <a:srgbClr val="A50E29"/>
              </a:buClr>
              <a:buFont typeface="Arial" charset="0"/>
              <a:defRPr sz="2400">
                <a:solidFill>
                  <a:srgbClr val="A50E29"/>
                </a:solidFill>
                <a:latin typeface="Arial" charset="0"/>
              </a:defRPr>
            </a:lvl6pPr>
            <a:lvl7pPr marL="2971800" indent="-228600" eaLnBrk="0" fontAlgn="base" hangingPunct="0">
              <a:spcBef>
                <a:spcPct val="25000"/>
              </a:spcBef>
              <a:spcAft>
                <a:spcPct val="0"/>
              </a:spcAft>
              <a:buClr>
                <a:srgbClr val="A50E29"/>
              </a:buClr>
              <a:buFont typeface="Arial" charset="0"/>
              <a:defRPr sz="2400">
                <a:solidFill>
                  <a:srgbClr val="A50E29"/>
                </a:solidFill>
                <a:latin typeface="Arial" charset="0"/>
              </a:defRPr>
            </a:lvl7pPr>
            <a:lvl8pPr marL="3429000" indent="-228600" eaLnBrk="0" fontAlgn="base" hangingPunct="0">
              <a:spcBef>
                <a:spcPct val="25000"/>
              </a:spcBef>
              <a:spcAft>
                <a:spcPct val="0"/>
              </a:spcAft>
              <a:buClr>
                <a:srgbClr val="A50E29"/>
              </a:buClr>
              <a:buFont typeface="Arial" charset="0"/>
              <a:defRPr sz="2400">
                <a:solidFill>
                  <a:srgbClr val="A50E29"/>
                </a:solidFill>
                <a:latin typeface="Arial" charset="0"/>
              </a:defRPr>
            </a:lvl8pPr>
            <a:lvl9pPr marL="3886200" indent="-228600" eaLnBrk="0" fontAlgn="base" hangingPunct="0">
              <a:spcBef>
                <a:spcPct val="25000"/>
              </a:spcBef>
              <a:spcAft>
                <a:spcPct val="0"/>
              </a:spcAft>
              <a:buClr>
                <a:srgbClr val="A50E29"/>
              </a:buClr>
              <a:buFont typeface="Arial" charset="0"/>
              <a:defRPr sz="2400">
                <a:solidFill>
                  <a:srgbClr val="A50E29"/>
                </a:solidFill>
                <a:latin typeface="Arial" charset="0"/>
              </a:defRPr>
            </a:lvl9pPr>
          </a:lstStyle>
          <a:p>
            <a:pPr>
              <a:spcBef>
                <a:spcPct val="0"/>
              </a:spcBef>
              <a:buClrTx/>
              <a:buFontTx/>
              <a:buNone/>
              <a:defRPr/>
            </a:pPr>
            <a:endParaRPr lang="en-US" altLang="en-US" smtClean="0">
              <a:solidFill>
                <a:srgbClr val="404143"/>
              </a:solidFill>
              <a:ea typeface="MS PGothic" pitchFamily="34" charset="-128"/>
              <a:cs typeface="Arial" charset="0"/>
            </a:endParaRPr>
          </a:p>
        </p:txBody>
      </p:sp>
      <p:sp>
        <p:nvSpPr>
          <p:cNvPr id="6" name="Title 1"/>
          <p:cNvSpPr>
            <a:spLocks noGrp="1"/>
          </p:cNvSpPr>
          <p:nvPr>
            <p:ph type="title"/>
          </p:nvPr>
        </p:nvSpPr>
        <p:spPr>
          <a:xfrm>
            <a:off x="610300" y="4654800"/>
            <a:ext cx="7920000" cy="1846659"/>
          </a:xfrm>
        </p:spPr>
        <p:txBody>
          <a:bodyPr/>
          <a:lstStyle>
            <a:lvl1pPr>
              <a:defRPr sz="6000">
                <a:solidFill>
                  <a:srgbClr val="546288"/>
                </a:solidFill>
                <a:latin typeface="+mn-lt"/>
              </a:defRPr>
            </a:lvl1pPr>
          </a:lstStyle>
          <a:p>
            <a:r>
              <a:rPr lang="en-US" dirty="0" smtClean="0"/>
              <a:t>Click to edit Master title style</a:t>
            </a:r>
            <a:endParaRPr lang="en-AU" dirty="0"/>
          </a:p>
        </p:txBody>
      </p:sp>
    </p:spTree>
    <p:extLst>
      <p:ext uri="{BB962C8B-B14F-4D97-AF65-F5344CB8AC3E}">
        <p14:creationId xmlns:p14="http://schemas.microsoft.com/office/powerpoint/2010/main" val="398044371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old Text Section Transition">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635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5000"/>
              </a:spcBef>
              <a:buClr>
                <a:srgbClr val="A50E29"/>
              </a:buClr>
              <a:buFont typeface="Arial" charset="0"/>
              <a:defRPr sz="2400">
                <a:solidFill>
                  <a:srgbClr val="A50E29"/>
                </a:solidFill>
                <a:latin typeface="Arial" charset="0"/>
              </a:defRPr>
            </a:lvl1pPr>
            <a:lvl2pPr marL="742950" indent="-285750" eaLnBrk="0" hangingPunct="0">
              <a:spcBef>
                <a:spcPct val="25000"/>
              </a:spcBef>
              <a:buClr>
                <a:srgbClr val="A50E29"/>
              </a:buClr>
              <a:buFont typeface="Arial" charset="0"/>
              <a:defRPr sz="2400">
                <a:solidFill>
                  <a:srgbClr val="A50E29"/>
                </a:solidFill>
                <a:latin typeface="Arial" charset="0"/>
              </a:defRPr>
            </a:lvl2pPr>
            <a:lvl3pPr marL="1143000" indent="-228600" eaLnBrk="0" hangingPunct="0">
              <a:spcBef>
                <a:spcPct val="25000"/>
              </a:spcBef>
              <a:buClr>
                <a:srgbClr val="A50E29"/>
              </a:buClr>
              <a:buFont typeface="Arial" charset="0"/>
              <a:defRPr sz="2400">
                <a:solidFill>
                  <a:srgbClr val="A50E29"/>
                </a:solidFill>
                <a:latin typeface="Arial" charset="0"/>
              </a:defRPr>
            </a:lvl3pPr>
            <a:lvl4pPr marL="1600200" indent="-228600" eaLnBrk="0" hangingPunct="0">
              <a:spcBef>
                <a:spcPct val="25000"/>
              </a:spcBef>
              <a:buClr>
                <a:srgbClr val="A50E29"/>
              </a:buClr>
              <a:buFont typeface="Arial" charset="0"/>
              <a:defRPr sz="2400">
                <a:solidFill>
                  <a:srgbClr val="A50E29"/>
                </a:solidFill>
                <a:latin typeface="Arial" charset="0"/>
              </a:defRPr>
            </a:lvl4pPr>
            <a:lvl5pPr marL="2057400" indent="-228600" eaLnBrk="0" hangingPunct="0">
              <a:spcBef>
                <a:spcPct val="25000"/>
              </a:spcBef>
              <a:buClr>
                <a:srgbClr val="A50E29"/>
              </a:buClr>
              <a:buFont typeface="Arial" charset="0"/>
              <a:defRPr sz="2400">
                <a:solidFill>
                  <a:srgbClr val="A50E29"/>
                </a:solidFill>
                <a:latin typeface="Arial" charset="0"/>
              </a:defRPr>
            </a:lvl5pPr>
            <a:lvl6pPr marL="2514600" indent="-228600" eaLnBrk="0" fontAlgn="base" hangingPunct="0">
              <a:spcBef>
                <a:spcPct val="25000"/>
              </a:spcBef>
              <a:spcAft>
                <a:spcPct val="0"/>
              </a:spcAft>
              <a:buClr>
                <a:srgbClr val="A50E29"/>
              </a:buClr>
              <a:buFont typeface="Arial" charset="0"/>
              <a:defRPr sz="2400">
                <a:solidFill>
                  <a:srgbClr val="A50E29"/>
                </a:solidFill>
                <a:latin typeface="Arial" charset="0"/>
              </a:defRPr>
            </a:lvl6pPr>
            <a:lvl7pPr marL="2971800" indent="-228600" eaLnBrk="0" fontAlgn="base" hangingPunct="0">
              <a:spcBef>
                <a:spcPct val="25000"/>
              </a:spcBef>
              <a:spcAft>
                <a:spcPct val="0"/>
              </a:spcAft>
              <a:buClr>
                <a:srgbClr val="A50E29"/>
              </a:buClr>
              <a:buFont typeface="Arial" charset="0"/>
              <a:defRPr sz="2400">
                <a:solidFill>
                  <a:srgbClr val="A50E29"/>
                </a:solidFill>
                <a:latin typeface="Arial" charset="0"/>
              </a:defRPr>
            </a:lvl7pPr>
            <a:lvl8pPr marL="3429000" indent="-228600" eaLnBrk="0" fontAlgn="base" hangingPunct="0">
              <a:spcBef>
                <a:spcPct val="25000"/>
              </a:spcBef>
              <a:spcAft>
                <a:spcPct val="0"/>
              </a:spcAft>
              <a:buClr>
                <a:srgbClr val="A50E29"/>
              </a:buClr>
              <a:buFont typeface="Arial" charset="0"/>
              <a:defRPr sz="2400">
                <a:solidFill>
                  <a:srgbClr val="A50E29"/>
                </a:solidFill>
                <a:latin typeface="Arial" charset="0"/>
              </a:defRPr>
            </a:lvl8pPr>
            <a:lvl9pPr marL="3886200" indent="-228600" eaLnBrk="0" fontAlgn="base" hangingPunct="0">
              <a:spcBef>
                <a:spcPct val="25000"/>
              </a:spcBef>
              <a:spcAft>
                <a:spcPct val="0"/>
              </a:spcAft>
              <a:buClr>
                <a:srgbClr val="A50E29"/>
              </a:buClr>
              <a:buFont typeface="Arial" charset="0"/>
              <a:defRPr sz="2400">
                <a:solidFill>
                  <a:srgbClr val="A50E29"/>
                </a:solidFill>
                <a:latin typeface="Arial" charset="0"/>
              </a:defRPr>
            </a:lvl9pPr>
          </a:lstStyle>
          <a:p>
            <a:pPr>
              <a:spcBef>
                <a:spcPct val="0"/>
              </a:spcBef>
              <a:buClrTx/>
              <a:buFontTx/>
              <a:buNone/>
              <a:defRPr/>
            </a:pPr>
            <a:endParaRPr lang="en-US" altLang="en-US" smtClean="0">
              <a:solidFill>
                <a:srgbClr val="404143"/>
              </a:solidFill>
              <a:ea typeface="MS PGothic" pitchFamily="34" charset="-128"/>
              <a:cs typeface="Arial" charset="0"/>
            </a:endParaRPr>
          </a:p>
        </p:txBody>
      </p:sp>
      <p:sp>
        <p:nvSpPr>
          <p:cNvPr id="6" name="Title 1"/>
          <p:cNvSpPr>
            <a:spLocks noGrp="1"/>
          </p:cNvSpPr>
          <p:nvPr>
            <p:ph type="title"/>
          </p:nvPr>
        </p:nvSpPr>
        <p:spPr>
          <a:xfrm>
            <a:off x="610300" y="4654800"/>
            <a:ext cx="7920000" cy="1846659"/>
          </a:xfrm>
        </p:spPr>
        <p:txBody>
          <a:bodyPr/>
          <a:lstStyle>
            <a:lvl1pPr>
              <a:defRPr sz="6000">
                <a:solidFill>
                  <a:srgbClr val="C8A004"/>
                </a:solidFill>
                <a:latin typeface="+mn-lt"/>
              </a:defRPr>
            </a:lvl1pPr>
          </a:lstStyle>
          <a:p>
            <a:r>
              <a:rPr lang="en-US" dirty="0" smtClean="0"/>
              <a:t>Click to edit Master title style</a:t>
            </a:r>
            <a:endParaRPr lang="en-AU" dirty="0"/>
          </a:p>
        </p:txBody>
      </p:sp>
    </p:spTree>
    <p:extLst>
      <p:ext uri="{BB962C8B-B14F-4D97-AF65-F5344CB8AC3E}">
        <p14:creationId xmlns:p14="http://schemas.microsoft.com/office/powerpoint/2010/main" val="69290948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 Text Section Transition">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635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5000"/>
              </a:spcBef>
              <a:buClr>
                <a:srgbClr val="A50E29"/>
              </a:buClr>
              <a:buFont typeface="Arial" charset="0"/>
              <a:defRPr sz="2400">
                <a:solidFill>
                  <a:srgbClr val="A50E29"/>
                </a:solidFill>
                <a:latin typeface="Arial" charset="0"/>
              </a:defRPr>
            </a:lvl1pPr>
            <a:lvl2pPr marL="742950" indent="-285750" eaLnBrk="0" hangingPunct="0">
              <a:spcBef>
                <a:spcPct val="25000"/>
              </a:spcBef>
              <a:buClr>
                <a:srgbClr val="A50E29"/>
              </a:buClr>
              <a:buFont typeface="Arial" charset="0"/>
              <a:defRPr sz="2400">
                <a:solidFill>
                  <a:srgbClr val="A50E29"/>
                </a:solidFill>
                <a:latin typeface="Arial" charset="0"/>
              </a:defRPr>
            </a:lvl2pPr>
            <a:lvl3pPr marL="1143000" indent="-228600" eaLnBrk="0" hangingPunct="0">
              <a:spcBef>
                <a:spcPct val="25000"/>
              </a:spcBef>
              <a:buClr>
                <a:srgbClr val="A50E29"/>
              </a:buClr>
              <a:buFont typeface="Arial" charset="0"/>
              <a:defRPr sz="2400">
                <a:solidFill>
                  <a:srgbClr val="A50E29"/>
                </a:solidFill>
                <a:latin typeface="Arial" charset="0"/>
              </a:defRPr>
            </a:lvl3pPr>
            <a:lvl4pPr marL="1600200" indent="-228600" eaLnBrk="0" hangingPunct="0">
              <a:spcBef>
                <a:spcPct val="25000"/>
              </a:spcBef>
              <a:buClr>
                <a:srgbClr val="A50E29"/>
              </a:buClr>
              <a:buFont typeface="Arial" charset="0"/>
              <a:defRPr sz="2400">
                <a:solidFill>
                  <a:srgbClr val="A50E29"/>
                </a:solidFill>
                <a:latin typeface="Arial" charset="0"/>
              </a:defRPr>
            </a:lvl4pPr>
            <a:lvl5pPr marL="2057400" indent="-228600" eaLnBrk="0" hangingPunct="0">
              <a:spcBef>
                <a:spcPct val="25000"/>
              </a:spcBef>
              <a:buClr>
                <a:srgbClr val="A50E29"/>
              </a:buClr>
              <a:buFont typeface="Arial" charset="0"/>
              <a:defRPr sz="2400">
                <a:solidFill>
                  <a:srgbClr val="A50E29"/>
                </a:solidFill>
                <a:latin typeface="Arial" charset="0"/>
              </a:defRPr>
            </a:lvl5pPr>
            <a:lvl6pPr marL="2514600" indent="-228600" eaLnBrk="0" fontAlgn="base" hangingPunct="0">
              <a:spcBef>
                <a:spcPct val="25000"/>
              </a:spcBef>
              <a:spcAft>
                <a:spcPct val="0"/>
              </a:spcAft>
              <a:buClr>
                <a:srgbClr val="A50E29"/>
              </a:buClr>
              <a:buFont typeface="Arial" charset="0"/>
              <a:defRPr sz="2400">
                <a:solidFill>
                  <a:srgbClr val="A50E29"/>
                </a:solidFill>
                <a:latin typeface="Arial" charset="0"/>
              </a:defRPr>
            </a:lvl6pPr>
            <a:lvl7pPr marL="2971800" indent="-228600" eaLnBrk="0" fontAlgn="base" hangingPunct="0">
              <a:spcBef>
                <a:spcPct val="25000"/>
              </a:spcBef>
              <a:spcAft>
                <a:spcPct val="0"/>
              </a:spcAft>
              <a:buClr>
                <a:srgbClr val="A50E29"/>
              </a:buClr>
              <a:buFont typeface="Arial" charset="0"/>
              <a:defRPr sz="2400">
                <a:solidFill>
                  <a:srgbClr val="A50E29"/>
                </a:solidFill>
                <a:latin typeface="Arial" charset="0"/>
              </a:defRPr>
            </a:lvl7pPr>
            <a:lvl8pPr marL="3429000" indent="-228600" eaLnBrk="0" fontAlgn="base" hangingPunct="0">
              <a:spcBef>
                <a:spcPct val="25000"/>
              </a:spcBef>
              <a:spcAft>
                <a:spcPct val="0"/>
              </a:spcAft>
              <a:buClr>
                <a:srgbClr val="A50E29"/>
              </a:buClr>
              <a:buFont typeface="Arial" charset="0"/>
              <a:defRPr sz="2400">
                <a:solidFill>
                  <a:srgbClr val="A50E29"/>
                </a:solidFill>
                <a:latin typeface="Arial" charset="0"/>
              </a:defRPr>
            </a:lvl8pPr>
            <a:lvl9pPr marL="3886200" indent="-228600" eaLnBrk="0" fontAlgn="base" hangingPunct="0">
              <a:spcBef>
                <a:spcPct val="25000"/>
              </a:spcBef>
              <a:spcAft>
                <a:spcPct val="0"/>
              </a:spcAft>
              <a:buClr>
                <a:srgbClr val="A50E29"/>
              </a:buClr>
              <a:buFont typeface="Arial" charset="0"/>
              <a:defRPr sz="2400">
                <a:solidFill>
                  <a:srgbClr val="A50E29"/>
                </a:solidFill>
                <a:latin typeface="Arial" charset="0"/>
              </a:defRPr>
            </a:lvl9pPr>
          </a:lstStyle>
          <a:p>
            <a:pPr>
              <a:spcBef>
                <a:spcPct val="0"/>
              </a:spcBef>
              <a:buClrTx/>
              <a:buFontTx/>
              <a:buNone/>
              <a:defRPr/>
            </a:pPr>
            <a:endParaRPr lang="en-US" altLang="en-US" smtClean="0">
              <a:solidFill>
                <a:srgbClr val="404143"/>
              </a:solidFill>
              <a:ea typeface="MS PGothic" pitchFamily="34" charset="-128"/>
              <a:cs typeface="Arial" charset="0"/>
            </a:endParaRPr>
          </a:p>
        </p:txBody>
      </p:sp>
      <p:sp>
        <p:nvSpPr>
          <p:cNvPr id="6" name="Title 1"/>
          <p:cNvSpPr>
            <a:spLocks noGrp="1"/>
          </p:cNvSpPr>
          <p:nvPr>
            <p:ph type="title"/>
          </p:nvPr>
        </p:nvSpPr>
        <p:spPr>
          <a:xfrm>
            <a:off x="610300" y="4654800"/>
            <a:ext cx="7920000" cy="1846659"/>
          </a:xfrm>
        </p:spPr>
        <p:txBody>
          <a:bodyPr/>
          <a:lstStyle>
            <a:lvl1pPr>
              <a:defRPr sz="6000">
                <a:solidFill>
                  <a:srgbClr val="A50E29"/>
                </a:solidFill>
                <a:latin typeface="+mn-lt"/>
              </a:defRPr>
            </a:lvl1pPr>
          </a:lstStyle>
          <a:p>
            <a:r>
              <a:rPr lang="en-US" dirty="0" smtClean="0"/>
              <a:t>Click to edit Master title style</a:t>
            </a:r>
            <a:endParaRPr lang="en-AU" dirty="0"/>
          </a:p>
        </p:txBody>
      </p:sp>
    </p:spTree>
    <p:extLst>
      <p:ext uri="{BB962C8B-B14F-4D97-AF65-F5344CB8AC3E}">
        <p14:creationId xmlns:p14="http://schemas.microsoft.com/office/powerpoint/2010/main" val="41234546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anel)">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lvl1pPr>
              <a:defRPr/>
            </a:lvl1pPr>
          </a:lstStyle>
          <a:p>
            <a:fld id="{DAA87465-EF2B-4EE1-9BA6-5E23AE4C173C}" type="slidenum">
              <a:rPr lang="en-AU" smtClean="0"/>
              <a:pPr/>
              <a:t>‹#›</a:t>
            </a:fld>
            <a:endParaRPr lang="en-AU" dirty="0"/>
          </a:p>
        </p:txBody>
      </p:sp>
      <p:sp>
        <p:nvSpPr>
          <p:cNvPr id="7" name="Rectangle 2"/>
          <p:cNvSpPr>
            <a:spLocks noGrp="1" noChangeArrowheads="1"/>
          </p:cNvSpPr>
          <p:nvPr>
            <p:ph type="title"/>
          </p:nvPr>
        </p:nvSpPr>
        <p:spPr bwMode="auto">
          <a:xfrm>
            <a:off x="599652" y="908720"/>
            <a:ext cx="7920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en-US" smtClean="0"/>
              <a:t>Click to edit Master title style</a:t>
            </a:r>
            <a:endParaRPr lang="en-AU" dirty="0" smtClean="0"/>
          </a:p>
        </p:txBody>
      </p:sp>
      <p:sp>
        <p:nvSpPr>
          <p:cNvPr id="8" name="Rectangle 3"/>
          <p:cNvSpPr>
            <a:spLocks noGrp="1" noChangeArrowheads="1"/>
          </p:cNvSpPr>
          <p:nvPr>
            <p:ph idx="1"/>
          </p:nvPr>
        </p:nvSpPr>
        <p:spPr bwMode="auto">
          <a:xfrm>
            <a:off x="599652" y="1667546"/>
            <a:ext cx="3816773"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70000" indent="-270000">
              <a:defRPr/>
            </a:lvl1pPr>
            <a:lvl2pPr marL="540000" indent="-270000">
              <a:defRPr/>
            </a:lvl2pPr>
            <a:lvl3pPr marL="810000" indent="-270000">
              <a:defRPr/>
            </a:lvl3pPr>
            <a:lvl4pPr marL="1080000" indent="-270000">
              <a:defRPr/>
            </a:lvl4pPr>
            <a:lvl5pPr>
              <a:defRPr/>
            </a:lvl5pPr>
            <a:lvl7pPr marL="270000" indent="-270000">
              <a:defRPr/>
            </a:lvl7pPr>
            <a:lvl8pPr marL="270000" indent="-270000">
              <a:defRPr/>
            </a:lvl8pPr>
            <a:lvl9pPr marL="540000" indent="-27000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Normal text</a:t>
            </a:r>
          </a:p>
          <a:p>
            <a:pPr lvl="6"/>
            <a:r>
              <a:rPr lang="en-US" dirty="0" smtClean="0"/>
              <a:t>First number bullet</a:t>
            </a:r>
          </a:p>
          <a:p>
            <a:pPr lvl="7"/>
            <a:r>
              <a:rPr lang="en-US" dirty="0" smtClean="0"/>
              <a:t>Second number bullet</a:t>
            </a:r>
          </a:p>
          <a:p>
            <a:pPr lvl="8"/>
            <a:r>
              <a:rPr lang="en-US" dirty="0" smtClean="0"/>
              <a:t>Third number bullet</a:t>
            </a:r>
          </a:p>
        </p:txBody>
      </p:sp>
      <p:sp>
        <p:nvSpPr>
          <p:cNvPr id="11" name="Rectangle 3"/>
          <p:cNvSpPr>
            <a:spLocks noGrp="1" noChangeArrowheads="1"/>
          </p:cNvSpPr>
          <p:nvPr>
            <p:ph idx="12"/>
          </p:nvPr>
        </p:nvSpPr>
        <p:spPr bwMode="auto">
          <a:xfrm>
            <a:off x="4716016" y="1667546"/>
            <a:ext cx="3816773"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70000" indent="-270000">
              <a:defRPr/>
            </a:lvl1pPr>
            <a:lvl2pPr marL="540000" indent="-270000">
              <a:defRPr/>
            </a:lvl2pPr>
            <a:lvl3pPr marL="810000" indent="-270000">
              <a:defRPr/>
            </a:lvl3pPr>
            <a:lvl4pPr marL="1080000" indent="-270000">
              <a:defRPr/>
            </a:lvl4pPr>
            <a:lvl5pPr>
              <a:defRPr/>
            </a:lvl5pPr>
            <a:lvl7pPr marL="270000" indent="-270000">
              <a:defRPr/>
            </a:lvl7pPr>
            <a:lvl8pPr marL="270000" indent="-270000">
              <a:defRPr/>
            </a:lvl8pPr>
            <a:lvl9pPr marL="540000" indent="-27000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Normal text</a:t>
            </a:r>
          </a:p>
          <a:p>
            <a:pPr lvl="6"/>
            <a:r>
              <a:rPr lang="en-US" dirty="0" smtClean="0"/>
              <a:t>First number bullet</a:t>
            </a:r>
          </a:p>
          <a:p>
            <a:pPr lvl="7"/>
            <a:r>
              <a:rPr lang="en-US" dirty="0" smtClean="0"/>
              <a:t>Second number bullet</a:t>
            </a:r>
          </a:p>
          <a:p>
            <a:pPr lvl="8"/>
            <a:r>
              <a:rPr lang="en-US" dirty="0" smtClean="0"/>
              <a:t>Third number bullet</a:t>
            </a:r>
          </a:p>
        </p:txBody>
      </p:sp>
      <p:sp>
        <p:nvSpPr>
          <p:cNvPr id="2" name="Footer Placeholder 1"/>
          <p:cNvSpPr>
            <a:spLocks noGrp="1"/>
          </p:cNvSpPr>
          <p:nvPr>
            <p:ph type="ftr" sz="quarter" idx="13"/>
          </p:nvPr>
        </p:nvSpPr>
        <p:spPr/>
        <p:txBody>
          <a:bodyPr/>
          <a:lstStyle/>
          <a:p>
            <a:endParaRPr lang="en-CA" dirty="0"/>
          </a:p>
        </p:txBody>
      </p:sp>
    </p:spTree>
    <p:extLst>
      <p:ext uri="{BB962C8B-B14F-4D97-AF65-F5344CB8AC3E}">
        <p14:creationId xmlns:p14="http://schemas.microsoft.com/office/powerpoint/2010/main" val="1055143051"/>
      </p:ext>
    </p:extLst>
  </p:cSld>
  <p:clrMapOvr>
    <a:masterClrMapping/>
  </p:clrMapOvr>
  <p:transition/>
  <p:extLst mod="1">
    <p:ext uri="{DCECCB84-F9BA-43D5-87BE-67443E8EF086}">
      <p15:sldGuideLst xmlns:p15="http://schemas.microsoft.com/office/powerpoint/2012/main" xmlns="">
        <p15:guide id="1" orient="horz" pos="3793"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Footer Placeholder 3"/>
          <p:cNvSpPr>
            <a:spLocks noGrp="1"/>
          </p:cNvSpPr>
          <p:nvPr>
            <p:ph type="ftr" sz="quarter" idx="10"/>
          </p:nvPr>
        </p:nvSpPr>
        <p:spPr>
          <a:xfrm>
            <a:off x="609600" y="6172200"/>
            <a:ext cx="6934200" cy="476250"/>
          </a:xfrm>
          <a:prstGeom prst="rect">
            <a:avLst/>
          </a:prstGeom>
        </p:spPr>
        <p:txBody>
          <a:bodyPr/>
          <a:lstStyle>
            <a:lvl1pPr>
              <a:spcBef>
                <a:spcPct val="25000"/>
              </a:spcBef>
              <a:buClr>
                <a:srgbClr val="A50E29"/>
              </a:buClr>
              <a:buFont typeface="Arial" charset="0"/>
              <a:buNone/>
              <a:defRPr>
                <a:latin typeface="Arial" charset="0"/>
                <a:cs typeface="+mn-cs"/>
              </a:defRPr>
            </a:lvl1pPr>
          </a:lstStyle>
          <a:p>
            <a:pPr>
              <a:defRPr/>
            </a:pPr>
            <a:r>
              <a:rPr lang="en-AU"/>
              <a:t>     </a:t>
            </a:r>
            <a:endParaRPr lang="en-AU" dirty="0"/>
          </a:p>
        </p:txBody>
      </p:sp>
      <p:sp>
        <p:nvSpPr>
          <p:cNvPr id="5" name="Slide Number Placeholder 4"/>
          <p:cNvSpPr>
            <a:spLocks noGrp="1"/>
          </p:cNvSpPr>
          <p:nvPr>
            <p:ph type="sldNum" sz="quarter" idx="11"/>
          </p:nvPr>
        </p:nvSpPr>
        <p:spPr/>
        <p:txBody>
          <a:bodyPr/>
          <a:lstStyle>
            <a:lvl1pPr>
              <a:defRPr/>
            </a:lvl1pPr>
          </a:lstStyle>
          <a:p>
            <a:pPr>
              <a:defRPr/>
            </a:pPr>
            <a:fld id="{1DE3E7A6-2F63-45F3-8FD7-3A20444047AA}" type="slidenum">
              <a:rPr lang="en-AU">
                <a:solidFill>
                  <a:srgbClr val="404143"/>
                </a:solidFill>
              </a:rPr>
              <a:pPr>
                <a:defRPr/>
              </a:pPr>
              <a:t>‹#›</a:t>
            </a:fld>
            <a:endParaRPr lang="en-AU" dirty="0">
              <a:solidFill>
                <a:srgbClr val="404143"/>
              </a:solidFill>
            </a:endParaRPr>
          </a:p>
        </p:txBody>
      </p:sp>
    </p:spTree>
    <p:extLst>
      <p:ext uri="{BB962C8B-B14F-4D97-AF65-F5344CB8AC3E}">
        <p14:creationId xmlns:p14="http://schemas.microsoft.com/office/powerpoint/2010/main" val="264441396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606818" y="2819401"/>
            <a:ext cx="7920000" cy="3198812"/>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Text Placeholder 2"/>
          <p:cNvSpPr>
            <a:spLocks noGrp="1"/>
          </p:cNvSpPr>
          <p:nvPr>
            <p:ph type="body" idx="12"/>
          </p:nvPr>
        </p:nvSpPr>
        <p:spPr>
          <a:xfrm>
            <a:off x="606818" y="2255838"/>
            <a:ext cx="7920000" cy="411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Footer Placeholder 4"/>
          <p:cNvSpPr>
            <a:spLocks noGrp="1"/>
          </p:cNvSpPr>
          <p:nvPr>
            <p:ph type="ftr" sz="quarter" idx="13"/>
          </p:nvPr>
        </p:nvSpPr>
        <p:spPr>
          <a:xfrm>
            <a:off x="609600" y="6172200"/>
            <a:ext cx="6934200" cy="476250"/>
          </a:xfrm>
          <a:prstGeom prst="rect">
            <a:avLst/>
          </a:prstGeom>
        </p:spPr>
        <p:txBody>
          <a:bodyPr/>
          <a:lstStyle>
            <a:lvl1pPr>
              <a:spcBef>
                <a:spcPct val="25000"/>
              </a:spcBef>
              <a:buClr>
                <a:srgbClr val="A50E29"/>
              </a:buClr>
              <a:buFont typeface="Arial" charset="0"/>
              <a:buNone/>
              <a:defRPr>
                <a:latin typeface="Arial" charset="0"/>
                <a:cs typeface="+mn-cs"/>
              </a:defRPr>
            </a:lvl1pPr>
          </a:lstStyle>
          <a:p>
            <a:pPr>
              <a:defRPr/>
            </a:pPr>
            <a:r>
              <a:rPr lang="en-AU"/>
              <a:t>     </a:t>
            </a:r>
            <a:endParaRPr lang="en-AU" dirty="0"/>
          </a:p>
        </p:txBody>
      </p:sp>
      <p:sp>
        <p:nvSpPr>
          <p:cNvPr id="6" name="Slide Number Placeholder 5"/>
          <p:cNvSpPr>
            <a:spLocks noGrp="1"/>
          </p:cNvSpPr>
          <p:nvPr>
            <p:ph type="sldNum" sz="quarter" idx="14"/>
          </p:nvPr>
        </p:nvSpPr>
        <p:spPr/>
        <p:txBody>
          <a:bodyPr/>
          <a:lstStyle>
            <a:lvl1pPr>
              <a:defRPr/>
            </a:lvl1pPr>
          </a:lstStyle>
          <a:p>
            <a:pPr>
              <a:defRPr/>
            </a:pPr>
            <a:fld id="{1DB64E56-F40D-4CCC-B041-A59893760C9F}" type="slidenum">
              <a:rPr lang="en-AU">
                <a:solidFill>
                  <a:srgbClr val="404143"/>
                </a:solidFill>
              </a:rPr>
              <a:pPr>
                <a:defRPr/>
              </a:pPr>
              <a:t>‹#›</a:t>
            </a:fld>
            <a:endParaRPr lang="en-AU" dirty="0">
              <a:solidFill>
                <a:srgbClr val="404143"/>
              </a:solidFill>
            </a:endParaRPr>
          </a:p>
        </p:txBody>
      </p:sp>
    </p:spTree>
    <p:extLst>
      <p:ext uri="{BB962C8B-B14F-4D97-AF65-F5344CB8AC3E}">
        <p14:creationId xmlns:p14="http://schemas.microsoft.com/office/powerpoint/2010/main" val="65616984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Footer Placeholder 2"/>
          <p:cNvSpPr>
            <a:spLocks noGrp="1"/>
          </p:cNvSpPr>
          <p:nvPr>
            <p:ph type="ftr" sz="quarter" idx="10"/>
          </p:nvPr>
        </p:nvSpPr>
        <p:spPr>
          <a:xfrm>
            <a:off x="609600" y="6172200"/>
            <a:ext cx="6934200" cy="476250"/>
          </a:xfrm>
          <a:prstGeom prst="rect">
            <a:avLst/>
          </a:prstGeom>
        </p:spPr>
        <p:txBody>
          <a:bodyPr/>
          <a:lstStyle>
            <a:lvl1pPr>
              <a:spcBef>
                <a:spcPct val="25000"/>
              </a:spcBef>
              <a:buClr>
                <a:srgbClr val="A50E29"/>
              </a:buClr>
              <a:buFont typeface="Arial" charset="0"/>
              <a:buNone/>
              <a:defRPr>
                <a:latin typeface="Arial" charset="0"/>
                <a:cs typeface="+mn-cs"/>
              </a:defRPr>
            </a:lvl1pPr>
          </a:lstStyle>
          <a:p>
            <a:pPr>
              <a:defRPr/>
            </a:pPr>
            <a:r>
              <a:rPr lang="en-AU"/>
              <a:t>     </a:t>
            </a:r>
            <a:endParaRPr lang="en-AU" dirty="0"/>
          </a:p>
        </p:txBody>
      </p:sp>
      <p:sp>
        <p:nvSpPr>
          <p:cNvPr id="4" name="Slide Number Placeholder 3"/>
          <p:cNvSpPr>
            <a:spLocks noGrp="1"/>
          </p:cNvSpPr>
          <p:nvPr>
            <p:ph type="sldNum" sz="quarter" idx="11"/>
          </p:nvPr>
        </p:nvSpPr>
        <p:spPr/>
        <p:txBody>
          <a:bodyPr/>
          <a:lstStyle>
            <a:lvl1pPr>
              <a:defRPr/>
            </a:lvl1pPr>
          </a:lstStyle>
          <a:p>
            <a:pPr>
              <a:defRPr/>
            </a:pPr>
            <a:fld id="{E45F35E3-22C8-440F-B6A5-06F1B6566DF2}" type="slidenum">
              <a:rPr lang="en-AU">
                <a:solidFill>
                  <a:srgbClr val="404143"/>
                </a:solidFill>
              </a:rPr>
              <a:pPr>
                <a:defRPr/>
              </a:pPr>
              <a:t>‹#›</a:t>
            </a:fld>
            <a:endParaRPr lang="en-AU" dirty="0">
              <a:solidFill>
                <a:srgbClr val="404143"/>
              </a:solidFill>
            </a:endParaRPr>
          </a:p>
        </p:txBody>
      </p:sp>
    </p:spTree>
    <p:extLst>
      <p:ext uri="{BB962C8B-B14F-4D97-AF65-F5344CB8AC3E}">
        <p14:creationId xmlns:p14="http://schemas.microsoft.com/office/powerpoint/2010/main" val="245376164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609600" y="6172200"/>
            <a:ext cx="6934200" cy="476250"/>
          </a:xfrm>
          <a:prstGeom prst="rect">
            <a:avLst/>
          </a:prstGeom>
        </p:spPr>
        <p:txBody>
          <a:bodyPr/>
          <a:lstStyle>
            <a:lvl1pPr>
              <a:spcBef>
                <a:spcPct val="25000"/>
              </a:spcBef>
              <a:buClr>
                <a:srgbClr val="A50E29"/>
              </a:buClr>
              <a:buFont typeface="Arial" charset="0"/>
              <a:buNone/>
              <a:defRPr>
                <a:latin typeface="Arial" charset="0"/>
                <a:cs typeface="+mn-cs"/>
              </a:defRPr>
            </a:lvl1pPr>
          </a:lstStyle>
          <a:p>
            <a:pPr>
              <a:defRPr/>
            </a:pPr>
            <a:r>
              <a:rPr lang="en-AU"/>
              <a:t>     </a:t>
            </a:r>
            <a:endParaRPr lang="en-AU" dirty="0"/>
          </a:p>
        </p:txBody>
      </p:sp>
      <p:sp>
        <p:nvSpPr>
          <p:cNvPr id="3" name="Slide Number Placeholder 2"/>
          <p:cNvSpPr>
            <a:spLocks noGrp="1"/>
          </p:cNvSpPr>
          <p:nvPr>
            <p:ph type="sldNum" sz="quarter" idx="11"/>
          </p:nvPr>
        </p:nvSpPr>
        <p:spPr/>
        <p:txBody>
          <a:bodyPr/>
          <a:lstStyle>
            <a:lvl1pPr>
              <a:defRPr/>
            </a:lvl1pPr>
          </a:lstStyle>
          <a:p>
            <a:pPr>
              <a:defRPr/>
            </a:pPr>
            <a:fld id="{BDFED3DB-0225-44BD-8B40-608C6FB0AA7F}" type="slidenum">
              <a:rPr lang="en-AU">
                <a:solidFill>
                  <a:srgbClr val="404143"/>
                </a:solidFill>
              </a:rPr>
              <a:pPr>
                <a:defRPr/>
              </a:pPr>
              <a:t>‹#›</a:t>
            </a:fld>
            <a:endParaRPr lang="en-AU" dirty="0">
              <a:solidFill>
                <a:srgbClr val="404143"/>
              </a:solidFill>
            </a:endParaRPr>
          </a:p>
        </p:txBody>
      </p:sp>
    </p:spTree>
    <p:extLst>
      <p:ext uri="{BB962C8B-B14F-4D97-AF65-F5344CB8AC3E}">
        <p14:creationId xmlns:p14="http://schemas.microsoft.com/office/powerpoint/2010/main" val="63577967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itle and Content (2 pan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606487" y="2257425"/>
            <a:ext cx="3780000" cy="3760788"/>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736275" y="2257425"/>
            <a:ext cx="3780000" cy="3760788"/>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0"/>
          </p:nvPr>
        </p:nvSpPr>
        <p:spPr>
          <a:xfrm>
            <a:off x="609600" y="6172200"/>
            <a:ext cx="6934200" cy="476250"/>
          </a:xfrm>
          <a:prstGeom prst="rect">
            <a:avLst/>
          </a:prstGeom>
        </p:spPr>
        <p:txBody>
          <a:bodyPr/>
          <a:lstStyle>
            <a:lvl1pPr>
              <a:spcBef>
                <a:spcPct val="25000"/>
              </a:spcBef>
              <a:buClr>
                <a:srgbClr val="A50E29"/>
              </a:buClr>
              <a:buFont typeface="Arial" charset="0"/>
              <a:buNone/>
              <a:defRPr>
                <a:latin typeface="Arial" charset="0"/>
                <a:cs typeface="+mn-cs"/>
              </a:defRPr>
            </a:lvl1pPr>
          </a:lstStyle>
          <a:p>
            <a:pPr>
              <a:defRPr/>
            </a:pPr>
            <a:r>
              <a:rPr lang="en-AU"/>
              <a:t>     </a:t>
            </a:r>
            <a:endParaRPr lang="en-AU" dirty="0"/>
          </a:p>
        </p:txBody>
      </p:sp>
      <p:sp>
        <p:nvSpPr>
          <p:cNvPr id="6" name="Slide Number Placeholder 5"/>
          <p:cNvSpPr>
            <a:spLocks noGrp="1"/>
          </p:cNvSpPr>
          <p:nvPr>
            <p:ph type="sldNum" sz="quarter" idx="11"/>
          </p:nvPr>
        </p:nvSpPr>
        <p:spPr/>
        <p:txBody>
          <a:bodyPr/>
          <a:lstStyle>
            <a:lvl1pPr>
              <a:defRPr/>
            </a:lvl1pPr>
          </a:lstStyle>
          <a:p>
            <a:pPr>
              <a:defRPr/>
            </a:pPr>
            <a:fld id="{82CFCE91-9573-4F44-8CE8-60264545FB4C}" type="slidenum">
              <a:rPr lang="en-AU">
                <a:solidFill>
                  <a:srgbClr val="404143"/>
                </a:solidFill>
              </a:rPr>
              <a:pPr>
                <a:defRPr/>
              </a:pPr>
              <a:t>‹#›</a:t>
            </a:fld>
            <a:endParaRPr lang="en-AU" dirty="0">
              <a:solidFill>
                <a:srgbClr val="404143"/>
              </a:solidFill>
            </a:endParaRPr>
          </a:p>
        </p:txBody>
      </p:sp>
    </p:spTree>
    <p:extLst>
      <p:ext uri="{BB962C8B-B14F-4D97-AF65-F5344CB8AC3E}">
        <p14:creationId xmlns:p14="http://schemas.microsoft.com/office/powerpoint/2010/main" val="396151693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ubtitle and Content (2 pan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606818" y="2829600"/>
            <a:ext cx="3780000" cy="3189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730000" y="2829600"/>
            <a:ext cx="3780000" cy="3189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Text Placeholder 2"/>
          <p:cNvSpPr>
            <a:spLocks noGrp="1"/>
          </p:cNvSpPr>
          <p:nvPr>
            <p:ph type="body" idx="12"/>
          </p:nvPr>
        </p:nvSpPr>
        <p:spPr>
          <a:xfrm>
            <a:off x="606818" y="2255838"/>
            <a:ext cx="3780000" cy="432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4"/>
          <p:cNvSpPr>
            <a:spLocks noGrp="1"/>
          </p:cNvSpPr>
          <p:nvPr>
            <p:ph type="body" sz="quarter" idx="3"/>
          </p:nvPr>
        </p:nvSpPr>
        <p:spPr>
          <a:xfrm>
            <a:off x="4730000" y="2255838"/>
            <a:ext cx="3780000" cy="432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Footer Placeholder 4"/>
          <p:cNvSpPr>
            <a:spLocks noGrp="1"/>
          </p:cNvSpPr>
          <p:nvPr>
            <p:ph type="ftr" sz="quarter" idx="13"/>
          </p:nvPr>
        </p:nvSpPr>
        <p:spPr>
          <a:xfrm>
            <a:off x="609600" y="6172200"/>
            <a:ext cx="6934200" cy="476250"/>
          </a:xfrm>
          <a:prstGeom prst="rect">
            <a:avLst/>
          </a:prstGeom>
        </p:spPr>
        <p:txBody>
          <a:bodyPr/>
          <a:lstStyle>
            <a:lvl1pPr>
              <a:spcBef>
                <a:spcPct val="25000"/>
              </a:spcBef>
              <a:buClr>
                <a:srgbClr val="A50E29"/>
              </a:buClr>
              <a:buFont typeface="Arial" charset="0"/>
              <a:buNone/>
              <a:defRPr>
                <a:latin typeface="Arial" charset="0"/>
                <a:cs typeface="+mn-cs"/>
              </a:defRPr>
            </a:lvl1pPr>
          </a:lstStyle>
          <a:p>
            <a:pPr>
              <a:defRPr/>
            </a:pPr>
            <a:r>
              <a:rPr lang="en-AU"/>
              <a:t>     </a:t>
            </a:r>
            <a:endParaRPr lang="en-AU" dirty="0"/>
          </a:p>
        </p:txBody>
      </p:sp>
      <p:sp>
        <p:nvSpPr>
          <p:cNvPr id="10" name="Slide Number Placeholder 5"/>
          <p:cNvSpPr>
            <a:spLocks noGrp="1"/>
          </p:cNvSpPr>
          <p:nvPr>
            <p:ph type="sldNum" sz="quarter" idx="14"/>
          </p:nvPr>
        </p:nvSpPr>
        <p:spPr/>
        <p:txBody>
          <a:bodyPr/>
          <a:lstStyle>
            <a:lvl1pPr>
              <a:defRPr/>
            </a:lvl1pPr>
          </a:lstStyle>
          <a:p>
            <a:pPr>
              <a:defRPr/>
            </a:pPr>
            <a:fld id="{5FCA62F0-2D6D-495A-8858-7AE0B6980DF9}" type="slidenum">
              <a:rPr lang="en-AU">
                <a:solidFill>
                  <a:srgbClr val="404143"/>
                </a:solidFill>
              </a:rPr>
              <a:pPr>
                <a:defRPr/>
              </a:pPr>
              <a:t>‹#›</a:t>
            </a:fld>
            <a:endParaRPr lang="en-AU" dirty="0">
              <a:solidFill>
                <a:srgbClr val="404143"/>
              </a:solidFill>
            </a:endParaRPr>
          </a:p>
        </p:txBody>
      </p:sp>
    </p:spTree>
    <p:extLst>
      <p:ext uri="{BB962C8B-B14F-4D97-AF65-F5344CB8AC3E}">
        <p14:creationId xmlns:p14="http://schemas.microsoft.com/office/powerpoint/2010/main" val="270233913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sp>
        <p:nvSpPr>
          <p:cNvPr id="6" name="BMDisclaimer"/>
          <p:cNvSpPr txBox="1">
            <a:spLocks noChangeArrowheads="1"/>
          </p:cNvSpPr>
          <p:nvPr/>
        </p:nvSpPr>
        <p:spPr bwMode="auto">
          <a:xfrm>
            <a:off x="601663" y="6107113"/>
            <a:ext cx="79200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5000"/>
              </a:spcBef>
              <a:buClr>
                <a:srgbClr val="A50E29"/>
              </a:buClr>
              <a:buFont typeface="Arial" charset="0"/>
              <a:defRPr sz="2400">
                <a:solidFill>
                  <a:srgbClr val="A50E29"/>
                </a:solidFill>
                <a:latin typeface="Arial" charset="0"/>
              </a:defRPr>
            </a:lvl1pPr>
            <a:lvl2pPr marL="742950" indent="-285750" eaLnBrk="0" hangingPunct="0">
              <a:spcBef>
                <a:spcPct val="25000"/>
              </a:spcBef>
              <a:buClr>
                <a:srgbClr val="A50E29"/>
              </a:buClr>
              <a:buFont typeface="Arial" charset="0"/>
              <a:defRPr sz="2400">
                <a:solidFill>
                  <a:srgbClr val="A50E29"/>
                </a:solidFill>
                <a:latin typeface="Arial" charset="0"/>
              </a:defRPr>
            </a:lvl2pPr>
            <a:lvl3pPr marL="1143000" indent="-228600" eaLnBrk="0" hangingPunct="0">
              <a:spcBef>
                <a:spcPct val="25000"/>
              </a:spcBef>
              <a:buClr>
                <a:srgbClr val="A50E29"/>
              </a:buClr>
              <a:buFont typeface="Arial" charset="0"/>
              <a:defRPr sz="2400">
                <a:solidFill>
                  <a:srgbClr val="A50E29"/>
                </a:solidFill>
                <a:latin typeface="Arial" charset="0"/>
              </a:defRPr>
            </a:lvl3pPr>
            <a:lvl4pPr marL="1600200" indent="-228600" eaLnBrk="0" hangingPunct="0">
              <a:spcBef>
                <a:spcPct val="25000"/>
              </a:spcBef>
              <a:buClr>
                <a:srgbClr val="A50E29"/>
              </a:buClr>
              <a:buFont typeface="Arial" charset="0"/>
              <a:defRPr sz="2400">
                <a:solidFill>
                  <a:srgbClr val="A50E29"/>
                </a:solidFill>
                <a:latin typeface="Arial" charset="0"/>
              </a:defRPr>
            </a:lvl4pPr>
            <a:lvl5pPr marL="2057400" indent="-228600" eaLnBrk="0" hangingPunct="0">
              <a:spcBef>
                <a:spcPct val="25000"/>
              </a:spcBef>
              <a:buClr>
                <a:srgbClr val="A50E29"/>
              </a:buClr>
              <a:buFont typeface="Arial" charset="0"/>
              <a:defRPr sz="2400">
                <a:solidFill>
                  <a:srgbClr val="A50E29"/>
                </a:solidFill>
                <a:latin typeface="Arial" charset="0"/>
              </a:defRPr>
            </a:lvl5pPr>
            <a:lvl6pPr marL="2514600" indent="-228600" eaLnBrk="0" fontAlgn="base" hangingPunct="0">
              <a:spcBef>
                <a:spcPct val="25000"/>
              </a:spcBef>
              <a:spcAft>
                <a:spcPct val="0"/>
              </a:spcAft>
              <a:buClr>
                <a:srgbClr val="A50E29"/>
              </a:buClr>
              <a:buFont typeface="Arial" charset="0"/>
              <a:defRPr sz="2400">
                <a:solidFill>
                  <a:srgbClr val="A50E29"/>
                </a:solidFill>
                <a:latin typeface="Arial" charset="0"/>
              </a:defRPr>
            </a:lvl6pPr>
            <a:lvl7pPr marL="2971800" indent="-228600" eaLnBrk="0" fontAlgn="base" hangingPunct="0">
              <a:spcBef>
                <a:spcPct val="25000"/>
              </a:spcBef>
              <a:spcAft>
                <a:spcPct val="0"/>
              </a:spcAft>
              <a:buClr>
                <a:srgbClr val="A50E29"/>
              </a:buClr>
              <a:buFont typeface="Arial" charset="0"/>
              <a:defRPr sz="2400">
                <a:solidFill>
                  <a:srgbClr val="A50E29"/>
                </a:solidFill>
                <a:latin typeface="Arial" charset="0"/>
              </a:defRPr>
            </a:lvl7pPr>
            <a:lvl8pPr marL="3429000" indent="-228600" eaLnBrk="0" fontAlgn="base" hangingPunct="0">
              <a:spcBef>
                <a:spcPct val="25000"/>
              </a:spcBef>
              <a:spcAft>
                <a:spcPct val="0"/>
              </a:spcAft>
              <a:buClr>
                <a:srgbClr val="A50E29"/>
              </a:buClr>
              <a:buFont typeface="Arial" charset="0"/>
              <a:defRPr sz="2400">
                <a:solidFill>
                  <a:srgbClr val="A50E29"/>
                </a:solidFill>
                <a:latin typeface="Arial" charset="0"/>
              </a:defRPr>
            </a:lvl8pPr>
            <a:lvl9pPr marL="3886200" indent="-228600" eaLnBrk="0" fontAlgn="base" hangingPunct="0">
              <a:spcBef>
                <a:spcPct val="25000"/>
              </a:spcBef>
              <a:spcAft>
                <a:spcPct val="0"/>
              </a:spcAft>
              <a:buClr>
                <a:srgbClr val="A50E29"/>
              </a:buClr>
              <a:buFont typeface="Arial" charset="0"/>
              <a:defRPr sz="2400">
                <a:solidFill>
                  <a:srgbClr val="A50E29"/>
                </a:solidFill>
                <a:latin typeface="Arial" charset="0"/>
              </a:defRPr>
            </a:lvl9pPr>
          </a:lstStyle>
          <a:p>
            <a:pPr eaLnBrk="1" hangingPunct="1">
              <a:spcBef>
                <a:spcPct val="0"/>
              </a:spcBef>
              <a:spcAft>
                <a:spcPts val="600"/>
              </a:spcAft>
              <a:defRPr/>
            </a:pPr>
            <a:r>
              <a:rPr lang="en-GB" altLang="en-US" sz="800" smtClean="0">
                <a:solidFill>
                  <a:srgbClr val="404143"/>
                </a:solidFill>
                <a:cs typeface="Arial" charset="0"/>
              </a:rPr>
              <a:t>Baker &amp; McKenzie LLP is a member firm of Baker &amp; McKenzie International, a Swiss Verein with member law firms around the world.  In accordance with the common terminology used in professional service organisations, reference to a "partner" means a person who is a partner, or equivalent, in such a law firm.  Similarly, reference to an "office" means an office of any such law firm.</a:t>
            </a:r>
            <a:br>
              <a:rPr lang="en-GB" altLang="en-US" sz="800" smtClean="0">
                <a:solidFill>
                  <a:srgbClr val="404143"/>
                </a:solidFill>
                <a:cs typeface="Arial" charset="0"/>
              </a:rPr>
            </a:br>
            <a:r>
              <a:rPr lang="en-GB" altLang="en-US" sz="800" smtClean="0">
                <a:solidFill>
                  <a:srgbClr val="404143"/>
                </a:solidFill>
                <a:cs typeface="Arial" charset="0"/>
              </a:rPr>
              <a:t>© 2013 Baker &amp; McKenzie LLP</a:t>
            </a:r>
            <a:endParaRPr lang="en-AU" altLang="en-US" sz="800" smtClean="0">
              <a:solidFill>
                <a:srgbClr val="404143"/>
              </a:solidFill>
              <a:cs typeface="Arial" charset="0"/>
            </a:endParaRPr>
          </a:p>
        </p:txBody>
      </p:sp>
      <p:pic>
        <p:nvPicPr>
          <p:cNvPr id="7" name="BMLogo"/>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14400"/>
            <a:ext cx="9144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Grp="1" noChangeArrowheads="1"/>
          </p:cNvSpPr>
          <p:nvPr>
            <p:ph type="ctrTitle"/>
          </p:nvPr>
        </p:nvSpPr>
        <p:spPr>
          <a:xfrm>
            <a:off x="601612" y="2258250"/>
            <a:ext cx="7920000" cy="637349"/>
          </a:xfrm>
        </p:spPr>
        <p:txBody>
          <a:bodyPr/>
          <a:lstStyle>
            <a:lvl1pPr>
              <a:defRPr sz="3600">
                <a:solidFill>
                  <a:srgbClr val="404143"/>
                </a:solidFill>
              </a:defRPr>
            </a:lvl1pPr>
          </a:lstStyle>
          <a:p>
            <a:pPr lvl="0"/>
            <a:r>
              <a:rPr lang="en-US" noProof="0" smtClean="0"/>
              <a:t>Click to edit Master title style</a:t>
            </a:r>
            <a:endParaRPr lang="en-AU" noProof="0" dirty="0" smtClean="0"/>
          </a:p>
        </p:txBody>
      </p:sp>
      <p:sp>
        <p:nvSpPr>
          <p:cNvPr id="5" name="Rectangle 23"/>
          <p:cNvSpPr>
            <a:spLocks noGrp="1" noChangeArrowheads="1"/>
          </p:cNvSpPr>
          <p:nvPr>
            <p:ph type="subTitle" sz="quarter" idx="1"/>
          </p:nvPr>
        </p:nvSpPr>
        <p:spPr>
          <a:xfrm>
            <a:off x="601612" y="3135313"/>
            <a:ext cx="7920000" cy="903287"/>
          </a:xfrm>
        </p:spPr>
        <p:txBody>
          <a:bodyPr/>
          <a:lstStyle>
            <a:lvl1pPr marL="0" indent="0">
              <a:buFont typeface="Arial" charset="0"/>
              <a:buNone/>
              <a:defRPr>
                <a:solidFill>
                  <a:srgbClr val="A50E29"/>
                </a:solidFill>
              </a:defRPr>
            </a:lvl1pPr>
          </a:lstStyle>
          <a:p>
            <a:pPr lvl="0"/>
            <a:r>
              <a:rPr lang="en-US" noProof="0" smtClean="0"/>
              <a:t>Click to edit Master subtitle style</a:t>
            </a:r>
            <a:endParaRPr lang="en-AU" noProof="0" dirty="0" smtClean="0"/>
          </a:p>
        </p:txBody>
      </p:sp>
    </p:spTree>
    <p:extLst>
      <p:ext uri="{BB962C8B-B14F-4D97-AF65-F5344CB8AC3E}">
        <p14:creationId xmlns:p14="http://schemas.microsoft.com/office/powerpoint/2010/main" val="417088802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885825"/>
            <a:ext cx="8188325" cy="78581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74675" y="2019300"/>
            <a:ext cx="8188325" cy="4113213"/>
          </a:xfrm>
        </p:spPr>
        <p:txBody>
          <a:bodyPr/>
          <a:lstStyle/>
          <a:p>
            <a:pPr lvl="0"/>
            <a:endParaRPr lang="en-GB" noProof="0" dirty="0"/>
          </a:p>
        </p:txBody>
      </p:sp>
      <p:sp>
        <p:nvSpPr>
          <p:cNvPr id="4" name="Rectangle 26"/>
          <p:cNvSpPr>
            <a:spLocks noGrp="1" noChangeArrowheads="1"/>
          </p:cNvSpPr>
          <p:nvPr>
            <p:ph type="ftr" sz="quarter" idx="10"/>
          </p:nvPr>
        </p:nvSpPr>
        <p:spPr>
          <a:xfrm>
            <a:off x="584200" y="6172200"/>
            <a:ext cx="5969000" cy="476250"/>
          </a:xfrm>
          <a:prstGeom prst="rect">
            <a:avLst/>
          </a:prstGeom>
        </p:spPr>
        <p:txBody>
          <a:bodyPr/>
          <a:lstStyle>
            <a:lvl1pPr>
              <a:spcBef>
                <a:spcPct val="25000"/>
              </a:spcBef>
              <a:buClr>
                <a:srgbClr val="A50E29"/>
              </a:buClr>
              <a:buFont typeface="Arial" charset="0"/>
              <a:buNone/>
              <a:defRPr>
                <a:latin typeface="Arial" charset="0"/>
                <a:cs typeface="+mn-cs"/>
              </a:defRPr>
            </a:lvl1pPr>
          </a:lstStyle>
          <a:p>
            <a:pPr>
              <a:defRPr/>
            </a:pPr>
            <a:r>
              <a:rPr lang="en-GB"/>
              <a:t>     </a:t>
            </a:r>
            <a:endParaRPr lang="en-GB" dirty="0"/>
          </a:p>
        </p:txBody>
      </p:sp>
      <p:sp>
        <p:nvSpPr>
          <p:cNvPr id="5" name="Rectangle 29"/>
          <p:cNvSpPr>
            <a:spLocks noGrp="1" noChangeArrowheads="1"/>
          </p:cNvSpPr>
          <p:nvPr>
            <p:ph type="sldNum" sz="quarter" idx="11"/>
          </p:nvPr>
        </p:nvSpPr>
        <p:spPr/>
        <p:txBody>
          <a:bodyPr/>
          <a:lstStyle>
            <a:lvl1pPr>
              <a:defRPr/>
            </a:lvl1pPr>
          </a:lstStyle>
          <a:p>
            <a:pPr>
              <a:defRPr/>
            </a:pPr>
            <a:r>
              <a:rPr lang="en-GB">
                <a:solidFill>
                  <a:srgbClr val="404143"/>
                </a:solidFill>
              </a:rPr>
              <a:t>© 2012 Baker &amp; McKenzie  </a:t>
            </a:r>
            <a:fld id="{FB93451E-3B8E-48FF-9F01-B13D796E3892}" type="slidenum">
              <a:rPr lang="en-GB">
                <a:solidFill>
                  <a:srgbClr val="404143"/>
                </a:solidFill>
              </a:rPr>
              <a:pPr>
                <a:defRPr/>
              </a:pPr>
              <a:t>‹#›</a:t>
            </a:fld>
            <a:endParaRPr lang="en-GB">
              <a:solidFill>
                <a:srgbClr val="404143"/>
              </a:solidFill>
            </a:endParaRPr>
          </a:p>
        </p:txBody>
      </p:sp>
    </p:spTree>
    <p:extLst>
      <p:ext uri="{BB962C8B-B14F-4D97-AF65-F5344CB8AC3E}">
        <p14:creationId xmlns:p14="http://schemas.microsoft.com/office/powerpoint/2010/main" val="3965224028"/>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885825"/>
            <a:ext cx="8188325" cy="78581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74675" y="2019300"/>
            <a:ext cx="4017963" cy="4113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745038" y="2019300"/>
            <a:ext cx="4017962"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745038" y="4151313"/>
            <a:ext cx="401796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26"/>
          <p:cNvSpPr>
            <a:spLocks noGrp="1" noChangeArrowheads="1"/>
          </p:cNvSpPr>
          <p:nvPr>
            <p:ph type="ftr" sz="quarter" idx="10"/>
          </p:nvPr>
        </p:nvSpPr>
        <p:spPr>
          <a:xfrm>
            <a:off x="584200" y="6172200"/>
            <a:ext cx="5969000" cy="476250"/>
          </a:xfrm>
          <a:prstGeom prst="rect">
            <a:avLst/>
          </a:prstGeom>
        </p:spPr>
        <p:txBody>
          <a:bodyPr/>
          <a:lstStyle>
            <a:lvl1pPr>
              <a:spcBef>
                <a:spcPct val="25000"/>
              </a:spcBef>
              <a:buClr>
                <a:srgbClr val="A50E29"/>
              </a:buClr>
              <a:buFont typeface="Arial" charset="0"/>
              <a:buNone/>
              <a:defRPr>
                <a:latin typeface="Arial" charset="0"/>
                <a:cs typeface="+mn-cs"/>
              </a:defRPr>
            </a:lvl1pPr>
          </a:lstStyle>
          <a:p>
            <a:pPr>
              <a:defRPr/>
            </a:pPr>
            <a:r>
              <a:rPr lang="en-GB"/>
              <a:t>					</a:t>
            </a:r>
          </a:p>
        </p:txBody>
      </p:sp>
      <p:sp>
        <p:nvSpPr>
          <p:cNvPr id="7" name="Rectangle 29"/>
          <p:cNvSpPr>
            <a:spLocks noGrp="1" noChangeArrowheads="1"/>
          </p:cNvSpPr>
          <p:nvPr>
            <p:ph type="sldNum" sz="quarter" idx="11"/>
          </p:nvPr>
        </p:nvSpPr>
        <p:spPr/>
        <p:txBody>
          <a:bodyPr/>
          <a:lstStyle>
            <a:lvl1pPr>
              <a:defRPr/>
            </a:lvl1pPr>
          </a:lstStyle>
          <a:p>
            <a:pPr>
              <a:defRPr/>
            </a:pPr>
            <a:r>
              <a:rPr lang="en-GB">
                <a:solidFill>
                  <a:srgbClr val="404143"/>
                </a:solidFill>
              </a:rPr>
              <a:t>© 2012 Baker &amp; McKenzie  </a:t>
            </a:r>
            <a:fld id="{92474DCF-3261-4824-8A2E-E9953CFCA112}" type="slidenum">
              <a:rPr lang="en-GB">
                <a:solidFill>
                  <a:srgbClr val="404143"/>
                </a:solidFill>
              </a:rPr>
              <a:pPr>
                <a:defRPr/>
              </a:pPr>
              <a:t>‹#›</a:t>
            </a:fld>
            <a:endParaRPr lang="en-GB">
              <a:solidFill>
                <a:srgbClr val="404143"/>
              </a:solidFill>
            </a:endParaRPr>
          </a:p>
        </p:txBody>
      </p:sp>
    </p:spTree>
    <p:extLst>
      <p:ext uri="{BB962C8B-B14F-4D97-AF65-F5344CB8AC3E}">
        <p14:creationId xmlns:p14="http://schemas.microsoft.com/office/powerpoint/2010/main" val="336435525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fld id="{03068658-1D8E-4345-B6BE-A8597CCA49ED}" type="slidenum">
              <a:rPr lang="en-AU" smtClean="0"/>
              <a:pPr/>
              <a:t>‹#›</a:t>
            </a:fld>
            <a:endParaRPr lang="en-AU" dirty="0"/>
          </a:p>
        </p:txBody>
      </p:sp>
      <p:sp>
        <p:nvSpPr>
          <p:cNvPr id="5" name="Rectangle 2"/>
          <p:cNvSpPr>
            <a:spLocks noGrp="1" noChangeArrowheads="1"/>
          </p:cNvSpPr>
          <p:nvPr>
            <p:ph type="title"/>
          </p:nvPr>
        </p:nvSpPr>
        <p:spPr bwMode="auto">
          <a:xfrm>
            <a:off x="599652" y="908720"/>
            <a:ext cx="7920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en-US" smtClean="0"/>
              <a:t>Click to edit Master title style</a:t>
            </a:r>
            <a:endParaRPr lang="en-AU" dirty="0" smtClean="0"/>
          </a:p>
        </p:txBody>
      </p:sp>
      <p:sp>
        <p:nvSpPr>
          <p:cNvPr id="2" name="Footer Placeholder 1"/>
          <p:cNvSpPr>
            <a:spLocks noGrp="1"/>
          </p:cNvSpPr>
          <p:nvPr>
            <p:ph type="ftr" sz="quarter" idx="12"/>
          </p:nvPr>
        </p:nvSpPr>
        <p:spPr/>
        <p:txBody>
          <a:bodyPr/>
          <a:lstStyle/>
          <a:p>
            <a:endParaRPr lang="en-CA" dirty="0"/>
          </a:p>
        </p:txBody>
      </p:sp>
    </p:spTree>
    <p:extLst>
      <p:ext uri="{BB962C8B-B14F-4D97-AF65-F5344CB8AC3E}">
        <p14:creationId xmlns:p14="http://schemas.microsoft.com/office/powerpoint/2010/main" val="623615152"/>
      </p:ext>
    </p:extLst>
  </p:cSld>
  <p:clrMapOvr>
    <a:masterClrMapping/>
  </p:clrMapOvr>
  <p:transition/>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Placeholders">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fld id="{B3239C69-1E4B-40BF-A076-FDA9DE3FDE71}" type="slidenum">
              <a:rPr lang="en-AU" smtClean="0"/>
              <a:pPr/>
              <a:t>‹#›</a:t>
            </a:fld>
            <a:endParaRPr lang="en-AU" dirty="0"/>
          </a:p>
        </p:txBody>
      </p:sp>
      <p:sp>
        <p:nvSpPr>
          <p:cNvPr id="2" name="Footer Placeholder 1"/>
          <p:cNvSpPr>
            <a:spLocks noGrp="1"/>
          </p:cNvSpPr>
          <p:nvPr>
            <p:ph type="ftr" sz="quarter" idx="12"/>
          </p:nvPr>
        </p:nvSpPr>
        <p:spPr/>
        <p:txBody>
          <a:bodyPr/>
          <a:lstStyle/>
          <a:p>
            <a:endParaRPr lang="en-CA" dirty="0"/>
          </a:p>
        </p:txBody>
      </p:sp>
    </p:spTree>
    <p:extLst>
      <p:ext uri="{BB962C8B-B14F-4D97-AF65-F5344CB8AC3E}">
        <p14:creationId xmlns:p14="http://schemas.microsoft.com/office/powerpoint/2010/main" val="230076871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7999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urgundy Section Transition">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10300" y="4648200"/>
            <a:ext cx="7920000" cy="1477328"/>
          </a:xfrm>
        </p:spPr>
        <p:txBody>
          <a:bodyPr anchor="b" anchorCtr="0"/>
          <a:lstStyle>
            <a:lvl1pPr>
              <a:defRPr sz="4800">
                <a:solidFill>
                  <a:schemeClr val="bg1"/>
                </a:solidFill>
                <a:latin typeface="+mn-lt"/>
              </a:defRPr>
            </a:lvl1pPr>
          </a:lstStyle>
          <a:p>
            <a:r>
              <a:rPr lang="en-US" dirty="0" smtClean="0"/>
              <a:t/>
            </a:r>
            <a:br>
              <a:rPr lang="en-US" dirty="0" smtClean="0"/>
            </a:br>
            <a:r>
              <a:rPr lang="en-US" dirty="0" smtClean="0"/>
              <a:t>Click to edit Master title style</a:t>
            </a:r>
            <a:endParaRPr lang="en-AU" dirty="0"/>
          </a:p>
        </p:txBody>
      </p:sp>
      <p:sp>
        <p:nvSpPr>
          <p:cNvPr id="7" name="Content Placeholder 2"/>
          <p:cNvSpPr>
            <a:spLocks noGrp="1"/>
          </p:cNvSpPr>
          <p:nvPr>
            <p:ph idx="1"/>
          </p:nvPr>
        </p:nvSpPr>
        <p:spPr>
          <a:xfrm>
            <a:off x="612000" y="901700"/>
            <a:ext cx="7920000" cy="37465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Normal text</a:t>
            </a:r>
          </a:p>
          <a:p>
            <a:pPr lvl="6"/>
            <a:r>
              <a:rPr lang="en-US" dirty="0" smtClean="0"/>
              <a:t>First number bullet</a:t>
            </a:r>
          </a:p>
          <a:p>
            <a:pPr lvl="7"/>
            <a:r>
              <a:rPr lang="en-US" dirty="0" smtClean="0"/>
              <a:t>Second number bullet</a:t>
            </a:r>
          </a:p>
          <a:p>
            <a:pPr lvl="8"/>
            <a:r>
              <a:rPr lang="en-US" dirty="0" smtClean="0"/>
              <a:t>Third number bullet</a:t>
            </a:r>
          </a:p>
        </p:txBody>
      </p:sp>
    </p:spTree>
    <p:extLst>
      <p:ext uri="{BB962C8B-B14F-4D97-AF65-F5344CB8AC3E}">
        <p14:creationId xmlns:p14="http://schemas.microsoft.com/office/powerpoint/2010/main" val="16696748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Yellow Section Transition">
    <p:bg>
      <p:bgPr>
        <a:solidFill>
          <a:schemeClr val="accent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10300" y="4648200"/>
            <a:ext cx="7920000" cy="1477328"/>
          </a:xfrm>
        </p:spPr>
        <p:txBody>
          <a:bodyPr anchor="b" anchorCtr="0"/>
          <a:lstStyle>
            <a:lvl1pPr>
              <a:defRPr sz="4800">
                <a:solidFill>
                  <a:schemeClr val="bg1"/>
                </a:solidFill>
                <a:latin typeface="+mn-lt"/>
              </a:defRPr>
            </a:lvl1pPr>
          </a:lstStyle>
          <a:p>
            <a:r>
              <a:rPr lang="en-US" dirty="0" smtClean="0"/>
              <a:t/>
            </a:r>
            <a:br>
              <a:rPr lang="en-US" dirty="0" smtClean="0"/>
            </a:br>
            <a:r>
              <a:rPr lang="en-US" dirty="0" smtClean="0"/>
              <a:t>Click to edit Master title style</a:t>
            </a:r>
            <a:endParaRPr lang="en-AU" dirty="0"/>
          </a:p>
        </p:txBody>
      </p:sp>
      <p:sp>
        <p:nvSpPr>
          <p:cNvPr id="7" name="Content Placeholder 2"/>
          <p:cNvSpPr>
            <a:spLocks noGrp="1"/>
          </p:cNvSpPr>
          <p:nvPr>
            <p:ph idx="1"/>
          </p:nvPr>
        </p:nvSpPr>
        <p:spPr>
          <a:xfrm>
            <a:off x="612000" y="901700"/>
            <a:ext cx="7920000" cy="37465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Normal text</a:t>
            </a:r>
          </a:p>
          <a:p>
            <a:pPr lvl="6"/>
            <a:r>
              <a:rPr lang="en-US" dirty="0" smtClean="0"/>
              <a:t>First number bullet</a:t>
            </a:r>
          </a:p>
          <a:p>
            <a:pPr lvl="7"/>
            <a:r>
              <a:rPr lang="en-US" dirty="0" smtClean="0"/>
              <a:t>Second number bullet</a:t>
            </a:r>
          </a:p>
          <a:p>
            <a:pPr lvl="8"/>
            <a:r>
              <a:rPr lang="en-US" dirty="0" smtClean="0"/>
              <a:t>Third number bullet</a:t>
            </a:r>
          </a:p>
        </p:txBody>
      </p:sp>
    </p:spTree>
    <p:extLst>
      <p:ext uri="{BB962C8B-B14F-4D97-AF65-F5344CB8AC3E}">
        <p14:creationId xmlns:p14="http://schemas.microsoft.com/office/powerpoint/2010/main" val="3761607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ue Section Transition">
    <p:bg>
      <p:bgPr>
        <a:solidFill>
          <a:schemeClr val="accent3"/>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10300" y="4648200"/>
            <a:ext cx="7920000" cy="1477328"/>
          </a:xfrm>
        </p:spPr>
        <p:txBody>
          <a:bodyPr anchor="b" anchorCtr="0"/>
          <a:lstStyle>
            <a:lvl1pPr>
              <a:defRPr sz="4800">
                <a:solidFill>
                  <a:schemeClr val="bg1"/>
                </a:solidFill>
                <a:latin typeface="+mn-lt"/>
              </a:defRPr>
            </a:lvl1pPr>
          </a:lstStyle>
          <a:p>
            <a:r>
              <a:rPr lang="en-US" dirty="0" smtClean="0"/>
              <a:t/>
            </a:r>
            <a:br>
              <a:rPr lang="en-US" dirty="0" smtClean="0"/>
            </a:br>
            <a:r>
              <a:rPr lang="en-US" dirty="0" smtClean="0"/>
              <a:t>Click to edit Master title style</a:t>
            </a:r>
            <a:endParaRPr lang="en-AU" dirty="0"/>
          </a:p>
        </p:txBody>
      </p:sp>
      <p:sp>
        <p:nvSpPr>
          <p:cNvPr id="7" name="Content Placeholder 2"/>
          <p:cNvSpPr>
            <a:spLocks noGrp="1"/>
          </p:cNvSpPr>
          <p:nvPr>
            <p:ph idx="1"/>
          </p:nvPr>
        </p:nvSpPr>
        <p:spPr>
          <a:xfrm>
            <a:off x="612000" y="901700"/>
            <a:ext cx="7920000" cy="37465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Normal text</a:t>
            </a:r>
          </a:p>
          <a:p>
            <a:pPr lvl="6"/>
            <a:r>
              <a:rPr lang="en-US" dirty="0" smtClean="0"/>
              <a:t>First number bullet</a:t>
            </a:r>
          </a:p>
          <a:p>
            <a:pPr lvl="7"/>
            <a:r>
              <a:rPr lang="en-US" dirty="0" smtClean="0"/>
              <a:t>Second number bullet</a:t>
            </a:r>
          </a:p>
          <a:p>
            <a:pPr lvl="8"/>
            <a:r>
              <a:rPr lang="en-US" dirty="0" smtClean="0"/>
              <a:t>Third number bullet</a:t>
            </a:r>
          </a:p>
        </p:txBody>
      </p:sp>
    </p:spTree>
    <p:extLst>
      <p:ext uri="{BB962C8B-B14F-4D97-AF65-F5344CB8AC3E}">
        <p14:creationId xmlns:p14="http://schemas.microsoft.com/office/powerpoint/2010/main" val="224232502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9652" y="908720"/>
            <a:ext cx="7920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r>
              <a:rPr lang="en-US" smtClean="0"/>
              <a:t>Click to edit Master title style</a:t>
            </a:r>
            <a:endParaRPr lang="en-AU" dirty="0" smtClean="0"/>
          </a:p>
        </p:txBody>
      </p:sp>
      <p:sp>
        <p:nvSpPr>
          <p:cNvPr id="1027" name="Rectangle 3"/>
          <p:cNvSpPr>
            <a:spLocks noGrp="1" noChangeArrowheads="1"/>
          </p:cNvSpPr>
          <p:nvPr>
            <p:ph type="body" idx="1"/>
          </p:nvPr>
        </p:nvSpPr>
        <p:spPr bwMode="auto">
          <a:xfrm>
            <a:off x="599652" y="1667546"/>
            <a:ext cx="79200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First level bullet</a:t>
            </a:r>
          </a:p>
          <a:p>
            <a:pPr lvl="1"/>
            <a:r>
              <a:rPr lang="en-US" dirty="0" smtClean="0"/>
              <a:t>Second level bullet</a:t>
            </a:r>
          </a:p>
          <a:p>
            <a:pPr lvl="2"/>
            <a:r>
              <a:rPr lang="en-US" dirty="0" smtClean="0"/>
              <a:t>Third level bullet</a:t>
            </a:r>
          </a:p>
          <a:p>
            <a:pPr lvl="3"/>
            <a:r>
              <a:rPr lang="en-US" dirty="0" smtClean="0"/>
              <a:t>Fourth level bullet</a:t>
            </a:r>
          </a:p>
          <a:p>
            <a:pPr lvl="4"/>
            <a:r>
              <a:rPr lang="en-US" dirty="0" smtClean="0"/>
              <a:t>Subtitle</a:t>
            </a:r>
          </a:p>
          <a:p>
            <a:pPr lvl="5"/>
            <a:r>
              <a:rPr lang="en-US" dirty="0" smtClean="0"/>
              <a:t>Normal text</a:t>
            </a:r>
          </a:p>
          <a:p>
            <a:pPr lvl="6"/>
            <a:r>
              <a:rPr lang="en-US" dirty="0" smtClean="0"/>
              <a:t>First number bullet</a:t>
            </a:r>
          </a:p>
          <a:p>
            <a:pPr lvl="7"/>
            <a:r>
              <a:rPr lang="en-US" dirty="0" smtClean="0"/>
              <a:t>Second number bullet</a:t>
            </a:r>
          </a:p>
          <a:p>
            <a:pPr lvl="8"/>
            <a:r>
              <a:rPr lang="en-US" dirty="0" smtClean="0"/>
              <a:t>Third number bullet</a:t>
            </a:r>
          </a:p>
        </p:txBody>
      </p:sp>
      <p:sp>
        <p:nvSpPr>
          <p:cNvPr id="1053" name="Rectangle 29"/>
          <p:cNvSpPr>
            <a:spLocks noGrp="1" noChangeArrowheads="1"/>
          </p:cNvSpPr>
          <p:nvPr>
            <p:ph type="sldNum" sz="quarter" idx="4"/>
          </p:nvPr>
        </p:nvSpPr>
        <p:spPr bwMode="auto">
          <a:xfrm>
            <a:off x="7848600" y="6476400"/>
            <a:ext cx="677863"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spcBef>
                <a:spcPct val="0"/>
              </a:spcBef>
              <a:buClrTx/>
              <a:buFontTx/>
              <a:buNone/>
              <a:defRPr sz="800">
                <a:solidFill>
                  <a:schemeClr val="tx1"/>
                </a:solidFill>
              </a:defRPr>
            </a:lvl1pPr>
          </a:lstStyle>
          <a:p>
            <a:fld id="{B8C3BAB9-2B20-4355-BCA9-0B2608953693}" type="slidenum">
              <a:rPr lang="en-AU" smtClean="0"/>
              <a:pPr/>
              <a:t>‹#›</a:t>
            </a:fld>
            <a:endParaRPr lang="en-AU" dirty="0"/>
          </a:p>
        </p:txBody>
      </p:sp>
      <p:sp>
        <p:nvSpPr>
          <p:cNvPr id="6" name="BMDisclaimer"/>
          <p:cNvSpPr txBox="1"/>
          <p:nvPr/>
        </p:nvSpPr>
        <p:spPr>
          <a:xfrm>
            <a:off x="601200" y="6475511"/>
            <a:ext cx="7200000" cy="123111"/>
          </a:xfrm>
          <a:prstGeom prst="rect">
            <a:avLst/>
          </a:prstGeom>
          <a:noFill/>
        </p:spPr>
        <p:txBody>
          <a:bodyPr wrap="square" lIns="0" tIns="0" rIns="0" bIns="0" rtlCol="0">
            <a:spAutoFit/>
          </a:bodyPr>
          <a:lstStyle/>
          <a:p>
            <a:pPr>
              <a:spcBef>
                <a:spcPts val="0"/>
              </a:spcBef>
              <a:spcAft>
                <a:spcPts val="600"/>
              </a:spcAft>
            </a:pPr>
            <a:r>
              <a:rPr lang="en-AU" sz="800" dirty="0" smtClean="0">
                <a:solidFill>
                  <a:schemeClr val="tx1"/>
                </a:solidFill>
              </a:rPr>
              <a:t>© 2016 Baker &amp; McKenzie LLP</a:t>
            </a:r>
            <a:endParaRPr lang="en-AU" sz="800" dirty="0">
              <a:solidFill>
                <a:schemeClr val="tx1"/>
              </a:solidFill>
            </a:endParaRPr>
          </a:p>
        </p:txBody>
      </p:sp>
      <p:sp>
        <p:nvSpPr>
          <p:cNvPr id="2" name="Footer Placeholder 1"/>
          <p:cNvSpPr>
            <a:spLocks noGrp="1"/>
          </p:cNvSpPr>
          <p:nvPr>
            <p:ph type="ftr" sz="quarter" idx="3"/>
          </p:nvPr>
        </p:nvSpPr>
        <p:spPr>
          <a:xfrm>
            <a:off x="601200" y="6246000"/>
            <a:ext cx="7200000" cy="180000"/>
          </a:xfrm>
          <a:prstGeom prst="rect">
            <a:avLst/>
          </a:prstGeom>
        </p:spPr>
        <p:txBody>
          <a:bodyPr vert="horz" lIns="0" tIns="0" rIns="0" bIns="0" rtlCol="0" anchor="t"/>
          <a:lstStyle>
            <a:lvl1pPr algn="l">
              <a:defRPr sz="800">
                <a:solidFill>
                  <a:schemeClr val="tx1"/>
                </a:solidFill>
              </a:defRPr>
            </a:lvl1pPr>
          </a:lstStyle>
          <a:p>
            <a:endParaRPr lang="en-CA" dirty="0"/>
          </a:p>
        </p:txBody>
      </p:sp>
      <p:pic>
        <p:nvPicPr>
          <p:cNvPr id="3" name="BMLogo"/>
          <p:cNvPicPr>
            <a:picLocks noChangeAspect="1"/>
          </p:cNvPicPr>
          <p:nvPr userDrawn="1"/>
        </p:nvPicPr>
        <p:blipFill rotWithShape="1">
          <a:blip r:embed="rId20" cstate="print">
            <a:extLst>
              <a:ext uri="{28A0092B-C50C-407E-A947-70E740481C1C}">
                <a14:useLocalDpi xmlns:a14="http://schemas.microsoft.com/office/drawing/2010/main" val="0"/>
              </a:ext>
            </a:extLst>
          </a:blip>
          <a:srcRect b="43647"/>
          <a:stretch/>
        </p:blipFill>
        <p:spPr>
          <a:xfrm>
            <a:off x="0" y="360000"/>
            <a:ext cx="9144000" cy="311543"/>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90" r:id="rId2"/>
    <p:sldLayoutId id="2147483694" r:id="rId3"/>
    <p:sldLayoutId id="2147483692" r:id="rId4"/>
    <p:sldLayoutId id="2147483693" r:id="rId5"/>
    <p:sldLayoutId id="2147483697" r:id="rId6"/>
    <p:sldLayoutId id="2147483665" r:id="rId7"/>
    <p:sldLayoutId id="2147483664" r:id="rId8"/>
    <p:sldLayoutId id="2147483663" r:id="rId9"/>
    <p:sldLayoutId id="2147483662" r:id="rId10"/>
    <p:sldLayoutId id="2147483661" r:id="rId11"/>
    <p:sldLayoutId id="2147483671" r:id="rId12"/>
    <p:sldLayoutId id="2147483669" r:id="rId13"/>
    <p:sldLayoutId id="2147483668" r:id="rId14"/>
    <p:sldLayoutId id="2147483667" r:id="rId15"/>
    <p:sldLayoutId id="2147483666" r:id="rId16"/>
    <p:sldLayoutId id="2147483696" r:id="rId17"/>
    <p:sldLayoutId id="2147483719" r:id="rId18"/>
  </p:sldLayoutIdLst>
  <p:transition/>
  <p:timing>
    <p:tnLst>
      <p:par>
        <p:cTn id="1" dur="indefinite" restart="never" nodeType="tmRoot"/>
      </p:par>
    </p:tnLst>
  </p:timing>
  <p:hf hdr="0" dt="0"/>
  <p:txStyles>
    <p:titleStyle>
      <a:lvl1pPr algn="l" rtl="0" eaLnBrk="1" fontAlgn="base" hangingPunct="1">
        <a:spcBef>
          <a:spcPct val="0"/>
        </a:spcBef>
        <a:spcAft>
          <a:spcPct val="0"/>
        </a:spcAft>
        <a:defRPr sz="3200">
          <a:solidFill>
            <a:schemeClr val="accent1"/>
          </a:solidFill>
          <a:latin typeface="+mj-lt"/>
          <a:ea typeface="+mj-ea"/>
          <a:cs typeface="+mj-cs"/>
        </a:defRPr>
      </a:lvl1pPr>
      <a:lvl2pPr algn="l" rtl="0" eaLnBrk="1" fontAlgn="base" hangingPunct="1">
        <a:spcBef>
          <a:spcPct val="0"/>
        </a:spcBef>
        <a:spcAft>
          <a:spcPct val="0"/>
        </a:spcAft>
        <a:defRPr sz="3200">
          <a:solidFill>
            <a:srgbClr val="A50E29"/>
          </a:solidFill>
          <a:latin typeface="Arial" charset="0"/>
        </a:defRPr>
      </a:lvl2pPr>
      <a:lvl3pPr algn="l" rtl="0" eaLnBrk="1" fontAlgn="base" hangingPunct="1">
        <a:spcBef>
          <a:spcPct val="0"/>
        </a:spcBef>
        <a:spcAft>
          <a:spcPct val="0"/>
        </a:spcAft>
        <a:defRPr sz="3200">
          <a:solidFill>
            <a:srgbClr val="A50E29"/>
          </a:solidFill>
          <a:latin typeface="Arial" charset="0"/>
        </a:defRPr>
      </a:lvl3pPr>
      <a:lvl4pPr algn="l" rtl="0" eaLnBrk="1" fontAlgn="base" hangingPunct="1">
        <a:spcBef>
          <a:spcPct val="0"/>
        </a:spcBef>
        <a:spcAft>
          <a:spcPct val="0"/>
        </a:spcAft>
        <a:defRPr sz="3200">
          <a:solidFill>
            <a:srgbClr val="A50E29"/>
          </a:solidFill>
          <a:latin typeface="Arial" charset="0"/>
        </a:defRPr>
      </a:lvl4pPr>
      <a:lvl5pPr algn="l" rtl="0" eaLnBrk="1" fontAlgn="base" hangingPunct="1">
        <a:spcBef>
          <a:spcPct val="0"/>
        </a:spcBef>
        <a:spcAft>
          <a:spcPct val="0"/>
        </a:spcAft>
        <a:defRPr sz="3200">
          <a:solidFill>
            <a:srgbClr val="A50E29"/>
          </a:solidFill>
          <a:latin typeface="Arial" charset="0"/>
        </a:defRPr>
      </a:lvl5pPr>
      <a:lvl6pPr marL="457200" algn="l" rtl="0" eaLnBrk="1" fontAlgn="base" hangingPunct="1">
        <a:spcBef>
          <a:spcPct val="0"/>
        </a:spcBef>
        <a:spcAft>
          <a:spcPct val="0"/>
        </a:spcAft>
        <a:defRPr sz="3200">
          <a:solidFill>
            <a:srgbClr val="A50E29"/>
          </a:solidFill>
          <a:latin typeface="Arial" charset="0"/>
        </a:defRPr>
      </a:lvl6pPr>
      <a:lvl7pPr marL="914400" algn="l" rtl="0" eaLnBrk="1" fontAlgn="base" hangingPunct="1">
        <a:spcBef>
          <a:spcPct val="0"/>
        </a:spcBef>
        <a:spcAft>
          <a:spcPct val="0"/>
        </a:spcAft>
        <a:defRPr sz="3200">
          <a:solidFill>
            <a:srgbClr val="A50E29"/>
          </a:solidFill>
          <a:latin typeface="Arial" charset="0"/>
        </a:defRPr>
      </a:lvl7pPr>
      <a:lvl8pPr marL="1371600" algn="l" rtl="0" eaLnBrk="1" fontAlgn="base" hangingPunct="1">
        <a:spcBef>
          <a:spcPct val="0"/>
        </a:spcBef>
        <a:spcAft>
          <a:spcPct val="0"/>
        </a:spcAft>
        <a:defRPr sz="3200">
          <a:solidFill>
            <a:srgbClr val="A50E29"/>
          </a:solidFill>
          <a:latin typeface="Arial" charset="0"/>
        </a:defRPr>
      </a:lvl8pPr>
      <a:lvl9pPr marL="1828800" algn="l" rtl="0" eaLnBrk="1" fontAlgn="base" hangingPunct="1">
        <a:spcBef>
          <a:spcPct val="0"/>
        </a:spcBef>
        <a:spcAft>
          <a:spcPct val="0"/>
        </a:spcAft>
        <a:defRPr sz="3200">
          <a:solidFill>
            <a:srgbClr val="A50E29"/>
          </a:solidFill>
          <a:latin typeface="Arial" charset="0"/>
        </a:defRPr>
      </a:lvl9pPr>
    </p:titleStyle>
    <p:bodyStyle>
      <a:lvl1pPr marL="450000" indent="-450000" algn="l" rtl="0" eaLnBrk="1" fontAlgn="base" hangingPunct="1">
        <a:spcBef>
          <a:spcPct val="25000"/>
        </a:spcBef>
        <a:spcAft>
          <a:spcPct val="0"/>
        </a:spcAft>
        <a:buClr>
          <a:schemeClr val="accent1"/>
        </a:buClr>
        <a:buFont typeface="Arial" panose="020B0604020202020204" pitchFamily="34" charset="0"/>
        <a:buChar char="‒"/>
        <a:defRPr sz="2400" b="0">
          <a:solidFill>
            <a:schemeClr val="tx1"/>
          </a:solidFill>
          <a:latin typeface="+mn-lt"/>
          <a:ea typeface="+mn-ea"/>
          <a:cs typeface="+mn-cs"/>
        </a:defRPr>
      </a:lvl1pPr>
      <a:lvl2pPr marL="900000" indent="-450000" algn="l" rtl="0" eaLnBrk="1" fontAlgn="base" hangingPunct="1">
        <a:spcBef>
          <a:spcPct val="25000"/>
        </a:spcBef>
        <a:spcAft>
          <a:spcPct val="0"/>
        </a:spcAft>
        <a:buClr>
          <a:schemeClr val="accent1"/>
        </a:buClr>
        <a:buFont typeface="Wingdings" panose="05000000000000000000" pitchFamily="2" charset="2"/>
        <a:buChar char="§"/>
        <a:defRPr sz="2200">
          <a:solidFill>
            <a:schemeClr val="tx1"/>
          </a:solidFill>
          <a:latin typeface="+mn-lt"/>
        </a:defRPr>
      </a:lvl2pPr>
      <a:lvl3pPr marL="1350000" indent="-450000" algn="l" rtl="0" eaLnBrk="1" fontAlgn="base" hangingPunct="1">
        <a:spcBef>
          <a:spcPct val="25000"/>
        </a:spcBef>
        <a:spcAft>
          <a:spcPct val="0"/>
        </a:spcAft>
        <a:buClr>
          <a:schemeClr val="accent1"/>
        </a:buClr>
        <a:buFont typeface="Wingdings" pitchFamily="2" charset="2"/>
        <a:buChar char="§"/>
        <a:defRPr sz="2000">
          <a:solidFill>
            <a:schemeClr val="tx1"/>
          </a:solidFill>
          <a:latin typeface="+mn-lt"/>
        </a:defRPr>
      </a:lvl3pPr>
      <a:lvl4pPr marL="1800000" indent="-450000" algn="l" rtl="0" eaLnBrk="1" fontAlgn="base" hangingPunct="1">
        <a:spcBef>
          <a:spcPct val="25000"/>
        </a:spcBef>
        <a:spcAft>
          <a:spcPct val="0"/>
        </a:spcAft>
        <a:buClr>
          <a:schemeClr val="accent1"/>
        </a:buClr>
        <a:buFont typeface="Wingdings" pitchFamily="2" charset="2"/>
        <a:buChar char="§"/>
        <a:defRPr sz="1800">
          <a:solidFill>
            <a:schemeClr val="tx1"/>
          </a:solidFill>
          <a:latin typeface="+mn-lt"/>
        </a:defRPr>
      </a:lvl4pPr>
      <a:lvl5pPr marL="0" indent="0" algn="l" rtl="0" eaLnBrk="1" fontAlgn="base" hangingPunct="1">
        <a:spcBef>
          <a:spcPct val="25000"/>
        </a:spcBef>
        <a:spcAft>
          <a:spcPct val="0"/>
        </a:spcAft>
        <a:buClr>
          <a:schemeClr val="accent1"/>
        </a:buClr>
        <a:buFontTx/>
        <a:buNone/>
        <a:defRPr sz="2400" b="1">
          <a:solidFill>
            <a:schemeClr val="tx1"/>
          </a:solidFill>
          <a:latin typeface="+mn-lt"/>
        </a:defRPr>
      </a:lvl5pPr>
      <a:lvl6pPr marL="0" indent="0" algn="l" rtl="0" eaLnBrk="1" fontAlgn="base" hangingPunct="1">
        <a:spcBef>
          <a:spcPct val="25000"/>
        </a:spcBef>
        <a:spcAft>
          <a:spcPct val="0"/>
        </a:spcAft>
        <a:buClr>
          <a:srgbClr val="A50E29"/>
        </a:buClr>
        <a:buFontTx/>
        <a:buNone/>
        <a:defRPr sz="2400">
          <a:solidFill>
            <a:schemeClr val="tx1"/>
          </a:solidFill>
          <a:latin typeface="+mn-lt"/>
        </a:defRPr>
      </a:lvl6pPr>
      <a:lvl7pPr marL="450000" indent="-450000" algn="l" rtl="0" eaLnBrk="1" fontAlgn="base" hangingPunct="1">
        <a:spcBef>
          <a:spcPct val="25000"/>
        </a:spcBef>
        <a:spcAft>
          <a:spcPct val="0"/>
        </a:spcAft>
        <a:buClr>
          <a:srgbClr val="A50E29"/>
        </a:buClr>
        <a:buFont typeface="+mj-lt"/>
        <a:buAutoNum type="arabicPeriod"/>
        <a:defRPr sz="2400" baseline="0">
          <a:solidFill>
            <a:schemeClr val="tx1"/>
          </a:solidFill>
          <a:latin typeface="+mn-lt"/>
        </a:defRPr>
      </a:lvl7pPr>
      <a:lvl8pPr marL="450000" indent="-450000" algn="l" rtl="0" eaLnBrk="1" fontAlgn="base" hangingPunct="1">
        <a:spcBef>
          <a:spcPct val="25000"/>
        </a:spcBef>
        <a:spcAft>
          <a:spcPct val="0"/>
        </a:spcAft>
        <a:buClr>
          <a:srgbClr val="A50E29"/>
        </a:buClr>
        <a:buFont typeface="+mj-lt"/>
        <a:buAutoNum type="alphaLcParenR"/>
        <a:defRPr sz="2200" baseline="0">
          <a:solidFill>
            <a:schemeClr val="tx1"/>
          </a:solidFill>
          <a:latin typeface="+mn-lt"/>
        </a:defRPr>
      </a:lvl8pPr>
      <a:lvl9pPr marL="900000" indent="-450000" algn="l" rtl="0" eaLnBrk="1" fontAlgn="base" hangingPunct="1">
        <a:spcBef>
          <a:spcPct val="25000"/>
        </a:spcBef>
        <a:spcAft>
          <a:spcPct val="0"/>
        </a:spcAft>
        <a:buClr>
          <a:srgbClr val="A50E29"/>
        </a:buClr>
        <a:buFont typeface="+mj-lt"/>
        <a:buAutoNum type="alphaUcPeriod"/>
        <a:defRPr sz="20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1489075"/>
            <a:ext cx="7920038"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smtClean="0"/>
              <a:t>Click to edit Master title style</a:t>
            </a:r>
            <a:endParaRPr lang="en-AU" altLang="en-US" smtClean="0"/>
          </a:p>
        </p:txBody>
      </p:sp>
      <p:sp>
        <p:nvSpPr>
          <p:cNvPr id="1027" name="Rectangle 3"/>
          <p:cNvSpPr>
            <a:spLocks noGrp="1" noChangeArrowheads="1"/>
          </p:cNvSpPr>
          <p:nvPr>
            <p:ph type="body" idx="1"/>
          </p:nvPr>
        </p:nvSpPr>
        <p:spPr bwMode="auto">
          <a:xfrm>
            <a:off x="600075" y="2247900"/>
            <a:ext cx="7920038"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1053" name="Rectangle 29"/>
          <p:cNvSpPr>
            <a:spLocks noGrp="1" noChangeArrowheads="1"/>
          </p:cNvSpPr>
          <p:nvPr>
            <p:ph type="sldNum" sz="quarter" idx="4"/>
          </p:nvPr>
        </p:nvSpPr>
        <p:spPr bwMode="auto">
          <a:xfrm>
            <a:off x="7848600" y="6175375"/>
            <a:ext cx="677863"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b" anchorCtr="0" compatLnSpc="1">
            <a:prstTxWarp prst="textNoShape">
              <a:avLst/>
            </a:prstTxWarp>
          </a:bodyPr>
          <a:lstStyle>
            <a:lvl1pPr algn="r">
              <a:spcBef>
                <a:spcPct val="0"/>
              </a:spcBef>
              <a:buClrTx/>
              <a:buFontTx/>
              <a:buNone/>
              <a:defRPr sz="800">
                <a:solidFill>
                  <a:schemeClr val="tx1"/>
                </a:solidFill>
                <a:latin typeface="Arial" charset="0"/>
                <a:cs typeface="+mn-cs"/>
              </a:defRPr>
            </a:lvl1pPr>
          </a:lstStyle>
          <a:p>
            <a:pPr>
              <a:defRPr/>
            </a:pPr>
            <a:fld id="{DDF06761-49F4-4ACE-A680-485EF36D7040}" type="slidenum">
              <a:rPr lang="en-AU">
                <a:solidFill>
                  <a:srgbClr val="404143"/>
                </a:solidFill>
              </a:rPr>
              <a:pPr>
                <a:defRPr/>
              </a:pPr>
              <a:t>‹#›</a:t>
            </a:fld>
            <a:endParaRPr lang="en-AU" dirty="0">
              <a:solidFill>
                <a:srgbClr val="404143"/>
              </a:solidFill>
            </a:endParaRPr>
          </a:p>
        </p:txBody>
      </p:sp>
      <p:pic>
        <p:nvPicPr>
          <p:cNvPr id="1029" name="BMLogo"/>
          <p:cNvPicPr>
            <a:picLocks noChangeAspect="1"/>
          </p:cNvPicPr>
          <p:nvPr userDrawn="1"/>
        </p:nvPicPr>
        <p:blipFill>
          <a:blip r:embed="rId22" cstate="print">
            <a:extLst>
              <a:ext uri="{28A0092B-C50C-407E-A947-70E740481C1C}">
                <a14:useLocalDpi xmlns:a14="http://schemas.microsoft.com/office/drawing/2010/main" val="0"/>
              </a:ext>
            </a:extLst>
          </a:blip>
          <a:srcRect b="41350"/>
          <a:stretch>
            <a:fillRect/>
          </a:stretch>
        </p:blipFill>
        <p:spPr bwMode="auto">
          <a:xfrm>
            <a:off x="0" y="914400"/>
            <a:ext cx="9144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74365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Lst>
  <p:transition/>
  <p:timing>
    <p:tnLst>
      <p:par>
        <p:cTn id="1" dur="indefinite" restart="never" nodeType="tmRoot"/>
      </p:par>
    </p:tnLst>
  </p:timing>
  <p:hf sldNum="0" hdr="0" ftr="0" dt="0"/>
  <p:txStyles>
    <p:titleStyle>
      <a:lvl1pPr algn="l" rtl="0" eaLnBrk="0" fontAlgn="base" hangingPunct="0">
        <a:spcBef>
          <a:spcPct val="0"/>
        </a:spcBef>
        <a:spcAft>
          <a:spcPct val="0"/>
        </a:spcAft>
        <a:defRPr sz="3200">
          <a:solidFill>
            <a:srgbClr val="A50E29"/>
          </a:solidFill>
          <a:latin typeface="+mj-lt"/>
          <a:ea typeface="+mj-ea"/>
          <a:cs typeface="+mj-cs"/>
        </a:defRPr>
      </a:lvl1pPr>
      <a:lvl2pPr algn="l" rtl="0" eaLnBrk="0" fontAlgn="base" hangingPunct="0">
        <a:spcBef>
          <a:spcPct val="0"/>
        </a:spcBef>
        <a:spcAft>
          <a:spcPct val="0"/>
        </a:spcAft>
        <a:defRPr sz="3200">
          <a:solidFill>
            <a:srgbClr val="A50E29"/>
          </a:solidFill>
          <a:latin typeface="Arial" charset="0"/>
        </a:defRPr>
      </a:lvl2pPr>
      <a:lvl3pPr algn="l" rtl="0" eaLnBrk="0" fontAlgn="base" hangingPunct="0">
        <a:spcBef>
          <a:spcPct val="0"/>
        </a:spcBef>
        <a:spcAft>
          <a:spcPct val="0"/>
        </a:spcAft>
        <a:defRPr sz="3200">
          <a:solidFill>
            <a:srgbClr val="A50E29"/>
          </a:solidFill>
          <a:latin typeface="Arial" charset="0"/>
        </a:defRPr>
      </a:lvl3pPr>
      <a:lvl4pPr algn="l" rtl="0" eaLnBrk="0" fontAlgn="base" hangingPunct="0">
        <a:spcBef>
          <a:spcPct val="0"/>
        </a:spcBef>
        <a:spcAft>
          <a:spcPct val="0"/>
        </a:spcAft>
        <a:defRPr sz="3200">
          <a:solidFill>
            <a:srgbClr val="A50E29"/>
          </a:solidFill>
          <a:latin typeface="Arial" charset="0"/>
        </a:defRPr>
      </a:lvl4pPr>
      <a:lvl5pPr algn="l" rtl="0" eaLnBrk="0" fontAlgn="base" hangingPunct="0">
        <a:spcBef>
          <a:spcPct val="0"/>
        </a:spcBef>
        <a:spcAft>
          <a:spcPct val="0"/>
        </a:spcAft>
        <a:defRPr sz="3200">
          <a:solidFill>
            <a:srgbClr val="A50E29"/>
          </a:solidFill>
          <a:latin typeface="Arial" charset="0"/>
        </a:defRPr>
      </a:lvl5pPr>
      <a:lvl6pPr marL="457200" algn="l" rtl="0" eaLnBrk="1" fontAlgn="base" hangingPunct="1">
        <a:spcBef>
          <a:spcPct val="0"/>
        </a:spcBef>
        <a:spcAft>
          <a:spcPct val="0"/>
        </a:spcAft>
        <a:defRPr sz="3200">
          <a:solidFill>
            <a:srgbClr val="A50E29"/>
          </a:solidFill>
          <a:latin typeface="Arial" charset="0"/>
        </a:defRPr>
      </a:lvl6pPr>
      <a:lvl7pPr marL="914400" algn="l" rtl="0" eaLnBrk="1" fontAlgn="base" hangingPunct="1">
        <a:spcBef>
          <a:spcPct val="0"/>
        </a:spcBef>
        <a:spcAft>
          <a:spcPct val="0"/>
        </a:spcAft>
        <a:defRPr sz="3200">
          <a:solidFill>
            <a:srgbClr val="A50E29"/>
          </a:solidFill>
          <a:latin typeface="Arial" charset="0"/>
        </a:defRPr>
      </a:lvl7pPr>
      <a:lvl8pPr marL="1371600" algn="l" rtl="0" eaLnBrk="1" fontAlgn="base" hangingPunct="1">
        <a:spcBef>
          <a:spcPct val="0"/>
        </a:spcBef>
        <a:spcAft>
          <a:spcPct val="0"/>
        </a:spcAft>
        <a:defRPr sz="3200">
          <a:solidFill>
            <a:srgbClr val="A50E29"/>
          </a:solidFill>
          <a:latin typeface="Arial" charset="0"/>
        </a:defRPr>
      </a:lvl8pPr>
      <a:lvl9pPr marL="1828800" algn="l" rtl="0" eaLnBrk="1" fontAlgn="base" hangingPunct="1">
        <a:spcBef>
          <a:spcPct val="0"/>
        </a:spcBef>
        <a:spcAft>
          <a:spcPct val="0"/>
        </a:spcAft>
        <a:defRPr sz="3200">
          <a:solidFill>
            <a:srgbClr val="A50E29"/>
          </a:solidFill>
          <a:latin typeface="Arial" charset="0"/>
        </a:defRPr>
      </a:lvl9pPr>
    </p:titleStyle>
    <p:bodyStyle>
      <a:lvl1pPr marL="449263" indent="-449263" algn="l" rtl="0" eaLnBrk="0" fontAlgn="base" hangingPunct="0">
        <a:spcBef>
          <a:spcPct val="25000"/>
        </a:spcBef>
        <a:spcAft>
          <a:spcPct val="0"/>
        </a:spcAft>
        <a:buClr>
          <a:srgbClr val="A50E29"/>
        </a:buClr>
        <a:buFont typeface="Arial" charset="0"/>
        <a:buChar char="–"/>
        <a:defRPr sz="2400">
          <a:solidFill>
            <a:srgbClr val="404143"/>
          </a:solidFill>
          <a:latin typeface="+mn-lt"/>
          <a:ea typeface="+mn-ea"/>
          <a:cs typeface="+mn-cs"/>
        </a:defRPr>
      </a:lvl1pPr>
      <a:lvl2pPr marL="898525" indent="-449263" algn="l" rtl="0" eaLnBrk="0" fontAlgn="base" hangingPunct="0">
        <a:spcBef>
          <a:spcPct val="25000"/>
        </a:spcBef>
        <a:spcAft>
          <a:spcPct val="0"/>
        </a:spcAft>
        <a:buClr>
          <a:srgbClr val="A50E29"/>
        </a:buClr>
        <a:buFont typeface="Wingdings" pitchFamily="2" charset="2"/>
        <a:buChar char="§"/>
        <a:defRPr sz="2200">
          <a:solidFill>
            <a:srgbClr val="404143"/>
          </a:solidFill>
          <a:latin typeface="+mn-lt"/>
        </a:defRPr>
      </a:lvl2pPr>
      <a:lvl3pPr marL="1349375" indent="-449263" algn="l" rtl="0" eaLnBrk="0" fontAlgn="base" hangingPunct="0">
        <a:spcBef>
          <a:spcPct val="25000"/>
        </a:spcBef>
        <a:spcAft>
          <a:spcPct val="0"/>
        </a:spcAft>
        <a:buClr>
          <a:srgbClr val="A50E29"/>
        </a:buClr>
        <a:buFont typeface="Wingdings" pitchFamily="2" charset="2"/>
        <a:buChar char="§"/>
        <a:defRPr sz="2000">
          <a:solidFill>
            <a:srgbClr val="404143"/>
          </a:solidFill>
          <a:latin typeface="+mn-lt"/>
        </a:defRPr>
      </a:lvl3pPr>
      <a:lvl4pPr marL="1798638" indent="-449263" algn="l" rtl="0" eaLnBrk="0" fontAlgn="base" hangingPunct="0">
        <a:spcBef>
          <a:spcPct val="25000"/>
        </a:spcBef>
        <a:spcAft>
          <a:spcPct val="0"/>
        </a:spcAft>
        <a:buClr>
          <a:srgbClr val="A50E29"/>
        </a:buClr>
        <a:buFont typeface="Wingdings" pitchFamily="2" charset="2"/>
        <a:buChar char="§"/>
        <a:defRPr>
          <a:solidFill>
            <a:srgbClr val="404143"/>
          </a:solidFill>
          <a:latin typeface="+mn-lt"/>
        </a:defRPr>
      </a:lvl4pPr>
      <a:lvl5pPr marL="2249488" indent="-449263" algn="l" rtl="0" eaLnBrk="0" fontAlgn="base" hangingPunct="0">
        <a:spcBef>
          <a:spcPct val="25000"/>
        </a:spcBef>
        <a:spcAft>
          <a:spcPct val="0"/>
        </a:spcAft>
        <a:buClr>
          <a:srgbClr val="A50E29"/>
        </a:buClr>
        <a:buFont typeface="Wingdings" pitchFamily="2" charset="2"/>
        <a:buChar char="§"/>
        <a:defRPr sz="1600">
          <a:solidFill>
            <a:srgbClr val="404143"/>
          </a:solidFill>
          <a:latin typeface="+mn-lt"/>
        </a:defRPr>
      </a:lvl5pPr>
      <a:lvl6pPr marL="2057400" indent="-228600" algn="l" rtl="0" eaLnBrk="1" fontAlgn="base" hangingPunct="1">
        <a:spcBef>
          <a:spcPct val="25000"/>
        </a:spcBef>
        <a:spcAft>
          <a:spcPct val="0"/>
        </a:spcAft>
        <a:buClr>
          <a:srgbClr val="A50E29"/>
        </a:buClr>
        <a:buFont typeface="Arial" charset="0"/>
        <a:buChar char="–"/>
        <a:defRPr sz="2400">
          <a:solidFill>
            <a:srgbClr val="404143"/>
          </a:solidFill>
          <a:latin typeface="+mn-lt"/>
        </a:defRPr>
      </a:lvl6pPr>
      <a:lvl7pPr marL="2514600" indent="-228600" algn="l" rtl="0" eaLnBrk="1" fontAlgn="base" hangingPunct="1">
        <a:spcBef>
          <a:spcPct val="25000"/>
        </a:spcBef>
        <a:spcAft>
          <a:spcPct val="0"/>
        </a:spcAft>
        <a:buClr>
          <a:srgbClr val="A50E29"/>
        </a:buClr>
        <a:buFont typeface="Arial" charset="0"/>
        <a:buChar char="–"/>
        <a:defRPr sz="2400">
          <a:solidFill>
            <a:srgbClr val="404143"/>
          </a:solidFill>
          <a:latin typeface="+mn-lt"/>
        </a:defRPr>
      </a:lvl7pPr>
      <a:lvl8pPr marL="2971800" indent="-228600" algn="l" rtl="0" eaLnBrk="1" fontAlgn="base" hangingPunct="1">
        <a:spcBef>
          <a:spcPct val="25000"/>
        </a:spcBef>
        <a:spcAft>
          <a:spcPct val="0"/>
        </a:spcAft>
        <a:buClr>
          <a:srgbClr val="A50E29"/>
        </a:buClr>
        <a:buFont typeface="Arial" charset="0"/>
        <a:buChar char="–"/>
        <a:defRPr sz="2400">
          <a:solidFill>
            <a:srgbClr val="404143"/>
          </a:solidFill>
          <a:latin typeface="+mn-lt"/>
        </a:defRPr>
      </a:lvl8pPr>
      <a:lvl9pPr marL="3429000" indent="-228600" algn="l" rtl="0" eaLnBrk="1" fontAlgn="base" hangingPunct="1">
        <a:spcBef>
          <a:spcPct val="25000"/>
        </a:spcBef>
        <a:spcAft>
          <a:spcPct val="0"/>
        </a:spcAft>
        <a:buClr>
          <a:srgbClr val="A50E29"/>
        </a:buClr>
        <a:buFont typeface="Arial" charset="0"/>
        <a:buChar char="–"/>
        <a:defRPr sz="2400">
          <a:solidFill>
            <a:srgbClr val="40414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FinTech and Regulation</a:t>
            </a:r>
            <a:endParaRPr lang="en-GB" dirty="0"/>
          </a:p>
        </p:txBody>
      </p:sp>
      <p:sp>
        <p:nvSpPr>
          <p:cNvPr id="4" name="Subtitle 3"/>
          <p:cNvSpPr>
            <a:spLocks noGrp="1"/>
          </p:cNvSpPr>
          <p:nvPr>
            <p:ph type="subTitle" sz="quarter" idx="1"/>
          </p:nvPr>
        </p:nvSpPr>
        <p:spPr/>
        <p:txBody>
          <a:bodyPr/>
          <a:lstStyle/>
          <a:p>
            <a:r>
              <a:rPr lang="en-US" smtClean="0"/>
              <a:t>September 22, 2016</a:t>
            </a:r>
          </a:p>
          <a:p>
            <a:pPr>
              <a:spcBef>
                <a:spcPct val="0"/>
              </a:spcBef>
            </a:pPr>
            <a:endParaRPr lang="en-US" sz="1600" smtClean="0">
              <a:solidFill>
                <a:schemeClr val="tx1"/>
              </a:solidFill>
              <a:latin typeface="+mj-lt"/>
              <a:ea typeface="+mj-ea"/>
              <a:cs typeface="+mj-cs"/>
            </a:endParaRPr>
          </a:p>
          <a:p>
            <a:pPr>
              <a:spcBef>
                <a:spcPct val="0"/>
              </a:spcBef>
            </a:pPr>
            <a:r>
              <a:rPr lang="en-US" sz="1600" smtClean="0">
                <a:solidFill>
                  <a:schemeClr val="tx1"/>
                </a:solidFill>
                <a:latin typeface="+mj-lt"/>
                <a:ea typeface="+mj-ea"/>
                <a:cs typeface="+mj-cs"/>
              </a:rPr>
              <a:t>Kim Prior</a:t>
            </a:r>
            <a:endParaRPr lang="en-US" sz="1600">
              <a:solidFill>
                <a:schemeClr val="tx1"/>
              </a:solidFill>
              <a:latin typeface="+mj-lt"/>
              <a:ea typeface="+mj-ea"/>
              <a:cs typeface="+mj-cs"/>
            </a:endParaRPr>
          </a:p>
        </p:txBody>
      </p:sp>
      <p:sp>
        <p:nvSpPr>
          <p:cNvPr id="5" name="Text Placeholder 4"/>
          <p:cNvSpPr>
            <a:spLocks noGrp="1"/>
          </p:cNvSpPr>
          <p:nvPr>
            <p:ph type="body" sz="quarter" idx="12"/>
          </p:nvPr>
        </p:nvSpPr>
        <p:spPr/>
        <p:txBody>
          <a:bodyPr/>
          <a:lstStyle/>
          <a:p>
            <a:endParaRPr lang="en-GB" dirty="0"/>
          </a:p>
        </p:txBody>
      </p:sp>
      <p:sp>
        <p:nvSpPr>
          <p:cNvPr id="6" name="Text Placeholder 5"/>
          <p:cNvSpPr>
            <a:spLocks noGrp="1"/>
          </p:cNvSpPr>
          <p:nvPr>
            <p:ph type="body" sz="quarter" idx="13"/>
          </p:nvPr>
        </p:nvSpPr>
        <p:spPr/>
        <p:txBody>
          <a:bodyPr/>
          <a:lstStyle/>
          <a:p>
            <a:endParaRPr lang="en-US"/>
          </a:p>
        </p:txBody>
      </p:sp>
      <p:pic>
        <p:nvPicPr>
          <p:cNvPr id="1026" name="Picture 2" descr="I:\POWERPOINT PITCH IMAGERY\IT-Computer-Communication\55945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6" y="3717032"/>
            <a:ext cx="9134868" cy="206765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74983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10</a:t>
            </a:fld>
            <a:endParaRPr lang="en-AU" dirty="0"/>
          </a:p>
        </p:txBody>
      </p:sp>
      <p:sp>
        <p:nvSpPr>
          <p:cNvPr id="3" name="Title 2"/>
          <p:cNvSpPr>
            <a:spLocks noGrp="1"/>
          </p:cNvSpPr>
          <p:nvPr>
            <p:ph type="title"/>
          </p:nvPr>
        </p:nvSpPr>
        <p:spPr/>
        <p:txBody>
          <a:bodyPr/>
          <a:lstStyle/>
          <a:p>
            <a:r>
              <a:rPr lang="en-US" smtClean="0"/>
              <a:t>Marketplace Lending</a:t>
            </a:r>
            <a:endParaRPr lang="en-US"/>
          </a:p>
        </p:txBody>
      </p:sp>
      <p:sp>
        <p:nvSpPr>
          <p:cNvPr id="4" name="Content Placeholder 3"/>
          <p:cNvSpPr>
            <a:spLocks noGrp="1"/>
          </p:cNvSpPr>
          <p:nvPr>
            <p:ph idx="1"/>
          </p:nvPr>
        </p:nvSpPr>
        <p:spPr>
          <a:xfrm>
            <a:off x="612440" y="1667546"/>
            <a:ext cx="7920000" cy="3771900"/>
          </a:xfrm>
        </p:spPr>
        <p:txBody>
          <a:bodyPr/>
          <a:lstStyle/>
          <a:p>
            <a:r>
              <a:rPr lang="en-US"/>
              <a:t> </a:t>
            </a:r>
            <a:r>
              <a:rPr lang="en-US" sz="2000" smtClean="0"/>
              <a:t>Typical model for marketplace lending:</a:t>
            </a:r>
            <a:endParaRPr lang="en-US" sz="2000"/>
          </a:p>
          <a:p>
            <a:pPr lvl="1"/>
            <a:r>
              <a:rPr lang="en-US" sz="1400" smtClean="0"/>
              <a:t>borrowers </a:t>
            </a:r>
            <a:r>
              <a:rPr lang="en-US" sz="1400"/>
              <a:t>apply for a loan on </a:t>
            </a:r>
            <a:r>
              <a:rPr lang="en-US" sz="1400" smtClean="0"/>
              <a:t>a marketplace platform;</a:t>
            </a:r>
          </a:p>
          <a:p>
            <a:pPr lvl="1"/>
            <a:r>
              <a:rPr lang="en-US" sz="1400" smtClean="0"/>
              <a:t>accepted </a:t>
            </a:r>
            <a:r>
              <a:rPr lang="en-US" sz="1400"/>
              <a:t>loan applications </a:t>
            </a:r>
            <a:r>
              <a:rPr lang="en-US" sz="1400" smtClean="0"/>
              <a:t>are then </a:t>
            </a:r>
            <a:r>
              <a:rPr lang="en-US" sz="1400"/>
              <a:t>originated by a partner </a:t>
            </a:r>
            <a:r>
              <a:rPr lang="en-US" sz="1400" smtClean="0"/>
              <a:t>bank (LendingClub </a:t>
            </a:r>
            <a:r>
              <a:rPr lang="en-US" sz="1400"/>
              <a:t>and Prosper use </a:t>
            </a:r>
            <a:r>
              <a:rPr lang="en-US" sz="1400" smtClean="0"/>
              <a:t>Utah-based WebBank</a:t>
            </a:r>
            <a:r>
              <a:rPr lang="en-US" sz="1400"/>
              <a:t>); </a:t>
            </a:r>
          </a:p>
          <a:p>
            <a:pPr lvl="1"/>
            <a:r>
              <a:rPr lang="en-US" sz="1400" smtClean="0"/>
              <a:t>the </a:t>
            </a:r>
            <a:r>
              <a:rPr lang="en-US" sz="1400"/>
              <a:t>MPL performs </a:t>
            </a:r>
            <a:r>
              <a:rPr lang="en-US" sz="1400" smtClean="0"/>
              <a:t>the underwriting </a:t>
            </a:r>
            <a:r>
              <a:rPr lang="en-US" sz="1400"/>
              <a:t>of the loans, using </a:t>
            </a:r>
            <a:r>
              <a:rPr lang="en-US" sz="1400" smtClean="0"/>
              <a:t>criteria agreed </a:t>
            </a:r>
            <a:r>
              <a:rPr lang="en-US" sz="1400"/>
              <a:t>with the partner </a:t>
            </a:r>
            <a:r>
              <a:rPr lang="en-US" sz="1400" smtClean="0"/>
              <a:t>bank </a:t>
            </a:r>
          </a:p>
          <a:p>
            <a:pPr lvl="1"/>
            <a:r>
              <a:rPr lang="en-US" sz="1400" smtClean="0"/>
              <a:t>platforms </a:t>
            </a:r>
            <a:r>
              <a:rPr lang="en-US" sz="1400"/>
              <a:t>purchase the loan from </a:t>
            </a:r>
            <a:r>
              <a:rPr lang="en-US" sz="1400" smtClean="0"/>
              <a:t>the partner bank;</a:t>
            </a:r>
          </a:p>
          <a:p>
            <a:pPr lvl="1"/>
            <a:r>
              <a:rPr lang="en-US" sz="1400" smtClean="0"/>
              <a:t>the </a:t>
            </a:r>
            <a:r>
              <a:rPr lang="en-US" sz="1400"/>
              <a:t>platform issues a note to </a:t>
            </a:r>
            <a:r>
              <a:rPr lang="en-US" sz="1400" smtClean="0"/>
              <a:t>lenders, instead </a:t>
            </a:r>
            <a:r>
              <a:rPr lang="en-US" sz="1400"/>
              <a:t>of a contract</a:t>
            </a:r>
            <a:r>
              <a:rPr lang="en-US" sz="1400" smtClean="0"/>
              <a:t>.</a:t>
            </a:r>
            <a:endParaRPr lang="en-US" sz="1400"/>
          </a:p>
          <a:p>
            <a:r>
              <a:rPr lang="en-US" sz="2000" smtClean="0"/>
              <a:t>Marketplace or “peer-to-peer” lending platforms make a profit from arrangment fees rather than the spread between lending and deposit rates</a:t>
            </a:r>
          </a:p>
          <a:p>
            <a:r>
              <a:rPr lang="en-US" sz="2000" smtClean="0"/>
              <a:t>Marketplace lending has grown due to low interest rates, low default rates, improved lending process and scarcity of consumer credit</a:t>
            </a:r>
          </a:p>
          <a:p>
            <a:endParaRPr lang="en-US"/>
          </a:p>
        </p:txBody>
      </p:sp>
      <p:sp>
        <p:nvSpPr>
          <p:cNvPr id="5" name="Footer Placeholder 4"/>
          <p:cNvSpPr>
            <a:spLocks noGrp="1"/>
          </p:cNvSpPr>
          <p:nvPr>
            <p:ph type="ftr" sz="quarter" idx="12"/>
          </p:nvPr>
        </p:nvSpPr>
        <p:spPr/>
        <p:txBody>
          <a:bodyPr/>
          <a:lstStyle/>
          <a:p>
            <a:endParaRPr lang="en-CA" dirty="0"/>
          </a:p>
        </p:txBody>
      </p:sp>
    </p:spTree>
    <p:extLst>
      <p:ext uri="{BB962C8B-B14F-4D97-AF65-F5344CB8AC3E}">
        <p14:creationId xmlns:p14="http://schemas.microsoft.com/office/powerpoint/2010/main" val="368423887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11</a:t>
            </a:fld>
            <a:endParaRPr lang="en-AU" dirty="0"/>
          </a:p>
        </p:txBody>
      </p:sp>
      <p:sp>
        <p:nvSpPr>
          <p:cNvPr id="3" name="Title 2"/>
          <p:cNvSpPr>
            <a:spLocks noGrp="1"/>
          </p:cNvSpPr>
          <p:nvPr>
            <p:ph type="title"/>
          </p:nvPr>
        </p:nvSpPr>
        <p:spPr/>
        <p:txBody>
          <a:bodyPr/>
          <a:lstStyle/>
          <a:p>
            <a:r>
              <a:rPr lang="en-US" smtClean="0"/>
              <a:t>Marketplace Lending</a:t>
            </a:r>
            <a:endParaRPr lang="en-US"/>
          </a:p>
        </p:txBody>
      </p:sp>
      <p:sp>
        <p:nvSpPr>
          <p:cNvPr id="4" name="Content Placeholder 3"/>
          <p:cNvSpPr>
            <a:spLocks noGrp="1"/>
          </p:cNvSpPr>
          <p:nvPr>
            <p:ph idx="1"/>
          </p:nvPr>
        </p:nvSpPr>
        <p:spPr/>
        <p:txBody>
          <a:bodyPr/>
          <a:lstStyle/>
          <a:p>
            <a:r>
              <a:rPr lang="en-US" sz="1800"/>
              <a:t>Partnerships between banks and MPLs are becoming increasingly common in the US. BBVA Compass bank, for example, partners with OnDeck to originate small business loans through the platform by referring customers for smaller loan amounts</a:t>
            </a:r>
            <a:r>
              <a:rPr lang="en-US" sz="1800" smtClean="0"/>
              <a:t>.</a:t>
            </a:r>
          </a:p>
          <a:p>
            <a:r>
              <a:rPr lang="en-US" sz="1800"/>
              <a:t>Other bank partnerships focus on funding, i.e. rather than simply referring the loan on to an MPL, the bank provides the funding themselves. For example, LendingClub and Citigroup announced a partnership in April 2015 in which Citigroup provides borrowers on the platform with funding through the Varadero Capital hedge fund, which takes on the first loss risk</a:t>
            </a:r>
            <a:r>
              <a:rPr lang="en-US" sz="1800" smtClean="0"/>
              <a:t>.</a:t>
            </a:r>
          </a:p>
          <a:p>
            <a:r>
              <a:rPr lang="en-US" sz="1800" smtClean="0"/>
              <a:t>These </a:t>
            </a:r>
            <a:r>
              <a:rPr lang="en-US" sz="1800"/>
              <a:t>arrangements allow banks to provide funding to </a:t>
            </a:r>
            <a:r>
              <a:rPr lang="en-US" sz="1800" smtClean="0"/>
              <a:t>higher risk </a:t>
            </a:r>
            <a:r>
              <a:rPr lang="en-US" sz="1800"/>
              <a:t>individuals or SMEs, while passing much of the credit risk on to </a:t>
            </a:r>
            <a:r>
              <a:rPr lang="en-US" sz="1800" smtClean="0"/>
              <a:t>investors.</a:t>
            </a:r>
            <a:endParaRPr lang="en-US" sz="1800"/>
          </a:p>
        </p:txBody>
      </p:sp>
      <p:sp>
        <p:nvSpPr>
          <p:cNvPr id="5" name="Footer Placeholder 4"/>
          <p:cNvSpPr>
            <a:spLocks noGrp="1"/>
          </p:cNvSpPr>
          <p:nvPr>
            <p:ph type="ftr" sz="quarter" idx="12"/>
          </p:nvPr>
        </p:nvSpPr>
        <p:spPr/>
        <p:txBody>
          <a:bodyPr/>
          <a:lstStyle/>
          <a:p>
            <a:endParaRPr lang="en-CA" dirty="0"/>
          </a:p>
        </p:txBody>
      </p:sp>
    </p:spTree>
    <p:extLst>
      <p:ext uri="{BB962C8B-B14F-4D97-AF65-F5344CB8AC3E}">
        <p14:creationId xmlns:p14="http://schemas.microsoft.com/office/powerpoint/2010/main" val="40098975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12</a:t>
            </a:fld>
            <a:endParaRPr lang="en-AU" dirty="0"/>
          </a:p>
        </p:txBody>
      </p:sp>
      <p:sp>
        <p:nvSpPr>
          <p:cNvPr id="3" name="Title 2"/>
          <p:cNvSpPr>
            <a:spLocks noGrp="1"/>
          </p:cNvSpPr>
          <p:nvPr>
            <p:ph type="title"/>
          </p:nvPr>
        </p:nvSpPr>
        <p:spPr/>
        <p:txBody>
          <a:bodyPr/>
          <a:lstStyle/>
          <a:p>
            <a:r>
              <a:rPr lang="en-GB" dirty="0" smtClean="0"/>
              <a:t>Mobile Payments</a:t>
            </a:r>
            <a:endParaRPr lang="en-GB" dirty="0"/>
          </a:p>
        </p:txBody>
      </p:sp>
      <p:sp>
        <p:nvSpPr>
          <p:cNvPr id="7" name="Rounded Rectangle 6"/>
          <p:cNvSpPr/>
          <p:nvPr/>
        </p:nvSpPr>
        <p:spPr>
          <a:xfrm rot="21379946">
            <a:off x="807561" y="1883450"/>
            <a:ext cx="7729125" cy="4176464"/>
          </a:xfrm>
          <a:prstGeom prst="roundRect">
            <a:avLst>
              <a:gd name="adj" fmla="val 2713"/>
            </a:avLst>
          </a:prstGeom>
          <a:solidFill>
            <a:schemeClr val="accent5"/>
          </a:solidFill>
          <a:ln w="19050">
            <a:solidFill>
              <a:schemeClr val="accent5"/>
            </a:solid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t" anchorCtr="0"/>
          <a:lstStyle/>
          <a:p>
            <a:pPr marL="684213" indent="-455613">
              <a:spcAft>
                <a:spcPts val="400"/>
              </a:spcAft>
              <a:buClr>
                <a:schemeClr val="accent1"/>
              </a:buClr>
              <a:buFont typeface="Wingdings" panose="05000000000000000000" pitchFamily="2" charset="2"/>
              <a:buChar char="ü"/>
            </a:pPr>
            <a:endParaRPr lang="en-US" sz="2200">
              <a:solidFill>
                <a:srgbClr val="5F5F5F"/>
              </a:solidFill>
            </a:endParaRPr>
          </a:p>
        </p:txBody>
      </p:sp>
      <p:sp>
        <p:nvSpPr>
          <p:cNvPr id="8" name="Rounded Rectangle 7"/>
          <p:cNvSpPr/>
          <p:nvPr/>
        </p:nvSpPr>
        <p:spPr>
          <a:xfrm>
            <a:off x="803314" y="1868066"/>
            <a:ext cx="7729125" cy="4176464"/>
          </a:xfrm>
          <a:prstGeom prst="roundRect">
            <a:avLst>
              <a:gd name="adj" fmla="val 2713"/>
            </a:avLst>
          </a:prstGeom>
          <a:solidFill>
            <a:srgbClr val="FFFFFF"/>
          </a:solidFill>
          <a:ln w="19050">
            <a:no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137160" rIns="91440" bIns="91440" rtlCol="0" anchor="t" anchorCtr="0"/>
          <a:lstStyle/>
          <a:p>
            <a:pPr marL="684213" indent="-455613">
              <a:spcBef>
                <a:spcPts val="200"/>
              </a:spcBef>
              <a:spcAft>
                <a:spcPts val="200"/>
              </a:spcAft>
              <a:buClr>
                <a:schemeClr val="accent1"/>
              </a:buClr>
              <a:buFont typeface="Wingdings" panose="05000000000000000000" pitchFamily="2" charset="2"/>
              <a:buChar char="ü"/>
            </a:pPr>
            <a:r>
              <a:rPr lang="en-US" sz="2000">
                <a:solidFill>
                  <a:srgbClr val="5F5F5F"/>
                </a:solidFill>
              </a:rPr>
              <a:t>Figures show the largest usage of mobile payments </a:t>
            </a:r>
            <a:r>
              <a:rPr lang="en-US" sz="2000" smtClean="0">
                <a:solidFill>
                  <a:srgbClr val="5F5F5F"/>
                </a:solidFill>
              </a:rPr>
              <a:t/>
            </a:r>
            <a:br>
              <a:rPr lang="en-US" sz="2000" smtClean="0">
                <a:solidFill>
                  <a:srgbClr val="5F5F5F"/>
                </a:solidFill>
              </a:rPr>
            </a:br>
            <a:r>
              <a:rPr lang="en-US" sz="2000" smtClean="0">
                <a:solidFill>
                  <a:srgbClr val="5F5F5F"/>
                </a:solidFill>
              </a:rPr>
              <a:t>are </a:t>
            </a:r>
            <a:r>
              <a:rPr lang="en-US" sz="2000">
                <a:solidFill>
                  <a:srgbClr val="5F5F5F"/>
                </a:solidFill>
              </a:rPr>
              <a:t>those who do not have a bank account (45%). </a:t>
            </a:r>
          </a:p>
          <a:p>
            <a:pPr marL="684213" indent="-455613">
              <a:spcBef>
                <a:spcPts val="200"/>
              </a:spcBef>
              <a:spcAft>
                <a:spcPts val="200"/>
              </a:spcAft>
              <a:buClr>
                <a:schemeClr val="accent1"/>
              </a:buClr>
              <a:buFont typeface="Wingdings" panose="05000000000000000000" pitchFamily="2" charset="2"/>
              <a:buChar char="ü"/>
            </a:pPr>
            <a:r>
              <a:rPr lang="en-US" sz="2000">
                <a:solidFill>
                  <a:srgbClr val="5F5F5F"/>
                </a:solidFill>
              </a:rPr>
              <a:t>Likely that those combining hardware and software, </a:t>
            </a:r>
            <a:r>
              <a:rPr lang="en-US" sz="2000" smtClean="0">
                <a:solidFill>
                  <a:srgbClr val="5F5F5F"/>
                </a:solidFill>
              </a:rPr>
              <a:t/>
            </a:r>
            <a:br>
              <a:rPr lang="en-US" sz="2000" smtClean="0">
                <a:solidFill>
                  <a:srgbClr val="5F5F5F"/>
                </a:solidFill>
              </a:rPr>
            </a:br>
            <a:r>
              <a:rPr lang="en-US" sz="2000" smtClean="0">
                <a:solidFill>
                  <a:srgbClr val="5F5F5F"/>
                </a:solidFill>
              </a:rPr>
              <a:t>such </a:t>
            </a:r>
            <a:r>
              <a:rPr lang="en-US" sz="2000">
                <a:solidFill>
                  <a:srgbClr val="5F5F5F"/>
                </a:solidFill>
              </a:rPr>
              <a:t>as Apple Pay and Samsung Pay, will be the </a:t>
            </a:r>
            <a:r>
              <a:rPr lang="en-US" sz="2000" smtClean="0">
                <a:solidFill>
                  <a:srgbClr val="5F5F5F"/>
                </a:solidFill>
              </a:rPr>
              <a:t/>
            </a:r>
            <a:br>
              <a:rPr lang="en-US" sz="2000" smtClean="0">
                <a:solidFill>
                  <a:srgbClr val="5F5F5F"/>
                </a:solidFill>
              </a:rPr>
            </a:br>
            <a:r>
              <a:rPr lang="en-US" sz="2000" smtClean="0">
                <a:solidFill>
                  <a:srgbClr val="5F5F5F"/>
                </a:solidFill>
              </a:rPr>
              <a:t>dominant </a:t>
            </a:r>
            <a:r>
              <a:rPr lang="en-US" sz="2000">
                <a:solidFill>
                  <a:srgbClr val="5F5F5F"/>
                </a:solidFill>
              </a:rPr>
              <a:t>players. </a:t>
            </a:r>
          </a:p>
          <a:p>
            <a:pPr marL="684213" indent="-455613">
              <a:spcBef>
                <a:spcPts val="200"/>
              </a:spcBef>
              <a:spcAft>
                <a:spcPts val="200"/>
              </a:spcAft>
              <a:buClr>
                <a:schemeClr val="accent1"/>
              </a:buClr>
              <a:buFont typeface="Wingdings" panose="05000000000000000000" pitchFamily="2" charset="2"/>
              <a:buChar char="ü"/>
            </a:pPr>
            <a:r>
              <a:rPr lang="en-US" sz="2000">
                <a:solidFill>
                  <a:srgbClr val="5F5F5F"/>
                </a:solidFill>
              </a:rPr>
              <a:t>The following factors might increase the </a:t>
            </a:r>
            <a:r>
              <a:rPr lang="en-US" sz="2000" smtClean="0">
                <a:solidFill>
                  <a:srgbClr val="5F5F5F"/>
                </a:solidFill>
              </a:rPr>
              <a:t/>
            </a:r>
            <a:br>
              <a:rPr lang="en-US" sz="2000" smtClean="0">
                <a:solidFill>
                  <a:srgbClr val="5F5F5F"/>
                </a:solidFill>
              </a:rPr>
            </a:br>
            <a:r>
              <a:rPr lang="en-US" sz="2000" smtClean="0">
                <a:solidFill>
                  <a:srgbClr val="5F5F5F"/>
                </a:solidFill>
              </a:rPr>
              <a:t>use </a:t>
            </a:r>
            <a:r>
              <a:rPr lang="en-US" sz="2000">
                <a:solidFill>
                  <a:srgbClr val="5F5F5F"/>
                </a:solidFill>
              </a:rPr>
              <a:t>of </a:t>
            </a:r>
            <a:r>
              <a:rPr lang="en-US" sz="2000" smtClean="0">
                <a:solidFill>
                  <a:srgbClr val="5F5F5F"/>
                </a:solidFill>
              </a:rPr>
              <a:t>mobile </a:t>
            </a:r>
            <a:r>
              <a:rPr lang="en-US" sz="2000">
                <a:solidFill>
                  <a:srgbClr val="5F5F5F"/>
                </a:solidFill>
              </a:rPr>
              <a:t>wallets:</a:t>
            </a:r>
          </a:p>
          <a:p>
            <a:pPr marL="1141413" lvl="1" indent="-455613">
              <a:spcBef>
                <a:spcPts val="200"/>
              </a:spcBef>
              <a:spcAft>
                <a:spcPts val="100"/>
              </a:spcAft>
              <a:buClr>
                <a:schemeClr val="accent1"/>
              </a:buClr>
              <a:buFont typeface="Wingdings" panose="05000000000000000000" pitchFamily="2" charset="2"/>
              <a:buChar char="§"/>
            </a:pPr>
            <a:r>
              <a:rPr lang="en-US" sz="1800">
                <a:solidFill>
                  <a:srgbClr val="5F5F5F"/>
                </a:solidFill>
              </a:rPr>
              <a:t>more Global Mobile </a:t>
            </a:r>
            <a:r>
              <a:rPr lang="en-US" sz="1800" smtClean="0">
                <a:solidFill>
                  <a:srgbClr val="5F5F5F"/>
                </a:solidFill>
              </a:rPr>
              <a:t>Wallet </a:t>
            </a:r>
            <a:br>
              <a:rPr lang="en-US" sz="1800" smtClean="0">
                <a:solidFill>
                  <a:srgbClr val="5F5F5F"/>
                </a:solidFill>
              </a:rPr>
            </a:br>
            <a:r>
              <a:rPr lang="en-US" sz="1800" smtClean="0">
                <a:solidFill>
                  <a:srgbClr val="5F5F5F"/>
                </a:solidFill>
              </a:rPr>
              <a:t>Providers</a:t>
            </a:r>
            <a:endParaRPr lang="en-US" sz="1800">
              <a:solidFill>
                <a:srgbClr val="5F5F5F"/>
              </a:solidFill>
            </a:endParaRPr>
          </a:p>
          <a:p>
            <a:pPr marL="1141413" lvl="1" indent="-455613">
              <a:spcBef>
                <a:spcPts val="200"/>
              </a:spcBef>
              <a:spcAft>
                <a:spcPts val="100"/>
              </a:spcAft>
              <a:buClr>
                <a:schemeClr val="accent1"/>
              </a:buClr>
              <a:buFont typeface="Wingdings" panose="05000000000000000000" pitchFamily="2" charset="2"/>
              <a:buChar char="§"/>
            </a:pPr>
            <a:r>
              <a:rPr lang="en-US" sz="1800">
                <a:solidFill>
                  <a:srgbClr val="5F5F5F"/>
                </a:solidFill>
              </a:rPr>
              <a:t>more Smartphones </a:t>
            </a:r>
          </a:p>
          <a:p>
            <a:pPr marL="1141413" lvl="1" indent="-455613">
              <a:spcBef>
                <a:spcPts val="200"/>
              </a:spcBef>
              <a:spcAft>
                <a:spcPts val="100"/>
              </a:spcAft>
              <a:buClr>
                <a:schemeClr val="accent1"/>
              </a:buClr>
              <a:buFont typeface="Wingdings" panose="05000000000000000000" pitchFamily="2" charset="2"/>
              <a:buChar char="§"/>
            </a:pPr>
            <a:r>
              <a:rPr lang="en-US" sz="1800">
                <a:solidFill>
                  <a:srgbClr val="5F5F5F"/>
                </a:solidFill>
              </a:rPr>
              <a:t>more Merchant acceptance </a:t>
            </a:r>
            <a:r>
              <a:rPr lang="en-US" sz="1800" smtClean="0">
                <a:solidFill>
                  <a:srgbClr val="5F5F5F"/>
                </a:solidFill>
              </a:rPr>
              <a:t/>
            </a:r>
            <a:br>
              <a:rPr lang="en-US" sz="1800" smtClean="0">
                <a:solidFill>
                  <a:srgbClr val="5F5F5F"/>
                </a:solidFill>
              </a:rPr>
            </a:br>
            <a:r>
              <a:rPr lang="en-US" sz="1800" smtClean="0">
                <a:solidFill>
                  <a:srgbClr val="5F5F5F"/>
                </a:solidFill>
              </a:rPr>
              <a:t>of </a:t>
            </a:r>
            <a:r>
              <a:rPr lang="en-US" sz="1800">
                <a:solidFill>
                  <a:srgbClr val="5F5F5F"/>
                </a:solidFill>
              </a:rPr>
              <a:t>contactless payments </a:t>
            </a:r>
          </a:p>
        </p:txBody>
      </p:sp>
      <p:pic>
        <p:nvPicPr>
          <p:cNvPr id="9" name="Picture 5" descr="C:\Users\bmsrhm\AppData\Local\Microsoft\Windows\Temporary Internet Files\Content.IE5\1CLZ8BP1\medium-Thumbtack-Pushpin-66.6-12577[1].gif"/>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7380312" y="1733060"/>
            <a:ext cx="871150" cy="6591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fintechasia.net/wp-content/uploads/2015/11/aa97d584861474f4097cf13ccb5325da-Mobile-Payments-Plastic-is-so-Pass%C3%A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5665" y="4159471"/>
            <a:ext cx="2832315" cy="1593177"/>
          </a:xfrm>
          <a:prstGeom prst="roundRect">
            <a:avLst>
              <a:gd name="adj" fmla="val 7536"/>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72388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13</a:t>
            </a:fld>
            <a:endParaRPr lang="en-AU" dirty="0"/>
          </a:p>
        </p:txBody>
      </p:sp>
      <p:sp>
        <p:nvSpPr>
          <p:cNvPr id="3" name="Title 2"/>
          <p:cNvSpPr>
            <a:spLocks noGrp="1"/>
          </p:cNvSpPr>
          <p:nvPr>
            <p:ph type="title"/>
          </p:nvPr>
        </p:nvSpPr>
        <p:spPr/>
        <p:txBody>
          <a:bodyPr/>
          <a:lstStyle/>
          <a:p>
            <a:r>
              <a:rPr lang="en-GB" dirty="0" smtClean="0"/>
              <a:t>Mobile Payments </a:t>
            </a:r>
            <a:endParaRPr lang="en-GB" dirty="0"/>
          </a:p>
        </p:txBody>
      </p:sp>
      <p:sp>
        <p:nvSpPr>
          <p:cNvPr id="7" name="Rounded Rectangle 6"/>
          <p:cNvSpPr/>
          <p:nvPr/>
        </p:nvSpPr>
        <p:spPr>
          <a:xfrm rot="21379946">
            <a:off x="807561" y="1883450"/>
            <a:ext cx="7729125" cy="4176464"/>
          </a:xfrm>
          <a:prstGeom prst="roundRect">
            <a:avLst>
              <a:gd name="adj" fmla="val 2713"/>
            </a:avLst>
          </a:prstGeom>
          <a:solidFill>
            <a:schemeClr val="accent2"/>
          </a:solidFill>
          <a:ln w="19050">
            <a:solidFill>
              <a:schemeClr val="accent2"/>
            </a:solid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t" anchorCtr="0"/>
          <a:lstStyle/>
          <a:p>
            <a:pPr marL="684213" indent="-455613">
              <a:spcAft>
                <a:spcPts val="400"/>
              </a:spcAft>
              <a:buClr>
                <a:schemeClr val="accent1"/>
              </a:buClr>
              <a:buFont typeface="Wingdings" panose="05000000000000000000" pitchFamily="2" charset="2"/>
              <a:buChar char="ü"/>
            </a:pPr>
            <a:endParaRPr lang="en-US" sz="2200">
              <a:solidFill>
                <a:srgbClr val="5F5F5F"/>
              </a:solidFill>
            </a:endParaRPr>
          </a:p>
        </p:txBody>
      </p:sp>
      <p:sp>
        <p:nvSpPr>
          <p:cNvPr id="8" name="Rounded Rectangle 7"/>
          <p:cNvSpPr/>
          <p:nvPr/>
        </p:nvSpPr>
        <p:spPr>
          <a:xfrm>
            <a:off x="803314" y="1868066"/>
            <a:ext cx="7729125" cy="4176464"/>
          </a:xfrm>
          <a:prstGeom prst="roundRect">
            <a:avLst>
              <a:gd name="adj" fmla="val 2713"/>
            </a:avLst>
          </a:prstGeom>
          <a:solidFill>
            <a:srgbClr val="FFFFFF"/>
          </a:solidFill>
          <a:ln w="19050">
            <a:no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137160" rIns="91440" bIns="91440" rtlCol="0" anchor="t" anchorCtr="0"/>
          <a:lstStyle/>
          <a:p>
            <a:pPr marL="684213" indent="-455613">
              <a:spcBef>
                <a:spcPts val="200"/>
              </a:spcBef>
              <a:spcAft>
                <a:spcPts val="200"/>
              </a:spcAft>
              <a:buClr>
                <a:schemeClr val="accent1"/>
              </a:buClr>
              <a:buFont typeface="Wingdings" panose="05000000000000000000" pitchFamily="2" charset="2"/>
              <a:buChar char="ü"/>
            </a:pPr>
            <a:r>
              <a:rPr lang="en-US" sz="2000" smtClean="0">
                <a:solidFill>
                  <a:srgbClr val="5F5F5F"/>
                </a:solidFill>
              </a:rPr>
              <a:t>Mobile </a:t>
            </a:r>
            <a:r>
              <a:rPr lang="en-US" sz="2000">
                <a:solidFill>
                  <a:srgbClr val="5F5F5F"/>
                </a:solidFill>
              </a:rPr>
              <a:t>payment solutions may involve a mobile </a:t>
            </a:r>
            <a:r>
              <a:rPr lang="en-US" sz="2000" smtClean="0">
                <a:solidFill>
                  <a:srgbClr val="5F5F5F"/>
                </a:solidFill>
              </a:rPr>
              <a:t/>
            </a:r>
            <a:br>
              <a:rPr lang="en-US" sz="2000" smtClean="0">
                <a:solidFill>
                  <a:srgbClr val="5F5F5F"/>
                </a:solidFill>
              </a:rPr>
            </a:br>
            <a:r>
              <a:rPr lang="en-US" sz="2000" smtClean="0">
                <a:solidFill>
                  <a:srgbClr val="5F5F5F"/>
                </a:solidFill>
              </a:rPr>
              <a:t>network </a:t>
            </a:r>
            <a:r>
              <a:rPr lang="en-US" sz="2000">
                <a:solidFill>
                  <a:srgbClr val="5F5F5F"/>
                </a:solidFill>
              </a:rPr>
              <a:t>operator (MNO) participating in the offering </a:t>
            </a:r>
            <a:r>
              <a:rPr lang="en-US" sz="2000" smtClean="0">
                <a:solidFill>
                  <a:srgbClr val="5F5F5F"/>
                </a:solidFill>
              </a:rPr>
              <a:t/>
            </a:r>
            <a:br>
              <a:rPr lang="en-US" sz="2000" smtClean="0">
                <a:solidFill>
                  <a:srgbClr val="5F5F5F"/>
                </a:solidFill>
              </a:rPr>
            </a:br>
            <a:r>
              <a:rPr lang="en-US" sz="2000" smtClean="0">
                <a:solidFill>
                  <a:srgbClr val="5F5F5F"/>
                </a:solidFill>
              </a:rPr>
              <a:t>along </a:t>
            </a:r>
            <a:r>
              <a:rPr lang="en-US" sz="2000">
                <a:solidFill>
                  <a:srgbClr val="5F5F5F"/>
                </a:solidFill>
              </a:rPr>
              <a:t>with a financial institution.</a:t>
            </a:r>
          </a:p>
          <a:p>
            <a:pPr marL="684213" indent="-455613">
              <a:spcBef>
                <a:spcPts val="200"/>
              </a:spcBef>
              <a:spcAft>
                <a:spcPts val="200"/>
              </a:spcAft>
              <a:buClr>
                <a:schemeClr val="accent1"/>
              </a:buClr>
              <a:buFont typeface="Wingdings" panose="05000000000000000000" pitchFamily="2" charset="2"/>
              <a:buChar char="ü"/>
            </a:pPr>
            <a:r>
              <a:rPr lang="en-US" sz="2000">
                <a:solidFill>
                  <a:srgbClr val="5F5F5F"/>
                </a:solidFill>
              </a:rPr>
              <a:t>For some mobile payment solutions, the handset is </a:t>
            </a:r>
            <a:r>
              <a:rPr lang="en-US" sz="2000" smtClean="0">
                <a:solidFill>
                  <a:srgbClr val="5F5F5F"/>
                </a:solidFill>
              </a:rPr>
              <a:t/>
            </a:r>
            <a:br>
              <a:rPr lang="en-US" sz="2000" smtClean="0">
                <a:solidFill>
                  <a:srgbClr val="5F5F5F"/>
                </a:solidFill>
              </a:rPr>
            </a:br>
            <a:r>
              <a:rPr lang="en-US" sz="2000" smtClean="0">
                <a:solidFill>
                  <a:srgbClr val="5F5F5F"/>
                </a:solidFill>
              </a:rPr>
              <a:t>simply </a:t>
            </a:r>
            <a:r>
              <a:rPr lang="en-US" sz="2000">
                <a:solidFill>
                  <a:srgbClr val="5F5F5F"/>
                </a:solidFill>
              </a:rPr>
              <a:t>a device for authentication and there may be </a:t>
            </a:r>
            <a:r>
              <a:rPr lang="en-US" sz="2000" smtClean="0">
                <a:solidFill>
                  <a:srgbClr val="5F5F5F"/>
                </a:solidFill>
              </a:rPr>
              <a:t/>
            </a:r>
            <a:br>
              <a:rPr lang="en-US" sz="2000" smtClean="0">
                <a:solidFill>
                  <a:srgbClr val="5F5F5F"/>
                </a:solidFill>
              </a:rPr>
            </a:br>
            <a:r>
              <a:rPr lang="en-US" sz="2000" smtClean="0">
                <a:solidFill>
                  <a:srgbClr val="5F5F5F"/>
                </a:solidFill>
              </a:rPr>
              <a:t>no </a:t>
            </a:r>
            <a:r>
              <a:rPr lang="en-US" sz="2000">
                <a:solidFill>
                  <a:srgbClr val="5F5F5F"/>
                </a:solidFill>
              </a:rPr>
              <a:t>wider involvement of the MNO.</a:t>
            </a:r>
          </a:p>
          <a:p>
            <a:pPr marL="684213" indent="-455613">
              <a:spcBef>
                <a:spcPts val="200"/>
              </a:spcBef>
              <a:spcAft>
                <a:spcPts val="200"/>
              </a:spcAft>
              <a:buClr>
                <a:schemeClr val="accent1"/>
              </a:buClr>
              <a:buFont typeface="Wingdings" panose="05000000000000000000" pitchFamily="2" charset="2"/>
              <a:buChar char="ü"/>
            </a:pPr>
            <a:r>
              <a:rPr lang="en-US" sz="2000">
                <a:solidFill>
                  <a:srgbClr val="5F5F5F"/>
                </a:solidFill>
              </a:rPr>
              <a:t>Examples of new innovations</a:t>
            </a:r>
            <a:r>
              <a:rPr lang="en-US" sz="2000" smtClean="0">
                <a:solidFill>
                  <a:srgbClr val="5F5F5F"/>
                </a:solidFill>
              </a:rPr>
              <a:t>:</a:t>
            </a:r>
          </a:p>
          <a:p>
            <a:pPr marL="1141413" lvl="1" indent="-455613">
              <a:spcBef>
                <a:spcPts val="200"/>
              </a:spcBef>
              <a:spcAft>
                <a:spcPts val="100"/>
              </a:spcAft>
              <a:buClr>
                <a:schemeClr val="accent1"/>
              </a:buClr>
              <a:buFont typeface="Wingdings" panose="05000000000000000000" pitchFamily="2" charset="2"/>
              <a:buChar char="§"/>
            </a:pPr>
            <a:r>
              <a:rPr lang="en-US" sz="1800">
                <a:solidFill>
                  <a:srgbClr val="5F5F5F"/>
                </a:solidFill>
              </a:rPr>
              <a:t>NFC terminals</a:t>
            </a:r>
          </a:p>
          <a:p>
            <a:pPr marL="1141413" lvl="1" indent="-455613">
              <a:spcBef>
                <a:spcPts val="200"/>
              </a:spcBef>
              <a:spcAft>
                <a:spcPts val="100"/>
              </a:spcAft>
              <a:buClr>
                <a:schemeClr val="accent1"/>
              </a:buClr>
              <a:buFont typeface="Wingdings" panose="05000000000000000000" pitchFamily="2" charset="2"/>
              <a:buChar char="§"/>
            </a:pPr>
            <a:r>
              <a:rPr lang="en-US" sz="1800">
                <a:solidFill>
                  <a:srgbClr val="5F5F5F"/>
                </a:solidFill>
              </a:rPr>
              <a:t>Mobile POS</a:t>
            </a:r>
          </a:p>
          <a:p>
            <a:pPr marL="1141413" lvl="1" indent="-455613">
              <a:spcBef>
                <a:spcPts val="200"/>
              </a:spcBef>
              <a:spcAft>
                <a:spcPts val="100"/>
              </a:spcAft>
              <a:buClr>
                <a:schemeClr val="accent1"/>
              </a:buClr>
              <a:buFont typeface="Wingdings" panose="05000000000000000000" pitchFamily="2" charset="2"/>
              <a:buChar char="§"/>
            </a:pPr>
            <a:r>
              <a:rPr lang="en-US" sz="1800">
                <a:solidFill>
                  <a:srgbClr val="5F5F5F"/>
                </a:solidFill>
              </a:rPr>
              <a:t>Retailer Mobile Apps</a:t>
            </a:r>
          </a:p>
          <a:p>
            <a:pPr marL="1141413" lvl="1" indent="-455613">
              <a:spcBef>
                <a:spcPts val="200"/>
              </a:spcBef>
              <a:spcAft>
                <a:spcPts val="100"/>
              </a:spcAft>
              <a:buClr>
                <a:schemeClr val="accent1"/>
              </a:buClr>
              <a:buFont typeface="Wingdings" panose="05000000000000000000" pitchFamily="2" charset="2"/>
              <a:buChar char="§"/>
            </a:pPr>
            <a:r>
              <a:rPr lang="en-US" sz="1800">
                <a:solidFill>
                  <a:srgbClr val="5F5F5F"/>
                </a:solidFill>
              </a:rPr>
              <a:t>Digital Wallets</a:t>
            </a:r>
          </a:p>
          <a:p>
            <a:pPr marL="1141413" lvl="1" indent="-455613">
              <a:spcBef>
                <a:spcPts val="200"/>
              </a:spcBef>
              <a:spcAft>
                <a:spcPts val="100"/>
              </a:spcAft>
              <a:buClr>
                <a:schemeClr val="accent1"/>
              </a:buClr>
              <a:buFont typeface="Wingdings" panose="05000000000000000000" pitchFamily="2" charset="2"/>
              <a:buChar char="§"/>
            </a:pPr>
            <a:r>
              <a:rPr lang="en-US" sz="1800">
                <a:solidFill>
                  <a:srgbClr val="5F5F5F"/>
                </a:solidFill>
              </a:rPr>
              <a:t>Peer to peer mobile </a:t>
            </a:r>
            <a:r>
              <a:rPr lang="en-US" sz="1800" smtClean="0">
                <a:solidFill>
                  <a:srgbClr val="5F5F5F"/>
                </a:solidFill>
              </a:rPr>
              <a:t>payments</a:t>
            </a:r>
            <a:endParaRPr lang="en-US" sz="1800">
              <a:solidFill>
                <a:srgbClr val="5F5F5F"/>
              </a:solidFill>
            </a:endParaRPr>
          </a:p>
        </p:txBody>
      </p:sp>
      <p:pic>
        <p:nvPicPr>
          <p:cNvPr id="9" name="Picture 5" descr="C:\Users\bmsrhm\AppData\Local\Microsoft\Windows\Temporary Internet Files\Content.IE5\1CLZ8BP1\medium-Thumbtack-Pushpin-66.6-12577[1].gif"/>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7380312" y="1733060"/>
            <a:ext cx="871150" cy="6591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fintechasia.net/wp-content/uploads/2015/11/aa97d584861474f4097cf13ccb5325da-Mobile-Payments-Plastic-is-so-Pass%C3%A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5665" y="4159471"/>
            <a:ext cx="2832315" cy="1593177"/>
          </a:xfrm>
          <a:prstGeom prst="roundRect">
            <a:avLst>
              <a:gd name="adj" fmla="val 7536"/>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75733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rot="21379946">
            <a:off x="807561" y="1883450"/>
            <a:ext cx="7729125" cy="4176464"/>
          </a:xfrm>
          <a:prstGeom prst="roundRect">
            <a:avLst>
              <a:gd name="adj" fmla="val 2713"/>
            </a:avLst>
          </a:prstGeom>
          <a:solidFill>
            <a:schemeClr val="accent3"/>
          </a:solidFill>
          <a:ln w="19050">
            <a:solidFill>
              <a:schemeClr val="accent3"/>
            </a:solid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t" anchorCtr="0"/>
          <a:lstStyle/>
          <a:p>
            <a:pPr marL="684213" indent="-455613">
              <a:spcAft>
                <a:spcPts val="400"/>
              </a:spcAft>
              <a:buClr>
                <a:schemeClr val="accent1"/>
              </a:buClr>
              <a:buFont typeface="Wingdings" panose="05000000000000000000" pitchFamily="2" charset="2"/>
              <a:buChar char="ü"/>
            </a:pPr>
            <a:endParaRPr lang="en-US" sz="2200">
              <a:solidFill>
                <a:srgbClr val="5F5F5F"/>
              </a:solidFill>
            </a:endParaRPr>
          </a:p>
        </p:txBody>
      </p:sp>
      <p:sp>
        <p:nvSpPr>
          <p:cNvPr id="7" name="Rounded Rectangle 6"/>
          <p:cNvSpPr/>
          <p:nvPr/>
        </p:nvSpPr>
        <p:spPr>
          <a:xfrm>
            <a:off x="803314" y="1868066"/>
            <a:ext cx="7729125" cy="4176464"/>
          </a:xfrm>
          <a:prstGeom prst="roundRect">
            <a:avLst>
              <a:gd name="adj" fmla="val 2713"/>
            </a:avLst>
          </a:prstGeom>
          <a:solidFill>
            <a:srgbClr val="FFFFFF"/>
          </a:solidFill>
          <a:ln w="19050">
            <a:no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ctr" anchorCtr="0"/>
          <a:lstStyle/>
          <a:p>
            <a:pPr marL="684213" indent="-455613">
              <a:spcAft>
                <a:spcPts val="400"/>
              </a:spcAft>
              <a:buClr>
                <a:schemeClr val="accent1"/>
              </a:buClr>
              <a:buFont typeface="Wingdings" panose="05000000000000000000" pitchFamily="2" charset="2"/>
              <a:buChar char="ü"/>
            </a:pPr>
            <a:r>
              <a:rPr lang="en-US" sz="2000" smtClean="0">
                <a:solidFill>
                  <a:srgbClr val="5F5F5F"/>
                </a:solidFill>
              </a:rPr>
              <a:t>A </a:t>
            </a:r>
            <a:r>
              <a:rPr lang="en-US" sz="2000">
                <a:solidFill>
                  <a:srgbClr val="5F5F5F"/>
                </a:solidFill>
              </a:rPr>
              <a:t>‘blockchain’ is the cryptographic technology </a:t>
            </a:r>
            <a:r>
              <a:rPr lang="en-US" sz="2000" smtClean="0">
                <a:solidFill>
                  <a:srgbClr val="5F5F5F"/>
                </a:solidFill>
              </a:rPr>
              <a:t/>
            </a:r>
            <a:br>
              <a:rPr lang="en-US" sz="2000" smtClean="0">
                <a:solidFill>
                  <a:srgbClr val="5F5F5F"/>
                </a:solidFill>
              </a:rPr>
            </a:br>
            <a:r>
              <a:rPr lang="en-US" sz="2000" smtClean="0">
                <a:solidFill>
                  <a:srgbClr val="5F5F5F"/>
                </a:solidFill>
              </a:rPr>
              <a:t>that </a:t>
            </a:r>
            <a:r>
              <a:rPr lang="en-US" sz="2000">
                <a:solidFill>
                  <a:srgbClr val="5F5F5F"/>
                </a:solidFill>
              </a:rPr>
              <a:t>underlies bitcoin. It is effectively a public ledger of all transactions that have ever been executed with that bitcoin.</a:t>
            </a:r>
          </a:p>
          <a:p>
            <a:pPr marL="684213" indent="-455613">
              <a:spcAft>
                <a:spcPts val="400"/>
              </a:spcAft>
              <a:buClr>
                <a:schemeClr val="accent1"/>
              </a:buClr>
              <a:buFont typeface="Wingdings" panose="05000000000000000000" pitchFamily="2" charset="2"/>
              <a:buChar char="ü"/>
            </a:pPr>
            <a:r>
              <a:rPr lang="en-US" sz="2000">
                <a:solidFill>
                  <a:srgbClr val="5F5F5F"/>
                </a:solidFill>
              </a:rPr>
              <a:t>Blockchain technology has other applications, for example, the NASDAQ exchange will soon start using a blockchain-based system to record trades in privately held companies.</a:t>
            </a:r>
          </a:p>
          <a:p>
            <a:pPr marL="684213" indent="-455613">
              <a:spcAft>
                <a:spcPts val="400"/>
              </a:spcAft>
              <a:buClr>
                <a:schemeClr val="accent1"/>
              </a:buClr>
              <a:buFont typeface="Wingdings" panose="05000000000000000000" pitchFamily="2" charset="2"/>
              <a:buChar char="ü"/>
            </a:pPr>
            <a:r>
              <a:rPr lang="en-US" sz="2000">
                <a:solidFill>
                  <a:srgbClr val="5F5F5F"/>
                </a:solidFill>
              </a:rPr>
              <a:t>Blockchain technology introduced in the back-office in order to settle transactions and keep track of money flows in real-time has the potential to be the efficiency innovation in payments. </a:t>
            </a:r>
          </a:p>
        </p:txBody>
      </p:sp>
      <p:pic>
        <p:nvPicPr>
          <p:cNvPr id="8" name="Picture 5" descr="C:\Users\bmsrhm\AppData\Local\Microsoft\Windows\Temporary Internet Files\Content.IE5\1CLZ8BP1\medium-Thumbtack-Pushpin-66.6-12577[1].gif"/>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7380312" y="1733060"/>
            <a:ext cx="871150" cy="65917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fld id="{E439E4F6-2607-4A03-99F9-7BC62CFC729C}" type="slidenum">
              <a:rPr lang="en-AU" smtClean="0"/>
              <a:pPr/>
              <a:t>14</a:t>
            </a:fld>
            <a:endParaRPr lang="en-AU" dirty="0"/>
          </a:p>
        </p:txBody>
      </p:sp>
      <p:sp>
        <p:nvSpPr>
          <p:cNvPr id="3" name="Title 2"/>
          <p:cNvSpPr>
            <a:spLocks noGrp="1"/>
          </p:cNvSpPr>
          <p:nvPr>
            <p:ph type="title"/>
          </p:nvPr>
        </p:nvSpPr>
        <p:spPr/>
        <p:txBody>
          <a:bodyPr/>
          <a:lstStyle/>
          <a:p>
            <a:r>
              <a:rPr lang="en-GB" dirty="0" smtClean="0"/>
              <a:t>Blockchain Technology </a:t>
            </a:r>
            <a:endParaRPr lang="en-GB" dirty="0"/>
          </a:p>
        </p:txBody>
      </p:sp>
    </p:spTree>
    <p:extLst>
      <p:ext uri="{BB962C8B-B14F-4D97-AF65-F5344CB8AC3E}">
        <p14:creationId xmlns:p14="http://schemas.microsoft.com/office/powerpoint/2010/main" val="295799687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15</a:t>
            </a:fld>
            <a:endParaRPr lang="en-AU" dirty="0"/>
          </a:p>
        </p:txBody>
      </p:sp>
      <p:sp>
        <p:nvSpPr>
          <p:cNvPr id="3" name="Title 2"/>
          <p:cNvSpPr>
            <a:spLocks noGrp="1"/>
          </p:cNvSpPr>
          <p:nvPr>
            <p:ph type="title"/>
          </p:nvPr>
        </p:nvSpPr>
        <p:spPr/>
        <p:txBody>
          <a:bodyPr/>
          <a:lstStyle/>
          <a:p>
            <a:r>
              <a:rPr lang="en-GB" smtClean="0"/>
              <a:t>InvesTech</a:t>
            </a:r>
            <a:endParaRPr lang="en-GB" sz="2000" dirty="0"/>
          </a:p>
        </p:txBody>
      </p:sp>
      <p:sp>
        <p:nvSpPr>
          <p:cNvPr id="6" name="Rounded Rectangle 5"/>
          <p:cNvSpPr/>
          <p:nvPr/>
        </p:nvSpPr>
        <p:spPr>
          <a:xfrm rot="21379946">
            <a:off x="807561" y="1883450"/>
            <a:ext cx="7729125" cy="4176464"/>
          </a:xfrm>
          <a:prstGeom prst="roundRect">
            <a:avLst>
              <a:gd name="adj" fmla="val 2713"/>
            </a:avLst>
          </a:prstGeom>
          <a:solidFill>
            <a:srgbClr val="A3AD00"/>
          </a:solidFill>
          <a:ln w="19050">
            <a:solidFill>
              <a:schemeClr val="accent2"/>
            </a:solid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t" anchorCtr="0"/>
          <a:lstStyle/>
          <a:p>
            <a:pPr marL="684213" indent="-455613">
              <a:spcAft>
                <a:spcPts val="400"/>
              </a:spcAft>
              <a:buClr>
                <a:schemeClr val="accent1"/>
              </a:buClr>
              <a:buFont typeface="Wingdings" panose="05000000000000000000" pitchFamily="2" charset="2"/>
              <a:buChar char="ü"/>
            </a:pPr>
            <a:endParaRPr lang="en-US" sz="2200">
              <a:solidFill>
                <a:srgbClr val="5F5F5F"/>
              </a:solidFill>
            </a:endParaRPr>
          </a:p>
        </p:txBody>
      </p:sp>
      <p:sp>
        <p:nvSpPr>
          <p:cNvPr id="7" name="Rounded Rectangle 6"/>
          <p:cNvSpPr/>
          <p:nvPr/>
        </p:nvSpPr>
        <p:spPr>
          <a:xfrm>
            <a:off x="803314" y="1868066"/>
            <a:ext cx="7729125" cy="4176464"/>
          </a:xfrm>
          <a:prstGeom prst="roundRect">
            <a:avLst>
              <a:gd name="adj" fmla="val 2713"/>
            </a:avLst>
          </a:prstGeom>
          <a:solidFill>
            <a:srgbClr val="FFFFFF"/>
          </a:solidFill>
          <a:ln w="19050">
            <a:no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ctr" anchorCtr="0"/>
          <a:lstStyle/>
          <a:p>
            <a:pPr marL="684213" indent="-455613">
              <a:spcAft>
                <a:spcPts val="400"/>
              </a:spcAft>
              <a:buClr>
                <a:schemeClr val="accent1"/>
              </a:buClr>
              <a:buFont typeface="Wingdings" panose="05000000000000000000" pitchFamily="2" charset="2"/>
              <a:buChar char="ü"/>
            </a:pPr>
            <a:r>
              <a:rPr lang="en-US" sz="2000" smtClean="0">
                <a:solidFill>
                  <a:srgbClr val="5F5F5F"/>
                </a:solidFill>
              </a:rPr>
              <a:t>“Robo Adviser” for investments – automated wealth managers offering financial advice</a:t>
            </a:r>
            <a:endParaRPr lang="en-US" sz="2000">
              <a:solidFill>
                <a:srgbClr val="5F5F5F"/>
              </a:solidFill>
            </a:endParaRPr>
          </a:p>
          <a:p>
            <a:pPr marL="684213" indent="-455613">
              <a:spcAft>
                <a:spcPts val="400"/>
              </a:spcAft>
              <a:buClr>
                <a:schemeClr val="accent1"/>
              </a:buClr>
              <a:buFont typeface="Wingdings" panose="05000000000000000000" pitchFamily="2" charset="2"/>
              <a:buChar char="ü"/>
            </a:pPr>
            <a:r>
              <a:rPr lang="en-US" sz="2000" smtClean="0">
                <a:solidFill>
                  <a:srgbClr val="5F5F5F"/>
                </a:solidFill>
              </a:rPr>
              <a:t>Based on KYC information, they offer tailor-made investment solutions, typically based on mutual funds / ETFs</a:t>
            </a:r>
          </a:p>
          <a:p>
            <a:pPr marL="684213" indent="-455613">
              <a:spcAft>
                <a:spcPts val="400"/>
              </a:spcAft>
              <a:buClr>
                <a:schemeClr val="accent1"/>
              </a:buClr>
              <a:buFont typeface="Wingdings" panose="05000000000000000000" pitchFamily="2" charset="2"/>
              <a:buChar char="ü"/>
            </a:pPr>
            <a:r>
              <a:rPr lang="en-US" sz="2000" smtClean="0">
                <a:solidFill>
                  <a:srgbClr val="5F5F5F"/>
                </a:solidFill>
              </a:rPr>
              <a:t>More sophisticated models are being deployed using artificial intelligence</a:t>
            </a:r>
          </a:p>
          <a:p>
            <a:pPr marL="684213" indent="-455613">
              <a:spcAft>
                <a:spcPts val="400"/>
              </a:spcAft>
              <a:buClr>
                <a:schemeClr val="accent1"/>
              </a:buClr>
              <a:buFont typeface="Wingdings" panose="05000000000000000000" pitchFamily="2" charset="2"/>
              <a:buChar char="ü"/>
            </a:pPr>
            <a:r>
              <a:rPr lang="en-US" sz="2000" smtClean="0">
                <a:solidFill>
                  <a:srgbClr val="5F5F5F"/>
                </a:solidFill>
              </a:rPr>
              <a:t>Typically, a license is required to provide these services</a:t>
            </a:r>
            <a:endParaRPr lang="en-US" sz="2000">
              <a:solidFill>
                <a:srgbClr val="5F5F5F"/>
              </a:solidFill>
            </a:endParaRPr>
          </a:p>
        </p:txBody>
      </p:sp>
      <p:pic>
        <p:nvPicPr>
          <p:cNvPr id="8" name="Picture 5" descr="C:\Users\bmsrhm\AppData\Local\Microsoft\Windows\Temporary Internet Files\Content.IE5\1CLZ8BP1\medium-Thumbtack-Pushpin-66.6-12577[1].gif"/>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7380312" y="1733060"/>
            <a:ext cx="871150" cy="65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55709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rot="21379946">
            <a:off x="807561" y="1883450"/>
            <a:ext cx="7729125" cy="4176464"/>
          </a:xfrm>
          <a:prstGeom prst="roundRect">
            <a:avLst>
              <a:gd name="adj" fmla="val 2713"/>
            </a:avLst>
          </a:prstGeom>
          <a:solidFill>
            <a:schemeClr val="accent5"/>
          </a:solidFill>
          <a:ln w="19050">
            <a:solidFill>
              <a:schemeClr val="accent5"/>
            </a:solid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t" anchorCtr="0"/>
          <a:lstStyle/>
          <a:p>
            <a:pPr marL="684213" indent="-455613">
              <a:spcAft>
                <a:spcPts val="400"/>
              </a:spcAft>
              <a:buClr>
                <a:schemeClr val="accent1"/>
              </a:buClr>
              <a:buFont typeface="Wingdings" panose="05000000000000000000" pitchFamily="2" charset="2"/>
              <a:buChar char="ü"/>
            </a:pPr>
            <a:endParaRPr lang="en-US" sz="2200">
              <a:solidFill>
                <a:srgbClr val="5F5F5F"/>
              </a:solidFill>
            </a:endParaRPr>
          </a:p>
        </p:txBody>
      </p:sp>
      <p:sp>
        <p:nvSpPr>
          <p:cNvPr id="8" name="Rounded Rectangle 7"/>
          <p:cNvSpPr/>
          <p:nvPr/>
        </p:nvSpPr>
        <p:spPr>
          <a:xfrm>
            <a:off x="803314" y="1868066"/>
            <a:ext cx="7729125" cy="4176464"/>
          </a:xfrm>
          <a:prstGeom prst="roundRect">
            <a:avLst>
              <a:gd name="adj" fmla="val 2713"/>
            </a:avLst>
          </a:prstGeom>
          <a:solidFill>
            <a:srgbClr val="FFFFFF"/>
          </a:solidFill>
          <a:ln w="19050">
            <a:no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ctr" anchorCtr="0"/>
          <a:lstStyle/>
          <a:p>
            <a:pPr marL="684213" indent="-455613">
              <a:spcBef>
                <a:spcPts val="100"/>
              </a:spcBef>
              <a:spcAft>
                <a:spcPts val="100"/>
              </a:spcAft>
              <a:buClr>
                <a:schemeClr val="accent1"/>
              </a:buClr>
              <a:buFont typeface="Wingdings" panose="05000000000000000000" pitchFamily="2" charset="2"/>
              <a:buChar char="ü"/>
            </a:pPr>
            <a:r>
              <a:rPr lang="en-US" sz="2000">
                <a:solidFill>
                  <a:srgbClr val="5F5F5F"/>
                </a:solidFill>
              </a:rPr>
              <a:t>“</a:t>
            </a:r>
            <a:r>
              <a:rPr lang="en-US" sz="2000">
                <a:solidFill>
                  <a:schemeClr val="accent1"/>
                </a:solidFill>
              </a:rPr>
              <a:t>Big Data</a:t>
            </a:r>
            <a:r>
              <a:rPr lang="en-US" sz="2000">
                <a:solidFill>
                  <a:srgbClr val="5F5F5F"/>
                </a:solidFill>
              </a:rPr>
              <a:t>” means:</a:t>
            </a:r>
          </a:p>
          <a:p>
            <a:pPr marL="1141413" lvl="1" indent="-455613">
              <a:spcBef>
                <a:spcPts val="200"/>
              </a:spcBef>
              <a:spcAft>
                <a:spcPts val="200"/>
              </a:spcAft>
              <a:buClr>
                <a:schemeClr val="accent1"/>
              </a:buClr>
              <a:buFont typeface="Wingdings" panose="05000000000000000000" pitchFamily="2" charset="2"/>
              <a:buChar char="§"/>
            </a:pPr>
            <a:r>
              <a:rPr lang="en-US" sz="1600">
                <a:solidFill>
                  <a:schemeClr val="tx1">
                    <a:lumMod val="75000"/>
                  </a:schemeClr>
                </a:solidFill>
              </a:rPr>
              <a:t>using new or expanded datasets and data, including data from unconventional sources such as social media </a:t>
            </a:r>
          </a:p>
          <a:p>
            <a:pPr marL="1141413" lvl="1" indent="-455613">
              <a:spcBef>
                <a:spcPts val="200"/>
              </a:spcBef>
              <a:spcAft>
                <a:spcPts val="200"/>
              </a:spcAft>
              <a:buClr>
                <a:schemeClr val="accent1"/>
              </a:buClr>
              <a:buFont typeface="Wingdings" panose="05000000000000000000" pitchFamily="2" charset="2"/>
              <a:buChar char="§"/>
            </a:pPr>
            <a:r>
              <a:rPr lang="en-US" sz="1600">
                <a:solidFill>
                  <a:schemeClr val="tx1">
                    <a:lumMod val="75000"/>
                  </a:schemeClr>
                </a:solidFill>
              </a:rPr>
              <a:t>adopting the technologies required to generate, collect and store these new forms of data </a:t>
            </a:r>
          </a:p>
          <a:p>
            <a:pPr marL="1141413" lvl="1" indent="-455613">
              <a:spcBef>
                <a:spcPts val="200"/>
              </a:spcBef>
              <a:spcAft>
                <a:spcPts val="200"/>
              </a:spcAft>
              <a:buClr>
                <a:schemeClr val="accent1"/>
              </a:buClr>
              <a:buFont typeface="Wingdings" panose="05000000000000000000" pitchFamily="2" charset="2"/>
              <a:buChar char="§"/>
            </a:pPr>
            <a:r>
              <a:rPr lang="en-US" sz="1600">
                <a:solidFill>
                  <a:schemeClr val="tx1">
                    <a:lumMod val="75000"/>
                  </a:schemeClr>
                </a:solidFill>
              </a:rPr>
              <a:t>using advanced data processing technologies </a:t>
            </a:r>
          </a:p>
          <a:p>
            <a:pPr marL="1141413" lvl="1" indent="-455613">
              <a:spcBef>
                <a:spcPts val="200"/>
              </a:spcBef>
              <a:spcAft>
                <a:spcPts val="200"/>
              </a:spcAft>
              <a:buClr>
                <a:schemeClr val="accent1"/>
              </a:buClr>
              <a:buFont typeface="Wingdings" panose="05000000000000000000" pitchFamily="2" charset="2"/>
              <a:buChar char="§"/>
            </a:pPr>
            <a:r>
              <a:rPr lang="en-US" sz="1600">
                <a:solidFill>
                  <a:schemeClr val="tx1">
                    <a:lumMod val="75000"/>
                  </a:schemeClr>
                </a:solidFill>
              </a:rPr>
              <a:t>using sophisticated analytical techniques such as predictive analytics </a:t>
            </a:r>
          </a:p>
          <a:p>
            <a:pPr marL="1141413" lvl="1" indent="-455613">
              <a:spcBef>
                <a:spcPts val="200"/>
              </a:spcBef>
              <a:spcAft>
                <a:spcPts val="200"/>
              </a:spcAft>
              <a:buClr>
                <a:schemeClr val="accent1"/>
              </a:buClr>
              <a:buFont typeface="Wingdings" panose="05000000000000000000" pitchFamily="2" charset="2"/>
              <a:buChar char="§"/>
            </a:pPr>
            <a:r>
              <a:rPr lang="en-US" sz="1600">
                <a:solidFill>
                  <a:schemeClr val="tx1">
                    <a:lumMod val="75000"/>
                  </a:schemeClr>
                </a:solidFill>
              </a:rPr>
              <a:t>applying this data knowledge in business decisions and activities</a:t>
            </a:r>
          </a:p>
          <a:p>
            <a:pPr marL="684213" indent="-455613">
              <a:spcBef>
                <a:spcPts val="100"/>
              </a:spcBef>
              <a:spcAft>
                <a:spcPts val="100"/>
              </a:spcAft>
              <a:buClr>
                <a:schemeClr val="accent1"/>
              </a:buClr>
              <a:buFont typeface="Wingdings" panose="05000000000000000000" pitchFamily="2" charset="2"/>
              <a:buChar char="ü"/>
            </a:pPr>
            <a:r>
              <a:rPr lang="en-US" sz="2000" smtClean="0">
                <a:solidFill>
                  <a:srgbClr val="5F5F5F"/>
                </a:solidFill>
              </a:rPr>
              <a:t>By analyzing </a:t>
            </a:r>
            <a:r>
              <a:rPr lang="en-US" sz="2000">
                <a:solidFill>
                  <a:srgbClr val="5F5F5F"/>
                </a:solidFill>
              </a:rPr>
              <a:t>payment information, firms can build an insight into customer intelligence and </a:t>
            </a:r>
            <a:r>
              <a:rPr lang="en-US" sz="2000" smtClean="0">
                <a:solidFill>
                  <a:srgbClr val="5F5F5F"/>
                </a:solidFill>
              </a:rPr>
              <a:t>behaviors </a:t>
            </a:r>
            <a:r>
              <a:rPr lang="en-US" sz="2000">
                <a:solidFill>
                  <a:srgbClr val="5F5F5F"/>
                </a:solidFill>
              </a:rPr>
              <a:t>that they may be able to </a:t>
            </a:r>
            <a:r>
              <a:rPr lang="en-US" sz="2000" smtClean="0">
                <a:solidFill>
                  <a:srgbClr val="5F5F5F"/>
                </a:solidFill>
              </a:rPr>
              <a:t>monetize</a:t>
            </a:r>
            <a:r>
              <a:rPr lang="en-US" sz="2000">
                <a:solidFill>
                  <a:srgbClr val="5F5F5F"/>
                </a:solidFill>
              </a:rPr>
              <a:t>. </a:t>
            </a:r>
          </a:p>
        </p:txBody>
      </p:sp>
      <p:pic>
        <p:nvPicPr>
          <p:cNvPr id="9" name="Picture 5" descr="C:\Users\bmsrhm\AppData\Local\Microsoft\Windows\Temporary Internet Files\Content.IE5\1CLZ8BP1\medium-Thumbtack-Pushpin-66.6-12577[1].gif"/>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7380312" y="1733060"/>
            <a:ext cx="871150" cy="65917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fld id="{E439E4F6-2607-4A03-99F9-7BC62CFC729C}" type="slidenum">
              <a:rPr lang="en-AU" smtClean="0"/>
              <a:pPr/>
              <a:t>16</a:t>
            </a:fld>
            <a:endParaRPr lang="en-AU" dirty="0"/>
          </a:p>
        </p:txBody>
      </p:sp>
      <p:sp>
        <p:nvSpPr>
          <p:cNvPr id="3" name="Title 2"/>
          <p:cNvSpPr>
            <a:spLocks noGrp="1"/>
          </p:cNvSpPr>
          <p:nvPr>
            <p:ph type="title"/>
          </p:nvPr>
        </p:nvSpPr>
        <p:spPr/>
        <p:txBody>
          <a:bodyPr/>
          <a:lstStyle/>
          <a:p>
            <a:r>
              <a:rPr lang="en-GB" dirty="0" smtClean="0"/>
              <a:t>Big Data</a:t>
            </a:r>
            <a:endParaRPr lang="en-GB" dirty="0"/>
          </a:p>
        </p:txBody>
      </p:sp>
    </p:spTree>
    <p:extLst>
      <p:ext uri="{BB962C8B-B14F-4D97-AF65-F5344CB8AC3E}">
        <p14:creationId xmlns:p14="http://schemas.microsoft.com/office/powerpoint/2010/main" val="242808170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17</a:t>
            </a:fld>
            <a:endParaRPr lang="en-AU" dirty="0"/>
          </a:p>
        </p:txBody>
      </p:sp>
      <p:sp>
        <p:nvSpPr>
          <p:cNvPr id="3" name="Title 2"/>
          <p:cNvSpPr>
            <a:spLocks noGrp="1"/>
          </p:cNvSpPr>
          <p:nvPr>
            <p:ph type="title"/>
          </p:nvPr>
        </p:nvSpPr>
        <p:spPr/>
        <p:txBody>
          <a:bodyPr/>
          <a:lstStyle/>
          <a:p>
            <a:r>
              <a:rPr lang="en-GB"/>
              <a:t>Big </a:t>
            </a:r>
            <a:r>
              <a:rPr lang="en-GB" smtClean="0"/>
              <a:t>Data</a:t>
            </a:r>
            <a:endParaRPr lang="en-GB" sz="2000" dirty="0"/>
          </a:p>
        </p:txBody>
      </p:sp>
      <p:sp>
        <p:nvSpPr>
          <p:cNvPr id="7" name="Rounded Rectangle 6"/>
          <p:cNvSpPr/>
          <p:nvPr/>
        </p:nvSpPr>
        <p:spPr>
          <a:xfrm rot="21379946">
            <a:off x="807561" y="1883450"/>
            <a:ext cx="7729125" cy="4176464"/>
          </a:xfrm>
          <a:prstGeom prst="roundRect">
            <a:avLst>
              <a:gd name="adj" fmla="val 2713"/>
            </a:avLst>
          </a:prstGeom>
          <a:solidFill>
            <a:schemeClr val="accent3"/>
          </a:solidFill>
          <a:ln w="19050">
            <a:solidFill>
              <a:schemeClr val="accent3"/>
            </a:solid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t" anchorCtr="0"/>
          <a:lstStyle/>
          <a:p>
            <a:pPr marL="684213" indent="-455613">
              <a:spcAft>
                <a:spcPts val="400"/>
              </a:spcAft>
              <a:buClr>
                <a:schemeClr val="accent1"/>
              </a:buClr>
              <a:buFont typeface="Wingdings" panose="05000000000000000000" pitchFamily="2" charset="2"/>
              <a:buChar char="ü"/>
            </a:pPr>
            <a:endParaRPr lang="en-US" sz="2200">
              <a:solidFill>
                <a:srgbClr val="5F5F5F"/>
              </a:solidFill>
            </a:endParaRPr>
          </a:p>
        </p:txBody>
      </p:sp>
      <p:sp>
        <p:nvSpPr>
          <p:cNvPr id="8" name="Rounded Rectangle 7"/>
          <p:cNvSpPr/>
          <p:nvPr/>
        </p:nvSpPr>
        <p:spPr>
          <a:xfrm>
            <a:off x="803314" y="1868066"/>
            <a:ext cx="7729125" cy="4176464"/>
          </a:xfrm>
          <a:prstGeom prst="roundRect">
            <a:avLst>
              <a:gd name="adj" fmla="val 2713"/>
            </a:avLst>
          </a:prstGeom>
          <a:solidFill>
            <a:srgbClr val="FFFFFF"/>
          </a:solidFill>
          <a:ln w="19050">
            <a:no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ctr" anchorCtr="0"/>
          <a:lstStyle/>
          <a:p>
            <a:pPr marL="684213" indent="-455613">
              <a:spcBef>
                <a:spcPts val="100"/>
              </a:spcBef>
              <a:spcAft>
                <a:spcPts val="100"/>
              </a:spcAft>
              <a:buClr>
                <a:schemeClr val="accent1"/>
              </a:buClr>
              <a:buFont typeface="Wingdings" panose="05000000000000000000" pitchFamily="2" charset="2"/>
              <a:buChar char="ü"/>
            </a:pPr>
            <a:r>
              <a:rPr lang="en-US" sz="1900">
                <a:solidFill>
                  <a:srgbClr val="5F5F5F"/>
                </a:solidFill>
              </a:rPr>
              <a:t>Offers can be driven by analytics into a combination of historical payments information and big data analysis of demographics, location positioning and peer group analysis. </a:t>
            </a:r>
          </a:p>
          <a:p>
            <a:pPr marL="684213" indent="-455613">
              <a:spcBef>
                <a:spcPts val="100"/>
              </a:spcBef>
              <a:spcAft>
                <a:spcPts val="100"/>
              </a:spcAft>
              <a:buClr>
                <a:schemeClr val="accent1"/>
              </a:buClr>
              <a:buFont typeface="Wingdings" panose="05000000000000000000" pitchFamily="2" charset="2"/>
              <a:buChar char="ü"/>
            </a:pPr>
            <a:r>
              <a:rPr lang="en-US" sz="1900">
                <a:solidFill>
                  <a:srgbClr val="5F5F5F"/>
                </a:solidFill>
              </a:rPr>
              <a:t>By understanding customer </a:t>
            </a:r>
            <a:r>
              <a:rPr lang="en-US" sz="1900" smtClean="0">
                <a:solidFill>
                  <a:srgbClr val="5F5F5F"/>
                </a:solidFill>
              </a:rPr>
              <a:t>behavior</a:t>
            </a:r>
            <a:r>
              <a:rPr lang="en-US" sz="1900">
                <a:solidFill>
                  <a:srgbClr val="5F5F5F"/>
                </a:solidFill>
              </a:rPr>
              <a:t>, firms can target new customers and cross-sell to existing customers. </a:t>
            </a:r>
          </a:p>
          <a:p>
            <a:pPr marL="684213" indent="-455613">
              <a:spcBef>
                <a:spcPts val="100"/>
              </a:spcBef>
              <a:spcAft>
                <a:spcPts val="100"/>
              </a:spcAft>
              <a:buClr>
                <a:schemeClr val="accent1"/>
              </a:buClr>
              <a:buFont typeface="Wingdings" panose="05000000000000000000" pitchFamily="2" charset="2"/>
              <a:buChar char="ü"/>
            </a:pPr>
            <a:r>
              <a:rPr lang="en-US" sz="1900">
                <a:solidFill>
                  <a:srgbClr val="5F5F5F"/>
                </a:solidFill>
              </a:rPr>
              <a:t>Firms can incorporate transactional-level data analysis </a:t>
            </a:r>
            <a:r>
              <a:rPr lang="en-US" sz="1900" smtClean="0">
                <a:solidFill>
                  <a:srgbClr val="5F5F5F"/>
                </a:solidFill>
              </a:rPr>
              <a:t/>
            </a:r>
            <a:br>
              <a:rPr lang="en-US" sz="1900" smtClean="0">
                <a:solidFill>
                  <a:srgbClr val="5F5F5F"/>
                </a:solidFill>
              </a:rPr>
            </a:br>
            <a:r>
              <a:rPr lang="en-US" sz="1900" smtClean="0">
                <a:solidFill>
                  <a:srgbClr val="5F5F5F"/>
                </a:solidFill>
              </a:rPr>
              <a:t>within </a:t>
            </a:r>
            <a:r>
              <a:rPr lang="en-US" sz="1900">
                <a:solidFill>
                  <a:srgbClr val="5F5F5F"/>
                </a:solidFill>
              </a:rPr>
              <a:t>credit risk model development. </a:t>
            </a:r>
          </a:p>
          <a:p>
            <a:pPr marL="684213" indent="-455613">
              <a:spcBef>
                <a:spcPts val="100"/>
              </a:spcBef>
              <a:spcAft>
                <a:spcPts val="100"/>
              </a:spcAft>
              <a:buClr>
                <a:schemeClr val="accent1"/>
              </a:buClr>
              <a:buFont typeface="Wingdings" panose="05000000000000000000" pitchFamily="2" charset="2"/>
              <a:buChar char="ü"/>
            </a:pPr>
            <a:r>
              <a:rPr lang="en-US" sz="1900">
                <a:solidFill>
                  <a:srgbClr val="5F5F5F"/>
                </a:solidFill>
              </a:rPr>
              <a:t>Firms can give customers access to their own data, and </a:t>
            </a:r>
            <a:r>
              <a:rPr lang="en-US" sz="1900" smtClean="0">
                <a:solidFill>
                  <a:srgbClr val="5F5F5F"/>
                </a:solidFill>
              </a:rPr>
              <a:t/>
            </a:r>
            <a:br>
              <a:rPr lang="en-US" sz="1900" smtClean="0">
                <a:solidFill>
                  <a:srgbClr val="5F5F5F"/>
                </a:solidFill>
              </a:rPr>
            </a:br>
            <a:r>
              <a:rPr lang="en-US" sz="1900" smtClean="0">
                <a:solidFill>
                  <a:srgbClr val="5F5F5F"/>
                </a:solidFill>
              </a:rPr>
              <a:t>help </a:t>
            </a:r>
            <a:r>
              <a:rPr lang="en-US" sz="1900">
                <a:solidFill>
                  <a:srgbClr val="5F5F5F"/>
                </a:solidFill>
              </a:rPr>
              <a:t>them manage their finances via apps that make use </a:t>
            </a:r>
            <a:r>
              <a:rPr lang="en-US" sz="1900" smtClean="0">
                <a:solidFill>
                  <a:srgbClr val="5F5F5F"/>
                </a:solidFill>
              </a:rPr>
              <a:t/>
            </a:r>
            <a:br>
              <a:rPr lang="en-US" sz="1900" smtClean="0">
                <a:solidFill>
                  <a:srgbClr val="5F5F5F"/>
                </a:solidFill>
              </a:rPr>
            </a:br>
            <a:r>
              <a:rPr lang="en-US" sz="1900" smtClean="0">
                <a:solidFill>
                  <a:srgbClr val="5F5F5F"/>
                </a:solidFill>
              </a:rPr>
              <a:t>of </a:t>
            </a:r>
            <a:r>
              <a:rPr lang="en-US" sz="1900">
                <a:solidFill>
                  <a:srgbClr val="5F5F5F"/>
                </a:solidFill>
              </a:rPr>
              <a:t>the data. </a:t>
            </a:r>
          </a:p>
          <a:p>
            <a:pPr marL="684213" indent="-455613">
              <a:spcBef>
                <a:spcPts val="100"/>
              </a:spcBef>
              <a:spcAft>
                <a:spcPts val="100"/>
              </a:spcAft>
              <a:buClr>
                <a:schemeClr val="accent1"/>
              </a:buClr>
              <a:buFont typeface="Wingdings" panose="05000000000000000000" pitchFamily="2" charset="2"/>
              <a:buChar char="ü"/>
            </a:pPr>
            <a:r>
              <a:rPr lang="en-US" sz="1900">
                <a:solidFill>
                  <a:srgbClr val="5F5F5F"/>
                </a:solidFill>
              </a:rPr>
              <a:t>Big Data can be used to identify problems, for example, </a:t>
            </a:r>
            <a:r>
              <a:rPr lang="en-US" sz="1900" smtClean="0">
                <a:solidFill>
                  <a:srgbClr val="5F5F5F"/>
                </a:solidFill>
              </a:rPr>
              <a:t/>
            </a:r>
            <a:br>
              <a:rPr lang="en-US" sz="1900" smtClean="0">
                <a:solidFill>
                  <a:srgbClr val="5F5F5F"/>
                </a:solidFill>
              </a:rPr>
            </a:br>
            <a:r>
              <a:rPr lang="en-US" sz="1900" smtClean="0">
                <a:solidFill>
                  <a:srgbClr val="5F5F5F"/>
                </a:solidFill>
              </a:rPr>
              <a:t>how </a:t>
            </a:r>
            <a:r>
              <a:rPr lang="en-US" sz="1900">
                <a:solidFill>
                  <a:srgbClr val="5F5F5F"/>
                </a:solidFill>
              </a:rPr>
              <a:t>credit lines are being used against agreed limits and </a:t>
            </a:r>
            <a:r>
              <a:rPr lang="en-US" sz="1900" smtClean="0">
                <a:solidFill>
                  <a:srgbClr val="5F5F5F"/>
                </a:solidFill>
              </a:rPr>
              <a:t/>
            </a:r>
            <a:br>
              <a:rPr lang="en-US" sz="1900" smtClean="0">
                <a:solidFill>
                  <a:srgbClr val="5F5F5F"/>
                </a:solidFill>
              </a:rPr>
            </a:br>
            <a:r>
              <a:rPr lang="en-US" sz="1900" smtClean="0">
                <a:solidFill>
                  <a:srgbClr val="5F5F5F"/>
                </a:solidFill>
              </a:rPr>
              <a:t>to </a:t>
            </a:r>
            <a:r>
              <a:rPr lang="en-US" sz="1900">
                <a:solidFill>
                  <a:srgbClr val="5F5F5F"/>
                </a:solidFill>
              </a:rPr>
              <a:t>identify payments patterns of potential interest.</a:t>
            </a:r>
          </a:p>
        </p:txBody>
      </p:sp>
      <p:pic>
        <p:nvPicPr>
          <p:cNvPr id="9" name="Picture 5" descr="C:\Users\bmsrhm\AppData\Local\Microsoft\Windows\Temporary Internet Files\Content.IE5\1CLZ8BP1\medium-Thumbtack-Pushpin-66.6-12577[1].gif"/>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7380312" y="1733060"/>
            <a:ext cx="871150" cy="65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49823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18</a:t>
            </a:fld>
            <a:endParaRPr lang="en-AU" dirty="0"/>
          </a:p>
        </p:txBody>
      </p:sp>
      <p:sp>
        <p:nvSpPr>
          <p:cNvPr id="3" name="Title 2"/>
          <p:cNvSpPr>
            <a:spLocks noGrp="1"/>
          </p:cNvSpPr>
          <p:nvPr>
            <p:ph type="title"/>
          </p:nvPr>
        </p:nvSpPr>
        <p:spPr/>
        <p:txBody>
          <a:bodyPr/>
          <a:lstStyle/>
          <a:p>
            <a:r>
              <a:rPr lang="en-GB" dirty="0" smtClean="0"/>
              <a:t>RegTech</a:t>
            </a:r>
            <a:endParaRPr lang="en-GB" dirty="0"/>
          </a:p>
        </p:txBody>
      </p:sp>
      <p:sp>
        <p:nvSpPr>
          <p:cNvPr id="7" name="Rounded Rectangle 6"/>
          <p:cNvSpPr/>
          <p:nvPr/>
        </p:nvSpPr>
        <p:spPr>
          <a:xfrm rot="21379946">
            <a:off x="807561" y="1883450"/>
            <a:ext cx="7729125" cy="4176464"/>
          </a:xfrm>
          <a:prstGeom prst="roundRect">
            <a:avLst>
              <a:gd name="adj" fmla="val 2713"/>
            </a:avLst>
          </a:prstGeom>
          <a:solidFill>
            <a:schemeClr val="accent1"/>
          </a:solidFill>
          <a:ln w="19050">
            <a:solidFill>
              <a:schemeClr val="accent1"/>
            </a:solid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t" anchorCtr="0"/>
          <a:lstStyle/>
          <a:p>
            <a:pPr marL="684213" indent="-455613">
              <a:spcAft>
                <a:spcPts val="400"/>
              </a:spcAft>
              <a:buClr>
                <a:schemeClr val="accent1"/>
              </a:buClr>
              <a:buFont typeface="Wingdings" panose="05000000000000000000" pitchFamily="2" charset="2"/>
              <a:buChar char="ü"/>
            </a:pPr>
            <a:endParaRPr lang="en-US" sz="2200">
              <a:solidFill>
                <a:srgbClr val="5F5F5F"/>
              </a:solidFill>
            </a:endParaRPr>
          </a:p>
        </p:txBody>
      </p:sp>
      <p:sp>
        <p:nvSpPr>
          <p:cNvPr id="8" name="Rounded Rectangle 7"/>
          <p:cNvSpPr/>
          <p:nvPr/>
        </p:nvSpPr>
        <p:spPr>
          <a:xfrm>
            <a:off x="803314" y="1868066"/>
            <a:ext cx="7729125" cy="4176464"/>
          </a:xfrm>
          <a:prstGeom prst="roundRect">
            <a:avLst>
              <a:gd name="adj" fmla="val 2713"/>
            </a:avLst>
          </a:prstGeom>
          <a:solidFill>
            <a:srgbClr val="FFFFFF"/>
          </a:solidFill>
          <a:ln w="19050">
            <a:no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ctr" anchorCtr="0"/>
          <a:lstStyle/>
          <a:p>
            <a:pPr marL="684213" indent="-455613">
              <a:spcAft>
                <a:spcPts val="400"/>
              </a:spcAft>
              <a:buClr>
                <a:schemeClr val="accent1"/>
              </a:buClr>
              <a:buFont typeface="Wingdings" panose="05000000000000000000" pitchFamily="2" charset="2"/>
              <a:buChar char="ü"/>
            </a:pPr>
            <a:r>
              <a:rPr lang="en-US" sz="2000">
                <a:solidFill>
                  <a:srgbClr val="5F5F5F"/>
                </a:solidFill>
              </a:rPr>
              <a:t>RegTech broadly means technologies that facilitate </a:t>
            </a:r>
            <a:r>
              <a:rPr lang="en-US" sz="2000" smtClean="0">
                <a:solidFill>
                  <a:srgbClr val="5F5F5F"/>
                </a:solidFill>
              </a:rPr>
              <a:t/>
            </a:r>
            <a:br>
              <a:rPr lang="en-US" sz="2000" smtClean="0">
                <a:solidFill>
                  <a:srgbClr val="5F5F5F"/>
                </a:solidFill>
              </a:rPr>
            </a:br>
            <a:r>
              <a:rPr lang="en-US" sz="2000" smtClean="0">
                <a:solidFill>
                  <a:srgbClr val="5F5F5F"/>
                </a:solidFill>
              </a:rPr>
              <a:t>the </a:t>
            </a:r>
            <a:r>
              <a:rPr lang="en-US" sz="2000">
                <a:solidFill>
                  <a:srgbClr val="5F5F5F"/>
                </a:solidFill>
              </a:rPr>
              <a:t>delivery of regulatory requirements.</a:t>
            </a:r>
          </a:p>
          <a:p>
            <a:pPr marL="684213" indent="-455613">
              <a:spcAft>
                <a:spcPts val="400"/>
              </a:spcAft>
              <a:buClr>
                <a:schemeClr val="accent1"/>
              </a:buClr>
              <a:buFont typeface="Wingdings" panose="05000000000000000000" pitchFamily="2" charset="2"/>
              <a:buChar char="ü"/>
            </a:pPr>
            <a:r>
              <a:rPr lang="en-US" sz="2000" smtClean="0">
                <a:solidFill>
                  <a:srgbClr val="5F5F5F"/>
                </a:solidFill>
              </a:rPr>
              <a:t>Deutsche </a:t>
            </a:r>
            <a:r>
              <a:rPr lang="en-US" sz="2000">
                <a:solidFill>
                  <a:srgbClr val="5F5F5F"/>
                </a:solidFill>
              </a:rPr>
              <a:t>Bank, JP Morgan, Santander and HSBC have </a:t>
            </a:r>
            <a:r>
              <a:rPr lang="en-US" sz="2000" smtClean="0">
                <a:solidFill>
                  <a:srgbClr val="5F5F5F"/>
                </a:solidFill>
              </a:rPr>
              <a:t/>
            </a:r>
            <a:br>
              <a:rPr lang="en-US" sz="2000" smtClean="0">
                <a:solidFill>
                  <a:srgbClr val="5F5F5F"/>
                </a:solidFill>
              </a:rPr>
            </a:br>
            <a:r>
              <a:rPr lang="en-US" sz="2000" smtClean="0">
                <a:solidFill>
                  <a:srgbClr val="5F5F5F"/>
                </a:solidFill>
              </a:rPr>
              <a:t>all </a:t>
            </a:r>
            <a:r>
              <a:rPr lang="en-US" sz="2000">
                <a:solidFill>
                  <a:srgbClr val="5F5F5F"/>
                </a:solidFill>
              </a:rPr>
              <a:t>allocated teams to explore investment opportunities </a:t>
            </a:r>
            <a:r>
              <a:rPr lang="en-US" sz="2000" smtClean="0">
                <a:solidFill>
                  <a:srgbClr val="5F5F5F"/>
                </a:solidFill>
              </a:rPr>
              <a:t/>
            </a:r>
            <a:br>
              <a:rPr lang="en-US" sz="2000" smtClean="0">
                <a:solidFill>
                  <a:srgbClr val="5F5F5F"/>
                </a:solidFill>
              </a:rPr>
            </a:br>
            <a:r>
              <a:rPr lang="en-US" sz="2000" smtClean="0">
                <a:solidFill>
                  <a:srgbClr val="5F5F5F"/>
                </a:solidFill>
              </a:rPr>
              <a:t>in </a:t>
            </a:r>
            <a:r>
              <a:rPr lang="en-US" sz="2000">
                <a:solidFill>
                  <a:srgbClr val="5F5F5F"/>
                </a:solidFill>
              </a:rPr>
              <a:t>the RegTech sector</a:t>
            </a:r>
            <a:r>
              <a:rPr lang="en-US" sz="2000" smtClean="0">
                <a:solidFill>
                  <a:srgbClr val="5F5F5F"/>
                </a:solidFill>
              </a:rPr>
              <a:t>.</a:t>
            </a:r>
          </a:p>
          <a:p>
            <a:pPr marL="684213" indent="-455613">
              <a:spcAft>
                <a:spcPts val="400"/>
              </a:spcAft>
              <a:buClr>
                <a:schemeClr val="accent1"/>
              </a:buClr>
              <a:buFont typeface="Wingdings" panose="05000000000000000000" pitchFamily="2" charset="2"/>
              <a:buChar char="ü"/>
            </a:pPr>
            <a:r>
              <a:rPr lang="en-US" sz="2000" smtClean="0">
                <a:solidFill>
                  <a:srgbClr val="5F5F5F"/>
                </a:solidFill>
              </a:rPr>
              <a:t>Governments are beginning to work with companies to identify </a:t>
            </a:r>
            <a:r>
              <a:rPr lang="en-US" sz="2000">
                <a:solidFill>
                  <a:srgbClr val="5F5F5F"/>
                </a:solidFill>
              </a:rPr>
              <a:t>ways to support the adoption of new technologies to facilitate the delivery of regulatory </a:t>
            </a:r>
            <a:r>
              <a:rPr lang="en-US" sz="2000" smtClean="0">
                <a:solidFill>
                  <a:srgbClr val="5F5F5F"/>
                </a:solidFill>
              </a:rPr>
              <a:t>requirements.</a:t>
            </a:r>
          </a:p>
          <a:p>
            <a:pPr marL="684213" indent="-455613">
              <a:spcAft>
                <a:spcPts val="400"/>
              </a:spcAft>
              <a:buClr>
                <a:schemeClr val="accent1"/>
              </a:buClr>
              <a:buFont typeface="Wingdings" panose="05000000000000000000" pitchFamily="2" charset="2"/>
              <a:buChar char="ü"/>
            </a:pPr>
            <a:r>
              <a:rPr lang="en-US" sz="2000">
                <a:solidFill>
                  <a:srgbClr val="5F5F5F"/>
                </a:solidFill>
              </a:rPr>
              <a:t>RegTech can reduce a client’s regulatory and compliance costs, automate the certain compliance tasks and reduce risks.</a:t>
            </a:r>
          </a:p>
          <a:p>
            <a:pPr marL="684213" indent="-455613">
              <a:spcAft>
                <a:spcPts val="400"/>
              </a:spcAft>
              <a:buClr>
                <a:schemeClr val="accent1"/>
              </a:buClr>
              <a:buFont typeface="Wingdings" panose="05000000000000000000" pitchFamily="2" charset="2"/>
              <a:buChar char="ü"/>
            </a:pPr>
            <a:endParaRPr lang="en-US" sz="2000">
              <a:solidFill>
                <a:srgbClr val="5F5F5F"/>
              </a:solidFill>
            </a:endParaRPr>
          </a:p>
        </p:txBody>
      </p:sp>
      <p:pic>
        <p:nvPicPr>
          <p:cNvPr id="9" name="Picture 5" descr="C:\Users\bmsrhm\AppData\Local\Microsoft\Windows\Temporary Internet Files\Content.IE5\1CLZ8BP1\medium-Thumbtack-Pushpin-66.6-12577[1].gif"/>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7380312" y="1733060"/>
            <a:ext cx="871150" cy="65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95677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19</a:t>
            </a:fld>
            <a:endParaRPr lang="en-AU" dirty="0"/>
          </a:p>
        </p:txBody>
      </p:sp>
      <p:grpSp>
        <p:nvGrpSpPr>
          <p:cNvPr id="7" name="Group 6"/>
          <p:cNvGrpSpPr/>
          <p:nvPr/>
        </p:nvGrpSpPr>
        <p:grpSpPr>
          <a:xfrm>
            <a:off x="72384" y="1312260"/>
            <a:ext cx="8798676" cy="1512168"/>
            <a:chOff x="290040" y="1668992"/>
            <a:chExt cx="8798676" cy="1512168"/>
          </a:xfrm>
        </p:grpSpPr>
        <p:sp>
          <p:nvSpPr>
            <p:cNvPr id="8" name="Right Triangle 7"/>
            <p:cNvSpPr/>
            <p:nvPr/>
          </p:nvSpPr>
          <p:spPr>
            <a:xfrm rot="10800000">
              <a:off x="290040" y="2324632"/>
              <a:ext cx="321520" cy="466344"/>
            </a:xfrm>
            <a:prstGeom prst="rtTriangle">
              <a:avLst/>
            </a:prstGeom>
            <a:solidFill>
              <a:schemeClr val="accent3">
                <a:lumMod val="50000"/>
              </a:schemeClr>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1560" y="1668992"/>
              <a:ext cx="8477156" cy="1512168"/>
            </a:xfrm>
            <a:prstGeom prst="rect">
              <a:avLst/>
            </a:prstGeom>
            <a:gradFill flip="none" rotWithShape="1">
              <a:gsLst>
                <a:gs pos="0">
                  <a:schemeClr val="accent2"/>
                </a:gs>
                <a:gs pos="50000">
                  <a:schemeClr val="accent2">
                    <a:lumMod val="20000"/>
                    <a:lumOff val="80000"/>
                  </a:schemeClr>
                </a:gs>
                <a:gs pos="100000">
                  <a:schemeClr val="accent2">
                    <a:lumMod val="60000"/>
                    <a:lumOff val="40000"/>
                  </a:schemeClr>
                </a:gs>
              </a:gsLst>
              <a:lin ang="2700000" scaled="1"/>
              <a:tileRect/>
            </a:gra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a:off x="291712" y="1844927"/>
              <a:ext cx="2453450" cy="463864"/>
            </a:xfrm>
            <a:prstGeom prst="homePlate">
              <a:avLst>
                <a:gd name="adj" fmla="val 37002"/>
              </a:avLst>
            </a:prstGeom>
            <a:solidFill>
              <a:schemeClr val="accent3"/>
            </a:solid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3088"/>
              <a:r>
                <a:rPr lang="en-US" b="1" smtClean="0"/>
                <a:t>Benefits</a:t>
              </a:r>
              <a:endParaRPr lang="en-US" b="1"/>
            </a:p>
          </p:txBody>
        </p:sp>
      </p:grpSp>
      <p:grpSp>
        <p:nvGrpSpPr>
          <p:cNvPr id="11" name="Group 10"/>
          <p:cNvGrpSpPr/>
          <p:nvPr/>
        </p:nvGrpSpPr>
        <p:grpSpPr>
          <a:xfrm>
            <a:off x="107504" y="3902912"/>
            <a:ext cx="8798676" cy="1512168"/>
            <a:chOff x="290040" y="1668992"/>
            <a:chExt cx="8798676" cy="1512168"/>
          </a:xfrm>
        </p:grpSpPr>
        <p:sp>
          <p:nvSpPr>
            <p:cNvPr id="12" name="Right Triangle 11"/>
            <p:cNvSpPr/>
            <p:nvPr/>
          </p:nvSpPr>
          <p:spPr>
            <a:xfrm rot="10800000">
              <a:off x="290040" y="2324632"/>
              <a:ext cx="321520" cy="466344"/>
            </a:xfrm>
            <a:prstGeom prst="rtTriangle">
              <a:avLst/>
            </a:prstGeom>
            <a:solidFill>
              <a:schemeClr val="accent1">
                <a:lumMod val="5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1560" y="1668992"/>
              <a:ext cx="8477156" cy="1512168"/>
            </a:xfrm>
            <a:prstGeom prst="rect">
              <a:avLst/>
            </a:prstGeom>
            <a:gradFill flip="none" rotWithShape="1">
              <a:gsLst>
                <a:gs pos="0">
                  <a:schemeClr val="accent4"/>
                </a:gs>
                <a:gs pos="50000">
                  <a:schemeClr val="accent4">
                    <a:lumMod val="20000"/>
                    <a:lumOff val="80000"/>
                  </a:schemeClr>
                </a:gs>
                <a:gs pos="100000">
                  <a:schemeClr val="accent4">
                    <a:lumMod val="60000"/>
                    <a:lumOff val="40000"/>
                  </a:schemeClr>
                </a:gs>
              </a:gsLst>
              <a:lin ang="2700000" scaled="1"/>
              <a:tileRect/>
            </a:gra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a:off x="291712" y="1844927"/>
              <a:ext cx="2453450" cy="463864"/>
            </a:xfrm>
            <a:prstGeom prst="homePlate">
              <a:avLst>
                <a:gd name="adj" fmla="val 37002"/>
              </a:avLst>
            </a:prstGeom>
            <a:solidFill>
              <a:schemeClr val="accent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3088"/>
              <a:r>
                <a:rPr lang="en-US" b="1" smtClean="0"/>
                <a:t>Risk</a:t>
              </a:r>
              <a:endParaRPr lang="en-US" b="1"/>
            </a:p>
          </p:txBody>
        </p:sp>
      </p:grpSp>
      <p:sp>
        <p:nvSpPr>
          <p:cNvPr id="15" name="Rounded Rectangle 14"/>
          <p:cNvSpPr/>
          <p:nvPr/>
        </p:nvSpPr>
        <p:spPr>
          <a:xfrm>
            <a:off x="797440" y="2291486"/>
            <a:ext cx="1440160" cy="921436"/>
          </a:xfrm>
          <a:prstGeom prst="roundRect">
            <a:avLst>
              <a:gd name="adj" fmla="val 9600"/>
            </a:avLst>
          </a:prstGeom>
          <a:solidFill>
            <a:schemeClr val="accent5">
              <a:lumMod val="20000"/>
              <a:lumOff val="80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a:solidFill>
                  <a:schemeClr val="accent6"/>
                </a:solidFill>
              </a:rPr>
              <a:t>User </a:t>
            </a:r>
            <a:r>
              <a:rPr lang="en-US" sz="1600" smtClean="0">
                <a:solidFill>
                  <a:schemeClr val="accent6"/>
                </a:solidFill>
              </a:rPr>
              <a:t>anonymity: Privacy</a:t>
            </a:r>
            <a:endParaRPr lang="en-US" sz="1600">
              <a:solidFill>
                <a:schemeClr val="accent6"/>
              </a:solidFill>
            </a:endParaRPr>
          </a:p>
        </p:txBody>
      </p:sp>
      <p:sp>
        <p:nvSpPr>
          <p:cNvPr id="16" name="Rounded Rectangle 15"/>
          <p:cNvSpPr/>
          <p:nvPr/>
        </p:nvSpPr>
        <p:spPr>
          <a:xfrm>
            <a:off x="2359858" y="2291540"/>
            <a:ext cx="1440160" cy="921436"/>
          </a:xfrm>
          <a:prstGeom prst="roundRect">
            <a:avLst>
              <a:gd name="adj" fmla="val 9600"/>
            </a:avLst>
          </a:prstGeom>
          <a:solidFill>
            <a:schemeClr val="accent5">
              <a:lumMod val="20000"/>
              <a:lumOff val="80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a:solidFill>
                  <a:schemeClr val="accent6"/>
                </a:solidFill>
              </a:rPr>
              <a:t>Transparency </a:t>
            </a:r>
            <a:r>
              <a:rPr lang="en-US" sz="1600" smtClean="0">
                <a:solidFill>
                  <a:schemeClr val="accent6"/>
                </a:solidFill>
              </a:rPr>
              <a:t>of transactions</a:t>
            </a:r>
            <a:endParaRPr lang="en-US" sz="1600">
              <a:solidFill>
                <a:schemeClr val="accent6"/>
              </a:solidFill>
            </a:endParaRPr>
          </a:p>
        </p:txBody>
      </p:sp>
      <p:sp>
        <p:nvSpPr>
          <p:cNvPr id="17" name="Rounded Rectangle 16"/>
          <p:cNvSpPr/>
          <p:nvPr/>
        </p:nvSpPr>
        <p:spPr>
          <a:xfrm>
            <a:off x="3922276" y="2291540"/>
            <a:ext cx="1440160" cy="921436"/>
          </a:xfrm>
          <a:prstGeom prst="roundRect">
            <a:avLst>
              <a:gd name="adj" fmla="val 9600"/>
            </a:avLst>
          </a:prstGeom>
          <a:solidFill>
            <a:schemeClr val="accent5">
              <a:lumMod val="20000"/>
              <a:lumOff val="80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a:solidFill>
                  <a:schemeClr val="accent6"/>
                </a:solidFill>
              </a:rPr>
              <a:t>Cheaper and faster transactions</a:t>
            </a:r>
          </a:p>
        </p:txBody>
      </p:sp>
      <p:sp>
        <p:nvSpPr>
          <p:cNvPr id="18" name="Rounded Rectangle 17"/>
          <p:cNvSpPr/>
          <p:nvPr/>
        </p:nvSpPr>
        <p:spPr>
          <a:xfrm>
            <a:off x="5484694" y="2291540"/>
            <a:ext cx="1440160" cy="921436"/>
          </a:xfrm>
          <a:prstGeom prst="roundRect">
            <a:avLst>
              <a:gd name="adj" fmla="val 9600"/>
            </a:avLst>
          </a:prstGeom>
          <a:solidFill>
            <a:schemeClr val="accent5">
              <a:lumMod val="20000"/>
              <a:lumOff val="80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a:solidFill>
                  <a:schemeClr val="accent6"/>
                </a:solidFill>
              </a:rPr>
              <a:t>Cyber-crime </a:t>
            </a:r>
            <a:r>
              <a:rPr lang="en-US" sz="1600" smtClean="0">
                <a:solidFill>
                  <a:schemeClr val="accent6"/>
                </a:solidFill>
              </a:rPr>
              <a:t>defense</a:t>
            </a:r>
            <a:endParaRPr lang="en-US" sz="1600">
              <a:solidFill>
                <a:schemeClr val="accent6"/>
              </a:solidFill>
            </a:endParaRPr>
          </a:p>
        </p:txBody>
      </p:sp>
      <p:sp>
        <p:nvSpPr>
          <p:cNvPr id="20" name="Rounded Rectangle 19"/>
          <p:cNvSpPr/>
          <p:nvPr/>
        </p:nvSpPr>
        <p:spPr>
          <a:xfrm>
            <a:off x="795768" y="4875038"/>
            <a:ext cx="1440160" cy="921436"/>
          </a:xfrm>
          <a:prstGeom prst="roundRect">
            <a:avLst>
              <a:gd name="adj" fmla="val 9600"/>
            </a:avLst>
          </a:prstGeom>
          <a:solidFill>
            <a:schemeClr val="accent5">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a:solidFill>
                  <a:schemeClr val="accent6"/>
                </a:solidFill>
              </a:rPr>
              <a:t>User </a:t>
            </a:r>
            <a:r>
              <a:rPr lang="en-US" sz="1600" smtClean="0">
                <a:solidFill>
                  <a:schemeClr val="accent6"/>
                </a:solidFill>
              </a:rPr>
              <a:t>anonymity: Crime</a:t>
            </a:r>
            <a:endParaRPr lang="en-US" sz="1600">
              <a:solidFill>
                <a:schemeClr val="accent6"/>
              </a:solidFill>
            </a:endParaRPr>
          </a:p>
        </p:txBody>
      </p:sp>
      <p:sp>
        <p:nvSpPr>
          <p:cNvPr id="21" name="Rounded Rectangle 20"/>
          <p:cNvSpPr/>
          <p:nvPr/>
        </p:nvSpPr>
        <p:spPr>
          <a:xfrm>
            <a:off x="2358186" y="4883828"/>
            <a:ext cx="1440160" cy="921436"/>
          </a:xfrm>
          <a:prstGeom prst="roundRect">
            <a:avLst>
              <a:gd name="adj" fmla="val 9600"/>
            </a:avLst>
          </a:prstGeom>
          <a:solidFill>
            <a:schemeClr val="accent5">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a:solidFill>
                  <a:schemeClr val="accent6"/>
                </a:solidFill>
              </a:rPr>
              <a:t>Lack of government intervention</a:t>
            </a:r>
          </a:p>
        </p:txBody>
      </p:sp>
      <p:sp>
        <p:nvSpPr>
          <p:cNvPr id="22" name="Rounded Rectangle 21"/>
          <p:cNvSpPr/>
          <p:nvPr/>
        </p:nvSpPr>
        <p:spPr>
          <a:xfrm>
            <a:off x="3920604" y="4872108"/>
            <a:ext cx="1440160" cy="921436"/>
          </a:xfrm>
          <a:prstGeom prst="roundRect">
            <a:avLst>
              <a:gd name="adj" fmla="val 9600"/>
            </a:avLst>
          </a:prstGeom>
          <a:solidFill>
            <a:schemeClr val="accent5">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a:solidFill>
                  <a:schemeClr val="accent6"/>
                </a:solidFill>
              </a:rPr>
              <a:t>Volatility</a:t>
            </a:r>
          </a:p>
        </p:txBody>
      </p:sp>
      <p:sp>
        <p:nvSpPr>
          <p:cNvPr id="23" name="Rounded Rectangle 22"/>
          <p:cNvSpPr/>
          <p:nvPr/>
        </p:nvSpPr>
        <p:spPr>
          <a:xfrm>
            <a:off x="5483022" y="4877968"/>
            <a:ext cx="1440160" cy="921436"/>
          </a:xfrm>
          <a:prstGeom prst="roundRect">
            <a:avLst>
              <a:gd name="adj" fmla="val 9600"/>
            </a:avLst>
          </a:prstGeom>
          <a:solidFill>
            <a:schemeClr val="accent5">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a:solidFill>
                  <a:schemeClr val="accent6"/>
                </a:solidFill>
              </a:rPr>
              <a:t>Low consumer protection</a:t>
            </a:r>
          </a:p>
        </p:txBody>
      </p:sp>
      <p:sp>
        <p:nvSpPr>
          <p:cNvPr id="24" name="Rounded Rectangle 23"/>
          <p:cNvSpPr/>
          <p:nvPr/>
        </p:nvSpPr>
        <p:spPr>
          <a:xfrm>
            <a:off x="7045440" y="4880898"/>
            <a:ext cx="1440160" cy="921436"/>
          </a:xfrm>
          <a:prstGeom prst="roundRect">
            <a:avLst>
              <a:gd name="adj" fmla="val 9600"/>
            </a:avLst>
          </a:prstGeom>
          <a:solidFill>
            <a:schemeClr val="accent5">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a:solidFill>
                  <a:schemeClr val="accent6"/>
                </a:solidFill>
              </a:rPr>
              <a:t>Terrorist financing</a:t>
            </a:r>
          </a:p>
        </p:txBody>
      </p:sp>
      <p:sp>
        <p:nvSpPr>
          <p:cNvPr id="19" name="Rounded Rectangle 18"/>
          <p:cNvSpPr/>
          <p:nvPr/>
        </p:nvSpPr>
        <p:spPr>
          <a:xfrm>
            <a:off x="7047112" y="2291540"/>
            <a:ext cx="1440160" cy="921436"/>
          </a:xfrm>
          <a:prstGeom prst="roundRect">
            <a:avLst>
              <a:gd name="adj" fmla="val 9600"/>
            </a:avLst>
          </a:prstGeom>
          <a:solidFill>
            <a:schemeClr val="accent5">
              <a:lumMod val="20000"/>
              <a:lumOff val="80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a:solidFill>
                  <a:schemeClr val="accent6"/>
                </a:solidFill>
              </a:rPr>
              <a:t>Financial inclusion</a:t>
            </a:r>
          </a:p>
        </p:txBody>
      </p:sp>
    </p:spTree>
    <p:extLst>
      <p:ext uri="{BB962C8B-B14F-4D97-AF65-F5344CB8AC3E}">
        <p14:creationId xmlns:p14="http://schemas.microsoft.com/office/powerpoint/2010/main" val="120922216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2</a:t>
            </a:fld>
            <a:endParaRPr lang="en-AU" dirty="0"/>
          </a:p>
        </p:txBody>
      </p:sp>
      <p:sp>
        <p:nvSpPr>
          <p:cNvPr id="3" name="Title 2"/>
          <p:cNvSpPr>
            <a:spLocks noGrp="1"/>
          </p:cNvSpPr>
          <p:nvPr>
            <p:ph type="title"/>
          </p:nvPr>
        </p:nvSpPr>
        <p:spPr/>
        <p:txBody>
          <a:bodyPr/>
          <a:lstStyle/>
          <a:p>
            <a:r>
              <a:rPr lang="en-US" smtClean="0"/>
              <a:t>Agenda</a:t>
            </a:r>
            <a:endParaRPr lang="en-US"/>
          </a:p>
        </p:txBody>
      </p:sp>
      <p:sp>
        <p:nvSpPr>
          <p:cNvPr id="4" name="Content Placeholder 3"/>
          <p:cNvSpPr>
            <a:spLocks noGrp="1"/>
          </p:cNvSpPr>
          <p:nvPr>
            <p:ph idx="1"/>
          </p:nvPr>
        </p:nvSpPr>
        <p:spPr/>
        <p:txBody>
          <a:bodyPr/>
          <a:lstStyle/>
          <a:p>
            <a:r>
              <a:rPr lang="en-US" smtClean="0"/>
              <a:t>FinTech </a:t>
            </a:r>
            <a:r>
              <a:rPr lang="en-US"/>
              <a:t>O</a:t>
            </a:r>
            <a:r>
              <a:rPr lang="en-US" smtClean="0"/>
              <a:t>verview – what is FinTech? Types of FinTech products and services</a:t>
            </a:r>
          </a:p>
          <a:p>
            <a:r>
              <a:rPr lang="en-US" smtClean="0"/>
              <a:t>How is FinTech Regulated?</a:t>
            </a:r>
            <a:endParaRPr lang="en-US"/>
          </a:p>
          <a:p>
            <a:r>
              <a:rPr lang="en-US" smtClean="0"/>
              <a:t>Regulatory Iniatives to Promote FinTech</a:t>
            </a:r>
            <a:endParaRPr lang="en-US" dirty="0"/>
          </a:p>
          <a:p>
            <a:r>
              <a:rPr lang="en-US" smtClean="0"/>
              <a:t>Effect of FinTech on Existing Financial Insitutions</a:t>
            </a:r>
          </a:p>
          <a:p>
            <a:pPr marL="0" indent="0">
              <a:buNone/>
            </a:pPr>
            <a:endParaRPr lang="en-US" dirty="0"/>
          </a:p>
          <a:p>
            <a:endParaRPr lang="en-US" dirty="0"/>
          </a:p>
        </p:txBody>
      </p:sp>
      <p:sp>
        <p:nvSpPr>
          <p:cNvPr id="5" name="Footer Placeholder 4"/>
          <p:cNvSpPr>
            <a:spLocks noGrp="1"/>
          </p:cNvSpPr>
          <p:nvPr>
            <p:ph type="ftr" sz="quarter" idx="4294967295"/>
          </p:nvPr>
        </p:nvSpPr>
        <p:spPr>
          <a:xfrm>
            <a:off x="601200" y="6246000"/>
            <a:ext cx="7200000" cy="180000"/>
          </a:xfrm>
          <a:prstGeom prst="rect">
            <a:avLst/>
          </a:prstGeom>
        </p:spPr>
        <p:txBody>
          <a:bodyPr/>
          <a:lstStyle/>
          <a:p>
            <a:endParaRPr lang="en-CA" dirty="0"/>
          </a:p>
        </p:txBody>
      </p:sp>
    </p:spTree>
    <p:extLst>
      <p:ext uri="{BB962C8B-B14F-4D97-AF65-F5344CB8AC3E}">
        <p14:creationId xmlns:p14="http://schemas.microsoft.com/office/powerpoint/2010/main" val="114165915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rot="21379946">
            <a:off x="807561" y="1883450"/>
            <a:ext cx="7729125" cy="4176464"/>
          </a:xfrm>
          <a:prstGeom prst="roundRect">
            <a:avLst>
              <a:gd name="adj" fmla="val 2713"/>
            </a:avLst>
          </a:prstGeom>
          <a:solidFill>
            <a:schemeClr val="accent1"/>
          </a:solidFill>
          <a:ln w="19050">
            <a:solidFill>
              <a:schemeClr val="accent1"/>
            </a:solid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t" anchorCtr="0"/>
          <a:lstStyle/>
          <a:p>
            <a:pPr marL="684213" indent="-455613">
              <a:spcAft>
                <a:spcPts val="400"/>
              </a:spcAft>
              <a:buClr>
                <a:schemeClr val="accent1"/>
              </a:buClr>
              <a:buFont typeface="Wingdings" panose="05000000000000000000" pitchFamily="2" charset="2"/>
              <a:buChar char="ü"/>
            </a:pPr>
            <a:endParaRPr lang="en-US" sz="2200">
              <a:solidFill>
                <a:srgbClr val="5F5F5F"/>
              </a:solidFill>
            </a:endParaRPr>
          </a:p>
        </p:txBody>
      </p:sp>
      <p:sp>
        <p:nvSpPr>
          <p:cNvPr id="2" name="Slide Number Placeholder 1"/>
          <p:cNvSpPr>
            <a:spLocks noGrp="1"/>
          </p:cNvSpPr>
          <p:nvPr>
            <p:ph type="sldNum" sz="quarter" idx="11"/>
          </p:nvPr>
        </p:nvSpPr>
        <p:spPr/>
        <p:txBody>
          <a:bodyPr/>
          <a:lstStyle/>
          <a:p>
            <a:fld id="{E439E4F6-2607-4A03-99F9-7BC62CFC729C}" type="slidenum">
              <a:rPr lang="en-AU" smtClean="0"/>
              <a:pPr/>
              <a:t>20</a:t>
            </a:fld>
            <a:endParaRPr lang="en-AU" dirty="0"/>
          </a:p>
        </p:txBody>
      </p:sp>
      <p:sp>
        <p:nvSpPr>
          <p:cNvPr id="3" name="Title 2"/>
          <p:cNvSpPr>
            <a:spLocks noGrp="1"/>
          </p:cNvSpPr>
          <p:nvPr>
            <p:ph type="title"/>
          </p:nvPr>
        </p:nvSpPr>
        <p:spPr/>
        <p:txBody>
          <a:bodyPr/>
          <a:lstStyle/>
          <a:p>
            <a:r>
              <a:rPr lang="en-US" smtClean="0"/>
              <a:t>Additional Risks </a:t>
            </a:r>
            <a:r>
              <a:rPr lang="en-US"/>
              <a:t>from FinTech</a:t>
            </a:r>
          </a:p>
        </p:txBody>
      </p:sp>
      <p:sp>
        <p:nvSpPr>
          <p:cNvPr id="7" name="Rounded Rectangle 6"/>
          <p:cNvSpPr/>
          <p:nvPr/>
        </p:nvSpPr>
        <p:spPr>
          <a:xfrm>
            <a:off x="803314" y="1868066"/>
            <a:ext cx="7729125" cy="4176464"/>
          </a:xfrm>
          <a:prstGeom prst="roundRect">
            <a:avLst>
              <a:gd name="adj" fmla="val 2713"/>
            </a:avLst>
          </a:prstGeom>
          <a:solidFill>
            <a:srgbClr val="FFFFFF"/>
          </a:solidFill>
          <a:ln w="19050">
            <a:no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t" anchorCtr="0"/>
          <a:lstStyle/>
          <a:p>
            <a:pPr marL="112713"/>
            <a:endParaRPr lang="en-US" sz="2000" smtClean="0">
              <a:solidFill>
                <a:srgbClr val="5F5F5F"/>
              </a:solidFill>
            </a:endParaRPr>
          </a:p>
          <a:p>
            <a:pPr marL="684213" indent="-455613">
              <a:spcAft>
                <a:spcPts val="400"/>
              </a:spcAft>
              <a:buClr>
                <a:schemeClr val="accent1"/>
              </a:buClr>
              <a:buFont typeface="Wingdings" panose="05000000000000000000" pitchFamily="2" charset="2"/>
              <a:buChar char="ü"/>
            </a:pPr>
            <a:r>
              <a:rPr lang="en-US" sz="2200">
                <a:solidFill>
                  <a:srgbClr val="5F5F5F"/>
                </a:solidFill>
              </a:rPr>
              <a:t>Businesses focused on the “Tech” and not the “Fin”</a:t>
            </a:r>
          </a:p>
          <a:p>
            <a:pPr marL="1141413" indent="-455613">
              <a:spcAft>
                <a:spcPts val="400"/>
              </a:spcAft>
              <a:buClr>
                <a:schemeClr val="accent1"/>
              </a:buClr>
              <a:buFont typeface="Wingdings" panose="05000000000000000000" pitchFamily="2" charset="2"/>
              <a:buChar char="§"/>
            </a:pPr>
            <a:r>
              <a:rPr lang="en-US" sz="2000">
                <a:solidFill>
                  <a:srgbClr val="5F5F5F"/>
                </a:solidFill>
              </a:rPr>
              <a:t>may lack banking experience</a:t>
            </a:r>
          </a:p>
          <a:p>
            <a:pPr marL="684213" indent="-455613">
              <a:spcAft>
                <a:spcPts val="400"/>
              </a:spcAft>
              <a:buClr>
                <a:schemeClr val="accent1"/>
              </a:buClr>
              <a:buFont typeface="Wingdings" panose="05000000000000000000" pitchFamily="2" charset="2"/>
              <a:buChar char="ü"/>
            </a:pPr>
            <a:r>
              <a:rPr lang="en-US" sz="2200">
                <a:solidFill>
                  <a:srgbClr val="5F5F5F"/>
                </a:solidFill>
              </a:rPr>
              <a:t>Cybercrime</a:t>
            </a:r>
          </a:p>
          <a:p>
            <a:pPr marL="684213" indent="-455613">
              <a:spcAft>
                <a:spcPts val="400"/>
              </a:spcAft>
              <a:buClr>
                <a:schemeClr val="accent1"/>
              </a:buClr>
              <a:buFont typeface="Wingdings" panose="05000000000000000000" pitchFamily="2" charset="2"/>
              <a:buChar char="ü"/>
            </a:pPr>
            <a:r>
              <a:rPr lang="en-US" sz="2200">
                <a:solidFill>
                  <a:srgbClr val="5F5F5F"/>
                </a:solidFill>
              </a:rPr>
              <a:t>Data security/data protection</a:t>
            </a:r>
          </a:p>
          <a:p>
            <a:pPr marL="684213" indent="-455613">
              <a:spcAft>
                <a:spcPts val="400"/>
              </a:spcAft>
              <a:buClr>
                <a:schemeClr val="accent1"/>
              </a:buClr>
              <a:buFont typeface="Wingdings" panose="05000000000000000000" pitchFamily="2" charset="2"/>
              <a:buChar char="ü"/>
            </a:pPr>
            <a:r>
              <a:rPr lang="en-US" sz="2200">
                <a:solidFill>
                  <a:srgbClr val="5F5F5F"/>
                </a:solidFill>
              </a:rPr>
              <a:t>Potential user anonymity/AML risk</a:t>
            </a:r>
          </a:p>
          <a:p>
            <a:pPr marL="684213" indent="-455613">
              <a:spcAft>
                <a:spcPts val="400"/>
              </a:spcAft>
              <a:buClr>
                <a:schemeClr val="accent1"/>
              </a:buClr>
              <a:buFont typeface="Wingdings" panose="05000000000000000000" pitchFamily="2" charset="2"/>
              <a:buChar char="ü"/>
            </a:pPr>
            <a:r>
              <a:rPr lang="en-US" sz="2200">
                <a:solidFill>
                  <a:srgbClr val="5F5F5F"/>
                </a:solidFill>
              </a:rPr>
              <a:t>Volatility created by ease and speed of transfer of funds</a:t>
            </a:r>
          </a:p>
          <a:p>
            <a:pPr marL="684213" indent="-455613">
              <a:spcAft>
                <a:spcPts val="400"/>
              </a:spcAft>
              <a:buClr>
                <a:schemeClr val="accent1"/>
              </a:buClr>
              <a:buFont typeface="Wingdings" panose="05000000000000000000" pitchFamily="2" charset="2"/>
              <a:buChar char="ü"/>
            </a:pPr>
            <a:r>
              <a:rPr lang="en-US" sz="2200">
                <a:solidFill>
                  <a:srgbClr val="5F5F5F"/>
                </a:solidFill>
              </a:rPr>
              <a:t>Increasing regulatory </a:t>
            </a:r>
            <a:r>
              <a:rPr lang="en-US" sz="2200" smtClean="0">
                <a:solidFill>
                  <a:srgbClr val="5F5F5F"/>
                </a:solidFill>
              </a:rPr>
              <a:t>scrutiny</a:t>
            </a:r>
            <a:endParaRPr lang="en-US" sz="2200">
              <a:solidFill>
                <a:srgbClr val="5F5F5F"/>
              </a:solidFill>
            </a:endParaRPr>
          </a:p>
          <a:p>
            <a:pPr marL="684213" indent="-455613">
              <a:spcAft>
                <a:spcPts val="400"/>
              </a:spcAft>
              <a:buClr>
                <a:schemeClr val="accent1"/>
              </a:buClr>
              <a:buFont typeface="Wingdings" panose="05000000000000000000" pitchFamily="2" charset="2"/>
              <a:buChar char="ü"/>
            </a:pPr>
            <a:endParaRPr lang="en-US" sz="2200">
              <a:solidFill>
                <a:srgbClr val="5F5F5F"/>
              </a:solidFill>
            </a:endParaRPr>
          </a:p>
        </p:txBody>
      </p:sp>
      <p:pic>
        <p:nvPicPr>
          <p:cNvPr id="8" name="Picture 5" descr="C:\Users\bmsrhm\AppData\Local\Microsoft\Windows\Temporary Internet Files\Content.IE5\1CLZ8BP1\medium-Thumbtack-Pushpin-66.6-12577[1].gif"/>
          <p:cNvPicPr>
            <a:picLocks noChangeAspect="1" noChangeArrowheads="1"/>
          </p:cNvPicPr>
          <p:nvPr/>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7380312" y="1733060"/>
            <a:ext cx="871150" cy="65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14953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341862"/>
            <a:ext cx="7920038" cy="923330"/>
          </a:xfrm>
        </p:spPr>
        <p:txBody>
          <a:bodyPr/>
          <a:lstStyle/>
          <a:p>
            <a:pPr>
              <a:defRPr/>
            </a:pPr>
            <a:r>
              <a:rPr lang="en-GB" smtClean="0"/>
              <a:t>Regulation of FinTech</a:t>
            </a:r>
            <a:endParaRPr lang="en-GB" sz="2400" dirty="0"/>
          </a:p>
        </p:txBody>
      </p:sp>
    </p:spTree>
    <p:extLst>
      <p:ext uri="{BB962C8B-B14F-4D97-AF65-F5344CB8AC3E}">
        <p14:creationId xmlns:p14="http://schemas.microsoft.com/office/powerpoint/2010/main" val="366642927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22</a:t>
            </a:fld>
            <a:endParaRPr lang="en-AU" dirty="0"/>
          </a:p>
        </p:txBody>
      </p:sp>
      <p:sp>
        <p:nvSpPr>
          <p:cNvPr id="3" name="Title 2"/>
          <p:cNvSpPr>
            <a:spLocks noGrp="1"/>
          </p:cNvSpPr>
          <p:nvPr>
            <p:ph type="title"/>
          </p:nvPr>
        </p:nvSpPr>
        <p:spPr/>
        <p:txBody>
          <a:bodyPr/>
          <a:lstStyle/>
          <a:p>
            <a:r>
              <a:rPr lang="en-GB" smtClean="0"/>
              <a:t>Principles Underlying FinTech Regulation</a:t>
            </a:r>
            <a:endParaRPr lang="en-GB"/>
          </a:p>
        </p:txBody>
      </p:sp>
      <p:sp>
        <p:nvSpPr>
          <p:cNvPr id="18" name="Freeform 17"/>
          <p:cNvSpPr/>
          <p:nvPr/>
        </p:nvSpPr>
        <p:spPr>
          <a:xfrm>
            <a:off x="5035759" y="2101375"/>
            <a:ext cx="1542815" cy="158657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2"/>
          </a:solidFill>
          <a:effectLst>
            <a:outerShdw blurRad="50800" dist="38100" dir="5400000" algn="t"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337629" rIns="90000" bIns="337628" numCol="1" spcCol="1270" anchor="ctr" anchorCtr="0">
            <a:noAutofit/>
          </a:bodyPr>
          <a:lstStyle/>
          <a:p>
            <a:pPr lvl="0" algn="ctr" defTabSz="1200150">
              <a:lnSpc>
                <a:spcPct val="90000"/>
              </a:lnSpc>
              <a:spcBef>
                <a:spcPct val="0"/>
              </a:spcBef>
              <a:spcAft>
                <a:spcPct val="35000"/>
              </a:spcAft>
            </a:pPr>
            <a:r>
              <a:rPr lang="en-GB" sz="1400" smtClean="0"/>
              <a:t>Data Security</a:t>
            </a:r>
            <a:endParaRPr lang="en-GB" sz="1400"/>
          </a:p>
        </p:txBody>
      </p:sp>
      <p:sp>
        <p:nvSpPr>
          <p:cNvPr id="20" name="Freeform 19"/>
          <p:cNvSpPr/>
          <p:nvPr/>
        </p:nvSpPr>
        <p:spPr>
          <a:xfrm>
            <a:off x="3369521" y="2101375"/>
            <a:ext cx="1542815" cy="158657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4"/>
          </a:solidFill>
          <a:effectLst>
            <a:outerShdw blurRad="50800" dist="38100" dir="5400000" algn="t"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40" tIns="234759" rIns="204241" bIns="234758" numCol="1" spcCol="1270" anchor="ctr" anchorCtr="0">
            <a:noAutofit/>
          </a:bodyPr>
          <a:lstStyle/>
          <a:p>
            <a:pPr lvl="0" algn="ctr" defTabSz="1600200">
              <a:lnSpc>
                <a:spcPct val="90000"/>
              </a:lnSpc>
              <a:spcBef>
                <a:spcPct val="0"/>
              </a:spcBef>
              <a:spcAft>
                <a:spcPct val="35000"/>
              </a:spcAft>
            </a:pPr>
            <a:r>
              <a:rPr lang="en-GB" sz="1400" smtClean="0"/>
              <a:t>Privacy</a:t>
            </a:r>
            <a:endParaRPr lang="en-GB" sz="1400"/>
          </a:p>
        </p:txBody>
      </p:sp>
      <p:sp>
        <p:nvSpPr>
          <p:cNvPr id="21" name="Freeform 20"/>
          <p:cNvSpPr/>
          <p:nvPr/>
        </p:nvSpPr>
        <p:spPr>
          <a:xfrm>
            <a:off x="4199448" y="3448062"/>
            <a:ext cx="1542815" cy="158657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3"/>
          </a:solidFill>
          <a:effectLst>
            <a:outerShdw blurRad="50800" dist="38100" dir="5400000" algn="t"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307110" tIns="337629" rIns="307111" bIns="337628" numCol="1" spcCol="1270" anchor="ctr" anchorCtr="0">
            <a:noAutofit/>
          </a:bodyPr>
          <a:lstStyle/>
          <a:p>
            <a:pPr lvl="0" algn="ctr" defTabSz="1200150">
              <a:lnSpc>
                <a:spcPct val="90000"/>
              </a:lnSpc>
              <a:spcBef>
                <a:spcPct val="0"/>
              </a:spcBef>
              <a:spcAft>
                <a:spcPct val="35000"/>
              </a:spcAft>
            </a:pPr>
            <a:r>
              <a:rPr lang="en-US" sz="1400" smtClean="0"/>
              <a:t>Cybersecurity</a:t>
            </a:r>
            <a:endParaRPr lang="en-US" sz="1400"/>
          </a:p>
        </p:txBody>
      </p:sp>
      <p:sp>
        <p:nvSpPr>
          <p:cNvPr id="23" name="Freeform 22"/>
          <p:cNvSpPr/>
          <p:nvPr/>
        </p:nvSpPr>
        <p:spPr>
          <a:xfrm>
            <a:off x="5865687" y="3448062"/>
            <a:ext cx="1542815" cy="158657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4"/>
          </a:solidFill>
          <a:effectLst>
            <a:outerShdw blurRad="50800" dist="38100" dir="5400000" algn="t"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40" tIns="234759" rIns="204241" bIns="234758" numCol="1" spcCol="1270" anchor="ctr" anchorCtr="0">
            <a:noAutofit/>
          </a:bodyPr>
          <a:lstStyle/>
          <a:p>
            <a:pPr lvl="0" algn="ctr" defTabSz="1600200">
              <a:lnSpc>
                <a:spcPct val="90000"/>
              </a:lnSpc>
              <a:spcBef>
                <a:spcPct val="0"/>
              </a:spcBef>
              <a:spcAft>
                <a:spcPct val="35000"/>
              </a:spcAft>
            </a:pPr>
            <a:r>
              <a:rPr lang="en-US" sz="1400" smtClean="0"/>
              <a:t>Tax Evasion</a:t>
            </a:r>
            <a:endParaRPr lang="en-GB" sz="1400" kern="1200"/>
          </a:p>
        </p:txBody>
      </p:sp>
      <p:sp>
        <p:nvSpPr>
          <p:cNvPr id="24" name="Freeform 23"/>
          <p:cNvSpPr/>
          <p:nvPr/>
        </p:nvSpPr>
        <p:spPr>
          <a:xfrm>
            <a:off x="5035759" y="4794749"/>
            <a:ext cx="1542815" cy="158657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2"/>
          </a:solidFill>
          <a:effectLst>
            <a:outerShdw blurRad="50800" dist="38100" dir="5400000" algn="t"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337629" rIns="90000" bIns="337628" numCol="1" spcCol="1270" anchor="ctr" anchorCtr="0">
            <a:noAutofit/>
          </a:bodyPr>
          <a:lstStyle/>
          <a:p>
            <a:pPr lvl="0" algn="ctr" defTabSz="1200150">
              <a:lnSpc>
                <a:spcPct val="90000"/>
              </a:lnSpc>
              <a:spcBef>
                <a:spcPct val="0"/>
              </a:spcBef>
              <a:spcAft>
                <a:spcPct val="35000"/>
              </a:spcAft>
            </a:pPr>
            <a:r>
              <a:rPr lang="en-US" sz="1400" smtClean="0"/>
              <a:t>Fair Lending</a:t>
            </a:r>
            <a:endParaRPr lang="en-US" sz="1400"/>
          </a:p>
        </p:txBody>
      </p:sp>
      <p:sp>
        <p:nvSpPr>
          <p:cNvPr id="26" name="Freeform 25"/>
          <p:cNvSpPr/>
          <p:nvPr/>
        </p:nvSpPr>
        <p:spPr>
          <a:xfrm>
            <a:off x="3369521" y="4794749"/>
            <a:ext cx="1542815" cy="158657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1"/>
          </a:solidFill>
          <a:effectLst>
            <a:outerShdw blurRad="50800" dist="38100" dir="5400000" algn="t"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234759" rIns="90000" bIns="234758" numCol="1" spcCol="1270" anchor="ctr" anchorCtr="0">
            <a:noAutofit/>
          </a:bodyPr>
          <a:lstStyle/>
          <a:p>
            <a:pPr lvl="0" algn="ctr" defTabSz="1600200">
              <a:lnSpc>
                <a:spcPct val="90000"/>
              </a:lnSpc>
              <a:spcBef>
                <a:spcPct val="0"/>
              </a:spcBef>
              <a:spcAft>
                <a:spcPct val="35000"/>
              </a:spcAft>
            </a:pPr>
            <a:endParaRPr lang="en-GB" sz="1400"/>
          </a:p>
          <a:p>
            <a:pPr lvl="0" algn="ctr" defTabSz="1600200">
              <a:lnSpc>
                <a:spcPct val="90000"/>
              </a:lnSpc>
              <a:spcBef>
                <a:spcPct val="0"/>
              </a:spcBef>
              <a:spcAft>
                <a:spcPct val="35000"/>
              </a:spcAft>
            </a:pPr>
            <a:r>
              <a:rPr lang="en-GB" sz="1400" smtClean="0"/>
              <a:t>Access to Finance</a:t>
            </a:r>
            <a:endParaRPr lang="en-GB" sz="1400"/>
          </a:p>
          <a:p>
            <a:pPr lvl="0" algn="ctr" defTabSz="1600200">
              <a:lnSpc>
                <a:spcPct val="90000"/>
              </a:lnSpc>
              <a:spcBef>
                <a:spcPct val="0"/>
              </a:spcBef>
              <a:spcAft>
                <a:spcPct val="35000"/>
              </a:spcAft>
            </a:pPr>
            <a:endParaRPr lang="en-GB" sz="1400" kern="1200"/>
          </a:p>
        </p:txBody>
      </p:sp>
      <p:sp>
        <p:nvSpPr>
          <p:cNvPr id="28" name="TextBox 27"/>
          <p:cNvSpPr txBox="1"/>
          <p:nvPr/>
        </p:nvSpPr>
        <p:spPr>
          <a:xfrm>
            <a:off x="543832" y="1414517"/>
            <a:ext cx="8420656" cy="646331"/>
          </a:xfrm>
          <a:prstGeom prst="rect">
            <a:avLst/>
          </a:prstGeom>
          <a:noFill/>
        </p:spPr>
        <p:txBody>
          <a:bodyPr wrap="square" rtlCol="0">
            <a:spAutoFit/>
          </a:bodyPr>
          <a:lstStyle/>
          <a:p>
            <a:r>
              <a:rPr lang="en-US" sz="1800" smtClean="0">
                <a:solidFill>
                  <a:schemeClr val="tx1"/>
                </a:solidFill>
              </a:rPr>
              <a:t>Regulators’ responses to technological developments in the financial services industry derive from a number of often-competing principles and objectives.</a:t>
            </a:r>
            <a:endParaRPr lang="en-US" sz="1800">
              <a:solidFill>
                <a:schemeClr val="tx1"/>
              </a:solidFill>
            </a:endParaRPr>
          </a:p>
        </p:txBody>
      </p:sp>
      <p:sp>
        <p:nvSpPr>
          <p:cNvPr id="19" name="Freeform 18"/>
          <p:cNvSpPr/>
          <p:nvPr/>
        </p:nvSpPr>
        <p:spPr>
          <a:xfrm>
            <a:off x="6701592" y="4794748"/>
            <a:ext cx="1542815" cy="158657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3"/>
          </a:solidFill>
          <a:effectLst>
            <a:outerShdw blurRad="50800" dist="38100" dir="5400000" algn="t"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337629" rIns="90000" bIns="337628" numCol="1" spcCol="1270" anchor="ctr" anchorCtr="0">
            <a:noAutofit/>
          </a:bodyPr>
          <a:lstStyle/>
          <a:p>
            <a:pPr lvl="0" algn="ctr" defTabSz="1200150">
              <a:lnSpc>
                <a:spcPct val="90000"/>
              </a:lnSpc>
              <a:spcBef>
                <a:spcPct val="0"/>
              </a:spcBef>
              <a:spcAft>
                <a:spcPct val="35000"/>
              </a:spcAft>
            </a:pPr>
            <a:r>
              <a:rPr lang="en-US" sz="1400" smtClean="0"/>
              <a:t>Job Creation</a:t>
            </a:r>
            <a:endParaRPr lang="en-US" sz="1400"/>
          </a:p>
        </p:txBody>
      </p:sp>
      <p:sp>
        <p:nvSpPr>
          <p:cNvPr id="29" name="Freeform 28"/>
          <p:cNvSpPr/>
          <p:nvPr/>
        </p:nvSpPr>
        <p:spPr>
          <a:xfrm>
            <a:off x="1733041" y="2101375"/>
            <a:ext cx="1542815" cy="158657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3"/>
          </a:solidFill>
          <a:effectLst>
            <a:outerShdw blurRad="50800" dist="38100" dir="5400000" algn="t"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337629" rIns="90000" bIns="337628" numCol="1" spcCol="1270" anchor="ctr" anchorCtr="0">
            <a:noAutofit/>
          </a:bodyPr>
          <a:lstStyle/>
          <a:p>
            <a:pPr lvl="0" algn="ctr" defTabSz="1200150">
              <a:lnSpc>
                <a:spcPct val="90000"/>
              </a:lnSpc>
              <a:spcBef>
                <a:spcPct val="0"/>
              </a:spcBef>
              <a:spcAft>
                <a:spcPct val="35000"/>
              </a:spcAft>
            </a:pPr>
            <a:r>
              <a:rPr lang="en-GB" sz="1400" smtClean="0"/>
              <a:t>Consumer Protection</a:t>
            </a:r>
            <a:endParaRPr lang="en-GB" sz="1400"/>
          </a:p>
        </p:txBody>
      </p:sp>
      <p:sp>
        <p:nvSpPr>
          <p:cNvPr id="30" name="Freeform 29"/>
          <p:cNvSpPr/>
          <p:nvPr/>
        </p:nvSpPr>
        <p:spPr>
          <a:xfrm>
            <a:off x="2555776" y="3469527"/>
            <a:ext cx="1542815" cy="158657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2"/>
          </a:solidFill>
          <a:effectLst>
            <a:outerShdw blurRad="50800" dist="38100" dir="5400000" algn="t"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110" tIns="337629" rIns="307111" bIns="337628" numCol="1" spcCol="1270" anchor="ctr" anchorCtr="0">
            <a:noAutofit/>
          </a:bodyPr>
          <a:lstStyle/>
          <a:p>
            <a:pPr lvl="0" algn="ctr" defTabSz="1200150">
              <a:lnSpc>
                <a:spcPct val="90000"/>
              </a:lnSpc>
              <a:spcBef>
                <a:spcPct val="0"/>
              </a:spcBef>
              <a:spcAft>
                <a:spcPct val="35000"/>
              </a:spcAft>
            </a:pPr>
            <a:r>
              <a:rPr lang="en-US" sz="1400" smtClean="0"/>
              <a:t>Anti-Terrorism Financing</a:t>
            </a:r>
            <a:endParaRPr lang="en-US" sz="1400"/>
          </a:p>
        </p:txBody>
      </p:sp>
      <p:sp>
        <p:nvSpPr>
          <p:cNvPr id="31" name="Freeform 30"/>
          <p:cNvSpPr/>
          <p:nvPr/>
        </p:nvSpPr>
        <p:spPr>
          <a:xfrm>
            <a:off x="1733041" y="4794747"/>
            <a:ext cx="1542815" cy="158657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4"/>
          </a:solidFill>
          <a:effectLst>
            <a:outerShdw blurRad="50800" dist="38100" dir="5400000" algn="t"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234759" rIns="90000" bIns="234758" numCol="1" spcCol="1270" anchor="ctr" anchorCtr="0">
            <a:noAutofit/>
          </a:bodyPr>
          <a:lstStyle/>
          <a:p>
            <a:pPr lvl="0" algn="ctr" defTabSz="1600200">
              <a:lnSpc>
                <a:spcPct val="90000"/>
              </a:lnSpc>
              <a:spcBef>
                <a:spcPct val="0"/>
              </a:spcBef>
              <a:spcAft>
                <a:spcPct val="35000"/>
              </a:spcAft>
            </a:pPr>
            <a:endParaRPr lang="en-GB" sz="1400"/>
          </a:p>
          <a:p>
            <a:pPr lvl="0" algn="ctr" defTabSz="1600200">
              <a:lnSpc>
                <a:spcPct val="90000"/>
              </a:lnSpc>
              <a:spcBef>
                <a:spcPct val="0"/>
              </a:spcBef>
              <a:spcAft>
                <a:spcPct val="35000"/>
              </a:spcAft>
            </a:pPr>
            <a:r>
              <a:rPr lang="en-GB" sz="1400" smtClean="0"/>
              <a:t>Promoting Innovation</a:t>
            </a:r>
            <a:endParaRPr lang="en-GB" sz="1400"/>
          </a:p>
          <a:p>
            <a:pPr lvl="0" algn="ctr" defTabSz="1600200">
              <a:lnSpc>
                <a:spcPct val="90000"/>
              </a:lnSpc>
              <a:spcBef>
                <a:spcPct val="0"/>
              </a:spcBef>
              <a:spcAft>
                <a:spcPct val="35000"/>
              </a:spcAft>
            </a:pPr>
            <a:endParaRPr lang="en-GB" sz="1400" kern="1200"/>
          </a:p>
        </p:txBody>
      </p:sp>
      <p:sp>
        <p:nvSpPr>
          <p:cNvPr id="32" name="Freeform 31"/>
          <p:cNvSpPr/>
          <p:nvPr/>
        </p:nvSpPr>
        <p:spPr>
          <a:xfrm>
            <a:off x="899592" y="3469527"/>
            <a:ext cx="1542815" cy="158657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effectLst>
            <a:outerShdw blurRad="50800" dist="38100" dir="5400000" algn="t" rotWithShape="0">
              <a:prstClr val="black">
                <a:alpha val="40000"/>
              </a:prstClr>
            </a:outerShdw>
          </a:effectLst>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7110" tIns="337629" rIns="307111" bIns="337628" numCol="1" spcCol="1270" anchor="ctr" anchorCtr="0">
            <a:noAutofit/>
          </a:bodyPr>
          <a:lstStyle/>
          <a:p>
            <a:pPr lvl="0" algn="ctr" defTabSz="1200150">
              <a:lnSpc>
                <a:spcPct val="90000"/>
              </a:lnSpc>
              <a:spcBef>
                <a:spcPct val="0"/>
              </a:spcBef>
              <a:spcAft>
                <a:spcPct val="35000"/>
              </a:spcAft>
            </a:pPr>
            <a:r>
              <a:rPr lang="en-US" sz="1400" smtClean="0"/>
              <a:t>Anti-Money Laundering</a:t>
            </a:r>
            <a:endParaRPr lang="en-US" sz="1400"/>
          </a:p>
        </p:txBody>
      </p:sp>
    </p:spTree>
    <p:extLst>
      <p:ext uri="{BB962C8B-B14F-4D97-AF65-F5344CB8AC3E}">
        <p14:creationId xmlns:p14="http://schemas.microsoft.com/office/powerpoint/2010/main" val="185421774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23</a:t>
            </a:fld>
            <a:endParaRPr lang="en-AU" dirty="0"/>
          </a:p>
        </p:txBody>
      </p:sp>
      <p:sp>
        <p:nvSpPr>
          <p:cNvPr id="3" name="Title 2"/>
          <p:cNvSpPr>
            <a:spLocks noGrp="1"/>
          </p:cNvSpPr>
          <p:nvPr>
            <p:ph type="title"/>
          </p:nvPr>
        </p:nvSpPr>
        <p:spPr/>
        <p:txBody>
          <a:bodyPr/>
          <a:lstStyle/>
          <a:p>
            <a:r>
              <a:rPr lang="en-GB" smtClean="0"/>
              <a:t>Factors Impacting Regulatory Authority</a:t>
            </a:r>
            <a:endParaRPr lang="en-GB"/>
          </a:p>
        </p:txBody>
      </p:sp>
      <p:sp>
        <p:nvSpPr>
          <p:cNvPr id="5" name="Right Arrow Callout 4"/>
          <p:cNvSpPr/>
          <p:nvPr/>
        </p:nvSpPr>
        <p:spPr>
          <a:xfrm>
            <a:off x="683568" y="2204864"/>
            <a:ext cx="3816424" cy="4104456"/>
          </a:xfrm>
          <a:prstGeom prst="rightArrowCallou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1200"/>
              </a:spcAft>
              <a:buClr>
                <a:schemeClr val="bg1"/>
              </a:buClr>
              <a:buFont typeface="Arial" panose="020B0604020202020204" pitchFamily="34" charset="0"/>
              <a:buChar char="•"/>
            </a:pPr>
            <a:r>
              <a:rPr lang="en-US" sz="1800" smtClean="0"/>
              <a:t>Company Domicile</a:t>
            </a:r>
            <a:endParaRPr lang="en-US" sz="1800"/>
          </a:p>
          <a:p>
            <a:pPr marL="342900" indent="-342900">
              <a:spcAft>
                <a:spcPts val="1200"/>
              </a:spcAft>
              <a:buClr>
                <a:schemeClr val="bg1"/>
              </a:buClr>
              <a:buFont typeface="Arial" panose="020B0604020202020204" pitchFamily="34" charset="0"/>
              <a:buChar char="•"/>
            </a:pPr>
            <a:r>
              <a:rPr lang="en-US" sz="1800" smtClean="0"/>
              <a:t>Activities &amp; Practices</a:t>
            </a:r>
          </a:p>
          <a:p>
            <a:pPr marL="342900" indent="-342900">
              <a:spcAft>
                <a:spcPts val="1200"/>
              </a:spcAft>
              <a:buClr>
                <a:schemeClr val="bg1"/>
              </a:buClr>
              <a:buFont typeface="Arial" panose="020B0604020202020204" pitchFamily="34" charset="0"/>
              <a:buChar char="•"/>
            </a:pPr>
            <a:r>
              <a:rPr lang="en-US" sz="1800" smtClean="0"/>
              <a:t>Product Offerings</a:t>
            </a:r>
            <a:endParaRPr lang="en-US" sz="1800"/>
          </a:p>
          <a:p>
            <a:pPr marL="342900" indent="-342900">
              <a:spcAft>
                <a:spcPts val="1200"/>
              </a:spcAft>
              <a:buClr>
                <a:schemeClr val="bg1"/>
              </a:buClr>
              <a:buFont typeface="Arial" panose="020B0604020202020204" pitchFamily="34" charset="0"/>
              <a:buChar char="•"/>
            </a:pPr>
            <a:r>
              <a:rPr lang="en-US" sz="1800"/>
              <a:t>Size</a:t>
            </a:r>
          </a:p>
          <a:p>
            <a:pPr marL="342900" indent="-342900">
              <a:spcAft>
                <a:spcPts val="1200"/>
              </a:spcAft>
              <a:buClr>
                <a:schemeClr val="bg1"/>
              </a:buClr>
              <a:buFont typeface="Arial" panose="020B0604020202020204" pitchFamily="34" charset="0"/>
              <a:buChar char="•"/>
            </a:pPr>
            <a:r>
              <a:rPr lang="en-US" sz="1800"/>
              <a:t>Customer Type</a:t>
            </a:r>
          </a:p>
          <a:p>
            <a:pPr marL="342900" indent="-342900">
              <a:spcAft>
                <a:spcPts val="1200"/>
              </a:spcAft>
              <a:buClr>
                <a:schemeClr val="bg1"/>
              </a:buClr>
              <a:buFont typeface="Arial" panose="020B0604020202020204" pitchFamily="34" charset="0"/>
              <a:buChar char="•"/>
            </a:pPr>
            <a:r>
              <a:rPr lang="en-US" sz="1800"/>
              <a:t>Transaction Location</a:t>
            </a:r>
          </a:p>
        </p:txBody>
      </p:sp>
      <p:sp>
        <p:nvSpPr>
          <p:cNvPr id="7" name="Rounded Rectangle 6"/>
          <p:cNvSpPr/>
          <p:nvPr/>
        </p:nvSpPr>
        <p:spPr>
          <a:xfrm>
            <a:off x="4860032" y="2204864"/>
            <a:ext cx="3672408" cy="504056"/>
          </a:xfrm>
          <a:prstGeom prst="round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t>Regulatory Agency Authority</a:t>
            </a:r>
            <a:endParaRPr lang="en-US" sz="1800"/>
          </a:p>
        </p:txBody>
      </p:sp>
      <p:sp>
        <p:nvSpPr>
          <p:cNvPr id="22" name="Rounded Rectangle 21"/>
          <p:cNvSpPr/>
          <p:nvPr/>
        </p:nvSpPr>
        <p:spPr>
          <a:xfrm>
            <a:off x="4860032" y="2924944"/>
            <a:ext cx="3672408" cy="504056"/>
          </a:xfrm>
          <a:prstGeom prst="round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t>Applicable Laws &amp; Regulations</a:t>
            </a:r>
            <a:endParaRPr lang="en-US" sz="1800"/>
          </a:p>
        </p:txBody>
      </p:sp>
      <p:sp>
        <p:nvSpPr>
          <p:cNvPr id="25" name="Rounded Rectangle 24"/>
          <p:cNvSpPr/>
          <p:nvPr/>
        </p:nvSpPr>
        <p:spPr>
          <a:xfrm>
            <a:off x="4860032" y="3645024"/>
            <a:ext cx="3672408" cy="504056"/>
          </a:xfrm>
          <a:prstGeom prst="round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t>Licensure &amp; Registration Requirements</a:t>
            </a:r>
            <a:endParaRPr lang="en-US" sz="1800"/>
          </a:p>
        </p:txBody>
      </p:sp>
      <p:sp>
        <p:nvSpPr>
          <p:cNvPr id="27" name="Rounded Rectangle 26"/>
          <p:cNvSpPr/>
          <p:nvPr/>
        </p:nvSpPr>
        <p:spPr>
          <a:xfrm>
            <a:off x="4860032" y="4365104"/>
            <a:ext cx="3672408" cy="540060"/>
          </a:xfrm>
          <a:prstGeom prst="round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t>Permitted Activities</a:t>
            </a:r>
            <a:endParaRPr lang="en-US" sz="1800"/>
          </a:p>
        </p:txBody>
      </p:sp>
      <p:sp>
        <p:nvSpPr>
          <p:cNvPr id="33" name="Rounded Rectangle 32"/>
          <p:cNvSpPr/>
          <p:nvPr/>
        </p:nvSpPr>
        <p:spPr>
          <a:xfrm>
            <a:off x="4860032" y="5085184"/>
            <a:ext cx="3672408" cy="504056"/>
          </a:xfrm>
          <a:prstGeom prst="round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t>Compliance Requirements</a:t>
            </a:r>
            <a:endParaRPr lang="en-US" sz="1800"/>
          </a:p>
        </p:txBody>
      </p:sp>
      <p:sp>
        <p:nvSpPr>
          <p:cNvPr id="34" name="Rounded Rectangle 33"/>
          <p:cNvSpPr/>
          <p:nvPr/>
        </p:nvSpPr>
        <p:spPr>
          <a:xfrm>
            <a:off x="4860032" y="5805264"/>
            <a:ext cx="3672408" cy="504056"/>
          </a:xfrm>
          <a:prstGeom prst="round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smtClean="0"/>
              <a:t>Disclosure Requirements</a:t>
            </a:r>
            <a:endParaRPr lang="en-US" sz="1800"/>
          </a:p>
        </p:txBody>
      </p:sp>
      <p:sp>
        <p:nvSpPr>
          <p:cNvPr id="35" name="TextBox 34"/>
          <p:cNvSpPr txBox="1"/>
          <p:nvPr/>
        </p:nvSpPr>
        <p:spPr>
          <a:xfrm>
            <a:off x="543832" y="1414517"/>
            <a:ext cx="8204632" cy="646331"/>
          </a:xfrm>
          <a:prstGeom prst="rect">
            <a:avLst/>
          </a:prstGeom>
          <a:noFill/>
        </p:spPr>
        <p:txBody>
          <a:bodyPr wrap="square" rtlCol="0">
            <a:spAutoFit/>
          </a:bodyPr>
          <a:lstStyle/>
          <a:p>
            <a:r>
              <a:rPr lang="en-US" sz="1800" smtClean="0">
                <a:solidFill>
                  <a:schemeClr val="tx1"/>
                </a:solidFill>
              </a:rPr>
              <a:t>A combination of various factors and elements relevant to any individual FinTech company will determine how regulations will impact its business.</a:t>
            </a:r>
            <a:endParaRPr lang="en-US" sz="1800">
              <a:solidFill>
                <a:schemeClr val="tx1"/>
              </a:solidFill>
            </a:endParaRPr>
          </a:p>
        </p:txBody>
      </p:sp>
    </p:spTree>
    <p:extLst>
      <p:ext uri="{BB962C8B-B14F-4D97-AF65-F5344CB8AC3E}">
        <p14:creationId xmlns:p14="http://schemas.microsoft.com/office/powerpoint/2010/main" val="385580621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24</a:t>
            </a:fld>
            <a:endParaRPr lang="en-AU" dirty="0"/>
          </a:p>
        </p:txBody>
      </p:sp>
      <p:sp>
        <p:nvSpPr>
          <p:cNvPr id="3" name="Title 2"/>
          <p:cNvSpPr>
            <a:spLocks noGrp="1"/>
          </p:cNvSpPr>
          <p:nvPr>
            <p:ph type="title"/>
          </p:nvPr>
        </p:nvSpPr>
        <p:spPr/>
        <p:txBody>
          <a:bodyPr/>
          <a:lstStyle/>
          <a:p>
            <a:r>
              <a:rPr lang="en-US" smtClean="0"/>
              <a:t>Approaches to FinTech Regulation</a:t>
            </a:r>
            <a:endParaRPr lang="en-US"/>
          </a:p>
        </p:txBody>
      </p:sp>
      <p:sp>
        <p:nvSpPr>
          <p:cNvPr id="4" name="Content Placeholder 3"/>
          <p:cNvSpPr>
            <a:spLocks noGrp="1"/>
          </p:cNvSpPr>
          <p:nvPr>
            <p:ph idx="1"/>
          </p:nvPr>
        </p:nvSpPr>
        <p:spPr/>
        <p:txBody>
          <a:bodyPr/>
          <a:lstStyle/>
          <a:p>
            <a:r>
              <a:rPr lang="en-US" smtClean="0"/>
              <a:t>Active Approch:</a:t>
            </a:r>
          </a:p>
          <a:p>
            <a:pPr lvl="1"/>
            <a:r>
              <a:rPr lang="en-US" smtClean="0"/>
              <a:t>Regulators work closely with startups to understand new fintech developments and upcoming obstacles and to help startups address these challenges</a:t>
            </a:r>
          </a:p>
          <a:p>
            <a:pPr lvl="2"/>
            <a:r>
              <a:rPr lang="en-US" sz="1600" smtClean="0"/>
              <a:t>Examples: early collaboration with industry in drafting regulation; regular feedback/explanations of rationale during regulation process, collaboration with startups to help develop their product aligned with regulation</a:t>
            </a:r>
          </a:p>
          <a:p>
            <a:pPr lvl="1"/>
            <a:r>
              <a:rPr lang="en-US" smtClean="0"/>
              <a:t>Requires intensive use of regulatory resources and risk that agencies will become overwhelmed</a:t>
            </a:r>
          </a:p>
          <a:p>
            <a:pPr lvl="1"/>
            <a:r>
              <a:rPr lang="en-US" smtClean="0"/>
              <a:t>UK’s Financial Conduct Authority (FCA) uses an active approach</a:t>
            </a:r>
            <a:endParaRPr lang="en-US"/>
          </a:p>
        </p:txBody>
      </p:sp>
      <p:sp>
        <p:nvSpPr>
          <p:cNvPr id="5" name="Footer Placeholder 4"/>
          <p:cNvSpPr>
            <a:spLocks noGrp="1"/>
          </p:cNvSpPr>
          <p:nvPr>
            <p:ph type="ftr" sz="quarter" idx="12"/>
          </p:nvPr>
        </p:nvSpPr>
        <p:spPr/>
        <p:txBody>
          <a:bodyPr/>
          <a:lstStyle/>
          <a:p>
            <a:endParaRPr lang="en-CA" dirty="0"/>
          </a:p>
        </p:txBody>
      </p:sp>
    </p:spTree>
    <p:extLst>
      <p:ext uri="{BB962C8B-B14F-4D97-AF65-F5344CB8AC3E}">
        <p14:creationId xmlns:p14="http://schemas.microsoft.com/office/powerpoint/2010/main" val="11486205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25</a:t>
            </a:fld>
            <a:endParaRPr lang="en-AU" dirty="0"/>
          </a:p>
        </p:txBody>
      </p:sp>
      <p:sp>
        <p:nvSpPr>
          <p:cNvPr id="3" name="Title 2"/>
          <p:cNvSpPr>
            <a:spLocks noGrp="1"/>
          </p:cNvSpPr>
          <p:nvPr>
            <p:ph type="title"/>
          </p:nvPr>
        </p:nvSpPr>
        <p:spPr/>
        <p:txBody>
          <a:bodyPr/>
          <a:lstStyle/>
          <a:p>
            <a:r>
              <a:rPr lang="en-US" smtClean="0"/>
              <a:t>Approaches to FinTech Regulation</a:t>
            </a:r>
            <a:endParaRPr lang="en-US"/>
          </a:p>
        </p:txBody>
      </p:sp>
      <p:sp>
        <p:nvSpPr>
          <p:cNvPr id="4" name="Content Placeholder 3"/>
          <p:cNvSpPr>
            <a:spLocks noGrp="1"/>
          </p:cNvSpPr>
          <p:nvPr>
            <p:ph idx="1"/>
          </p:nvPr>
        </p:nvSpPr>
        <p:spPr/>
        <p:txBody>
          <a:bodyPr/>
          <a:lstStyle/>
          <a:p>
            <a:r>
              <a:rPr lang="en-US" smtClean="0"/>
              <a:t>Passive Approach:</a:t>
            </a:r>
          </a:p>
          <a:p>
            <a:pPr lvl="1"/>
            <a:r>
              <a:rPr lang="en-US" smtClean="0"/>
              <a:t>National regulators do not play an active role in trying to make fintech companies succees, but they don’t stand in their way. German regulator, BaFin, has historically taken this approach</a:t>
            </a:r>
          </a:p>
          <a:p>
            <a:r>
              <a:rPr lang="en-US" smtClean="0"/>
              <a:t>Restrictive Approach:</a:t>
            </a:r>
          </a:p>
          <a:p>
            <a:pPr lvl="1"/>
            <a:r>
              <a:rPr lang="en-US" smtClean="0"/>
              <a:t>Governments that are risk averse, have large bureaucracies or fear regulatory capture by the industry may take this approach. The United States is an example.</a:t>
            </a:r>
            <a:endParaRPr lang="en-US"/>
          </a:p>
        </p:txBody>
      </p:sp>
      <p:sp>
        <p:nvSpPr>
          <p:cNvPr id="5" name="Footer Placeholder 4"/>
          <p:cNvSpPr>
            <a:spLocks noGrp="1"/>
          </p:cNvSpPr>
          <p:nvPr>
            <p:ph type="ftr" sz="quarter" idx="12"/>
          </p:nvPr>
        </p:nvSpPr>
        <p:spPr/>
        <p:txBody>
          <a:bodyPr/>
          <a:lstStyle/>
          <a:p>
            <a:endParaRPr lang="en-CA" dirty="0"/>
          </a:p>
        </p:txBody>
      </p:sp>
    </p:spTree>
    <p:extLst>
      <p:ext uri="{BB962C8B-B14F-4D97-AF65-F5344CB8AC3E}">
        <p14:creationId xmlns:p14="http://schemas.microsoft.com/office/powerpoint/2010/main" val="309928739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26</a:t>
            </a:fld>
            <a:endParaRPr lang="en-AU" dirty="0"/>
          </a:p>
        </p:txBody>
      </p:sp>
      <p:sp>
        <p:nvSpPr>
          <p:cNvPr id="3" name="Title 2"/>
          <p:cNvSpPr>
            <a:spLocks noGrp="1"/>
          </p:cNvSpPr>
          <p:nvPr>
            <p:ph type="title"/>
          </p:nvPr>
        </p:nvSpPr>
        <p:spPr/>
        <p:txBody>
          <a:bodyPr/>
          <a:lstStyle/>
          <a:p>
            <a:r>
              <a:rPr lang="en-GB" smtClean="0"/>
              <a:t>Regulatory framework in the U.K.</a:t>
            </a:r>
            <a:endParaRPr lang="en-GB" dirty="0"/>
          </a:p>
        </p:txBody>
      </p:sp>
      <p:grpSp>
        <p:nvGrpSpPr>
          <p:cNvPr id="35" name="Group 34"/>
          <p:cNvGrpSpPr/>
          <p:nvPr/>
        </p:nvGrpSpPr>
        <p:grpSpPr>
          <a:xfrm>
            <a:off x="95617" y="1546931"/>
            <a:ext cx="9046543" cy="1017973"/>
            <a:chOff x="95617" y="1546931"/>
            <a:chExt cx="9046543" cy="1017973"/>
          </a:xfrm>
        </p:grpSpPr>
        <p:sp>
          <p:nvSpPr>
            <p:cNvPr id="9" name="Rounded Rectangle 8"/>
            <p:cNvSpPr/>
            <p:nvPr/>
          </p:nvSpPr>
          <p:spPr>
            <a:xfrm>
              <a:off x="95617" y="1556308"/>
              <a:ext cx="4535286" cy="1005840"/>
            </a:xfrm>
            <a:prstGeom prst="round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rot="10800000">
              <a:off x="315213" y="1579256"/>
              <a:ext cx="2228676" cy="958093"/>
            </a:xfrm>
            <a:prstGeom prst="homePlate">
              <a:avLst>
                <a:gd name="adj" fmla="val 63228"/>
              </a:avLst>
            </a:prstGeom>
            <a:solidFill>
              <a:srgbClr val="000000">
                <a:alpha val="40000"/>
              </a:srgb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rot="10800000">
              <a:off x="475755" y="1546931"/>
              <a:ext cx="8666405" cy="1017973"/>
            </a:xfrm>
            <a:prstGeom prst="homePlate">
              <a:avLst/>
            </a:prstGeom>
            <a:gradFill flip="none" rotWithShape="1">
              <a:gsLst>
                <a:gs pos="0">
                  <a:schemeClr val="accent4">
                    <a:lumMod val="75000"/>
                  </a:schemeClr>
                </a:gs>
                <a:gs pos="50000">
                  <a:schemeClr val="accent4">
                    <a:lumMod val="20000"/>
                    <a:lumOff val="80000"/>
                  </a:schemeClr>
                </a:gs>
                <a:gs pos="100000">
                  <a:schemeClr val="accent4">
                    <a:lumMod val="40000"/>
                    <a:lumOff val="60000"/>
                  </a:schemeClr>
                </a:gs>
              </a:gsLst>
              <a:lin ang="0" scaled="1"/>
              <a:tileRect/>
            </a:gradFill>
            <a:ln w="190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1103730" y="1834668"/>
            <a:ext cx="7714903" cy="461665"/>
          </a:xfrm>
          <a:prstGeom prst="rect">
            <a:avLst/>
          </a:prstGeom>
          <a:noFill/>
          <a:effectLst/>
        </p:spPr>
        <p:txBody>
          <a:bodyPr wrap="square" rtlCol="0">
            <a:spAutoFit/>
          </a:bodyPr>
          <a:lstStyle/>
          <a:p>
            <a:r>
              <a:rPr lang="en-US">
                <a:solidFill>
                  <a:schemeClr val="tx2"/>
                </a:solidFill>
              </a:rPr>
              <a:t>Regulation can facilitate but also be a barrier to entry</a:t>
            </a:r>
          </a:p>
        </p:txBody>
      </p:sp>
      <p:sp>
        <p:nvSpPr>
          <p:cNvPr id="24" name="TextBox 23"/>
          <p:cNvSpPr txBox="1"/>
          <p:nvPr/>
        </p:nvSpPr>
        <p:spPr>
          <a:xfrm>
            <a:off x="1107407" y="2638584"/>
            <a:ext cx="7631009" cy="1277273"/>
          </a:xfrm>
          <a:prstGeom prst="rect">
            <a:avLst/>
          </a:prstGeom>
          <a:noFill/>
        </p:spPr>
        <p:txBody>
          <a:bodyPr wrap="square" rtlCol="0">
            <a:spAutoFit/>
          </a:bodyPr>
          <a:lstStyle/>
          <a:p>
            <a:pPr marL="285750" indent="-285750">
              <a:spcBef>
                <a:spcPts val="300"/>
              </a:spcBef>
              <a:buFont typeface="Wingdings" panose="05000000000000000000" pitchFamily="2" charset="2"/>
              <a:buChar char="§"/>
            </a:pPr>
            <a:r>
              <a:rPr lang="en-US" sz="1800">
                <a:solidFill>
                  <a:schemeClr val="accent6"/>
                </a:solidFill>
              </a:rPr>
              <a:t>light touch regimes </a:t>
            </a:r>
            <a:r>
              <a:rPr lang="en-US" sz="1800" smtClean="0">
                <a:solidFill>
                  <a:schemeClr val="accent6"/>
                </a:solidFill>
              </a:rPr>
              <a:t>assist </a:t>
            </a:r>
            <a:r>
              <a:rPr lang="en-US" sz="1800">
                <a:solidFill>
                  <a:schemeClr val="accent6"/>
                </a:solidFill>
              </a:rPr>
              <a:t>new entrants with lower regulatory costs than mainstream banks</a:t>
            </a:r>
          </a:p>
          <a:p>
            <a:pPr marL="285750" indent="-285750">
              <a:spcBef>
                <a:spcPts val="300"/>
              </a:spcBef>
              <a:buFont typeface="Wingdings" panose="05000000000000000000" pitchFamily="2" charset="2"/>
              <a:buChar char="§"/>
            </a:pPr>
            <a:r>
              <a:rPr lang="en-US" sz="1800">
                <a:solidFill>
                  <a:schemeClr val="accent6"/>
                </a:solidFill>
              </a:rPr>
              <a:t>regulatory status builds credibility</a:t>
            </a:r>
          </a:p>
          <a:p>
            <a:pPr marL="285750" indent="-285750">
              <a:spcBef>
                <a:spcPts val="300"/>
              </a:spcBef>
              <a:buFont typeface="Wingdings" panose="05000000000000000000" pitchFamily="2" charset="2"/>
              <a:buChar char="§"/>
            </a:pPr>
            <a:r>
              <a:rPr lang="en-US" sz="1800" u="sng">
                <a:solidFill>
                  <a:schemeClr val="accent1"/>
                </a:solidFill>
              </a:rPr>
              <a:t>but</a:t>
            </a:r>
            <a:r>
              <a:rPr lang="en-US" sz="1800">
                <a:solidFill>
                  <a:schemeClr val="accent6"/>
                </a:solidFill>
              </a:rPr>
              <a:t> regulation is now being extended to previously unregulated </a:t>
            </a:r>
            <a:r>
              <a:rPr lang="en-US" sz="1800" smtClean="0">
                <a:solidFill>
                  <a:schemeClr val="accent6"/>
                </a:solidFill>
              </a:rPr>
              <a:t>areas</a:t>
            </a:r>
            <a:endParaRPr lang="en-US" sz="1800">
              <a:solidFill>
                <a:schemeClr val="accent6"/>
              </a:solidFill>
            </a:endParaRPr>
          </a:p>
        </p:txBody>
      </p:sp>
      <p:grpSp>
        <p:nvGrpSpPr>
          <p:cNvPr id="36" name="Group 35"/>
          <p:cNvGrpSpPr/>
          <p:nvPr/>
        </p:nvGrpSpPr>
        <p:grpSpPr>
          <a:xfrm>
            <a:off x="16396" y="4014082"/>
            <a:ext cx="9046543" cy="1018644"/>
            <a:chOff x="95617" y="3951642"/>
            <a:chExt cx="9046543" cy="1018644"/>
          </a:xfrm>
        </p:grpSpPr>
        <p:sp>
          <p:nvSpPr>
            <p:cNvPr id="26" name="Rounded Rectangle 25"/>
            <p:cNvSpPr/>
            <p:nvPr/>
          </p:nvSpPr>
          <p:spPr>
            <a:xfrm>
              <a:off x="95617" y="3951642"/>
              <a:ext cx="4535286" cy="1018572"/>
            </a:xfrm>
            <a:prstGeom prst="round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entagon 26"/>
            <p:cNvSpPr/>
            <p:nvPr/>
          </p:nvSpPr>
          <p:spPr>
            <a:xfrm rot="10800000">
              <a:off x="315213" y="3984638"/>
              <a:ext cx="2228676" cy="958093"/>
            </a:xfrm>
            <a:prstGeom prst="homePlate">
              <a:avLst>
                <a:gd name="adj" fmla="val 63228"/>
              </a:avLst>
            </a:prstGeom>
            <a:solidFill>
              <a:srgbClr val="000000">
                <a:alpha val="40000"/>
              </a:srgb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p:cNvSpPr/>
            <p:nvPr/>
          </p:nvSpPr>
          <p:spPr>
            <a:xfrm rot="10800000">
              <a:off x="475755" y="3952313"/>
              <a:ext cx="8666405" cy="1017973"/>
            </a:xfrm>
            <a:prstGeom prst="homePlate">
              <a:avLst/>
            </a:prstGeom>
            <a:gradFill flip="none" rotWithShape="1">
              <a:gsLst>
                <a:gs pos="0">
                  <a:schemeClr val="accent2">
                    <a:lumMod val="75000"/>
                  </a:schemeClr>
                </a:gs>
                <a:gs pos="50000">
                  <a:schemeClr val="accent2">
                    <a:lumMod val="20000"/>
                    <a:lumOff val="80000"/>
                  </a:schemeClr>
                </a:gs>
                <a:gs pos="100000">
                  <a:schemeClr val="accent2">
                    <a:lumMod val="60000"/>
                    <a:lumOff val="40000"/>
                  </a:schemeClr>
                </a:gs>
              </a:gsLst>
              <a:lin ang="0" scaled="1"/>
              <a:tileRect/>
            </a:gradFill>
            <a:ln w="190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1103730" y="4044230"/>
            <a:ext cx="7714903" cy="830997"/>
          </a:xfrm>
          <a:prstGeom prst="rect">
            <a:avLst/>
          </a:prstGeom>
          <a:noFill/>
          <a:effectLst/>
        </p:spPr>
        <p:txBody>
          <a:bodyPr wrap="square" rtlCol="0">
            <a:spAutoFit/>
          </a:bodyPr>
          <a:lstStyle/>
          <a:p>
            <a:r>
              <a:rPr lang="en-US">
                <a:solidFill>
                  <a:schemeClr val="tx2"/>
                </a:solidFill>
              </a:rPr>
              <a:t>EU “lighter touch” regimes: The Payment Services Directive and The Electronic Money Directive</a:t>
            </a:r>
          </a:p>
        </p:txBody>
      </p:sp>
      <p:grpSp>
        <p:nvGrpSpPr>
          <p:cNvPr id="37" name="Group 36"/>
          <p:cNvGrpSpPr/>
          <p:nvPr/>
        </p:nvGrpSpPr>
        <p:grpSpPr>
          <a:xfrm>
            <a:off x="95617" y="5154332"/>
            <a:ext cx="9046543" cy="1018644"/>
            <a:chOff x="95617" y="5154332"/>
            <a:chExt cx="9046543" cy="1018644"/>
          </a:xfrm>
        </p:grpSpPr>
        <p:sp>
          <p:nvSpPr>
            <p:cNvPr id="31" name="Rounded Rectangle 30"/>
            <p:cNvSpPr/>
            <p:nvPr/>
          </p:nvSpPr>
          <p:spPr>
            <a:xfrm>
              <a:off x="95617" y="5154332"/>
              <a:ext cx="4535286" cy="1018572"/>
            </a:xfrm>
            <a:prstGeom prst="round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entagon 31"/>
            <p:cNvSpPr/>
            <p:nvPr/>
          </p:nvSpPr>
          <p:spPr>
            <a:xfrm rot="10800000">
              <a:off x="315213" y="5187328"/>
              <a:ext cx="2228676" cy="958093"/>
            </a:xfrm>
            <a:prstGeom prst="homePlate">
              <a:avLst>
                <a:gd name="adj" fmla="val 63228"/>
              </a:avLst>
            </a:prstGeom>
            <a:solidFill>
              <a:srgbClr val="000000">
                <a:alpha val="40000"/>
              </a:srgb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entagon 32"/>
            <p:cNvSpPr/>
            <p:nvPr/>
          </p:nvSpPr>
          <p:spPr>
            <a:xfrm rot="10800000">
              <a:off x="475755" y="5155003"/>
              <a:ext cx="8666405" cy="1017973"/>
            </a:xfrm>
            <a:prstGeom prst="homePlate">
              <a:avLst/>
            </a:prstGeom>
            <a:gradFill flip="none" rotWithShape="1">
              <a:gsLst>
                <a:gs pos="0">
                  <a:schemeClr val="accent4">
                    <a:lumMod val="75000"/>
                  </a:schemeClr>
                </a:gs>
                <a:gs pos="50000">
                  <a:schemeClr val="accent4">
                    <a:lumMod val="20000"/>
                    <a:lumOff val="80000"/>
                  </a:schemeClr>
                </a:gs>
                <a:gs pos="100000">
                  <a:schemeClr val="accent4">
                    <a:lumMod val="40000"/>
                    <a:lumOff val="60000"/>
                  </a:schemeClr>
                </a:gs>
              </a:gsLst>
              <a:lin ang="0" scaled="1"/>
              <a:tileRect/>
            </a:gradFill>
            <a:ln w="190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1103730" y="5433327"/>
            <a:ext cx="7714903" cy="461665"/>
          </a:xfrm>
          <a:prstGeom prst="rect">
            <a:avLst/>
          </a:prstGeom>
          <a:noFill/>
          <a:effectLst/>
        </p:spPr>
        <p:txBody>
          <a:bodyPr wrap="square" rtlCol="0">
            <a:spAutoFit/>
          </a:bodyPr>
          <a:lstStyle/>
          <a:p>
            <a:r>
              <a:rPr lang="en-US">
                <a:solidFill>
                  <a:schemeClr val="tx2"/>
                </a:solidFill>
              </a:rPr>
              <a:t>Permit e.g., payment accounts/prepaid cards</a:t>
            </a:r>
          </a:p>
        </p:txBody>
      </p:sp>
    </p:spTree>
    <p:extLst>
      <p:ext uri="{BB962C8B-B14F-4D97-AF65-F5344CB8AC3E}">
        <p14:creationId xmlns:p14="http://schemas.microsoft.com/office/powerpoint/2010/main" val="193447603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27</a:t>
            </a:fld>
            <a:endParaRPr lang="en-AU" dirty="0"/>
          </a:p>
        </p:txBody>
      </p:sp>
      <p:sp>
        <p:nvSpPr>
          <p:cNvPr id="3" name="Title 2"/>
          <p:cNvSpPr>
            <a:spLocks noGrp="1"/>
          </p:cNvSpPr>
          <p:nvPr>
            <p:ph type="title"/>
          </p:nvPr>
        </p:nvSpPr>
        <p:spPr/>
        <p:txBody>
          <a:bodyPr/>
          <a:lstStyle/>
          <a:p>
            <a:r>
              <a:rPr lang="en-GB"/>
              <a:t>R</a:t>
            </a:r>
            <a:r>
              <a:rPr lang="en-GB" smtClean="0"/>
              <a:t>egulatory framework in the U.K. (cont.)</a:t>
            </a:r>
            <a:endParaRPr lang="en-GB" dirty="0"/>
          </a:p>
        </p:txBody>
      </p:sp>
      <p:grpSp>
        <p:nvGrpSpPr>
          <p:cNvPr id="27" name="Group 26"/>
          <p:cNvGrpSpPr/>
          <p:nvPr/>
        </p:nvGrpSpPr>
        <p:grpSpPr>
          <a:xfrm>
            <a:off x="95617" y="1546931"/>
            <a:ext cx="9046543" cy="1017973"/>
            <a:chOff x="95617" y="1546931"/>
            <a:chExt cx="9046543" cy="1017973"/>
          </a:xfrm>
        </p:grpSpPr>
        <p:sp>
          <p:nvSpPr>
            <p:cNvPr id="8" name="Rounded Rectangle 7"/>
            <p:cNvSpPr/>
            <p:nvPr/>
          </p:nvSpPr>
          <p:spPr>
            <a:xfrm>
              <a:off x="95617" y="1556308"/>
              <a:ext cx="4535286" cy="1005840"/>
            </a:xfrm>
            <a:prstGeom prst="round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rot="10800000">
              <a:off x="315213" y="1579256"/>
              <a:ext cx="2228676" cy="958093"/>
            </a:xfrm>
            <a:prstGeom prst="homePlate">
              <a:avLst>
                <a:gd name="adj" fmla="val 63228"/>
              </a:avLst>
            </a:prstGeom>
            <a:solidFill>
              <a:srgbClr val="000000">
                <a:alpha val="40000"/>
              </a:srgb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rot="10800000">
              <a:off x="475755" y="1546931"/>
              <a:ext cx="8666405" cy="1017973"/>
            </a:xfrm>
            <a:prstGeom prst="homePlate">
              <a:avLst/>
            </a:prstGeom>
            <a:gradFill flip="none" rotWithShape="1">
              <a:gsLst>
                <a:gs pos="0">
                  <a:schemeClr val="accent2">
                    <a:lumMod val="75000"/>
                  </a:schemeClr>
                </a:gs>
                <a:gs pos="50000">
                  <a:schemeClr val="accent2">
                    <a:lumMod val="20000"/>
                    <a:lumOff val="80000"/>
                  </a:schemeClr>
                </a:gs>
                <a:gs pos="100000">
                  <a:schemeClr val="accent2">
                    <a:lumMod val="40000"/>
                    <a:lumOff val="60000"/>
                  </a:schemeClr>
                </a:gs>
              </a:gsLst>
              <a:lin ang="0" scaled="1"/>
              <a:tileRect/>
            </a:gradFill>
            <a:ln w="190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103730" y="1638848"/>
            <a:ext cx="7714903" cy="830997"/>
          </a:xfrm>
          <a:prstGeom prst="rect">
            <a:avLst/>
          </a:prstGeom>
          <a:noFill/>
          <a:effectLst/>
        </p:spPr>
        <p:txBody>
          <a:bodyPr wrap="square" rtlCol="0">
            <a:spAutoFit/>
          </a:bodyPr>
          <a:lstStyle/>
          <a:p>
            <a:r>
              <a:rPr lang="en-US">
                <a:solidFill>
                  <a:schemeClr val="accent6"/>
                </a:solidFill>
              </a:rPr>
              <a:t>The new Payment Services Directive (PSD2) will extend regulation to payment initiation services.</a:t>
            </a:r>
          </a:p>
        </p:txBody>
      </p:sp>
      <p:grpSp>
        <p:nvGrpSpPr>
          <p:cNvPr id="29" name="Group 28"/>
          <p:cNvGrpSpPr/>
          <p:nvPr/>
        </p:nvGrpSpPr>
        <p:grpSpPr>
          <a:xfrm>
            <a:off x="95617" y="3951642"/>
            <a:ext cx="9046543" cy="1018644"/>
            <a:chOff x="95617" y="3951642"/>
            <a:chExt cx="9046543" cy="1018644"/>
          </a:xfrm>
        </p:grpSpPr>
        <p:sp>
          <p:nvSpPr>
            <p:cNvPr id="13" name="Rounded Rectangle 12"/>
            <p:cNvSpPr/>
            <p:nvPr/>
          </p:nvSpPr>
          <p:spPr>
            <a:xfrm>
              <a:off x="95617" y="3951642"/>
              <a:ext cx="4535286" cy="1018572"/>
            </a:xfrm>
            <a:prstGeom prst="round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rot="10800000">
              <a:off x="315213" y="3984638"/>
              <a:ext cx="2228676" cy="958093"/>
            </a:xfrm>
            <a:prstGeom prst="homePlate">
              <a:avLst>
                <a:gd name="adj" fmla="val 63228"/>
              </a:avLst>
            </a:prstGeom>
            <a:solidFill>
              <a:srgbClr val="000000">
                <a:alpha val="40000"/>
              </a:srgb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p:cNvSpPr/>
            <p:nvPr/>
          </p:nvSpPr>
          <p:spPr>
            <a:xfrm rot="10800000">
              <a:off x="475755" y="3952313"/>
              <a:ext cx="8666405" cy="1017973"/>
            </a:xfrm>
            <a:prstGeom prst="homePlate">
              <a:avLst/>
            </a:prstGeom>
            <a:gradFill flip="none" rotWithShape="1">
              <a:gsLst>
                <a:gs pos="0">
                  <a:schemeClr val="accent2">
                    <a:lumMod val="75000"/>
                  </a:schemeClr>
                </a:gs>
                <a:gs pos="50000">
                  <a:schemeClr val="accent2">
                    <a:lumMod val="20000"/>
                    <a:lumOff val="80000"/>
                  </a:schemeClr>
                </a:gs>
                <a:gs pos="100000">
                  <a:schemeClr val="accent2">
                    <a:lumMod val="40000"/>
                    <a:lumOff val="60000"/>
                  </a:schemeClr>
                </a:gs>
              </a:gsLst>
              <a:lin ang="0" scaled="1"/>
              <a:tileRect/>
            </a:gradFill>
            <a:ln w="190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1103730" y="4044230"/>
            <a:ext cx="7714903" cy="830997"/>
          </a:xfrm>
          <a:prstGeom prst="rect">
            <a:avLst/>
          </a:prstGeom>
          <a:noFill/>
          <a:effectLst/>
        </p:spPr>
        <p:txBody>
          <a:bodyPr wrap="square" rtlCol="0">
            <a:spAutoFit/>
          </a:bodyPr>
          <a:lstStyle/>
          <a:p>
            <a:r>
              <a:rPr lang="en-US">
                <a:solidFill>
                  <a:schemeClr val="accent6"/>
                </a:solidFill>
              </a:rPr>
              <a:t>The UK, for example, makes it a regulated activity to operate an electronic system in relation to lending.</a:t>
            </a:r>
          </a:p>
        </p:txBody>
      </p:sp>
      <p:grpSp>
        <p:nvGrpSpPr>
          <p:cNvPr id="30" name="Group 29"/>
          <p:cNvGrpSpPr/>
          <p:nvPr/>
        </p:nvGrpSpPr>
        <p:grpSpPr>
          <a:xfrm>
            <a:off x="95617" y="5154332"/>
            <a:ext cx="9046543" cy="1018644"/>
            <a:chOff x="95617" y="5154332"/>
            <a:chExt cx="9046543" cy="1018644"/>
          </a:xfrm>
        </p:grpSpPr>
        <p:sp>
          <p:nvSpPr>
            <p:cNvPr id="18" name="Rounded Rectangle 17"/>
            <p:cNvSpPr/>
            <p:nvPr/>
          </p:nvSpPr>
          <p:spPr>
            <a:xfrm>
              <a:off x="95617" y="5154332"/>
              <a:ext cx="4535286" cy="1018572"/>
            </a:xfrm>
            <a:prstGeom prst="round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entagon 18"/>
            <p:cNvSpPr/>
            <p:nvPr/>
          </p:nvSpPr>
          <p:spPr>
            <a:xfrm rot="10800000">
              <a:off x="315213" y="5187328"/>
              <a:ext cx="2228676" cy="958093"/>
            </a:xfrm>
            <a:prstGeom prst="homePlate">
              <a:avLst>
                <a:gd name="adj" fmla="val 63228"/>
              </a:avLst>
            </a:prstGeom>
            <a:solidFill>
              <a:srgbClr val="000000">
                <a:alpha val="40000"/>
              </a:srgb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entagon 19"/>
            <p:cNvSpPr/>
            <p:nvPr/>
          </p:nvSpPr>
          <p:spPr>
            <a:xfrm rot="10800000">
              <a:off x="475755" y="5155003"/>
              <a:ext cx="8666405" cy="1017973"/>
            </a:xfrm>
            <a:prstGeom prst="homePlate">
              <a:avLst/>
            </a:prstGeom>
            <a:gradFill flip="none" rotWithShape="1">
              <a:gsLst>
                <a:gs pos="0">
                  <a:schemeClr val="accent4">
                    <a:lumMod val="75000"/>
                  </a:schemeClr>
                </a:gs>
                <a:gs pos="50000">
                  <a:schemeClr val="accent4">
                    <a:lumMod val="20000"/>
                    <a:lumOff val="80000"/>
                  </a:schemeClr>
                </a:gs>
                <a:gs pos="100000">
                  <a:schemeClr val="accent4">
                    <a:lumMod val="40000"/>
                    <a:lumOff val="60000"/>
                  </a:schemeClr>
                </a:gs>
              </a:gsLst>
              <a:lin ang="0" scaled="1"/>
              <a:tileRect/>
            </a:gradFill>
            <a:ln w="190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1103730" y="5247624"/>
            <a:ext cx="7932766" cy="830997"/>
          </a:xfrm>
          <a:prstGeom prst="rect">
            <a:avLst/>
          </a:prstGeom>
          <a:noFill/>
          <a:effectLst/>
        </p:spPr>
        <p:txBody>
          <a:bodyPr wrap="square" rtlCol="0">
            <a:spAutoFit/>
          </a:bodyPr>
          <a:lstStyle/>
          <a:p>
            <a:r>
              <a:rPr lang="en-US">
                <a:solidFill>
                  <a:schemeClr val="accent6"/>
                </a:solidFill>
              </a:rPr>
              <a:t>The area of payments is subject to increasing regulation, for example, the Interchange Fee Regulation.</a:t>
            </a:r>
          </a:p>
        </p:txBody>
      </p:sp>
      <p:grpSp>
        <p:nvGrpSpPr>
          <p:cNvPr id="28" name="Group 27"/>
          <p:cNvGrpSpPr/>
          <p:nvPr/>
        </p:nvGrpSpPr>
        <p:grpSpPr>
          <a:xfrm>
            <a:off x="97456" y="2748951"/>
            <a:ext cx="9046543" cy="1018644"/>
            <a:chOff x="97456" y="2748951"/>
            <a:chExt cx="9046543" cy="1018644"/>
          </a:xfrm>
        </p:grpSpPr>
        <p:sp>
          <p:nvSpPr>
            <p:cNvPr id="23" name="Rounded Rectangle 22"/>
            <p:cNvSpPr/>
            <p:nvPr/>
          </p:nvSpPr>
          <p:spPr>
            <a:xfrm>
              <a:off x="97456" y="2748951"/>
              <a:ext cx="4535286" cy="1018572"/>
            </a:xfrm>
            <a:prstGeom prst="round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entagon 23"/>
            <p:cNvSpPr/>
            <p:nvPr/>
          </p:nvSpPr>
          <p:spPr>
            <a:xfrm rot="10800000">
              <a:off x="317052" y="2781947"/>
              <a:ext cx="2228676" cy="958093"/>
            </a:xfrm>
            <a:prstGeom prst="homePlate">
              <a:avLst>
                <a:gd name="adj" fmla="val 63228"/>
              </a:avLst>
            </a:prstGeom>
            <a:solidFill>
              <a:srgbClr val="000000">
                <a:alpha val="40000"/>
              </a:srgb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10800000">
              <a:off x="477594" y="2749622"/>
              <a:ext cx="8666405" cy="1017973"/>
            </a:xfrm>
            <a:prstGeom prst="homePlate">
              <a:avLst/>
            </a:prstGeom>
            <a:gradFill flip="none" rotWithShape="1">
              <a:gsLst>
                <a:gs pos="0">
                  <a:schemeClr val="accent4">
                    <a:lumMod val="75000"/>
                  </a:schemeClr>
                </a:gs>
                <a:gs pos="50000">
                  <a:schemeClr val="accent4">
                    <a:lumMod val="20000"/>
                    <a:lumOff val="80000"/>
                  </a:schemeClr>
                </a:gs>
                <a:gs pos="100000">
                  <a:schemeClr val="accent4">
                    <a:lumMod val="40000"/>
                    <a:lumOff val="60000"/>
                  </a:schemeClr>
                </a:gs>
              </a:gsLst>
              <a:lin ang="0" scaled="1"/>
              <a:tileRect/>
            </a:gradFill>
            <a:ln w="190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105569" y="2844560"/>
            <a:ext cx="7714903" cy="830997"/>
          </a:xfrm>
          <a:prstGeom prst="rect">
            <a:avLst/>
          </a:prstGeom>
          <a:noFill/>
          <a:effectLst/>
        </p:spPr>
        <p:txBody>
          <a:bodyPr wrap="square" rtlCol="0">
            <a:spAutoFit/>
          </a:bodyPr>
          <a:lstStyle/>
          <a:p>
            <a:r>
              <a:rPr lang="en-US">
                <a:solidFill>
                  <a:schemeClr val="accent6"/>
                </a:solidFill>
              </a:rPr>
              <a:t>Lending platforms have also been brought into the regulatory net. </a:t>
            </a:r>
          </a:p>
        </p:txBody>
      </p:sp>
    </p:spTree>
    <p:extLst>
      <p:ext uri="{BB962C8B-B14F-4D97-AF65-F5344CB8AC3E}">
        <p14:creationId xmlns:p14="http://schemas.microsoft.com/office/powerpoint/2010/main" val="220382284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28</a:t>
            </a:fld>
            <a:endParaRPr lang="en-AU" dirty="0"/>
          </a:p>
        </p:txBody>
      </p:sp>
      <p:sp>
        <p:nvSpPr>
          <p:cNvPr id="3" name="Title 2"/>
          <p:cNvSpPr>
            <a:spLocks noGrp="1"/>
          </p:cNvSpPr>
          <p:nvPr>
            <p:ph type="title"/>
          </p:nvPr>
        </p:nvSpPr>
        <p:spPr/>
        <p:txBody>
          <a:bodyPr/>
          <a:lstStyle/>
          <a:p>
            <a:r>
              <a:rPr lang="en-US"/>
              <a:t>Regulatory </a:t>
            </a:r>
            <a:r>
              <a:rPr lang="en-US" smtClean="0"/>
              <a:t>Framework in Singapore</a:t>
            </a:r>
            <a:endParaRPr lang="en-GB" sz="2000" dirty="0"/>
          </a:p>
        </p:txBody>
      </p:sp>
      <p:sp>
        <p:nvSpPr>
          <p:cNvPr id="7" name="Rounded Rectangle 6"/>
          <p:cNvSpPr/>
          <p:nvPr/>
        </p:nvSpPr>
        <p:spPr>
          <a:xfrm rot="21379946">
            <a:off x="807561" y="1883450"/>
            <a:ext cx="7729125" cy="4176464"/>
          </a:xfrm>
          <a:prstGeom prst="roundRect">
            <a:avLst>
              <a:gd name="adj" fmla="val 2713"/>
            </a:avLst>
          </a:prstGeom>
          <a:solidFill>
            <a:schemeClr val="accent2"/>
          </a:solidFill>
          <a:ln w="19050">
            <a:solidFill>
              <a:schemeClr val="accent4"/>
            </a:solid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t" anchorCtr="0"/>
          <a:lstStyle/>
          <a:p>
            <a:pPr marL="684213" indent="-455613">
              <a:spcAft>
                <a:spcPts val="400"/>
              </a:spcAft>
              <a:buClr>
                <a:schemeClr val="accent1"/>
              </a:buClr>
              <a:buFont typeface="Wingdings" panose="05000000000000000000" pitchFamily="2" charset="2"/>
              <a:buChar char="ü"/>
            </a:pPr>
            <a:endParaRPr lang="en-US" sz="2200">
              <a:solidFill>
                <a:srgbClr val="5F5F5F"/>
              </a:solidFill>
            </a:endParaRPr>
          </a:p>
        </p:txBody>
      </p:sp>
      <p:sp>
        <p:nvSpPr>
          <p:cNvPr id="8" name="Rounded Rectangle 7"/>
          <p:cNvSpPr/>
          <p:nvPr/>
        </p:nvSpPr>
        <p:spPr>
          <a:xfrm>
            <a:off x="803314" y="1868066"/>
            <a:ext cx="7729125" cy="4176464"/>
          </a:xfrm>
          <a:prstGeom prst="roundRect">
            <a:avLst>
              <a:gd name="adj" fmla="val 2713"/>
            </a:avLst>
          </a:prstGeom>
          <a:solidFill>
            <a:srgbClr val="FFFFFF"/>
          </a:solidFill>
          <a:ln w="19050">
            <a:no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108000" rIns="182880" bIns="91440" rtlCol="0" anchor="t" anchorCtr="0"/>
          <a:lstStyle/>
          <a:p>
            <a:pPr marL="684213" indent="-455613">
              <a:spcBef>
                <a:spcPts val="200"/>
              </a:spcBef>
              <a:spcAft>
                <a:spcPts val="200"/>
              </a:spcAft>
              <a:buClr>
                <a:schemeClr val="accent1"/>
              </a:buClr>
              <a:buFont typeface="Wingdings" panose="05000000000000000000" pitchFamily="2" charset="2"/>
              <a:buChar char="ü"/>
            </a:pPr>
            <a:r>
              <a:rPr lang="en-US" sz="1600">
                <a:solidFill>
                  <a:schemeClr val="accent1"/>
                </a:solidFill>
              </a:rPr>
              <a:t>Crowdfunding</a:t>
            </a:r>
            <a:r>
              <a:rPr lang="en-US" sz="1600">
                <a:solidFill>
                  <a:srgbClr val="5F5F5F"/>
                </a:solidFill>
              </a:rPr>
              <a:t> – MAS issued a consultation paper in Feb 2015 </a:t>
            </a:r>
            <a:r>
              <a:rPr lang="en-US" sz="1600" smtClean="0">
                <a:solidFill>
                  <a:srgbClr val="5F5F5F"/>
                </a:solidFill>
              </a:rPr>
              <a:t/>
            </a:r>
            <a:br>
              <a:rPr lang="en-US" sz="1600" smtClean="0">
                <a:solidFill>
                  <a:srgbClr val="5F5F5F"/>
                </a:solidFill>
              </a:rPr>
            </a:br>
            <a:r>
              <a:rPr lang="en-US" sz="1600" smtClean="0">
                <a:solidFill>
                  <a:srgbClr val="5F5F5F"/>
                </a:solidFill>
              </a:rPr>
              <a:t>to </a:t>
            </a:r>
            <a:r>
              <a:rPr lang="en-US" sz="1600">
                <a:solidFill>
                  <a:srgbClr val="5F5F5F"/>
                </a:solidFill>
              </a:rPr>
              <a:t>propose “lighter touch” regulation for equity crowdfunding </a:t>
            </a:r>
            <a:r>
              <a:rPr lang="en-US" sz="1600" smtClean="0">
                <a:solidFill>
                  <a:srgbClr val="5F5F5F"/>
                </a:solidFill>
              </a:rPr>
              <a:t>entities</a:t>
            </a:r>
            <a:r>
              <a:rPr lang="en-US" sz="1600">
                <a:solidFill>
                  <a:srgbClr val="5F5F5F"/>
                </a:solidFill>
              </a:rPr>
              <a:t>, </a:t>
            </a:r>
            <a:r>
              <a:rPr lang="en-US" sz="1600" smtClean="0">
                <a:solidFill>
                  <a:srgbClr val="5F5F5F"/>
                </a:solidFill>
              </a:rPr>
              <a:t/>
            </a:r>
            <a:br>
              <a:rPr lang="en-US" sz="1600" smtClean="0">
                <a:solidFill>
                  <a:srgbClr val="5F5F5F"/>
                </a:solidFill>
              </a:rPr>
            </a:br>
            <a:r>
              <a:rPr lang="en-US" sz="1600" smtClean="0">
                <a:solidFill>
                  <a:srgbClr val="5F5F5F"/>
                </a:solidFill>
              </a:rPr>
              <a:t>which </a:t>
            </a:r>
            <a:r>
              <a:rPr lang="en-US" sz="1600">
                <a:solidFill>
                  <a:srgbClr val="5F5F5F"/>
                </a:solidFill>
              </a:rPr>
              <a:t>are currently required to hold a capital markets services licence </a:t>
            </a:r>
            <a:endParaRPr lang="en-US" sz="1600" smtClean="0">
              <a:solidFill>
                <a:srgbClr val="5F5F5F"/>
              </a:solidFill>
            </a:endParaRPr>
          </a:p>
          <a:p>
            <a:pPr marL="1141413" lvl="1" indent="-455613">
              <a:spcBef>
                <a:spcPts val="200"/>
              </a:spcBef>
              <a:spcAft>
                <a:spcPts val="200"/>
              </a:spcAft>
              <a:buClr>
                <a:schemeClr val="accent1"/>
              </a:buClr>
              <a:buFont typeface="Wingdings" panose="05000000000000000000" pitchFamily="2" charset="2"/>
              <a:buChar char="§"/>
            </a:pPr>
            <a:r>
              <a:rPr lang="en-US" sz="1400" smtClean="0">
                <a:solidFill>
                  <a:schemeClr val="tx2"/>
                </a:solidFill>
              </a:rPr>
              <a:t>In June 2016, MAS moved to improve access to crowdfunding for startups and small and medium enterprises by:</a:t>
            </a:r>
          </a:p>
          <a:p>
            <a:pPr marL="1598613" lvl="2" indent="-455613">
              <a:spcBef>
                <a:spcPts val="200"/>
              </a:spcBef>
              <a:spcAft>
                <a:spcPts val="200"/>
              </a:spcAft>
              <a:buClr>
                <a:schemeClr val="accent1"/>
              </a:buClr>
              <a:buFont typeface="Wingdings" panose="05000000000000000000" pitchFamily="2" charset="2"/>
              <a:buChar char="§"/>
            </a:pPr>
            <a:r>
              <a:rPr lang="en-US" sz="1400" smtClean="0">
                <a:solidFill>
                  <a:schemeClr val="tx2"/>
                </a:solidFill>
              </a:rPr>
              <a:t>allowing operators of securities based crowdfunding (SCF) to rely on existing regulations for small offers, raise funds from retail investors and reduce the necessary vetting of retail investors; and</a:t>
            </a:r>
          </a:p>
          <a:p>
            <a:pPr marL="1598613" lvl="2" indent="-455613">
              <a:spcBef>
                <a:spcPts val="200"/>
              </a:spcBef>
              <a:spcAft>
                <a:spcPts val="200"/>
              </a:spcAft>
              <a:buClr>
                <a:schemeClr val="accent1"/>
              </a:buClr>
              <a:buFont typeface="Wingdings" panose="05000000000000000000" pitchFamily="2" charset="2"/>
              <a:buChar char="§"/>
            </a:pPr>
            <a:r>
              <a:rPr lang="en-US" sz="1400" smtClean="0">
                <a:solidFill>
                  <a:schemeClr val="tx2"/>
                </a:solidFill>
              </a:rPr>
              <a:t>reducing the financial requirements for SCF platform operators that want to raise funds through SCF only from accredited and institutional investors. </a:t>
            </a:r>
            <a:endParaRPr lang="en-US" sz="1400">
              <a:solidFill>
                <a:schemeClr val="tx2"/>
              </a:solidFill>
            </a:endParaRPr>
          </a:p>
          <a:p>
            <a:pPr marL="684213" indent="-455613">
              <a:spcBef>
                <a:spcPts val="200"/>
              </a:spcBef>
              <a:spcAft>
                <a:spcPts val="200"/>
              </a:spcAft>
              <a:buClr>
                <a:schemeClr val="accent1"/>
              </a:buClr>
              <a:buFont typeface="Wingdings" panose="05000000000000000000" pitchFamily="2" charset="2"/>
              <a:buChar char="ü"/>
            </a:pPr>
            <a:r>
              <a:rPr lang="en-US" sz="1600">
                <a:solidFill>
                  <a:schemeClr val="accent1"/>
                </a:solidFill>
              </a:rPr>
              <a:t>Bitcoins</a:t>
            </a:r>
            <a:r>
              <a:rPr lang="en-US" sz="1600">
                <a:solidFill>
                  <a:srgbClr val="5F5F5F"/>
                </a:solidFill>
              </a:rPr>
              <a:t> – MAS regulates virtual currencies for AML/CFT </a:t>
            </a:r>
            <a:r>
              <a:rPr lang="en-US" sz="1600" smtClean="0">
                <a:solidFill>
                  <a:srgbClr val="5F5F5F"/>
                </a:solidFill>
              </a:rPr>
              <a:t>risks.  Proposed regulation of digital currency exchanges under provision for startups that provide money transmission and conversion services in August 2016. </a:t>
            </a:r>
            <a:endParaRPr lang="en-US" sz="1600">
              <a:solidFill>
                <a:srgbClr val="5F5F5F"/>
              </a:solidFill>
            </a:endParaRPr>
          </a:p>
        </p:txBody>
      </p:sp>
      <p:pic>
        <p:nvPicPr>
          <p:cNvPr id="9" name="Picture 5" descr="C:\Users\bmsrhm\AppData\Local\Microsoft\Windows\Temporary Internet Files\Content.IE5\1CLZ8BP1\medium-Thumbtack-Pushpin-66.6-12577[1].gif"/>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7380312" y="1733060"/>
            <a:ext cx="871150" cy="65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48310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29</a:t>
            </a:fld>
            <a:endParaRPr lang="en-AU" dirty="0"/>
          </a:p>
        </p:txBody>
      </p:sp>
      <p:sp>
        <p:nvSpPr>
          <p:cNvPr id="3" name="Title 2"/>
          <p:cNvSpPr>
            <a:spLocks noGrp="1"/>
          </p:cNvSpPr>
          <p:nvPr>
            <p:ph type="title"/>
          </p:nvPr>
        </p:nvSpPr>
        <p:spPr/>
        <p:txBody>
          <a:bodyPr/>
          <a:lstStyle/>
          <a:p>
            <a:r>
              <a:rPr lang="en-US" smtClean="0"/>
              <a:t>Regulatory Framework in Singapore (cont.)</a:t>
            </a:r>
            <a:endParaRPr lang="en-US"/>
          </a:p>
        </p:txBody>
      </p:sp>
      <p:sp>
        <p:nvSpPr>
          <p:cNvPr id="4" name="Content Placeholder 3"/>
          <p:cNvSpPr>
            <a:spLocks noGrp="1"/>
          </p:cNvSpPr>
          <p:nvPr>
            <p:ph idx="1"/>
          </p:nvPr>
        </p:nvSpPr>
        <p:spPr/>
        <p:txBody>
          <a:bodyPr/>
          <a:lstStyle/>
          <a:p>
            <a:pPr marL="684213" indent="-455613">
              <a:spcBef>
                <a:spcPts val="200"/>
              </a:spcBef>
              <a:spcAft>
                <a:spcPts val="200"/>
              </a:spcAft>
              <a:buClr>
                <a:schemeClr val="accent1"/>
              </a:buClr>
              <a:buFont typeface="Wingdings" panose="05000000000000000000" pitchFamily="2" charset="2"/>
              <a:buChar char="ü"/>
            </a:pPr>
            <a:r>
              <a:rPr lang="en-US" sz="1600">
                <a:solidFill>
                  <a:schemeClr val="accent1"/>
                </a:solidFill>
              </a:rPr>
              <a:t>Digital payments</a:t>
            </a:r>
            <a:r>
              <a:rPr lang="en-US" sz="1600">
                <a:solidFill>
                  <a:srgbClr val="5F5F5F"/>
                </a:solidFill>
              </a:rPr>
              <a:t> – innovation </a:t>
            </a:r>
            <a:r>
              <a:rPr lang="en-US" sz="1600" smtClean="0">
                <a:solidFill>
                  <a:srgbClr val="5F5F5F"/>
                </a:solidFill>
              </a:rPr>
              <a:t>among </a:t>
            </a:r>
            <a:r>
              <a:rPr lang="en-US" sz="1600">
                <a:solidFill>
                  <a:srgbClr val="5F5F5F"/>
                </a:solidFill>
              </a:rPr>
              <a:t>banks with regulatory support </a:t>
            </a:r>
          </a:p>
          <a:p>
            <a:pPr marL="1141413" lvl="1" indent="-455613">
              <a:spcBef>
                <a:spcPts val="200"/>
              </a:spcBef>
              <a:spcAft>
                <a:spcPts val="200"/>
              </a:spcAft>
              <a:buClr>
                <a:srgbClr val="A71930"/>
              </a:buClr>
            </a:pPr>
            <a:r>
              <a:rPr lang="en-US" sz="1400">
                <a:solidFill>
                  <a:srgbClr val="000000"/>
                </a:solidFill>
              </a:rPr>
              <a:t>Fast and Secure Transfers (“</a:t>
            </a:r>
            <a:r>
              <a:rPr lang="en-US" sz="1400">
                <a:solidFill>
                  <a:schemeClr val="accent1"/>
                </a:solidFill>
              </a:rPr>
              <a:t>FAST</a:t>
            </a:r>
            <a:r>
              <a:rPr lang="en-US" sz="1400">
                <a:solidFill>
                  <a:srgbClr val="000000"/>
                </a:solidFill>
              </a:rPr>
              <a:t>”) in </a:t>
            </a:r>
            <a:r>
              <a:rPr lang="en-US" sz="1400" smtClean="0">
                <a:solidFill>
                  <a:srgbClr val="000000"/>
                </a:solidFill>
              </a:rPr>
              <a:t>March </a:t>
            </a:r>
            <a:r>
              <a:rPr lang="en-US" sz="1400">
                <a:solidFill>
                  <a:srgbClr val="000000"/>
                </a:solidFill>
              </a:rPr>
              <a:t>2014 – participating banks make domestic fund transfers to another almost instantaneously from computers or mobile </a:t>
            </a:r>
            <a:r>
              <a:rPr lang="en-US" sz="1400" smtClean="0">
                <a:solidFill>
                  <a:srgbClr val="000000"/>
                </a:solidFill>
              </a:rPr>
              <a:t>devices</a:t>
            </a:r>
            <a:r>
              <a:rPr lang="en-US" sz="1400">
                <a:solidFill>
                  <a:srgbClr val="000000"/>
                </a:solidFill>
              </a:rPr>
              <a:t>. </a:t>
            </a:r>
          </a:p>
          <a:p>
            <a:pPr marL="1141413" lvl="1" indent="-455613">
              <a:spcBef>
                <a:spcPts val="200"/>
              </a:spcBef>
              <a:spcAft>
                <a:spcPts val="200"/>
              </a:spcAft>
              <a:buClr>
                <a:srgbClr val="A71930"/>
              </a:buClr>
            </a:pPr>
            <a:r>
              <a:rPr lang="en-US" sz="1400" smtClean="0">
                <a:solidFill>
                  <a:srgbClr val="000000"/>
                </a:solidFill>
              </a:rPr>
              <a:t>Retail </a:t>
            </a:r>
            <a:r>
              <a:rPr lang="en-US" sz="1400">
                <a:solidFill>
                  <a:srgbClr val="000000"/>
                </a:solidFill>
              </a:rPr>
              <a:t>banks have their own mobile wallets or mobile payment applications</a:t>
            </a:r>
          </a:p>
          <a:p>
            <a:pPr marL="1598613" lvl="2" indent="-455613">
              <a:spcBef>
                <a:spcPts val="200"/>
              </a:spcBef>
              <a:spcAft>
                <a:spcPts val="200"/>
              </a:spcAft>
              <a:buClr>
                <a:srgbClr val="A71930"/>
              </a:buClr>
            </a:pPr>
            <a:r>
              <a:rPr lang="en-US" sz="1200">
                <a:solidFill>
                  <a:srgbClr val="000000"/>
                </a:solidFill>
              </a:rPr>
              <a:t>DBS PayLah!, UOB Mobile Cash, OCBC Pay Anyone, StanChart Dash, Maybank Mobile Money </a:t>
            </a:r>
            <a:endParaRPr lang="en-US" sz="1200" smtClean="0">
              <a:solidFill>
                <a:srgbClr val="000000"/>
              </a:solidFill>
            </a:endParaRPr>
          </a:p>
          <a:p>
            <a:pPr marL="1598613" lvl="2" indent="-455613">
              <a:spcBef>
                <a:spcPts val="200"/>
              </a:spcBef>
              <a:spcAft>
                <a:spcPts val="200"/>
              </a:spcAft>
              <a:buClr>
                <a:srgbClr val="A71930"/>
              </a:buClr>
            </a:pPr>
            <a:r>
              <a:rPr lang="en-US" sz="1200" smtClean="0">
                <a:solidFill>
                  <a:srgbClr val="000000"/>
                </a:solidFill>
              </a:rPr>
              <a:t>MAS wants to reduce the role of cash and checks in its economy by encouraging switch to digital payments.  MAS is asking banks to pass on to consumers the full cost of paper-intensive services, like check processing.</a:t>
            </a:r>
            <a:endParaRPr lang="en-US" sz="1200">
              <a:solidFill>
                <a:srgbClr val="000000"/>
              </a:solidFill>
            </a:endParaRPr>
          </a:p>
          <a:p>
            <a:pPr marL="684213" indent="-455613">
              <a:spcBef>
                <a:spcPts val="200"/>
              </a:spcBef>
              <a:spcAft>
                <a:spcPts val="200"/>
              </a:spcAft>
              <a:buClr>
                <a:schemeClr val="accent1"/>
              </a:buClr>
              <a:buFont typeface="Wingdings" panose="05000000000000000000" pitchFamily="2" charset="2"/>
              <a:buChar char="ü"/>
            </a:pPr>
            <a:r>
              <a:rPr lang="en-US" sz="1600">
                <a:solidFill>
                  <a:schemeClr val="accent1"/>
                </a:solidFill>
              </a:rPr>
              <a:t>Disruptive innovation </a:t>
            </a:r>
            <a:r>
              <a:rPr lang="en-US" sz="1600" smtClean="0">
                <a:solidFill>
                  <a:schemeClr val="accent1"/>
                </a:solidFill>
              </a:rPr>
              <a:t>center</a:t>
            </a:r>
          </a:p>
          <a:p>
            <a:pPr marL="1134213" lvl="1" indent="-455613">
              <a:spcBef>
                <a:spcPts val="200"/>
              </a:spcBef>
              <a:spcAft>
                <a:spcPts val="200"/>
              </a:spcAft>
            </a:pPr>
            <a:r>
              <a:rPr lang="en-US" sz="1400" smtClean="0">
                <a:solidFill>
                  <a:srgbClr val="5F5F5F"/>
                </a:solidFill>
              </a:rPr>
              <a:t>MetLife LumenLab </a:t>
            </a:r>
            <a:r>
              <a:rPr lang="en-US" sz="1400">
                <a:solidFill>
                  <a:srgbClr val="5F5F5F"/>
                </a:solidFill>
              </a:rPr>
              <a:t>launched </a:t>
            </a:r>
            <a:r>
              <a:rPr lang="en-US" sz="1400" smtClean="0">
                <a:solidFill>
                  <a:srgbClr val="5F5F5F"/>
                </a:solidFill>
              </a:rPr>
              <a:t>in July </a:t>
            </a:r>
            <a:r>
              <a:rPr lang="en-US" sz="1400">
                <a:solidFill>
                  <a:srgbClr val="5F5F5F"/>
                </a:solidFill>
              </a:rPr>
              <a:t>2015 with support of government and EDB to develop disruptive business models in wellness, wealth and retirement </a:t>
            </a:r>
            <a:endParaRPr lang="en-US" sz="1400" smtClean="0">
              <a:solidFill>
                <a:srgbClr val="5F5F5F"/>
              </a:solidFill>
            </a:endParaRPr>
          </a:p>
          <a:p>
            <a:pPr marL="1134213" lvl="1" indent="-455613">
              <a:spcBef>
                <a:spcPts val="200"/>
              </a:spcBef>
              <a:spcAft>
                <a:spcPts val="200"/>
              </a:spcAft>
            </a:pPr>
            <a:r>
              <a:rPr lang="en-US" sz="1400" smtClean="0">
                <a:solidFill>
                  <a:srgbClr val="5F5F5F"/>
                </a:solidFill>
              </a:rPr>
              <a:t>Looking glass @ MAS launched August 2016 to allow MAS to experiment with FinTech solutions for financial institutions, startups and technology vendors</a:t>
            </a:r>
            <a:endParaRPr lang="en-US" sz="1400">
              <a:solidFill>
                <a:srgbClr val="5F5F5F"/>
              </a:solidFill>
            </a:endParaRPr>
          </a:p>
          <a:p>
            <a:endParaRPr lang="en-US"/>
          </a:p>
        </p:txBody>
      </p:sp>
      <p:sp>
        <p:nvSpPr>
          <p:cNvPr id="5" name="Footer Placeholder 4"/>
          <p:cNvSpPr>
            <a:spLocks noGrp="1"/>
          </p:cNvSpPr>
          <p:nvPr>
            <p:ph type="ftr" sz="quarter" idx="12"/>
          </p:nvPr>
        </p:nvSpPr>
        <p:spPr/>
        <p:txBody>
          <a:bodyPr/>
          <a:lstStyle/>
          <a:p>
            <a:endParaRPr lang="en-CA" dirty="0"/>
          </a:p>
        </p:txBody>
      </p:sp>
    </p:spTree>
    <p:extLst>
      <p:ext uri="{BB962C8B-B14F-4D97-AF65-F5344CB8AC3E}">
        <p14:creationId xmlns:p14="http://schemas.microsoft.com/office/powerpoint/2010/main" val="209161767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341862"/>
            <a:ext cx="7920038" cy="923330"/>
          </a:xfrm>
        </p:spPr>
        <p:txBody>
          <a:bodyPr/>
          <a:lstStyle/>
          <a:p>
            <a:pPr>
              <a:defRPr/>
            </a:pPr>
            <a:r>
              <a:rPr lang="en-GB" smtClean="0"/>
              <a:t>FinTech </a:t>
            </a:r>
            <a:r>
              <a:rPr lang="en-GB"/>
              <a:t>O</a:t>
            </a:r>
            <a:r>
              <a:rPr lang="en-GB" smtClean="0"/>
              <a:t>verview</a:t>
            </a:r>
            <a:endParaRPr lang="en-GB" sz="2400" dirty="0"/>
          </a:p>
        </p:txBody>
      </p:sp>
    </p:spTree>
    <p:extLst>
      <p:ext uri="{BB962C8B-B14F-4D97-AF65-F5344CB8AC3E}">
        <p14:creationId xmlns:p14="http://schemas.microsoft.com/office/powerpoint/2010/main" val="192738626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30</a:t>
            </a:fld>
            <a:endParaRPr lang="en-AU" dirty="0"/>
          </a:p>
        </p:txBody>
      </p:sp>
      <p:sp>
        <p:nvSpPr>
          <p:cNvPr id="3" name="Title 2"/>
          <p:cNvSpPr>
            <a:spLocks noGrp="1"/>
          </p:cNvSpPr>
          <p:nvPr>
            <p:ph type="title"/>
          </p:nvPr>
        </p:nvSpPr>
        <p:spPr/>
        <p:txBody>
          <a:bodyPr/>
          <a:lstStyle/>
          <a:p>
            <a:r>
              <a:rPr lang="en-US"/>
              <a:t>Regulatory </a:t>
            </a:r>
            <a:r>
              <a:rPr lang="en-US" smtClean="0"/>
              <a:t>Framework in Hong Kong</a:t>
            </a:r>
            <a:endParaRPr lang="en-GB" sz="2000" dirty="0"/>
          </a:p>
        </p:txBody>
      </p:sp>
      <p:sp>
        <p:nvSpPr>
          <p:cNvPr id="7" name="Rounded Rectangle 6"/>
          <p:cNvSpPr/>
          <p:nvPr/>
        </p:nvSpPr>
        <p:spPr>
          <a:xfrm rot="21379946">
            <a:off x="807561" y="1883450"/>
            <a:ext cx="7729125" cy="4176464"/>
          </a:xfrm>
          <a:prstGeom prst="roundRect">
            <a:avLst>
              <a:gd name="adj" fmla="val 2713"/>
            </a:avLst>
          </a:prstGeom>
          <a:solidFill>
            <a:schemeClr val="accent2"/>
          </a:solidFill>
          <a:ln w="19050">
            <a:solidFill>
              <a:schemeClr val="accent4"/>
            </a:solid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t" anchorCtr="0"/>
          <a:lstStyle/>
          <a:p>
            <a:pPr marL="684213" indent="-455613">
              <a:spcAft>
                <a:spcPts val="400"/>
              </a:spcAft>
              <a:buClr>
                <a:schemeClr val="accent1"/>
              </a:buClr>
              <a:buFont typeface="Wingdings" panose="05000000000000000000" pitchFamily="2" charset="2"/>
              <a:buChar char="ü"/>
            </a:pPr>
            <a:endParaRPr lang="en-US" sz="2200">
              <a:solidFill>
                <a:srgbClr val="5F5F5F"/>
              </a:solidFill>
            </a:endParaRPr>
          </a:p>
        </p:txBody>
      </p:sp>
      <p:sp>
        <p:nvSpPr>
          <p:cNvPr id="8" name="Rounded Rectangle 7"/>
          <p:cNvSpPr/>
          <p:nvPr/>
        </p:nvSpPr>
        <p:spPr>
          <a:xfrm>
            <a:off x="803314" y="1556792"/>
            <a:ext cx="7729125" cy="4487738"/>
          </a:xfrm>
          <a:prstGeom prst="roundRect">
            <a:avLst>
              <a:gd name="adj" fmla="val 2713"/>
            </a:avLst>
          </a:prstGeom>
          <a:solidFill>
            <a:srgbClr val="FFFFFF"/>
          </a:solidFill>
          <a:ln w="19050">
            <a:no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108000" rIns="182880" bIns="91440" rtlCol="0" anchor="t" anchorCtr="0"/>
          <a:lstStyle/>
          <a:p>
            <a:pPr marL="684213" indent="-455613">
              <a:spcBef>
                <a:spcPts val="200"/>
              </a:spcBef>
              <a:spcAft>
                <a:spcPts val="200"/>
              </a:spcAft>
              <a:buClr>
                <a:schemeClr val="accent1"/>
              </a:buClr>
              <a:buFont typeface="Wingdings" panose="05000000000000000000" pitchFamily="2" charset="2"/>
              <a:buChar char="ü"/>
            </a:pPr>
            <a:r>
              <a:rPr lang="en-US" sz="1800" smtClean="0">
                <a:solidFill>
                  <a:schemeClr val="accent1"/>
                </a:solidFill>
              </a:rPr>
              <a:t>Stored value facilities and retail payment systems</a:t>
            </a:r>
            <a:endParaRPr lang="en-US" sz="1800" smtClean="0">
              <a:solidFill>
                <a:srgbClr val="5F5F5F"/>
              </a:solidFill>
            </a:endParaRPr>
          </a:p>
          <a:p>
            <a:pPr marL="1141413" lvl="1" indent="-455613">
              <a:spcBef>
                <a:spcPts val="200"/>
              </a:spcBef>
              <a:spcAft>
                <a:spcPts val="200"/>
              </a:spcAft>
              <a:buClr>
                <a:schemeClr val="accent1"/>
              </a:buClr>
              <a:buFont typeface="Wingdings" panose="05000000000000000000" pitchFamily="2" charset="2"/>
              <a:buChar char="§"/>
            </a:pPr>
            <a:r>
              <a:rPr lang="en-US" sz="1600" smtClean="0">
                <a:solidFill>
                  <a:schemeClr val="accent6"/>
                </a:solidFill>
              </a:rPr>
              <a:t>New licensing </a:t>
            </a:r>
            <a:r>
              <a:rPr lang="en-US" sz="1600">
                <a:solidFill>
                  <a:schemeClr val="accent6"/>
                </a:solidFill>
              </a:rPr>
              <a:t>regime introduced Nov 2015 to </a:t>
            </a:r>
            <a:r>
              <a:rPr lang="en-US" sz="1600" smtClean="0">
                <a:solidFill>
                  <a:schemeClr val="accent6"/>
                </a:solidFill>
              </a:rPr>
              <a:t>regulate both</a:t>
            </a:r>
            <a:br>
              <a:rPr lang="en-US" sz="1600" smtClean="0">
                <a:solidFill>
                  <a:schemeClr val="accent6"/>
                </a:solidFill>
              </a:rPr>
            </a:br>
            <a:r>
              <a:rPr lang="en-US" sz="1600" smtClean="0">
                <a:solidFill>
                  <a:schemeClr val="accent6"/>
                </a:solidFill>
              </a:rPr>
              <a:t>physical and non-physical device-based forms of SVFs; and</a:t>
            </a:r>
          </a:p>
          <a:p>
            <a:pPr marL="1141413" lvl="1" indent="-455613">
              <a:spcBef>
                <a:spcPts val="200"/>
              </a:spcBef>
              <a:spcAft>
                <a:spcPts val="200"/>
              </a:spcAft>
              <a:buClr>
                <a:schemeClr val="accent1"/>
              </a:buClr>
              <a:buFont typeface="Wingdings" panose="05000000000000000000" pitchFamily="2" charset="2"/>
              <a:buChar char="§"/>
            </a:pPr>
            <a:r>
              <a:rPr lang="en-US" sz="1600" smtClean="0">
                <a:solidFill>
                  <a:schemeClr val="accent6"/>
                </a:solidFill>
              </a:rPr>
              <a:t>designated RPSs (eg</a:t>
            </a:r>
            <a:r>
              <a:rPr lang="en-US" sz="1600">
                <a:solidFill>
                  <a:schemeClr val="accent6"/>
                </a:solidFill>
              </a:rPr>
              <a:t>.</a:t>
            </a:r>
            <a:r>
              <a:rPr lang="en-GB" sz="1600">
                <a:solidFill>
                  <a:schemeClr val="accent6"/>
                </a:solidFill>
              </a:rPr>
              <a:t> larger payment card schemes, merchant acquirers, payment gateways and mobile infrastructure) </a:t>
            </a:r>
          </a:p>
          <a:p>
            <a:pPr marL="684213" indent="-455613">
              <a:spcBef>
                <a:spcPts val="200"/>
              </a:spcBef>
              <a:spcAft>
                <a:spcPts val="200"/>
              </a:spcAft>
              <a:buClr>
                <a:schemeClr val="accent1"/>
              </a:buClr>
              <a:buFont typeface="Wingdings" panose="05000000000000000000" pitchFamily="2" charset="2"/>
              <a:buChar char="ü"/>
            </a:pPr>
            <a:r>
              <a:rPr lang="en-US" sz="1800" smtClean="0">
                <a:solidFill>
                  <a:schemeClr val="accent1"/>
                </a:solidFill>
              </a:rPr>
              <a:t>Digital </a:t>
            </a:r>
            <a:r>
              <a:rPr lang="en-US" sz="1800">
                <a:solidFill>
                  <a:schemeClr val="accent1"/>
                </a:solidFill>
              </a:rPr>
              <a:t>payments</a:t>
            </a:r>
            <a:r>
              <a:rPr lang="en-US" sz="1800">
                <a:solidFill>
                  <a:srgbClr val="5F5F5F"/>
                </a:solidFill>
              </a:rPr>
              <a:t> – </a:t>
            </a:r>
            <a:endParaRPr lang="en-US" sz="1800" smtClean="0">
              <a:solidFill>
                <a:srgbClr val="5F5F5F"/>
              </a:solidFill>
            </a:endParaRPr>
          </a:p>
          <a:p>
            <a:pPr marL="1141413" lvl="1" indent="-455613">
              <a:spcBef>
                <a:spcPts val="200"/>
              </a:spcBef>
              <a:spcAft>
                <a:spcPts val="200"/>
              </a:spcAft>
              <a:buClr>
                <a:schemeClr val="accent1"/>
              </a:buClr>
              <a:buFont typeface="Wingdings" panose="05000000000000000000" pitchFamily="2" charset="2"/>
              <a:buChar char="§"/>
            </a:pPr>
            <a:r>
              <a:rPr lang="en-US" sz="1600">
                <a:solidFill>
                  <a:schemeClr val="accent6"/>
                </a:solidFill>
              </a:rPr>
              <a:t>HKMA revised supervisory policy Sept 2015 </a:t>
            </a:r>
            <a:r>
              <a:rPr lang="en-US" sz="1600" smtClean="0">
                <a:solidFill>
                  <a:schemeClr val="accent6"/>
                </a:solidFill>
              </a:rPr>
              <a:t>enabling </a:t>
            </a:r>
            <a:r>
              <a:rPr lang="en-US" sz="1600">
                <a:solidFill>
                  <a:schemeClr val="accent6"/>
                </a:solidFill>
              </a:rPr>
              <a:t>licensed lenders to provide P2P small-value payment and </a:t>
            </a:r>
            <a:r>
              <a:rPr lang="en-US" sz="1600" smtClean="0">
                <a:solidFill>
                  <a:schemeClr val="accent6"/>
                </a:solidFill>
              </a:rPr>
              <a:t>mobile </a:t>
            </a:r>
            <a:r>
              <a:rPr lang="en-US" sz="1600">
                <a:solidFill>
                  <a:schemeClr val="accent6"/>
                </a:solidFill>
              </a:rPr>
              <a:t>services</a:t>
            </a:r>
          </a:p>
          <a:p>
            <a:pPr marL="1141413" lvl="1" indent="-455613">
              <a:spcBef>
                <a:spcPts val="200"/>
              </a:spcBef>
              <a:spcAft>
                <a:spcPts val="200"/>
              </a:spcAft>
              <a:buClr>
                <a:schemeClr val="accent1"/>
              </a:buClr>
              <a:buFont typeface="Wingdings" panose="05000000000000000000" pitchFamily="2" charset="2"/>
              <a:buChar char="§"/>
            </a:pPr>
            <a:r>
              <a:rPr lang="en-US" sz="1600">
                <a:solidFill>
                  <a:schemeClr val="accent6"/>
                </a:solidFill>
              </a:rPr>
              <a:t>B</a:t>
            </a:r>
            <a:r>
              <a:rPr lang="en-US" sz="1600" smtClean="0">
                <a:solidFill>
                  <a:schemeClr val="accent6"/>
                </a:solidFill>
              </a:rPr>
              <a:t>anking </a:t>
            </a:r>
            <a:r>
              <a:rPr lang="en-US" sz="1600">
                <a:solidFill>
                  <a:schemeClr val="accent6"/>
                </a:solidFill>
              </a:rPr>
              <a:t>sector has adopted enhanced retail payment services: </a:t>
            </a:r>
            <a:br>
              <a:rPr lang="en-US" sz="1600">
                <a:solidFill>
                  <a:schemeClr val="accent6"/>
                </a:solidFill>
              </a:rPr>
            </a:br>
            <a:r>
              <a:rPr lang="en-US" sz="1600">
                <a:solidFill>
                  <a:schemeClr val="accent6"/>
                </a:solidFill>
              </a:rPr>
              <a:t>e-Cheque, Electronic Bill Presentment and Payment (“EBPP”) system, and Near Field </a:t>
            </a:r>
            <a:r>
              <a:rPr lang="en-GB" sz="1600">
                <a:solidFill>
                  <a:schemeClr val="accent6"/>
                </a:solidFill>
              </a:rPr>
              <a:t>Communication (“NFC”) mobile payments</a:t>
            </a:r>
          </a:p>
          <a:p>
            <a:pPr marL="684213" lvl="1" indent="-455613">
              <a:spcBef>
                <a:spcPts val="200"/>
              </a:spcBef>
              <a:spcAft>
                <a:spcPts val="200"/>
              </a:spcAft>
              <a:buClr>
                <a:schemeClr val="accent1"/>
              </a:buClr>
              <a:buFont typeface="Wingdings" panose="05000000000000000000" pitchFamily="2" charset="2"/>
              <a:buChar char="ü"/>
            </a:pPr>
            <a:r>
              <a:rPr lang="en-GB" sz="1800" smtClean="0">
                <a:solidFill>
                  <a:schemeClr val="accent1"/>
                </a:solidFill>
              </a:rPr>
              <a:t>SFC/ HKMA guidance notes/ circulars – </a:t>
            </a:r>
          </a:p>
          <a:p>
            <a:pPr marL="1141413" lvl="2" indent="-455613">
              <a:spcBef>
                <a:spcPts val="200"/>
              </a:spcBef>
              <a:spcAft>
                <a:spcPts val="200"/>
              </a:spcAft>
              <a:buClr>
                <a:schemeClr val="accent1"/>
              </a:buClr>
              <a:buFont typeface="Wingdings" panose="05000000000000000000" pitchFamily="2" charset="2"/>
              <a:buChar char="§"/>
            </a:pPr>
            <a:r>
              <a:rPr lang="en-GB" sz="1600" smtClean="0">
                <a:solidFill>
                  <a:schemeClr val="accent6"/>
                </a:solidFill>
              </a:rPr>
              <a:t>e.g.: Potential risks and regulations applicable to crowdfunding; AML risks associated with Virtual Commodities (Bitcoin) etc.</a:t>
            </a:r>
            <a:endParaRPr lang="en-US" sz="1600">
              <a:solidFill>
                <a:schemeClr val="accent6"/>
              </a:solidFill>
            </a:endParaRPr>
          </a:p>
          <a:p>
            <a:pPr marL="684213" indent="-455613">
              <a:spcBef>
                <a:spcPts val="200"/>
              </a:spcBef>
              <a:spcAft>
                <a:spcPts val="200"/>
              </a:spcAft>
              <a:buClr>
                <a:schemeClr val="accent1"/>
              </a:buClr>
              <a:buFont typeface="Wingdings" panose="05000000000000000000" pitchFamily="2" charset="2"/>
              <a:buChar char="ü"/>
            </a:pPr>
            <a:endParaRPr lang="en-US" sz="1600">
              <a:solidFill>
                <a:srgbClr val="5F5F5F"/>
              </a:solidFill>
            </a:endParaRPr>
          </a:p>
        </p:txBody>
      </p:sp>
      <p:pic>
        <p:nvPicPr>
          <p:cNvPr id="9" name="Picture 5" descr="C:\Users\bmsrhm\AppData\Local\Microsoft\Windows\Temporary Internet Files\Content.IE5\1CLZ8BP1\medium-Thumbtack-Pushpin-66.6-12577[1].gif"/>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7524328" y="1640520"/>
            <a:ext cx="871150" cy="65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14389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31</a:t>
            </a:fld>
            <a:endParaRPr lang="en-AU" dirty="0"/>
          </a:p>
        </p:txBody>
      </p:sp>
      <p:sp>
        <p:nvSpPr>
          <p:cNvPr id="3" name="Title 2"/>
          <p:cNvSpPr>
            <a:spLocks noGrp="1"/>
          </p:cNvSpPr>
          <p:nvPr>
            <p:ph type="title"/>
          </p:nvPr>
        </p:nvSpPr>
        <p:spPr/>
        <p:txBody>
          <a:bodyPr/>
          <a:lstStyle/>
          <a:p>
            <a:r>
              <a:rPr lang="en-GB" smtClean="0"/>
              <a:t>US Financial Regulatory System: Overview</a:t>
            </a:r>
            <a:endParaRPr lang="en-GB" dirty="0"/>
          </a:p>
        </p:txBody>
      </p:sp>
      <p:grpSp>
        <p:nvGrpSpPr>
          <p:cNvPr id="22" name="Group 21"/>
          <p:cNvGrpSpPr/>
          <p:nvPr/>
        </p:nvGrpSpPr>
        <p:grpSpPr>
          <a:xfrm>
            <a:off x="4644008" y="1813008"/>
            <a:ext cx="4032448" cy="4424304"/>
            <a:chOff x="5196046" y="2249974"/>
            <a:chExt cx="3407747" cy="3766659"/>
          </a:xfrm>
        </p:grpSpPr>
        <p:sp>
          <p:nvSpPr>
            <p:cNvPr id="9" name="Freeform 8"/>
            <p:cNvSpPr/>
            <p:nvPr/>
          </p:nvSpPr>
          <p:spPr>
            <a:xfrm>
              <a:off x="6444740" y="3678124"/>
              <a:ext cx="914400" cy="914400"/>
            </a:xfrm>
            <a:custGeom>
              <a:avLst/>
              <a:gdLst>
                <a:gd name="connsiteX0" fmla="*/ 0 w 870165"/>
                <a:gd name="connsiteY0" fmla="*/ 435083 h 870165"/>
                <a:gd name="connsiteX1" fmla="*/ 435083 w 870165"/>
                <a:gd name="connsiteY1" fmla="*/ 0 h 870165"/>
                <a:gd name="connsiteX2" fmla="*/ 870166 w 870165"/>
                <a:gd name="connsiteY2" fmla="*/ 435083 h 870165"/>
                <a:gd name="connsiteX3" fmla="*/ 435083 w 870165"/>
                <a:gd name="connsiteY3" fmla="*/ 870166 h 870165"/>
                <a:gd name="connsiteX4" fmla="*/ 0 w 870165"/>
                <a:gd name="connsiteY4" fmla="*/ 435083 h 87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5" h="870165">
                  <a:moveTo>
                    <a:pt x="0" y="435083"/>
                  </a:moveTo>
                  <a:cubicBezTo>
                    <a:pt x="0" y="194793"/>
                    <a:pt x="194793" y="0"/>
                    <a:pt x="435083" y="0"/>
                  </a:cubicBezTo>
                  <a:cubicBezTo>
                    <a:pt x="675373" y="0"/>
                    <a:pt x="870166" y="194793"/>
                    <a:pt x="870166" y="435083"/>
                  </a:cubicBezTo>
                  <a:cubicBezTo>
                    <a:pt x="870166" y="675373"/>
                    <a:pt x="675373" y="870166"/>
                    <a:pt x="435083" y="870166"/>
                  </a:cubicBezTo>
                  <a:cubicBezTo>
                    <a:pt x="194793" y="870166"/>
                    <a:pt x="0" y="675373"/>
                    <a:pt x="0" y="435083"/>
                  </a:cubicBezTo>
                  <a:close/>
                </a:path>
              </a:pathLst>
            </a:custGeom>
            <a:solidFill>
              <a:schemeClr val="accent3"/>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533400">
                <a:spcBef>
                  <a:spcPct val="0"/>
                </a:spcBef>
                <a:spcAft>
                  <a:spcPts val="0"/>
                </a:spcAft>
              </a:pPr>
              <a:r>
                <a:rPr lang="en-GB" sz="1200" b="1" kern="1200" smtClean="0">
                  <a:solidFill>
                    <a:schemeClr val="accent2"/>
                  </a:solidFill>
                </a:rPr>
                <a:t>Determinants of Regulatory Authority</a:t>
              </a:r>
              <a:endParaRPr lang="en-GB" sz="1200" b="1" kern="1200" dirty="0">
                <a:solidFill>
                  <a:schemeClr val="accent2"/>
                </a:solidFill>
              </a:endParaRPr>
            </a:p>
          </p:txBody>
        </p:sp>
        <p:sp>
          <p:nvSpPr>
            <p:cNvPr id="10" name="Freeform 9"/>
            <p:cNvSpPr/>
            <p:nvPr/>
          </p:nvSpPr>
          <p:spPr>
            <a:xfrm rot="16200000">
              <a:off x="6804377" y="3383908"/>
              <a:ext cx="191085" cy="278902"/>
            </a:xfrm>
            <a:custGeom>
              <a:avLst/>
              <a:gdLst>
                <a:gd name="connsiteX0" fmla="*/ 0 w 191085"/>
                <a:gd name="connsiteY0" fmla="*/ 55780 h 278902"/>
                <a:gd name="connsiteX1" fmla="*/ 95543 w 191085"/>
                <a:gd name="connsiteY1" fmla="*/ 55780 h 278902"/>
                <a:gd name="connsiteX2" fmla="*/ 95543 w 191085"/>
                <a:gd name="connsiteY2" fmla="*/ 0 h 278902"/>
                <a:gd name="connsiteX3" fmla="*/ 191085 w 191085"/>
                <a:gd name="connsiteY3" fmla="*/ 139451 h 278902"/>
                <a:gd name="connsiteX4" fmla="*/ 95543 w 191085"/>
                <a:gd name="connsiteY4" fmla="*/ 278902 h 278902"/>
                <a:gd name="connsiteX5" fmla="*/ 95543 w 191085"/>
                <a:gd name="connsiteY5" fmla="*/ 223122 h 278902"/>
                <a:gd name="connsiteX6" fmla="*/ 0 w 191085"/>
                <a:gd name="connsiteY6" fmla="*/ 223122 h 278902"/>
                <a:gd name="connsiteX7" fmla="*/ 0 w 191085"/>
                <a:gd name="connsiteY7" fmla="*/ 55780 h 27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085" h="278902">
                  <a:moveTo>
                    <a:pt x="0" y="55780"/>
                  </a:moveTo>
                  <a:lnTo>
                    <a:pt x="95543" y="55780"/>
                  </a:lnTo>
                  <a:lnTo>
                    <a:pt x="95543" y="0"/>
                  </a:lnTo>
                  <a:lnTo>
                    <a:pt x="191085" y="139451"/>
                  </a:lnTo>
                  <a:lnTo>
                    <a:pt x="95543" y="278902"/>
                  </a:lnTo>
                  <a:lnTo>
                    <a:pt x="95543" y="223122"/>
                  </a:lnTo>
                  <a:lnTo>
                    <a:pt x="0" y="223122"/>
                  </a:lnTo>
                  <a:lnTo>
                    <a:pt x="0" y="55780"/>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2" tIns="55781" rIns="57326" bIns="55778" numCol="1" spcCol="1270" anchor="ctr" anchorCtr="0">
              <a:noAutofit/>
            </a:bodyPr>
            <a:lstStyle/>
            <a:p>
              <a:pPr lvl="0" algn="ctr" defTabSz="400050">
                <a:lnSpc>
                  <a:spcPct val="90000"/>
                </a:lnSpc>
                <a:spcBef>
                  <a:spcPct val="0"/>
                </a:spcBef>
                <a:spcAft>
                  <a:spcPct val="35000"/>
                </a:spcAft>
              </a:pPr>
              <a:endParaRPr lang="en-GB" sz="900" kern="1200" dirty="0"/>
            </a:p>
          </p:txBody>
        </p:sp>
        <p:sp>
          <p:nvSpPr>
            <p:cNvPr id="11" name="Freeform 10"/>
            <p:cNvSpPr/>
            <p:nvPr/>
          </p:nvSpPr>
          <p:spPr>
            <a:xfrm>
              <a:off x="6356066" y="2249974"/>
              <a:ext cx="1087707" cy="1087707"/>
            </a:xfrm>
            <a:custGeom>
              <a:avLst/>
              <a:gdLst>
                <a:gd name="connsiteX0" fmla="*/ 0 w 1087707"/>
                <a:gd name="connsiteY0" fmla="*/ 543854 h 1087707"/>
                <a:gd name="connsiteX1" fmla="*/ 543854 w 1087707"/>
                <a:gd name="connsiteY1" fmla="*/ 0 h 1087707"/>
                <a:gd name="connsiteX2" fmla="*/ 1087708 w 1087707"/>
                <a:gd name="connsiteY2" fmla="*/ 543854 h 1087707"/>
                <a:gd name="connsiteX3" fmla="*/ 543854 w 1087707"/>
                <a:gd name="connsiteY3" fmla="*/ 1087708 h 1087707"/>
                <a:gd name="connsiteX4" fmla="*/ 0 w 1087707"/>
                <a:gd name="connsiteY4" fmla="*/ 543854 h 1087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707" h="1087707">
                  <a:moveTo>
                    <a:pt x="0" y="543854"/>
                  </a:moveTo>
                  <a:cubicBezTo>
                    <a:pt x="0" y="243492"/>
                    <a:pt x="243492" y="0"/>
                    <a:pt x="543854" y="0"/>
                  </a:cubicBezTo>
                  <a:cubicBezTo>
                    <a:pt x="844216" y="0"/>
                    <a:pt x="1087708" y="243492"/>
                    <a:pt x="1087708" y="543854"/>
                  </a:cubicBezTo>
                  <a:cubicBezTo>
                    <a:pt x="1087708" y="844216"/>
                    <a:pt x="844216" y="1087708"/>
                    <a:pt x="543854" y="1087708"/>
                  </a:cubicBezTo>
                  <a:cubicBezTo>
                    <a:pt x="243492" y="1087708"/>
                    <a:pt x="0" y="844216"/>
                    <a:pt x="0" y="543854"/>
                  </a:cubicBezTo>
                  <a:close/>
                </a:path>
              </a:pathLst>
            </a:custGeom>
            <a:solidFill>
              <a:schemeClr val="accent1"/>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444500">
                <a:spcBef>
                  <a:spcPct val="0"/>
                </a:spcBef>
                <a:spcAft>
                  <a:spcPts val="0"/>
                </a:spcAft>
              </a:pPr>
              <a:r>
                <a:rPr lang="en-GB" sz="1200" b="1" kern="1200" smtClean="0"/>
                <a:t>Industry</a:t>
              </a:r>
              <a:endParaRPr lang="en-GB" sz="1200" b="1" kern="1200" dirty="0"/>
            </a:p>
          </p:txBody>
        </p:sp>
        <p:sp>
          <p:nvSpPr>
            <p:cNvPr id="12" name="Freeform 11"/>
            <p:cNvSpPr/>
            <p:nvPr/>
          </p:nvSpPr>
          <p:spPr>
            <a:xfrm rot="19800000">
              <a:off x="7332604" y="3688880"/>
              <a:ext cx="191085" cy="278902"/>
            </a:xfrm>
            <a:custGeom>
              <a:avLst/>
              <a:gdLst>
                <a:gd name="connsiteX0" fmla="*/ 0 w 191085"/>
                <a:gd name="connsiteY0" fmla="*/ 55780 h 278902"/>
                <a:gd name="connsiteX1" fmla="*/ 95543 w 191085"/>
                <a:gd name="connsiteY1" fmla="*/ 55780 h 278902"/>
                <a:gd name="connsiteX2" fmla="*/ 95543 w 191085"/>
                <a:gd name="connsiteY2" fmla="*/ 0 h 278902"/>
                <a:gd name="connsiteX3" fmla="*/ 191085 w 191085"/>
                <a:gd name="connsiteY3" fmla="*/ 139451 h 278902"/>
                <a:gd name="connsiteX4" fmla="*/ 95543 w 191085"/>
                <a:gd name="connsiteY4" fmla="*/ 278902 h 278902"/>
                <a:gd name="connsiteX5" fmla="*/ 95543 w 191085"/>
                <a:gd name="connsiteY5" fmla="*/ 223122 h 278902"/>
                <a:gd name="connsiteX6" fmla="*/ 0 w 191085"/>
                <a:gd name="connsiteY6" fmla="*/ 223122 h 278902"/>
                <a:gd name="connsiteX7" fmla="*/ 0 w 191085"/>
                <a:gd name="connsiteY7" fmla="*/ 55780 h 27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085" h="278902">
                  <a:moveTo>
                    <a:pt x="0" y="55780"/>
                  </a:moveTo>
                  <a:lnTo>
                    <a:pt x="95543" y="55780"/>
                  </a:lnTo>
                  <a:lnTo>
                    <a:pt x="95543" y="0"/>
                  </a:lnTo>
                  <a:lnTo>
                    <a:pt x="191085" y="139451"/>
                  </a:lnTo>
                  <a:lnTo>
                    <a:pt x="95543" y="278902"/>
                  </a:lnTo>
                  <a:lnTo>
                    <a:pt x="95543" y="223122"/>
                  </a:lnTo>
                  <a:lnTo>
                    <a:pt x="0" y="223122"/>
                  </a:lnTo>
                  <a:lnTo>
                    <a:pt x="0" y="55780"/>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0" tIns="55780" rIns="57324" bIns="55779" numCol="1" spcCol="1270" anchor="ctr" anchorCtr="0">
              <a:noAutofit/>
            </a:bodyPr>
            <a:lstStyle/>
            <a:p>
              <a:pPr lvl="0" algn="ctr" defTabSz="400050">
                <a:lnSpc>
                  <a:spcPct val="90000"/>
                </a:lnSpc>
                <a:spcBef>
                  <a:spcPct val="0"/>
                </a:spcBef>
                <a:spcAft>
                  <a:spcPct val="35000"/>
                </a:spcAft>
              </a:pPr>
              <a:endParaRPr lang="en-GB" sz="900" kern="1200" dirty="0"/>
            </a:p>
          </p:txBody>
        </p:sp>
        <p:sp>
          <p:nvSpPr>
            <p:cNvPr id="13" name="Freeform 12"/>
            <p:cNvSpPr/>
            <p:nvPr/>
          </p:nvSpPr>
          <p:spPr>
            <a:xfrm>
              <a:off x="7516086" y="2919712"/>
              <a:ext cx="1087707" cy="1087707"/>
            </a:xfrm>
            <a:custGeom>
              <a:avLst/>
              <a:gdLst>
                <a:gd name="connsiteX0" fmla="*/ 0 w 1087707"/>
                <a:gd name="connsiteY0" fmla="*/ 543854 h 1087707"/>
                <a:gd name="connsiteX1" fmla="*/ 543854 w 1087707"/>
                <a:gd name="connsiteY1" fmla="*/ 0 h 1087707"/>
                <a:gd name="connsiteX2" fmla="*/ 1087708 w 1087707"/>
                <a:gd name="connsiteY2" fmla="*/ 543854 h 1087707"/>
                <a:gd name="connsiteX3" fmla="*/ 543854 w 1087707"/>
                <a:gd name="connsiteY3" fmla="*/ 1087708 h 1087707"/>
                <a:gd name="connsiteX4" fmla="*/ 0 w 1087707"/>
                <a:gd name="connsiteY4" fmla="*/ 543854 h 1087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707" h="1087707">
                  <a:moveTo>
                    <a:pt x="0" y="543854"/>
                  </a:moveTo>
                  <a:cubicBezTo>
                    <a:pt x="0" y="243492"/>
                    <a:pt x="243492" y="0"/>
                    <a:pt x="543854" y="0"/>
                  </a:cubicBezTo>
                  <a:cubicBezTo>
                    <a:pt x="844216" y="0"/>
                    <a:pt x="1087708" y="243492"/>
                    <a:pt x="1087708" y="543854"/>
                  </a:cubicBezTo>
                  <a:cubicBezTo>
                    <a:pt x="1087708" y="844216"/>
                    <a:pt x="844216" y="1087708"/>
                    <a:pt x="543854" y="1087708"/>
                  </a:cubicBezTo>
                  <a:cubicBezTo>
                    <a:pt x="243492" y="1087708"/>
                    <a:pt x="0" y="844216"/>
                    <a:pt x="0" y="543854"/>
                  </a:cubicBezTo>
                  <a:close/>
                </a:path>
              </a:pathLst>
            </a:custGeom>
            <a:solidFill>
              <a:schemeClr val="accent1"/>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444500">
                <a:spcBef>
                  <a:spcPct val="0"/>
                </a:spcBef>
                <a:spcAft>
                  <a:spcPts val="0"/>
                </a:spcAft>
              </a:pPr>
              <a:r>
                <a:rPr lang="en-GB" sz="1200" b="1" i="0" kern="1200" smtClean="0"/>
                <a:t>Mandate</a:t>
              </a:r>
              <a:endParaRPr lang="en-GB" sz="1200" b="1" kern="1200" dirty="0"/>
            </a:p>
          </p:txBody>
        </p:sp>
        <p:sp>
          <p:nvSpPr>
            <p:cNvPr id="14" name="Freeform 13"/>
            <p:cNvSpPr/>
            <p:nvPr/>
          </p:nvSpPr>
          <p:spPr>
            <a:xfrm rot="1800000">
              <a:off x="7332604" y="4298825"/>
              <a:ext cx="191085" cy="278902"/>
            </a:xfrm>
            <a:custGeom>
              <a:avLst/>
              <a:gdLst>
                <a:gd name="connsiteX0" fmla="*/ 0 w 191085"/>
                <a:gd name="connsiteY0" fmla="*/ 55780 h 278902"/>
                <a:gd name="connsiteX1" fmla="*/ 95543 w 191085"/>
                <a:gd name="connsiteY1" fmla="*/ 55780 h 278902"/>
                <a:gd name="connsiteX2" fmla="*/ 95543 w 191085"/>
                <a:gd name="connsiteY2" fmla="*/ 0 h 278902"/>
                <a:gd name="connsiteX3" fmla="*/ 191085 w 191085"/>
                <a:gd name="connsiteY3" fmla="*/ 139451 h 278902"/>
                <a:gd name="connsiteX4" fmla="*/ 95543 w 191085"/>
                <a:gd name="connsiteY4" fmla="*/ 278902 h 278902"/>
                <a:gd name="connsiteX5" fmla="*/ 95543 w 191085"/>
                <a:gd name="connsiteY5" fmla="*/ 223122 h 278902"/>
                <a:gd name="connsiteX6" fmla="*/ 0 w 191085"/>
                <a:gd name="connsiteY6" fmla="*/ 223122 h 278902"/>
                <a:gd name="connsiteX7" fmla="*/ 0 w 191085"/>
                <a:gd name="connsiteY7" fmla="*/ 55780 h 27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085" h="278902">
                  <a:moveTo>
                    <a:pt x="0" y="55780"/>
                  </a:moveTo>
                  <a:lnTo>
                    <a:pt x="95543" y="55780"/>
                  </a:lnTo>
                  <a:lnTo>
                    <a:pt x="95543" y="0"/>
                  </a:lnTo>
                  <a:lnTo>
                    <a:pt x="191085" y="139451"/>
                  </a:lnTo>
                  <a:lnTo>
                    <a:pt x="95543" y="278902"/>
                  </a:lnTo>
                  <a:lnTo>
                    <a:pt x="95543" y="223122"/>
                  </a:lnTo>
                  <a:lnTo>
                    <a:pt x="0" y="223122"/>
                  </a:lnTo>
                  <a:lnTo>
                    <a:pt x="0" y="55780"/>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0" tIns="55779" rIns="57324" bIns="55780" numCol="1" spcCol="1270" anchor="ctr" anchorCtr="0">
              <a:noAutofit/>
            </a:bodyPr>
            <a:lstStyle/>
            <a:p>
              <a:pPr lvl="0" algn="ctr" defTabSz="400050">
                <a:lnSpc>
                  <a:spcPct val="90000"/>
                </a:lnSpc>
                <a:spcBef>
                  <a:spcPct val="0"/>
                </a:spcBef>
                <a:spcAft>
                  <a:spcPct val="35000"/>
                </a:spcAft>
              </a:pPr>
              <a:endParaRPr lang="en-GB" sz="900" kern="1200" dirty="0"/>
            </a:p>
          </p:txBody>
        </p:sp>
        <p:sp>
          <p:nvSpPr>
            <p:cNvPr id="15" name="Freeform 14"/>
            <p:cNvSpPr/>
            <p:nvPr/>
          </p:nvSpPr>
          <p:spPr>
            <a:xfrm>
              <a:off x="7516086" y="4259188"/>
              <a:ext cx="1087707" cy="1087707"/>
            </a:xfrm>
            <a:custGeom>
              <a:avLst/>
              <a:gdLst>
                <a:gd name="connsiteX0" fmla="*/ 0 w 1087707"/>
                <a:gd name="connsiteY0" fmla="*/ 543854 h 1087707"/>
                <a:gd name="connsiteX1" fmla="*/ 543854 w 1087707"/>
                <a:gd name="connsiteY1" fmla="*/ 0 h 1087707"/>
                <a:gd name="connsiteX2" fmla="*/ 1087708 w 1087707"/>
                <a:gd name="connsiteY2" fmla="*/ 543854 h 1087707"/>
                <a:gd name="connsiteX3" fmla="*/ 543854 w 1087707"/>
                <a:gd name="connsiteY3" fmla="*/ 1087708 h 1087707"/>
                <a:gd name="connsiteX4" fmla="*/ 0 w 1087707"/>
                <a:gd name="connsiteY4" fmla="*/ 543854 h 1087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707" h="1087707">
                  <a:moveTo>
                    <a:pt x="0" y="543854"/>
                  </a:moveTo>
                  <a:cubicBezTo>
                    <a:pt x="0" y="243492"/>
                    <a:pt x="243492" y="0"/>
                    <a:pt x="543854" y="0"/>
                  </a:cubicBezTo>
                  <a:cubicBezTo>
                    <a:pt x="844216" y="0"/>
                    <a:pt x="1087708" y="243492"/>
                    <a:pt x="1087708" y="543854"/>
                  </a:cubicBezTo>
                  <a:cubicBezTo>
                    <a:pt x="1087708" y="844216"/>
                    <a:pt x="844216" y="1087708"/>
                    <a:pt x="543854" y="1087708"/>
                  </a:cubicBezTo>
                  <a:cubicBezTo>
                    <a:pt x="243492" y="1087708"/>
                    <a:pt x="0" y="844216"/>
                    <a:pt x="0" y="543854"/>
                  </a:cubicBezTo>
                  <a:close/>
                </a:path>
              </a:pathLst>
            </a:custGeom>
            <a:solidFill>
              <a:schemeClr val="accent1"/>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444500">
                <a:spcBef>
                  <a:spcPct val="0"/>
                </a:spcBef>
                <a:spcAft>
                  <a:spcPts val="0"/>
                </a:spcAft>
              </a:pPr>
              <a:r>
                <a:rPr lang="en-GB" sz="1200" b="1" kern="1200" smtClean="0"/>
                <a:t>Activity</a:t>
              </a:r>
              <a:endParaRPr lang="en-GB" sz="1200" b="1" kern="1200" dirty="0"/>
            </a:p>
          </p:txBody>
        </p:sp>
        <p:sp>
          <p:nvSpPr>
            <p:cNvPr id="16" name="Freeform 15"/>
            <p:cNvSpPr/>
            <p:nvPr/>
          </p:nvSpPr>
          <p:spPr>
            <a:xfrm rot="5400000">
              <a:off x="6804377" y="4603797"/>
              <a:ext cx="191085" cy="278902"/>
            </a:xfrm>
            <a:custGeom>
              <a:avLst/>
              <a:gdLst>
                <a:gd name="connsiteX0" fmla="*/ 0 w 191085"/>
                <a:gd name="connsiteY0" fmla="*/ 55780 h 278902"/>
                <a:gd name="connsiteX1" fmla="*/ 95543 w 191085"/>
                <a:gd name="connsiteY1" fmla="*/ 55780 h 278902"/>
                <a:gd name="connsiteX2" fmla="*/ 95543 w 191085"/>
                <a:gd name="connsiteY2" fmla="*/ 0 h 278902"/>
                <a:gd name="connsiteX3" fmla="*/ 191085 w 191085"/>
                <a:gd name="connsiteY3" fmla="*/ 139451 h 278902"/>
                <a:gd name="connsiteX4" fmla="*/ 95543 w 191085"/>
                <a:gd name="connsiteY4" fmla="*/ 278902 h 278902"/>
                <a:gd name="connsiteX5" fmla="*/ 95543 w 191085"/>
                <a:gd name="connsiteY5" fmla="*/ 223122 h 278902"/>
                <a:gd name="connsiteX6" fmla="*/ 0 w 191085"/>
                <a:gd name="connsiteY6" fmla="*/ 223122 h 278902"/>
                <a:gd name="connsiteX7" fmla="*/ 0 w 191085"/>
                <a:gd name="connsiteY7" fmla="*/ 55780 h 27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085" h="278902">
                  <a:moveTo>
                    <a:pt x="0" y="55780"/>
                  </a:moveTo>
                  <a:lnTo>
                    <a:pt x="95543" y="55780"/>
                  </a:lnTo>
                  <a:lnTo>
                    <a:pt x="95543" y="0"/>
                  </a:lnTo>
                  <a:lnTo>
                    <a:pt x="191085" y="139451"/>
                  </a:lnTo>
                  <a:lnTo>
                    <a:pt x="95543" y="278902"/>
                  </a:lnTo>
                  <a:lnTo>
                    <a:pt x="95543" y="223122"/>
                  </a:lnTo>
                  <a:lnTo>
                    <a:pt x="0" y="223122"/>
                  </a:lnTo>
                  <a:lnTo>
                    <a:pt x="0" y="55780"/>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0" tIns="55779" rIns="57325" bIns="55781" numCol="1" spcCol="1270" anchor="ctr" anchorCtr="0">
              <a:noAutofit/>
            </a:bodyPr>
            <a:lstStyle/>
            <a:p>
              <a:pPr lvl="0" algn="ctr" defTabSz="400050">
                <a:lnSpc>
                  <a:spcPct val="90000"/>
                </a:lnSpc>
                <a:spcBef>
                  <a:spcPct val="0"/>
                </a:spcBef>
                <a:spcAft>
                  <a:spcPct val="35000"/>
                </a:spcAft>
              </a:pPr>
              <a:endParaRPr lang="en-GB" sz="900" kern="1200" dirty="0"/>
            </a:p>
          </p:txBody>
        </p:sp>
        <p:sp>
          <p:nvSpPr>
            <p:cNvPr id="17" name="Freeform 16"/>
            <p:cNvSpPr/>
            <p:nvPr/>
          </p:nvSpPr>
          <p:spPr>
            <a:xfrm>
              <a:off x="6356066" y="4928926"/>
              <a:ext cx="1087707" cy="1087707"/>
            </a:xfrm>
            <a:custGeom>
              <a:avLst/>
              <a:gdLst>
                <a:gd name="connsiteX0" fmla="*/ 0 w 1087707"/>
                <a:gd name="connsiteY0" fmla="*/ 543854 h 1087707"/>
                <a:gd name="connsiteX1" fmla="*/ 543854 w 1087707"/>
                <a:gd name="connsiteY1" fmla="*/ 0 h 1087707"/>
                <a:gd name="connsiteX2" fmla="*/ 1087708 w 1087707"/>
                <a:gd name="connsiteY2" fmla="*/ 543854 h 1087707"/>
                <a:gd name="connsiteX3" fmla="*/ 543854 w 1087707"/>
                <a:gd name="connsiteY3" fmla="*/ 1087708 h 1087707"/>
                <a:gd name="connsiteX4" fmla="*/ 0 w 1087707"/>
                <a:gd name="connsiteY4" fmla="*/ 543854 h 1087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707" h="1087707">
                  <a:moveTo>
                    <a:pt x="0" y="543854"/>
                  </a:moveTo>
                  <a:cubicBezTo>
                    <a:pt x="0" y="243492"/>
                    <a:pt x="243492" y="0"/>
                    <a:pt x="543854" y="0"/>
                  </a:cubicBezTo>
                  <a:cubicBezTo>
                    <a:pt x="844216" y="0"/>
                    <a:pt x="1087708" y="243492"/>
                    <a:pt x="1087708" y="543854"/>
                  </a:cubicBezTo>
                  <a:cubicBezTo>
                    <a:pt x="1087708" y="844216"/>
                    <a:pt x="844216" y="1087708"/>
                    <a:pt x="543854" y="1087708"/>
                  </a:cubicBezTo>
                  <a:cubicBezTo>
                    <a:pt x="243492" y="1087708"/>
                    <a:pt x="0" y="844216"/>
                    <a:pt x="0" y="543854"/>
                  </a:cubicBezTo>
                  <a:close/>
                </a:path>
              </a:pathLst>
            </a:custGeom>
            <a:solidFill>
              <a:schemeClr val="accent1"/>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444500">
                <a:spcBef>
                  <a:spcPct val="0"/>
                </a:spcBef>
                <a:spcAft>
                  <a:spcPts val="0"/>
                </a:spcAft>
              </a:pPr>
              <a:r>
                <a:rPr lang="en-GB" sz="1200" b="1" kern="1200" smtClean="0"/>
                <a:t>Product</a:t>
              </a:r>
              <a:endParaRPr lang="en-GB" sz="1200" b="1" kern="1200" dirty="0"/>
            </a:p>
          </p:txBody>
        </p:sp>
        <p:sp>
          <p:nvSpPr>
            <p:cNvPr id="18" name="Freeform 17"/>
            <p:cNvSpPr/>
            <p:nvPr/>
          </p:nvSpPr>
          <p:spPr>
            <a:xfrm rot="19800000">
              <a:off x="6276149" y="4298824"/>
              <a:ext cx="191086" cy="278903"/>
            </a:xfrm>
            <a:custGeom>
              <a:avLst/>
              <a:gdLst>
                <a:gd name="connsiteX0" fmla="*/ 0 w 191085"/>
                <a:gd name="connsiteY0" fmla="*/ 55780 h 278902"/>
                <a:gd name="connsiteX1" fmla="*/ 95543 w 191085"/>
                <a:gd name="connsiteY1" fmla="*/ 55780 h 278902"/>
                <a:gd name="connsiteX2" fmla="*/ 95543 w 191085"/>
                <a:gd name="connsiteY2" fmla="*/ 0 h 278902"/>
                <a:gd name="connsiteX3" fmla="*/ 191085 w 191085"/>
                <a:gd name="connsiteY3" fmla="*/ 139451 h 278902"/>
                <a:gd name="connsiteX4" fmla="*/ 95543 w 191085"/>
                <a:gd name="connsiteY4" fmla="*/ 278902 h 278902"/>
                <a:gd name="connsiteX5" fmla="*/ 95543 w 191085"/>
                <a:gd name="connsiteY5" fmla="*/ 223122 h 278902"/>
                <a:gd name="connsiteX6" fmla="*/ 0 w 191085"/>
                <a:gd name="connsiteY6" fmla="*/ 223122 h 278902"/>
                <a:gd name="connsiteX7" fmla="*/ 0 w 191085"/>
                <a:gd name="connsiteY7" fmla="*/ 55780 h 27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085" h="278902">
                  <a:moveTo>
                    <a:pt x="191085" y="223122"/>
                  </a:moveTo>
                  <a:lnTo>
                    <a:pt x="95542" y="223122"/>
                  </a:lnTo>
                  <a:lnTo>
                    <a:pt x="95542" y="278902"/>
                  </a:lnTo>
                  <a:lnTo>
                    <a:pt x="0" y="139451"/>
                  </a:lnTo>
                  <a:lnTo>
                    <a:pt x="95542" y="0"/>
                  </a:lnTo>
                  <a:lnTo>
                    <a:pt x="95542" y="55780"/>
                  </a:lnTo>
                  <a:lnTo>
                    <a:pt x="191085" y="55780"/>
                  </a:lnTo>
                  <a:lnTo>
                    <a:pt x="191085" y="223122"/>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57324" tIns="55780" rIns="1" bIns="55780" numCol="1" spcCol="1270" anchor="ctr" anchorCtr="0">
              <a:noAutofit/>
            </a:bodyPr>
            <a:lstStyle/>
            <a:p>
              <a:pPr lvl="0" algn="ctr" defTabSz="400050">
                <a:lnSpc>
                  <a:spcPct val="90000"/>
                </a:lnSpc>
                <a:spcBef>
                  <a:spcPct val="0"/>
                </a:spcBef>
                <a:spcAft>
                  <a:spcPct val="35000"/>
                </a:spcAft>
              </a:pPr>
              <a:endParaRPr lang="en-GB" sz="900" kern="1200" dirty="0"/>
            </a:p>
          </p:txBody>
        </p:sp>
        <p:sp>
          <p:nvSpPr>
            <p:cNvPr id="19" name="Freeform 18"/>
            <p:cNvSpPr/>
            <p:nvPr/>
          </p:nvSpPr>
          <p:spPr>
            <a:xfrm>
              <a:off x="5196046" y="4259188"/>
              <a:ext cx="1087707" cy="1087707"/>
            </a:xfrm>
            <a:custGeom>
              <a:avLst/>
              <a:gdLst>
                <a:gd name="connsiteX0" fmla="*/ 0 w 1087707"/>
                <a:gd name="connsiteY0" fmla="*/ 543854 h 1087707"/>
                <a:gd name="connsiteX1" fmla="*/ 543854 w 1087707"/>
                <a:gd name="connsiteY1" fmla="*/ 0 h 1087707"/>
                <a:gd name="connsiteX2" fmla="*/ 1087708 w 1087707"/>
                <a:gd name="connsiteY2" fmla="*/ 543854 h 1087707"/>
                <a:gd name="connsiteX3" fmla="*/ 543854 w 1087707"/>
                <a:gd name="connsiteY3" fmla="*/ 1087708 h 1087707"/>
                <a:gd name="connsiteX4" fmla="*/ 0 w 1087707"/>
                <a:gd name="connsiteY4" fmla="*/ 543854 h 1087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707" h="1087707">
                  <a:moveTo>
                    <a:pt x="0" y="543854"/>
                  </a:moveTo>
                  <a:cubicBezTo>
                    <a:pt x="0" y="243492"/>
                    <a:pt x="243492" y="0"/>
                    <a:pt x="543854" y="0"/>
                  </a:cubicBezTo>
                  <a:cubicBezTo>
                    <a:pt x="844216" y="0"/>
                    <a:pt x="1087708" y="243492"/>
                    <a:pt x="1087708" y="543854"/>
                  </a:cubicBezTo>
                  <a:cubicBezTo>
                    <a:pt x="1087708" y="844216"/>
                    <a:pt x="844216" y="1087708"/>
                    <a:pt x="543854" y="1087708"/>
                  </a:cubicBezTo>
                  <a:cubicBezTo>
                    <a:pt x="243492" y="1087708"/>
                    <a:pt x="0" y="844216"/>
                    <a:pt x="0" y="543854"/>
                  </a:cubicBezTo>
                  <a:close/>
                </a:path>
              </a:pathLst>
            </a:custGeom>
            <a:solidFill>
              <a:schemeClr val="accent1"/>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444500">
                <a:spcBef>
                  <a:spcPct val="0"/>
                </a:spcBef>
                <a:spcAft>
                  <a:spcPts val="0"/>
                </a:spcAft>
              </a:pPr>
              <a:r>
                <a:rPr lang="en-GB" sz="1200" b="1" kern="1200" smtClean="0"/>
                <a:t>Location</a:t>
              </a:r>
              <a:endParaRPr lang="en-GB" sz="1200" b="1" kern="1200" dirty="0"/>
            </a:p>
          </p:txBody>
        </p:sp>
        <p:sp>
          <p:nvSpPr>
            <p:cNvPr id="20" name="Freeform 19"/>
            <p:cNvSpPr/>
            <p:nvPr/>
          </p:nvSpPr>
          <p:spPr>
            <a:xfrm rot="1800000">
              <a:off x="6276149" y="3688879"/>
              <a:ext cx="191085" cy="278903"/>
            </a:xfrm>
            <a:custGeom>
              <a:avLst/>
              <a:gdLst>
                <a:gd name="connsiteX0" fmla="*/ 0 w 191085"/>
                <a:gd name="connsiteY0" fmla="*/ 55780 h 278902"/>
                <a:gd name="connsiteX1" fmla="*/ 95543 w 191085"/>
                <a:gd name="connsiteY1" fmla="*/ 55780 h 278902"/>
                <a:gd name="connsiteX2" fmla="*/ 95543 w 191085"/>
                <a:gd name="connsiteY2" fmla="*/ 0 h 278902"/>
                <a:gd name="connsiteX3" fmla="*/ 191085 w 191085"/>
                <a:gd name="connsiteY3" fmla="*/ 139451 h 278902"/>
                <a:gd name="connsiteX4" fmla="*/ 95543 w 191085"/>
                <a:gd name="connsiteY4" fmla="*/ 278902 h 278902"/>
                <a:gd name="connsiteX5" fmla="*/ 95543 w 191085"/>
                <a:gd name="connsiteY5" fmla="*/ 223122 h 278902"/>
                <a:gd name="connsiteX6" fmla="*/ 0 w 191085"/>
                <a:gd name="connsiteY6" fmla="*/ 223122 h 278902"/>
                <a:gd name="connsiteX7" fmla="*/ 0 w 191085"/>
                <a:gd name="connsiteY7" fmla="*/ 55780 h 27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085" h="278902">
                  <a:moveTo>
                    <a:pt x="191085" y="223122"/>
                  </a:moveTo>
                  <a:lnTo>
                    <a:pt x="95542" y="223122"/>
                  </a:lnTo>
                  <a:lnTo>
                    <a:pt x="95542" y="278902"/>
                  </a:lnTo>
                  <a:lnTo>
                    <a:pt x="0" y="139451"/>
                  </a:lnTo>
                  <a:lnTo>
                    <a:pt x="95542" y="0"/>
                  </a:lnTo>
                  <a:lnTo>
                    <a:pt x="95542" y="55780"/>
                  </a:lnTo>
                  <a:lnTo>
                    <a:pt x="191085" y="55780"/>
                  </a:lnTo>
                  <a:lnTo>
                    <a:pt x="191085" y="223122"/>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57325" tIns="55780" rIns="-1" bIns="55780" numCol="1" spcCol="1270" anchor="ctr" anchorCtr="0">
              <a:noAutofit/>
            </a:bodyPr>
            <a:lstStyle/>
            <a:p>
              <a:pPr lvl="0" algn="ctr" defTabSz="400050">
                <a:lnSpc>
                  <a:spcPct val="90000"/>
                </a:lnSpc>
                <a:spcBef>
                  <a:spcPct val="0"/>
                </a:spcBef>
                <a:spcAft>
                  <a:spcPct val="35000"/>
                </a:spcAft>
              </a:pPr>
              <a:endParaRPr lang="en-GB" sz="900" kern="1200" dirty="0"/>
            </a:p>
          </p:txBody>
        </p:sp>
        <p:sp>
          <p:nvSpPr>
            <p:cNvPr id="21" name="Freeform 20"/>
            <p:cNvSpPr/>
            <p:nvPr/>
          </p:nvSpPr>
          <p:spPr>
            <a:xfrm>
              <a:off x="5196046" y="2919712"/>
              <a:ext cx="1087707" cy="1087707"/>
            </a:xfrm>
            <a:custGeom>
              <a:avLst/>
              <a:gdLst>
                <a:gd name="connsiteX0" fmla="*/ 0 w 1087707"/>
                <a:gd name="connsiteY0" fmla="*/ 543854 h 1087707"/>
                <a:gd name="connsiteX1" fmla="*/ 543854 w 1087707"/>
                <a:gd name="connsiteY1" fmla="*/ 0 h 1087707"/>
                <a:gd name="connsiteX2" fmla="*/ 1087708 w 1087707"/>
                <a:gd name="connsiteY2" fmla="*/ 543854 h 1087707"/>
                <a:gd name="connsiteX3" fmla="*/ 543854 w 1087707"/>
                <a:gd name="connsiteY3" fmla="*/ 1087708 h 1087707"/>
                <a:gd name="connsiteX4" fmla="*/ 0 w 1087707"/>
                <a:gd name="connsiteY4" fmla="*/ 543854 h 1087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707" h="1087707">
                  <a:moveTo>
                    <a:pt x="0" y="543854"/>
                  </a:moveTo>
                  <a:cubicBezTo>
                    <a:pt x="0" y="243492"/>
                    <a:pt x="243492" y="0"/>
                    <a:pt x="543854" y="0"/>
                  </a:cubicBezTo>
                  <a:cubicBezTo>
                    <a:pt x="844216" y="0"/>
                    <a:pt x="1087708" y="243492"/>
                    <a:pt x="1087708" y="543854"/>
                  </a:cubicBezTo>
                  <a:cubicBezTo>
                    <a:pt x="1087708" y="844216"/>
                    <a:pt x="844216" y="1087708"/>
                    <a:pt x="543854" y="1087708"/>
                  </a:cubicBezTo>
                  <a:cubicBezTo>
                    <a:pt x="243492" y="1087708"/>
                    <a:pt x="0" y="844216"/>
                    <a:pt x="0" y="543854"/>
                  </a:cubicBezTo>
                  <a:close/>
                </a:path>
              </a:pathLst>
            </a:custGeom>
            <a:solidFill>
              <a:schemeClr val="accent1"/>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444500">
                <a:spcBef>
                  <a:spcPct val="0"/>
                </a:spcBef>
                <a:spcAft>
                  <a:spcPts val="0"/>
                </a:spcAft>
              </a:pPr>
              <a:r>
                <a:rPr lang="en-GB" sz="1200" b="1" kern="1200" smtClean="0"/>
                <a:t>Consumer</a:t>
              </a:r>
              <a:endParaRPr lang="en-GB" sz="1200" b="1" kern="1200" dirty="0"/>
            </a:p>
          </p:txBody>
        </p:sp>
      </p:grpSp>
      <p:sp>
        <p:nvSpPr>
          <p:cNvPr id="23" name="Content Placeholder 22"/>
          <p:cNvSpPr>
            <a:spLocks noGrp="1"/>
          </p:cNvSpPr>
          <p:nvPr>
            <p:ph idx="1"/>
          </p:nvPr>
        </p:nvSpPr>
        <p:spPr>
          <a:xfrm>
            <a:off x="599652" y="1667546"/>
            <a:ext cx="3816773" cy="4753974"/>
          </a:xfrm>
        </p:spPr>
        <p:txBody>
          <a:bodyPr/>
          <a:lstStyle/>
          <a:p>
            <a:endParaRPr lang="en-US"/>
          </a:p>
        </p:txBody>
      </p:sp>
      <p:grpSp>
        <p:nvGrpSpPr>
          <p:cNvPr id="27" name="Group 26"/>
          <p:cNvGrpSpPr/>
          <p:nvPr/>
        </p:nvGrpSpPr>
        <p:grpSpPr>
          <a:xfrm>
            <a:off x="290040" y="1668992"/>
            <a:ext cx="4137944" cy="4752528"/>
            <a:chOff x="290040" y="1668992"/>
            <a:chExt cx="4137944" cy="4752528"/>
          </a:xfrm>
        </p:grpSpPr>
        <p:sp>
          <p:nvSpPr>
            <p:cNvPr id="26" name="Right Triangle 25"/>
            <p:cNvSpPr/>
            <p:nvPr/>
          </p:nvSpPr>
          <p:spPr>
            <a:xfrm rot="10800000">
              <a:off x="290040" y="2242473"/>
              <a:ext cx="321520" cy="466344"/>
            </a:xfrm>
            <a:prstGeom prst="rtTriangle">
              <a:avLst/>
            </a:pr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11560" y="1668992"/>
              <a:ext cx="3816424" cy="4752528"/>
            </a:xfrm>
            <a:prstGeom prst="rect">
              <a:avLst/>
            </a:prstGeom>
            <a:gradFill flip="none" rotWithShape="1">
              <a:gsLst>
                <a:gs pos="0">
                  <a:schemeClr val="accent3"/>
                </a:gs>
                <a:gs pos="50000">
                  <a:schemeClr val="accent3">
                    <a:tint val="44500"/>
                    <a:satMod val="160000"/>
                  </a:schemeClr>
                </a:gs>
                <a:gs pos="100000">
                  <a:schemeClr val="accent3">
                    <a:lumMod val="60000"/>
                    <a:lumOff val="40000"/>
                  </a:schemeClr>
                </a:gs>
              </a:gsLst>
              <a:lin ang="2700000" scaled="1"/>
              <a:tileRect/>
            </a:gra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a:off x="291712" y="1762768"/>
              <a:ext cx="2912136" cy="463864"/>
            </a:xfrm>
            <a:prstGeom prst="homePlate">
              <a:avLst/>
            </a:prstGeom>
            <a:solidFill>
              <a:schemeClr val="accent2"/>
            </a:solid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smtClean="0"/>
                <a:t>Fragmented Structure</a:t>
              </a:r>
              <a:endParaRPr lang="en-US" sz="2100"/>
            </a:p>
          </p:txBody>
        </p:sp>
      </p:grpSp>
      <p:sp>
        <p:nvSpPr>
          <p:cNvPr id="29" name="Content Placeholder 3"/>
          <p:cNvSpPr>
            <a:spLocks noGrp="1"/>
          </p:cNvSpPr>
          <p:nvPr>
            <p:ph idx="1"/>
          </p:nvPr>
        </p:nvSpPr>
        <p:spPr>
          <a:xfrm>
            <a:off x="621608" y="2361588"/>
            <a:ext cx="3816773" cy="3771900"/>
          </a:xfrm>
        </p:spPr>
        <p:txBody>
          <a:bodyPr lIns="182880" rIns="182880"/>
          <a:lstStyle/>
          <a:p>
            <a:pPr>
              <a:spcBef>
                <a:spcPts val="300"/>
              </a:spcBef>
            </a:pPr>
            <a:r>
              <a:rPr lang="en-US" sz="1900" smtClean="0">
                <a:solidFill>
                  <a:schemeClr val="tx2"/>
                </a:solidFill>
              </a:rPr>
              <a:t>The US financial regulatory system is a multi-layered, fragmented system.</a:t>
            </a:r>
            <a:endParaRPr lang="en-US" sz="1900">
              <a:solidFill>
                <a:schemeClr val="tx2"/>
              </a:solidFill>
            </a:endParaRPr>
          </a:p>
          <a:p>
            <a:pPr>
              <a:spcBef>
                <a:spcPts val="300"/>
              </a:spcBef>
            </a:pPr>
            <a:r>
              <a:rPr lang="en-US" sz="1900" smtClean="0">
                <a:solidFill>
                  <a:schemeClr val="tx2"/>
                </a:solidFill>
              </a:rPr>
              <a:t>5 federal agencies directly examine and supervise financial institutions, and 20+ federal agencies regulate various aspects of financial products.</a:t>
            </a:r>
            <a:endParaRPr lang="en-US" sz="1900">
              <a:solidFill>
                <a:schemeClr val="tx2"/>
              </a:solidFill>
            </a:endParaRPr>
          </a:p>
          <a:p>
            <a:pPr>
              <a:spcBef>
                <a:spcPts val="300"/>
              </a:spcBef>
            </a:pPr>
            <a:r>
              <a:rPr lang="en-US" sz="1900" smtClean="0">
                <a:solidFill>
                  <a:schemeClr val="tx2"/>
                </a:solidFill>
              </a:rPr>
              <a:t>Many parallel regulatory agencies exist in each of the individual states. </a:t>
            </a:r>
            <a:endParaRPr lang="en-US" sz="1900">
              <a:solidFill>
                <a:schemeClr val="tx2"/>
              </a:solidFill>
            </a:endParaRPr>
          </a:p>
          <a:p>
            <a:pPr>
              <a:spcBef>
                <a:spcPts val="300"/>
              </a:spcBef>
            </a:pPr>
            <a:endParaRPr lang="en-US"/>
          </a:p>
        </p:txBody>
      </p:sp>
    </p:spTree>
    <p:extLst>
      <p:ext uri="{BB962C8B-B14F-4D97-AF65-F5344CB8AC3E}">
        <p14:creationId xmlns:p14="http://schemas.microsoft.com/office/powerpoint/2010/main" val="265988465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32</a:t>
            </a:fld>
            <a:endParaRPr lang="en-AU" dirty="0"/>
          </a:p>
        </p:txBody>
      </p:sp>
      <p:sp>
        <p:nvSpPr>
          <p:cNvPr id="6" name="Title 2"/>
          <p:cNvSpPr>
            <a:spLocks noGrp="1"/>
          </p:cNvSpPr>
          <p:nvPr>
            <p:ph type="title"/>
          </p:nvPr>
        </p:nvSpPr>
        <p:spPr/>
        <p:txBody>
          <a:bodyPr/>
          <a:lstStyle/>
          <a:p>
            <a:r>
              <a:rPr lang="en-GB" smtClean="0"/>
              <a:t>FinTech Regulation in the US</a:t>
            </a:r>
            <a:endParaRPr lang="en-GB" dirty="0"/>
          </a:p>
        </p:txBody>
      </p:sp>
      <p:sp>
        <p:nvSpPr>
          <p:cNvPr id="7" name="Rounded Rectangle 6"/>
          <p:cNvSpPr/>
          <p:nvPr/>
        </p:nvSpPr>
        <p:spPr>
          <a:xfrm rot="21379946">
            <a:off x="807561" y="1883450"/>
            <a:ext cx="7729125" cy="4176464"/>
          </a:xfrm>
          <a:prstGeom prst="roundRect">
            <a:avLst>
              <a:gd name="adj" fmla="val 2713"/>
            </a:avLst>
          </a:prstGeom>
          <a:solidFill>
            <a:schemeClr val="accent4"/>
          </a:solidFill>
          <a:ln w="19050">
            <a:solidFill>
              <a:schemeClr val="accent4"/>
            </a:solid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t" anchorCtr="0"/>
          <a:lstStyle/>
          <a:p>
            <a:pPr marL="684213" indent="-455613">
              <a:spcAft>
                <a:spcPts val="400"/>
              </a:spcAft>
              <a:buClr>
                <a:schemeClr val="accent1"/>
              </a:buClr>
              <a:buFont typeface="Wingdings" panose="05000000000000000000" pitchFamily="2" charset="2"/>
              <a:buChar char="ü"/>
            </a:pPr>
            <a:endParaRPr lang="en-US" sz="2200">
              <a:solidFill>
                <a:srgbClr val="5F5F5F"/>
              </a:solidFill>
            </a:endParaRPr>
          </a:p>
        </p:txBody>
      </p:sp>
      <p:sp>
        <p:nvSpPr>
          <p:cNvPr id="8" name="Rounded Rectangle 7"/>
          <p:cNvSpPr/>
          <p:nvPr/>
        </p:nvSpPr>
        <p:spPr>
          <a:xfrm>
            <a:off x="803314" y="1868066"/>
            <a:ext cx="7729125" cy="4225230"/>
          </a:xfrm>
          <a:prstGeom prst="roundRect">
            <a:avLst>
              <a:gd name="adj" fmla="val 2713"/>
            </a:avLst>
          </a:prstGeom>
          <a:solidFill>
            <a:srgbClr val="FFFFFF"/>
          </a:solidFill>
          <a:ln w="19050">
            <a:no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457200" rIns="91440" bIns="91440" rtlCol="0" anchor="ctr" anchorCtr="0"/>
          <a:lstStyle/>
          <a:p>
            <a:pPr marL="684213" indent="-455613">
              <a:spcBef>
                <a:spcPts val="200"/>
              </a:spcBef>
              <a:spcAft>
                <a:spcPts val="200"/>
              </a:spcAft>
              <a:buClr>
                <a:schemeClr val="accent1"/>
              </a:buClr>
              <a:buFont typeface="Wingdings" panose="05000000000000000000" pitchFamily="2" charset="2"/>
              <a:buChar char="ü"/>
            </a:pPr>
            <a:r>
              <a:rPr lang="en-US" sz="1600" smtClean="0">
                <a:solidFill>
                  <a:srgbClr val="5F5F5F"/>
                </a:solidFill>
              </a:rPr>
              <a:t>Any financial institution (including a FinTech company) is likely to be impacted by multiple federal and state regulatory authorities.</a:t>
            </a:r>
          </a:p>
          <a:p>
            <a:pPr marL="684213" indent="-455613">
              <a:spcBef>
                <a:spcPts val="200"/>
              </a:spcBef>
              <a:spcAft>
                <a:spcPts val="200"/>
              </a:spcAft>
              <a:buClr>
                <a:schemeClr val="accent1"/>
              </a:buClr>
              <a:buFont typeface="Wingdings" panose="05000000000000000000" pitchFamily="2" charset="2"/>
              <a:buChar char="ü"/>
            </a:pPr>
            <a:r>
              <a:rPr lang="en-US" sz="1600" smtClean="0">
                <a:solidFill>
                  <a:srgbClr val="5F5F5F"/>
                </a:solidFill>
              </a:rPr>
              <a:t>In addition to the federal regulations, regulations at the individual state level may apply to specific businesses or activities, such as:</a:t>
            </a:r>
          </a:p>
          <a:p>
            <a:pPr marL="1141413" lvl="1" indent="-455613">
              <a:spcBef>
                <a:spcPts val="200"/>
              </a:spcBef>
              <a:spcAft>
                <a:spcPts val="200"/>
              </a:spcAft>
              <a:buClr>
                <a:schemeClr val="accent1"/>
              </a:buClr>
              <a:buFont typeface="Wingdings" panose="05000000000000000000" pitchFamily="2" charset="2"/>
              <a:buChar char="§"/>
            </a:pPr>
            <a:r>
              <a:rPr lang="en-US" sz="1400">
                <a:solidFill>
                  <a:srgbClr val="5F5F5F"/>
                </a:solidFill>
              </a:rPr>
              <a:t>Money transmitter licensure requirements</a:t>
            </a:r>
          </a:p>
          <a:p>
            <a:pPr marL="1141413" lvl="1" indent="-455613">
              <a:spcBef>
                <a:spcPts val="200"/>
              </a:spcBef>
              <a:spcAft>
                <a:spcPts val="200"/>
              </a:spcAft>
              <a:buClr>
                <a:schemeClr val="accent1"/>
              </a:buClr>
              <a:buFont typeface="Wingdings" panose="05000000000000000000" pitchFamily="2" charset="2"/>
              <a:buChar char="§"/>
            </a:pPr>
            <a:r>
              <a:rPr lang="en-US" sz="1400">
                <a:solidFill>
                  <a:srgbClr val="5F5F5F"/>
                </a:solidFill>
              </a:rPr>
              <a:t>Consumer </a:t>
            </a:r>
            <a:r>
              <a:rPr lang="en-US" sz="1400" smtClean="0">
                <a:solidFill>
                  <a:srgbClr val="5F5F5F"/>
                </a:solidFill>
              </a:rPr>
              <a:t>lender </a:t>
            </a:r>
            <a:r>
              <a:rPr lang="en-US" sz="1400">
                <a:solidFill>
                  <a:srgbClr val="5F5F5F"/>
                </a:solidFill>
              </a:rPr>
              <a:t>registration requirements</a:t>
            </a:r>
          </a:p>
          <a:p>
            <a:pPr marL="1141413" lvl="1" indent="-455613">
              <a:spcBef>
                <a:spcPts val="200"/>
              </a:spcBef>
              <a:spcAft>
                <a:spcPts val="200"/>
              </a:spcAft>
              <a:buClr>
                <a:schemeClr val="accent1"/>
              </a:buClr>
              <a:buFont typeface="Wingdings" panose="05000000000000000000" pitchFamily="2" charset="2"/>
              <a:buChar char="§"/>
            </a:pPr>
            <a:r>
              <a:rPr lang="en-US" sz="1400" smtClean="0">
                <a:solidFill>
                  <a:srgbClr val="5F5F5F"/>
                </a:solidFill>
              </a:rPr>
              <a:t>Investment </a:t>
            </a:r>
            <a:r>
              <a:rPr lang="en-US" sz="1400">
                <a:solidFill>
                  <a:srgbClr val="5F5F5F"/>
                </a:solidFill>
              </a:rPr>
              <a:t>advisor regulations</a:t>
            </a:r>
          </a:p>
          <a:p>
            <a:pPr marL="684213" indent="-455613">
              <a:spcBef>
                <a:spcPts val="200"/>
              </a:spcBef>
              <a:spcAft>
                <a:spcPts val="200"/>
              </a:spcAft>
              <a:buClr>
                <a:schemeClr val="accent1"/>
              </a:buClr>
              <a:buFont typeface="Wingdings" panose="05000000000000000000" pitchFamily="2" charset="2"/>
              <a:buChar char="ü"/>
            </a:pPr>
            <a:r>
              <a:rPr lang="en-US" sz="1600" smtClean="0">
                <a:solidFill>
                  <a:srgbClr val="5F5F5F"/>
                </a:solidFill>
              </a:rPr>
              <a:t>There is no unified definition or scope of FinTech regulation today in the U.S., though regulators are considering possibilities, including a special Fintech charter.</a:t>
            </a:r>
          </a:p>
          <a:p>
            <a:pPr marL="684213" indent="-455613">
              <a:spcBef>
                <a:spcPts val="200"/>
              </a:spcBef>
              <a:spcAft>
                <a:spcPts val="200"/>
              </a:spcAft>
              <a:buClr>
                <a:schemeClr val="accent1"/>
              </a:buClr>
              <a:buFont typeface="Wingdings" panose="05000000000000000000" pitchFamily="2" charset="2"/>
              <a:buChar char="ü"/>
            </a:pPr>
            <a:r>
              <a:rPr lang="en-US" sz="1600">
                <a:solidFill>
                  <a:srgbClr val="5F5F5F"/>
                </a:solidFill>
              </a:rPr>
              <a:t>Each FinTech company must evaluate its regulatory environment on an individual basis in order to identify which regulatory agencies have authority over the company and which laws and regulations apply to the company and its activities</a:t>
            </a:r>
            <a:r>
              <a:rPr lang="en-US" sz="1600" smtClean="0">
                <a:solidFill>
                  <a:srgbClr val="5F5F5F"/>
                </a:solidFill>
              </a:rPr>
              <a:t>.</a:t>
            </a:r>
            <a:endParaRPr lang="en-US" sz="1600">
              <a:solidFill>
                <a:srgbClr val="5F5F5F"/>
              </a:solidFill>
            </a:endParaRPr>
          </a:p>
        </p:txBody>
      </p:sp>
      <p:pic>
        <p:nvPicPr>
          <p:cNvPr id="9" name="Picture 5" descr="C:\Users\bmsrhm\AppData\Local\Microsoft\Windows\Temporary Internet Files\Content.IE5\1CLZ8BP1\medium-Thumbtack-Pushpin-66.6-12577[1].gif"/>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7380312" y="1733060"/>
            <a:ext cx="871150" cy="65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75104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351387"/>
            <a:ext cx="7920038" cy="2215991"/>
          </a:xfrm>
        </p:spPr>
        <p:txBody>
          <a:bodyPr/>
          <a:lstStyle/>
          <a:p>
            <a:pPr>
              <a:defRPr/>
            </a:pPr>
            <a:r>
              <a:rPr lang="en-GB" smtClean="0"/>
              <a:t>Regulatory Initiatives to Encourage FinTech</a:t>
            </a:r>
            <a:endParaRPr lang="en-GB" sz="2400" dirty="0"/>
          </a:p>
        </p:txBody>
      </p:sp>
    </p:spTree>
    <p:extLst>
      <p:ext uri="{BB962C8B-B14F-4D97-AF65-F5344CB8AC3E}">
        <p14:creationId xmlns:p14="http://schemas.microsoft.com/office/powerpoint/2010/main" val="279272067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34</a:t>
            </a:fld>
            <a:endParaRPr lang="en-AU" dirty="0"/>
          </a:p>
        </p:txBody>
      </p:sp>
      <p:sp>
        <p:nvSpPr>
          <p:cNvPr id="3" name="Title 2"/>
          <p:cNvSpPr>
            <a:spLocks noGrp="1"/>
          </p:cNvSpPr>
          <p:nvPr>
            <p:ph type="title"/>
          </p:nvPr>
        </p:nvSpPr>
        <p:spPr/>
        <p:txBody>
          <a:bodyPr/>
          <a:lstStyle/>
          <a:p>
            <a:r>
              <a:rPr lang="en-US" smtClean="0"/>
              <a:t>Regulatory </a:t>
            </a:r>
            <a:r>
              <a:rPr lang="en-US"/>
              <a:t>Sandbox</a:t>
            </a:r>
          </a:p>
        </p:txBody>
      </p:sp>
      <p:sp>
        <p:nvSpPr>
          <p:cNvPr id="6" name="Rounded Rectangle 5"/>
          <p:cNvSpPr/>
          <p:nvPr/>
        </p:nvSpPr>
        <p:spPr>
          <a:xfrm rot="21379946">
            <a:off x="807561" y="1883450"/>
            <a:ext cx="7729125" cy="4176464"/>
          </a:xfrm>
          <a:prstGeom prst="roundRect">
            <a:avLst>
              <a:gd name="adj" fmla="val 2713"/>
            </a:avLst>
          </a:prstGeom>
          <a:solidFill>
            <a:schemeClr val="accent4"/>
          </a:solidFill>
          <a:ln w="19050">
            <a:solidFill>
              <a:schemeClr val="accent4"/>
            </a:solid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t" anchorCtr="0"/>
          <a:lstStyle/>
          <a:p>
            <a:pPr marL="684213" indent="-455613">
              <a:spcAft>
                <a:spcPts val="400"/>
              </a:spcAft>
              <a:buClr>
                <a:schemeClr val="accent1"/>
              </a:buClr>
              <a:buFont typeface="Wingdings" panose="05000000000000000000" pitchFamily="2" charset="2"/>
              <a:buChar char="ü"/>
            </a:pPr>
            <a:endParaRPr lang="en-US" sz="2200">
              <a:solidFill>
                <a:srgbClr val="5F5F5F"/>
              </a:solidFill>
            </a:endParaRPr>
          </a:p>
        </p:txBody>
      </p:sp>
      <p:sp>
        <p:nvSpPr>
          <p:cNvPr id="7" name="Rounded Rectangle 6"/>
          <p:cNvSpPr/>
          <p:nvPr/>
        </p:nvSpPr>
        <p:spPr>
          <a:xfrm>
            <a:off x="803314" y="1868066"/>
            <a:ext cx="7729125" cy="4176464"/>
          </a:xfrm>
          <a:prstGeom prst="roundRect">
            <a:avLst>
              <a:gd name="adj" fmla="val 2713"/>
            </a:avLst>
          </a:prstGeom>
          <a:solidFill>
            <a:srgbClr val="FFFFFF"/>
          </a:solidFill>
          <a:ln w="19050">
            <a:no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ctr" anchorCtr="0"/>
          <a:lstStyle/>
          <a:p>
            <a:pPr marL="684213" indent="-455613">
              <a:spcBef>
                <a:spcPts val="200"/>
              </a:spcBef>
              <a:spcAft>
                <a:spcPts val="200"/>
              </a:spcAft>
              <a:buClr>
                <a:schemeClr val="accent1"/>
              </a:buClr>
              <a:buFont typeface="Wingdings" panose="05000000000000000000" pitchFamily="2" charset="2"/>
              <a:buChar char="ü"/>
            </a:pPr>
            <a:r>
              <a:rPr lang="en-US" sz="1700" smtClean="0">
                <a:solidFill>
                  <a:srgbClr val="5F5F5F"/>
                </a:solidFill>
              </a:rPr>
              <a:t>A </a:t>
            </a:r>
            <a:r>
              <a:rPr lang="en-US" sz="1700">
                <a:solidFill>
                  <a:srgbClr val="5F5F5F"/>
                </a:solidFill>
              </a:rPr>
              <a:t>“regulatory sandbox” </a:t>
            </a:r>
            <a:r>
              <a:rPr lang="en-US" sz="1700" smtClean="0">
                <a:solidFill>
                  <a:srgbClr val="5F5F5F"/>
                </a:solidFill>
              </a:rPr>
              <a:t>is a </a:t>
            </a:r>
            <a:r>
              <a:rPr lang="en-US" sz="1700">
                <a:solidFill>
                  <a:srgbClr val="5F5F5F"/>
                </a:solidFill>
              </a:rPr>
              <a:t>safe space where businesses </a:t>
            </a:r>
            <a:r>
              <a:rPr lang="en-US" sz="1700" smtClean="0">
                <a:solidFill>
                  <a:srgbClr val="5F5F5F"/>
                </a:solidFill>
              </a:rPr>
              <a:t/>
            </a:r>
            <a:br>
              <a:rPr lang="en-US" sz="1700" smtClean="0">
                <a:solidFill>
                  <a:srgbClr val="5F5F5F"/>
                </a:solidFill>
              </a:rPr>
            </a:br>
            <a:r>
              <a:rPr lang="en-US" sz="1700" smtClean="0">
                <a:solidFill>
                  <a:srgbClr val="5F5F5F"/>
                </a:solidFill>
              </a:rPr>
              <a:t>can </a:t>
            </a:r>
            <a:r>
              <a:rPr lang="en-US" sz="1700">
                <a:solidFill>
                  <a:srgbClr val="5F5F5F"/>
                </a:solidFill>
              </a:rPr>
              <a:t>test innovative products without immediately incurring the </a:t>
            </a:r>
            <a:r>
              <a:rPr lang="en-US" sz="1700" smtClean="0">
                <a:solidFill>
                  <a:srgbClr val="5F5F5F"/>
                </a:solidFill>
              </a:rPr>
              <a:t/>
            </a:r>
            <a:br>
              <a:rPr lang="en-US" sz="1700" smtClean="0">
                <a:solidFill>
                  <a:srgbClr val="5F5F5F"/>
                </a:solidFill>
              </a:rPr>
            </a:br>
            <a:r>
              <a:rPr lang="en-US" sz="1700" smtClean="0">
                <a:solidFill>
                  <a:srgbClr val="5F5F5F"/>
                </a:solidFill>
              </a:rPr>
              <a:t>normal </a:t>
            </a:r>
            <a:r>
              <a:rPr lang="en-US" sz="1700">
                <a:solidFill>
                  <a:srgbClr val="5F5F5F"/>
                </a:solidFill>
              </a:rPr>
              <a:t>regulatory </a:t>
            </a:r>
            <a:r>
              <a:rPr lang="en-US" sz="1700" smtClean="0">
                <a:solidFill>
                  <a:srgbClr val="5F5F5F"/>
                </a:solidFill>
              </a:rPr>
              <a:t>consequences (e.g., no enforcement actions). </a:t>
            </a:r>
            <a:endParaRPr lang="en-US" sz="1700">
              <a:solidFill>
                <a:srgbClr val="5F5F5F"/>
              </a:solidFill>
            </a:endParaRPr>
          </a:p>
          <a:p>
            <a:pPr marL="684213" indent="-455613">
              <a:spcBef>
                <a:spcPts val="200"/>
              </a:spcBef>
              <a:spcAft>
                <a:spcPts val="200"/>
              </a:spcAft>
              <a:buClr>
                <a:schemeClr val="accent1"/>
              </a:buClr>
              <a:buFont typeface="Wingdings" panose="05000000000000000000" pitchFamily="2" charset="2"/>
              <a:buChar char="ü"/>
            </a:pPr>
            <a:r>
              <a:rPr lang="en-US" sz="1700" smtClean="0">
                <a:solidFill>
                  <a:srgbClr val="5F5F5F"/>
                </a:solidFill>
              </a:rPr>
              <a:t>In the UK, the FCA will authorize </a:t>
            </a:r>
            <a:r>
              <a:rPr lang="en-US" sz="1700">
                <a:solidFill>
                  <a:srgbClr val="5F5F5F"/>
                </a:solidFill>
              </a:rPr>
              <a:t>sandbox firms with </a:t>
            </a:r>
            <a:r>
              <a:rPr lang="en-US" sz="1700" smtClean="0">
                <a:solidFill>
                  <a:srgbClr val="5F5F5F"/>
                </a:solidFill>
              </a:rPr>
              <a:t>restrictions (non-banks only), </a:t>
            </a:r>
            <a:r>
              <a:rPr lang="en-US" sz="1700">
                <a:solidFill>
                  <a:srgbClr val="5F5F5F"/>
                </a:solidFill>
              </a:rPr>
              <a:t>allowing them to test their ideas. However, there have been doubts over how effective this will be as firms will still need </a:t>
            </a:r>
            <a:r>
              <a:rPr lang="en-US" sz="1700" smtClean="0">
                <a:solidFill>
                  <a:srgbClr val="5F5F5F"/>
                </a:solidFill>
              </a:rPr>
              <a:t/>
            </a:r>
            <a:br>
              <a:rPr lang="en-US" sz="1700" smtClean="0">
                <a:solidFill>
                  <a:srgbClr val="5F5F5F"/>
                </a:solidFill>
              </a:rPr>
            </a:br>
            <a:r>
              <a:rPr lang="en-US" sz="1700" smtClean="0">
                <a:solidFill>
                  <a:srgbClr val="5F5F5F"/>
                </a:solidFill>
              </a:rPr>
              <a:t>to </a:t>
            </a:r>
            <a:r>
              <a:rPr lang="en-US" sz="1700">
                <a:solidFill>
                  <a:srgbClr val="5F5F5F"/>
                </a:solidFill>
              </a:rPr>
              <a:t>be </a:t>
            </a:r>
            <a:r>
              <a:rPr lang="en-US" sz="1700" smtClean="0">
                <a:solidFill>
                  <a:srgbClr val="5F5F5F"/>
                </a:solidFill>
              </a:rPr>
              <a:t>authorized</a:t>
            </a:r>
            <a:r>
              <a:rPr lang="en-US" sz="1700">
                <a:solidFill>
                  <a:srgbClr val="5F5F5F"/>
                </a:solidFill>
              </a:rPr>
              <a:t>, which requires time and resources. </a:t>
            </a:r>
          </a:p>
          <a:p>
            <a:pPr marL="684213" indent="-455613">
              <a:spcBef>
                <a:spcPts val="200"/>
              </a:spcBef>
              <a:spcAft>
                <a:spcPts val="200"/>
              </a:spcAft>
              <a:buClr>
                <a:schemeClr val="accent1"/>
              </a:buClr>
              <a:buFont typeface="Wingdings" panose="05000000000000000000" pitchFamily="2" charset="2"/>
              <a:buChar char="ü"/>
            </a:pPr>
            <a:r>
              <a:rPr lang="en-US" sz="1700" smtClean="0">
                <a:solidFill>
                  <a:srgbClr val="5F5F5F"/>
                </a:solidFill>
              </a:rPr>
              <a:t>Singapore also issued guidance to establish a regulatory sandbox in June 2016 , though the sandbox will have little involvement by regulators</a:t>
            </a:r>
          </a:p>
          <a:p>
            <a:pPr marL="684213" indent="-455613">
              <a:spcBef>
                <a:spcPts val="200"/>
              </a:spcBef>
              <a:spcAft>
                <a:spcPts val="200"/>
              </a:spcAft>
              <a:buClr>
                <a:schemeClr val="accent1"/>
              </a:buClr>
              <a:buFont typeface="Wingdings" panose="05000000000000000000" pitchFamily="2" charset="2"/>
              <a:buChar char="ü"/>
            </a:pPr>
            <a:r>
              <a:rPr lang="en-US" sz="1700" smtClean="0">
                <a:solidFill>
                  <a:srgbClr val="5F5F5F"/>
                </a:solidFill>
              </a:rPr>
              <a:t>Australia and Hong Kong are also in the process of developing a regulatory sandbox</a:t>
            </a:r>
          </a:p>
          <a:p>
            <a:pPr marL="684213" indent="-455613">
              <a:spcBef>
                <a:spcPts val="200"/>
              </a:spcBef>
              <a:spcAft>
                <a:spcPts val="200"/>
              </a:spcAft>
              <a:buClr>
                <a:schemeClr val="accent1"/>
              </a:buClr>
              <a:buFont typeface="Wingdings" panose="05000000000000000000" pitchFamily="2" charset="2"/>
              <a:buChar char="ü"/>
            </a:pPr>
            <a:r>
              <a:rPr lang="en-US" sz="1700" smtClean="0">
                <a:solidFill>
                  <a:srgbClr val="5F5F5F"/>
                </a:solidFill>
              </a:rPr>
              <a:t>One US regulator is considering a sandbox, though no safe harbors from regulation would be available</a:t>
            </a:r>
            <a:endParaRPr lang="en-US" sz="1700">
              <a:solidFill>
                <a:srgbClr val="5F5F5F"/>
              </a:solidFill>
            </a:endParaRPr>
          </a:p>
        </p:txBody>
      </p:sp>
      <p:pic>
        <p:nvPicPr>
          <p:cNvPr id="8" name="Picture 5" descr="C:\Users\bmsrhm\AppData\Local\Microsoft\Windows\Temporary Internet Files\Content.IE5\1CLZ8BP1\medium-Thumbtack-Pushpin-66.6-12577[1].gif"/>
          <p:cNvPicPr>
            <a:picLocks noChangeAspect="1" noChangeArrowheads="1"/>
          </p:cNvPicPr>
          <p:nvPr/>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7380312" y="1733060"/>
            <a:ext cx="871150" cy="65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0308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35</a:t>
            </a:fld>
            <a:endParaRPr lang="en-AU" dirty="0"/>
          </a:p>
        </p:txBody>
      </p:sp>
      <p:sp>
        <p:nvSpPr>
          <p:cNvPr id="3" name="Title 2"/>
          <p:cNvSpPr>
            <a:spLocks noGrp="1"/>
          </p:cNvSpPr>
          <p:nvPr>
            <p:ph type="title"/>
          </p:nvPr>
        </p:nvSpPr>
        <p:spPr/>
        <p:txBody>
          <a:bodyPr/>
          <a:lstStyle/>
          <a:p>
            <a:r>
              <a:rPr lang="en-US" smtClean="0"/>
              <a:t>Passport System</a:t>
            </a:r>
            <a:endParaRPr lang="en-US"/>
          </a:p>
        </p:txBody>
      </p:sp>
      <p:sp>
        <p:nvSpPr>
          <p:cNvPr id="4" name="Content Placeholder 3"/>
          <p:cNvSpPr>
            <a:spLocks noGrp="1"/>
          </p:cNvSpPr>
          <p:nvPr>
            <p:ph idx="1"/>
          </p:nvPr>
        </p:nvSpPr>
        <p:spPr/>
        <p:txBody>
          <a:bodyPr/>
          <a:lstStyle/>
          <a:p>
            <a:r>
              <a:rPr lang="en-US" smtClean="0"/>
              <a:t>Allows a company to “passport” its business to another country without applying for a separate license in that country.</a:t>
            </a:r>
          </a:p>
          <a:p>
            <a:r>
              <a:rPr lang="en-US" smtClean="0"/>
              <a:t>System used by the UK and EU (should be watched as a result of Brexit)</a:t>
            </a:r>
          </a:p>
          <a:p>
            <a:r>
              <a:rPr lang="en-US" smtClean="0"/>
              <a:t>Encourges innovation by significantly reducing the costs of duplicative applications, audits, and reporting requirements in multiple jurisdictions</a:t>
            </a:r>
          </a:p>
          <a:p>
            <a:r>
              <a:rPr lang="en-US" smtClean="0"/>
              <a:t>U.S. does not have this concept throughout the many states</a:t>
            </a:r>
            <a:endParaRPr lang="en-US"/>
          </a:p>
        </p:txBody>
      </p:sp>
      <p:sp>
        <p:nvSpPr>
          <p:cNvPr id="5" name="Footer Placeholder 4"/>
          <p:cNvSpPr>
            <a:spLocks noGrp="1"/>
          </p:cNvSpPr>
          <p:nvPr>
            <p:ph type="ftr" sz="quarter" idx="12"/>
          </p:nvPr>
        </p:nvSpPr>
        <p:spPr/>
        <p:txBody>
          <a:bodyPr/>
          <a:lstStyle/>
          <a:p>
            <a:endParaRPr lang="en-CA" dirty="0"/>
          </a:p>
        </p:txBody>
      </p:sp>
    </p:spTree>
    <p:extLst>
      <p:ext uri="{BB962C8B-B14F-4D97-AF65-F5344CB8AC3E}">
        <p14:creationId xmlns:p14="http://schemas.microsoft.com/office/powerpoint/2010/main" val="191408081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36</a:t>
            </a:fld>
            <a:endParaRPr lang="en-AU" dirty="0"/>
          </a:p>
        </p:txBody>
      </p:sp>
      <p:sp>
        <p:nvSpPr>
          <p:cNvPr id="3" name="Title 2"/>
          <p:cNvSpPr>
            <a:spLocks noGrp="1"/>
          </p:cNvSpPr>
          <p:nvPr>
            <p:ph type="title"/>
          </p:nvPr>
        </p:nvSpPr>
        <p:spPr/>
        <p:txBody>
          <a:bodyPr/>
          <a:lstStyle/>
          <a:p>
            <a:r>
              <a:rPr lang="en-US" smtClean="0"/>
              <a:t>FinTech Bridges</a:t>
            </a:r>
            <a:endParaRPr lang="en-US"/>
          </a:p>
        </p:txBody>
      </p:sp>
      <p:sp>
        <p:nvSpPr>
          <p:cNvPr id="4" name="Content Placeholder 3"/>
          <p:cNvSpPr>
            <a:spLocks noGrp="1"/>
          </p:cNvSpPr>
          <p:nvPr>
            <p:ph idx="1"/>
          </p:nvPr>
        </p:nvSpPr>
        <p:spPr/>
        <p:txBody>
          <a:bodyPr/>
          <a:lstStyle/>
          <a:p>
            <a:r>
              <a:rPr lang="en-US" sz="2000" smtClean="0"/>
              <a:t>Fintech bridges are cooperation agreements or partnerships between countries for the purpose of making it easier for FinTech companies to pursue new opportunities in both countries and attract investment. </a:t>
            </a:r>
          </a:p>
          <a:p>
            <a:r>
              <a:rPr lang="en-US" sz="2000" smtClean="0"/>
              <a:t>Makes compliance </a:t>
            </a:r>
            <a:r>
              <a:rPr lang="en-US" sz="2000"/>
              <a:t>in multiple countries easier and cheaper for </a:t>
            </a:r>
            <a:r>
              <a:rPr lang="en-US" sz="2000" smtClean="0"/>
              <a:t>FinTech companies.</a:t>
            </a:r>
          </a:p>
          <a:p>
            <a:r>
              <a:rPr lang="en-US" sz="2000" smtClean="0"/>
              <a:t>Recent Agreements:</a:t>
            </a:r>
          </a:p>
          <a:p>
            <a:pPr lvl="1"/>
            <a:r>
              <a:rPr lang="en-US" sz="2000" smtClean="0"/>
              <a:t>UK and Australia (March 2016)</a:t>
            </a:r>
          </a:p>
          <a:p>
            <a:pPr lvl="1"/>
            <a:r>
              <a:rPr lang="en-US" sz="2000" smtClean="0"/>
              <a:t>Australia and Singapore (April 2016) </a:t>
            </a:r>
          </a:p>
          <a:p>
            <a:pPr lvl="1"/>
            <a:r>
              <a:rPr lang="en-US" sz="2000" smtClean="0"/>
              <a:t>UK and Singapore (May 2016)</a:t>
            </a:r>
            <a:endParaRPr lang="en-US" sz="2000"/>
          </a:p>
        </p:txBody>
      </p:sp>
      <p:sp>
        <p:nvSpPr>
          <p:cNvPr id="5" name="Footer Placeholder 4"/>
          <p:cNvSpPr>
            <a:spLocks noGrp="1"/>
          </p:cNvSpPr>
          <p:nvPr>
            <p:ph type="ftr" sz="quarter" idx="12"/>
          </p:nvPr>
        </p:nvSpPr>
        <p:spPr/>
        <p:txBody>
          <a:bodyPr/>
          <a:lstStyle/>
          <a:p>
            <a:endParaRPr lang="en-CA" dirty="0"/>
          </a:p>
        </p:txBody>
      </p:sp>
    </p:spTree>
    <p:extLst>
      <p:ext uri="{BB962C8B-B14F-4D97-AF65-F5344CB8AC3E}">
        <p14:creationId xmlns:p14="http://schemas.microsoft.com/office/powerpoint/2010/main" val="17804503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37</a:t>
            </a:fld>
            <a:endParaRPr lang="en-AU" dirty="0"/>
          </a:p>
        </p:txBody>
      </p:sp>
      <p:sp>
        <p:nvSpPr>
          <p:cNvPr id="3" name="Title 2"/>
          <p:cNvSpPr>
            <a:spLocks noGrp="1"/>
          </p:cNvSpPr>
          <p:nvPr>
            <p:ph type="title"/>
          </p:nvPr>
        </p:nvSpPr>
        <p:spPr/>
        <p:txBody>
          <a:bodyPr/>
          <a:lstStyle/>
          <a:p>
            <a:r>
              <a:rPr lang="en-US" smtClean="0"/>
              <a:t>Tax Concessions</a:t>
            </a:r>
            <a:endParaRPr lang="en-US"/>
          </a:p>
        </p:txBody>
      </p:sp>
      <p:sp>
        <p:nvSpPr>
          <p:cNvPr id="4" name="Content Placeholder 3"/>
          <p:cNvSpPr>
            <a:spLocks noGrp="1"/>
          </p:cNvSpPr>
          <p:nvPr>
            <p:ph idx="1"/>
          </p:nvPr>
        </p:nvSpPr>
        <p:spPr/>
        <p:txBody>
          <a:bodyPr/>
          <a:lstStyle/>
          <a:p>
            <a:r>
              <a:rPr lang="en-US" sz="1800" smtClean="0"/>
              <a:t>Governments in pro-FinTech countries are attempting to support the FinTech industry through tax concessions and/or tax incentives.</a:t>
            </a:r>
          </a:p>
          <a:p>
            <a:r>
              <a:rPr lang="en-US" sz="1800" smtClean="0"/>
              <a:t>Examples:</a:t>
            </a:r>
          </a:p>
          <a:p>
            <a:pPr lvl="1"/>
            <a:r>
              <a:rPr lang="en-US" sz="1800" smtClean="0"/>
              <a:t>Australia – In March 2016, new legislation was introduced providing </a:t>
            </a:r>
            <a:r>
              <a:rPr lang="en-US" sz="1800"/>
              <a:t>significant tax incentives to promote local and foreign investment in innovative start-ups as part of the National Innovation and Science </a:t>
            </a:r>
            <a:r>
              <a:rPr lang="en-US" sz="1800" smtClean="0"/>
              <a:t>Agenda.  These incentives included a capital gains tax exemption and non-refundable carry forward tax offset</a:t>
            </a:r>
          </a:p>
          <a:p>
            <a:pPr lvl="1"/>
            <a:r>
              <a:rPr lang="en-US" sz="1800" smtClean="0"/>
              <a:t>U.K. - The </a:t>
            </a:r>
            <a:r>
              <a:rPr lang="en-US" sz="1800"/>
              <a:t>Seed Enterprise Investment Scheme (SEIS</a:t>
            </a:r>
            <a:r>
              <a:rPr lang="en-US" sz="1800" smtClean="0"/>
              <a:t>), </a:t>
            </a:r>
            <a:r>
              <a:rPr lang="en-US" sz="1800"/>
              <a:t>Enterprise Investment Scheme (EIS), </a:t>
            </a:r>
            <a:r>
              <a:rPr lang="en-US" sz="1800" smtClean="0"/>
              <a:t>andEntrepreneurs</a:t>
            </a:r>
            <a:r>
              <a:rPr lang="en-US" sz="1800"/>
              <a:t>’ Relief on capital gains tax</a:t>
            </a:r>
          </a:p>
        </p:txBody>
      </p:sp>
      <p:sp>
        <p:nvSpPr>
          <p:cNvPr id="5" name="Footer Placeholder 4"/>
          <p:cNvSpPr>
            <a:spLocks noGrp="1"/>
          </p:cNvSpPr>
          <p:nvPr>
            <p:ph type="ftr" sz="quarter" idx="12"/>
          </p:nvPr>
        </p:nvSpPr>
        <p:spPr/>
        <p:txBody>
          <a:bodyPr/>
          <a:lstStyle/>
          <a:p>
            <a:endParaRPr lang="en-CA" dirty="0"/>
          </a:p>
        </p:txBody>
      </p:sp>
    </p:spTree>
    <p:extLst>
      <p:ext uri="{BB962C8B-B14F-4D97-AF65-F5344CB8AC3E}">
        <p14:creationId xmlns:p14="http://schemas.microsoft.com/office/powerpoint/2010/main" val="237837704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38</a:t>
            </a:fld>
            <a:endParaRPr lang="en-AU" dirty="0"/>
          </a:p>
        </p:txBody>
      </p:sp>
      <p:sp>
        <p:nvSpPr>
          <p:cNvPr id="3" name="Title 2"/>
          <p:cNvSpPr>
            <a:spLocks noGrp="1"/>
          </p:cNvSpPr>
          <p:nvPr>
            <p:ph type="title"/>
          </p:nvPr>
        </p:nvSpPr>
        <p:spPr/>
        <p:txBody>
          <a:bodyPr/>
          <a:lstStyle/>
          <a:p>
            <a:r>
              <a:rPr lang="en-US" smtClean="0"/>
              <a:t>Innovation Agencies/Offices</a:t>
            </a:r>
            <a:endParaRPr lang="en-US"/>
          </a:p>
        </p:txBody>
      </p:sp>
      <p:sp>
        <p:nvSpPr>
          <p:cNvPr id="4" name="Content Placeholder 3"/>
          <p:cNvSpPr>
            <a:spLocks noGrp="1"/>
          </p:cNvSpPr>
          <p:nvPr>
            <p:ph idx="1"/>
          </p:nvPr>
        </p:nvSpPr>
        <p:spPr/>
        <p:txBody>
          <a:bodyPr/>
          <a:lstStyle/>
          <a:p>
            <a:r>
              <a:rPr lang="en-US" sz="2000" smtClean="0"/>
              <a:t>UK and Australia both have innovation hubs to help FinTech start ups through the authorization process and to provide support in complying with regulations</a:t>
            </a:r>
          </a:p>
          <a:p>
            <a:r>
              <a:rPr lang="en-US" sz="2000" smtClean="0"/>
              <a:t>Singapore also has an office designed to help startups become established in the country</a:t>
            </a:r>
          </a:p>
          <a:p>
            <a:r>
              <a:rPr lang="en-US" sz="2000" smtClean="0"/>
              <a:t>The Hong Kong Monetary Authority created a fintech facilitation office to build a platform for industry liaisons, to be the bridge between the industry and supervisors and to initiate industry research</a:t>
            </a:r>
          </a:p>
          <a:p>
            <a:r>
              <a:rPr lang="en-US" sz="2000" smtClean="0"/>
              <a:t>OCC in US looking at establishing Central Innovation Office</a:t>
            </a:r>
            <a:endParaRPr lang="en-US" sz="2000"/>
          </a:p>
        </p:txBody>
      </p:sp>
      <p:sp>
        <p:nvSpPr>
          <p:cNvPr id="5" name="Footer Placeholder 4"/>
          <p:cNvSpPr>
            <a:spLocks noGrp="1"/>
          </p:cNvSpPr>
          <p:nvPr>
            <p:ph type="ftr" sz="quarter" idx="12"/>
          </p:nvPr>
        </p:nvSpPr>
        <p:spPr/>
        <p:txBody>
          <a:bodyPr/>
          <a:lstStyle/>
          <a:p>
            <a:endParaRPr lang="en-CA" dirty="0"/>
          </a:p>
        </p:txBody>
      </p:sp>
    </p:spTree>
    <p:extLst>
      <p:ext uri="{BB962C8B-B14F-4D97-AF65-F5344CB8AC3E}">
        <p14:creationId xmlns:p14="http://schemas.microsoft.com/office/powerpoint/2010/main" val="371532963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1484784"/>
            <a:ext cx="9144000" cy="4896544"/>
          </a:xfrm>
          <a:prstGeom prst="rect">
            <a:avLst/>
          </a:prstGeom>
          <a:gradFill flip="none" rotWithShape="1">
            <a:gsLst>
              <a:gs pos="0">
                <a:schemeClr val="accent5"/>
              </a:gs>
              <a:gs pos="19000">
                <a:schemeClr val="bg1">
                  <a:lumMod val="85000"/>
                </a:schemeClr>
              </a:gs>
              <a:gs pos="100000">
                <a:schemeClr val="bg1">
                  <a:lumMod val="95000"/>
                </a:schemeClr>
              </a:gs>
            </a:gsLst>
            <a:path path="circle">
              <a:fillToRect l="50000" t="50000" r="50000" b="5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1"/>
          </p:nvPr>
        </p:nvSpPr>
        <p:spPr/>
        <p:txBody>
          <a:bodyPr/>
          <a:lstStyle/>
          <a:p>
            <a:fld id="{03068658-1D8E-4345-B6BE-A8597CCA49ED}" type="slidenum">
              <a:rPr lang="en-AU" smtClean="0"/>
              <a:pPr/>
              <a:t>39</a:t>
            </a:fld>
            <a:endParaRPr lang="en-AU" dirty="0"/>
          </a:p>
        </p:txBody>
      </p:sp>
      <p:sp>
        <p:nvSpPr>
          <p:cNvPr id="3" name="Title 2"/>
          <p:cNvSpPr>
            <a:spLocks noGrp="1"/>
          </p:cNvSpPr>
          <p:nvPr>
            <p:ph type="title"/>
          </p:nvPr>
        </p:nvSpPr>
        <p:spPr/>
        <p:txBody>
          <a:bodyPr/>
          <a:lstStyle/>
          <a:p>
            <a:r>
              <a:rPr lang="en-GB"/>
              <a:t>Regulatory Approach to </a:t>
            </a:r>
            <a:r>
              <a:rPr lang="en-GB" smtClean="0"/>
              <a:t>Innovation – Singapore</a:t>
            </a:r>
            <a:br>
              <a:rPr lang="en-GB" smtClean="0"/>
            </a:br>
            <a:endParaRPr lang="en-GB"/>
          </a:p>
        </p:txBody>
      </p:sp>
      <p:sp>
        <p:nvSpPr>
          <p:cNvPr id="4" name="Footer Placeholder 3"/>
          <p:cNvSpPr>
            <a:spLocks noGrp="1"/>
          </p:cNvSpPr>
          <p:nvPr>
            <p:ph type="ftr" sz="quarter" idx="12"/>
          </p:nvPr>
        </p:nvSpPr>
        <p:spPr/>
        <p:txBody>
          <a:bodyPr/>
          <a:lstStyle/>
          <a:p>
            <a:endParaRPr lang="en-CA" dirty="0"/>
          </a:p>
        </p:txBody>
      </p:sp>
      <p:grpSp>
        <p:nvGrpSpPr>
          <p:cNvPr id="36" name="Group 35"/>
          <p:cNvGrpSpPr/>
          <p:nvPr/>
        </p:nvGrpSpPr>
        <p:grpSpPr>
          <a:xfrm>
            <a:off x="616638" y="2276475"/>
            <a:ext cx="8054366" cy="3456781"/>
            <a:chOff x="616638" y="2276475"/>
            <a:chExt cx="8054366" cy="3456781"/>
          </a:xfrm>
        </p:grpSpPr>
        <p:grpSp>
          <p:nvGrpSpPr>
            <p:cNvPr id="33" name="Group 32"/>
            <p:cNvGrpSpPr/>
            <p:nvPr/>
          </p:nvGrpSpPr>
          <p:grpSpPr>
            <a:xfrm>
              <a:off x="616638" y="2276476"/>
              <a:ext cx="2548687" cy="3456780"/>
              <a:chOff x="616638" y="2276476"/>
              <a:chExt cx="2548687" cy="3456780"/>
            </a:xfrm>
            <a:effectLst>
              <a:outerShdw blurRad="50800" dist="38100" dir="5400000" algn="t" rotWithShape="0">
                <a:prstClr val="black">
                  <a:alpha val="40000"/>
                </a:prstClr>
              </a:outerShdw>
            </a:effectLst>
          </p:grpSpPr>
          <p:sp>
            <p:nvSpPr>
              <p:cNvPr id="23" name="Freeform 22"/>
              <p:cNvSpPr/>
              <p:nvPr/>
            </p:nvSpPr>
            <p:spPr>
              <a:xfrm>
                <a:off x="616638" y="2276476"/>
                <a:ext cx="2354415" cy="2512694"/>
              </a:xfrm>
              <a:custGeom>
                <a:avLst/>
                <a:gdLst>
                  <a:gd name="connsiteX0" fmla="*/ 140602 w 2354415"/>
                  <a:gd name="connsiteY0" fmla="*/ 0 h 1757521"/>
                  <a:gd name="connsiteX1" fmla="*/ 2213813 w 2354415"/>
                  <a:gd name="connsiteY1" fmla="*/ 0 h 1757521"/>
                  <a:gd name="connsiteX2" fmla="*/ 2354415 w 2354415"/>
                  <a:gd name="connsiteY2" fmla="*/ 140602 h 1757521"/>
                  <a:gd name="connsiteX3" fmla="*/ 2354415 w 2354415"/>
                  <a:gd name="connsiteY3" fmla="*/ 1757521 h 1757521"/>
                  <a:gd name="connsiteX4" fmla="*/ 2354415 w 2354415"/>
                  <a:gd name="connsiteY4" fmla="*/ 1757521 h 1757521"/>
                  <a:gd name="connsiteX5" fmla="*/ 0 w 2354415"/>
                  <a:gd name="connsiteY5" fmla="*/ 1757521 h 1757521"/>
                  <a:gd name="connsiteX6" fmla="*/ 0 w 2354415"/>
                  <a:gd name="connsiteY6" fmla="*/ 1757521 h 1757521"/>
                  <a:gd name="connsiteX7" fmla="*/ 0 w 2354415"/>
                  <a:gd name="connsiteY7" fmla="*/ 140602 h 1757521"/>
                  <a:gd name="connsiteX8" fmla="*/ 140602 w 2354415"/>
                  <a:gd name="connsiteY8" fmla="*/ 0 h 175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4415" h="1757521">
                    <a:moveTo>
                      <a:pt x="140602" y="0"/>
                    </a:moveTo>
                    <a:lnTo>
                      <a:pt x="2213813" y="0"/>
                    </a:lnTo>
                    <a:cubicBezTo>
                      <a:pt x="2291465" y="0"/>
                      <a:pt x="2354415" y="62950"/>
                      <a:pt x="2354415" y="140602"/>
                    </a:cubicBezTo>
                    <a:lnTo>
                      <a:pt x="2354415" y="1757521"/>
                    </a:lnTo>
                    <a:lnTo>
                      <a:pt x="2354415" y="1757521"/>
                    </a:lnTo>
                    <a:lnTo>
                      <a:pt x="0" y="1757521"/>
                    </a:lnTo>
                    <a:lnTo>
                      <a:pt x="0" y="1757521"/>
                    </a:lnTo>
                    <a:lnTo>
                      <a:pt x="0" y="140602"/>
                    </a:lnTo>
                    <a:cubicBezTo>
                      <a:pt x="0" y="62950"/>
                      <a:pt x="62950" y="0"/>
                      <a:pt x="140602" y="0"/>
                    </a:cubicBezTo>
                    <a:close/>
                  </a:path>
                </a:pathLst>
              </a:custGeom>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691" tIns="180000" rIns="57691" bIns="16510" numCol="1" spcCol="1270" anchor="t" anchorCtr="0">
                <a:noAutofit/>
              </a:bodyPr>
              <a:lstStyle/>
              <a:p>
                <a:pPr marL="114300" lvl="1" indent="-114300" algn="l" defTabSz="577850">
                  <a:lnSpc>
                    <a:spcPct val="90000"/>
                  </a:lnSpc>
                  <a:spcBef>
                    <a:spcPct val="0"/>
                  </a:spcBef>
                  <a:spcAft>
                    <a:spcPct val="15000"/>
                  </a:spcAft>
                  <a:buChar char="••"/>
                </a:pPr>
                <a:r>
                  <a:rPr lang="en-US" sz="1600" kern="1200" smtClean="0"/>
                  <a:t>FIs are free to launch new ideas without first seeeking MAS’ endorsement provided they are satisfied with their own due diligence (e.g. involving their compliance people early in the innovation process)</a:t>
                </a:r>
                <a:endParaRPr lang="en-GB" sz="1600" kern="1200"/>
              </a:p>
            </p:txBody>
          </p:sp>
          <p:sp>
            <p:nvSpPr>
              <p:cNvPr id="24" name="Freeform 23"/>
              <p:cNvSpPr/>
              <p:nvPr/>
            </p:nvSpPr>
            <p:spPr>
              <a:xfrm>
                <a:off x="616638" y="4789170"/>
                <a:ext cx="2354415" cy="755734"/>
              </a:xfrm>
              <a:custGeom>
                <a:avLst/>
                <a:gdLst>
                  <a:gd name="connsiteX0" fmla="*/ 0 w 2354415"/>
                  <a:gd name="connsiteY0" fmla="*/ 0 h 755734"/>
                  <a:gd name="connsiteX1" fmla="*/ 2354415 w 2354415"/>
                  <a:gd name="connsiteY1" fmla="*/ 0 h 755734"/>
                  <a:gd name="connsiteX2" fmla="*/ 2354415 w 2354415"/>
                  <a:gd name="connsiteY2" fmla="*/ 755734 h 755734"/>
                  <a:gd name="connsiteX3" fmla="*/ 0 w 2354415"/>
                  <a:gd name="connsiteY3" fmla="*/ 755734 h 755734"/>
                  <a:gd name="connsiteX4" fmla="*/ 0 w 2354415"/>
                  <a:gd name="connsiteY4" fmla="*/ 0 h 75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4415" h="755734">
                    <a:moveTo>
                      <a:pt x="0" y="0"/>
                    </a:moveTo>
                    <a:lnTo>
                      <a:pt x="2354415" y="0"/>
                    </a:lnTo>
                    <a:lnTo>
                      <a:pt x="2354415" y="755734"/>
                    </a:lnTo>
                    <a:lnTo>
                      <a:pt x="0" y="755734"/>
                    </a:lnTo>
                    <a:lnTo>
                      <a:pt x="0" y="0"/>
                    </a:lnTo>
                    <a:close/>
                  </a:path>
                </a:pathLst>
              </a:custGeom>
              <a:scene3d>
                <a:camera prst="orthographicFront"/>
                <a:lightRig rig="threePt" dir="t"/>
              </a:scene3d>
              <a:sp3d>
                <a:bevelT/>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0" rIns="724316" bIns="0" numCol="1" spcCol="1270" anchor="ctr" anchorCtr="0">
                <a:noAutofit/>
              </a:bodyPr>
              <a:lstStyle/>
              <a:p>
                <a:pPr lvl="0" algn="l" defTabSz="977900">
                  <a:lnSpc>
                    <a:spcPct val="90000"/>
                  </a:lnSpc>
                  <a:spcBef>
                    <a:spcPct val="0"/>
                  </a:spcBef>
                  <a:spcAft>
                    <a:spcPct val="35000"/>
                  </a:spcAft>
                </a:pPr>
                <a:r>
                  <a:rPr lang="en-GB" sz="2200" kern="1200" smtClean="0"/>
                  <a:t>Ownership</a:t>
                </a:r>
                <a:endParaRPr lang="en-GB" sz="2200" kern="1200"/>
              </a:p>
            </p:txBody>
          </p:sp>
          <p:sp>
            <p:nvSpPr>
              <p:cNvPr id="25" name="Oval 24"/>
              <p:cNvSpPr/>
              <p:nvPr/>
            </p:nvSpPr>
            <p:spPr>
              <a:xfrm>
                <a:off x="2341280" y="4909211"/>
                <a:ext cx="824045" cy="824045"/>
              </a:xfrm>
              <a:prstGeom prst="ellipse">
                <a:avLst/>
              </a:prstGeom>
              <a:blipFill>
                <a:blip r:embed="rId2">
                  <a:extLst>
                    <a:ext uri="{28A0092B-C50C-407E-A947-70E740481C1C}">
                      <a14:useLocalDpi xmlns:a14="http://schemas.microsoft.com/office/drawing/2010/main" val="0"/>
                    </a:ext>
                  </a:extLst>
                </a:blip>
                <a:srcRect/>
                <a:stretch>
                  <a:fillRect l="-13000" r="-13000"/>
                </a:stretch>
              </a:blipFill>
              <a:ln>
                <a:solidFill>
                  <a:schemeClr val="bg1"/>
                </a:solidFill>
              </a:ln>
              <a:effectLst>
                <a:outerShdw blurRad="50800" dist="38100" dir="5400000" algn="t" rotWithShape="0">
                  <a:prstClr val="black">
                    <a:alpha val="40000"/>
                  </a:prstClr>
                </a:outerShdw>
              </a:effectLst>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grpSp>
          <p:nvGrpSpPr>
            <p:cNvPr id="34" name="Group 33"/>
            <p:cNvGrpSpPr/>
            <p:nvPr/>
          </p:nvGrpSpPr>
          <p:grpSpPr>
            <a:xfrm>
              <a:off x="3369477" y="2276476"/>
              <a:ext cx="2548687" cy="3456780"/>
              <a:chOff x="3369477" y="2276476"/>
              <a:chExt cx="2548687" cy="3456780"/>
            </a:xfrm>
            <a:effectLst>
              <a:outerShdw blurRad="50800" dist="38100" dir="5400000" algn="t" rotWithShape="0">
                <a:prstClr val="black">
                  <a:alpha val="40000"/>
                </a:prstClr>
              </a:outerShdw>
            </a:effectLst>
          </p:grpSpPr>
          <p:sp>
            <p:nvSpPr>
              <p:cNvPr id="26" name="Freeform 25"/>
              <p:cNvSpPr/>
              <p:nvPr/>
            </p:nvSpPr>
            <p:spPr>
              <a:xfrm>
                <a:off x="3369477" y="2276476"/>
                <a:ext cx="2354415" cy="2512694"/>
              </a:xfrm>
              <a:custGeom>
                <a:avLst/>
                <a:gdLst>
                  <a:gd name="connsiteX0" fmla="*/ 140602 w 2354415"/>
                  <a:gd name="connsiteY0" fmla="*/ 0 h 1757521"/>
                  <a:gd name="connsiteX1" fmla="*/ 2213813 w 2354415"/>
                  <a:gd name="connsiteY1" fmla="*/ 0 h 1757521"/>
                  <a:gd name="connsiteX2" fmla="*/ 2354415 w 2354415"/>
                  <a:gd name="connsiteY2" fmla="*/ 140602 h 1757521"/>
                  <a:gd name="connsiteX3" fmla="*/ 2354415 w 2354415"/>
                  <a:gd name="connsiteY3" fmla="*/ 1757521 h 1757521"/>
                  <a:gd name="connsiteX4" fmla="*/ 2354415 w 2354415"/>
                  <a:gd name="connsiteY4" fmla="*/ 1757521 h 1757521"/>
                  <a:gd name="connsiteX5" fmla="*/ 0 w 2354415"/>
                  <a:gd name="connsiteY5" fmla="*/ 1757521 h 1757521"/>
                  <a:gd name="connsiteX6" fmla="*/ 0 w 2354415"/>
                  <a:gd name="connsiteY6" fmla="*/ 1757521 h 1757521"/>
                  <a:gd name="connsiteX7" fmla="*/ 0 w 2354415"/>
                  <a:gd name="connsiteY7" fmla="*/ 140602 h 1757521"/>
                  <a:gd name="connsiteX8" fmla="*/ 140602 w 2354415"/>
                  <a:gd name="connsiteY8" fmla="*/ 0 h 175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4415" h="1757521">
                    <a:moveTo>
                      <a:pt x="140602" y="0"/>
                    </a:moveTo>
                    <a:lnTo>
                      <a:pt x="2213813" y="0"/>
                    </a:lnTo>
                    <a:cubicBezTo>
                      <a:pt x="2291465" y="0"/>
                      <a:pt x="2354415" y="62950"/>
                      <a:pt x="2354415" y="140602"/>
                    </a:cubicBezTo>
                    <a:lnTo>
                      <a:pt x="2354415" y="1757521"/>
                    </a:lnTo>
                    <a:lnTo>
                      <a:pt x="2354415" y="1757521"/>
                    </a:lnTo>
                    <a:lnTo>
                      <a:pt x="0" y="1757521"/>
                    </a:lnTo>
                    <a:lnTo>
                      <a:pt x="0" y="1757521"/>
                    </a:lnTo>
                    <a:lnTo>
                      <a:pt x="0" y="140602"/>
                    </a:lnTo>
                    <a:cubicBezTo>
                      <a:pt x="0" y="62950"/>
                      <a:pt x="62950" y="0"/>
                      <a:pt x="140602" y="0"/>
                    </a:cubicBezTo>
                    <a:close/>
                  </a:path>
                </a:pathLst>
              </a:custGeom>
              <a:ln>
                <a:solidFill>
                  <a:srgbClr val="6773B6"/>
                </a:solidFill>
              </a:ln>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691" tIns="180000" rIns="57691" bIns="16510" numCol="1" spcCol="1270" anchor="t" anchorCtr="0">
                <a:noAutofit/>
              </a:bodyPr>
              <a:lstStyle/>
              <a:p>
                <a:pPr marL="114300" lvl="1" indent="-114300" algn="l" defTabSz="577850">
                  <a:lnSpc>
                    <a:spcPct val="90000"/>
                  </a:lnSpc>
                  <a:spcBef>
                    <a:spcPct val="0"/>
                  </a:spcBef>
                  <a:spcAft>
                    <a:spcPct val="15000"/>
                  </a:spcAft>
                  <a:buChar char="••"/>
                </a:pPr>
                <a:r>
                  <a:rPr lang="en-US" sz="1600" kern="1200" smtClean="0"/>
                  <a:t>Innovation in a “sandbox”</a:t>
                </a:r>
                <a:endParaRPr lang="en-GB" sz="1600" kern="1200"/>
              </a:p>
              <a:p>
                <a:pPr marL="114300" lvl="1" indent="-114300" algn="l" defTabSz="577850">
                  <a:lnSpc>
                    <a:spcPct val="90000"/>
                  </a:lnSpc>
                  <a:spcBef>
                    <a:spcPct val="0"/>
                  </a:spcBef>
                  <a:spcAft>
                    <a:spcPct val="15000"/>
                  </a:spcAft>
                  <a:buChar char="••"/>
                </a:pPr>
                <a:r>
                  <a:rPr lang="en-US" sz="1600" kern="1200" smtClean="0"/>
                  <a:t>FIs can seek MAS’ guidance on conditions for the launch of their innovative products or services </a:t>
                </a:r>
                <a:endParaRPr lang="en-US" sz="1600" kern="1200"/>
              </a:p>
            </p:txBody>
          </p:sp>
          <p:sp>
            <p:nvSpPr>
              <p:cNvPr id="27" name="Freeform 26"/>
              <p:cNvSpPr/>
              <p:nvPr/>
            </p:nvSpPr>
            <p:spPr>
              <a:xfrm>
                <a:off x="3369477" y="4789170"/>
                <a:ext cx="2354415" cy="755734"/>
              </a:xfrm>
              <a:custGeom>
                <a:avLst/>
                <a:gdLst>
                  <a:gd name="connsiteX0" fmla="*/ 0 w 2354415"/>
                  <a:gd name="connsiteY0" fmla="*/ 0 h 755734"/>
                  <a:gd name="connsiteX1" fmla="*/ 2354415 w 2354415"/>
                  <a:gd name="connsiteY1" fmla="*/ 0 h 755734"/>
                  <a:gd name="connsiteX2" fmla="*/ 2354415 w 2354415"/>
                  <a:gd name="connsiteY2" fmla="*/ 755734 h 755734"/>
                  <a:gd name="connsiteX3" fmla="*/ 0 w 2354415"/>
                  <a:gd name="connsiteY3" fmla="*/ 755734 h 755734"/>
                  <a:gd name="connsiteX4" fmla="*/ 0 w 2354415"/>
                  <a:gd name="connsiteY4" fmla="*/ 0 h 75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4415" h="755734">
                    <a:moveTo>
                      <a:pt x="0" y="0"/>
                    </a:moveTo>
                    <a:lnTo>
                      <a:pt x="2354415" y="0"/>
                    </a:lnTo>
                    <a:lnTo>
                      <a:pt x="2354415" y="755734"/>
                    </a:lnTo>
                    <a:lnTo>
                      <a:pt x="0" y="755734"/>
                    </a:lnTo>
                    <a:lnTo>
                      <a:pt x="0" y="0"/>
                    </a:lnTo>
                    <a:close/>
                  </a:path>
                </a:pathLst>
              </a:custGeom>
              <a:solidFill>
                <a:srgbClr val="6773B6"/>
              </a:solidFill>
              <a:ln>
                <a:solidFill>
                  <a:srgbClr val="6773B6"/>
                </a:solidFill>
              </a:ln>
              <a:scene3d>
                <a:camera prst="orthographicFront"/>
                <a:lightRig rig="threePt" dir="t"/>
              </a:scene3d>
              <a:sp3d>
                <a:bevelT/>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0" rIns="724316" bIns="0" numCol="1" spcCol="1270" anchor="ctr" anchorCtr="0">
                <a:noAutofit/>
              </a:bodyPr>
              <a:lstStyle/>
              <a:p>
                <a:pPr lvl="0" algn="l" defTabSz="977900">
                  <a:lnSpc>
                    <a:spcPct val="90000"/>
                  </a:lnSpc>
                  <a:spcBef>
                    <a:spcPct val="0"/>
                  </a:spcBef>
                  <a:spcAft>
                    <a:spcPct val="35000"/>
                  </a:spcAft>
                </a:pPr>
                <a:r>
                  <a:rPr lang="en-GB" sz="2200" kern="1200" smtClean="0"/>
                  <a:t>Sandbox</a:t>
                </a:r>
                <a:endParaRPr lang="en-GB" sz="2200" kern="1200"/>
              </a:p>
            </p:txBody>
          </p:sp>
          <p:sp>
            <p:nvSpPr>
              <p:cNvPr id="28" name="Oval 27"/>
              <p:cNvSpPr/>
              <p:nvPr/>
            </p:nvSpPr>
            <p:spPr>
              <a:xfrm>
                <a:off x="5094119" y="4909211"/>
                <a:ext cx="824045" cy="824045"/>
              </a:xfrm>
              <a:prstGeom prst="ellipse">
                <a:avLst/>
              </a:prstGeom>
              <a:blipFill>
                <a:blip r:embed="rId3">
                  <a:extLst>
                    <a:ext uri="{28A0092B-C50C-407E-A947-70E740481C1C}">
                      <a14:useLocalDpi xmlns:a14="http://schemas.microsoft.com/office/drawing/2010/main" val="0"/>
                    </a:ext>
                  </a:extLst>
                </a:blip>
                <a:srcRect/>
                <a:stretch>
                  <a:fillRect l="-11000" r="-11000"/>
                </a:stretch>
              </a:blipFill>
              <a:ln>
                <a:solidFill>
                  <a:schemeClr val="bg1"/>
                </a:solidFill>
              </a:ln>
              <a:effectLst>
                <a:outerShdw blurRad="50800" dist="38100" dir="5400000" algn="t" rotWithShape="0">
                  <a:prstClr val="black">
                    <a:alpha val="40000"/>
                  </a:prstClr>
                </a:outerShdw>
              </a:effectLst>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grpSp>
          <p:nvGrpSpPr>
            <p:cNvPr id="35" name="Group 34"/>
            <p:cNvGrpSpPr/>
            <p:nvPr/>
          </p:nvGrpSpPr>
          <p:grpSpPr>
            <a:xfrm>
              <a:off x="6122317" y="2276475"/>
              <a:ext cx="2548687" cy="3456781"/>
              <a:chOff x="6122317" y="2276475"/>
              <a:chExt cx="2548687" cy="3456781"/>
            </a:xfrm>
            <a:effectLst>
              <a:outerShdw blurRad="50800" dist="38100" dir="5400000" algn="t" rotWithShape="0">
                <a:prstClr val="black">
                  <a:alpha val="40000"/>
                </a:prstClr>
              </a:outerShdw>
            </a:effectLst>
          </p:grpSpPr>
          <p:sp>
            <p:nvSpPr>
              <p:cNvPr id="29" name="Freeform 28"/>
              <p:cNvSpPr/>
              <p:nvPr/>
            </p:nvSpPr>
            <p:spPr>
              <a:xfrm>
                <a:off x="6122317" y="2276475"/>
                <a:ext cx="2354415" cy="2512695"/>
              </a:xfrm>
              <a:custGeom>
                <a:avLst/>
                <a:gdLst>
                  <a:gd name="connsiteX0" fmla="*/ 140602 w 2354415"/>
                  <a:gd name="connsiteY0" fmla="*/ 0 h 1757521"/>
                  <a:gd name="connsiteX1" fmla="*/ 2213813 w 2354415"/>
                  <a:gd name="connsiteY1" fmla="*/ 0 h 1757521"/>
                  <a:gd name="connsiteX2" fmla="*/ 2354415 w 2354415"/>
                  <a:gd name="connsiteY2" fmla="*/ 140602 h 1757521"/>
                  <a:gd name="connsiteX3" fmla="*/ 2354415 w 2354415"/>
                  <a:gd name="connsiteY3" fmla="*/ 1757521 h 1757521"/>
                  <a:gd name="connsiteX4" fmla="*/ 2354415 w 2354415"/>
                  <a:gd name="connsiteY4" fmla="*/ 1757521 h 1757521"/>
                  <a:gd name="connsiteX5" fmla="*/ 0 w 2354415"/>
                  <a:gd name="connsiteY5" fmla="*/ 1757521 h 1757521"/>
                  <a:gd name="connsiteX6" fmla="*/ 0 w 2354415"/>
                  <a:gd name="connsiteY6" fmla="*/ 1757521 h 1757521"/>
                  <a:gd name="connsiteX7" fmla="*/ 0 w 2354415"/>
                  <a:gd name="connsiteY7" fmla="*/ 140602 h 1757521"/>
                  <a:gd name="connsiteX8" fmla="*/ 140602 w 2354415"/>
                  <a:gd name="connsiteY8" fmla="*/ 0 h 175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4415" h="1757521">
                    <a:moveTo>
                      <a:pt x="140602" y="0"/>
                    </a:moveTo>
                    <a:lnTo>
                      <a:pt x="2213813" y="0"/>
                    </a:lnTo>
                    <a:cubicBezTo>
                      <a:pt x="2291465" y="0"/>
                      <a:pt x="2354415" y="62950"/>
                      <a:pt x="2354415" y="140602"/>
                    </a:cubicBezTo>
                    <a:lnTo>
                      <a:pt x="2354415" y="1757521"/>
                    </a:lnTo>
                    <a:lnTo>
                      <a:pt x="2354415" y="1757521"/>
                    </a:lnTo>
                    <a:lnTo>
                      <a:pt x="0" y="1757521"/>
                    </a:lnTo>
                    <a:lnTo>
                      <a:pt x="0" y="1757521"/>
                    </a:lnTo>
                    <a:lnTo>
                      <a:pt x="0" y="140602"/>
                    </a:lnTo>
                    <a:cubicBezTo>
                      <a:pt x="0" y="62950"/>
                      <a:pt x="62950" y="0"/>
                      <a:pt x="140602" y="0"/>
                    </a:cubicBezTo>
                    <a:close/>
                  </a:path>
                </a:pathLst>
              </a:custGeom>
              <a:ln>
                <a:solidFill>
                  <a:schemeClr val="accent4"/>
                </a:solidFill>
              </a:ln>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691" tIns="180000" rIns="57691" bIns="16510" numCol="1" spcCol="1270" anchor="t" anchorCtr="0">
                <a:noAutofit/>
              </a:bodyPr>
              <a:lstStyle/>
              <a:p>
                <a:pPr marL="114300" lvl="1" indent="-114300" algn="l" defTabSz="577850">
                  <a:lnSpc>
                    <a:spcPct val="90000"/>
                  </a:lnSpc>
                  <a:spcBef>
                    <a:spcPct val="0"/>
                  </a:spcBef>
                  <a:spcAft>
                    <a:spcPct val="15000"/>
                  </a:spcAft>
                  <a:buChar char="••"/>
                </a:pPr>
                <a:r>
                  <a:rPr lang="en-US" sz="1600" kern="1200" smtClean="0"/>
                  <a:t>Innovation through co-creation</a:t>
                </a:r>
                <a:endParaRPr lang="en-GB" sz="1600" kern="1200"/>
              </a:p>
              <a:p>
                <a:pPr marL="114300" lvl="1" indent="-114300" algn="l" defTabSz="577850">
                  <a:lnSpc>
                    <a:spcPct val="90000"/>
                  </a:lnSpc>
                  <a:spcBef>
                    <a:spcPct val="0"/>
                  </a:spcBef>
                  <a:spcAft>
                    <a:spcPct val="15000"/>
                  </a:spcAft>
                  <a:buChar char="••"/>
                </a:pPr>
                <a:r>
                  <a:rPr lang="en-US" sz="1600" kern="1200" smtClean="0"/>
                  <a:t>MAS will engage and work together with industry players to develop rules </a:t>
                </a:r>
                <a:endParaRPr lang="en-US" sz="1600" kern="1200"/>
              </a:p>
            </p:txBody>
          </p:sp>
          <p:sp>
            <p:nvSpPr>
              <p:cNvPr id="30" name="Freeform 29"/>
              <p:cNvSpPr/>
              <p:nvPr/>
            </p:nvSpPr>
            <p:spPr>
              <a:xfrm>
                <a:off x="6122317" y="4789170"/>
                <a:ext cx="2354415" cy="755734"/>
              </a:xfrm>
              <a:custGeom>
                <a:avLst/>
                <a:gdLst>
                  <a:gd name="connsiteX0" fmla="*/ 0 w 2354415"/>
                  <a:gd name="connsiteY0" fmla="*/ 0 h 755734"/>
                  <a:gd name="connsiteX1" fmla="*/ 2354415 w 2354415"/>
                  <a:gd name="connsiteY1" fmla="*/ 0 h 755734"/>
                  <a:gd name="connsiteX2" fmla="*/ 2354415 w 2354415"/>
                  <a:gd name="connsiteY2" fmla="*/ 755734 h 755734"/>
                  <a:gd name="connsiteX3" fmla="*/ 0 w 2354415"/>
                  <a:gd name="connsiteY3" fmla="*/ 755734 h 755734"/>
                  <a:gd name="connsiteX4" fmla="*/ 0 w 2354415"/>
                  <a:gd name="connsiteY4" fmla="*/ 0 h 75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4415" h="755734">
                    <a:moveTo>
                      <a:pt x="0" y="0"/>
                    </a:moveTo>
                    <a:lnTo>
                      <a:pt x="2354415" y="0"/>
                    </a:lnTo>
                    <a:lnTo>
                      <a:pt x="2354415" y="755734"/>
                    </a:lnTo>
                    <a:lnTo>
                      <a:pt x="0" y="755734"/>
                    </a:lnTo>
                    <a:lnTo>
                      <a:pt x="0" y="0"/>
                    </a:lnTo>
                    <a:close/>
                  </a:path>
                </a:pathLst>
              </a:custGeom>
              <a:solidFill>
                <a:schemeClr val="accent4"/>
              </a:solidFill>
              <a:ln>
                <a:solidFill>
                  <a:schemeClr val="accent4"/>
                </a:solidFill>
              </a:ln>
              <a:scene3d>
                <a:camera prst="orthographicFront"/>
                <a:lightRig rig="threePt" dir="t"/>
              </a:scene3d>
              <a:sp3d>
                <a:bevelT/>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0" rIns="724316" bIns="0" numCol="1" spcCol="1270" anchor="ctr" anchorCtr="0">
                <a:noAutofit/>
              </a:bodyPr>
              <a:lstStyle/>
              <a:p>
                <a:pPr lvl="0" algn="l" defTabSz="977900">
                  <a:lnSpc>
                    <a:spcPct val="90000"/>
                  </a:lnSpc>
                  <a:spcBef>
                    <a:spcPct val="0"/>
                  </a:spcBef>
                  <a:spcAft>
                    <a:spcPct val="35000"/>
                  </a:spcAft>
                </a:pPr>
                <a:r>
                  <a:rPr lang="en-GB" sz="2200" kern="1200" smtClean="0"/>
                  <a:t>Co-creation</a:t>
                </a:r>
                <a:endParaRPr lang="en-GB" sz="2200" kern="1200"/>
              </a:p>
            </p:txBody>
          </p:sp>
          <p:sp>
            <p:nvSpPr>
              <p:cNvPr id="31" name="Oval 30"/>
              <p:cNvSpPr/>
              <p:nvPr/>
            </p:nvSpPr>
            <p:spPr>
              <a:xfrm>
                <a:off x="7846959" y="4909211"/>
                <a:ext cx="824045" cy="824045"/>
              </a:xfrm>
              <a:prstGeom prst="ellipse">
                <a:avLst/>
              </a:prstGeom>
              <a:blipFill>
                <a:blip r:embed="rId4">
                  <a:extLst>
                    <a:ext uri="{28A0092B-C50C-407E-A947-70E740481C1C}">
                      <a14:useLocalDpi xmlns:a14="http://schemas.microsoft.com/office/drawing/2010/main" val="0"/>
                    </a:ext>
                  </a:extLst>
                </a:blip>
                <a:srcRect/>
                <a:stretch>
                  <a:fillRect l="-4000" r="-4000"/>
                </a:stretch>
              </a:blipFill>
              <a:ln>
                <a:solidFill>
                  <a:schemeClr val="bg1"/>
                </a:solidFill>
              </a:ln>
              <a:effectLst>
                <a:outerShdw blurRad="50800" dist="38100" dir="5400000" algn="t" rotWithShape="0">
                  <a:prstClr val="black">
                    <a:alpha val="40000"/>
                  </a:prstClr>
                </a:outerShdw>
              </a:effectLst>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grpSp>
    </p:spTree>
    <p:extLst>
      <p:ext uri="{BB962C8B-B14F-4D97-AF65-F5344CB8AC3E}">
        <p14:creationId xmlns:p14="http://schemas.microsoft.com/office/powerpoint/2010/main" val="236340319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4</a:t>
            </a:fld>
            <a:endParaRPr lang="en-AU" dirty="0"/>
          </a:p>
        </p:txBody>
      </p:sp>
      <p:sp>
        <p:nvSpPr>
          <p:cNvPr id="3" name="Title 2"/>
          <p:cNvSpPr>
            <a:spLocks noGrp="1"/>
          </p:cNvSpPr>
          <p:nvPr>
            <p:ph type="title"/>
          </p:nvPr>
        </p:nvSpPr>
        <p:spPr/>
        <p:txBody>
          <a:bodyPr/>
          <a:lstStyle/>
          <a:p>
            <a:r>
              <a:rPr lang="en-GB" dirty="0" smtClean="0"/>
              <a:t>What </a:t>
            </a:r>
            <a:r>
              <a:rPr lang="en-GB" smtClean="0"/>
              <a:t>is FinTech?</a:t>
            </a:r>
            <a:endParaRPr lang="en-GB" dirty="0"/>
          </a:p>
        </p:txBody>
      </p:sp>
      <p:grpSp>
        <p:nvGrpSpPr>
          <p:cNvPr id="22" name="Group 21"/>
          <p:cNvGrpSpPr/>
          <p:nvPr/>
        </p:nvGrpSpPr>
        <p:grpSpPr>
          <a:xfrm>
            <a:off x="5127968" y="1988840"/>
            <a:ext cx="3407747" cy="3766659"/>
            <a:chOff x="5196046" y="2249974"/>
            <a:chExt cx="3407747" cy="3766659"/>
          </a:xfrm>
        </p:grpSpPr>
        <p:sp>
          <p:nvSpPr>
            <p:cNvPr id="9" name="Freeform 8"/>
            <p:cNvSpPr/>
            <p:nvPr/>
          </p:nvSpPr>
          <p:spPr>
            <a:xfrm>
              <a:off x="6444740" y="3678124"/>
              <a:ext cx="914400" cy="914400"/>
            </a:xfrm>
            <a:custGeom>
              <a:avLst/>
              <a:gdLst>
                <a:gd name="connsiteX0" fmla="*/ 0 w 870165"/>
                <a:gd name="connsiteY0" fmla="*/ 435083 h 870165"/>
                <a:gd name="connsiteX1" fmla="*/ 435083 w 870165"/>
                <a:gd name="connsiteY1" fmla="*/ 0 h 870165"/>
                <a:gd name="connsiteX2" fmla="*/ 870166 w 870165"/>
                <a:gd name="connsiteY2" fmla="*/ 435083 h 870165"/>
                <a:gd name="connsiteX3" fmla="*/ 435083 w 870165"/>
                <a:gd name="connsiteY3" fmla="*/ 870166 h 870165"/>
                <a:gd name="connsiteX4" fmla="*/ 0 w 870165"/>
                <a:gd name="connsiteY4" fmla="*/ 435083 h 87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5" h="870165">
                  <a:moveTo>
                    <a:pt x="0" y="435083"/>
                  </a:moveTo>
                  <a:cubicBezTo>
                    <a:pt x="0" y="194793"/>
                    <a:pt x="194793" y="0"/>
                    <a:pt x="435083" y="0"/>
                  </a:cubicBezTo>
                  <a:cubicBezTo>
                    <a:pt x="675373" y="0"/>
                    <a:pt x="870166" y="194793"/>
                    <a:pt x="870166" y="435083"/>
                  </a:cubicBezTo>
                  <a:cubicBezTo>
                    <a:pt x="870166" y="675373"/>
                    <a:pt x="675373" y="870166"/>
                    <a:pt x="435083" y="870166"/>
                  </a:cubicBezTo>
                  <a:cubicBezTo>
                    <a:pt x="194793" y="870166"/>
                    <a:pt x="0" y="675373"/>
                    <a:pt x="0" y="435083"/>
                  </a:cubicBezTo>
                  <a:close/>
                </a:path>
              </a:pathLst>
            </a:custGeom>
            <a:solidFill>
              <a:schemeClr val="accent3"/>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533400">
                <a:spcBef>
                  <a:spcPct val="0"/>
                </a:spcBef>
                <a:spcAft>
                  <a:spcPts val="0"/>
                </a:spcAft>
              </a:pPr>
              <a:r>
                <a:rPr lang="en-GB" sz="1400" b="1" kern="1200" dirty="0" smtClean="0">
                  <a:solidFill>
                    <a:schemeClr val="accent2"/>
                  </a:solidFill>
                </a:rPr>
                <a:t>FinTech</a:t>
              </a:r>
              <a:endParaRPr lang="en-GB" sz="1400" b="1" kern="1200" dirty="0">
                <a:solidFill>
                  <a:schemeClr val="accent2"/>
                </a:solidFill>
              </a:endParaRPr>
            </a:p>
          </p:txBody>
        </p:sp>
        <p:sp>
          <p:nvSpPr>
            <p:cNvPr id="10" name="Freeform 9"/>
            <p:cNvSpPr/>
            <p:nvPr/>
          </p:nvSpPr>
          <p:spPr>
            <a:xfrm rot="16200000">
              <a:off x="6804377" y="3383908"/>
              <a:ext cx="191085" cy="278902"/>
            </a:xfrm>
            <a:custGeom>
              <a:avLst/>
              <a:gdLst>
                <a:gd name="connsiteX0" fmla="*/ 0 w 191085"/>
                <a:gd name="connsiteY0" fmla="*/ 55780 h 278902"/>
                <a:gd name="connsiteX1" fmla="*/ 95543 w 191085"/>
                <a:gd name="connsiteY1" fmla="*/ 55780 h 278902"/>
                <a:gd name="connsiteX2" fmla="*/ 95543 w 191085"/>
                <a:gd name="connsiteY2" fmla="*/ 0 h 278902"/>
                <a:gd name="connsiteX3" fmla="*/ 191085 w 191085"/>
                <a:gd name="connsiteY3" fmla="*/ 139451 h 278902"/>
                <a:gd name="connsiteX4" fmla="*/ 95543 w 191085"/>
                <a:gd name="connsiteY4" fmla="*/ 278902 h 278902"/>
                <a:gd name="connsiteX5" fmla="*/ 95543 w 191085"/>
                <a:gd name="connsiteY5" fmla="*/ 223122 h 278902"/>
                <a:gd name="connsiteX6" fmla="*/ 0 w 191085"/>
                <a:gd name="connsiteY6" fmla="*/ 223122 h 278902"/>
                <a:gd name="connsiteX7" fmla="*/ 0 w 191085"/>
                <a:gd name="connsiteY7" fmla="*/ 55780 h 27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085" h="278902">
                  <a:moveTo>
                    <a:pt x="0" y="55780"/>
                  </a:moveTo>
                  <a:lnTo>
                    <a:pt x="95543" y="55780"/>
                  </a:lnTo>
                  <a:lnTo>
                    <a:pt x="95543" y="0"/>
                  </a:lnTo>
                  <a:lnTo>
                    <a:pt x="191085" y="139451"/>
                  </a:lnTo>
                  <a:lnTo>
                    <a:pt x="95543" y="278902"/>
                  </a:lnTo>
                  <a:lnTo>
                    <a:pt x="95543" y="223122"/>
                  </a:lnTo>
                  <a:lnTo>
                    <a:pt x="0" y="223122"/>
                  </a:lnTo>
                  <a:lnTo>
                    <a:pt x="0" y="55780"/>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2" tIns="55781" rIns="57326" bIns="55778" numCol="1" spcCol="1270" anchor="ctr" anchorCtr="0">
              <a:noAutofit/>
            </a:bodyPr>
            <a:lstStyle/>
            <a:p>
              <a:pPr lvl="0" algn="ctr" defTabSz="400050">
                <a:lnSpc>
                  <a:spcPct val="90000"/>
                </a:lnSpc>
                <a:spcBef>
                  <a:spcPct val="0"/>
                </a:spcBef>
                <a:spcAft>
                  <a:spcPct val="35000"/>
                </a:spcAft>
              </a:pPr>
              <a:endParaRPr lang="en-GB" sz="900" kern="1200" dirty="0"/>
            </a:p>
          </p:txBody>
        </p:sp>
        <p:sp>
          <p:nvSpPr>
            <p:cNvPr id="11" name="Freeform 10"/>
            <p:cNvSpPr/>
            <p:nvPr/>
          </p:nvSpPr>
          <p:spPr>
            <a:xfrm>
              <a:off x="6356066" y="2249974"/>
              <a:ext cx="1087707" cy="1087707"/>
            </a:xfrm>
            <a:custGeom>
              <a:avLst/>
              <a:gdLst>
                <a:gd name="connsiteX0" fmla="*/ 0 w 1087707"/>
                <a:gd name="connsiteY0" fmla="*/ 543854 h 1087707"/>
                <a:gd name="connsiteX1" fmla="*/ 543854 w 1087707"/>
                <a:gd name="connsiteY1" fmla="*/ 0 h 1087707"/>
                <a:gd name="connsiteX2" fmla="*/ 1087708 w 1087707"/>
                <a:gd name="connsiteY2" fmla="*/ 543854 h 1087707"/>
                <a:gd name="connsiteX3" fmla="*/ 543854 w 1087707"/>
                <a:gd name="connsiteY3" fmla="*/ 1087708 h 1087707"/>
                <a:gd name="connsiteX4" fmla="*/ 0 w 1087707"/>
                <a:gd name="connsiteY4" fmla="*/ 543854 h 1087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707" h="1087707">
                  <a:moveTo>
                    <a:pt x="0" y="543854"/>
                  </a:moveTo>
                  <a:cubicBezTo>
                    <a:pt x="0" y="243492"/>
                    <a:pt x="243492" y="0"/>
                    <a:pt x="543854" y="0"/>
                  </a:cubicBezTo>
                  <a:cubicBezTo>
                    <a:pt x="844216" y="0"/>
                    <a:pt x="1087708" y="243492"/>
                    <a:pt x="1087708" y="543854"/>
                  </a:cubicBezTo>
                  <a:cubicBezTo>
                    <a:pt x="1087708" y="844216"/>
                    <a:pt x="844216" y="1087708"/>
                    <a:pt x="543854" y="1087708"/>
                  </a:cubicBezTo>
                  <a:cubicBezTo>
                    <a:pt x="243492" y="1087708"/>
                    <a:pt x="0" y="844216"/>
                    <a:pt x="0" y="543854"/>
                  </a:cubicBezTo>
                  <a:close/>
                </a:path>
              </a:pathLst>
            </a:custGeom>
            <a:solidFill>
              <a:schemeClr val="accent1"/>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444500">
                <a:spcBef>
                  <a:spcPct val="0"/>
                </a:spcBef>
                <a:spcAft>
                  <a:spcPts val="0"/>
                </a:spcAft>
              </a:pPr>
              <a:r>
                <a:rPr lang="en-GB" sz="1200" b="1" kern="1200" dirty="0" smtClean="0"/>
                <a:t>Payments</a:t>
              </a:r>
              <a:endParaRPr lang="en-GB" sz="1200" b="1" kern="1200" dirty="0"/>
            </a:p>
          </p:txBody>
        </p:sp>
        <p:sp>
          <p:nvSpPr>
            <p:cNvPr id="12" name="Freeform 11"/>
            <p:cNvSpPr/>
            <p:nvPr/>
          </p:nvSpPr>
          <p:spPr>
            <a:xfrm rot="19800000">
              <a:off x="7332604" y="3688880"/>
              <a:ext cx="191085" cy="278902"/>
            </a:xfrm>
            <a:custGeom>
              <a:avLst/>
              <a:gdLst>
                <a:gd name="connsiteX0" fmla="*/ 0 w 191085"/>
                <a:gd name="connsiteY0" fmla="*/ 55780 h 278902"/>
                <a:gd name="connsiteX1" fmla="*/ 95543 w 191085"/>
                <a:gd name="connsiteY1" fmla="*/ 55780 h 278902"/>
                <a:gd name="connsiteX2" fmla="*/ 95543 w 191085"/>
                <a:gd name="connsiteY2" fmla="*/ 0 h 278902"/>
                <a:gd name="connsiteX3" fmla="*/ 191085 w 191085"/>
                <a:gd name="connsiteY3" fmla="*/ 139451 h 278902"/>
                <a:gd name="connsiteX4" fmla="*/ 95543 w 191085"/>
                <a:gd name="connsiteY4" fmla="*/ 278902 h 278902"/>
                <a:gd name="connsiteX5" fmla="*/ 95543 w 191085"/>
                <a:gd name="connsiteY5" fmla="*/ 223122 h 278902"/>
                <a:gd name="connsiteX6" fmla="*/ 0 w 191085"/>
                <a:gd name="connsiteY6" fmla="*/ 223122 h 278902"/>
                <a:gd name="connsiteX7" fmla="*/ 0 w 191085"/>
                <a:gd name="connsiteY7" fmla="*/ 55780 h 27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085" h="278902">
                  <a:moveTo>
                    <a:pt x="0" y="55780"/>
                  </a:moveTo>
                  <a:lnTo>
                    <a:pt x="95543" y="55780"/>
                  </a:lnTo>
                  <a:lnTo>
                    <a:pt x="95543" y="0"/>
                  </a:lnTo>
                  <a:lnTo>
                    <a:pt x="191085" y="139451"/>
                  </a:lnTo>
                  <a:lnTo>
                    <a:pt x="95543" y="278902"/>
                  </a:lnTo>
                  <a:lnTo>
                    <a:pt x="95543" y="223122"/>
                  </a:lnTo>
                  <a:lnTo>
                    <a:pt x="0" y="223122"/>
                  </a:lnTo>
                  <a:lnTo>
                    <a:pt x="0" y="55780"/>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0" tIns="55780" rIns="57324" bIns="55779" numCol="1" spcCol="1270" anchor="ctr" anchorCtr="0">
              <a:noAutofit/>
            </a:bodyPr>
            <a:lstStyle/>
            <a:p>
              <a:pPr lvl="0" algn="ctr" defTabSz="400050">
                <a:lnSpc>
                  <a:spcPct val="90000"/>
                </a:lnSpc>
                <a:spcBef>
                  <a:spcPct val="0"/>
                </a:spcBef>
                <a:spcAft>
                  <a:spcPct val="35000"/>
                </a:spcAft>
              </a:pPr>
              <a:endParaRPr lang="en-GB" sz="900" kern="1200" dirty="0"/>
            </a:p>
          </p:txBody>
        </p:sp>
        <p:sp>
          <p:nvSpPr>
            <p:cNvPr id="13" name="Freeform 12"/>
            <p:cNvSpPr/>
            <p:nvPr/>
          </p:nvSpPr>
          <p:spPr>
            <a:xfrm>
              <a:off x="7516086" y="2919712"/>
              <a:ext cx="1087707" cy="1087707"/>
            </a:xfrm>
            <a:custGeom>
              <a:avLst/>
              <a:gdLst>
                <a:gd name="connsiteX0" fmla="*/ 0 w 1087707"/>
                <a:gd name="connsiteY0" fmla="*/ 543854 h 1087707"/>
                <a:gd name="connsiteX1" fmla="*/ 543854 w 1087707"/>
                <a:gd name="connsiteY1" fmla="*/ 0 h 1087707"/>
                <a:gd name="connsiteX2" fmla="*/ 1087708 w 1087707"/>
                <a:gd name="connsiteY2" fmla="*/ 543854 h 1087707"/>
                <a:gd name="connsiteX3" fmla="*/ 543854 w 1087707"/>
                <a:gd name="connsiteY3" fmla="*/ 1087708 h 1087707"/>
                <a:gd name="connsiteX4" fmla="*/ 0 w 1087707"/>
                <a:gd name="connsiteY4" fmla="*/ 543854 h 1087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707" h="1087707">
                  <a:moveTo>
                    <a:pt x="0" y="543854"/>
                  </a:moveTo>
                  <a:cubicBezTo>
                    <a:pt x="0" y="243492"/>
                    <a:pt x="243492" y="0"/>
                    <a:pt x="543854" y="0"/>
                  </a:cubicBezTo>
                  <a:cubicBezTo>
                    <a:pt x="844216" y="0"/>
                    <a:pt x="1087708" y="243492"/>
                    <a:pt x="1087708" y="543854"/>
                  </a:cubicBezTo>
                  <a:cubicBezTo>
                    <a:pt x="1087708" y="844216"/>
                    <a:pt x="844216" y="1087708"/>
                    <a:pt x="543854" y="1087708"/>
                  </a:cubicBezTo>
                  <a:cubicBezTo>
                    <a:pt x="243492" y="1087708"/>
                    <a:pt x="0" y="844216"/>
                    <a:pt x="0" y="543854"/>
                  </a:cubicBezTo>
                  <a:close/>
                </a:path>
              </a:pathLst>
            </a:custGeom>
            <a:solidFill>
              <a:schemeClr val="accent1"/>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444500">
                <a:spcBef>
                  <a:spcPct val="0"/>
                </a:spcBef>
                <a:spcAft>
                  <a:spcPts val="0"/>
                </a:spcAft>
              </a:pPr>
              <a:r>
                <a:rPr lang="en-GB" sz="1200" b="1" i="0" kern="1200" dirty="0" smtClean="0"/>
                <a:t>Investments</a:t>
              </a:r>
              <a:endParaRPr lang="en-GB" sz="1200" b="1" kern="1200" dirty="0"/>
            </a:p>
          </p:txBody>
        </p:sp>
        <p:sp>
          <p:nvSpPr>
            <p:cNvPr id="14" name="Freeform 13"/>
            <p:cNvSpPr/>
            <p:nvPr/>
          </p:nvSpPr>
          <p:spPr>
            <a:xfrm rot="1800000">
              <a:off x="7332604" y="4298825"/>
              <a:ext cx="191085" cy="278902"/>
            </a:xfrm>
            <a:custGeom>
              <a:avLst/>
              <a:gdLst>
                <a:gd name="connsiteX0" fmla="*/ 0 w 191085"/>
                <a:gd name="connsiteY0" fmla="*/ 55780 h 278902"/>
                <a:gd name="connsiteX1" fmla="*/ 95543 w 191085"/>
                <a:gd name="connsiteY1" fmla="*/ 55780 h 278902"/>
                <a:gd name="connsiteX2" fmla="*/ 95543 w 191085"/>
                <a:gd name="connsiteY2" fmla="*/ 0 h 278902"/>
                <a:gd name="connsiteX3" fmla="*/ 191085 w 191085"/>
                <a:gd name="connsiteY3" fmla="*/ 139451 h 278902"/>
                <a:gd name="connsiteX4" fmla="*/ 95543 w 191085"/>
                <a:gd name="connsiteY4" fmla="*/ 278902 h 278902"/>
                <a:gd name="connsiteX5" fmla="*/ 95543 w 191085"/>
                <a:gd name="connsiteY5" fmla="*/ 223122 h 278902"/>
                <a:gd name="connsiteX6" fmla="*/ 0 w 191085"/>
                <a:gd name="connsiteY6" fmla="*/ 223122 h 278902"/>
                <a:gd name="connsiteX7" fmla="*/ 0 w 191085"/>
                <a:gd name="connsiteY7" fmla="*/ 55780 h 27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085" h="278902">
                  <a:moveTo>
                    <a:pt x="0" y="55780"/>
                  </a:moveTo>
                  <a:lnTo>
                    <a:pt x="95543" y="55780"/>
                  </a:lnTo>
                  <a:lnTo>
                    <a:pt x="95543" y="0"/>
                  </a:lnTo>
                  <a:lnTo>
                    <a:pt x="191085" y="139451"/>
                  </a:lnTo>
                  <a:lnTo>
                    <a:pt x="95543" y="278902"/>
                  </a:lnTo>
                  <a:lnTo>
                    <a:pt x="95543" y="223122"/>
                  </a:lnTo>
                  <a:lnTo>
                    <a:pt x="0" y="223122"/>
                  </a:lnTo>
                  <a:lnTo>
                    <a:pt x="0" y="55780"/>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0" tIns="55779" rIns="57324" bIns="55780" numCol="1" spcCol="1270" anchor="ctr" anchorCtr="0">
              <a:noAutofit/>
            </a:bodyPr>
            <a:lstStyle/>
            <a:p>
              <a:pPr lvl="0" algn="ctr" defTabSz="400050">
                <a:lnSpc>
                  <a:spcPct val="90000"/>
                </a:lnSpc>
                <a:spcBef>
                  <a:spcPct val="0"/>
                </a:spcBef>
                <a:spcAft>
                  <a:spcPct val="35000"/>
                </a:spcAft>
              </a:pPr>
              <a:endParaRPr lang="en-GB" sz="900" kern="1200" dirty="0"/>
            </a:p>
          </p:txBody>
        </p:sp>
        <p:sp>
          <p:nvSpPr>
            <p:cNvPr id="15" name="Freeform 14"/>
            <p:cNvSpPr/>
            <p:nvPr/>
          </p:nvSpPr>
          <p:spPr>
            <a:xfrm>
              <a:off x="7516086" y="4259188"/>
              <a:ext cx="1087707" cy="1087707"/>
            </a:xfrm>
            <a:custGeom>
              <a:avLst/>
              <a:gdLst>
                <a:gd name="connsiteX0" fmla="*/ 0 w 1087707"/>
                <a:gd name="connsiteY0" fmla="*/ 543854 h 1087707"/>
                <a:gd name="connsiteX1" fmla="*/ 543854 w 1087707"/>
                <a:gd name="connsiteY1" fmla="*/ 0 h 1087707"/>
                <a:gd name="connsiteX2" fmla="*/ 1087708 w 1087707"/>
                <a:gd name="connsiteY2" fmla="*/ 543854 h 1087707"/>
                <a:gd name="connsiteX3" fmla="*/ 543854 w 1087707"/>
                <a:gd name="connsiteY3" fmla="*/ 1087708 h 1087707"/>
                <a:gd name="connsiteX4" fmla="*/ 0 w 1087707"/>
                <a:gd name="connsiteY4" fmla="*/ 543854 h 1087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707" h="1087707">
                  <a:moveTo>
                    <a:pt x="0" y="543854"/>
                  </a:moveTo>
                  <a:cubicBezTo>
                    <a:pt x="0" y="243492"/>
                    <a:pt x="243492" y="0"/>
                    <a:pt x="543854" y="0"/>
                  </a:cubicBezTo>
                  <a:cubicBezTo>
                    <a:pt x="844216" y="0"/>
                    <a:pt x="1087708" y="243492"/>
                    <a:pt x="1087708" y="543854"/>
                  </a:cubicBezTo>
                  <a:cubicBezTo>
                    <a:pt x="1087708" y="844216"/>
                    <a:pt x="844216" y="1087708"/>
                    <a:pt x="543854" y="1087708"/>
                  </a:cubicBezTo>
                  <a:cubicBezTo>
                    <a:pt x="243492" y="1087708"/>
                    <a:pt x="0" y="844216"/>
                    <a:pt x="0" y="543854"/>
                  </a:cubicBezTo>
                  <a:close/>
                </a:path>
              </a:pathLst>
            </a:custGeom>
            <a:solidFill>
              <a:schemeClr val="accent1"/>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444500">
                <a:spcBef>
                  <a:spcPct val="0"/>
                </a:spcBef>
                <a:spcAft>
                  <a:spcPts val="0"/>
                </a:spcAft>
              </a:pPr>
              <a:r>
                <a:rPr lang="en-GB" sz="1200" b="1" kern="1200" dirty="0" smtClean="0"/>
                <a:t>Advisory</a:t>
              </a:r>
              <a:endParaRPr lang="en-GB" sz="1200" b="1" kern="1200" dirty="0"/>
            </a:p>
          </p:txBody>
        </p:sp>
        <p:sp>
          <p:nvSpPr>
            <p:cNvPr id="16" name="Freeform 15"/>
            <p:cNvSpPr/>
            <p:nvPr/>
          </p:nvSpPr>
          <p:spPr>
            <a:xfrm rot="5400000">
              <a:off x="6804377" y="4603797"/>
              <a:ext cx="191085" cy="278902"/>
            </a:xfrm>
            <a:custGeom>
              <a:avLst/>
              <a:gdLst>
                <a:gd name="connsiteX0" fmla="*/ 0 w 191085"/>
                <a:gd name="connsiteY0" fmla="*/ 55780 h 278902"/>
                <a:gd name="connsiteX1" fmla="*/ 95543 w 191085"/>
                <a:gd name="connsiteY1" fmla="*/ 55780 h 278902"/>
                <a:gd name="connsiteX2" fmla="*/ 95543 w 191085"/>
                <a:gd name="connsiteY2" fmla="*/ 0 h 278902"/>
                <a:gd name="connsiteX3" fmla="*/ 191085 w 191085"/>
                <a:gd name="connsiteY3" fmla="*/ 139451 h 278902"/>
                <a:gd name="connsiteX4" fmla="*/ 95543 w 191085"/>
                <a:gd name="connsiteY4" fmla="*/ 278902 h 278902"/>
                <a:gd name="connsiteX5" fmla="*/ 95543 w 191085"/>
                <a:gd name="connsiteY5" fmla="*/ 223122 h 278902"/>
                <a:gd name="connsiteX6" fmla="*/ 0 w 191085"/>
                <a:gd name="connsiteY6" fmla="*/ 223122 h 278902"/>
                <a:gd name="connsiteX7" fmla="*/ 0 w 191085"/>
                <a:gd name="connsiteY7" fmla="*/ 55780 h 27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085" h="278902">
                  <a:moveTo>
                    <a:pt x="0" y="55780"/>
                  </a:moveTo>
                  <a:lnTo>
                    <a:pt x="95543" y="55780"/>
                  </a:lnTo>
                  <a:lnTo>
                    <a:pt x="95543" y="0"/>
                  </a:lnTo>
                  <a:lnTo>
                    <a:pt x="191085" y="139451"/>
                  </a:lnTo>
                  <a:lnTo>
                    <a:pt x="95543" y="278902"/>
                  </a:lnTo>
                  <a:lnTo>
                    <a:pt x="95543" y="223122"/>
                  </a:lnTo>
                  <a:lnTo>
                    <a:pt x="0" y="223122"/>
                  </a:lnTo>
                  <a:lnTo>
                    <a:pt x="0" y="55780"/>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0" tIns="55779" rIns="57325" bIns="55781" numCol="1" spcCol="1270" anchor="ctr" anchorCtr="0">
              <a:noAutofit/>
            </a:bodyPr>
            <a:lstStyle/>
            <a:p>
              <a:pPr lvl="0" algn="ctr" defTabSz="400050">
                <a:lnSpc>
                  <a:spcPct val="90000"/>
                </a:lnSpc>
                <a:spcBef>
                  <a:spcPct val="0"/>
                </a:spcBef>
                <a:spcAft>
                  <a:spcPct val="35000"/>
                </a:spcAft>
              </a:pPr>
              <a:endParaRPr lang="en-GB" sz="900" kern="1200" dirty="0"/>
            </a:p>
          </p:txBody>
        </p:sp>
        <p:sp>
          <p:nvSpPr>
            <p:cNvPr id="17" name="Freeform 16"/>
            <p:cNvSpPr/>
            <p:nvPr/>
          </p:nvSpPr>
          <p:spPr>
            <a:xfrm>
              <a:off x="6356066" y="4928926"/>
              <a:ext cx="1087707" cy="1087707"/>
            </a:xfrm>
            <a:custGeom>
              <a:avLst/>
              <a:gdLst>
                <a:gd name="connsiteX0" fmla="*/ 0 w 1087707"/>
                <a:gd name="connsiteY0" fmla="*/ 543854 h 1087707"/>
                <a:gd name="connsiteX1" fmla="*/ 543854 w 1087707"/>
                <a:gd name="connsiteY1" fmla="*/ 0 h 1087707"/>
                <a:gd name="connsiteX2" fmla="*/ 1087708 w 1087707"/>
                <a:gd name="connsiteY2" fmla="*/ 543854 h 1087707"/>
                <a:gd name="connsiteX3" fmla="*/ 543854 w 1087707"/>
                <a:gd name="connsiteY3" fmla="*/ 1087708 h 1087707"/>
                <a:gd name="connsiteX4" fmla="*/ 0 w 1087707"/>
                <a:gd name="connsiteY4" fmla="*/ 543854 h 1087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707" h="1087707">
                  <a:moveTo>
                    <a:pt x="0" y="543854"/>
                  </a:moveTo>
                  <a:cubicBezTo>
                    <a:pt x="0" y="243492"/>
                    <a:pt x="243492" y="0"/>
                    <a:pt x="543854" y="0"/>
                  </a:cubicBezTo>
                  <a:cubicBezTo>
                    <a:pt x="844216" y="0"/>
                    <a:pt x="1087708" y="243492"/>
                    <a:pt x="1087708" y="543854"/>
                  </a:cubicBezTo>
                  <a:cubicBezTo>
                    <a:pt x="1087708" y="844216"/>
                    <a:pt x="844216" y="1087708"/>
                    <a:pt x="543854" y="1087708"/>
                  </a:cubicBezTo>
                  <a:cubicBezTo>
                    <a:pt x="243492" y="1087708"/>
                    <a:pt x="0" y="844216"/>
                    <a:pt x="0" y="543854"/>
                  </a:cubicBezTo>
                  <a:close/>
                </a:path>
              </a:pathLst>
            </a:custGeom>
            <a:solidFill>
              <a:schemeClr val="accent1"/>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444500">
                <a:spcBef>
                  <a:spcPct val="0"/>
                </a:spcBef>
                <a:spcAft>
                  <a:spcPts val="0"/>
                </a:spcAft>
              </a:pPr>
              <a:r>
                <a:rPr lang="en-GB" sz="1200" b="1" kern="1200" dirty="0" smtClean="0"/>
                <a:t>Insurance</a:t>
              </a:r>
              <a:endParaRPr lang="en-GB" sz="1200" b="1" kern="1200" dirty="0"/>
            </a:p>
          </p:txBody>
        </p:sp>
        <p:sp>
          <p:nvSpPr>
            <p:cNvPr id="18" name="Freeform 17"/>
            <p:cNvSpPr/>
            <p:nvPr/>
          </p:nvSpPr>
          <p:spPr>
            <a:xfrm rot="19800000">
              <a:off x="6276149" y="4298824"/>
              <a:ext cx="191086" cy="278903"/>
            </a:xfrm>
            <a:custGeom>
              <a:avLst/>
              <a:gdLst>
                <a:gd name="connsiteX0" fmla="*/ 0 w 191085"/>
                <a:gd name="connsiteY0" fmla="*/ 55780 h 278902"/>
                <a:gd name="connsiteX1" fmla="*/ 95543 w 191085"/>
                <a:gd name="connsiteY1" fmla="*/ 55780 h 278902"/>
                <a:gd name="connsiteX2" fmla="*/ 95543 w 191085"/>
                <a:gd name="connsiteY2" fmla="*/ 0 h 278902"/>
                <a:gd name="connsiteX3" fmla="*/ 191085 w 191085"/>
                <a:gd name="connsiteY3" fmla="*/ 139451 h 278902"/>
                <a:gd name="connsiteX4" fmla="*/ 95543 w 191085"/>
                <a:gd name="connsiteY4" fmla="*/ 278902 h 278902"/>
                <a:gd name="connsiteX5" fmla="*/ 95543 w 191085"/>
                <a:gd name="connsiteY5" fmla="*/ 223122 h 278902"/>
                <a:gd name="connsiteX6" fmla="*/ 0 w 191085"/>
                <a:gd name="connsiteY6" fmla="*/ 223122 h 278902"/>
                <a:gd name="connsiteX7" fmla="*/ 0 w 191085"/>
                <a:gd name="connsiteY7" fmla="*/ 55780 h 27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085" h="278902">
                  <a:moveTo>
                    <a:pt x="191085" y="223122"/>
                  </a:moveTo>
                  <a:lnTo>
                    <a:pt x="95542" y="223122"/>
                  </a:lnTo>
                  <a:lnTo>
                    <a:pt x="95542" y="278902"/>
                  </a:lnTo>
                  <a:lnTo>
                    <a:pt x="0" y="139451"/>
                  </a:lnTo>
                  <a:lnTo>
                    <a:pt x="95542" y="0"/>
                  </a:lnTo>
                  <a:lnTo>
                    <a:pt x="95542" y="55780"/>
                  </a:lnTo>
                  <a:lnTo>
                    <a:pt x="191085" y="55780"/>
                  </a:lnTo>
                  <a:lnTo>
                    <a:pt x="191085" y="223122"/>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57324" tIns="55780" rIns="1" bIns="55780" numCol="1" spcCol="1270" anchor="ctr" anchorCtr="0">
              <a:noAutofit/>
            </a:bodyPr>
            <a:lstStyle/>
            <a:p>
              <a:pPr lvl="0" algn="ctr" defTabSz="400050">
                <a:lnSpc>
                  <a:spcPct val="90000"/>
                </a:lnSpc>
                <a:spcBef>
                  <a:spcPct val="0"/>
                </a:spcBef>
                <a:spcAft>
                  <a:spcPct val="35000"/>
                </a:spcAft>
              </a:pPr>
              <a:endParaRPr lang="en-GB" sz="900" kern="1200" dirty="0"/>
            </a:p>
          </p:txBody>
        </p:sp>
        <p:sp>
          <p:nvSpPr>
            <p:cNvPr id="19" name="Freeform 18"/>
            <p:cNvSpPr/>
            <p:nvPr/>
          </p:nvSpPr>
          <p:spPr>
            <a:xfrm>
              <a:off x="5196046" y="4259188"/>
              <a:ext cx="1087707" cy="1087707"/>
            </a:xfrm>
            <a:custGeom>
              <a:avLst/>
              <a:gdLst>
                <a:gd name="connsiteX0" fmla="*/ 0 w 1087707"/>
                <a:gd name="connsiteY0" fmla="*/ 543854 h 1087707"/>
                <a:gd name="connsiteX1" fmla="*/ 543854 w 1087707"/>
                <a:gd name="connsiteY1" fmla="*/ 0 h 1087707"/>
                <a:gd name="connsiteX2" fmla="*/ 1087708 w 1087707"/>
                <a:gd name="connsiteY2" fmla="*/ 543854 h 1087707"/>
                <a:gd name="connsiteX3" fmla="*/ 543854 w 1087707"/>
                <a:gd name="connsiteY3" fmla="*/ 1087708 h 1087707"/>
                <a:gd name="connsiteX4" fmla="*/ 0 w 1087707"/>
                <a:gd name="connsiteY4" fmla="*/ 543854 h 1087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707" h="1087707">
                  <a:moveTo>
                    <a:pt x="0" y="543854"/>
                  </a:moveTo>
                  <a:cubicBezTo>
                    <a:pt x="0" y="243492"/>
                    <a:pt x="243492" y="0"/>
                    <a:pt x="543854" y="0"/>
                  </a:cubicBezTo>
                  <a:cubicBezTo>
                    <a:pt x="844216" y="0"/>
                    <a:pt x="1087708" y="243492"/>
                    <a:pt x="1087708" y="543854"/>
                  </a:cubicBezTo>
                  <a:cubicBezTo>
                    <a:pt x="1087708" y="844216"/>
                    <a:pt x="844216" y="1087708"/>
                    <a:pt x="543854" y="1087708"/>
                  </a:cubicBezTo>
                  <a:cubicBezTo>
                    <a:pt x="243492" y="1087708"/>
                    <a:pt x="0" y="844216"/>
                    <a:pt x="0" y="543854"/>
                  </a:cubicBezTo>
                  <a:close/>
                </a:path>
              </a:pathLst>
            </a:custGeom>
            <a:solidFill>
              <a:schemeClr val="accent1"/>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444500">
                <a:spcBef>
                  <a:spcPct val="0"/>
                </a:spcBef>
                <a:spcAft>
                  <a:spcPts val="0"/>
                </a:spcAft>
              </a:pPr>
              <a:r>
                <a:rPr lang="en-GB" sz="1200" b="1" kern="1200" dirty="0" smtClean="0"/>
                <a:t>Big Data</a:t>
              </a:r>
              <a:endParaRPr lang="en-GB" sz="1200" b="1" kern="1200" dirty="0"/>
            </a:p>
          </p:txBody>
        </p:sp>
        <p:sp>
          <p:nvSpPr>
            <p:cNvPr id="20" name="Freeform 19"/>
            <p:cNvSpPr/>
            <p:nvPr/>
          </p:nvSpPr>
          <p:spPr>
            <a:xfrm rot="1800000">
              <a:off x="6276149" y="3688879"/>
              <a:ext cx="191085" cy="278903"/>
            </a:xfrm>
            <a:custGeom>
              <a:avLst/>
              <a:gdLst>
                <a:gd name="connsiteX0" fmla="*/ 0 w 191085"/>
                <a:gd name="connsiteY0" fmla="*/ 55780 h 278902"/>
                <a:gd name="connsiteX1" fmla="*/ 95543 w 191085"/>
                <a:gd name="connsiteY1" fmla="*/ 55780 h 278902"/>
                <a:gd name="connsiteX2" fmla="*/ 95543 w 191085"/>
                <a:gd name="connsiteY2" fmla="*/ 0 h 278902"/>
                <a:gd name="connsiteX3" fmla="*/ 191085 w 191085"/>
                <a:gd name="connsiteY3" fmla="*/ 139451 h 278902"/>
                <a:gd name="connsiteX4" fmla="*/ 95543 w 191085"/>
                <a:gd name="connsiteY4" fmla="*/ 278902 h 278902"/>
                <a:gd name="connsiteX5" fmla="*/ 95543 w 191085"/>
                <a:gd name="connsiteY5" fmla="*/ 223122 h 278902"/>
                <a:gd name="connsiteX6" fmla="*/ 0 w 191085"/>
                <a:gd name="connsiteY6" fmla="*/ 223122 h 278902"/>
                <a:gd name="connsiteX7" fmla="*/ 0 w 191085"/>
                <a:gd name="connsiteY7" fmla="*/ 55780 h 27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085" h="278902">
                  <a:moveTo>
                    <a:pt x="191085" y="223122"/>
                  </a:moveTo>
                  <a:lnTo>
                    <a:pt x="95542" y="223122"/>
                  </a:lnTo>
                  <a:lnTo>
                    <a:pt x="95542" y="278902"/>
                  </a:lnTo>
                  <a:lnTo>
                    <a:pt x="0" y="139451"/>
                  </a:lnTo>
                  <a:lnTo>
                    <a:pt x="95542" y="0"/>
                  </a:lnTo>
                  <a:lnTo>
                    <a:pt x="95542" y="55780"/>
                  </a:lnTo>
                  <a:lnTo>
                    <a:pt x="191085" y="55780"/>
                  </a:lnTo>
                  <a:lnTo>
                    <a:pt x="191085" y="223122"/>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57325" tIns="55780" rIns="-1" bIns="55780" numCol="1" spcCol="1270" anchor="ctr" anchorCtr="0">
              <a:noAutofit/>
            </a:bodyPr>
            <a:lstStyle/>
            <a:p>
              <a:pPr lvl="0" algn="ctr" defTabSz="400050">
                <a:lnSpc>
                  <a:spcPct val="90000"/>
                </a:lnSpc>
                <a:spcBef>
                  <a:spcPct val="0"/>
                </a:spcBef>
                <a:spcAft>
                  <a:spcPct val="35000"/>
                </a:spcAft>
              </a:pPr>
              <a:endParaRPr lang="en-GB" sz="900" kern="1200" dirty="0"/>
            </a:p>
          </p:txBody>
        </p:sp>
        <p:sp>
          <p:nvSpPr>
            <p:cNvPr id="21" name="Freeform 20"/>
            <p:cNvSpPr/>
            <p:nvPr/>
          </p:nvSpPr>
          <p:spPr>
            <a:xfrm>
              <a:off x="5196046" y="2919712"/>
              <a:ext cx="1087707" cy="1087707"/>
            </a:xfrm>
            <a:custGeom>
              <a:avLst/>
              <a:gdLst>
                <a:gd name="connsiteX0" fmla="*/ 0 w 1087707"/>
                <a:gd name="connsiteY0" fmla="*/ 543854 h 1087707"/>
                <a:gd name="connsiteX1" fmla="*/ 543854 w 1087707"/>
                <a:gd name="connsiteY1" fmla="*/ 0 h 1087707"/>
                <a:gd name="connsiteX2" fmla="*/ 1087708 w 1087707"/>
                <a:gd name="connsiteY2" fmla="*/ 543854 h 1087707"/>
                <a:gd name="connsiteX3" fmla="*/ 543854 w 1087707"/>
                <a:gd name="connsiteY3" fmla="*/ 1087708 h 1087707"/>
                <a:gd name="connsiteX4" fmla="*/ 0 w 1087707"/>
                <a:gd name="connsiteY4" fmla="*/ 543854 h 1087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707" h="1087707">
                  <a:moveTo>
                    <a:pt x="0" y="543854"/>
                  </a:moveTo>
                  <a:cubicBezTo>
                    <a:pt x="0" y="243492"/>
                    <a:pt x="243492" y="0"/>
                    <a:pt x="543854" y="0"/>
                  </a:cubicBezTo>
                  <a:cubicBezTo>
                    <a:pt x="844216" y="0"/>
                    <a:pt x="1087708" y="243492"/>
                    <a:pt x="1087708" y="543854"/>
                  </a:cubicBezTo>
                  <a:cubicBezTo>
                    <a:pt x="1087708" y="844216"/>
                    <a:pt x="844216" y="1087708"/>
                    <a:pt x="543854" y="1087708"/>
                  </a:cubicBezTo>
                  <a:cubicBezTo>
                    <a:pt x="243492" y="1087708"/>
                    <a:pt x="0" y="844216"/>
                    <a:pt x="0" y="543854"/>
                  </a:cubicBezTo>
                  <a:close/>
                </a:path>
              </a:pathLst>
            </a:custGeom>
            <a:solidFill>
              <a:schemeClr val="accent1"/>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444500">
                <a:spcBef>
                  <a:spcPct val="0"/>
                </a:spcBef>
                <a:spcAft>
                  <a:spcPts val="0"/>
                </a:spcAft>
              </a:pPr>
              <a:r>
                <a:rPr lang="en-GB" sz="1200" b="1" kern="1200" dirty="0" smtClean="0"/>
                <a:t>Financing</a:t>
              </a:r>
              <a:endParaRPr lang="en-GB" sz="1200" b="1" kern="1200" dirty="0"/>
            </a:p>
          </p:txBody>
        </p:sp>
      </p:grpSp>
      <p:sp>
        <p:nvSpPr>
          <p:cNvPr id="23" name="Content Placeholder 22"/>
          <p:cNvSpPr>
            <a:spLocks noGrp="1"/>
          </p:cNvSpPr>
          <p:nvPr>
            <p:ph idx="1"/>
          </p:nvPr>
        </p:nvSpPr>
        <p:spPr>
          <a:xfrm>
            <a:off x="599652" y="1667546"/>
            <a:ext cx="3816773" cy="4753974"/>
          </a:xfrm>
        </p:spPr>
        <p:txBody>
          <a:bodyPr/>
          <a:lstStyle/>
          <a:p>
            <a:endParaRPr lang="en-US" dirty="0"/>
          </a:p>
        </p:txBody>
      </p:sp>
      <p:grpSp>
        <p:nvGrpSpPr>
          <p:cNvPr id="27" name="Group 26"/>
          <p:cNvGrpSpPr/>
          <p:nvPr/>
        </p:nvGrpSpPr>
        <p:grpSpPr>
          <a:xfrm>
            <a:off x="290040" y="1668992"/>
            <a:ext cx="4137944" cy="4752528"/>
            <a:chOff x="290040" y="1668992"/>
            <a:chExt cx="4137944" cy="4752528"/>
          </a:xfrm>
        </p:grpSpPr>
        <p:sp>
          <p:nvSpPr>
            <p:cNvPr id="26" name="Right Triangle 25"/>
            <p:cNvSpPr/>
            <p:nvPr/>
          </p:nvSpPr>
          <p:spPr>
            <a:xfrm rot="10800000">
              <a:off x="290040" y="2242473"/>
              <a:ext cx="321520" cy="466344"/>
            </a:xfrm>
            <a:prstGeom prst="rtTriangle">
              <a:avLst/>
            </a:prstGeom>
            <a:solidFill>
              <a:schemeClr val="accent2">
                <a:lumMod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611560" y="1668992"/>
              <a:ext cx="3816424" cy="4752528"/>
            </a:xfrm>
            <a:prstGeom prst="rect">
              <a:avLst/>
            </a:prstGeom>
            <a:gradFill flip="none" rotWithShape="1">
              <a:gsLst>
                <a:gs pos="0">
                  <a:schemeClr val="accent3"/>
                </a:gs>
                <a:gs pos="50000">
                  <a:schemeClr val="accent3">
                    <a:tint val="44500"/>
                    <a:satMod val="160000"/>
                  </a:schemeClr>
                </a:gs>
                <a:gs pos="100000">
                  <a:schemeClr val="accent3">
                    <a:lumMod val="60000"/>
                    <a:lumOff val="40000"/>
                  </a:schemeClr>
                </a:gs>
              </a:gsLst>
              <a:lin ang="2700000" scaled="1"/>
              <a:tileRect/>
            </a:gra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p:cNvSpPr/>
            <p:nvPr/>
          </p:nvSpPr>
          <p:spPr>
            <a:xfrm>
              <a:off x="291712" y="1762768"/>
              <a:ext cx="1908212" cy="463864"/>
            </a:xfrm>
            <a:prstGeom prst="homePlate">
              <a:avLst/>
            </a:prstGeom>
            <a:solidFill>
              <a:schemeClr val="accent2"/>
            </a:solid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Content Placeholder 3"/>
          <p:cNvSpPr>
            <a:spLocks noGrp="1"/>
          </p:cNvSpPr>
          <p:nvPr>
            <p:ph idx="1"/>
          </p:nvPr>
        </p:nvSpPr>
        <p:spPr>
          <a:xfrm>
            <a:off x="621608" y="2361588"/>
            <a:ext cx="3816773" cy="3771900"/>
          </a:xfrm>
        </p:spPr>
        <p:txBody>
          <a:bodyPr lIns="182880" rIns="182880"/>
          <a:lstStyle/>
          <a:p>
            <a:pPr>
              <a:spcBef>
                <a:spcPts val="300"/>
              </a:spcBef>
            </a:pPr>
            <a:r>
              <a:rPr lang="en-US" sz="1900" dirty="0">
                <a:solidFill>
                  <a:schemeClr val="tx2"/>
                </a:solidFill>
              </a:rPr>
              <a:t>Describes the intersection </a:t>
            </a:r>
            <a:r>
              <a:rPr lang="en-US" sz="1900">
                <a:solidFill>
                  <a:schemeClr val="tx2"/>
                </a:solidFill>
              </a:rPr>
              <a:t>between </a:t>
            </a:r>
            <a:r>
              <a:rPr lang="en-US" sz="1900" smtClean="0">
                <a:solidFill>
                  <a:schemeClr val="tx2"/>
                </a:solidFill>
              </a:rPr>
              <a:t>software </a:t>
            </a:r>
            <a:r>
              <a:rPr lang="en-US" sz="1900">
                <a:solidFill>
                  <a:schemeClr val="tx2"/>
                </a:solidFill>
              </a:rPr>
              <a:t>and </a:t>
            </a:r>
            <a:r>
              <a:rPr lang="en-US" sz="1900" smtClean="0">
                <a:solidFill>
                  <a:schemeClr val="tx2"/>
                </a:solidFill>
              </a:rPr>
              <a:t>technology to deliver financial services. </a:t>
            </a:r>
            <a:endParaRPr lang="en-US" sz="1900" dirty="0">
              <a:solidFill>
                <a:schemeClr val="tx2"/>
              </a:solidFill>
            </a:endParaRPr>
          </a:p>
          <a:p>
            <a:pPr>
              <a:spcBef>
                <a:spcPts val="300"/>
              </a:spcBef>
            </a:pPr>
            <a:r>
              <a:rPr lang="en-US" sz="1900" dirty="0">
                <a:solidFill>
                  <a:schemeClr val="tx2"/>
                </a:solidFill>
              </a:rPr>
              <a:t>May refer to technical </a:t>
            </a:r>
            <a:r>
              <a:rPr lang="en-US" sz="1900">
                <a:solidFill>
                  <a:schemeClr val="tx2"/>
                </a:solidFill>
              </a:rPr>
              <a:t>innovation </a:t>
            </a:r>
            <a:r>
              <a:rPr lang="en-US" sz="1900" smtClean="0">
                <a:solidFill>
                  <a:schemeClr val="tx2"/>
                </a:solidFill>
              </a:rPr>
              <a:t>applied </a:t>
            </a:r>
            <a:r>
              <a:rPr lang="en-US" sz="1900" dirty="0">
                <a:solidFill>
                  <a:schemeClr val="tx2"/>
                </a:solidFill>
              </a:rPr>
              <a:t>in a traditional financial services context or to innovative financial services </a:t>
            </a:r>
            <a:r>
              <a:rPr lang="en-US" sz="1900">
                <a:solidFill>
                  <a:schemeClr val="tx2"/>
                </a:solidFill>
              </a:rPr>
              <a:t>offerings </a:t>
            </a:r>
            <a:r>
              <a:rPr lang="en-US" sz="1900" smtClean="0">
                <a:solidFill>
                  <a:schemeClr val="tx2"/>
                </a:solidFill>
              </a:rPr>
              <a:t>that </a:t>
            </a:r>
            <a:r>
              <a:rPr lang="en-US" sz="1900" dirty="0">
                <a:solidFill>
                  <a:schemeClr val="tx2"/>
                </a:solidFill>
              </a:rPr>
              <a:t>disrupt </a:t>
            </a:r>
            <a:r>
              <a:rPr lang="en-US" sz="1900">
                <a:solidFill>
                  <a:schemeClr val="tx2"/>
                </a:solidFill>
              </a:rPr>
              <a:t>the </a:t>
            </a:r>
            <a:r>
              <a:rPr lang="en-US" sz="1900" smtClean="0">
                <a:solidFill>
                  <a:schemeClr val="tx2"/>
                </a:solidFill>
              </a:rPr>
              <a:t>existing financial services market</a:t>
            </a:r>
            <a:r>
              <a:rPr lang="en-US" sz="1900" dirty="0">
                <a:solidFill>
                  <a:schemeClr val="tx2"/>
                </a:solidFill>
              </a:rPr>
              <a:t>.</a:t>
            </a:r>
          </a:p>
          <a:p>
            <a:pPr marL="0" indent="0">
              <a:spcBef>
                <a:spcPts val="300"/>
              </a:spcBef>
              <a:buNone/>
            </a:pPr>
            <a:r>
              <a:rPr lang="en-US" sz="1900" smtClean="0">
                <a:solidFill>
                  <a:schemeClr val="tx2"/>
                </a:solidFill>
              </a:rPr>
              <a:t> </a:t>
            </a:r>
            <a:endParaRPr lang="en-US" sz="1900" dirty="0">
              <a:solidFill>
                <a:schemeClr val="tx2"/>
              </a:solidFill>
            </a:endParaRPr>
          </a:p>
          <a:p>
            <a:pPr>
              <a:spcBef>
                <a:spcPts val="300"/>
              </a:spcBef>
            </a:pPr>
            <a:endParaRPr lang="en-US" dirty="0"/>
          </a:p>
        </p:txBody>
      </p:sp>
    </p:spTree>
    <p:extLst>
      <p:ext uri="{BB962C8B-B14F-4D97-AF65-F5344CB8AC3E}">
        <p14:creationId xmlns:p14="http://schemas.microsoft.com/office/powerpoint/2010/main" val="164172229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40</a:t>
            </a:fld>
            <a:endParaRPr lang="en-AU" dirty="0"/>
          </a:p>
        </p:txBody>
      </p:sp>
      <p:sp>
        <p:nvSpPr>
          <p:cNvPr id="3" name="Title 2"/>
          <p:cNvSpPr>
            <a:spLocks noGrp="1"/>
          </p:cNvSpPr>
          <p:nvPr>
            <p:ph type="title"/>
          </p:nvPr>
        </p:nvSpPr>
        <p:spPr/>
        <p:txBody>
          <a:bodyPr/>
          <a:lstStyle/>
          <a:p>
            <a:r>
              <a:rPr lang="en-US"/>
              <a:t>Government </a:t>
            </a:r>
            <a:r>
              <a:rPr lang="en-US" smtClean="0"/>
              <a:t>Initiatives - Singapore</a:t>
            </a:r>
            <a:endParaRPr lang="en-US"/>
          </a:p>
        </p:txBody>
      </p:sp>
      <p:sp>
        <p:nvSpPr>
          <p:cNvPr id="6" name="Rounded Rectangle 5"/>
          <p:cNvSpPr/>
          <p:nvPr/>
        </p:nvSpPr>
        <p:spPr>
          <a:xfrm rot="21379946">
            <a:off x="807561" y="1883450"/>
            <a:ext cx="7729125" cy="4176464"/>
          </a:xfrm>
          <a:prstGeom prst="roundRect">
            <a:avLst>
              <a:gd name="adj" fmla="val 2713"/>
            </a:avLst>
          </a:prstGeom>
          <a:solidFill>
            <a:schemeClr val="accent4"/>
          </a:solidFill>
          <a:ln w="19050">
            <a:solidFill>
              <a:schemeClr val="accent4"/>
            </a:solid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t" anchorCtr="0"/>
          <a:lstStyle/>
          <a:p>
            <a:pPr marL="684213" indent="-455613">
              <a:spcAft>
                <a:spcPts val="400"/>
              </a:spcAft>
              <a:buClr>
                <a:schemeClr val="accent1"/>
              </a:buClr>
              <a:buFont typeface="Wingdings" panose="05000000000000000000" pitchFamily="2" charset="2"/>
              <a:buChar char="ü"/>
            </a:pPr>
            <a:endParaRPr lang="en-US" sz="2200">
              <a:solidFill>
                <a:srgbClr val="5F5F5F"/>
              </a:solidFill>
            </a:endParaRPr>
          </a:p>
        </p:txBody>
      </p:sp>
      <p:sp>
        <p:nvSpPr>
          <p:cNvPr id="7" name="Rounded Rectangle 6"/>
          <p:cNvSpPr/>
          <p:nvPr/>
        </p:nvSpPr>
        <p:spPr>
          <a:xfrm>
            <a:off x="803314" y="1868066"/>
            <a:ext cx="7729125" cy="4176464"/>
          </a:xfrm>
          <a:prstGeom prst="roundRect">
            <a:avLst>
              <a:gd name="adj" fmla="val 2713"/>
            </a:avLst>
          </a:prstGeom>
          <a:solidFill>
            <a:srgbClr val="FFFFFF"/>
          </a:solidFill>
          <a:ln w="19050">
            <a:no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ctr" anchorCtr="0"/>
          <a:lstStyle/>
          <a:p>
            <a:pPr marL="684213" indent="-455613">
              <a:spcBef>
                <a:spcPts val="200"/>
              </a:spcBef>
              <a:spcAft>
                <a:spcPts val="200"/>
              </a:spcAft>
              <a:buClr>
                <a:schemeClr val="accent1"/>
              </a:buClr>
              <a:buFont typeface="Wingdings" panose="05000000000000000000" pitchFamily="2" charset="2"/>
              <a:buChar char="ü"/>
            </a:pPr>
            <a:r>
              <a:rPr lang="en-US" sz="2000">
                <a:solidFill>
                  <a:srgbClr val="5F5F5F"/>
                </a:solidFill>
              </a:rPr>
              <a:t>Smart Nation and Smart Financial Centre – Singapore </a:t>
            </a:r>
            <a:r>
              <a:rPr lang="en-US" sz="2000" smtClean="0">
                <a:solidFill>
                  <a:srgbClr val="5F5F5F"/>
                </a:solidFill>
              </a:rPr>
              <a:t/>
            </a:r>
            <a:br>
              <a:rPr lang="en-US" sz="2000" smtClean="0">
                <a:solidFill>
                  <a:srgbClr val="5F5F5F"/>
                </a:solidFill>
              </a:rPr>
            </a:br>
            <a:r>
              <a:rPr lang="en-US" sz="2000" smtClean="0">
                <a:solidFill>
                  <a:srgbClr val="5F5F5F"/>
                </a:solidFill>
              </a:rPr>
              <a:t>as </a:t>
            </a:r>
            <a:r>
              <a:rPr lang="en-US" sz="2000">
                <a:solidFill>
                  <a:srgbClr val="5F5F5F"/>
                </a:solidFill>
              </a:rPr>
              <a:t>a FinTech hub</a:t>
            </a:r>
          </a:p>
          <a:p>
            <a:pPr marL="684213" indent="-455613">
              <a:spcBef>
                <a:spcPts val="200"/>
              </a:spcBef>
              <a:spcAft>
                <a:spcPts val="200"/>
              </a:spcAft>
              <a:buClr>
                <a:schemeClr val="accent1"/>
              </a:buClr>
              <a:buFont typeface="Wingdings" panose="05000000000000000000" pitchFamily="2" charset="2"/>
              <a:buChar char="ü"/>
            </a:pPr>
            <a:r>
              <a:rPr lang="en-US" sz="2000">
                <a:solidFill>
                  <a:srgbClr val="5F5F5F"/>
                </a:solidFill>
              </a:rPr>
              <a:t>Financial Sector Technology and Innovation (“</a:t>
            </a:r>
            <a:r>
              <a:rPr lang="en-US" sz="2000">
                <a:solidFill>
                  <a:schemeClr val="accent1"/>
                </a:solidFill>
              </a:rPr>
              <a:t>FSTI</a:t>
            </a:r>
            <a:r>
              <a:rPr lang="en-US" sz="2000">
                <a:solidFill>
                  <a:srgbClr val="5F5F5F"/>
                </a:solidFill>
              </a:rPr>
              <a:t>”) - MAS commits SGD$225m ($167m) over the next 5 years to FinTech innovation</a:t>
            </a:r>
          </a:p>
          <a:p>
            <a:pPr marL="684213" indent="-455613">
              <a:spcBef>
                <a:spcPts val="200"/>
              </a:spcBef>
              <a:spcAft>
                <a:spcPts val="200"/>
              </a:spcAft>
              <a:buClr>
                <a:schemeClr val="accent1"/>
              </a:buClr>
              <a:buFont typeface="Wingdings" panose="05000000000000000000" pitchFamily="2" charset="2"/>
              <a:buChar char="ü"/>
            </a:pPr>
            <a:r>
              <a:rPr lang="en-US" sz="2000">
                <a:solidFill>
                  <a:srgbClr val="5F5F5F"/>
                </a:solidFill>
              </a:rPr>
              <a:t>Within MAS, FinTech &amp; Innovation Group (“</a:t>
            </a:r>
            <a:r>
              <a:rPr lang="en-US" sz="2000">
                <a:solidFill>
                  <a:schemeClr val="accent1"/>
                </a:solidFill>
              </a:rPr>
              <a:t>FTIG</a:t>
            </a:r>
            <a:r>
              <a:rPr lang="en-US" sz="2000">
                <a:solidFill>
                  <a:srgbClr val="5F5F5F"/>
                </a:solidFill>
              </a:rPr>
              <a:t>”) formed on 1 Aug 2015 - responsible for regulatory policies and development strategies to facilitate the use of technology and innovation to better manage risks, enhance efficiency, and strengthen competitiveness in the financial sector.</a:t>
            </a:r>
          </a:p>
        </p:txBody>
      </p:sp>
      <p:pic>
        <p:nvPicPr>
          <p:cNvPr id="8" name="Picture 5" descr="C:\Users\bmsrhm\AppData\Local\Microsoft\Windows\Temporary Internet Files\Content.IE5\1CLZ8BP1\medium-Thumbtack-Pushpin-66.6-12577[1].gif"/>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7380312" y="1733060"/>
            <a:ext cx="871150" cy="65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97527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41</a:t>
            </a:fld>
            <a:endParaRPr lang="en-AU" dirty="0"/>
          </a:p>
        </p:txBody>
      </p:sp>
      <p:sp>
        <p:nvSpPr>
          <p:cNvPr id="3" name="Title 2"/>
          <p:cNvSpPr>
            <a:spLocks noGrp="1"/>
          </p:cNvSpPr>
          <p:nvPr>
            <p:ph type="title"/>
          </p:nvPr>
        </p:nvSpPr>
        <p:spPr/>
        <p:txBody>
          <a:bodyPr/>
          <a:lstStyle/>
          <a:p>
            <a:r>
              <a:rPr lang="en-US"/>
              <a:t>Government </a:t>
            </a:r>
            <a:r>
              <a:rPr lang="en-US" smtClean="0"/>
              <a:t>Initiatives - Singapore</a:t>
            </a:r>
            <a:endParaRPr lang="en-US"/>
          </a:p>
        </p:txBody>
      </p:sp>
      <p:sp>
        <p:nvSpPr>
          <p:cNvPr id="6" name="Rounded Rectangle 5"/>
          <p:cNvSpPr/>
          <p:nvPr/>
        </p:nvSpPr>
        <p:spPr>
          <a:xfrm rot="21379946">
            <a:off x="807561" y="1883450"/>
            <a:ext cx="7729125" cy="4176464"/>
          </a:xfrm>
          <a:prstGeom prst="roundRect">
            <a:avLst>
              <a:gd name="adj" fmla="val 2713"/>
            </a:avLst>
          </a:prstGeom>
          <a:solidFill>
            <a:schemeClr val="accent4"/>
          </a:solidFill>
          <a:ln w="19050">
            <a:solidFill>
              <a:schemeClr val="accent4"/>
            </a:solid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t" anchorCtr="0"/>
          <a:lstStyle/>
          <a:p>
            <a:pPr marL="684213" indent="-455613">
              <a:spcAft>
                <a:spcPts val="400"/>
              </a:spcAft>
              <a:buClr>
                <a:schemeClr val="accent1"/>
              </a:buClr>
              <a:buFont typeface="Wingdings" panose="05000000000000000000" pitchFamily="2" charset="2"/>
              <a:buChar char="ü"/>
            </a:pPr>
            <a:endParaRPr lang="en-US" sz="2200">
              <a:solidFill>
                <a:srgbClr val="5F5F5F"/>
              </a:solidFill>
            </a:endParaRPr>
          </a:p>
        </p:txBody>
      </p:sp>
      <p:sp>
        <p:nvSpPr>
          <p:cNvPr id="7" name="Rounded Rectangle 6"/>
          <p:cNvSpPr/>
          <p:nvPr/>
        </p:nvSpPr>
        <p:spPr>
          <a:xfrm>
            <a:off x="803314" y="1868066"/>
            <a:ext cx="7729125" cy="4176464"/>
          </a:xfrm>
          <a:prstGeom prst="roundRect">
            <a:avLst>
              <a:gd name="adj" fmla="val 2713"/>
            </a:avLst>
          </a:prstGeom>
          <a:solidFill>
            <a:srgbClr val="FFFFFF"/>
          </a:solidFill>
          <a:ln w="19050">
            <a:no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ctr" anchorCtr="0"/>
          <a:lstStyle/>
          <a:p>
            <a:pPr marL="684213" indent="-455613">
              <a:spcBef>
                <a:spcPts val="100"/>
              </a:spcBef>
              <a:spcAft>
                <a:spcPts val="100"/>
              </a:spcAft>
              <a:buClr>
                <a:schemeClr val="accent1"/>
              </a:buClr>
              <a:buFont typeface="Wingdings" panose="05000000000000000000" pitchFamily="2" charset="2"/>
              <a:buChar char="ü"/>
            </a:pPr>
            <a:r>
              <a:rPr lang="en-US" sz="2000">
                <a:solidFill>
                  <a:srgbClr val="5F5F5F"/>
                </a:solidFill>
              </a:rPr>
              <a:t>FTIG </a:t>
            </a:r>
            <a:r>
              <a:rPr lang="en-US" sz="2000" smtClean="0">
                <a:solidFill>
                  <a:srgbClr val="5F5F5F"/>
                </a:solidFill>
              </a:rPr>
              <a:t>Comprised </a:t>
            </a:r>
            <a:r>
              <a:rPr lang="en-US" sz="2000">
                <a:solidFill>
                  <a:srgbClr val="5F5F5F"/>
                </a:solidFill>
              </a:rPr>
              <a:t>of </a:t>
            </a:r>
          </a:p>
          <a:p>
            <a:pPr marL="1141413" lvl="1" indent="-455613">
              <a:spcBef>
                <a:spcPts val="200"/>
              </a:spcBef>
              <a:spcAft>
                <a:spcPts val="200"/>
              </a:spcAft>
              <a:buClr>
                <a:schemeClr val="accent1"/>
              </a:buClr>
              <a:buFont typeface="Wingdings" panose="05000000000000000000" pitchFamily="2" charset="2"/>
              <a:buChar char="§"/>
            </a:pPr>
            <a:r>
              <a:rPr lang="en-US" sz="1600">
                <a:solidFill>
                  <a:schemeClr val="accent6"/>
                </a:solidFill>
              </a:rPr>
              <a:t>Payments &amp; Technology Solutions office -  formulate regulatory policies and develop strategies for simple, swift and secure payments and other technology solutions for financial </a:t>
            </a:r>
            <a:r>
              <a:rPr lang="en-US" sz="1600" smtClean="0">
                <a:solidFill>
                  <a:schemeClr val="accent6"/>
                </a:solidFill>
              </a:rPr>
              <a:t>services</a:t>
            </a:r>
            <a:endParaRPr lang="en-US" sz="1600">
              <a:solidFill>
                <a:schemeClr val="accent6"/>
              </a:solidFill>
            </a:endParaRPr>
          </a:p>
          <a:p>
            <a:pPr marL="1141413" lvl="1" indent="-455613">
              <a:spcBef>
                <a:spcPts val="200"/>
              </a:spcBef>
              <a:spcAft>
                <a:spcPts val="200"/>
              </a:spcAft>
              <a:buClr>
                <a:schemeClr val="accent1"/>
              </a:buClr>
              <a:buFont typeface="Wingdings" panose="05000000000000000000" pitchFamily="2" charset="2"/>
              <a:buChar char="§"/>
            </a:pPr>
            <a:r>
              <a:rPr lang="en-US" sz="1600">
                <a:solidFill>
                  <a:schemeClr val="accent6"/>
                </a:solidFill>
              </a:rPr>
              <a:t>Technology Infrastructure Office - responsible for regulatory policies and strategies for developing safe and efficient technology enabled infrastructures for the financial sector,  in areas such as  cloud computing, big data, and distributed ledgers.</a:t>
            </a:r>
          </a:p>
          <a:p>
            <a:pPr marL="1141413" lvl="1" indent="-455613">
              <a:spcBef>
                <a:spcPts val="200"/>
              </a:spcBef>
              <a:spcAft>
                <a:spcPts val="200"/>
              </a:spcAft>
              <a:buClr>
                <a:schemeClr val="accent1"/>
              </a:buClr>
              <a:buFont typeface="Wingdings" panose="05000000000000000000" pitchFamily="2" charset="2"/>
              <a:buChar char="§"/>
            </a:pPr>
            <a:r>
              <a:rPr lang="en-US" sz="1600">
                <a:solidFill>
                  <a:schemeClr val="accent6"/>
                </a:solidFill>
              </a:rPr>
              <a:t>Technology Innovation Lab – to scan the horizon for cutting-edge technologies with potential application to the financial industry and work with the industry and relevant parties to test-bed innovative new solutions.</a:t>
            </a:r>
          </a:p>
          <a:p>
            <a:pPr marL="684213" lvl="0" indent="-455613">
              <a:spcBef>
                <a:spcPts val="100"/>
              </a:spcBef>
              <a:spcAft>
                <a:spcPts val="100"/>
              </a:spcAft>
              <a:buClr>
                <a:srgbClr val="A71930"/>
              </a:buClr>
              <a:buFont typeface="Wingdings" panose="05000000000000000000" pitchFamily="2" charset="2"/>
              <a:buChar char="ü"/>
            </a:pPr>
            <a:r>
              <a:rPr lang="en-US" sz="2000" smtClean="0">
                <a:solidFill>
                  <a:srgbClr val="5F5F5F"/>
                </a:solidFill>
              </a:rPr>
              <a:t>Government </a:t>
            </a:r>
            <a:r>
              <a:rPr lang="en-US" sz="2000">
                <a:solidFill>
                  <a:srgbClr val="5F5F5F"/>
                </a:solidFill>
              </a:rPr>
              <a:t>initiated start-up incubator or accelerator </a:t>
            </a:r>
            <a:r>
              <a:rPr lang="en-US" sz="2000" smtClean="0">
                <a:solidFill>
                  <a:srgbClr val="5F5F5F"/>
                </a:solidFill>
              </a:rPr>
              <a:t>programs</a:t>
            </a:r>
            <a:endParaRPr lang="en-US" sz="1600">
              <a:solidFill>
                <a:schemeClr val="accent6"/>
              </a:solidFill>
            </a:endParaRPr>
          </a:p>
        </p:txBody>
      </p:sp>
      <p:pic>
        <p:nvPicPr>
          <p:cNvPr id="8" name="Picture 5" descr="C:\Users\bmsrhm\AppData\Local\Microsoft\Windows\Temporary Internet Files\Content.IE5\1CLZ8BP1\medium-Thumbtack-Pushpin-66.6-12577[1].gif"/>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7380312" y="1733060"/>
            <a:ext cx="871150" cy="65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02627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0061" y="1327820"/>
            <a:ext cx="9144000" cy="4896544"/>
          </a:xfrm>
          <a:prstGeom prst="rect">
            <a:avLst/>
          </a:prstGeom>
          <a:gradFill flip="none" rotWithShape="1">
            <a:gsLst>
              <a:gs pos="0">
                <a:schemeClr val="accent5"/>
              </a:gs>
              <a:gs pos="19000">
                <a:schemeClr val="bg1">
                  <a:lumMod val="85000"/>
                </a:schemeClr>
              </a:gs>
              <a:gs pos="100000">
                <a:schemeClr val="bg1">
                  <a:lumMod val="95000"/>
                </a:schemeClr>
              </a:gs>
            </a:gsLst>
            <a:path path="circle">
              <a:fillToRect l="50000" t="50000" r="50000" b="5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1"/>
          </p:nvPr>
        </p:nvSpPr>
        <p:spPr/>
        <p:txBody>
          <a:bodyPr/>
          <a:lstStyle/>
          <a:p>
            <a:fld id="{03068658-1D8E-4345-B6BE-A8597CCA49ED}" type="slidenum">
              <a:rPr lang="en-AU" smtClean="0"/>
              <a:pPr/>
              <a:t>42</a:t>
            </a:fld>
            <a:endParaRPr lang="en-AU" dirty="0"/>
          </a:p>
        </p:txBody>
      </p:sp>
      <p:sp>
        <p:nvSpPr>
          <p:cNvPr id="3" name="Title 2"/>
          <p:cNvSpPr>
            <a:spLocks noGrp="1"/>
          </p:cNvSpPr>
          <p:nvPr>
            <p:ph type="title"/>
          </p:nvPr>
        </p:nvSpPr>
        <p:spPr/>
        <p:txBody>
          <a:bodyPr/>
          <a:lstStyle/>
          <a:p>
            <a:r>
              <a:rPr lang="en-GB"/>
              <a:t>Regulatory Approach to </a:t>
            </a:r>
            <a:r>
              <a:rPr lang="en-GB" smtClean="0"/>
              <a:t>Innovation – Hong Kong</a:t>
            </a:r>
            <a:endParaRPr lang="en-GB"/>
          </a:p>
        </p:txBody>
      </p:sp>
      <p:sp>
        <p:nvSpPr>
          <p:cNvPr id="4" name="Footer Placeholder 3"/>
          <p:cNvSpPr>
            <a:spLocks noGrp="1"/>
          </p:cNvSpPr>
          <p:nvPr>
            <p:ph type="ftr" sz="quarter" idx="12"/>
          </p:nvPr>
        </p:nvSpPr>
        <p:spPr>
          <a:xfrm>
            <a:off x="755576" y="6147312"/>
            <a:ext cx="7200000" cy="180000"/>
          </a:xfrm>
        </p:spPr>
        <p:txBody>
          <a:bodyPr/>
          <a:lstStyle/>
          <a:p>
            <a:endParaRPr lang="en-CA" dirty="0"/>
          </a:p>
        </p:txBody>
      </p:sp>
      <p:grpSp>
        <p:nvGrpSpPr>
          <p:cNvPr id="36" name="Group 35"/>
          <p:cNvGrpSpPr/>
          <p:nvPr/>
        </p:nvGrpSpPr>
        <p:grpSpPr>
          <a:xfrm>
            <a:off x="631893" y="1848274"/>
            <a:ext cx="7860094" cy="3700080"/>
            <a:chOff x="616638" y="2276475"/>
            <a:chExt cx="7860094" cy="3268429"/>
          </a:xfrm>
        </p:grpSpPr>
        <p:grpSp>
          <p:nvGrpSpPr>
            <p:cNvPr id="33" name="Group 32"/>
            <p:cNvGrpSpPr/>
            <p:nvPr/>
          </p:nvGrpSpPr>
          <p:grpSpPr>
            <a:xfrm>
              <a:off x="616638" y="2276476"/>
              <a:ext cx="2354415" cy="3268428"/>
              <a:chOff x="616638" y="2276476"/>
              <a:chExt cx="2354415" cy="3268428"/>
            </a:xfrm>
            <a:effectLst>
              <a:outerShdw blurRad="50800" dist="38100" dir="5400000" algn="t" rotWithShape="0">
                <a:prstClr val="black">
                  <a:alpha val="40000"/>
                </a:prstClr>
              </a:outerShdw>
            </a:effectLst>
          </p:grpSpPr>
          <p:sp>
            <p:nvSpPr>
              <p:cNvPr id="23" name="Freeform 22"/>
              <p:cNvSpPr/>
              <p:nvPr/>
            </p:nvSpPr>
            <p:spPr>
              <a:xfrm>
                <a:off x="616638" y="2276476"/>
                <a:ext cx="2354415" cy="2512694"/>
              </a:xfrm>
              <a:custGeom>
                <a:avLst/>
                <a:gdLst>
                  <a:gd name="connsiteX0" fmla="*/ 140602 w 2354415"/>
                  <a:gd name="connsiteY0" fmla="*/ 0 h 1757521"/>
                  <a:gd name="connsiteX1" fmla="*/ 2213813 w 2354415"/>
                  <a:gd name="connsiteY1" fmla="*/ 0 h 1757521"/>
                  <a:gd name="connsiteX2" fmla="*/ 2354415 w 2354415"/>
                  <a:gd name="connsiteY2" fmla="*/ 140602 h 1757521"/>
                  <a:gd name="connsiteX3" fmla="*/ 2354415 w 2354415"/>
                  <a:gd name="connsiteY3" fmla="*/ 1757521 h 1757521"/>
                  <a:gd name="connsiteX4" fmla="*/ 2354415 w 2354415"/>
                  <a:gd name="connsiteY4" fmla="*/ 1757521 h 1757521"/>
                  <a:gd name="connsiteX5" fmla="*/ 0 w 2354415"/>
                  <a:gd name="connsiteY5" fmla="*/ 1757521 h 1757521"/>
                  <a:gd name="connsiteX6" fmla="*/ 0 w 2354415"/>
                  <a:gd name="connsiteY6" fmla="*/ 1757521 h 1757521"/>
                  <a:gd name="connsiteX7" fmla="*/ 0 w 2354415"/>
                  <a:gd name="connsiteY7" fmla="*/ 140602 h 1757521"/>
                  <a:gd name="connsiteX8" fmla="*/ 140602 w 2354415"/>
                  <a:gd name="connsiteY8" fmla="*/ 0 h 175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4415" h="1757521">
                    <a:moveTo>
                      <a:pt x="140602" y="0"/>
                    </a:moveTo>
                    <a:lnTo>
                      <a:pt x="2213813" y="0"/>
                    </a:lnTo>
                    <a:cubicBezTo>
                      <a:pt x="2291465" y="0"/>
                      <a:pt x="2354415" y="62950"/>
                      <a:pt x="2354415" y="140602"/>
                    </a:cubicBezTo>
                    <a:lnTo>
                      <a:pt x="2354415" y="1757521"/>
                    </a:lnTo>
                    <a:lnTo>
                      <a:pt x="2354415" y="1757521"/>
                    </a:lnTo>
                    <a:lnTo>
                      <a:pt x="0" y="1757521"/>
                    </a:lnTo>
                    <a:lnTo>
                      <a:pt x="0" y="1757521"/>
                    </a:lnTo>
                    <a:lnTo>
                      <a:pt x="0" y="140602"/>
                    </a:lnTo>
                    <a:cubicBezTo>
                      <a:pt x="0" y="62950"/>
                      <a:pt x="62950" y="0"/>
                      <a:pt x="140602" y="0"/>
                    </a:cubicBezTo>
                    <a:close/>
                  </a:path>
                </a:pathLst>
              </a:custGeom>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691" tIns="180000" rIns="57691" bIns="16510" numCol="1" spcCol="1270" anchor="t" anchorCtr="0">
                <a:noAutofit/>
              </a:bodyPr>
              <a:lstStyle/>
              <a:p>
                <a:pPr marL="0" lvl="1" defTabSz="577850">
                  <a:lnSpc>
                    <a:spcPct val="90000"/>
                  </a:lnSpc>
                  <a:spcBef>
                    <a:spcPct val="0"/>
                  </a:spcBef>
                  <a:spcAft>
                    <a:spcPct val="15000"/>
                  </a:spcAft>
                </a:pPr>
                <a:r>
                  <a:rPr lang="en-US" sz="1600" b="1" smtClean="0">
                    <a:solidFill>
                      <a:schemeClr val="accent6"/>
                    </a:solidFill>
                  </a:rPr>
                  <a:t>Existing </a:t>
                </a:r>
                <a:r>
                  <a:rPr lang="en-US" sz="1600" b="1">
                    <a:solidFill>
                      <a:schemeClr val="accent6"/>
                    </a:solidFill>
                  </a:rPr>
                  <a:t>rules and regulations </a:t>
                </a:r>
                <a:r>
                  <a:rPr lang="en-US" sz="1600" b="1" smtClean="0">
                    <a:solidFill>
                      <a:schemeClr val="accent6"/>
                    </a:solidFill>
                  </a:rPr>
                  <a:t>can be adequately applied to </a:t>
                </a:r>
                <a:r>
                  <a:rPr lang="en-US" sz="1600" b="1">
                    <a:solidFill>
                      <a:schemeClr val="accent6"/>
                    </a:solidFill>
                  </a:rPr>
                  <a:t>new business </a:t>
                </a:r>
                <a:r>
                  <a:rPr lang="en-US" sz="1600" b="1" smtClean="0">
                    <a:solidFill>
                      <a:schemeClr val="accent6"/>
                    </a:solidFill>
                  </a:rPr>
                  <a:t>models</a:t>
                </a:r>
                <a:endParaRPr lang="en-US" sz="1600" b="1">
                  <a:solidFill>
                    <a:schemeClr val="accent6"/>
                  </a:solidFill>
                </a:endParaRPr>
              </a:p>
              <a:p>
                <a:pPr marL="114300" lvl="1" indent="-114300" defTabSz="577850">
                  <a:lnSpc>
                    <a:spcPct val="90000"/>
                  </a:lnSpc>
                  <a:spcBef>
                    <a:spcPct val="0"/>
                  </a:spcBef>
                  <a:spcAft>
                    <a:spcPct val="15000"/>
                  </a:spcAft>
                  <a:buFont typeface="Arial" charset="0"/>
                  <a:buChar char="••"/>
                </a:pPr>
                <a:r>
                  <a:rPr lang="en-US" sz="1400" smtClean="0"/>
                  <a:t>Offers </a:t>
                </a:r>
                <a:r>
                  <a:rPr lang="en-US" sz="1400"/>
                  <a:t>to public to purchase securities: SFO licensing </a:t>
                </a:r>
                <a:r>
                  <a:rPr lang="en-US" sz="1400" smtClean="0"/>
                  <a:t>and CO registration requirements;</a:t>
                </a:r>
              </a:p>
              <a:p>
                <a:pPr marL="114300" lvl="1" indent="-114300" defTabSz="577850">
                  <a:lnSpc>
                    <a:spcPct val="90000"/>
                  </a:lnSpc>
                  <a:spcBef>
                    <a:spcPct val="0"/>
                  </a:spcBef>
                  <a:spcAft>
                    <a:spcPct val="15000"/>
                  </a:spcAft>
                  <a:buFont typeface="Arial" charset="0"/>
                  <a:buChar char="••"/>
                </a:pPr>
                <a:r>
                  <a:rPr lang="en-US" sz="1400"/>
                  <a:t>existing privacy, AML, </a:t>
                </a:r>
                <a:br>
                  <a:rPr lang="en-US" sz="1400"/>
                </a:br>
                <a:r>
                  <a:rPr lang="en-US" sz="1400"/>
                  <a:t>KYC, money-lending and </a:t>
                </a:r>
                <a:br>
                  <a:rPr lang="en-US" sz="1400"/>
                </a:br>
                <a:r>
                  <a:rPr lang="en-US" sz="1400"/>
                  <a:t>deposit-taking requirements</a:t>
                </a:r>
                <a:endParaRPr lang="en-US" sz="1400" smtClean="0"/>
              </a:p>
              <a:p>
                <a:pPr marL="114300" lvl="1" indent="-114300" defTabSz="577850">
                  <a:lnSpc>
                    <a:spcPct val="90000"/>
                  </a:lnSpc>
                  <a:spcBef>
                    <a:spcPct val="0"/>
                  </a:spcBef>
                  <a:spcAft>
                    <a:spcPct val="15000"/>
                  </a:spcAft>
                  <a:buFont typeface="Arial" charset="0"/>
                  <a:buChar char="••"/>
                </a:pPr>
                <a:endParaRPr lang="en-US" sz="1300"/>
              </a:p>
              <a:p>
                <a:pPr marL="114300" lvl="1" indent="-114300" algn="l" defTabSz="577850">
                  <a:lnSpc>
                    <a:spcPct val="90000"/>
                  </a:lnSpc>
                  <a:spcBef>
                    <a:spcPct val="0"/>
                  </a:spcBef>
                  <a:spcAft>
                    <a:spcPct val="15000"/>
                  </a:spcAft>
                  <a:buChar char="••"/>
                </a:pPr>
                <a:endParaRPr lang="en-GB" sz="1600" kern="1200"/>
              </a:p>
            </p:txBody>
          </p:sp>
          <p:sp>
            <p:nvSpPr>
              <p:cNvPr id="24" name="Freeform 23"/>
              <p:cNvSpPr/>
              <p:nvPr/>
            </p:nvSpPr>
            <p:spPr>
              <a:xfrm>
                <a:off x="616638" y="4789170"/>
                <a:ext cx="2354415" cy="755734"/>
              </a:xfrm>
              <a:custGeom>
                <a:avLst/>
                <a:gdLst>
                  <a:gd name="connsiteX0" fmla="*/ 0 w 2354415"/>
                  <a:gd name="connsiteY0" fmla="*/ 0 h 755734"/>
                  <a:gd name="connsiteX1" fmla="*/ 2354415 w 2354415"/>
                  <a:gd name="connsiteY1" fmla="*/ 0 h 755734"/>
                  <a:gd name="connsiteX2" fmla="*/ 2354415 w 2354415"/>
                  <a:gd name="connsiteY2" fmla="*/ 755734 h 755734"/>
                  <a:gd name="connsiteX3" fmla="*/ 0 w 2354415"/>
                  <a:gd name="connsiteY3" fmla="*/ 755734 h 755734"/>
                  <a:gd name="connsiteX4" fmla="*/ 0 w 2354415"/>
                  <a:gd name="connsiteY4" fmla="*/ 0 h 75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4415" h="755734">
                    <a:moveTo>
                      <a:pt x="0" y="0"/>
                    </a:moveTo>
                    <a:lnTo>
                      <a:pt x="2354415" y="0"/>
                    </a:lnTo>
                    <a:lnTo>
                      <a:pt x="2354415" y="755734"/>
                    </a:lnTo>
                    <a:lnTo>
                      <a:pt x="0" y="755734"/>
                    </a:lnTo>
                    <a:lnTo>
                      <a:pt x="0" y="0"/>
                    </a:lnTo>
                    <a:close/>
                  </a:path>
                </a:pathLst>
              </a:custGeom>
              <a:scene3d>
                <a:camera prst="orthographicFront"/>
                <a:lightRig rig="threePt" dir="t"/>
              </a:scene3d>
              <a:sp3d>
                <a:bevelT/>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0" rIns="82296" bIns="0" numCol="1" spcCol="1270" anchor="ctr" anchorCtr="0">
                <a:noAutofit/>
              </a:bodyPr>
              <a:lstStyle/>
              <a:p>
                <a:pPr lvl="0" algn="l" defTabSz="977900">
                  <a:lnSpc>
                    <a:spcPct val="90000"/>
                  </a:lnSpc>
                  <a:spcBef>
                    <a:spcPct val="0"/>
                  </a:spcBef>
                  <a:spcAft>
                    <a:spcPct val="35000"/>
                  </a:spcAft>
                </a:pPr>
                <a:r>
                  <a:rPr lang="en-GB" sz="2200" smtClean="0"/>
                  <a:t>Apply existing framework</a:t>
                </a:r>
                <a:endParaRPr lang="en-GB" sz="2200" kern="1200"/>
              </a:p>
            </p:txBody>
          </p:sp>
        </p:grpSp>
        <p:grpSp>
          <p:nvGrpSpPr>
            <p:cNvPr id="34" name="Group 33"/>
            <p:cNvGrpSpPr/>
            <p:nvPr/>
          </p:nvGrpSpPr>
          <p:grpSpPr>
            <a:xfrm>
              <a:off x="3369477" y="2276476"/>
              <a:ext cx="2354415" cy="3268427"/>
              <a:chOff x="3369477" y="2276476"/>
              <a:chExt cx="2354415" cy="3268427"/>
            </a:xfrm>
            <a:effectLst>
              <a:outerShdw blurRad="50800" dist="38100" dir="5400000" algn="t" rotWithShape="0">
                <a:prstClr val="black">
                  <a:alpha val="40000"/>
                </a:prstClr>
              </a:outerShdw>
            </a:effectLst>
          </p:grpSpPr>
          <p:sp>
            <p:nvSpPr>
              <p:cNvPr id="26" name="Freeform 25"/>
              <p:cNvSpPr/>
              <p:nvPr/>
            </p:nvSpPr>
            <p:spPr>
              <a:xfrm>
                <a:off x="3369477" y="2276476"/>
                <a:ext cx="2354415" cy="2512694"/>
              </a:xfrm>
              <a:custGeom>
                <a:avLst/>
                <a:gdLst>
                  <a:gd name="connsiteX0" fmla="*/ 140602 w 2354415"/>
                  <a:gd name="connsiteY0" fmla="*/ 0 h 1757521"/>
                  <a:gd name="connsiteX1" fmla="*/ 2213813 w 2354415"/>
                  <a:gd name="connsiteY1" fmla="*/ 0 h 1757521"/>
                  <a:gd name="connsiteX2" fmla="*/ 2354415 w 2354415"/>
                  <a:gd name="connsiteY2" fmla="*/ 140602 h 1757521"/>
                  <a:gd name="connsiteX3" fmla="*/ 2354415 w 2354415"/>
                  <a:gd name="connsiteY3" fmla="*/ 1757521 h 1757521"/>
                  <a:gd name="connsiteX4" fmla="*/ 2354415 w 2354415"/>
                  <a:gd name="connsiteY4" fmla="*/ 1757521 h 1757521"/>
                  <a:gd name="connsiteX5" fmla="*/ 0 w 2354415"/>
                  <a:gd name="connsiteY5" fmla="*/ 1757521 h 1757521"/>
                  <a:gd name="connsiteX6" fmla="*/ 0 w 2354415"/>
                  <a:gd name="connsiteY6" fmla="*/ 1757521 h 1757521"/>
                  <a:gd name="connsiteX7" fmla="*/ 0 w 2354415"/>
                  <a:gd name="connsiteY7" fmla="*/ 140602 h 1757521"/>
                  <a:gd name="connsiteX8" fmla="*/ 140602 w 2354415"/>
                  <a:gd name="connsiteY8" fmla="*/ 0 h 175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4415" h="1757521">
                    <a:moveTo>
                      <a:pt x="140602" y="0"/>
                    </a:moveTo>
                    <a:lnTo>
                      <a:pt x="2213813" y="0"/>
                    </a:lnTo>
                    <a:cubicBezTo>
                      <a:pt x="2291465" y="0"/>
                      <a:pt x="2354415" y="62950"/>
                      <a:pt x="2354415" y="140602"/>
                    </a:cubicBezTo>
                    <a:lnTo>
                      <a:pt x="2354415" y="1757521"/>
                    </a:lnTo>
                    <a:lnTo>
                      <a:pt x="2354415" y="1757521"/>
                    </a:lnTo>
                    <a:lnTo>
                      <a:pt x="0" y="1757521"/>
                    </a:lnTo>
                    <a:lnTo>
                      <a:pt x="0" y="1757521"/>
                    </a:lnTo>
                    <a:lnTo>
                      <a:pt x="0" y="140602"/>
                    </a:lnTo>
                    <a:cubicBezTo>
                      <a:pt x="0" y="62950"/>
                      <a:pt x="62950" y="0"/>
                      <a:pt x="140602" y="0"/>
                    </a:cubicBezTo>
                    <a:close/>
                  </a:path>
                </a:pathLst>
              </a:custGeom>
              <a:ln>
                <a:solidFill>
                  <a:srgbClr val="6773B6"/>
                </a:solidFill>
              </a:ln>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691" tIns="180000" rIns="57691" bIns="16510" numCol="1" spcCol="1270" anchor="t" anchorCtr="0">
                <a:noAutofit/>
              </a:bodyPr>
              <a:lstStyle/>
              <a:p>
                <a:pPr marL="0" lvl="1" algn="l" defTabSz="577850">
                  <a:lnSpc>
                    <a:spcPct val="90000"/>
                  </a:lnSpc>
                  <a:spcBef>
                    <a:spcPct val="0"/>
                  </a:spcBef>
                  <a:spcAft>
                    <a:spcPct val="15000"/>
                  </a:spcAft>
                </a:pPr>
                <a:r>
                  <a:rPr lang="en-US" sz="1600" b="1" kern="1200" smtClean="0">
                    <a:solidFill>
                      <a:schemeClr val="accent6"/>
                    </a:solidFill>
                  </a:rPr>
                  <a:t>Facilitate communication between regulators and fintech community</a:t>
                </a:r>
                <a:endParaRPr lang="en-US" sz="1600">
                  <a:solidFill>
                    <a:schemeClr val="accent6"/>
                  </a:solidFill>
                </a:endParaRPr>
              </a:p>
              <a:p>
                <a:pPr marL="114300" lvl="1" indent="-114300" algn="l" defTabSz="577850">
                  <a:lnSpc>
                    <a:spcPct val="90000"/>
                  </a:lnSpc>
                  <a:spcBef>
                    <a:spcPct val="0"/>
                  </a:spcBef>
                  <a:spcAft>
                    <a:spcPct val="15000"/>
                  </a:spcAft>
                  <a:buChar char="••"/>
                </a:pPr>
                <a:r>
                  <a:rPr lang="en-US" sz="1400">
                    <a:solidFill>
                      <a:srgbClr val="5F5F5F"/>
                    </a:solidFill>
                  </a:rPr>
                  <a:t>Establish dedicated contact points at financial regulators</a:t>
                </a:r>
              </a:p>
              <a:p>
                <a:pPr marL="114300" lvl="1" indent="-114300" algn="l" defTabSz="577850">
                  <a:lnSpc>
                    <a:spcPct val="90000"/>
                  </a:lnSpc>
                  <a:spcBef>
                    <a:spcPct val="0"/>
                  </a:spcBef>
                  <a:spcAft>
                    <a:spcPct val="15000"/>
                  </a:spcAft>
                  <a:buChar char="••"/>
                </a:pPr>
                <a:r>
                  <a:rPr lang="en-US" sz="1400" smtClean="0">
                    <a:solidFill>
                      <a:srgbClr val="5F5F5F"/>
                    </a:solidFill>
                  </a:rPr>
                  <a:t>Focus on assisting </a:t>
                </a:r>
                <a:r>
                  <a:rPr lang="en-US" sz="1400">
                    <a:solidFill>
                      <a:srgbClr val="5F5F5F"/>
                    </a:solidFill>
                  </a:rPr>
                  <a:t>new </a:t>
                </a:r>
                <a:r>
                  <a:rPr lang="en-US" sz="1400" smtClean="0">
                    <a:solidFill>
                      <a:srgbClr val="5F5F5F"/>
                    </a:solidFill>
                  </a:rPr>
                  <a:t>entrants to understand HK’s existing </a:t>
                </a:r>
                <a:r>
                  <a:rPr lang="en-US" sz="1400">
                    <a:solidFill>
                      <a:srgbClr val="5F5F5F"/>
                    </a:solidFill>
                  </a:rPr>
                  <a:t>regulatory landscape</a:t>
                </a:r>
              </a:p>
            </p:txBody>
          </p:sp>
          <p:sp>
            <p:nvSpPr>
              <p:cNvPr id="27" name="Freeform 26"/>
              <p:cNvSpPr/>
              <p:nvPr/>
            </p:nvSpPr>
            <p:spPr>
              <a:xfrm>
                <a:off x="3369477" y="4801911"/>
                <a:ext cx="2354415" cy="742992"/>
              </a:xfrm>
              <a:custGeom>
                <a:avLst/>
                <a:gdLst>
                  <a:gd name="connsiteX0" fmla="*/ 0 w 2354415"/>
                  <a:gd name="connsiteY0" fmla="*/ 0 h 755734"/>
                  <a:gd name="connsiteX1" fmla="*/ 2354415 w 2354415"/>
                  <a:gd name="connsiteY1" fmla="*/ 0 h 755734"/>
                  <a:gd name="connsiteX2" fmla="*/ 2354415 w 2354415"/>
                  <a:gd name="connsiteY2" fmla="*/ 755734 h 755734"/>
                  <a:gd name="connsiteX3" fmla="*/ 0 w 2354415"/>
                  <a:gd name="connsiteY3" fmla="*/ 755734 h 755734"/>
                  <a:gd name="connsiteX4" fmla="*/ 0 w 2354415"/>
                  <a:gd name="connsiteY4" fmla="*/ 0 h 75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4415" h="755734">
                    <a:moveTo>
                      <a:pt x="0" y="0"/>
                    </a:moveTo>
                    <a:lnTo>
                      <a:pt x="2354415" y="0"/>
                    </a:lnTo>
                    <a:lnTo>
                      <a:pt x="2354415" y="755734"/>
                    </a:lnTo>
                    <a:lnTo>
                      <a:pt x="0" y="755734"/>
                    </a:lnTo>
                    <a:lnTo>
                      <a:pt x="0" y="0"/>
                    </a:lnTo>
                    <a:close/>
                  </a:path>
                </a:pathLst>
              </a:custGeom>
              <a:solidFill>
                <a:srgbClr val="6773B6"/>
              </a:solidFill>
              <a:ln>
                <a:solidFill>
                  <a:srgbClr val="6773B6"/>
                </a:solidFill>
              </a:ln>
              <a:scene3d>
                <a:camera prst="orthographicFront"/>
                <a:lightRig rig="threePt" dir="t"/>
              </a:scene3d>
              <a:sp3d>
                <a:bevelT/>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0" rIns="82296" bIns="0" numCol="1" spcCol="1270" anchor="ctr" anchorCtr="0">
                <a:noAutofit/>
              </a:bodyPr>
              <a:lstStyle/>
              <a:p>
                <a:pPr lvl="0" algn="l" defTabSz="977900">
                  <a:lnSpc>
                    <a:spcPct val="90000"/>
                  </a:lnSpc>
                  <a:spcBef>
                    <a:spcPct val="0"/>
                  </a:spcBef>
                  <a:spcAft>
                    <a:spcPct val="35000"/>
                  </a:spcAft>
                </a:pPr>
                <a:r>
                  <a:rPr lang="en-GB" sz="2200" kern="1200" smtClean="0"/>
                  <a:t>Open Communication</a:t>
                </a:r>
                <a:endParaRPr lang="en-GB" sz="2200" kern="1200"/>
              </a:p>
            </p:txBody>
          </p:sp>
        </p:grpSp>
        <p:grpSp>
          <p:nvGrpSpPr>
            <p:cNvPr id="35" name="Group 34"/>
            <p:cNvGrpSpPr/>
            <p:nvPr/>
          </p:nvGrpSpPr>
          <p:grpSpPr>
            <a:xfrm>
              <a:off x="6122317" y="2276475"/>
              <a:ext cx="2354415" cy="3268429"/>
              <a:chOff x="6122317" y="2276475"/>
              <a:chExt cx="2354415" cy="3268429"/>
            </a:xfrm>
            <a:effectLst>
              <a:outerShdw blurRad="50800" dist="38100" dir="5400000" algn="t" rotWithShape="0">
                <a:prstClr val="black">
                  <a:alpha val="40000"/>
                </a:prstClr>
              </a:outerShdw>
            </a:effectLst>
          </p:grpSpPr>
          <p:sp>
            <p:nvSpPr>
              <p:cNvPr id="29" name="Freeform 28"/>
              <p:cNvSpPr/>
              <p:nvPr/>
            </p:nvSpPr>
            <p:spPr>
              <a:xfrm>
                <a:off x="6122317" y="2276475"/>
                <a:ext cx="2354415" cy="2512696"/>
              </a:xfrm>
              <a:custGeom>
                <a:avLst/>
                <a:gdLst>
                  <a:gd name="connsiteX0" fmla="*/ 140602 w 2354415"/>
                  <a:gd name="connsiteY0" fmla="*/ 0 h 1757521"/>
                  <a:gd name="connsiteX1" fmla="*/ 2213813 w 2354415"/>
                  <a:gd name="connsiteY1" fmla="*/ 0 h 1757521"/>
                  <a:gd name="connsiteX2" fmla="*/ 2354415 w 2354415"/>
                  <a:gd name="connsiteY2" fmla="*/ 140602 h 1757521"/>
                  <a:gd name="connsiteX3" fmla="*/ 2354415 w 2354415"/>
                  <a:gd name="connsiteY3" fmla="*/ 1757521 h 1757521"/>
                  <a:gd name="connsiteX4" fmla="*/ 2354415 w 2354415"/>
                  <a:gd name="connsiteY4" fmla="*/ 1757521 h 1757521"/>
                  <a:gd name="connsiteX5" fmla="*/ 0 w 2354415"/>
                  <a:gd name="connsiteY5" fmla="*/ 1757521 h 1757521"/>
                  <a:gd name="connsiteX6" fmla="*/ 0 w 2354415"/>
                  <a:gd name="connsiteY6" fmla="*/ 1757521 h 1757521"/>
                  <a:gd name="connsiteX7" fmla="*/ 0 w 2354415"/>
                  <a:gd name="connsiteY7" fmla="*/ 140602 h 1757521"/>
                  <a:gd name="connsiteX8" fmla="*/ 140602 w 2354415"/>
                  <a:gd name="connsiteY8" fmla="*/ 0 h 175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4415" h="1757521">
                    <a:moveTo>
                      <a:pt x="140602" y="0"/>
                    </a:moveTo>
                    <a:lnTo>
                      <a:pt x="2213813" y="0"/>
                    </a:lnTo>
                    <a:cubicBezTo>
                      <a:pt x="2291465" y="0"/>
                      <a:pt x="2354415" y="62950"/>
                      <a:pt x="2354415" y="140602"/>
                    </a:cubicBezTo>
                    <a:lnTo>
                      <a:pt x="2354415" y="1757521"/>
                    </a:lnTo>
                    <a:lnTo>
                      <a:pt x="2354415" y="1757521"/>
                    </a:lnTo>
                    <a:lnTo>
                      <a:pt x="0" y="1757521"/>
                    </a:lnTo>
                    <a:lnTo>
                      <a:pt x="0" y="1757521"/>
                    </a:lnTo>
                    <a:lnTo>
                      <a:pt x="0" y="140602"/>
                    </a:lnTo>
                    <a:cubicBezTo>
                      <a:pt x="0" y="62950"/>
                      <a:pt x="62950" y="0"/>
                      <a:pt x="140602" y="0"/>
                    </a:cubicBezTo>
                    <a:close/>
                  </a:path>
                </a:pathLst>
              </a:custGeom>
              <a:ln>
                <a:solidFill>
                  <a:schemeClr val="accent4"/>
                </a:solidFill>
              </a:ln>
              <a:scene3d>
                <a:camera prst="orthographicFront"/>
                <a:lightRig rig="threePt" dir="t"/>
              </a:scene3d>
              <a:sp3d>
                <a:bevelT/>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691" tIns="180000" rIns="57691" bIns="16510" numCol="1" spcCol="1270" anchor="t" anchorCtr="0">
                <a:noAutofit/>
              </a:bodyPr>
              <a:lstStyle/>
              <a:p>
                <a:pPr marL="0" lvl="1" algn="l" defTabSz="577850">
                  <a:lnSpc>
                    <a:spcPct val="90000"/>
                  </a:lnSpc>
                  <a:spcBef>
                    <a:spcPct val="0"/>
                  </a:spcBef>
                  <a:spcAft>
                    <a:spcPct val="15000"/>
                  </a:spcAft>
                </a:pPr>
                <a:r>
                  <a:rPr lang="en-US" sz="1600" b="1" kern="1200" smtClean="0">
                    <a:solidFill>
                      <a:schemeClr val="accent6"/>
                    </a:solidFill>
                  </a:rPr>
                  <a:t>Keep an open mind when considering whether existing rules should be amended  </a:t>
                </a:r>
              </a:p>
              <a:p>
                <a:pPr marL="114300" lvl="1" indent="-114300" algn="l" defTabSz="577850">
                  <a:lnSpc>
                    <a:spcPct val="90000"/>
                  </a:lnSpc>
                  <a:spcBef>
                    <a:spcPct val="0"/>
                  </a:spcBef>
                  <a:spcAft>
                    <a:spcPct val="15000"/>
                  </a:spcAft>
                  <a:buChar char="••"/>
                </a:pPr>
                <a:r>
                  <a:rPr lang="en-US" sz="1400" smtClean="0"/>
                  <a:t>Be mindful of evolving landscape and various international approaches</a:t>
                </a:r>
              </a:p>
              <a:p>
                <a:pPr marL="114300" lvl="1" indent="-114300" algn="l" defTabSz="577850">
                  <a:lnSpc>
                    <a:spcPct val="90000"/>
                  </a:lnSpc>
                  <a:spcBef>
                    <a:spcPct val="0"/>
                  </a:spcBef>
                  <a:spcAft>
                    <a:spcPct val="15000"/>
                  </a:spcAft>
                  <a:buChar char="••"/>
                </a:pPr>
                <a:r>
                  <a:rPr lang="en-US" sz="1400" smtClean="0"/>
                  <a:t>Be open to changing rules to </a:t>
                </a:r>
                <a:r>
                  <a:rPr lang="en-GB" sz="1400" smtClean="0"/>
                  <a:t>support financial </a:t>
                </a:r>
                <a:r>
                  <a:rPr lang="en-US" sz="1400" smtClean="0"/>
                  <a:t>innovations </a:t>
                </a:r>
                <a:r>
                  <a:rPr lang="en-US" sz="1400"/>
                  <a:t>that </a:t>
                </a:r>
                <a:r>
                  <a:rPr lang="en-US" sz="1400" smtClean="0"/>
                  <a:t>benefit </a:t>
                </a:r>
                <a:r>
                  <a:rPr lang="en-US" sz="1400"/>
                  <a:t>consumers and </a:t>
                </a:r>
                <a:r>
                  <a:rPr lang="en-US" sz="1400" smtClean="0"/>
                  <a:t>the </a:t>
                </a:r>
                <a:r>
                  <a:rPr lang="en-GB" sz="1400" smtClean="0"/>
                  <a:t>business sector</a:t>
                </a:r>
                <a:endParaRPr lang="en-US" sz="1400" kern="1200"/>
              </a:p>
            </p:txBody>
          </p:sp>
          <p:sp>
            <p:nvSpPr>
              <p:cNvPr id="30" name="Freeform 29"/>
              <p:cNvSpPr/>
              <p:nvPr/>
            </p:nvSpPr>
            <p:spPr>
              <a:xfrm>
                <a:off x="6122317" y="4789170"/>
                <a:ext cx="2354415" cy="755734"/>
              </a:xfrm>
              <a:custGeom>
                <a:avLst/>
                <a:gdLst>
                  <a:gd name="connsiteX0" fmla="*/ 0 w 2354415"/>
                  <a:gd name="connsiteY0" fmla="*/ 0 h 755734"/>
                  <a:gd name="connsiteX1" fmla="*/ 2354415 w 2354415"/>
                  <a:gd name="connsiteY1" fmla="*/ 0 h 755734"/>
                  <a:gd name="connsiteX2" fmla="*/ 2354415 w 2354415"/>
                  <a:gd name="connsiteY2" fmla="*/ 755734 h 755734"/>
                  <a:gd name="connsiteX3" fmla="*/ 0 w 2354415"/>
                  <a:gd name="connsiteY3" fmla="*/ 755734 h 755734"/>
                  <a:gd name="connsiteX4" fmla="*/ 0 w 2354415"/>
                  <a:gd name="connsiteY4" fmla="*/ 0 h 75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4415" h="755734">
                    <a:moveTo>
                      <a:pt x="0" y="0"/>
                    </a:moveTo>
                    <a:lnTo>
                      <a:pt x="2354415" y="0"/>
                    </a:lnTo>
                    <a:lnTo>
                      <a:pt x="2354415" y="755734"/>
                    </a:lnTo>
                    <a:lnTo>
                      <a:pt x="0" y="755734"/>
                    </a:lnTo>
                    <a:lnTo>
                      <a:pt x="0" y="0"/>
                    </a:lnTo>
                    <a:close/>
                  </a:path>
                </a:pathLst>
              </a:custGeom>
              <a:solidFill>
                <a:schemeClr val="accent4"/>
              </a:solidFill>
              <a:ln>
                <a:solidFill>
                  <a:schemeClr val="accent4"/>
                </a:solidFill>
              </a:ln>
              <a:scene3d>
                <a:camera prst="orthographicFront"/>
                <a:lightRig rig="threePt" dir="t"/>
              </a:scene3d>
              <a:sp3d>
                <a:bevelT/>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0" rIns="82296" bIns="0" numCol="1" spcCol="1270" anchor="ctr" anchorCtr="0">
                <a:noAutofit/>
              </a:bodyPr>
              <a:lstStyle/>
              <a:p>
                <a:pPr lvl="0" algn="l" defTabSz="977900">
                  <a:lnSpc>
                    <a:spcPct val="90000"/>
                  </a:lnSpc>
                  <a:spcBef>
                    <a:spcPct val="0"/>
                  </a:spcBef>
                  <a:spcAft>
                    <a:spcPct val="35000"/>
                  </a:spcAft>
                </a:pPr>
                <a:r>
                  <a:rPr lang="en-GB" sz="2200" kern="1200" smtClean="0"/>
                  <a:t>Open Mind</a:t>
                </a:r>
                <a:endParaRPr lang="en-GB" sz="2200" kern="1200"/>
              </a:p>
            </p:txBody>
          </p:sp>
        </p:grpSp>
      </p:grpSp>
    </p:spTree>
    <p:extLst>
      <p:ext uri="{BB962C8B-B14F-4D97-AF65-F5344CB8AC3E}">
        <p14:creationId xmlns:p14="http://schemas.microsoft.com/office/powerpoint/2010/main" val="13250056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43</a:t>
            </a:fld>
            <a:endParaRPr lang="en-AU" dirty="0"/>
          </a:p>
        </p:txBody>
      </p:sp>
      <p:sp>
        <p:nvSpPr>
          <p:cNvPr id="3" name="Title 2"/>
          <p:cNvSpPr>
            <a:spLocks noGrp="1"/>
          </p:cNvSpPr>
          <p:nvPr>
            <p:ph type="title"/>
          </p:nvPr>
        </p:nvSpPr>
        <p:spPr/>
        <p:txBody>
          <a:bodyPr/>
          <a:lstStyle/>
          <a:p>
            <a:r>
              <a:rPr lang="en-US"/>
              <a:t>Government </a:t>
            </a:r>
            <a:r>
              <a:rPr lang="en-US" smtClean="0"/>
              <a:t>Initiatives – Hong Kong</a:t>
            </a:r>
            <a:endParaRPr lang="en-US"/>
          </a:p>
        </p:txBody>
      </p:sp>
      <p:sp>
        <p:nvSpPr>
          <p:cNvPr id="6" name="Rounded Rectangle 5"/>
          <p:cNvSpPr/>
          <p:nvPr/>
        </p:nvSpPr>
        <p:spPr>
          <a:xfrm rot="21379946">
            <a:off x="807561" y="1883450"/>
            <a:ext cx="7729125" cy="4176464"/>
          </a:xfrm>
          <a:prstGeom prst="roundRect">
            <a:avLst>
              <a:gd name="adj" fmla="val 2713"/>
            </a:avLst>
          </a:prstGeom>
          <a:solidFill>
            <a:schemeClr val="accent4"/>
          </a:solidFill>
          <a:ln w="19050">
            <a:solidFill>
              <a:schemeClr val="accent4"/>
            </a:solid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t" anchorCtr="0"/>
          <a:lstStyle/>
          <a:p>
            <a:pPr marL="684213" indent="-455613">
              <a:spcAft>
                <a:spcPts val="400"/>
              </a:spcAft>
              <a:buClr>
                <a:schemeClr val="accent1"/>
              </a:buClr>
              <a:buFont typeface="Wingdings" panose="05000000000000000000" pitchFamily="2" charset="2"/>
              <a:buChar char="ü"/>
            </a:pPr>
            <a:endParaRPr lang="en-US" sz="2200">
              <a:solidFill>
                <a:srgbClr val="5F5F5F"/>
              </a:solidFill>
            </a:endParaRPr>
          </a:p>
        </p:txBody>
      </p:sp>
      <p:sp>
        <p:nvSpPr>
          <p:cNvPr id="7" name="Rounded Rectangle 6"/>
          <p:cNvSpPr/>
          <p:nvPr/>
        </p:nvSpPr>
        <p:spPr>
          <a:xfrm>
            <a:off x="803314" y="1561009"/>
            <a:ext cx="7729125" cy="4746052"/>
          </a:xfrm>
          <a:prstGeom prst="roundRect">
            <a:avLst>
              <a:gd name="adj" fmla="val 2713"/>
            </a:avLst>
          </a:prstGeom>
          <a:solidFill>
            <a:srgbClr val="FFFFFF"/>
          </a:solidFill>
          <a:ln w="19050">
            <a:no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ctr" anchorCtr="0"/>
          <a:lstStyle/>
          <a:p>
            <a:pPr marL="684213" indent="-455613">
              <a:spcBef>
                <a:spcPts val="200"/>
              </a:spcBef>
              <a:spcAft>
                <a:spcPts val="200"/>
              </a:spcAft>
              <a:buClr>
                <a:schemeClr val="accent1"/>
              </a:buClr>
              <a:buFont typeface="Wingdings" panose="05000000000000000000" pitchFamily="2" charset="2"/>
              <a:buChar char="ü"/>
            </a:pPr>
            <a:r>
              <a:rPr lang="en-US" sz="1800" smtClean="0">
                <a:solidFill>
                  <a:schemeClr val="accent1"/>
                </a:solidFill>
              </a:rPr>
              <a:t>Steering </a:t>
            </a:r>
            <a:r>
              <a:rPr lang="en-US" sz="1800">
                <a:solidFill>
                  <a:schemeClr val="accent1"/>
                </a:solidFill>
              </a:rPr>
              <a:t>Group on Financial </a:t>
            </a:r>
            <a:r>
              <a:rPr lang="en-US" sz="1800" smtClean="0">
                <a:solidFill>
                  <a:schemeClr val="accent1"/>
                </a:solidFill>
              </a:rPr>
              <a:t>Technologies</a:t>
            </a:r>
            <a:r>
              <a:rPr lang="en-US" sz="1600" smtClean="0">
                <a:solidFill>
                  <a:schemeClr val="accent1"/>
                </a:solidFill>
              </a:rPr>
              <a:t>: </a:t>
            </a:r>
            <a:r>
              <a:rPr lang="en-US" sz="1600" smtClean="0">
                <a:solidFill>
                  <a:schemeClr val="accent6"/>
                </a:solidFill>
              </a:rPr>
              <a:t>est. April 2015 by FSTB</a:t>
            </a:r>
            <a:endParaRPr lang="en-US" sz="1600">
              <a:solidFill>
                <a:schemeClr val="accent6"/>
              </a:solidFill>
            </a:endParaRPr>
          </a:p>
          <a:p>
            <a:pPr marL="684213" indent="-455613">
              <a:spcBef>
                <a:spcPts val="200"/>
              </a:spcBef>
              <a:spcAft>
                <a:spcPts val="200"/>
              </a:spcAft>
              <a:buClr>
                <a:schemeClr val="accent1"/>
              </a:buClr>
              <a:buFont typeface="Wingdings" panose="05000000000000000000" pitchFamily="2" charset="2"/>
              <a:buChar char="ü"/>
            </a:pPr>
            <a:r>
              <a:rPr lang="en-GB" sz="1800">
                <a:solidFill>
                  <a:schemeClr val="accent1"/>
                </a:solidFill>
              </a:rPr>
              <a:t>Cyber </a:t>
            </a:r>
            <a:r>
              <a:rPr lang="en-GB" sz="1800" smtClean="0">
                <a:solidFill>
                  <a:schemeClr val="accent1"/>
                </a:solidFill>
              </a:rPr>
              <a:t>security framework</a:t>
            </a:r>
            <a:r>
              <a:rPr lang="en-GB" sz="1600" smtClean="0">
                <a:solidFill>
                  <a:schemeClr val="accent6"/>
                </a:solidFill>
              </a:rPr>
              <a:t>: </a:t>
            </a:r>
            <a:r>
              <a:rPr lang="en-GB" sz="1600">
                <a:solidFill>
                  <a:schemeClr val="accent6"/>
                </a:solidFill>
              </a:rPr>
              <a:t>HKMA </a:t>
            </a:r>
            <a:r>
              <a:rPr lang="en-GB" sz="1600" smtClean="0">
                <a:solidFill>
                  <a:schemeClr val="accent6"/>
                </a:solidFill>
              </a:rPr>
              <a:t>to develop </a:t>
            </a:r>
            <a:r>
              <a:rPr lang="en-GB" sz="1600">
                <a:solidFill>
                  <a:schemeClr val="accent6"/>
                </a:solidFill>
              </a:rPr>
              <a:t>cyber security </a:t>
            </a:r>
            <a:r>
              <a:rPr lang="en-GB" sz="1600" smtClean="0">
                <a:solidFill>
                  <a:schemeClr val="accent6"/>
                </a:solidFill>
              </a:rPr>
              <a:t/>
            </a:r>
            <a:br>
              <a:rPr lang="en-GB" sz="1600" smtClean="0">
                <a:solidFill>
                  <a:schemeClr val="accent6"/>
                </a:solidFill>
              </a:rPr>
            </a:br>
            <a:r>
              <a:rPr lang="en-GB" sz="1600" smtClean="0">
                <a:solidFill>
                  <a:schemeClr val="accent6"/>
                </a:solidFill>
              </a:rPr>
              <a:t>framework </a:t>
            </a:r>
            <a:r>
              <a:rPr lang="en-GB" sz="1600">
                <a:solidFill>
                  <a:schemeClr val="accent6"/>
                </a:solidFill>
              </a:rPr>
              <a:t>for FIs </a:t>
            </a:r>
            <a:r>
              <a:rPr lang="en-GB" sz="1600" smtClean="0">
                <a:solidFill>
                  <a:schemeClr val="accent6"/>
                </a:solidFill>
              </a:rPr>
              <a:t>(involving cyber </a:t>
            </a:r>
            <a:r>
              <a:rPr lang="en-GB" sz="1600">
                <a:solidFill>
                  <a:schemeClr val="accent6"/>
                </a:solidFill>
              </a:rPr>
              <a:t>maturity assessment </a:t>
            </a:r>
            <a:r>
              <a:rPr lang="en-GB" sz="1600" smtClean="0">
                <a:solidFill>
                  <a:schemeClr val="accent6"/>
                </a:solidFill>
              </a:rPr>
              <a:t>model; </a:t>
            </a:r>
            <a:r>
              <a:rPr lang="en-GB" sz="1600">
                <a:solidFill>
                  <a:schemeClr val="accent6"/>
                </a:solidFill>
              </a:rPr>
              <a:t>cyber intelligence sharing </a:t>
            </a:r>
            <a:r>
              <a:rPr lang="en-GB" sz="1600" smtClean="0">
                <a:solidFill>
                  <a:schemeClr val="accent6"/>
                </a:solidFill>
              </a:rPr>
              <a:t>platform and </a:t>
            </a:r>
            <a:r>
              <a:rPr lang="en-US" sz="1600">
                <a:solidFill>
                  <a:schemeClr val="accent6"/>
                </a:solidFill>
              </a:rPr>
              <a:t>professional certification</a:t>
            </a:r>
            <a:r>
              <a:rPr lang="en-GB" sz="1600" smtClean="0">
                <a:solidFill>
                  <a:schemeClr val="accent6"/>
                </a:solidFill>
              </a:rPr>
              <a:t>)</a:t>
            </a:r>
            <a:endParaRPr lang="en-GB" sz="1600">
              <a:solidFill>
                <a:schemeClr val="accent6"/>
              </a:solidFill>
            </a:endParaRPr>
          </a:p>
          <a:p>
            <a:pPr marL="684213" indent="-455613">
              <a:spcBef>
                <a:spcPts val="200"/>
              </a:spcBef>
              <a:spcAft>
                <a:spcPts val="200"/>
              </a:spcAft>
              <a:buClr>
                <a:schemeClr val="accent1"/>
              </a:buClr>
              <a:buFont typeface="Wingdings" panose="05000000000000000000" pitchFamily="2" charset="2"/>
              <a:buChar char="ü"/>
            </a:pPr>
            <a:r>
              <a:rPr lang="en-GB" sz="1800">
                <a:solidFill>
                  <a:schemeClr val="accent1"/>
                </a:solidFill>
              </a:rPr>
              <a:t>SFC channels</a:t>
            </a:r>
            <a:r>
              <a:rPr lang="en-GB" sz="1600" smtClean="0">
                <a:solidFill>
                  <a:schemeClr val="accent6"/>
                </a:solidFill>
              </a:rPr>
              <a:t>: </a:t>
            </a:r>
          </a:p>
          <a:p>
            <a:pPr marL="971550" lvl="1" indent="-285750">
              <a:spcBef>
                <a:spcPts val="200"/>
              </a:spcBef>
              <a:spcAft>
                <a:spcPts val="200"/>
              </a:spcAft>
              <a:buClr>
                <a:schemeClr val="accent1"/>
              </a:buClr>
              <a:buFont typeface="Wingdings" panose="05000000000000000000" pitchFamily="2" charset="2"/>
              <a:buChar char="§"/>
            </a:pPr>
            <a:r>
              <a:rPr lang="en-US" sz="1600">
                <a:solidFill>
                  <a:schemeClr val="accent6"/>
                </a:solidFill>
              </a:rPr>
              <a:t>Fintech Contact Point (est. March 2016): a dedicated channel to encourage fintech startups to engage with the SFC </a:t>
            </a:r>
          </a:p>
          <a:p>
            <a:pPr marL="971550" lvl="1" indent="-285750">
              <a:spcBef>
                <a:spcPts val="200"/>
              </a:spcBef>
              <a:spcAft>
                <a:spcPts val="200"/>
              </a:spcAft>
              <a:buClr>
                <a:schemeClr val="accent1"/>
              </a:buClr>
              <a:buFont typeface="Wingdings" panose="05000000000000000000" pitchFamily="2" charset="2"/>
              <a:buChar char="§"/>
            </a:pPr>
            <a:r>
              <a:rPr lang="en-US" sz="1600">
                <a:solidFill>
                  <a:schemeClr val="accent6"/>
                </a:solidFill>
              </a:rPr>
              <a:t>Fintech Advisory Group (est. March 2016): </a:t>
            </a:r>
            <a:r>
              <a:rPr lang="en-US" sz="1600" smtClean="0">
                <a:solidFill>
                  <a:schemeClr val="accent6"/>
                </a:solidFill>
              </a:rPr>
              <a:t>to focus </a:t>
            </a:r>
            <a:r>
              <a:rPr lang="en-US" sz="1600">
                <a:solidFill>
                  <a:schemeClr val="accent6"/>
                </a:solidFill>
              </a:rPr>
              <a:t>on </a:t>
            </a:r>
            <a:r>
              <a:rPr lang="en-US" sz="1600" smtClean="0">
                <a:solidFill>
                  <a:schemeClr val="accent6"/>
                </a:solidFill>
              </a:rPr>
              <a:t>opportunities, risks and </a:t>
            </a:r>
            <a:r>
              <a:rPr lang="en-US" sz="1600">
                <a:solidFill>
                  <a:schemeClr val="accent6"/>
                </a:solidFill>
              </a:rPr>
              <a:t>regulatory implications of </a:t>
            </a:r>
            <a:r>
              <a:rPr lang="en-US" sz="1600" smtClean="0">
                <a:solidFill>
                  <a:schemeClr val="accent6"/>
                </a:solidFill>
              </a:rPr>
              <a:t>Fintech developments </a:t>
            </a:r>
            <a:endParaRPr lang="en-US" sz="1600">
              <a:solidFill>
                <a:schemeClr val="accent6"/>
              </a:solidFill>
            </a:endParaRPr>
          </a:p>
          <a:p>
            <a:pPr marL="684213" lvl="1" indent="-455613">
              <a:spcBef>
                <a:spcPts val="200"/>
              </a:spcBef>
              <a:spcAft>
                <a:spcPts val="200"/>
              </a:spcAft>
              <a:buClr>
                <a:schemeClr val="accent1"/>
              </a:buClr>
              <a:buFont typeface="Wingdings" panose="05000000000000000000" pitchFamily="2" charset="2"/>
              <a:buChar char="ü"/>
            </a:pPr>
            <a:r>
              <a:rPr lang="en-US" sz="1800" smtClean="0">
                <a:solidFill>
                  <a:schemeClr val="accent1"/>
                </a:solidFill>
              </a:rPr>
              <a:t>Incubation</a:t>
            </a:r>
            <a:r>
              <a:rPr lang="en-US" sz="1800">
                <a:solidFill>
                  <a:schemeClr val="accent1"/>
                </a:solidFill>
              </a:rPr>
              <a:t>, Accelerator and other funding </a:t>
            </a:r>
            <a:r>
              <a:rPr lang="en-US" sz="1800" smtClean="0">
                <a:solidFill>
                  <a:schemeClr val="accent1"/>
                </a:solidFill>
              </a:rPr>
              <a:t>programs: </a:t>
            </a:r>
            <a:r>
              <a:rPr lang="en-US" sz="1600" smtClean="0">
                <a:solidFill>
                  <a:schemeClr val="accent6"/>
                </a:solidFill>
              </a:rPr>
              <a:t>targeted funding </a:t>
            </a:r>
            <a:r>
              <a:rPr lang="en-US" sz="1600">
                <a:solidFill>
                  <a:schemeClr val="accent6"/>
                </a:solidFill>
              </a:rPr>
              <a:t>support  for </a:t>
            </a:r>
            <a:r>
              <a:rPr lang="en-US" sz="1600" smtClean="0">
                <a:solidFill>
                  <a:schemeClr val="accent6"/>
                </a:solidFill>
              </a:rPr>
              <a:t>early/seed-stage </a:t>
            </a:r>
            <a:r>
              <a:rPr lang="en-US" sz="1600">
                <a:solidFill>
                  <a:schemeClr val="accent6"/>
                </a:solidFill>
              </a:rPr>
              <a:t>entrepreneurs: </a:t>
            </a:r>
            <a:r>
              <a:rPr lang="en-US" sz="1600" smtClean="0">
                <a:solidFill>
                  <a:schemeClr val="accent6"/>
                </a:solidFill>
              </a:rPr>
              <a:t>eg, </a:t>
            </a:r>
            <a:r>
              <a:rPr lang="en-GB" sz="1600" smtClean="0">
                <a:solidFill>
                  <a:schemeClr val="accent6"/>
                </a:solidFill>
              </a:rPr>
              <a:t>Cyberport </a:t>
            </a:r>
            <a:r>
              <a:rPr lang="en-GB" sz="1600">
                <a:solidFill>
                  <a:schemeClr val="accent6"/>
                </a:solidFill>
              </a:rPr>
              <a:t>Incubation Programme; </a:t>
            </a:r>
            <a:r>
              <a:rPr lang="en-US" sz="1600">
                <a:solidFill>
                  <a:schemeClr val="accent6"/>
                </a:solidFill>
              </a:rPr>
              <a:t>Cyberport Accelerator Support Programme; Hong Kong Science &amp; Technology Parks </a:t>
            </a:r>
            <a:r>
              <a:rPr lang="en-US" sz="1600" smtClean="0">
                <a:solidFill>
                  <a:schemeClr val="accent6"/>
                </a:solidFill>
              </a:rPr>
              <a:t>Corporation Incu-Tech </a:t>
            </a:r>
            <a:r>
              <a:rPr lang="en-US" sz="1600">
                <a:solidFill>
                  <a:schemeClr val="accent6"/>
                </a:solidFill>
              </a:rPr>
              <a:t>and Incu-App programmes; Innovation and Technology Venture </a:t>
            </a:r>
            <a:r>
              <a:rPr lang="en-US" sz="1600" smtClean="0">
                <a:solidFill>
                  <a:schemeClr val="accent6"/>
                </a:solidFill>
              </a:rPr>
              <a:t>Fund</a:t>
            </a:r>
            <a:r>
              <a:rPr lang="en-US" sz="1600">
                <a:solidFill>
                  <a:schemeClr val="accent6"/>
                </a:solidFill>
              </a:rPr>
              <a:t>.</a:t>
            </a:r>
            <a:endParaRPr lang="en-US" sz="1600" smtClean="0">
              <a:solidFill>
                <a:schemeClr val="accent6"/>
              </a:solidFill>
            </a:endParaRPr>
          </a:p>
          <a:p>
            <a:pPr marL="228600">
              <a:spcBef>
                <a:spcPts val="200"/>
              </a:spcBef>
              <a:spcAft>
                <a:spcPts val="200"/>
              </a:spcAft>
              <a:buClr>
                <a:schemeClr val="accent1"/>
              </a:buClr>
            </a:pPr>
            <a:endParaRPr lang="en-US" sz="1600" smtClean="0">
              <a:solidFill>
                <a:schemeClr val="accent6"/>
              </a:solidFill>
            </a:endParaRPr>
          </a:p>
        </p:txBody>
      </p:sp>
      <p:pic>
        <p:nvPicPr>
          <p:cNvPr id="8" name="Picture 5" descr="C:\Users\bmsrhm\AppData\Local\Microsoft\Windows\Temporary Internet Files\Content.IE5\1CLZ8BP1\medium-Thumbtack-Pushpin-66.6-12577[1].gif"/>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7791201" y="1412776"/>
            <a:ext cx="871150" cy="65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89719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351387"/>
            <a:ext cx="7920038" cy="1846659"/>
          </a:xfrm>
        </p:spPr>
        <p:txBody>
          <a:bodyPr/>
          <a:lstStyle/>
          <a:p>
            <a:pPr>
              <a:defRPr/>
            </a:pPr>
            <a:r>
              <a:rPr lang="en-GB" smtClean="0"/>
              <a:t>Effect on Existing Financial Institutions</a:t>
            </a:r>
            <a:endParaRPr lang="en-GB" sz="2400" dirty="0"/>
          </a:p>
        </p:txBody>
      </p:sp>
    </p:spTree>
    <p:extLst>
      <p:ext uri="{BB962C8B-B14F-4D97-AF65-F5344CB8AC3E}">
        <p14:creationId xmlns:p14="http://schemas.microsoft.com/office/powerpoint/2010/main" val="97926695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45</a:t>
            </a:fld>
            <a:endParaRPr lang="en-AU" dirty="0"/>
          </a:p>
        </p:txBody>
      </p:sp>
      <p:sp>
        <p:nvSpPr>
          <p:cNvPr id="3" name="Title 2"/>
          <p:cNvSpPr>
            <a:spLocks noGrp="1"/>
          </p:cNvSpPr>
          <p:nvPr>
            <p:ph type="title"/>
          </p:nvPr>
        </p:nvSpPr>
        <p:spPr/>
        <p:txBody>
          <a:bodyPr/>
          <a:lstStyle/>
          <a:p>
            <a:r>
              <a:rPr lang="en-US"/>
              <a:t>FinTech Trends </a:t>
            </a:r>
            <a:r>
              <a:rPr lang="en-US" smtClean="0"/>
              <a:t>in </a:t>
            </a:r>
            <a:r>
              <a:rPr lang="en-US"/>
              <a:t>the </a:t>
            </a:r>
            <a:r>
              <a:rPr lang="en-US" smtClean="0"/>
              <a:t>US</a:t>
            </a:r>
            <a:endParaRPr lang="en-GB" sz="2000" dirty="0"/>
          </a:p>
        </p:txBody>
      </p:sp>
      <p:sp>
        <p:nvSpPr>
          <p:cNvPr id="7" name="Rounded Rectangle 6"/>
          <p:cNvSpPr/>
          <p:nvPr/>
        </p:nvSpPr>
        <p:spPr>
          <a:xfrm rot="21379946">
            <a:off x="674174" y="1885288"/>
            <a:ext cx="7938570" cy="4176464"/>
          </a:xfrm>
          <a:prstGeom prst="roundRect">
            <a:avLst>
              <a:gd name="adj" fmla="val 2713"/>
            </a:avLst>
          </a:prstGeom>
          <a:solidFill>
            <a:schemeClr val="accent3"/>
          </a:solidFill>
          <a:ln w="19050">
            <a:solidFill>
              <a:schemeClr val="accent3"/>
            </a:solid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91440" rIns="182880" bIns="91440" rtlCol="0" anchor="t" anchorCtr="0"/>
          <a:lstStyle/>
          <a:p>
            <a:pPr marL="684213" indent="-455613">
              <a:spcAft>
                <a:spcPts val="400"/>
              </a:spcAft>
              <a:buClr>
                <a:schemeClr val="accent1"/>
              </a:buClr>
              <a:buFont typeface="Wingdings" panose="05000000000000000000" pitchFamily="2" charset="2"/>
              <a:buChar char="ü"/>
            </a:pPr>
            <a:endParaRPr lang="en-US" sz="2200">
              <a:solidFill>
                <a:srgbClr val="5F5F5F"/>
              </a:solidFill>
            </a:endParaRPr>
          </a:p>
        </p:txBody>
      </p:sp>
      <p:sp>
        <p:nvSpPr>
          <p:cNvPr id="8" name="Rounded Rectangle 7"/>
          <p:cNvSpPr/>
          <p:nvPr/>
        </p:nvSpPr>
        <p:spPr>
          <a:xfrm>
            <a:off x="681896" y="1868066"/>
            <a:ext cx="7980455" cy="4176464"/>
          </a:xfrm>
          <a:prstGeom prst="roundRect">
            <a:avLst>
              <a:gd name="adj" fmla="val 2713"/>
            </a:avLst>
          </a:prstGeom>
          <a:solidFill>
            <a:srgbClr val="FFFFFF"/>
          </a:solidFill>
          <a:ln w="19050">
            <a:noFill/>
          </a:ln>
          <a:effectLst>
            <a:outerShdw blurRad="635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tIns="108000" rIns="182880" bIns="91440" rtlCol="0" anchor="t" anchorCtr="0"/>
          <a:lstStyle/>
          <a:p>
            <a:pPr marL="684213" lvl="1" indent="-455613">
              <a:spcBef>
                <a:spcPts val="200"/>
              </a:spcBef>
              <a:spcAft>
                <a:spcPts val="200"/>
              </a:spcAft>
              <a:buClr>
                <a:schemeClr val="accent1"/>
              </a:buClr>
              <a:buFont typeface="Wingdings" panose="05000000000000000000" pitchFamily="2" charset="2"/>
              <a:buChar char="ü"/>
            </a:pPr>
            <a:r>
              <a:rPr lang="en-US" sz="1600" smtClean="0">
                <a:solidFill>
                  <a:schemeClr val="accent1"/>
                </a:solidFill>
              </a:rPr>
              <a:t>Increased activity in FinTech from the traditional banking industry</a:t>
            </a:r>
            <a:endParaRPr lang="en-US" sz="1600">
              <a:solidFill>
                <a:schemeClr val="accent1"/>
              </a:solidFill>
            </a:endParaRPr>
          </a:p>
        </p:txBody>
      </p:sp>
      <p:pic>
        <p:nvPicPr>
          <p:cNvPr id="9" name="Picture 5" descr="C:\Users\bmsrhm\AppData\Local\Microsoft\Windows\Temporary Internet Files\Content.IE5\1CLZ8BP1\medium-Thumbtack-Pushpin-66.6-12577[1].gif"/>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7380312" y="1733060"/>
            <a:ext cx="871150" cy="6591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hinya\Desktop\bigbanksoci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2545160"/>
            <a:ext cx="3697717" cy="30440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03648" y="2276872"/>
            <a:ext cx="3456384" cy="3211135"/>
          </a:xfrm>
          <a:prstGeom prst="rect">
            <a:avLst/>
          </a:prstGeom>
          <a:noFill/>
        </p:spPr>
        <p:txBody>
          <a:bodyPr wrap="square" rtlCol="0">
            <a:spAutoFit/>
          </a:bodyPr>
          <a:lstStyle/>
          <a:p>
            <a:pPr lvl="1" indent="-457200">
              <a:spcBef>
                <a:spcPts val="200"/>
              </a:spcBef>
              <a:spcAft>
                <a:spcPts val="200"/>
              </a:spcAft>
              <a:buClr>
                <a:schemeClr val="accent1"/>
              </a:buClr>
              <a:buFont typeface="Wingdings" panose="05000000000000000000" pitchFamily="2" charset="2"/>
              <a:buChar char="§"/>
            </a:pPr>
            <a:r>
              <a:rPr lang="en-US" sz="1400">
                <a:solidFill>
                  <a:schemeClr val="tx2"/>
                </a:solidFill>
              </a:rPr>
              <a:t>Major banks have made strategic investments in FinTech companies that are disrupting traditional banking segments, with significant overlap among the banks’ investments.</a:t>
            </a:r>
          </a:p>
          <a:p>
            <a:pPr lvl="1" indent="-457200">
              <a:spcBef>
                <a:spcPts val="200"/>
              </a:spcBef>
              <a:spcAft>
                <a:spcPts val="200"/>
              </a:spcAft>
              <a:buClr>
                <a:schemeClr val="accent1"/>
              </a:buClr>
              <a:buFont typeface="Wingdings" panose="05000000000000000000" pitchFamily="2" charset="2"/>
              <a:buChar char="§"/>
            </a:pPr>
            <a:r>
              <a:rPr lang="en-US" sz="1400" smtClean="0">
                <a:solidFill>
                  <a:schemeClr val="tx2"/>
                </a:solidFill>
              </a:rPr>
              <a:t>45 </a:t>
            </a:r>
            <a:r>
              <a:rPr lang="en-US" sz="1400">
                <a:solidFill>
                  <a:schemeClr val="tx2"/>
                </a:solidFill>
              </a:rPr>
              <a:t>banks have joined the R3 project </a:t>
            </a:r>
            <a:r>
              <a:rPr lang="en-US" sz="1400" smtClean="0">
                <a:solidFill>
                  <a:schemeClr val="tx2"/>
                </a:solidFill>
              </a:rPr>
              <a:t>to </a:t>
            </a:r>
            <a:r>
              <a:rPr lang="en-US" sz="1400">
                <a:solidFill>
                  <a:schemeClr val="tx2"/>
                </a:solidFill>
              </a:rPr>
              <a:t>develop sector-wide standards for </a:t>
            </a:r>
            <a:r>
              <a:rPr lang="en-US" sz="1400" smtClean="0">
                <a:solidFill>
                  <a:schemeClr val="tx2"/>
                </a:solidFill>
              </a:rPr>
              <a:t>blockchain.</a:t>
            </a:r>
          </a:p>
          <a:p>
            <a:pPr lvl="1" indent="-457200">
              <a:spcBef>
                <a:spcPts val="200"/>
              </a:spcBef>
              <a:spcAft>
                <a:spcPts val="200"/>
              </a:spcAft>
              <a:buClr>
                <a:schemeClr val="accent1"/>
              </a:buClr>
              <a:buFont typeface="Wingdings" panose="05000000000000000000" pitchFamily="2" charset="2"/>
              <a:buChar char="§"/>
            </a:pPr>
            <a:r>
              <a:rPr lang="en-US" sz="1400" smtClean="0">
                <a:solidFill>
                  <a:schemeClr val="tx2"/>
                </a:solidFill>
              </a:rPr>
              <a:t>Some banks are creating their own online lending platforms (e.g. Goldman Sachs), while others are forming partnerships (e.g. JPMorgan and OnDeck).</a:t>
            </a:r>
            <a:endParaRPr lang="en-US" sz="1400">
              <a:solidFill>
                <a:schemeClr val="tx2"/>
              </a:solidFill>
            </a:endParaRPr>
          </a:p>
        </p:txBody>
      </p:sp>
    </p:spTree>
    <p:extLst>
      <p:ext uri="{BB962C8B-B14F-4D97-AF65-F5344CB8AC3E}">
        <p14:creationId xmlns:p14="http://schemas.microsoft.com/office/powerpoint/2010/main" val="195222520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46</a:t>
            </a:fld>
            <a:endParaRPr lang="en-AU" dirty="0"/>
          </a:p>
        </p:txBody>
      </p:sp>
      <p:sp>
        <p:nvSpPr>
          <p:cNvPr id="3" name="Title 2"/>
          <p:cNvSpPr>
            <a:spLocks noGrp="1"/>
          </p:cNvSpPr>
          <p:nvPr>
            <p:ph type="title"/>
          </p:nvPr>
        </p:nvSpPr>
        <p:spPr/>
        <p:txBody>
          <a:bodyPr/>
          <a:lstStyle/>
          <a:p>
            <a:r>
              <a:rPr lang="en-US" smtClean="0"/>
              <a:t>Bank Investment in FinTech</a:t>
            </a:r>
            <a:endParaRPr lang="en-US"/>
          </a:p>
        </p:txBody>
      </p:sp>
      <p:sp>
        <p:nvSpPr>
          <p:cNvPr id="4" name="Content Placeholder 3"/>
          <p:cNvSpPr>
            <a:spLocks noGrp="1"/>
          </p:cNvSpPr>
          <p:nvPr>
            <p:ph idx="1"/>
          </p:nvPr>
        </p:nvSpPr>
        <p:spPr/>
        <p:txBody>
          <a:bodyPr/>
          <a:lstStyle/>
          <a:p>
            <a:r>
              <a:rPr lang="en-US" sz="2000"/>
              <a:t>Many major banks around the world now </a:t>
            </a:r>
            <a:r>
              <a:rPr lang="en-US" sz="2000" smtClean="0"/>
              <a:t>have </a:t>
            </a:r>
            <a:r>
              <a:rPr lang="en-US" sz="2000"/>
              <a:t>either a startup program to incubate fintech companies, is putting aside venture capital to fund them or is partnering with, acquiring or launching their own fintech startup</a:t>
            </a:r>
            <a:r>
              <a:rPr lang="en-US" sz="2000" smtClean="0"/>
              <a:t>.</a:t>
            </a:r>
          </a:p>
          <a:p>
            <a:r>
              <a:rPr lang="en-US" sz="2000" smtClean="0"/>
              <a:t>Barclays </a:t>
            </a:r>
            <a:r>
              <a:rPr lang="en-US" sz="2000"/>
              <a:t>is creating a global community for fintech innovation, including opening an accelerator in New York’s Silicon Alley. </a:t>
            </a:r>
            <a:endParaRPr lang="en-US" sz="2000" smtClean="0"/>
          </a:p>
          <a:p>
            <a:r>
              <a:rPr lang="en-US" sz="2000" smtClean="0"/>
              <a:t>Within </a:t>
            </a:r>
            <a:r>
              <a:rPr lang="en-US" sz="2000"/>
              <a:t>AsiaPacific, ANZ Bank has appointed “an international panel of technology experts” to advise its Board on the strategic application of new and emerging technologies and technological trends that could affect the bank’s strategy</a:t>
            </a:r>
          </a:p>
        </p:txBody>
      </p:sp>
      <p:sp>
        <p:nvSpPr>
          <p:cNvPr id="5" name="Footer Placeholder 4"/>
          <p:cNvSpPr>
            <a:spLocks noGrp="1"/>
          </p:cNvSpPr>
          <p:nvPr>
            <p:ph type="ftr" sz="quarter" idx="12"/>
          </p:nvPr>
        </p:nvSpPr>
        <p:spPr/>
        <p:txBody>
          <a:bodyPr/>
          <a:lstStyle/>
          <a:p>
            <a:endParaRPr lang="en-CA" dirty="0"/>
          </a:p>
        </p:txBody>
      </p:sp>
    </p:spTree>
    <p:extLst>
      <p:ext uri="{BB962C8B-B14F-4D97-AF65-F5344CB8AC3E}">
        <p14:creationId xmlns:p14="http://schemas.microsoft.com/office/powerpoint/2010/main" val="182684209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A87465-EF2B-4EE1-9BA6-5E23AE4C173C}" type="slidenum">
              <a:rPr lang="en-AU" smtClean="0"/>
              <a:pPr/>
              <a:t>47</a:t>
            </a:fld>
            <a:endParaRPr lang="en-AU" dirty="0"/>
          </a:p>
        </p:txBody>
      </p:sp>
      <p:sp>
        <p:nvSpPr>
          <p:cNvPr id="3" name="Title 2"/>
          <p:cNvSpPr>
            <a:spLocks noGrp="1"/>
          </p:cNvSpPr>
          <p:nvPr>
            <p:ph type="title"/>
          </p:nvPr>
        </p:nvSpPr>
        <p:spPr/>
        <p:txBody>
          <a:bodyPr/>
          <a:lstStyle/>
          <a:p>
            <a:r>
              <a:rPr lang="en-US" smtClean="0"/>
              <a:t>Banks vs. Startups - Challenges</a:t>
            </a:r>
            <a:endParaRPr lang="en-US"/>
          </a:p>
        </p:txBody>
      </p:sp>
      <p:sp>
        <p:nvSpPr>
          <p:cNvPr id="4" name="Content Placeholder 3"/>
          <p:cNvSpPr>
            <a:spLocks noGrp="1"/>
          </p:cNvSpPr>
          <p:nvPr>
            <p:ph idx="1"/>
          </p:nvPr>
        </p:nvSpPr>
        <p:spPr/>
        <p:txBody>
          <a:bodyPr/>
          <a:lstStyle/>
          <a:p>
            <a:r>
              <a:rPr lang="en-US" sz="1800" smtClean="0"/>
              <a:t>Banks:</a:t>
            </a:r>
          </a:p>
          <a:p>
            <a:pPr lvl="1"/>
            <a:r>
              <a:rPr lang="en-US" sz="1600" smtClean="0"/>
              <a:t>Banks </a:t>
            </a:r>
            <a:r>
              <a:rPr lang="en-US" sz="1600"/>
              <a:t>are investing more heavily in innovation, </a:t>
            </a:r>
            <a:r>
              <a:rPr lang="en-US" sz="1600" smtClean="0"/>
              <a:t> but haven’t </a:t>
            </a:r>
            <a:r>
              <a:rPr lang="en-US" sz="1600"/>
              <a:t>fully diffused their innovation strategies throughout their </a:t>
            </a:r>
            <a:r>
              <a:rPr lang="en-US" sz="1600" smtClean="0"/>
              <a:t>organizations</a:t>
            </a:r>
          </a:p>
          <a:p>
            <a:pPr lvl="1"/>
            <a:r>
              <a:rPr lang="en-US" sz="1600" smtClean="0"/>
              <a:t>Banks </a:t>
            </a:r>
            <a:r>
              <a:rPr lang="en-US" sz="1600"/>
              <a:t>will have to find a way to develop new platforms </a:t>
            </a:r>
            <a:r>
              <a:rPr lang="en-US" sz="1600" smtClean="0"/>
              <a:t>compatible with infrastructure</a:t>
            </a:r>
          </a:p>
          <a:p>
            <a:pPr lvl="1"/>
            <a:r>
              <a:rPr lang="en-US" sz="1600"/>
              <a:t>Digital disruption has the potential to shrink the role and relevance of today’s banks, and simultaneously help them create better, faster, cheaper services that make them an even more essential part of everyday life for institutions and individuals</a:t>
            </a:r>
          </a:p>
        </p:txBody>
      </p:sp>
      <p:sp>
        <p:nvSpPr>
          <p:cNvPr id="5" name="Content Placeholder 4"/>
          <p:cNvSpPr>
            <a:spLocks noGrp="1"/>
          </p:cNvSpPr>
          <p:nvPr>
            <p:ph idx="12"/>
          </p:nvPr>
        </p:nvSpPr>
        <p:spPr>
          <a:xfrm>
            <a:off x="4716016" y="1484784"/>
            <a:ext cx="3816773" cy="3771900"/>
          </a:xfrm>
        </p:spPr>
        <p:txBody>
          <a:bodyPr/>
          <a:lstStyle/>
          <a:p>
            <a:r>
              <a:rPr lang="en-US" smtClean="0"/>
              <a:t>Startups:</a:t>
            </a:r>
          </a:p>
          <a:p>
            <a:pPr lvl="1"/>
            <a:r>
              <a:rPr lang="en-US" smtClean="0"/>
              <a:t>startups </a:t>
            </a:r>
            <a:r>
              <a:rPr lang="en-US"/>
              <a:t>are trying to navigate the regulatory </a:t>
            </a:r>
            <a:r>
              <a:rPr lang="en-US" smtClean="0"/>
              <a:t>landscape</a:t>
            </a:r>
          </a:p>
          <a:p>
            <a:pPr lvl="1"/>
            <a:r>
              <a:rPr lang="en-US" smtClean="0"/>
              <a:t>startups </a:t>
            </a:r>
            <a:r>
              <a:rPr lang="en-US"/>
              <a:t>will have to find a way to </a:t>
            </a:r>
            <a:r>
              <a:rPr lang="en-US" smtClean="0"/>
              <a:t>maintain profitability </a:t>
            </a:r>
            <a:r>
              <a:rPr lang="en-US"/>
              <a:t>while facing increased regulations, higher costs, and larger infrastructures that will be more difficult to change and manage</a:t>
            </a:r>
          </a:p>
        </p:txBody>
      </p:sp>
      <p:sp>
        <p:nvSpPr>
          <p:cNvPr id="6" name="Footer Placeholder 5"/>
          <p:cNvSpPr>
            <a:spLocks noGrp="1"/>
          </p:cNvSpPr>
          <p:nvPr>
            <p:ph type="ftr" sz="quarter" idx="13"/>
          </p:nvPr>
        </p:nvSpPr>
        <p:spPr/>
        <p:txBody>
          <a:bodyPr/>
          <a:lstStyle/>
          <a:p>
            <a:endParaRPr lang="en-CA" dirty="0"/>
          </a:p>
        </p:txBody>
      </p:sp>
    </p:spTree>
    <p:extLst>
      <p:ext uri="{BB962C8B-B14F-4D97-AF65-F5344CB8AC3E}">
        <p14:creationId xmlns:p14="http://schemas.microsoft.com/office/powerpoint/2010/main" val="61047231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48</a:t>
            </a:fld>
            <a:endParaRPr lang="en-AU" dirty="0"/>
          </a:p>
        </p:txBody>
      </p:sp>
      <p:sp>
        <p:nvSpPr>
          <p:cNvPr id="3" name="Title 2"/>
          <p:cNvSpPr>
            <a:spLocks noGrp="1"/>
          </p:cNvSpPr>
          <p:nvPr>
            <p:ph type="title"/>
          </p:nvPr>
        </p:nvSpPr>
        <p:spPr/>
        <p:txBody>
          <a:bodyPr/>
          <a:lstStyle/>
          <a:p>
            <a:r>
              <a:rPr lang="en-US" sz="2800" smtClean="0"/>
              <a:t>Existing FIs vs. FinTech – Regulatory Obligations</a:t>
            </a:r>
            <a:endParaRPr lang="en-US" sz="2800"/>
          </a:p>
        </p:txBody>
      </p:sp>
      <p:sp>
        <p:nvSpPr>
          <p:cNvPr id="4" name="Content Placeholder 3"/>
          <p:cNvSpPr>
            <a:spLocks noGrp="1"/>
          </p:cNvSpPr>
          <p:nvPr>
            <p:ph idx="1"/>
          </p:nvPr>
        </p:nvSpPr>
        <p:spPr/>
        <p:txBody>
          <a:bodyPr/>
          <a:lstStyle/>
          <a:p>
            <a:r>
              <a:rPr lang="en-US" smtClean="0"/>
              <a:t>Existing FIs have defined and known regulatory licensure and compliance obligations – banking and securities</a:t>
            </a:r>
          </a:p>
          <a:p>
            <a:r>
              <a:rPr lang="en-US" smtClean="0"/>
              <a:t>New Fintech companies, in certain jurisdictions (e.g., UK), have lighter regulation, which makes it easier and cheaper for them to compete</a:t>
            </a:r>
          </a:p>
          <a:p>
            <a:r>
              <a:rPr lang="en-US" smtClean="0"/>
              <a:t>In other jurisdictions, such as the U.S., because of lack of regulation of certain Fintech companies, licensure and compliance obligations can be more costly and burdensome</a:t>
            </a:r>
          </a:p>
          <a:p>
            <a:endParaRPr lang="en-US"/>
          </a:p>
        </p:txBody>
      </p:sp>
      <p:sp>
        <p:nvSpPr>
          <p:cNvPr id="5" name="Footer Placeholder 4"/>
          <p:cNvSpPr>
            <a:spLocks noGrp="1"/>
          </p:cNvSpPr>
          <p:nvPr>
            <p:ph type="ftr" sz="quarter" idx="12"/>
          </p:nvPr>
        </p:nvSpPr>
        <p:spPr/>
        <p:txBody>
          <a:bodyPr/>
          <a:lstStyle/>
          <a:p>
            <a:endParaRPr lang="en-CA" dirty="0"/>
          </a:p>
        </p:txBody>
      </p:sp>
    </p:spTree>
    <p:extLst>
      <p:ext uri="{BB962C8B-B14F-4D97-AF65-F5344CB8AC3E}">
        <p14:creationId xmlns:p14="http://schemas.microsoft.com/office/powerpoint/2010/main" val="340891851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49</a:t>
            </a:fld>
            <a:endParaRPr lang="en-AU" dirty="0"/>
          </a:p>
        </p:txBody>
      </p:sp>
      <p:sp>
        <p:nvSpPr>
          <p:cNvPr id="3" name="Title 2"/>
          <p:cNvSpPr>
            <a:spLocks noGrp="1"/>
          </p:cNvSpPr>
          <p:nvPr>
            <p:ph type="title"/>
          </p:nvPr>
        </p:nvSpPr>
        <p:spPr>
          <a:xfrm>
            <a:off x="599652" y="908720"/>
            <a:ext cx="7920000" cy="720080"/>
          </a:xfrm>
        </p:spPr>
        <p:txBody>
          <a:bodyPr/>
          <a:lstStyle/>
          <a:p>
            <a:r>
              <a:rPr lang="en-US" sz="2400" smtClean="0"/>
              <a:t>Challenges Facing Fintech in U.S. – Regulatory Perspective</a:t>
            </a:r>
            <a:endParaRPr lang="en-US" sz="2400"/>
          </a:p>
        </p:txBody>
      </p:sp>
      <p:sp>
        <p:nvSpPr>
          <p:cNvPr id="4" name="Content Placeholder 3"/>
          <p:cNvSpPr>
            <a:spLocks noGrp="1"/>
          </p:cNvSpPr>
          <p:nvPr>
            <p:ph idx="1"/>
          </p:nvPr>
        </p:nvSpPr>
        <p:spPr/>
        <p:txBody>
          <a:bodyPr/>
          <a:lstStyle/>
          <a:p>
            <a:r>
              <a:rPr lang="en-US" sz="2000" smtClean="0"/>
              <a:t>In the U.S., banks and financial institutions have a clear understanding of regulators and regulations.</a:t>
            </a:r>
          </a:p>
          <a:p>
            <a:r>
              <a:rPr lang="en-US" sz="2000" smtClean="0"/>
              <a:t>No definitive regulations or regulators for FinTech firms yet. Proposals by regulators indicate that regulators are approaching FinTech regulation through existing structure and without coordination with other regulators,  even with respect to the same technology.</a:t>
            </a:r>
          </a:p>
          <a:p>
            <a:r>
              <a:rPr lang="en-US" sz="2000" smtClean="0"/>
              <a:t>U.S. regulators are asserting examination and enforcement authority  without clear regulations or guidance (e.g., CFTC finding through enforcement action that bitcoin is a commodity and must be licensed/regulated to participate in bitcoin derivative transactions)</a:t>
            </a:r>
            <a:endParaRPr lang="en-US" sz="2000"/>
          </a:p>
        </p:txBody>
      </p:sp>
      <p:sp>
        <p:nvSpPr>
          <p:cNvPr id="5" name="Footer Placeholder 4"/>
          <p:cNvSpPr>
            <a:spLocks noGrp="1"/>
          </p:cNvSpPr>
          <p:nvPr>
            <p:ph type="ftr" sz="quarter" idx="12"/>
          </p:nvPr>
        </p:nvSpPr>
        <p:spPr/>
        <p:txBody>
          <a:bodyPr/>
          <a:lstStyle/>
          <a:p>
            <a:endParaRPr lang="en-CA" dirty="0"/>
          </a:p>
        </p:txBody>
      </p:sp>
    </p:spTree>
    <p:extLst>
      <p:ext uri="{BB962C8B-B14F-4D97-AF65-F5344CB8AC3E}">
        <p14:creationId xmlns:p14="http://schemas.microsoft.com/office/powerpoint/2010/main" val="1011341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A87465-EF2B-4EE1-9BA6-5E23AE4C173C}" type="slidenum">
              <a:rPr lang="en-AU" smtClean="0"/>
              <a:pPr/>
              <a:t>5</a:t>
            </a:fld>
            <a:endParaRPr lang="en-AU" dirty="0"/>
          </a:p>
        </p:txBody>
      </p:sp>
      <p:sp>
        <p:nvSpPr>
          <p:cNvPr id="3" name="Title 2"/>
          <p:cNvSpPr>
            <a:spLocks noGrp="1"/>
          </p:cNvSpPr>
          <p:nvPr>
            <p:ph type="title"/>
          </p:nvPr>
        </p:nvSpPr>
        <p:spPr/>
        <p:txBody>
          <a:bodyPr/>
          <a:lstStyle/>
          <a:p>
            <a:r>
              <a:rPr lang="en-US" smtClean="0"/>
              <a:t>Growth of FinTech</a:t>
            </a:r>
            <a:endParaRPr lang="en-US"/>
          </a:p>
        </p:txBody>
      </p:sp>
      <p:sp>
        <p:nvSpPr>
          <p:cNvPr id="4" name="Content Placeholder 3"/>
          <p:cNvSpPr>
            <a:spLocks noGrp="1"/>
          </p:cNvSpPr>
          <p:nvPr>
            <p:ph idx="1"/>
          </p:nvPr>
        </p:nvSpPr>
        <p:spPr/>
        <p:txBody>
          <a:bodyPr/>
          <a:lstStyle/>
          <a:p>
            <a:r>
              <a:rPr lang="en-US" smtClean="0"/>
              <a:t>Statistics:</a:t>
            </a:r>
          </a:p>
          <a:p>
            <a:pPr lvl="1"/>
            <a:r>
              <a:rPr lang="en-US" sz="2400" smtClean="0"/>
              <a:t>Forcasted that over $4.7 trillion of revenue at traditional financial services companies is at risk of disruption by FinTech companies</a:t>
            </a:r>
          </a:p>
          <a:p>
            <a:pPr lvl="1"/>
            <a:r>
              <a:rPr lang="en-US" sz="2400" smtClean="0"/>
              <a:t>FinTech firms attracted $19 billion in investment in 2015 </a:t>
            </a:r>
            <a:endParaRPr lang="en-US" sz="2400"/>
          </a:p>
        </p:txBody>
      </p:sp>
      <p:sp>
        <p:nvSpPr>
          <p:cNvPr id="5" name="Content Placeholder 4"/>
          <p:cNvSpPr>
            <a:spLocks noGrp="1"/>
          </p:cNvSpPr>
          <p:nvPr>
            <p:ph idx="12"/>
          </p:nvPr>
        </p:nvSpPr>
        <p:spPr/>
        <p:txBody>
          <a:bodyPr/>
          <a:lstStyle/>
          <a:p>
            <a:r>
              <a:rPr lang="en-US" smtClean="0"/>
              <a:t>FinTech has emerged due to:</a:t>
            </a:r>
          </a:p>
          <a:p>
            <a:pPr lvl="1"/>
            <a:r>
              <a:rPr lang="en-US" smtClean="0"/>
              <a:t>technology (social networks, big data)</a:t>
            </a:r>
          </a:p>
          <a:p>
            <a:pPr lvl="1"/>
            <a:r>
              <a:rPr lang="en-US" smtClean="0"/>
              <a:t>favorable regulatory environment</a:t>
            </a:r>
          </a:p>
          <a:p>
            <a:pPr lvl="1"/>
            <a:r>
              <a:rPr lang="en-US" smtClean="0"/>
              <a:t>demographics (rise of the millenials)</a:t>
            </a:r>
          </a:p>
          <a:p>
            <a:pPr lvl="1"/>
            <a:r>
              <a:rPr lang="en-US" smtClean="0"/>
              <a:t>mobile </a:t>
            </a:r>
            <a:r>
              <a:rPr lang="en-US"/>
              <a:t>financial services provide cheap </a:t>
            </a:r>
            <a:r>
              <a:rPr lang="en-US" smtClean="0"/>
              <a:t>banking solutions to the unbanked</a:t>
            </a:r>
          </a:p>
          <a:p>
            <a:pPr lvl="1"/>
            <a:endParaRPr lang="en-US"/>
          </a:p>
        </p:txBody>
      </p:sp>
      <p:sp>
        <p:nvSpPr>
          <p:cNvPr id="6" name="Footer Placeholder 5"/>
          <p:cNvSpPr>
            <a:spLocks noGrp="1"/>
          </p:cNvSpPr>
          <p:nvPr>
            <p:ph type="ftr" sz="quarter" idx="13"/>
          </p:nvPr>
        </p:nvSpPr>
        <p:spPr/>
        <p:txBody>
          <a:bodyPr/>
          <a:lstStyle/>
          <a:p>
            <a:endParaRPr lang="en-CA" dirty="0"/>
          </a:p>
        </p:txBody>
      </p:sp>
    </p:spTree>
    <p:extLst>
      <p:ext uri="{BB962C8B-B14F-4D97-AF65-F5344CB8AC3E}">
        <p14:creationId xmlns:p14="http://schemas.microsoft.com/office/powerpoint/2010/main" val="24954258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50</a:t>
            </a:fld>
            <a:endParaRPr lang="en-AU" dirty="0"/>
          </a:p>
        </p:txBody>
      </p:sp>
      <p:sp>
        <p:nvSpPr>
          <p:cNvPr id="3" name="Title 2"/>
          <p:cNvSpPr>
            <a:spLocks noGrp="1"/>
          </p:cNvSpPr>
          <p:nvPr>
            <p:ph type="title"/>
          </p:nvPr>
        </p:nvSpPr>
        <p:spPr/>
        <p:txBody>
          <a:bodyPr/>
          <a:lstStyle/>
          <a:p>
            <a:r>
              <a:rPr lang="en-US" smtClean="0"/>
              <a:t>Advantages Banks have over FinTech</a:t>
            </a:r>
            <a:endParaRPr lang="en-US"/>
          </a:p>
        </p:txBody>
      </p:sp>
      <p:sp>
        <p:nvSpPr>
          <p:cNvPr id="4" name="Content Placeholder 3"/>
          <p:cNvSpPr>
            <a:spLocks noGrp="1"/>
          </p:cNvSpPr>
          <p:nvPr>
            <p:ph idx="1"/>
          </p:nvPr>
        </p:nvSpPr>
        <p:spPr/>
        <p:txBody>
          <a:bodyPr/>
          <a:lstStyle/>
          <a:p>
            <a:pPr marL="0" indent="0">
              <a:buNone/>
            </a:pPr>
            <a:r>
              <a:rPr lang="en-US" sz="1800" smtClean="0"/>
              <a:t>Reasons </a:t>
            </a:r>
            <a:r>
              <a:rPr lang="en-US" sz="1800"/>
              <a:t>why nonbank fintech firms still face big challenges in competing with banks:</a:t>
            </a:r>
          </a:p>
          <a:p>
            <a:r>
              <a:rPr lang="en-US" sz="1800" b="1"/>
              <a:t>Banks have </a:t>
            </a:r>
            <a:r>
              <a:rPr lang="en-US" sz="1800" b="1" smtClean="0"/>
              <a:t>have history and trust with </a:t>
            </a:r>
            <a:r>
              <a:rPr lang="en-US" sz="1800" b="1"/>
              <a:t>their </a:t>
            </a:r>
            <a:r>
              <a:rPr lang="en-US" sz="1800" b="1" smtClean="0"/>
              <a:t>customers</a:t>
            </a:r>
            <a:endParaRPr lang="en-US" sz="1800"/>
          </a:p>
          <a:p>
            <a:pPr lvl="1"/>
            <a:r>
              <a:rPr lang="en-US" sz="1600" smtClean="0"/>
              <a:t>Banks are </a:t>
            </a:r>
            <a:r>
              <a:rPr lang="en-US" sz="1600"/>
              <a:t>far too ingrained with their customers to be removed within any foreseeable time frame. </a:t>
            </a:r>
            <a:r>
              <a:rPr lang="en-US" sz="1600" smtClean="0"/>
              <a:t>Business </a:t>
            </a:r>
            <a:r>
              <a:rPr lang="en-US" sz="1600"/>
              <a:t>partners and customers have been using the services </a:t>
            </a:r>
            <a:r>
              <a:rPr lang="en-US" sz="1600" smtClean="0"/>
              <a:t>of banks </a:t>
            </a:r>
            <a:r>
              <a:rPr lang="en-US" sz="1600"/>
              <a:t>since well before the technology boom. There is a history and trust that exists between banks and their customers that fintech is still years away from rivaling.</a:t>
            </a:r>
          </a:p>
          <a:p>
            <a:r>
              <a:rPr lang="en-US" sz="1800" b="1"/>
              <a:t>Banks have the deeper </a:t>
            </a:r>
            <a:r>
              <a:rPr lang="en-US" sz="1800" b="1" smtClean="0"/>
              <a:t>pockets</a:t>
            </a:r>
            <a:endParaRPr lang="en-US" sz="1800"/>
          </a:p>
          <a:p>
            <a:pPr lvl="1"/>
            <a:r>
              <a:rPr lang="en-US" sz="1600" smtClean="0"/>
              <a:t>The market </a:t>
            </a:r>
            <a:r>
              <a:rPr lang="en-US" sz="1600"/>
              <a:t>capitalization of </a:t>
            </a:r>
            <a:r>
              <a:rPr lang="en-US" sz="1600" smtClean="0"/>
              <a:t>FinTech companies is significantly lower than traditional banks. Banks also usually have better name recognition. Having </a:t>
            </a:r>
            <a:r>
              <a:rPr lang="en-US" sz="1600"/>
              <a:t>such a large market cap is a signal of security to customers. On the other hand, smaller cap companies are more susceptible to turbulence and market volatility — things business customers would rather avoid.</a:t>
            </a:r>
          </a:p>
          <a:p>
            <a:endParaRPr lang="en-US"/>
          </a:p>
          <a:p>
            <a:endParaRPr lang="en-US"/>
          </a:p>
        </p:txBody>
      </p:sp>
      <p:sp>
        <p:nvSpPr>
          <p:cNvPr id="5" name="Footer Placeholder 4"/>
          <p:cNvSpPr>
            <a:spLocks noGrp="1"/>
          </p:cNvSpPr>
          <p:nvPr>
            <p:ph type="ftr" sz="quarter" idx="12"/>
          </p:nvPr>
        </p:nvSpPr>
        <p:spPr/>
        <p:txBody>
          <a:bodyPr/>
          <a:lstStyle/>
          <a:p>
            <a:endParaRPr lang="en-CA" dirty="0"/>
          </a:p>
        </p:txBody>
      </p:sp>
    </p:spTree>
    <p:extLst>
      <p:ext uri="{BB962C8B-B14F-4D97-AF65-F5344CB8AC3E}">
        <p14:creationId xmlns:p14="http://schemas.microsoft.com/office/powerpoint/2010/main" val="125819150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51</a:t>
            </a:fld>
            <a:endParaRPr lang="en-AU" dirty="0"/>
          </a:p>
        </p:txBody>
      </p:sp>
      <p:sp>
        <p:nvSpPr>
          <p:cNvPr id="3" name="Title 2"/>
          <p:cNvSpPr>
            <a:spLocks noGrp="1"/>
          </p:cNvSpPr>
          <p:nvPr>
            <p:ph type="title"/>
          </p:nvPr>
        </p:nvSpPr>
        <p:spPr/>
        <p:txBody>
          <a:bodyPr/>
          <a:lstStyle/>
          <a:p>
            <a:r>
              <a:rPr lang="en-US" smtClean="0"/>
              <a:t>Bank Advantages (cont.)</a:t>
            </a:r>
            <a:endParaRPr lang="en-US"/>
          </a:p>
        </p:txBody>
      </p:sp>
      <p:sp>
        <p:nvSpPr>
          <p:cNvPr id="4" name="Content Placeholder 3"/>
          <p:cNvSpPr>
            <a:spLocks noGrp="1"/>
          </p:cNvSpPr>
          <p:nvPr>
            <p:ph idx="1"/>
          </p:nvPr>
        </p:nvSpPr>
        <p:spPr/>
        <p:txBody>
          <a:bodyPr/>
          <a:lstStyle/>
          <a:p>
            <a:r>
              <a:rPr lang="en-US" sz="2000" b="1"/>
              <a:t>Banks’ </a:t>
            </a:r>
            <a:r>
              <a:rPr lang="en-US" sz="2000" b="1" smtClean="0"/>
              <a:t>have larger sales forces </a:t>
            </a:r>
            <a:r>
              <a:rPr lang="en-US" sz="2000" b="1"/>
              <a:t>and customer service </a:t>
            </a:r>
            <a:r>
              <a:rPr lang="en-US" sz="2000" b="1" smtClean="0"/>
              <a:t>infrastructure. </a:t>
            </a:r>
          </a:p>
          <a:p>
            <a:pPr lvl="1"/>
            <a:r>
              <a:rPr lang="en-US" sz="1800" smtClean="0"/>
              <a:t>Banks maintain </a:t>
            </a:r>
            <a:r>
              <a:rPr lang="en-US" sz="1800"/>
              <a:t>robust sales and development programs. </a:t>
            </a:r>
            <a:r>
              <a:rPr lang="en-US" sz="1800" smtClean="0"/>
              <a:t>Although Fintech </a:t>
            </a:r>
            <a:r>
              <a:rPr lang="en-US" sz="1800"/>
              <a:t>has made strides in improving the efficiency and ease of use for consumer products, </a:t>
            </a:r>
            <a:r>
              <a:rPr lang="en-US" sz="1800" smtClean="0"/>
              <a:t>traditional </a:t>
            </a:r>
            <a:r>
              <a:rPr lang="en-US" sz="1800"/>
              <a:t>financial institutions have the physical sales force that is best equipped to help customers recognize and navigate technological and structural </a:t>
            </a:r>
            <a:r>
              <a:rPr lang="en-US" sz="1800" smtClean="0"/>
              <a:t>changes.</a:t>
            </a:r>
          </a:p>
          <a:p>
            <a:pPr lvl="1"/>
            <a:r>
              <a:rPr lang="en-US" sz="1800" smtClean="0"/>
              <a:t>Fintech companies usually have smaller </a:t>
            </a:r>
            <a:r>
              <a:rPr lang="en-US" sz="1800"/>
              <a:t>marketing and sales organizational structures, favoring digital solutions over humans. </a:t>
            </a:r>
            <a:r>
              <a:rPr lang="en-US" sz="1800" smtClean="0"/>
              <a:t>Customers often need and prefer personal interaction and confirmation when dealing with money management and making any changes.</a:t>
            </a:r>
            <a:endParaRPr lang="en-US" sz="1800"/>
          </a:p>
        </p:txBody>
      </p:sp>
      <p:sp>
        <p:nvSpPr>
          <p:cNvPr id="5" name="Footer Placeholder 4"/>
          <p:cNvSpPr>
            <a:spLocks noGrp="1"/>
          </p:cNvSpPr>
          <p:nvPr>
            <p:ph type="ftr" sz="quarter" idx="12"/>
          </p:nvPr>
        </p:nvSpPr>
        <p:spPr/>
        <p:txBody>
          <a:bodyPr/>
          <a:lstStyle/>
          <a:p>
            <a:endParaRPr lang="en-CA" dirty="0"/>
          </a:p>
        </p:txBody>
      </p:sp>
    </p:spTree>
    <p:extLst>
      <p:ext uri="{BB962C8B-B14F-4D97-AF65-F5344CB8AC3E}">
        <p14:creationId xmlns:p14="http://schemas.microsoft.com/office/powerpoint/2010/main" val="9349444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52</a:t>
            </a:fld>
            <a:endParaRPr lang="en-AU" dirty="0"/>
          </a:p>
        </p:txBody>
      </p:sp>
      <p:sp>
        <p:nvSpPr>
          <p:cNvPr id="3" name="Title 2"/>
          <p:cNvSpPr>
            <a:spLocks noGrp="1"/>
          </p:cNvSpPr>
          <p:nvPr>
            <p:ph type="title"/>
          </p:nvPr>
        </p:nvSpPr>
        <p:spPr/>
        <p:txBody>
          <a:bodyPr/>
          <a:lstStyle/>
          <a:p>
            <a:r>
              <a:rPr lang="en-US" smtClean="0"/>
              <a:t>Bank Advantages (cont.)</a:t>
            </a:r>
            <a:endParaRPr lang="en-US"/>
          </a:p>
        </p:txBody>
      </p:sp>
      <p:sp>
        <p:nvSpPr>
          <p:cNvPr id="4" name="Content Placeholder 3"/>
          <p:cNvSpPr>
            <a:spLocks noGrp="1"/>
          </p:cNvSpPr>
          <p:nvPr>
            <p:ph idx="1"/>
          </p:nvPr>
        </p:nvSpPr>
        <p:spPr/>
        <p:txBody>
          <a:bodyPr/>
          <a:lstStyle/>
          <a:p>
            <a:r>
              <a:rPr lang="en-US" b="1"/>
              <a:t>Banks have big </a:t>
            </a:r>
            <a:r>
              <a:rPr lang="en-US" b="1" smtClean="0"/>
              <a:t>data.</a:t>
            </a:r>
            <a:endParaRPr lang="en-US"/>
          </a:p>
          <a:p>
            <a:pPr lvl="1"/>
            <a:r>
              <a:rPr lang="en-US" sz="2000"/>
              <a:t>Although several fintech startups are exploring big data opportunities, banks still have the upper hand </a:t>
            </a:r>
            <a:r>
              <a:rPr lang="en-US" sz="2000" smtClean="0"/>
              <a:t>with respect to big data.</a:t>
            </a:r>
            <a:endParaRPr lang="en-US" sz="2000"/>
          </a:p>
          <a:p>
            <a:pPr lvl="1"/>
            <a:r>
              <a:rPr lang="en-US" sz="2000"/>
              <a:t>After years of data collection, banks have amassed large incumbent customer bases and data records </a:t>
            </a:r>
            <a:r>
              <a:rPr lang="en-US" sz="2000" smtClean="0"/>
              <a:t>regarding </a:t>
            </a:r>
            <a:r>
              <a:rPr lang="en-US" sz="2000"/>
              <a:t>customer transactions and behavior. This information is a tremendous asset </a:t>
            </a:r>
            <a:r>
              <a:rPr lang="en-US" sz="2000" smtClean="0"/>
              <a:t>that banks posses, not </a:t>
            </a:r>
            <a:r>
              <a:rPr lang="en-US" sz="2000"/>
              <a:t>fintech companies. </a:t>
            </a:r>
            <a:r>
              <a:rPr lang="en-US" sz="2000" smtClean="0"/>
              <a:t>This </a:t>
            </a:r>
            <a:r>
              <a:rPr lang="en-US" sz="2000"/>
              <a:t>data can be leveraged to identify customers ripe for new payment services and to mitigate and underwrite risk in innovative ways.</a:t>
            </a:r>
          </a:p>
          <a:p>
            <a:endParaRPr lang="en-US"/>
          </a:p>
        </p:txBody>
      </p:sp>
      <p:sp>
        <p:nvSpPr>
          <p:cNvPr id="5" name="Footer Placeholder 4"/>
          <p:cNvSpPr>
            <a:spLocks noGrp="1"/>
          </p:cNvSpPr>
          <p:nvPr>
            <p:ph type="ftr" sz="quarter" idx="12"/>
          </p:nvPr>
        </p:nvSpPr>
        <p:spPr/>
        <p:txBody>
          <a:bodyPr/>
          <a:lstStyle/>
          <a:p>
            <a:endParaRPr lang="en-CA" dirty="0"/>
          </a:p>
        </p:txBody>
      </p:sp>
    </p:spTree>
    <p:extLst>
      <p:ext uri="{BB962C8B-B14F-4D97-AF65-F5344CB8AC3E}">
        <p14:creationId xmlns:p14="http://schemas.microsoft.com/office/powerpoint/2010/main" val="43131663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53</a:t>
            </a:fld>
            <a:endParaRPr lang="en-AU" dirty="0"/>
          </a:p>
        </p:txBody>
      </p:sp>
      <p:sp>
        <p:nvSpPr>
          <p:cNvPr id="3" name="Title 2"/>
          <p:cNvSpPr>
            <a:spLocks noGrp="1"/>
          </p:cNvSpPr>
          <p:nvPr>
            <p:ph type="title"/>
          </p:nvPr>
        </p:nvSpPr>
        <p:spPr/>
        <p:txBody>
          <a:bodyPr/>
          <a:lstStyle/>
          <a:p>
            <a:r>
              <a:rPr lang="en-US" smtClean="0"/>
              <a:t>Takeaways</a:t>
            </a:r>
            <a:endParaRPr lang="en-US"/>
          </a:p>
        </p:txBody>
      </p:sp>
      <p:sp>
        <p:nvSpPr>
          <p:cNvPr id="4" name="Content Placeholder 3"/>
          <p:cNvSpPr>
            <a:spLocks noGrp="1"/>
          </p:cNvSpPr>
          <p:nvPr>
            <p:ph idx="1"/>
          </p:nvPr>
        </p:nvSpPr>
        <p:spPr/>
        <p:txBody>
          <a:bodyPr/>
          <a:lstStyle/>
          <a:p>
            <a:r>
              <a:rPr lang="en-US" smtClean="0"/>
              <a:t>Banks should continue to monitor developments in the FinTech space, including regulation, new products and activities</a:t>
            </a:r>
          </a:p>
          <a:p>
            <a:r>
              <a:rPr lang="en-US" smtClean="0"/>
              <a:t>Banks should be proactive in determining how they can compete or partner with Fintech companies to provide more efficient and desirable services to customers</a:t>
            </a:r>
          </a:p>
          <a:p>
            <a:r>
              <a:rPr lang="en-US" smtClean="0"/>
              <a:t>Banks should look at how Fintech companies can assist with meeting regulatory obligations and reducing risk through innovative technologies</a:t>
            </a:r>
            <a:endParaRPr lang="en-US"/>
          </a:p>
        </p:txBody>
      </p:sp>
      <p:sp>
        <p:nvSpPr>
          <p:cNvPr id="5" name="Footer Placeholder 4"/>
          <p:cNvSpPr>
            <a:spLocks noGrp="1"/>
          </p:cNvSpPr>
          <p:nvPr>
            <p:ph type="ftr" sz="quarter" idx="12"/>
          </p:nvPr>
        </p:nvSpPr>
        <p:spPr/>
        <p:txBody>
          <a:bodyPr/>
          <a:lstStyle/>
          <a:p>
            <a:endParaRPr lang="en-CA" dirty="0"/>
          </a:p>
        </p:txBody>
      </p:sp>
    </p:spTree>
    <p:extLst>
      <p:ext uri="{BB962C8B-B14F-4D97-AF65-F5344CB8AC3E}">
        <p14:creationId xmlns:p14="http://schemas.microsoft.com/office/powerpoint/2010/main" val="378722506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FinTech and Regulation</a:t>
            </a:r>
          </a:p>
        </p:txBody>
      </p:sp>
      <p:sp>
        <p:nvSpPr>
          <p:cNvPr id="3" name="Subtitle 2"/>
          <p:cNvSpPr>
            <a:spLocks noGrp="1"/>
          </p:cNvSpPr>
          <p:nvPr>
            <p:ph type="subTitle" sz="quarter" idx="1"/>
          </p:nvPr>
        </p:nvSpPr>
        <p:spPr/>
        <p:txBody>
          <a:bodyPr/>
          <a:lstStyle/>
          <a:p>
            <a:endParaRPr lang="en-US"/>
          </a:p>
        </p:txBody>
      </p:sp>
      <p:pic>
        <p:nvPicPr>
          <p:cNvPr id="4" name="Picture 2" descr="I:\POWERPOINT PITCH IMAGERY\IT-Computer-Communication\55945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6" y="3717032"/>
            <a:ext cx="9134868" cy="206765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95996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AA87465-EF2B-4EE1-9BA6-5E23AE4C173C}" type="slidenum">
              <a:rPr lang="en-AU" smtClean="0"/>
              <a:pPr/>
              <a:t>6</a:t>
            </a:fld>
            <a:endParaRPr lang="en-AU" dirty="0"/>
          </a:p>
        </p:txBody>
      </p:sp>
      <p:sp>
        <p:nvSpPr>
          <p:cNvPr id="3" name="Title 2"/>
          <p:cNvSpPr>
            <a:spLocks noGrp="1"/>
          </p:cNvSpPr>
          <p:nvPr>
            <p:ph type="title"/>
          </p:nvPr>
        </p:nvSpPr>
        <p:spPr/>
        <p:txBody>
          <a:bodyPr/>
          <a:lstStyle/>
          <a:p>
            <a:r>
              <a:rPr lang="en-US" smtClean="0"/>
              <a:t>Where Fintechs are (EY study)</a:t>
            </a:r>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39437054"/>
              </p:ext>
            </p:extLst>
          </p:nvPr>
        </p:nvGraphicFramePr>
        <p:xfrm>
          <a:off x="539552" y="1700808"/>
          <a:ext cx="8136905" cy="4743484"/>
        </p:xfrm>
        <a:graphic>
          <a:graphicData uri="http://schemas.openxmlformats.org/drawingml/2006/table">
            <a:tbl>
              <a:tblPr firstRow="1" bandRow="1">
                <a:tableStyleId>{91EBBBCC-DAD2-459C-BE2E-F6DE35CF9A28}</a:tableStyleId>
              </a:tblPr>
              <a:tblGrid>
                <a:gridCol w="1008112"/>
                <a:gridCol w="1512168"/>
                <a:gridCol w="1440160"/>
                <a:gridCol w="1584176"/>
                <a:gridCol w="2592289"/>
              </a:tblGrid>
              <a:tr h="360040">
                <a:tc>
                  <a:txBody>
                    <a:bodyPr/>
                    <a:lstStyle/>
                    <a:p>
                      <a:r>
                        <a:rPr lang="en-US" smtClean="0"/>
                        <a:t>Place</a:t>
                      </a:r>
                      <a:endParaRPr lang="en-US"/>
                    </a:p>
                  </a:txBody>
                  <a:tcPr/>
                </a:tc>
                <a:tc>
                  <a:txBody>
                    <a:bodyPr/>
                    <a:lstStyle/>
                    <a:p>
                      <a:r>
                        <a:rPr lang="en-US" smtClean="0"/>
                        <a:t>Market Size</a:t>
                      </a:r>
                      <a:endParaRPr lang="en-US"/>
                    </a:p>
                  </a:txBody>
                  <a:tcPr/>
                </a:tc>
                <a:tc>
                  <a:txBody>
                    <a:bodyPr/>
                    <a:lstStyle/>
                    <a:p>
                      <a:r>
                        <a:rPr lang="en-US" smtClean="0"/>
                        <a:t>Investment</a:t>
                      </a:r>
                      <a:endParaRPr lang="en-US"/>
                    </a:p>
                  </a:txBody>
                  <a:tcPr/>
                </a:tc>
                <a:tc>
                  <a:txBody>
                    <a:bodyPr/>
                    <a:lstStyle/>
                    <a:p>
                      <a:r>
                        <a:rPr lang="en-US" smtClean="0"/>
                        <a:t>Fintech staff</a:t>
                      </a:r>
                      <a:endParaRPr lang="en-US"/>
                    </a:p>
                  </a:txBody>
                  <a:tcPr/>
                </a:tc>
                <a:tc>
                  <a:txBody>
                    <a:bodyPr/>
                    <a:lstStyle/>
                    <a:p>
                      <a:r>
                        <a:rPr lang="en-US" smtClean="0"/>
                        <a:t>Characteristics</a:t>
                      </a:r>
                      <a:endParaRPr lang="en-US"/>
                    </a:p>
                  </a:txBody>
                  <a:tcPr/>
                </a:tc>
              </a:tr>
              <a:tr h="537244">
                <a:tc>
                  <a:txBody>
                    <a:bodyPr/>
                    <a:lstStyle/>
                    <a:p>
                      <a:r>
                        <a:rPr lang="en-US" sz="1400" smtClean="0"/>
                        <a:t>NYC</a:t>
                      </a:r>
                      <a:endParaRPr lang="en-US" sz="1400"/>
                    </a:p>
                  </a:txBody>
                  <a:tcPr/>
                </a:tc>
                <a:tc>
                  <a:txBody>
                    <a:bodyPr/>
                    <a:lstStyle/>
                    <a:p>
                      <a:r>
                        <a:rPr lang="en-US" sz="1600" smtClean="0"/>
                        <a:t>7.5bn</a:t>
                      </a:r>
                      <a:endParaRPr lang="en-US" sz="1600"/>
                    </a:p>
                  </a:txBody>
                  <a:tcPr/>
                </a:tc>
                <a:tc>
                  <a:txBody>
                    <a:bodyPr/>
                    <a:lstStyle/>
                    <a:p>
                      <a:r>
                        <a:rPr lang="en-US" sz="1600" smtClean="0"/>
                        <a:t>1.9bn</a:t>
                      </a:r>
                      <a:endParaRPr lang="en-US" sz="1600"/>
                    </a:p>
                  </a:txBody>
                  <a:tcPr/>
                </a:tc>
                <a:tc>
                  <a:txBody>
                    <a:bodyPr/>
                    <a:lstStyle/>
                    <a:p>
                      <a:r>
                        <a:rPr lang="en-US" sz="1600" smtClean="0"/>
                        <a:t>57,000</a:t>
                      </a:r>
                      <a:endParaRPr lang="en-US" sz="1600"/>
                    </a:p>
                  </a:txBody>
                  <a:tcPr/>
                </a:tc>
                <a:tc>
                  <a:txBody>
                    <a:bodyPr/>
                    <a:lstStyle/>
                    <a:p>
                      <a:pPr marL="171450" indent="-171450">
                        <a:buFont typeface="Arial" panose="020B0604020202020204" pitchFamily="34" charset="0"/>
                        <a:buChar char="•"/>
                      </a:pPr>
                      <a:r>
                        <a:rPr lang="en-US" sz="1200" smtClean="0"/>
                        <a:t>close to markets</a:t>
                      </a:r>
                    </a:p>
                    <a:p>
                      <a:pPr marL="171450" indent="-171450">
                        <a:buFont typeface="Arial" panose="020B0604020202020204" pitchFamily="34" charset="0"/>
                        <a:buChar char="•"/>
                      </a:pPr>
                      <a:r>
                        <a:rPr lang="en-US" sz="1200" smtClean="0"/>
                        <a:t>1st</a:t>
                      </a:r>
                      <a:r>
                        <a:rPr lang="en-US" sz="1200" baseline="0" smtClean="0"/>
                        <a:t> generation</a:t>
                      </a:r>
                    </a:p>
                    <a:p>
                      <a:pPr marL="171450" indent="-171450">
                        <a:buFont typeface="Arial" panose="020B0604020202020204" pitchFamily="34" charset="0"/>
                        <a:buChar char="•"/>
                      </a:pPr>
                      <a:r>
                        <a:rPr lang="en-US" sz="1200" baseline="0" smtClean="0"/>
                        <a:t>incubators &amp; accelerators</a:t>
                      </a:r>
                      <a:endParaRPr lang="en-US" sz="1200"/>
                    </a:p>
                  </a:txBody>
                  <a:tcPr/>
                </a:tc>
              </a:tr>
              <a:tr h="537244">
                <a:tc>
                  <a:txBody>
                    <a:bodyPr/>
                    <a:lstStyle/>
                    <a:p>
                      <a:r>
                        <a:rPr lang="en-US" sz="1400" smtClean="0"/>
                        <a:t>California</a:t>
                      </a:r>
                      <a:endParaRPr lang="en-US" sz="1400"/>
                    </a:p>
                  </a:txBody>
                  <a:tcPr/>
                </a:tc>
                <a:tc>
                  <a:txBody>
                    <a:bodyPr/>
                    <a:lstStyle/>
                    <a:p>
                      <a:r>
                        <a:rPr lang="en-US" sz="1600" smtClean="0"/>
                        <a:t>6.3bn</a:t>
                      </a:r>
                      <a:endParaRPr lang="en-US" sz="1600"/>
                    </a:p>
                  </a:txBody>
                  <a:tcPr/>
                </a:tc>
                <a:tc>
                  <a:txBody>
                    <a:bodyPr/>
                    <a:lstStyle/>
                    <a:p>
                      <a:r>
                        <a:rPr lang="en-US" sz="1600" smtClean="0"/>
                        <a:t>4.8bn</a:t>
                      </a:r>
                      <a:endParaRPr lang="en-US" sz="1600"/>
                    </a:p>
                  </a:txBody>
                  <a:tcPr/>
                </a:tc>
                <a:tc>
                  <a:txBody>
                    <a:bodyPr/>
                    <a:lstStyle/>
                    <a:p>
                      <a:r>
                        <a:rPr lang="en-US" sz="1600" smtClean="0"/>
                        <a:t>74,000</a:t>
                      </a:r>
                      <a:endParaRPr lang="en-US" sz="1600"/>
                    </a:p>
                  </a:txBody>
                  <a:tcPr/>
                </a:tc>
                <a:tc>
                  <a:txBody>
                    <a:bodyPr/>
                    <a:lstStyle/>
                    <a:p>
                      <a:pPr marL="171450" indent="-171450">
                        <a:buFont typeface="Arial" panose="020B0604020202020204" pitchFamily="34" charset="0"/>
                        <a:buChar char="•"/>
                      </a:pPr>
                      <a:r>
                        <a:rPr lang="en-US" sz="1200" smtClean="0"/>
                        <a:t>mature</a:t>
                      </a:r>
                      <a:r>
                        <a:rPr lang="en-US" sz="1200" baseline="0" smtClean="0"/>
                        <a:t> FinTech community</a:t>
                      </a:r>
                    </a:p>
                    <a:p>
                      <a:pPr marL="171450" indent="-171450">
                        <a:buFont typeface="Arial" panose="020B0604020202020204" pitchFamily="34" charset="0"/>
                        <a:buChar char="•"/>
                      </a:pPr>
                      <a:r>
                        <a:rPr lang="en-US" sz="1200" baseline="0" smtClean="0"/>
                        <a:t>established connections</a:t>
                      </a:r>
                    </a:p>
                    <a:p>
                      <a:pPr marL="171450" indent="-171450">
                        <a:buFont typeface="Arial" panose="020B0604020202020204" pitchFamily="34" charset="0"/>
                        <a:buChar char="•"/>
                      </a:pPr>
                      <a:r>
                        <a:rPr lang="en-US" sz="1200" baseline="0" smtClean="0"/>
                        <a:t>large VC funds</a:t>
                      </a:r>
                      <a:endParaRPr lang="en-US" sz="1200"/>
                    </a:p>
                  </a:txBody>
                  <a:tcPr/>
                </a:tc>
              </a:tr>
              <a:tr h="537244">
                <a:tc>
                  <a:txBody>
                    <a:bodyPr/>
                    <a:lstStyle/>
                    <a:p>
                      <a:r>
                        <a:rPr lang="en-US" sz="1400" smtClean="0"/>
                        <a:t>UK</a:t>
                      </a:r>
                      <a:endParaRPr lang="en-US" sz="1400"/>
                    </a:p>
                  </a:txBody>
                  <a:tcPr/>
                </a:tc>
                <a:tc>
                  <a:txBody>
                    <a:bodyPr/>
                    <a:lstStyle/>
                    <a:p>
                      <a:r>
                        <a:rPr lang="en-US" sz="1600" smtClean="0"/>
                        <a:t>8.9bn</a:t>
                      </a:r>
                      <a:endParaRPr lang="en-US" sz="1600"/>
                    </a:p>
                  </a:txBody>
                  <a:tcPr/>
                </a:tc>
                <a:tc>
                  <a:txBody>
                    <a:bodyPr/>
                    <a:lstStyle/>
                    <a:p>
                      <a:r>
                        <a:rPr lang="en-US" sz="1600" smtClean="0"/>
                        <a:t>707m</a:t>
                      </a:r>
                      <a:endParaRPr lang="en-US" sz="1600"/>
                    </a:p>
                  </a:txBody>
                  <a:tcPr/>
                </a:tc>
                <a:tc>
                  <a:txBody>
                    <a:bodyPr/>
                    <a:lstStyle/>
                    <a:p>
                      <a:r>
                        <a:rPr lang="en-US" sz="1600" smtClean="0"/>
                        <a:t>61,000</a:t>
                      </a:r>
                      <a:endParaRPr lang="en-US" sz="1600"/>
                    </a:p>
                  </a:txBody>
                  <a:tcPr/>
                </a:tc>
                <a:tc>
                  <a:txBody>
                    <a:bodyPr/>
                    <a:lstStyle/>
                    <a:p>
                      <a:pPr marL="171450" indent="-171450">
                        <a:buFont typeface="Arial" panose="020B0604020202020204" pitchFamily="34" charset="0"/>
                        <a:buChar char="•"/>
                      </a:pPr>
                      <a:r>
                        <a:rPr lang="en-US" sz="1200" smtClean="0"/>
                        <a:t>global</a:t>
                      </a:r>
                      <a:r>
                        <a:rPr lang="en-US" sz="1200" baseline="0" smtClean="0"/>
                        <a:t> financial hub</a:t>
                      </a:r>
                    </a:p>
                    <a:p>
                      <a:pPr marL="171450" indent="-171450">
                        <a:buFont typeface="Arial" panose="020B0604020202020204" pitchFamily="34" charset="0"/>
                        <a:buChar char="•"/>
                      </a:pPr>
                      <a:r>
                        <a:rPr lang="en-US" sz="1200" baseline="0" smtClean="0"/>
                        <a:t>progressive government &amp; reg.</a:t>
                      </a:r>
                    </a:p>
                    <a:p>
                      <a:pPr marL="171450" indent="-171450">
                        <a:buFont typeface="Arial" panose="020B0604020202020204" pitchFamily="34" charset="0"/>
                        <a:buChar char="•"/>
                      </a:pPr>
                      <a:r>
                        <a:rPr lang="en-US" sz="1200" baseline="0" smtClean="0"/>
                        <a:t>effective network of hubs</a:t>
                      </a:r>
                      <a:endParaRPr lang="en-US" sz="1200"/>
                    </a:p>
                  </a:txBody>
                  <a:tcPr/>
                </a:tc>
              </a:tr>
              <a:tr h="537244">
                <a:tc>
                  <a:txBody>
                    <a:bodyPr/>
                    <a:lstStyle/>
                    <a:p>
                      <a:r>
                        <a:rPr lang="en-US" sz="1400" smtClean="0"/>
                        <a:t>Germany</a:t>
                      </a:r>
                      <a:endParaRPr lang="en-US" sz="1400"/>
                    </a:p>
                  </a:txBody>
                  <a:tcPr/>
                </a:tc>
                <a:tc>
                  <a:txBody>
                    <a:bodyPr/>
                    <a:lstStyle/>
                    <a:p>
                      <a:r>
                        <a:rPr lang="en-US" sz="1600" smtClean="0"/>
                        <a:t>2.4bn</a:t>
                      </a:r>
                      <a:endParaRPr lang="en-US" sz="1600"/>
                    </a:p>
                  </a:txBody>
                  <a:tcPr/>
                </a:tc>
                <a:tc>
                  <a:txBody>
                    <a:bodyPr/>
                    <a:lstStyle/>
                    <a:p>
                      <a:r>
                        <a:rPr lang="en-US" sz="1600" smtClean="0"/>
                        <a:t>524m</a:t>
                      </a:r>
                      <a:endParaRPr lang="en-US" sz="1600"/>
                    </a:p>
                  </a:txBody>
                  <a:tcPr/>
                </a:tc>
                <a:tc>
                  <a:txBody>
                    <a:bodyPr/>
                    <a:lstStyle/>
                    <a:p>
                      <a:r>
                        <a:rPr lang="en-US" sz="1600" smtClean="0"/>
                        <a:t>13,000</a:t>
                      </a:r>
                      <a:endParaRPr lang="en-US" sz="1600"/>
                    </a:p>
                  </a:txBody>
                  <a:tcPr/>
                </a:tc>
                <a:tc>
                  <a:txBody>
                    <a:bodyPr/>
                    <a:lstStyle/>
                    <a:p>
                      <a:pPr marL="171450" indent="-171450">
                        <a:buFont typeface="Arial" panose="020B0604020202020204" pitchFamily="34" charset="0"/>
                        <a:buChar char="•"/>
                      </a:pPr>
                      <a:r>
                        <a:rPr lang="en-US" sz="1200" smtClean="0"/>
                        <a:t>mostly</a:t>
                      </a:r>
                      <a:r>
                        <a:rPr lang="en-US" sz="1200" baseline="0" smtClean="0"/>
                        <a:t> credit &amp; lending</a:t>
                      </a:r>
                    </a:p>
                    <a:p>
                      <a:pPr marL="171450" indent="-171450">
                        <a:buFont typeface="Arial" panose="020B0604020202020204" pitchFamily="34" charset="0"/>
                        <a:buChar char="•"/>
                      </a:pPr>
                      <a:r>
                        <a:rPr lang="en-US" sz="1200" baseline="0" smtClean="0"/>
                        <a:t>increasing focus on b2b</a:t>
                      </a:r>
                    </a:p>
                    <a:p>
                      <a:pPr marL="171450" indent="-171450">
                        <a:buFont typeface="Arial" panose="020B0604020202020204" pitchFamily="34" charset="0"/>
                        <a:buChar char="•"/>
                      </a:pPr>
                      <a:r>
                        <a:rPr lang="en-US" sz="1200" smtClean="0"/>
                        <a:t>complex</a:t>
                      </a:r>
                      <a:r>
                        <a:rPr lang="en-US" sz="1200" baseline="0" smtClean="0"/>
                        <a:t> startup environment</a:t>
                      </a:r>
                      <a:endParaRPr lang="en-US" sz="1200"/>
                    </a:p>
                  </a:txBody>
                  <a:tcPr/>
                </a:tc>
              </a:tr>
              <a:tr h="537244">
                <a:tc>
                  <a:txBody>
                    <a:bodyPr/>
                    <a:lstStyle/>
                    <a:p>
                      <a:r>
                        <a:rPr lang="en-US" sz="1400" smtClean="0"/>
                        <a:t>Hong Kong</a:t>
                      </a:r>
                      <a:endParaRPr lang="en-US" sz="1400"/>
                    </a:p>
                  </a:txBody>
                  <a:tcPr/>
                </a:tc>
                <a:tc>
                  <a:txBody>
                    <a:bodyPr/>
                    <a:lstStyle/>
                    <a:p>
                      <a:r>
                        <a:rPr lang="en-US" sz="1600" smtClean="0"/>
                        <a:t>0.9bn</a:t>
                      </a:r>
                      <a:endParaRPr lang="en-US" sz="1600"/>
                    </a:p>
                  </a:txBody>
                  <a:tcPr/>
                </a:tc>
                <a:tc>
                  <a:txBody>
                    <a:bodyPr/>
                    <a:lstStyle/>
                    <a:p>
                      <a:r>
                        <a:rPr lang="en-US" sz="1600" smtClean="0"/>
                        <a:t>62m</a:t>
                      </a:r>
                      <a:endParaRPr lang="en-US" sz="1600"/>
                    </a:p>
                  </a:txBody>
                  <a:tcPr/>
                </a:tc>
                <a:tc>
                  <a:txBody>
                    <a:bodyPr/>
                    <a:lstStyle/>
                    <a:p>
                      <a:r>
                        <a:rPr lang="en-US" sz="1600" smtClean="0"/>
                        <a:t>8,000</a:t>
                      </a:r>
                      <a:endParaRPr lang="en-US" sz="1600"/>
                    </a:p>
                  </a:txBody>
                  <a:tcPr/>
                </a:tc>
                <a:tc>
                  <a:txBody>
                    <a:bodyPr/>
                    <a:lstStyle/>
                    <a:p>
                      <a:pPr marL="171450" indent="-171450">
                        <a:buFont typeface="Arial" panose="020B0604020202020204" pitchFamily="34" charset="0"/>
                        <a:buChar char="•"/>
                      </a:pPr>
                      <a:r>
                        <a:rPr lang="en-US" sz="1200" smtClean="0"/>
                        <a:t>relatively nascent market</a:t>
                      </a:r>
                    </a:p>
                    <a:p>
                      <a:pPr marL="171450" indent="-171450">
                        <a:buFont typeface="Arial" panose="020B0604020202020204" pitchFamily="34" charset="0"/>
                        <a:buChar char="•"/>
                      </a:pPr>
                      <a:r>
                        <a:rPr lang="en-US" sz="1200" smtClean="0"/>
                        <a:t>community focused on capital markets</a:t>
                      </a:r>
                      <a:endParaRPr lang="en-US" sz="1200"/>
                    </a:p>
                  </a:txBody>
                  <a:tcPr/>
                </a:tc>
              </a:tr>
              <a:tr h="537244">
                <a:tc>
                  <a:txBody>
                    <a:bodyPr/>
                    <a:lstStyle/>
                    <a:p>
                      <a:r>
                        <a:rPr lang="en-US" sz="1400" smtClean="0"/>
                        <a:t>Singapore</a:t>
                      </a:r>
                      <a:endParaRPr lang="en-US" sz="1400"/>
                    </a:p>
                  </a:txBody>
                  <a:tcPr/>
                </a:tc>
                <a:tc>
                  <a:txBody>
                    <a:bodyPr/>
                    <a:lstStyle/>
                    <a:p>
                      <a:r>
                        <a:rPr lang="en-US" sz="1600" smtClean="0"/>
                        <a:t>0.9bn</a:t>
                      </a:r>
                      <a:endParaRPr lang="en-US" sz="1600"/>
                    </a:p>
                  </a:txBody>
                  <a:tcPr/>
                </a:tc>
                <a:tc>
                  <a:txBody>
                    <a:bodyPr/>
                    <a:lstStyle/>
                    <a:p>
                      <a:r>
                        <a:rPr lang="en-US" sz="1600" smtClean="0"/>
                        <a:t>50m</a:t>
                      </a:r>
                      <a:endParaRPr lang="en-US" sz="1600"/>
                    </a:p>
                  </a:txBody>
                  <a:tcPr/>
                </a:tc>
                <a:tc>
                  <a:txBody>
                    <a:bodyPr/>
                    <a:lstStyle/>
                    <a:p>
                      <a:r>
                        <a:rPr lang="en-US" sz="1600" smtClean="0"/>
                        <a:t>7,000</a:t>
                      </a:r>
                      <a:endParaRPr lang="en-US" sz="1600"/>
                    </a:p>
                  </a:txBody>
                  <a:tcPr/>
                </a:tc>
                <a:tc>
                  <a:txBody>
                    <a:bodyPr/>
                    <a:lstStyle/>
                    <a:p>
                      <a:pPr marL="171450" indent="-171450">
                        <a:buFont typeface="Arial" panose="020B0604020202020204" pitchFamily="34" charset="0"/>
                        <a:buChar char="•"/>
                      </a:pPr>
                      <a:r>
                        <a:rPr lang="en-US" sz="1200" smtClean="0"/>
                        <a:t>gateway to Asia</a:t>
                      </a:r>
                    </a:p>
                    <a:p>
                      <a:pPr marL="171450" indent="-171450">
                        <a:buFont typeface="Arial" panose="020B0604020202020204" pitchFamily="34" charset="0"/>
                        <a:buChar char="•"/>
                      </a:pPr>
                      <a:r>
                        <a:rPr lang="en-US" sz="1200" smtClean="0"/>
                        <a:t>easy</a:t>
                      </a:r>
                      <a:r>
                        <a:rPr lang="en-US" sz="1200" baseline="0" smtClean="0"/>
                        <a:t> to do business, English</a:t>
                      </a:r>
                    </a:p>
                    <a:p>
                      <a:pPr marL="171450" indent="-171450">
                        <a:buFont typeface="Arial" panose="020B0604020202020204" pitchFamily="34" charset="0"/>
                        <a:buChar char="•"/>
                      </a:pPr>
                      <a:r>
                        <a:rPr lang="en-US" sz="1200" baseline="0" smtClean="0"/>
                        <a:t>dedicated team at regulator</a:t>
                      </a:r>
                      <a:endParaRPr lang="en-US" sz="1200"/>
                    </a:p>
                  </a:txBody>
                  <a:tcPr/>
                </a:tc>
              </a:tr>
              <a:tr h="537244">
                <a:tc>
                  <a:txBody>
                    <a:bodyPr/>
                    <a:lstStyle/>
                    <a:p>
                      <a:r>
                        <a:rPr lang="en-US" sz="1400" smtClean="0"/>
                        <a:t>Australia</a:t>
                      </a:r>
                      <a:endParaRPr lang="en-US" sz="1400"/>
                    </a:p>
                  </a:txBody>
                  <a:tcPr/>
                </a:tc>
                <a:tc>
                  <a:txBody>
                    <a:bodyPr/>
                    <a:lstStyle/>
                    <a:p>
                      <a:r>
                        <a:rPr lang="en-US" sz="1600" smtClean="0"/>
                        <a:t>0.8bn</a:t>
                      </a:r>
                      <a:endParaRPr lang="en-US" sz="1600"/>
                    </a:p>
                  </a:txBody>
                  <a:tcPr/>
                </a:tc>
                <a:tc>
                  <a:txBody>
                    <a:bodyPr/>
                    <a:lstStyle/>
                    <a:p>
                      <a:r>
                        <a:rPr lang="en-US" sz="1600" smtClean="0"/>
                        <a:t>267m</a:t>
                      </a:r>
                      <a:endParaRPr lang="en-US" sz="1600"/>
                    </a:p>
                  </a:txBody>
                  <a:tcPr/>
                </a:tc>
                <a:tc>
                  <a:txBody>
                    <a:bodyPr/>
                    <a:lstStyle/>
                    <a:p>
                      <a:r>
                        <a:rPr lang="en-US" sz="1600" smtClean="0"/>
                        <a:t>10,000</a:t>
                      </a:r>
                      <a:endParaRPr lang="en-US" sz="1600"/>
                    </a:p>
                  </a:txBody>
                  <a:tcPr/>
                </a:tc>
                <a:tc>
                  <a:txBody>
                    <a:bodyPr/>
                    <a:lstStyle/>
                    <a:p>
                      <a:pPr marL="171450" indent="-171450">
                        <a:buFont typeface="Arial" panose="020B0604020202020204" pitchFamily="34" charset="0"/>
                        <a:buChar char="•"/>
                      </a:pPr>
                      <a:r>
                        <a:rPr lang="en-US" sz="1200" smtClean="0"/>
                        <a:t>emergin</a:t>
                      </a:r>
                      <a:r>
                        <a:rPr lang="en-US" sz="1200" baseline="0" smtClean="0"/>
                        <a:t>g Fintech ecosystem</a:t>
                      </a:r>
                    </a:p>
                    <a:p>
                      <a:pPr marL="171450" indent="-171450">
                        <a:buFont typeface="Arial" panose="020B0604020202020204" pitchFamily="34" charset="0"/>
                        <a:buChar char="•"/>
                      </a:pPr>
                      <a:r>
                        <a:rPr lang="en-US" sz="1200" baseline="0" smtClean="0"/>
                        <a:t>0.9bn commitment to innovation</a:t>
                      </a:r>
                      <a:endParaRPr lang="en-US" sz="1200"/>
                    </a:p>
                  </a:txBody>
                  <a:tcPr/>
                </a:tc>
              </a:tr>
            </a:tbl>
          </a:graphicData>
        </a:graphic>
      </p:graphicFrame>
      <p:sp>
        <p:nvSpPr>
          <p:cNvPr id="6" name="Footer Placeholder 5"/>
          <p:cNvSpPr>
            <a:spLocks noGrp="1"/>
          </p:cNvSpPr>
          <p:nvPr>
            <p:ph type="ftr" sz="quarter" idx="13"/>
          </p:nvPr>
        </p:nvSpPr>
        <p:spPr/>
        <p:txBody>
          <a:bodyPr/>
          <a:lstStyle/>
          <a:p>
            <a:endParaRPr lang="en-CA" dirty="0"/>
          </a:p>
        </p:txBody>
      </p:sp>
    </p:spTree>
    <p:extLst>
      <p:ext uri="{BB962C8B-B14F-4D97-AF65-F5344CB8AC3E}">
        <p14:creationId xmlns:p14="http://schemas.microsoft.com/office/powerpoint/2010/main" val="144937008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7</a:t>
            </a:fld>
            <a:endParaRPr lang="en-AU" dirty="0"/>
          </a:p>
        </p:txBody>
      </p:sp>
      <p:sp>
        <p:nvSpPr>
          <p:cNvPr id="3" name="Title 2"/>
          <p:cNvSpPr>
            <a:spLocks noGrp="1"/>
          </p:cNvSpPr>
          <p:nvPr>
            <p:ph type="title"/>
          </p:nvPr>
        </p:nvSpPr>
        <p:spPr/>
        <p:txBody>
          <a:bodyPr/>
          <a:lstStyle/>
          <a:p>
            <a:r>
              <a:rPr lang="en-US" dirty="0"/>
              <a:t>Examples of FinTech</a:t>
            </a:r>
          </a:p>
        </p:txBody>
      </p:sp>
      <p:sp>
        <p:nvSpPr>
          <p:cNvPr id="8" name="Rectangle 7"/>
          <p:cNvSpPr/>
          <p:nvPr/>
        </p:nvSpPr>
        <p:spPr>
          <a:xfrm>
            <a:off x="1695204" y="1756474"/>
            <a:ext cx="6835847" cy="1636258"/>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457200" rIns="274320" rtlCol="0" anchor="ctr"/>
          <a:lstStyle/>
          <a:p>
            <a:r>
              <a:rPr lang="en-US" sz="1800" b="1" dirty="0">
                <a:solidFill>
                  <a:schemeClr val="accent6"/>
                </a:solidFill>
              </a:rPr>
              <a:t>Peer to </a:t>
            </a:r>
            <a:r>
              <a:rPr lang="en-US" sz="1800" b="1">
                <a:solidFill>
                  <a:schemeClr val="accent6"/>
                </a:solidFill>
              </a:rPr>
              <a:t>peer </a:t>
            </a:r>
            <a:r>
              <a:rPr lang="en-US" sz="1800" b="1" smtClean="0">
                <a:solidFill>
                  <a:schemeClr val="accent6"/>
                </a:solidFill>
              </a:rPr>
              <a:t>or marketplace lending platforms </a:t>
            </a:r>
            <a:endParaRPr lang="en-US" sz="1800" b="1" dirty="0" smtClean="0">
              <a:solidFill>
                <a:schemeClr val="accent1"/>
              </a:solidFill>
            </a:endParaRPr>
          </a:p>
          <a:p>
            <a:pPr marL="448056" indent="-448056">
              <a:buFont typeface="Wingdings" panose="05000000000000000000" pitchFamily="2" charset="2"/>
              <a:buChar char="§"/>
            </a:pPr>
            <a:r>
              <a:rPr lang="en-US" sz="1800">
                <a:solidFill>
                  <a:schemeClr val="accent6"/>
                </a:solidFill>
              </a:rPr>
              <a:t>lending </a:t>
            </a:r>
            <a:r>
              <a:rPr lang="en-US" sz="1800" smtClean="0">
                <a:solidFill>
                  <a:schemeClr val="accent6"/>
                </a:solidFill>
              </a:rPr>
              <a:t>to individuals or businesses through online services that match lenders directly with borrowers</a:t>
            </a:r>
          </a:p>
          <a:p>
            <a:pPr marL="448056" indent="-448056">
              <a:buFont typeface="Wingdings" panose="05000000000000000000" pitchFamily="2" charset="2"/>
              <a:buChar char="§"/>
            </a:pPr>
            <a:r>
              <a:rPr lang="en-US" sz="1800" smtClean="0">
                <a:solidFill>
                  <a:schemeClr val="accent6"/>
                </a:solidFill>
              </a:rPr>
              <a:t>operation of lending platform may be regulated  </a:t>
            </a:r>
            <a:endParaRPr lang="en-US" sz="1800" dirty="0">
              <a:solidFill>
                <a:schemeClr val="accent6"/>
              </a:solidFill>
            </a:endParaRPr>
          </a:p>
        </p:txBody>
      </p:sp>
      <p:grpSp>
        <p:nvGrpSpPr>
          <p:cNvPr id="24" name="Group 23"/>
          <p:cNvGrpSpPr/>
          <p:nvPr/>
        </p:nvGrpSpPr>
        <p:grpSpPr>
          <a:xfrm>
            <a:off x="653424" y="1752444"/>
            <a:ext cx="1352246" cy="1636258"/>
            <a:chOff x="653424" y="1752444"/>
            <a:chExt cx="1352246" cy="1636258"/>
          </a:xfrm>
        </p:grpSpPr>
        <p:sp>
          <p:nvSpPr>
            <p:cNvPr id="9" name="Rectangle 8"/>
            <p:cNvSpPr/>
            <p:nvPr/>
          </p:nvSpPr>
          <p:spPr>
            <a:xfrm>
              <a:off x="653424" y="1752444"/>
              <a:ext cx="974409" cy="1636258"/>
            </a:xfrm>
            <a:prstGeom prst="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p:cNvSpPr/>
            <p:nvPr/>
          </p:nvSpPr>
          <p:spPr>
            <a:xfrm rot="5400000">
              <a:off x="1626406" y="1965468"/>
              <a:ext cx="370643" cy="387884"/>
            </a:xfrm>
            <a:prstGeom prst="triangle">
              <a:avLst/>
            </a:prstGeom>
            <a:solidFill>
              <a:schemeClr val="accent2"/>
            </a:solid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p:cNvSpPr/>
          <p:nvPr/>
        </p:nvSpPr>
        <p:spPr>
          <a:xfrm>
            <a:off x="1695204" y="3461650"/>
            <a:ext cx="6835846" cy="1423395"/>
          </a:xfrm>
          <a:prstGeom prst="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457200" rIns="274320" rtlCol="0" anchor="ctr"/>
          <a:lstStyle/>
          <a:p>
            <a:r>
              <a:rPr lang="en-US" sz="1800" b="1" dirty="0">
                <a:solidFill>
                  <a:schemeClr val="accent6"/>
                </a:solidFill>
              </a:rPr>
              <a:t>Equity </a:t>
            </a:r>
            <a:r>
              <a:rPr lang="en-US" sz="1800" b="1">
                <a:solidFill>
                  <a:schemeClr val="accent6"/>
                </a:solidFill>
              </a:rPr>
              <a:t>crowdfunding </a:t>
            </a:r>
            <a:endParaRPr lang="en-US" sz="1800" b="1" dirty="0" smtClean="0">
              <a:solidFill>
                <a:schemeClr val="accent1"/>
              </a:solidFill>
            </a:endParaRPr>
          </a:p>
          <a:p>
            <a:pPr marL="448056" indent="-448056">
              <a:buFont typeface="Wingdings" panose="05000000000000000000" pitchFamily="2" charset="2"/>
              <a:buChar char="§"/>
            </a:pPr>
            <a:r>
              <a:rPr lang="en-US" sz="1800" smtClean="0">
                <a:solidFill>
                  <a:schemeClr val="accent6"/>
                </a:solidFill>
              </a:rPr>
              <a:t>funding a project or venture by raising money from a large number of people</a:t>
            </a:r>
          </a:p>
          <a:p>
            <a:pPr marL="448056" indent="-448056">
              <a:buFont typeface="Wingdings" panose="05000000000000000000" pitchFamily="2" charset="2"/>
              <a:buChar char="§"/>
            </a:pPr>
            <a:r>
              <a:rPr lang="en-US" sz="1800" smtClean="0">
                <a:solidFill>
                  <a:schemeClr val="accent6"/>
                </a:solidFill>
              </a:rPr>
              <a:t>may </a:t>
            </a:r>
            <a:r>
              <a:rPr lang="en-US" sz="1800" dirty="0">
                <a:solidFill>
                  <a:schemeClr val="accent6"/>
                </a:solidFill>
              </a:rPr>
              <a:t>be regulated for </a:t>
            </a:r>
            <a:r>
              <a:rPr lang="en-US" sz="1800">
                <a:solidFill>
                  <a:schemeClr val="accent6"/>
                </a:solidFill>
              </a:rPr>
              <a:t>arranging </a:t>
            </a:r>
            <a:r>
              <a:rPr lang="en-US" sz="1800" smtClean="0">
                <a:solidFill>
                  <a:schemeClr val="accent6"/>
                </a:solidFill>
              </a:rPr>
              <a:t>securities transactions or operating </a:t>
            </a:r>
            <a:r>
              <a:rPr lang="en-US" sz="1800" dirty="0">
                <a:solidFill>
                  <a:schemeClr val="accent6"/>
                </a:solidFill>
              </a:rPr>
              <a:t>an </a:t>
            </a:r>
            <a:r>
              <a:rPr lang="en-US" sz="1800">
                <a:solidFill>
                  <a:schemeClr val="accent6"/>
                </a:solidFill>
              </a:rPr>
              <a:t>unregulated </a:t>
            </a:r>
            <a:r>
              <a:rPr lang="en-US" sz="1800" smtClean="0">
                <a:solidFill>
                  <a:schemeClr val="accent6"/>
                </a:solidFill>
              </a:rPr>
              <a:t>investment fund</a:t>
            </a:r>
            <a:endParaRPr lang="en-US" sz="1800" dirty="0">
              <a:solidFill>
                <a:schemeClr val="accent6"/>
              </a:solidFill>
            </a:endParaRPr>
          </a:p>
        </p:txBody>
      </p:sp>
      <p:grpSp>
        <p:nvGrpSpPr>
          <p:cNvPr id="25" name="Group 24"/>
          <p:cNvGrpSpPr/>
          <p:nvPr/>
        </p:nvGrpSpPr>
        <p:grpSpPr>
          <a:xfrm>
            <a:off x="653423" y="3465154"/>
            <a:ext cx="1352245" cy="1423395"/>
            <a:chOff x="653423" y="3465154"/>
            <a:chExt cx="1352245" cy="1423395"/>
          </a:xfrm>
        </p:grpSpPr>
        <p:sp>
          <p:nvSpPr>
            <p:cNvPr id="15" name="Rectangle 14"/>
            <p:cNvSpPr/>
            <p:nvPr/>
          </p:nvSpPr>
          <p:spPr>
            <a:xfrm>
              <a:off x="653423" y="3465154"/>
              <a:ext cx="974409" cy="1423395"/>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p:nvSpPr>
          <p:spPr>
            <a:xfrm rot="5400000">
              <a:off x="1650514" y="3590748"/>
              <a:ext cx="322423" cy="387884"/>
            </a:xfrm>
            <a:prstGeom prst="triangle">
              <a:avLst/>
            </a:prstGeom>
            <a:solidFill>
              <a:schemeClr val="accent3"/>
            </a:solid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18"/>
          <p:cNvSpPr/>
          <p:nvPr/>
        </p:nvSpPr>
        <p:spPr>
          <a:xfrm>
            <a:off x="1695204" y="4967981"/>
            <a:ext cx="6835847" cy="1423395"/>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457200" rIns="274320" rtlCol="0" anchor="ctr"/>
          <a:lstStyle/>
          <a:p>
            <a:r>
              <a:rPr lang="en-US" sz="1800" b="1">
                <a:solidFill>
                  <a:schemeClr val="accent6"/>
                </a:solidFill>
              </a:rPr>
              <a:t>Roboadvice</a:t>
            </a:r>
            <a:r>
              <a:rPr lang="en-US" sz="1800" b="1">
                <a:solidFill>
                  <a:schemeClr val="accent2"/>
                </a:solidFill>
              </a:rPr>
              <a:t> </a:t>
            </a:r>
            <a:endParaRPr lang="en-US" sz="1800" b="1" dirty="0" smtClean="0">
              <a:solidFill>
                <a:schemeClr val="accent1"/>
              </a:solidFill>
            </a:endParaRPr>
          </a:p>
          <a:p>
            <a:pPr marL="448056" indent="-448056">
              <a:buFont typeface="Wingdings" panose="05000000000000000000" pitchFamily="2" charset="2"/>
              <a:buChar char="§"/>
            </a:pPr>
            <a:r>
              <a:rPr lang="en-US" sz="1800" dirty="0">
                <a:solidFill>
                  <a:schemeClr val="accent6"/>
                </a:solidFill>
              </a:rPr>
              <a:t>automated financial advice (computer based algorithms and </a:t>
            </a:r>
            <a:r>
              <a:rPr lang="en-US" sz="1800">
                <a:solidFill>
                  <a:schemeClr val="accent6"/>
                </a:solidFill>
              </a:rPr>
              <a:t>decision </a:t>
            </a:r>
            <a:r>
              <a:rPr lang="en-US" sz="1800" smtClean="0">
                <a:solidFill>
                  <a:schemeClr val="accent6"/>
                </a:solidFill>
              </a:rPr>
              <a:t>trees)</a:t>
            </a:r>
          </a:p>
          <a:p>
            <a:pPr marL="448056" indent="-448056">
              <a:buFont typeface="Wingdings" panose="05000000000000000000" pitchFamily="2" charset="2"/>
              <a:buChar char="§"/>
            </a:pPr>
            <a:r>
              <a:rPr lang="en-US" sz="1800" smtClean="0">
                <a:solidFill>
                  <a:schemeClr val="accent6"/>
                </a:solidFill>
              </a:rPr>
              <a:t>may be subject to adviser registration/regulation</a:t>
            </a:r>
            <a:endParaRPr lang="en-US" sz="1800" dirty="0">
              <a:solidFill>
                <a:schemeClr val="accent6"/>
              </a:solidFill>
            </a:endParaRPr>
          </a:p>
        </p:txBody>
      </p:sp>
      <p:grpSp>
        <p:nvGrpSpPr>
          <p:cNvPr id="26" name="Group 25"/>
          <p:cNvGrpSpPr/>
          <p:nvPr/>
        </p:nvGrpSpPr>
        <p:grpSpPr>
          <a:xfrm>
            <a:off x="653424" y="4964476"/>
            <a:ext cx="1352245" cy="1423395"/>
            <a:chOff x="653424" y="4964476"/>
            <a:chExt cx="1352245" cy="1423395"/>
          </a:xfrm>
        </p:grpSpPr>
        <p:sp>
          <p:nvSpPr>
            <p:cNvPr id="20" name="Rectangle 19"/>
            <p:cNvSpPr/>
            <p:nvPr/>
          </p:nvSpPr>
          <p:spPr>
            <a:xfrm>
              <a:off x="653424" y="4964476"/>
              <a:ext cx="974409" cy="1423395"/>
            </a:xfrm>
            <a:prstGeom prst="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p:nvPr/>
          </p:nvSpPr>
          <p:spPr>
            <a:xfrm rot="5400000">
              <a:off x="1650515" y="5090070"/>
              <a:ext cx="322423" cy="387884"/>
            </a:xfrm>
            <a:prstGeom prst="triangle">
              <a:avLst/>
            </a:prstGeom>
            <a:solidFill>
              <a:schemeClr val="accent2"/>
            </a:solid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664" y="2070896"/>
            <a:ext cx="871071" cy="174214"/>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3760" y="5177288"/>
            <a:ext cx="867573" cy="228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599840" y="3645375"/>
            <a:ext cx="1352244" cy="276999"/>
          </a:xfrm>
          <a:prstGeom prst="rect">
            <a:avLst/>
          </a:prstGeom>
          <a:noFill/>
        </p:spPr>
        <p:txBody>
          <a:bodyPr wrap="square" rtlCol="0">
            <a:spAutoFit/>
          </a:bodyPr>
          <a:lstStyle/>
          <a:p>
            <a:r>
              <a:rPr lang="en-US" sz="1200" b="1" dirty="0" smtClean="0">
                <a:solidFill>
                  <a:srgbClr val="00B0F0"/>
                </a:solidFill>
              </a:rPr>
              <a:t>crowd</a:t>
            </a:r>
            <a:r>
              <a:rPr lang="en-US" sz="1200" b="1" dirty="0" smtClean="0">
                <a:solidFill>
                  <a:schemeClr val="accent6"/>
                </a:solidFill>
              </a:rPr>
              <a:t>funder</a:t>
            </a:r>
            <a:endParaRPr lang="en-US" sz="1200" b="1" dirty="0">
              <a:solidFill>
                <a:schemeClr val="accent6"/>
              </a:solidFill>
            </a:endParaRPr>
          </a:p>
        </p:txBody>
      </p:sp>
    </p:spTree>
    <p:extLst>
      <p:ext uri="{BB962C8B-B14F-4D97-AF65-F5344CB8AC3E}">
        <p14:creationId xmlns:p14="http://schemas.microsoft.com/office/powerpoint/2010/main" val="59721724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8</a:t>
            </a:fld>
            <a:endParaRPr lang="en-AU" dirty="0"/>
          </a:p>
        </p:txBody>
      </p:sp>
      <p:sp>
        <p:nvSpPr>
          <p:cNvPr id="3" name="Title 2"/>
          <p:cNvSpPr>
            <a:spLocks noGrp="1"/>
          </p:cNvSpPr>
          <p:nvPr>
            <p:ph type="title"/>
          </p:nvPr>
        </p:nvSpPr>
        <p:spPr/>
        <p:txBody>
          <a:bodyPr/>
          <a:lstStyle/>
          <a:p>
            <a:r>
              <a:rPr lang="en-US" dirty="0"/>
              <a:t>Examples of FinTech</a:t>
            </a:r>
          </a:p>
        </p:txBody>
      </p:sp>
      <p:sp>
        <p:nvSpPr>
          <p:cNvPr id="8" name="Rectangle 7"/>
          <p:cNvSpPr/>
          <p:nvPr/>
        </p:nvSpPr>
        <p:spPr>
          <a:xfrm>
            <a:off x="1695204" y="1756474"/>
            <a:ext cx="6835847" cy="1636258"/>
          </a:xfrm>
          <a:prstGeom prst="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457200" rIns="274320" rtlCol="0" anchor="ctr"/>
          <a:lstStyle/>
          <a:p>
            <a:r>
              <a:rPr lang="en-US" sz="1800" b="1" dirty="0">
                <a:solidFill>
                  <a:schemeClr val="accent6"/>
                </a:solidFill>
              </a:rPr>
              <a:t>Virtual </a:t>
            </a:r>
            <a:r>
              <a:rPr lang="en-US" sz="1800" b="1">
                <a:solidFill>
                  <a:schemeClr val="accent6"/>
                </a:solidFill>
              </a:rPr>
              <a:t>currencies </a:t>
            </a:r>
            <a:endParaRPr lang="en-US" sz="1800" b="1" dirty="0" smtClean="0">
              <a:solidFill>
                <a:schemeClr val="accent1"/>
              </a:solidFill>
            </a:endParaRPr>
          </a:p>
          <a:p>
            <a:pPr marL="448056" indent="-448056">
              <a:buFont typeface="Wingdings" panose="05000000000000000000" pitchFamily="2" charset="2"/>
              <a:buChar char="§"/>
            </a:pPr>
            <a:r>
              <a:rPr lang="en-US" sz="1800" dirty="0">
                <a:solidFill>
                  <a:schemeClr val="accent6"/>
                </a:solidFill>
              </a:rPr>
              <a:t>Bitcoin etc. might constitute currencies if the trading in them is regulated; also raises AML issues</a:t>
            </a:r>
          </a:p>
        </p:txBody>
      </p:sp>
      <p:grpSp>
        <p:nvGrpSpPr>
          <p:cNvPr id="6" name="Group 5"/>
          <p:cNvGrpSpPr/>
          <p:nvPr/>
        </p:nvGrpSpPr>
        <p:grpSpPr>
          <a:xfrm>
            <a:off x="653424" y="1752444"/>
            <a:ext cx="1352246" cy="1636258"/>
            <a:chOff x="653424" y="1752444"/>
            <a:chExt cx="1352246" cy="1636258"/>
          </a:xfrm>
        </p:grpSpPr>
        <p:sp>
          <p:nvSpPr>
            <p:cNvPr id="9" name="Rectangle 8"/>
            <p:cNvSpPr/>
            <p:nvPr/>
          </p:nvSpPr>
          <p:spPr>
            <a:xfrm>
              <a:off x="653424" y="1752444"/>
              <a:ext cx="974409" cy="1636258"/>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p:cNvSpPr/>
            <p:nvPr/>
          </p:nvSpPr>
          <p:spPr>
            <a:xfrm rot="5400000">
              <a:off x="1626406" y="1965468"/>
              <a:ext cx="370643" cy="387884"/>
            </a:xfrm>
            <a:prstGeom prst="triangle">
              <a:avLst/>
            </a:prstGeom>
            <a:solidFill>
              <a:schemeClr val="accent3"/>
            </a:solid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p:cNvSpPr/>
          <p:nvPr/>
        </p:nvSpPr>
        <p:spPr>
          <a:xfrm>
            <a:off x="1695204" y="3517773"/>
            <a:ext cx="6835846" cy="1423395"/>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457200" rIns="274320" rtlCol="0" anchor="ctr"/>
          <a:lstStyle/>
          <a:p>
            <a:r>
              <a:rPr lang="en-US" sz="1800" b="1" dirty="0">
                <a:solidFill>
                  <a:schemeClr val="accent6"/>
                </a:solidFill>
              </a:rPr>
              <a:t>On-line payment </a:t>
            </a:r>
            <a:r>
              <a:rPr lang="en-US" sz="1800" b="1">
                <a:solidFill>
                  <a:schemeClr val="accent6"/>
                </a:solidFill>
              </a:rPr>
              <a:t>accounts </a:t>
            </a:r>
            <a:endParaRPr lang="en-US" sz="1800" b="1" dirty="0" smtClean="0">
              <a:solidFill>
                <a:schemeClr val="accent1"/>
              </a:solidFill>
            </a:endParaRPr>
          </a:p>
          <a:p>
            <a:pPr marL="448056" indent="-448056">
              <a:buFont typeface="Wingdings" panose="05000000000000000000" pitchFamily="2" charset="2"/>
              <a:buChar char="§"/>
            </a:pPr>
            <a:r>
              <a:rPr lang="en-US" sz="1800" smtClean="0">
                <a:solidFill>
                  <a:schemeClr val="accent6"/>
                </a:solidFill>
              </a:rPr>
              <a:t>accounts through which you can send money, make payments online, and receive money</a:t>
            </a:r>
          </a:p>
          <a:p>
            <a:pPr marL="448056" indent="-448056">
              <a:buFont typeface="Wingdings" panose="05000000000000000000" pitchFamily="2" charset="2"/>
              <a:buChar char="§"/>
            </a:pPr>
            <a:r>
              <a:rPr lang="en-US" sz="1800" smtClean="0">
                <a:solidFill>
                  <a:schemeClr val="accent6"/>
                </a:solidFill>
              </a:rPr>
              <a:t>may be regulated </a:t>
            </a:r>
            <a:r>
              <a:rPr lang="en-US" sz="1800" dirty="0">
                <a:solidFill>
                  <a:schemeClr val="accent6"/>
                </a:solidFill>
              </a:rPr>
              <a:t>as non-bank payment institutions</a:t>
            </a:r>
          </a:p>
        </p:txBody>
      </p:sp>
      <p:grpSp>
        <p:nvGrpSpPr>
          <p:cNvPr id="5" name="Group 4"/>
          <p:cNvGrpSpPr/>
          <p:nvPr/>
        </p:nvGrpSpPr>
        <p:grpSpPr>
          <a:xfrm>
            <a:off x="653423" y="3465154"/>
            <a:ext cx="1352245" cy="1423395"/>
            <a:chOff x="653423" y="3465154"/>
            <a:chExt cx="1352245" cy="1423395"/>
          </a:xfrm>
        </p:grpSpPr>
        <p:sp>
          <p:nvSpPr>
            <p:cNvPr id="15" name="Rectangle 14"/>
            <p:cNvSpPr/>
            <p:nvPr/>
          </p:nvSpPr>
          <p:spPr>
            <a:xfrm>
              <a:off x="653423" y="3465154"/>
              <a:ext cx="974409" cy="1423395"/>
            </a:xfrm>
            <a:prstGeom prst="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p:nvSpPr>
          <p:spPr>
            <a:xfrm rot="5400000">
              <a:off x="1650514" y="3590748"/>
              <a:ext cx="322423" cy="387884"/>
            </a:xfrm>
            <a:prstGeom prst="triangle">
              <a:avLst/>
            </a:prstGeom>
            <a:solidFill>
              <a:schemeClr val="accent2"/>
            </a:solid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18"/>
          <p:cNvSpPr/>
          <p:nvPr/>
        </p:nvSpPr>
        <p:spPr>
          <a:xfrm>
            <a:off x="1695204" y="4967981"/>
            <a:ext cx="6835847" cy="1423395"/>
          </a:xfrm>
          <a:prstGeom prst="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457200" rIns="274320" rtlCol="0" anchor="ctr"/>
          <a:lstStyle/>
          <a:p>
            <a:r>
              <a:rPr lang="en-US" sz="1800" b="1" dirty="0">
                <a:solidFill>
                  <a:schemeClr val="accent6"/>
                </a:solidFill>
              </a:rPr>
              <a:t>Payment initiation </a:t>
            </a:r>
            <a:r>
              <a:rPr lang="en-US" sz="1800" b="1">
                <a:solidFill>
                  <a:schemeClr val="accent6"/>
                </a:solidFill>
              </a:rPr>
              <a:t>services </a:t>
            </a:r>
            <a:endParaRPr lang="en-US" sz="1800" b="1" smtClean="0">
              <a:solidFill>
                <a:schemeClr val="accent6"/>
              </a:solidFill>
            </a:endParaRPr>
          </a:p>
          <a:p>
            <a:pPr marL="285750" indent="-285750">
              <a:buFont typeface="Wingdings" panose="05000000000000000000" pitchFamily="2" charset="2"/>
              <a:buChar char="§"/>
            </a:pPr>
            <a:r>
              <a:rPr lang="en-US" sz="1800" smtClean="0">
                <a:solidFill>
                  <a:schemeClr val="tx2"/>
                </a:solidFill>
              </a:rPr>
              <a:t>service used to initiate a payment to another party</a:t>
            </a:r>
          </a:p>
        </p:txBody>
      </p:sp>
      <p:grpSp>
        <p:nvGrpSpPr>
          <p:cNvPr id="4" name="Group 3"/>
          <p:cNvGrpSpPr/>
          <p:nvPr/>
        </p:nvGrpSpPr>
        <p:grpSpPr>
          <a:xfrm>
            <a:off x="653424" y="4964476"/>
            <a:ext cx="1352245" cy="1423395"/>
            <a:chOff x="653424" y="4964476"/>
            <a:chExt cx="1352245" cy="1423395"/>
          </a:xfrm>
        </p:grpSpPr>
        <p:sp>
          <p:nvSpPr>
            <p:cNvPr id="20" name="Rectangle 19"/>
            <p:cNvSpPr/>
            <p:nvPr/>
          </p:nvSpPr>
          <p:spPr>
            <a:xfrm>
              <a:off x="653424" y="4964476"/>
              <a:ext cx="974409" cy="1423395"/>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5400000">
              <a:off x="1650515" y="5090070"/>
              <a:ext cx="322423" cy="387884"/>
            </a:xfrm>
            <a:prstGeom prst="triangle">
              <a:avLst/>
            </a:prstGeom>
            <a:solidFill>
              <a:schemeClr val="accent3"/>
            </a:solid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296" y="2112760"/>
            <a:ext cx="881184" cy="12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289" y="3622155"/>
            <a:ext cx="438677" cy="363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622" y="5132849"/>
            <a:ext cx="771299" cy="312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6052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439E4F6-2607-4A03-99F9-7BC62CFC729C}" type="slidenum">
              <a:rPr lang="en-AU" smtClean="0"/>
              <a:pPr/>
              <a:t>9</a:t>
            </a:fld>
            <a:endParaRPr lang="en-AU" dirty="0"/>
          </a:p>
        </p:txBody>
      </p:sp>
      <p:sp>
        <p:nvSpPr>
          <p:cNvPr id="3" name="Title 2"/>
          <p:cNvSpPr>
            <a:spLocks noGrp="1"/>
          </p:cNvSpPr>
          <p:nvPr>
            <p:ph type="title"/>
          </p:nvPr>
        </p:nvSpPr>
        <p:spPr/>
        <p:txBody>
          <a:bodyPr/>
          <a:lstStyle/>
          <a:p>
            <a:endParaRPr lang="en-US"/>
          </a:p>
        </p:txBody>
      </p:sp>
      <p:sp>
        <p:nvSpPr>
          <p:cNvPr id="5" name="Footer Placeholder 4"/>
          <p:cNvSpPr>
            <a:spLocks noGrp="1"/>
          </p:cNvSpPr>
          <p:nvPr>
            <p:ph type="ftr" sz="quarter" idx="12"/>
          </p:nvPr>
        </p:nvSpPr>
        <p:spPr/>
        <p:txBody>
          <a:bodyPr/>
          <a:lstStyle/>
          <a:p>
            <a:endParaRPr lang="en-CA"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5494" y="1666875"/>
            <a:ext cx="50292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56617"/>
      </p:ext>
    </p:extLst>
  </p:cSld>
  <p:clrMapOvr>
    <a:masterClrMapping/>
  </p:clrMapOvr>
  <p:transition/>
</p:sld>
</file>

<file path=ppt/theme/theme1.xml><?xml version="1.0" encoding="utf-8"?>
<a:theme xmlns:a="http://schemas.openxmlformats.org/drawingml/2006/main" name="Theme1">
  <a:themeElements>
    <a:clrScheme name="Local copy of B&amp;M">
      <a:dk1>
        <a:srgbClr val="5F5F5F"/>
      </a:dk1>
      <a:lt1>
        <a:srgbClr val="FFFFFF"/>
      </a:lt1>
      <a:dk2>
        <a:srgbClr val="000000"/>
      </a:dk2>
      <a:lt2>
        <a:srgbClr val="FFFFFF"/>
      </a:lt2>
      <a:accent1>
        <a:srgbClr val="A71930"/>
      </a:accent1>
      <a:accent2>
        <a:srgbClr val="EBB700"/>
      </a:accent2>
      <a:accent3>
        <a:srgbClr val="6773B6"/>
      </a:accent3>
      <a:accent4>
        <a:srgbClr val="A3AD00"/>
      </a:accent4>
      <a:accent5>
        <a:srgbClr val="5F5F5F"/>
      </a:accent5>
      <a:accent6>
        <a:srgbClr val="000000"/>
      </a:accent6>
      <a:hlink>
        <a:srgbClr val="A2AD00"/>
      </a:hlink>
      <a:folHlink>
        <a:srgbClr val="A2AD00"/>
      </a:folHlink>
    </a:clrScheme>
    <a:fontScheme name="B&amp;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B&amp;M Presentation.potx" id="{828D5E9D-DC9A-4078-92FE-FA50AF84B209}" vid="{ADFA48D8-A678-4B47-88F1-839C434241DF}"/>
    </a:ext>
  </a:extLst>
</a:theme>
</file>

<file path=ppt/theme/theme2.xml><?xml version="1.0" encoding="utf-8"?>
<a:theme xmlns:a="http://schemas.openxmlformats.org/drawingml/2006/main" name="1_Theme1">
  <a:themeElements>
    <a:clrScheme name="B&amp;M">
      <a:dk1>
        <a:srgbClr val="404143"/>
      </a:dk1>
      <a:lt1>
        <a:srgbClr val="FFFFFF"/>
      </a:lt1>
      <a:dk2>
        <a:srgbClr val="404144"/>
      </a:dk2>
      <a:lt2>
        <a:srgbClr val="FFFFFF"/>
      </a:lt2>
      <a:accent1>
        <a:srgbClr val="A71930"/>
      </a:accent1>
      <a:accent2>
        <a:srgbClr val="EBB700"/>
      </a:accent2>
      <a:accent3>
        <a:srgbClr val="6773B6"/>
      </a:accent3>
      <a:accent4>
        <a:srgbClr val="A2AD00"/>
      </a:accent4>
      <a:accent5>
        <a:srgbClr val="8B8D8E"/>
      </a:accent5>
      <a:accent6>
        <a:srgbClr val="404143"/>
      </a:accent6>
      <a:hlink>
        <a:srgbClr val="00AEEF"/>
      </a:hlink>
      <a:folHlink>
        <a:srgbClr val="A8BBC6"/>
      </a:folHlink>
    </a:clrScheme>
    <a:fontScheme name="B&amp;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E2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5000"/>
          </a:spcBef>
          <a:spcAft>
            <a:spcPct val="0"/>
          </a:spcAft>
          <a:buClr>
            <a:srgbClr val="A50E29"/>
          </a:buClr>
          <a:buSzTx/>
          <a:buFont typeface="Arial" charset="0"/>
          <a:buNone/>
          <a:tabLst/>
          <a:defRPr kumimoji="0" lang="en-AU" sz="2400" b="0" i="0" u="none" strike="noStrike" cap="none" normalizeH="0" baseline="0" smtClean="0">
            <a:ln>
              <a:noFill/>
            </a:ln>
            <a:solidFill>
              <a:srgbClr val="A50E29"/>
            </a:solidFill>
            <a:effectLst/>
            <a:latin typeface="Arial" charset="0"/>
          </a:defRPr>
        </a:defPPr>
      </a:lstStyle>
    </a:spDef>
    <a:lnDef>
      <a:spPr bwMode="auto">
        <a:xfrm>
          <a:off x="0" y="0"/>
          <a:ext cx="1" cy="1"/>
        </a:xfrm>
        <a:custGeom>
          <a:avLst/>
          <a:gdLst/>
          <a:ahLst/>
          <a:cxnLst/>
          <a:rect l="0" t="0" r="0" b="0"/>
          <a:pathLst/>
        </a:custGeom>
        <a:solidFill>
          <a:srgbClr val="A50E2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5000"/>
          </a:spcBef>
          <a:spcAft>
            <a:spcPct val="0"/>
          </a:spcAft>
          <a:buClr>
            <a:srgbClr val="A50E29"/>
          </a:buClr>
          <a:buSzTx/>
          <a:buFont typeface="Arial" charset="0"/>
          <a:buNone/>
          <a:tabLst/>
          <a:defRPr kumimoji="0" lang="en-AU" sz="2400" b="0" i="0" u="none" strike="noStrike" cap="none" normalizeH="0" baseline="0" smtClean="0">
            <a:ln>
              <a:noFill/>
            </a:ln>
            <a:solidFill>
              <a:srgbClr val="A50E29"/>
            </a:solidFill>
            <a:effectLst/>
            <a:latin typeface="Arial" charset="0"/>
          </a:defRPr>
        </a:defPPr>
      </a:lstStyle>
    </a:lnDef>
  </a:objectDefaults>
  <a:extraClrSchemeLst>
    <a:extraClrScheme>
      <a:clrScheme name="PowerPoint_blue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blue 2">
        <a:dk1>
          <a:srgbClr val="404143"/>
        </a:dk1>
        <a:lt1>
          <a:srgbClr val="FFFFFF"/>
        </a:lt1>
        <a:dk2>
          <a:srgbClr val="A50E29"/>
        </a:dk2>
        <a:lt2>
          <a:srgbClr val="404143"/>
        </a:lt2>
        <a:accent1>
          <a:srgbClr val="A50E29"/>
        </a:accent1>
        <a:accent2>
          <a:srgbClr val="C8A004"/>
        </a:accent2>
        <a:accent3>
          <a:srgbClr val="FFFFFF"/>
        </a:accent3>
        <a:accent4>
          <a:srgbClr val="353638"/>
        </a:accent4>
        <a:accent5>
          <a:srgbClr val="CFAAAC"/>
        </a:accent5>
        <a:accent6>
          <a:srgbClr val="B59103"/>
        </a:accent6>
        <a:hlink>
          <a:srgbClr val="546288"/>
        </a:hlink>
        <a:folHlink>
          <a:srgbClr val="7D841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3661</Words>
  <Application>Microsoft Office PowerPoint</Application>
  <PresentationFormat>On-screen Show (4:3)</PresentationFormat>
  <Paragraphs>491</Paragraphs>
  <Slides>54</Slides>
  <Notes>21</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Theme1</vt:lpstr>
      <vt:lpstr>1_Theme1</vt:lpstr>
      <vt:lpstr>FinTech and Regulation</vt:lpstr>
      <vt:lpstr>Agenda</vt:lpstr>
      <vt:lpstr>FinTech Overview</vt:lpstr>
      <vt:lpstr>What is FinTech?</vt:lpstr>
      <vt:lpstr>Growth of FinTech</vt:lpstr>
      <vt:lpstr>Where Fintechs are (EY study)</vt:lpstr>
      <vt:lpstr>Examples of FinTech</vt:lpstr>
      <vt:lpstr>Examples of FinTech</vt:lpstr>
      <vt:lpstr>PowerPoint Presentation</vt:lpstr>
      <vt:lpstr>Marketplace Lending</vt:lpstr>
      <vt:lpstr>Marketplace Lending</vt:lpstr>
      <vt:lpstr>Mobile Payments</vt:lpstr>
      <vt:lpstr>Mobile Payments </vt:lpstr>
      <vt:lpstr>Blockchain Technology </vt:lpstr>
      <vt:lpstr>InvesTech</vt:lpstr>
      <vt:lpstr>Big Data</vt:lpstr>
      <vt:lpstr>Big Data</vt:lpstr>
      <vt:lpstr>RegTech</vt:lpstr>
      <vt:lpstr>PowerPoint Presentation</vt:lpstr>
      <vt:lpstr>Additional Risks from FinTech</vt:lpstr>
      <vt:lpstr>Regulation of FinTech</vt:lpstr>
      <vt:lpstr>Principles Underlying FinTech Regulation</vt:lpstr>
      <vt:lpstr>Factors Impacting Regulatory Authority</vt:lpstr>
      <vt:lpstr>Approaches to FinTech Regulation</vt:lpstr>
      <vt:lpstr>Approaches to FinTech Regulation</vt:lpstr>
      <vt:lpstr>Regulatory framework in the U.K.</vt:lpstr>
      <vt:lpstr>Regulatory framework in the U.K. (cont.)</vt:lpstr>
      <vt:lpstr>Regulatory Framework in Singapore</vt:lpstr>
      <vt:lpstr>Regulatory Framework in Singapore (cont.)</vt:lpstr>
      <vt:lpstr>Regulatory Framework in Hong Kong</vt:lpstr>
      <vt:lpstr>US Financial Regulatory System: Overview</vt:lpstr>
      <vt:lpstr>FinTech Regulation in the US</vt:lpstr>
      <vt:lpstr>Regulatory Initiatives to Encourage FinTech</vt:lpstr>
      <vt:lpstr>Regulatory Sandbox</vt:lpstr>
      <vt:lpstr>Passport System</vt:lpstr>
      <vt:lpstr>FinTech Bridges</vt:lpstr>
      <vt:lpstr>Tax Concessions</vt:lpstr>
      <vt:lpstr>Innovation Agencies/Offices</vt:lpstr>
      <vt:lpstr>Regulatory Approach to Innovation – Singapore </vt:lpstr>
      <vt:lpstr>Government Initiatives - Singapore</vt:lpstr>
      <vt:lpstr>Government Initiatives - Singapore</vt:lpstr>
      <vt:lpstr>Regulatory Approach to Innovation – Hong Kong</vt:lpstr>
      <vt:lpstr>Government Initiatives – Hong Kong</vt:lpstr>
      <vt:lpstr>Effect on Existing Financial Institutions</vt:lpstr>
      <vt:lpstr>FinTech Trends in the US</vt:lpstr>
      <vt:lpstr>Bank Investment in FinTech</vt:lpstr>
      <vt:lpstr>Banks vs. Startups - Challenges</vt:lpstr>
      <vt:lpstr>Existing FIs vs. FinTech – Regulatory Obligations</vt:lpstr>
      <vt:lpstr>Challenges Facing Fintech in U.S. – Regulatory Perspective</vt:lpstr>
      <vt:lpstr>Advantages Banks have over FinTech</vt:lpstr>
      <vt:lpstr>Bank Advantages (cont.)</vt:lpstr>
      <vt:lpstr>Bank Advantages (cont.)</vt:lpstr>
      <vt:lpstr>Takeaways</vt:lpstr>
      <vt:lpstr>FinTech and Regulation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Fitzmaurice</dc:creator>
  <cp:lastModifiedBy>Prior, Kimberly A.</cp:lastModifiedBy>
  <cp:revision>395</cp:revision>
  <cp:lastPrinted>2016-02-02T11:29:38Z</cp:lastPrinted>
  <dcterms:created xsi:type="dcterms:W3CDTF">2013-10-30T02:43:43Z</dcterms:created>
  <dcterms:modified xsi:type="dcterms:W3CDTF">2016-09-22T03:22:58Z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MPresentation">
    <vt:bool>true</vt:bool>
  </property>
  <property fmtid="{D5CDD505-2E9C-101B-9397-08002B2CF9AE}" pid="3" name="GlobalTemplate">
    <vt:bool>true</vt:bool>
  </property>
  <property fmtid="{D5CDD505-2E9C-101B-9397-08002B2CF9AE}" pid="4" name="OfficeIni">
    <vt:lpwstr>Chicago - Baker &amp; McKenzie Consulting LLC.ini</vt:lpwstr>
  </property>
  <property fmtid="{D5CDD505-2E9C-101B-9397-08002B2CF9AE}" pid="5" name="Colour">
    <vt:lpwstr>Green</vt:lpwstr>
  </property>
</Properties>
</file>