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6" r:id="rId2"/>
    <p:sldId id="338" r:id="rId3"/>
    <p:sldId id="349" r:id="rId4"/>
    <p:sldId id="415" r:id="rId5"/>
    <p:sldId id="416" r:id="rId6"/>
    <p:sldId id="417" r:id="rId7"/>
    <p:sldId id="418" r:id="rId8"/>
    <p:sldId id="419" r:id="rId9"/>
    <p:sldId id="356" r:id="rId10"/>
    <p:sldId id="348" r:id="rId11"/>
    <p:sldId id="355" r:id="rId12"/>
    <p:sldId id="352" r:id="rId13"/>
    <p:sldId id="377" r:id="rId14"/>
    <p:sldId id="390" r:id="rId15"/>
    <p:sldId id="397" r:id="rId16"/>
    <p:sldId id="408" r:id="rId17"/>
    <p:sldId id="368" r:id="rId18"/>
    <p:sldId id="410" r:id="rId19"/>
    <p:sldId id="412" r:id="rId20"/>
    <p:sldId id="409" r:id="rId21"/>
    <p:sldId id="420" r:id="rId22"/>
  </p:sldIdLst>
  <p:sldSz cx="9144000" cy="6858000" type="screen4x3"/>
  <p:notesSz cx="7053263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7" autoAdjust="0"/>
    <p:restoredTop sz="94872" autoAdjust="0"/>
  </p:normalViewPr>
  <p:slideViewPr>
    <p:cSldViewPr>
      <p:cViewPr varScale="1">
        <p:scale>
          <a:sx n="67" d="100"/>
          <a:sy n="67" d="100"/>
        </p:scale>
        <p:origin x="16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55686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898" y="3"/>
            <a:ext cx="3055686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4ADC-33F3-45A3-BA84-EB4E8E2FED29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1712"/>
            <a:ext cx="3055686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898" y="8841712"/>
            <a:ext cx="3055686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384F-12D4-42F5-AF84-743DCC55E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3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3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2AF1C5-79DB-4F1B-A9FC-08A6D416EB52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8" y="4421824"/>
            <a:ext cx="564261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32"/>
            <a:ext cx="3056414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D1C56F-32CD-461A-93F4-570C41E9F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77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34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95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46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17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C56F-32CD-461A-93F4-570C41E9F66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4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5373216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3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9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5445224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9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65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7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2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6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58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4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81C1-4902-47FF-BA22-E31F55EED3B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7762-96A0-4CEA-9F3E-519C11573E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5373216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.gov/litigation/admin/2008/33-8984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" y="33486"/>
            <a:ext cx="914308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2752" y="1194911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600" b="1" dirty="0" smtClean="0">
              <a:cs typeface="Arial" panose="020B0604020202020204" pitchFamily="34" charset="0"/>
            </a:endParaRPr>
          </a:p>
          <a:p>
            <a:pPr algn="ctr"/>
            <a:r>
              <a:rPr lang="es-CO" sz="4000" b="1" dirty="0" smtClean="0">
                <a:cs typeface="Arial" panose="020B0604020202020204" pitchFamily="34" charset="0"/>
              </a:rPr>
              <a:t>Nuevos esquemas de financiación</a:t>
            </a: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36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s-CO" sz="2400" b="1" dirty="0">
                <a:cs typeface="Arial" panose="020B0604020202020204" pitchFamily="34" charset="0"/>
              </a:rPr>
              <a:t>DAVID SALAMANCA ROJAS</a:t>
            </a:r>
          </a:p>
          <a:p>
            <a:pPr algn="ctr"/>
            <a:r>
              <a:rPr lang="es-CO" sz="2400" b="1" dirty="0">
                <a:cs typeface="Arial" panose="020B0604020202020204" pitchFamily="34" charset="0"/>
              </a:rPr>
              <a:t>Director Unidad de Regulación Financiera </a:t>
            </a: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cs typeface="Arial" panose="020B0604020202020204" pitchFamily="34" charset="0"/>
              </a:rPr>
              <a:t>15º Congreso de Derecho Financiero – </a:t>
            </a:r>
            <a:r>
              <a:rPr lang="es-ES" sz="2400" dirty="0" err="1" smtClean="0">
                <a:cs typeface="Arial" panose="020B0604020202020204" pitchFamily="34" charset="0"/>
              </a:rPr>
              <a:t>Asobancaria</a:t>
            </a:r>
            <a:endParaRPr lang="es-ES" sz="2400" dirty="0" smtClean="0">
              <a:cs typeface="Arial" panose="020B0604020202020204" pitchFamily="34" charset="0"/>
            </a:endParaRPr>
          </a:p>
          <a:p>
            <a:pPr algn="ctr"/>
            <a:r>
              <a:rPr lang="es-CO" sz="2400" dirty="0" smtClean="0">
                <a:cs typeface="Arial" panose="020B0604020202020204" pitchFamily="34" charset="0"/>
              </a:rPr>
              <a:t>23 de Septiembre de 2016 </a:t>
            </a:r>
          </a:p>
        </p:txBody>
      </p:sp>
    </p:spTree>
    <p:extLst>
      <p:ext uri="{BB962C8B-B14F-4D97-AF65-F5344CB8AC3E}">
        <p14:creationId xmlns:p14="http://schemas.microsoft.com/office/powerpoint/2010/main" val="1406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12169"/>
            <a:ext cx="8640960" cy="6766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000" dirty="0" smtClean="0"/>
              <a:t>Organismos multilaterales como IOSCO y autoridades como la SEC en Estados Unidos han reconocido las bondades del crowdfunding. 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-1" y="6309320"/>
            <a:ext cx="889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IOSCO (2014). </a:t>
            </a:r>
            <a:r>
              <a:rPr lang="es-ES" sz="1200" i="1" dirty="0" err="1" smtClean="0"/>
              <a:t>Crowd-funding</a:t>
            </a:r>
            <a:r>
              <a:rPr lang="es-ES" sz="1200" i="1" dirty="0" smtClean="0"/>
              <a:t>: </a:t>
            </a:r>
            <a:r>
              <a:rPr lang="es-ES" sz="1200" i="1" dirty="0" err="1" smtClean="0"/>
              <a:t>An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infant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Industry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Growing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Fast</a:t>
            </a:r>
            <a:r>
              <a:rPr lang="es-ES" sz="1200" i="1" dirty="0" smtClean="0"/>
              <a:t>. </a:t>
            </a:r>
            <a:r>
              <a:rPr lang="es-ES" sz="1200" dirty="0" smtClean="0"/>
              <a:t>SWP3</a:t>
            </a:r>
            <a:r>
              <a:rPr lang="es-ES" sz="1200" i="1" dirty="0" smtClean="0"/>
              <a:t>.; </a:t>
            </a:r>
            <a:r>
              <a:rPr lang="es-ES" sz="1200" dirty="0" smtClean="0"/>
              <a:t>1/ </a:t>
            </a:r>
            <a:r>
              <a:rPr lang="en-US" sz="1200" dirty="0"/>
              <a:t>Freedman D. y Nutting M. (2015) </a:t>
            </a:r>
            <a:r>
              <a:rPr lang="en-US" sz="1200" i="1" dirty="0"/>
              <a:t>A Brief History of Crowdfunding Including Rewards, Donation, Debt, and Equity Platforms in the </a:t>
            </a:r>
            <a:r>
              <a:rPr lang="en-US" sz="1200" i="1" dirty="0" smtClean="0"/>
              <a:t>USA</a:t>
            </a:r>
            <a:endParaRPr lang="es-ES" sz="12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3968" y="2520008"/>
            <a:ext cx="4608386" cy="902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Financiación a pymes acelera crecimiento económico.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Inclusión financiera de poblaciones excluidos: ejemplo emprendimientos.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1394" y="2636912"/>
            <a:ext cx="3528518" cy="7854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Facilitar el acceso de las pequeñas y medianas empresas a fuentes de </a:t>
            </a: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financiación</a:t>
            </a:r>
            <a:endParaRPr lang="es-E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394" y="3645024"/>
            <a:ext cx="3528518" cy="78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Menor costo del capital y mayor agilidad en la consecución de recursos 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51394" y="4947775"/>
            <a:ext cx="3528518" cy="785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Mayor </a:t>
            </a: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competencia e innovación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3968" y="3573016"/>
            <a:ext cx="4608386" cy="896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Tasas inferiores a las del sistema financiero 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Recursos de inversionistas ángeles puede tomar 1 año frente a semanas en el caso de crowdfuning</a:t>
            </a:r>
            <a:r>
              <a:rPr lang="es-ES" sz="1600" baseline="30000" dirty="0" smtClean="0">
                <a:latin typeface="Arial Narrow" panose="020B0606020202030204" pitchFamily="34" charset="0"/>
              </a:rPr>
              <a:t>1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  <a:endParaRPr lang="es-ES" sz="1600" dirty="0" smtClean="0">
              <a:latin typeface="Arial Narrow" panose="020B0606020202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293716" y="4653136"/>
            <a:ext cx="4598638" cy="15269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Atomización de proyectos permite diversificar portafolio y reducir riesgo.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Amplio número de plataformas eleva competencia e invita a la innovación.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Costo eficiente: plataforma ligera, baja demanda de recurso humano.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Conveniencia: asequible, flexible 24/7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/>
              <a:t>Beneficios y utilidad</a:t>
            </a:r>
          </a:p>
        </p:txBody>
      </p:sp>
    </p:spTree>
    <p:extLst>
      <p:ext uri="{BB962C8B-B14F-4D97-AF65-F5344CB8AC3E}">
        <p14:creationId xmlns:p14="http://schemas.microsoft.com/office/powerpoint/2010/main" val="14133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062" y="6464369"/>
            <a:ext cx="8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IOSCO (</a:t>
            </a:r>
            <a:r>
              <a:rPr lang="es-ES" sz="1200" dirty="0" smtClean="0"/>
              <a:t>2014). 1/ SEC (2008) </a:t>
            </a:r>
            <a:r>
              <a:rPr lang="es-ES" sz="1200" dirty="0" err="1" smtClean="0"/>
              <a:t>Cease</a:t>
            </a:r>
            <a:r>
              <a:rPr lang="es-ES" sz="1200" dirty="0" smtClean="0"/>
              <a:t>-and-</a:t>
            </a:r>
            <a:r>
              <a:rPr lang="es-ES" sz="1200" dirty="0" err="1" smtClean="0"/>
              <a:t>desist</a:t>
            </a:r>
            <a:r>
              <a:rPr lang="es-ES" sz="1200" dirty="0" smtClean="0"/>
              <a:t> </a:t>
            </a:r>
            <a:r>
              <a:rPr lang="es-ES" sz="1200" dirty="0" err="1" smtClean="0"/>
              <a:t>order</a:t>
            </a:r>
            <a:r>
              <a:rPr lang="es-ES" sz="1200" dirty="0" smtClean="0"/>
              <a:t>. </a:t>
            </a:r>
            <a:r>
              <a:rPr lang="es-ES" sz="1200" dirty="0" smtClean="0">
                <a:hlinkClick r:id="rId2"/>
              </a:rPr>
              <a:t>https</a:t>
            </a:r>
            <a:r>
              <a:rPr lang="es-ES" sz="1200" dirty="0">
                <a:hlinkClick r:id="rId2"/>
              </a:rPr>
              <a:t>://</a:t>
            </a:r>
            <a:r>
              <a:rPr lang="es-ES" sz="1200" dirty="0" smtClean="0">
                <a:hlinkClick r:id="rId2"/>
              </a:rPr>
              <a:t>www.sec.gov/litigation/admin/2008/33-8984.pdf</a:t>
            </a:r>
            <a:endParaRPr lang="es-ES" sz="1200" dirty="0" smtClean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81391"/>
              </p:ext>
            </p:extLst>
          </p:nvPr>
        </p:nvGraphicFramePr>
        <p:xfrm>
          <a:off x="387961" y="1412776"/>
          <a:ext cx="8576527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719"/>
                <a:gridCol w="3960440"/>
                <a:gridCol w="331236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P2P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err="1" smtClean="0">
                          <a:latin typeface="Arial Narrow" panose="020B0606020202030204" pitchFamily="34" charset="0"/>
                        </a:rPr>
                        <a:t>Equity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Riesgo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de contraparte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Incumplimiento del deudor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(Máximo 7%).</a:t>
                      </a:r>
                    </a:p>
                    <a:p>
                      <a:pPr algn="just"/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Caso: 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Prosper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en USA en 2008. 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USD$174m.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 deudores </a:t>
                      </a:r>
                      <a:r>
                        <a:rPr lang="es-CO" sz="1400" noProof="0" dirty="0" err="1" smtClean="0">
                          <a:latin typeface="Arial Narrow" panose="020B0606020202030204" pitchFamily="34" charset="0"/>
                        </a:rPr>
                        <a:t>subprime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 con tasas muy bajas debido a subasta. SEC ordenó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desmonte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por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 venta valores no registrados</a:t>
                      </a:r>
                      <a:r>
                        <a:rPr lang="es-CO" sz="1400" baseline="30000" noProof="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Quiebra </a:t>
                      </a:r>
                      <a:r>
                        <a:rPr lang="es-CO" sz="1400" noProof="0" dirty="0" err="1" smtClean="0">
                          <a:latin typeface="Arial Narrow" panose="020B0606020202030204" pitchFamily="34" charset="0"/>
                        </a:rPr>
                        <a:t>start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-up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(50% en los primeros 5 años).</a:t>
                      </a:r>
                    </a:p>
                    <a:p>
                      <a:pPr algn="just"/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Caso: 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Bubble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Balm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en UK en 2011 a través de 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Crowdcube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. 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41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Riesgo operativo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Quiebra (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Quackle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, USA 2011) o ciberataque.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Riesgo de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liquidez</a:t>
                      </a:r>
                      <a:endParaRPr lang="es-CO" sz="1400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Ausencia del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secundario o mecanismos de salida.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Aumenta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ante dificultad de valoración.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Conductuales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Conflictos de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interés de la plataforma (promoción, inversión propia)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Fraude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Anonimidad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exacerba riesgo de robo, suplantación y 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lavado de activos.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Asimetría de información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Ausencia de asesoría y poca disponibilidad de información para el </a:t>
                      </a:r>
                      <a:r>
                        <a:rPr lang="es-CO" sz="1400" noProof="0" dirty="0" err="1" smtClean="0">
                          <a:latin typeface="Arial Narrow" panose="020B0606020202030204" pitchFamily="34" charset="0"/>
                        </a:rPr>
                        <a:t>due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 diligencie.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s-ES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Aumenta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ante 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desconocimiento de la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calidad del emprendimiento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.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Contagio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Recompra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, t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itularización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y 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listamiento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de la plataforma.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err="1" smtClean="0">
                          <a:latin typeface="Arial Narrow" panose="020B0606020202030204" pitchFamily="34" charset="0"/>
                        </a:rPr>
                        <a:t>Listamiento</a:t>
                      </a:r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 de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la plataforma (</a:t>
                      </a:r>
                      <a:r>
                        <a:rPr lang="es-CO" sz="1400" baseline="0" noProof="0" dirty="0" err="1" smtClean="0">
                          <a:latin typeface="Arial Narrow" panose="020B0606020202030204" pitchFamily="34" charset="0"/>
                        </a:rPr>
                        <a:t>Lending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Club).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Experiencia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inversionista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Toma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de decisiones errada dado su desconocimiento (diversificación, tasas, etc.)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Aumenta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dada especialidad de inversión y emprendimiento.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Administración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de emisión 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N/A</a:t>
                      </a:r>
                      <a:endParaRPr lang="es-CO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noProof="0" dirty="0" smtClean="0">
                          <a:latin typeface="Arial Narrow" panose="020B0606020202030204" pitchFamily="34" charset="0"/>
                        </a:rPr>
                        <a:t>Cumplimiento</a:t>
                      </a:r>
                      <a:r>
                        <a:rPr lang="es-CO" sz="1400" baseline="0" noProof="0" dirty="0" smtClean="0">
                          <a:latin typeface="Arial Narrow" panose="020B0606020202030204" pitchFamily="34" charset="0"/>
                        </a:rPr>
                        <a:t> de requerimientos y formatos de la emisión de acciones para el </a:t>
                      </a:r>
                      <a:r>
                        <a:rPr lang="es-CO" sz="1400" i="1" baseline="0" noProof="0" dirty="0" err="1" smtClean="0">
                          <a:latin typeface="Arial Narrow" panose="020B0606020202030204" pitchFamily="34" charset="0"/>
                        </a:rPr>
                        <a:t>crowd</a:t>
                      </a:r>
                      <a:r>
                        <a:rPr lang="es-CO" sz="1400" i="1" baseline="0" noProof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es-CO" sz="1400" i="1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Los riesgos continúan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14179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Consideraciones generales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Modelos de negocio 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Tendencias regulatorias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Reflexiones para el caso Colombiano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Contenido 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40132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09" y="2924944"/>
            <a:ext cx="4413154" cy="27704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101" y="6464369"/>
            <a:ext cx="886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IOSCO (2015)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8206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2000" dirty="0" smtClean="0"/>
              <a:t>En los últimos años se ha acentuado una tendencia global hacia la regulación del crowdfunding. Se reconoce el carácter financiero de la actividad y se definen las plataformas como intermediarios financieros. 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45984" y="25649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Tendencias regulatorias del </a:t>
            </a:r>
            <a:r>
              <a:rPr lang="es-CO" b="1" dirty="0" err="1" smtClean="0"/>
              <a:t>crowdfunding</a:t>
            </a:r>
            <a:endParaRPr lang="es-CO" b="1" dirty="0"/>
          </a:p>
        </p:txBody>
      </p:sp>
      <p:sp>
        <p:nvSpPr>
          <p:cNvPr id="8" name="9 CuadroTexto"/>
          <p:cNvSpPr txBox="1"/>
          <p:nvPr/>
        </p:nvSpPr>
        <p:spPr>
          <a:xfrm>
            <a:off x="3120203" y="3688113"/>
            <a:ext cx="87702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Hungría</a:t>
            </a:r>
          </a:p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Pakistán </a:t>
            </a:r>
          </a:p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India</a:t>
            </a:r>
          </a:p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Rumania</a:t>
            </a:r>
          </a:p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México</a:t>
            </a:r>
          </a:p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Turquía</a:t>
            </a:r>
          </a:p>
          <a:p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Moroco</a:t>
            </a:r>
            <a:endParaRPr lang="es-CO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825029" y="4059145"/>
            <a:ext cx="108012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3">
                    <a:lumMod val="50000"/>
                  </a:schemeClr>
                </a:solidFill>
              </a:rPr>
              <a:t>Brasil</a:t>
            </a:r>
          </a:p>
          <a:p>
            <a:r>
              <a:rPr lang="es-CO" sz="1200" dirty="0" smtClean="0">
                <a:solidFill>
                  <a:schemeClr val="accent3">
                    <a:lumMod val="50000"/>
                  </a:schemeClr>
                </a:solidFill>
              </a:rPr>
              <a:t>Alemania</a:t>
            </a:r>
          </a:p>
          <a:p>
            <a:r>
              <a:rPr lang="es-CO" sz="1200" dirty="0" smtClean="0">
                <a:solidFill>
                  <a:schemeClr val="accent3">
                    <a:lumMod val="50000"/>
                  </a:schemeClr>
                </a:solidFill>
              </a:rPr>
              <a:t>Hong Kong</a:t>
            </a:r>
          </a:p>
          <a:p>
            <a:r>
              <a:rPr lang="es-CO" sz="1200" dirty="0" smtClean="0">
                <a:solidFill>
                  <a:schemeClr val="accent3">
                    <a:lumMod val="50000"/>
                  </a:schemeClr>
                </a:solidFill>
              </a:rPr>
              <a:t>Singapur</a:t>
            </a:r>
            <a:endParaRPr lang="es-CO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CO" sz="1200" dirty="0" smtClean="0">
                <a:solidFill>
                  <a:schemeClr val="accent3">
                    <a:lumMod val="50000"/>
                  </a:schemeClr>
                </a:solidFill>
              </a:rPr>
              <a:t>Holanda</a:t>
            </a:r>
          </a:p>
        </p:txBody>
      </p:sp>
      <p:sp>
        <p:nvSpPr>
          <p:cNvPr id="14" name="11 CuadroTexto"/>
          <p:cNvSpPr txBox="1"/>
          <p:nvPr/>
        </p:nvSpPr>
        <p:spPr>
          <a:xfrm>
            <a:off x="6493559" y="3200900"/>
            <a:ext cx="80109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Corea Australia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Italia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Japón   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Francia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España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Canadá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Alemania 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EE.UU</a:t>
            </a:r>
          </a:p>
          <a:p>
            <a:r>
              <a:rPr lang="es-CO" sz="1200" dirty="0" smtClean="0">
                <a:solidFill>
                  <a:schemeClr val="accent2">
                    <a:lumMod val="75000"/>
                  </a:schemeClr>
                </a:solidFill>
              </a:rPr>
              <a:t>UK</a:t>
            </a:r>
            <a:endParaRPr lang="es-CO" sz="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95736" y="5703663"/>
            <a:ext cx="142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dirty="0" smtClean="0"/>
              <a:t>CF está sujeto a regulación financiera existente. </a:t>
            </a:r>
            <a:endParaRPr lang="es-CO" sz="1400" dirty="0"/>
          </a:p>
        </p:txBody>
      </p:sp>
      <p:sp>
        <p:nvSpPr>
          <p:cNvPr id="17" name="Rectángulo 16"/>
          <p:cNvSpPr/>
          <p:nvPr/>
        </p:nvSpPr>
        <p:spPr>
          <a:xfrm>
            <a:off x="3690123" y="5715253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400" dirty="0" smtClean="0"/>
              <a:t>CF entra en excepciones regulatorias:</a:t>
            </a:r>
            <a:r>
              <a:rPr lang="es-ES" sz="1400" dirty="0" smtClean="0"/>
              <a:t> autorización y/o prospectos.</a:t>
            </a:r>
            <a:endParaRPr lang="es-CO" sz="1400" dirty="0"/>
          </a:p>
        </p:txBody>
      </p:sp>
      <p:sp>
        <p:nvSpPr>
          <p:cNvPr id="18" name="Rectángulo 17"/>
          <p:cNvSpPr/>
          <p:nvPr/>
        </p:nvSpPr>
        <p:spPr>
          <a:xfrm>
            <a:off x="5634339" y="5706541"/>
            <a:ext cx="1385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dirty="0" smtClean="0"/>
              <a:t>Regulación particular para actividad y actores</a:t>
            </a:r>
            <a:endParaRPr lang="es-CO" sz="1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Tendencias regulatorias crowdfunding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3871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71686"/>
              </p:ext>
            </p:extLst>
          </p:nvPr>
        </p:nvGraphicFramePr>
        <p:xfrm>
          <a:off x="323528" y="2380952"/>
          <a:ext cx="443143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615"/>
                <a:gridCol w="2443729"/>
                <a:gridCol w="617220"/>
                <a:gridCol w="717868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País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Referencia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 smtClean="0"/>
                        <a:t>Equity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 smtClean="0"/>
                        <a:t>Lending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/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Jun-2013. Regla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200" b="0" dirty="0" err="1" smtClean="0">
                          <a:solidFill>
                            <a:schemeClr val="tx1"/>
                          </a:solidFill>
                        </a:rPr>
                        <a:t>Consob</a:t>
                      </a: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 No. 18592: Captación con plataformas</a:t>
                      </a:r>
                      <a:endParaRPr lang="es-CO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Sep-2013. JOBS Act: The Jumpstart Our Business Startups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Abril 2014: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CF and promotion of Non-Readily  </a:t>
                      </a:r>
                      <a:r>
                        <a:rPr lang="en-US" sz="1200" dirty="0" err="1" smtClean="0"/>
                        <a:t>Realisable</a:t>
                      </a:r>
                      <a:r>
                        <a:rPr lang="en-US" sz="1200" dirty="0" smtClean="0"/>
                        <a:t> Securities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May-2014: Ordenanza No.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559.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May-2014: Ley de Mercados Financieros y de Capitales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Jun-2014. </a:t>
                      </a:r>
                      <a:r>
                        <a:rPr lang="es-ES" sz="1200" dirty="0" err="1" smtClean="0"/>
                        <a:t>European</a:t>
                      </a:r>
                      <a:r>
                        <a:rPr lang="es-ES" sz="1200" dirty="0" smtClean="0"/>
                        <a:t> CF </a:t>
                      </a:r>
                      <a:r>
                        <a:rPr lang="es-ES" sz="1200" dirty="0" err="1" smtClean="0"/>
                        <a:t>Stakeholder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Forum</a:t>
                      </a:r>
                      <a:r>
                        <a:rPr lang="es-ES" sz="1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X</a:t>
                      </a:r>
                    </a:p>
                    <a:p>
                      <a:pPr algn="ctr"/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X</a:t>
                      </a:r>
                    </a:p>
                    <a:p>
                      <a:pPr algn="ctr"/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Jul-2014.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Proyecto de ley de protección al inversor minorista.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O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X</a:t>
                      </a:r>
                    </a:p>
                    <a:p>
                      <a:pPr algn="ctr"/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X</a:t>
                      </a:r>
                    </a:p>
                    <a:p>
                      <a:pPr algn="ctr"/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Abr-2015: 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Ley de fomento de la financiación empresarial.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Nov-2015. </a:t>
                      </a:r>
                      <a:r>
                        <a:rPr lang="es-CO" sz="1200" b="0" dirty="0" err="1" smtClean="0">
                          <a:solidFill>
                            <a:schemeClr val="tx1"/>
                          </a:solidFill>
                        </a:rPr>
                        <a:t>Mult</a:t>
                      </a: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CO" sz="1200" b="0" dirty="0" err="1" smtClean="0">
                          <a:solidFill>
                            <a:schemeClr val="tx1"/>
                          </a:solidFill>
                        </a:rPr>
                        <a:t>Instrument</a:t>
                      </a: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 45-108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X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604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 smtClean="0"/>
              <a:t>Los países con regulación especifica </a:t>
            </a:r>
            <a:r>
              <a:rPr lang="es-ES" sz="1800" dirty="0" smtClean="0"/>
              <a:t>han reglamentado la </a:t>
            </a:r>
            <a:r>
              <a:rPr lang="es-ES" sz="1800" dirty="0" smtClean="0"/>
              <a:t>actividad de préstamos </a:t>
            </a:r>
            <a:r>
              <a:rPr lang="es-ES" sz="1800" dirty="0" smtClean="0"/>
              <a:t>y la de valores, adoptando reglas </a:t>
            </a:r>
            <a:r>
              <a:rPr lang="es-ES" sz="1800" dirty="0" smtClean="0"/>
              <a:t>para la plataforma, el inversionista  y el emisor.</a:t>
            </a:r>
            <a:endParaRPr 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4" y="2740992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4" y="3190610"/>
            <a:ext cx="331930" cy="33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1" y="3635983"/>
            <a:ext cx="329145" cy="32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7" y="4037136"/>
            <a:ext cx="319472" cy="31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7" y="4411861"/>
            <a:ext cx="329145" cy="32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8" y="4911004"/>
            <a:ext cx="322202" cy="3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2" y="5384295"/>
            <a:ext cx="318267" cy="31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8" y="5837336"/>
            <a:ext cx="288410" cy="2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1" y="6269384"/>
            <a:ext cx="288410" cy="28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/>
              <a:t>Regulación </a:t>
            </a:r>
            <a:r>
              <a:rPr lang="es-ES" sz="3000" b="1" dirty="0" smtClean="0"/>
              <a:t>específica de crowdfunding</a:t>
            </a:r>
            <a:endParaRPr lang="es-ES" sz="3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652120" y="24121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Dimensiones de la regulación de crowdfunding</a:t>
            </a:r>
            <a:endParaRPr lang="es-E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37" y="3016919"/>
            <a:ext cx="4478083" cy="286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63310"/>
              </p:ext>
            </p:extLst>
          </p:nvPr>
        </p:nvGraphicFramePr>
        <p:xfrm>
          <a:off x="107504" y="1340768"/>
          <a:ext cx="8965192" cy="5120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96240"/>
                <a:gridCol w="1008112"/>
                <a:gridCol w="2448272"/>
                <a:gridCol w="2664296"/>
                <a:gridCol w="2448272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err="1" smtClean="0"/>
                        <a:t>Item</a:t>
                      </a:r>
                      <a:endParaRPr lang="es-CO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España (2015)</a:t>
                      </a:r>
                      <a:r>
                        <a:rPr lang="es-CO" sz="1200" baseline="30000" dirty="0" smtClean="0"/>
                        <a:t>1</a:t>
                      </a:r>
                      <a:endParaRPr lang="es-CO" sz="1200" b="1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Estados Unidos (2016)</a:t>
                      </a:r>
                      <a:r>
                        <a:rPr lang="es-CO" sz="1200" baseline="30000" dirty="0" smtClean="0"/>
                        <a:t>2</a:t>
                      </a:r>
                      <a:endParaRPr lang="es-CO" sz="12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Otros</a:t>
                      </a:r>
                      <a:r>
                        <a:rPr lang="es-CO" sz="1200" baseline="30000" dirty="0" smtClean="0"/>
                        <a:t>3</a:t>
                      </a:r>
                      <a:endParaRPr lang="es-CO" sz="12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3876">
                <a:tc rowSpan="2"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General </a:t>
                      </a:r>
                      <a:endParaRPr lang="es-CO" sz="1200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Captación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1200" baseline="0" dirty="0" smtClean="0"/>
                        <a:t>Exención.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aplica.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aplica.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4496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Tipo de </a:t>
                      </a:r>
                      <a:r>
                        <a:rPr lang="es-CO" sz="1200" dirty="0" err="1" smtClean="0"/>
                        <a:t>crowd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baseline="0" dirty="0" smtClean="0"/>
                        <a:t>Créditos y valores.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Créditos</a:t>
                      </a:r>
                      <a:r>
                        <a:rPr lang="es-CO" sz="1200" baseline="0" dirty="0" smtClean="0"/>
                        <a:t> y v</a:t>
                      </a:r>
                      <a:r>
                        <a:rPr lang="es-CO" sz="1200" dirty="0" smtClean="0"/>
                        <a:t>alores (exención</a:t>
                      </a:r>
                      <a:r>
                        <a:rPr lang="es-CO" sz="1200" baseline="0" dirty="0" smtClean="0"/>
                        <a:t> </a:t>
                      </a:r>
                      <a:r>
                        <a:rPr lang="es-CO" sz="1200" kern="1200" dirty="0" smtClean="0">
                          <a:effectLst/>
                        </a:rPr>
                        <a:t>registro y oferta)</a:t>
                      </a:r>
                      <a:endParaRPr lang="es-CO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Todos.</a:t>
                      </a:r>
                      <a:r>
                        <a:rPr lang="es-CO" sz="1200" baseline="0" dirty="0" smtClean="0"/>
                        <a:t> Japón y Canadá (</a:t>
                      </a:r>
                      <a:r>
                        <a:rPr lang="es-CO" sz="1200" baseline="0" dirty="0" err="1" smtClean="0"/>
                        <a:t>equity</a:t>
                      </a:r>
                      <a:r>
                        <a:rPr lang="es-CO" sz="1200" baseline="0" dirty="0" smtClean="0"/>
                        <a:t>)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76">
                <a:tc rowSpan="7"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Plataforma</a:t>
                      </a:r>
                      <a:endParaRPr lang="es-CO" sz="1200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Tipo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Crea licencia:</a:t>
                      </a:r>
                      <a:r>
                        <a:rPr lang="es-CO" sz="1200" baseline="0" dirty="0" smtClean="0"/>
                        <a:t> so</a:t>
                      </a:r>
                      <a:r>
                        <a:rPr lang="es-CO" sz="1200" dirty="0" smtClean="0"/>
                        <a:t>ciedades de objeto</a:t>
                      </a:r>
                      <a:r>
                        <a:rPr lang="es-CO" sz="1200" baseline="0" dirty="0" smtClean="0"/>
                        <a:t> exclusivo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Crea licencia:</a:t>
                      </a:r>
                      <a:r>
                        <a:rPr lang="es-CO" sz="1200" baseline="0" dirty="0" smtClean="0"/>
                        <a:t> so</a:t>
                      </a:r>
                      <a:r>
                        <a:rPr lang="es-CO" sz="1200" dirty="0" smtClean="0"/>
                        <a:t>ciedades de objeto</a:t>
                      </a:r>
                      <a:r>
                        <a:rPr lang="es-CO" sz="1200" baseline="0" dirty="0" smtClean="0"/>
                        <a:t> exclusivo y permite a las </a:t>
                      </a:r>
                      <a:r>
                        <a:rPr lang="es-CO" sz="1200" dirty="0" smtClean="0"/>
                        <a:t>SCB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aseline="0" dirty="0" smtClean="0"/>
                        <a:t>Francia (licencia), Canadá (intermediario)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136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Autorización 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Registro condicionado (“</a:t>
                      </a:r>
                      <a:r>
                        <a:rPr lang="es-CO" sz="1200" dirty="0" err="1" smtClean="0"/>
                        <a:t>Fit</a:t>
                      </a:r>
                      <a:r>
                        <a:rPr lang="es-CO" sz="1200" dirty="0" smtClean="0"/>
                        <a:t>-and-</a:t>
                      </a:r>
                      <a:r>
                        <a:rPr lang="es-CO" sz="1200" dirty="0" err="1" smtClean="0"/>
                        <a:t>proper</a:t>
                      </a:r>
                      <a:r>
                        <a:rPr lang="es-CO" sz="1200" dirty="0" smtClean="0"/>
                        <a:t> rules”)</a:t>
                      </a:r>
                      <a:r>
                        <a:rPr lang="es-CO" sz="1200" baseline="0" dirty="0" smtClean="0"/>
                        <a:t> y supervisión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SCB: ante FINRA</a:t>
                      </a:r>
                    </a:p>
                    <a:p>
                      <a:r>
                        <a:rPr lang="es-CO" sz="1200" dirty="0" smtClean="0"/>
                        <a:t>Plataformas ante SEC y</a:t>
                      </a:r>
                      <a:r>
                        <a:rPr lang="es-CO" sz="1200" baseline="0" dirty="0" smtClean="0"/>
                        <a:t> FINRA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Todos.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5984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 smtClean="0"/>
                        <a:t>Req</a:t>
                      </a:r>
                      <a:r>
                        <a:rPr lang="es-CO" sz="1200" dirty="0" smtClean="0"/>
                        <a:t>. de K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Si,</a:t>
                      </a:r>
                      <a:r>
                        <a:rPr lang="es-CO" sz="1200" baseline="0" dirty="0" smtClean="0"/>
                        <a:t> i</a:t>
                      </a:r>
                      <a:r>
                        <a:rPr lang="es-CO" sz="1200" dirty="0" smtClean="0"/>
                        <a:t>ncremental.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Francia no requiere. 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7730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Actividades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Recepción, publicación  y revelación riesgos. No 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diligence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Recepción, selección (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diligence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</a:t>
                      </a:r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r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evelación riesgos.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Canadá</a:t>
                      </a:r>
                      <a:r>
                        <a:rPr lang="es-CO" sz="1200" baseline="0" dirty="0" smtClean="0"/>
                        <a:t>, Italia, Francia siguen estándar USA. 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Prohibiciones y restricciones</a:t>
                      </a:r>
                      <a:endParaRPr lang="es-CO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1200" baseline="0" dirty="0" smtClean="0"/>
                        <a:t>Asesoría.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CO" sz="1200" baseline="0" dirty="0" smtClean="0"/>
                        <a:t>Asesoría. Excepción para SCB.</a:t>
                      </a:r>
                      <a:endParaRPr lang="es-CO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Canadá, Corea,</a:t>
                      </a:r>
                      <a:r>
                        <a:rPr lang="es-CO" sz="1200" baseline="0" dirty="0" smtClean="0"/>
                        <a:t> </a:t>
                      </a:r>
                      <a:r>
                        <a:rPr lang="es-CO" sz="1200" dirty="0" smtClean="0"/>
                        <a:t>Italia. N/A en Francia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1200" baseline="0" dirty="0" smtClean="0"/>
                        <a:t>Reglas de promoción: neutralidad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baseline="0" dirty="0" smtClean="0"/>
                        <a:t>Reglas de promoción: neutralidad y compensación. Excepción para SCB.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Australia,</a:t>
                      </a:r>
                      <a:r>
                        <a:rPr lang="es-CO" sz="1200" baseline="0" dirty="0" smtClean="0"/>
                        <a:t> Canadá, Francia, Italia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CO" sz="1200" baseline="0" dirty="0" smtClean="0"/>
                        <a:t>Administrar o financiar fondos.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Francia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8">
                <a:tc rowSpan="4">
                  <a:txBody>
                    <a:bodyPr/>
                    <a:lstStyle/>
                    <a:p>
                      <a:pPr algn="ctr"/>
                      <a:r>
                        <a:rPr lang="es-CO" sz="1200" smtClean="0"/>
                        <a:t>Emisor/Deudor</a:t>
                      </a:r>
                      <a:endParaRPr lang="es-CO" sz="1200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Tipo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baseline="0" dirty="0" smtClean="0"/>
                        <a:t>D</a:t>
                      </a:r>
                      <a:r>
                        <a:rPr lang="es-CO" sz="1200" dirty="0" smtClean="0"/>
                        <a:t>omiciliado en el país.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baseline="0" dirty="0" smtClean="0"/>
                        <a:t>Italia (</a:t>
                      </a:r>
                      <a:r>
                        <a:rPr lang="es-CO" sz="1200" baseline="0" dirty="0" err="1" smtClean="0"/>
                        <a:t>start</a:t>
                      </a:r>
                      <a:r>
                        <a:rPr lang="es-CO" sz="1200" baseline="0" dirty="0" smtClean="0"/>
                        <a:t>-up), Australia (micro)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Tamaño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Limite por proyecto, año y plataforma (España: €2 </a:t>
                      </a:r>
                      <a:r>
                        <a:rPr lang="es-CO" sz="1200" dirty="0" err="1" smtClean="0"/>
                        <a:t>mill</a:t>
                      </a:r>
                      <a:r>
                        <a:rPr lang="es-CO" sz="1200" dirty="0" smtClean="0"/>
                        <a:t> o €5 </a:t>
                      </a:r>
                      <a:r>
                        <a:rPr lang="es-CO" sz="1200" dirty="0" err="1" smtClean="0"/>
                        <a:t>mill</a:t>
                      </a:r>
                      <a:r>
                        <a:rPr lang="es-CO" sz="1200" dirty="0" smtClean="0"/>
                        <a:t> anual si inversionista acreditados, USA: </a:t>
                      </a:r>
                      <a:r>
                        <a:rPr lang="es-CO" sz="1200" baseline="0" dirty="0" smtClean="0"/>
                        <a:t>US$1 </a:t>
                      </a:r>
                      <a:r>
                        <a:rPr lang="es-CO" sz="1200" baseline="0" dirty="0" err="1" smtClean="0"/>
                        <a:t>mill</a:t>
                      </a:r>
                      <a:r>
                        <a:rPr lang="es-CO" sz="1200" baseline="0" dirty="0" smtClean="0"/>
                        <a:t> anual)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 smtClean="0">
                          <a:effectLst/>
                        </a:rPr>
                        <a:t>Canadá, Italia y Francia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7384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Tipo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Si no se cumple</a:t>
                      </a:r>
                      <a:r>
                        <a:rPr lang="es-CO" sz="1200" baseline="0" dirty="0" smtClean="0"/>
                        <a:t> meta, se declara desierta y retorno de recursos (España: 90%).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Canadá y Corea siguen estándar.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7560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 smtClean="0"/>
                        <a:t>Docu</a:t>
                      </a:r>
                      <a:r>
                        <a:rPr lang="es-CO" sz="1200" dirty="0" smtClean="0"/>
                        <a:t>.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E</a:t>
                      </a:r>
                      <a:r>
                        <a:rPr lang="es-CO" sz="1200" baseline="0" dirty="0" smtClean="0"/>
                        <a:t>xcepción de prospecto. Se exigen documentados y estados financieros con reglas simplificadas del contenido y forma.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Francia, Italia</a:t>
                      </a:r>
                      <a:r>
                        <a:rPr lang="es-CO" sz="1200" baseline="0" dirty="0" smtClean="0"/>
                        <a:t>, </a:t>
                      </a:r>
                      <a:r>
                        <a:rPr lang="es-CO" sz="1200" dirty="0" smtClean="0"/>
                        <a:t>Quebec</a:t>
                      </a:r>
                      <a:r>
                        <a:rPr lang="es-CO" sz="1200" baseline="0" dirty="0" smtClean="0"/>
                        <a:t> (proforma). Japón y UK no piden EF. </a:t>
                      </a:r>
                      <a:endParaRPr lang="es-CO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0" y="69063"/>
            <a:ext cx="6624736" cy="791314"/>
            <a:chOff x="0" y="0"/>
            <a:chExt cx="6624736" cy="791314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6624736" cy="79131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8629" y="38629"/>
              <a:ext cx="6547478" cy="71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/>
              <a:r>
                <a:rPr lang="es-ES" sz="3000" b="1" dirty="0"/>
                <a:t>Regulación específica de crowdfunding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0" y="6529536"/>
            <a:ext cx="8676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/>
              <a:t>1/ Ley </a:t>
            </a:r>
            <a:r>
              <a:rPr lang="es-CO" sz="1000" dirty="0"/>
              <a:t>de Fomento de la Financiación Empresarial </a:t>
            </a:r>
            <a:r>
              <a:rPr lang="es-CO" sz="1000" dirty="0" smtClean="0"/>
              <a:t>; 2/ </a:t>
            </a:r>
            <a:r>
              <a:rPr lang="es-CO" sz="1000" dirty="0"/>
              <a:t>Jobs </a:t>
            </a:r>
            <a:r>
              <a:rPr lang="es-CO" sz="1000" dirty="0" err="1"/>
              <a:t>Act</a:t>
            </a:r>
            <a:r>
              <a:rPr lang="es-CO" sz="1000" dirty="0"/>
              <a:t> (Ley) – Título </a:t>
            </a:r>
            <a:r>
              <a:rPr lang="es-CO" sz="1000" dirty="0" smtClean="0"/>
              <a:t>III, Regulación SEC y FINRA: 3/ IOSCO, 2015.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9766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36952"/>
              </p:ext>
            </p:extLst>
          </p:nvPr>
        </p:nvGraphicFramePr>
        <p:xfrm>
          <a:off x="107504" y="1340768"/>
          <a:ext cx="8965192" cy="4114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96240"/>
                <a:gridCol w="1259944"/>
                <a:gridCol w="2196440"/>
                <a:gridCol w="2664296"/>
                <a:gridCol w="2448272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err="1" smtClean="0"/>
                        <a:t>Item</a:t>
                      </a:r>
                      <a:endParaRPr lang="es-CO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España (2015)</a:t>
                      </a:r>
                      <a:r>
                        <a:rPr lang="es-CO" sz="1200" baseline="30000" dirty="0" smtClean="0"/>
                        <a:t>1</a:t>
                      </a:r>
                      <a:endParaRPr lang="es-CO" sz="1200" b="1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Estados Unidos (2016)</a:t>
                      </a:r>
                      <a:r>
                        <a:rPr lang="es-CO" sz="1200" baseline="30000" dirty="0" smtClean="0"/>
                        <a:t>2</a:t>
                      </a:r>
                      <a:endParaRPr lang="es-CO" sz="12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Otros</a:t>
                      </a:r>
                      <a:r>
                        <a:rPr lang="es-CO" sz="1200" baseline="30000" dirty="0" smtClean="0"/>
                        <a:t>3</a:t>
                      </a:r>
                      <a:endParaRPr lang="es-CO" sz="12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6376">
                <a:tc rowSpan="4"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Inversionista</a:t>
                      </a:r>
                      <a:endParaRPr lang="es-CO" sz="1200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Tipo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CO" sz="1200" dirty="0" smtClean="0"/>
                        <a:t>No</a:t>
                      </a:r>
                      <a:r>
                        <a:rPr lang="es-CO" sz="1200" baseline="0" dirty="0" smtClean="0"/>
                        <a:t> hay restricción.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Singapur solo</a:t>
                      </a:r>
                      <a:r>
                        <a:rPr lang="es-CO" sz="1200" baseline="0" dirty="0" smtClean="0"/>
                        <a:t> institucional 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1136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Entendimiento de los riesgos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Firmar</a:t>
                      </a:r>
                      <a:r>
                        <a:rPr lang="es-CO" sz="1200" baseline="0" dirty="0" smtClean="0"/>
                        <a:t> declaración aceptando entender los riesgos. </a:t>
                      </a:r>
                      <a:endParaRPr lang="es-CO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Australia, Canadá,</a:t>
                      </a:r>
                      <a:r>
                        <a:rPr lang="es-CO" sz="1200" baseline="0" dirty="0" smtClean="0"/>
                        <a:t> Francia, Italia siguen estándar.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5984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Educación financiera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Proveer material y formular preguntas para medir </a:t>
                      </a:r>
                      <a:r>
                        <a:rPr lang="es-CO" sz="1200" baseline="0" dirty="0" smtClean="0"/>
                        <a:t>conocimiento mínimo.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Australia, Canadá,</a:t>
                      </a:r>
                      <a:r>
                        <a:rPr lang="es-CO" sz="1200" baseline="0" dirty="0" smtClean="0"/>
                        <a:t> Francia, Italia siguen estándar.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7730">
                <a:tc v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Límites a la inversión </a:t>
                      </a:r>
                      <a:endParaRPr lang="es-CO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dirty="0" smtClean="0"/>
                        <a:t>Límite</a:t>
                      </a:r>
                      <a:r>
                        <a:rPr lang="es-CO" sz="1200" baseline="0" dirty="0" smtClean="0"/>
                        <a:t> de </a:t>
                      </a:r>
                      <a:r>
                        <a:rPr lang="es-CO" sz="1200" dirty="0" smtClean="0"/>
                        <a:t>la exposición por emisión y total.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CO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CO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baseline="0" dirty="0" smtClean="0"/>
                        <a:t>*Hasta USD2.000 o 5% del ingreso anual 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patrimonio, cuando alguno de estos sea &lt; US$100.000.</a:t>
                      </a:r>
                      <a:endParaRPr lang="es-CO" sz="1200" baseline="0" dirty="0" smtClean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0" y="69063"/>
            <a:ext cx="6624736" cy="791314"/>
            <a:chOff x="0" y="0"/>
            <a:chExt cx="6624736" cy="791314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6624736" cy="79131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8629" y="38629"/>
              <a:ext cx="6547478" cy="71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/>
              <a:r>
                <a:rPr lang="es-ES" sz="3000" b="1" dirty="0"/>
                <a:t>Regulación específica de crowdfunding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0" y="6529536"/>
            <a:ext cx="8676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/>
              <a:t>1/ Ley </a:t>
            </a:r>
            <a:r>
              <a:rPr lang="es-CO" sz="1000" dirty="0"/>
              <a:t>de Fomento de la Financiación Empresarial </a:t>
            </a:r>
            <a:r>
              <a:rPr lang="es-CO" sz="1000" dirty="0" smtClean="0"/>
              <a:t>; 2/ </a:t>
            </a:r>
            <a:r>
              <a:rPr lang="es-CO" sz="1000" dirty="0"/>
              <a:t>Jobs </a:t>
            </a:r>
            <a:r>
              <a:rPr lang="es-CO" sz="1000" dirty="0" err="1"/>
              <a:t>Act</a:t>
            </a:r>
            <a:r>
              <a:rPr lang="es-CO" sz="1000" dirty="0"/>
              <a:t> (Ley) – Título </a:t>
            </a:r>
            <a:r>
              <a:rPr lang="es-CO" sz="1000" dirty="0" smtClean="0"/>
              <a:t>III, Regulación SEC y FINRA: 3/ IOSCO, 2015.</a:t>
            </a:r>
            <a:endParaRPr lang="es-CO" sz="1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526961" cy="234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Consideraciones generales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Modelos de negocio 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Tendencias regulatorias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Reflexiones para el caso Colombiano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Contenido 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3541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artinez\AppData\Local\Microsoft\Windows\Temporary Internet Files\Content.Outlook\741R34AB\Mapping-Bogota-16-9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8" y="2132856"/>
            <a:ext cx="7272808" cy="43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3444" y="188640"/>
            <a:ext cx="6624736" cy="791314"/>
            <a:chOff x="0" y="0"/>
            <a:chExt cx="6624736" cy="791314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6624736" cy="79131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8629" y="38629"/>
              <a:ext cx="6547478" cy="71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3300" b="1" kern="12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Crowdfunding</a:t>
              </a:r>
              <a:r>
                <a:rPr lang="es-US" sz="3300" b="1" kern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en Colombia</a:t>
              </a:r>
              <a:endParaRPr lang="es-CO" sz="3300" b="1" kern="12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7546377" y="4653136"/>
            <a:ext cx="1490119" cy="792088"/>
          </a:xfrm>
          <a:solidFill>
            <a:schemeClr val="tx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200" dirty="0" smtClean="0">
                <a:solidFill>
                  <a:schemeClr val="bg1"/>
                </a:solidFill>
              </a:rPr>
              <a:t>Existen plataformas de </a:t>
            </a:r>
            <a:r>
              <a:rPr lang="es-ES" sz="1200" dirty="0" err="1" smtClean="0">
                <a:solidFill>
                  <a:schemeClr val="bg1"/>
                </a:solidFill>
              </a:rPr>
              <a:t>lending</a:t>
            </a:r>
            <a:r>
              <a:rPr lang="es-ES" sz="1200" dirty="0" smtClean="0">
                <a:solidFill>
                  <a:schemeClr val="bg1"/>
                </a:solidFill>
              </a:rPr>
              <a:t>, que operan con recursos propios. 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98429" y="1124744"/>
            <a:ext cx="8640960" cy="792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0" dirty="0" smtClean="0"/>
              <a:t>Colombia ha tenido un desarrollo creciente de </a:t>
            </a:r>
            <a:r>
              <a:rPr lang="es-ES" sz="1800" b="0" dirty="0" err="1" smtClean="0"/>
              <a:t>fintech</a:t>
            </a:r>
            <a:r>
              <a:rPr lang="es-ES" sz="1800" b="0" dirty="0" smtClean="0"/>
              <a:t>. Las iniciativas de crowdfunding se refieren a esquemas no financieros enfocados en temas artísticos, principalmente.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30905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45436"/>
            <a:ext cx="6696744" cy="82130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000" b="1" dirty="0" smtClean="0">
                <a:solidFill>
                  <a:schemeClr val="bg1"/>
                </a:solidFill>
                <a:latin typeface="+mn-lt"/>
              </a:rPr>
              <a:t>Reflexiones </a:t>
            </a:r>
            <a:r>
              <a:rPr lang="es-ES" sz="3000" b="1" dirty="0" err="1" smtClean="0">
                <a:solidFill>
                  <a:schemeClr val="bg1"/>
                </a:solidFill>
                <a:latin typeface="+mn-lt"/>
              </a:rPr>
              <a:t>crowdfunding</a:t>
            </a:r>
            <a:r>
              <a:rPr lang="es-ES" sz="3000" b="1" dirty="0" smtClean="0">
                <a:solidFill>
                  <a:schemeClr val="bg1"/>
                </a:solidFill>
                <a:latin typeface="+mn-lt"/>
              </a:rPr>
              <a:t> en el marco regulatorio vigente</a:t>
            </a:r>
            <a:endParaRPr lang="es-ES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792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/>
              <a:t>A partir de la </a:t>
            </a:r>
            <a:r>
              <a:rPr lang="es-ES" sz="1800" dirty="0"/>
              <a:t>experiencia </a:t>
            </a:r>
            <a:r>
              <a:rPr lang="es-ES" sz="1800" dirty="0" smtClean="0"/>
              <a:t>internacional </a:t>
            </a:r>
            <a:r>
              <a:rPr lang="es-ES" sz="1800" dirty="0"/>
              <a:t>se plantean las siguientes reflexiones sobre la actividad de crowdfunding en el marco de la regulación financiera colombiana. </a:t>
            </a:r>
            <a:endParaRPr lang="en-US" sz="1800" b="0" i="1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755576" y="49155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251520" y="1988840"/>
            <a:ext cx="4248472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crowdfunding </a:t>
            </a:r>
            <a:r>
              <a:rPr lang="es-ES" sz="1600" dirty="0" err="1" smtClean="0"/>
              <a:t>lending</a:t>
            </a:r>
            <a:r>
              <a:rPr lang="es-ES" sz="1600" dirty="0" smtClean="0"/>
              <a:t> implica captación de recursos, cuando:  </a:t>
            </a:r>
            <a:endParaRPr lang="es-ES" sz="1600" dirty="0"/>
          </a:p>
          <a:p>
            <a:pPr algn="just"/>
            <a:endParaRPr lang="es-ES" sz="1600" dirty="0"/>
          </a:p>
          <a:p>
            <a:pPr marL="400050" indent="-400050" algn="just">
              <a:buAutoNum type="romanLcPeriod"/>
            </a:pPr>
            <a:r>
              <a:rPr lang="es-ES" sz="1600" dirty="0" smtClean="0"/>
              <a:t>Personas que </a:t>
            </a:r>
            <a:r>
              <a:rPr lang="es-ES" sz="1600" dirty="0"/>
              <a:t>publican proyectos adquieran un pasivo a título de mutuo con un número superior a 20 personas o adquieran un número superior a 50 </a:t>
            </a:r>
            <a:r>
              <a:rPr lang="es-ES" sz="1600" dirty="0" smtClean="0"/>
              <a:t>obligaciones, o</a:t>
            </a:r>
          </a:p>
          <a:p>
            <a:pPr marL="400050" indent="-400050" algn="just">
              <a:buAutoNum type="romanLcPeriod"/>
            </a:pPr>
            <a:endParaRPr lang="es-ES" sz="1600" dirty="0" smtClean="0"/>
          </a:p>
          <a:p>
            <a:pPr marL="400050" indent="-400050" algn="just">
              <a:buFontTx/>
              <a:buAutoNum type="romanLcPeriod"/>
            </a:pPr>
            <a:r>
              <a:rPr lang="es-ES" sz="1600" dirty="0"/>
              <a:t>Es factible que en 3 meses seguidos se celebren más de 20 veinte contratos de mandato para la libre administración de recursos</a:t>
            </a:r>
            <a:r>
              <a:rPr lang="es-ES" sz="1600" dirty="0" smtClean="0"/>
              <a:t>. </a:t>
            </a:r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Y, </a:t>
            </a:r>
            <a:r>
              <a:rPr lang="es-ES" sz="1600" dirty="0" err="1" smtClean="0"/>
              <a:t>mipymes</a:t>
            </a:r>
            <a:r>
              <a:rPr lang="es-ES" sz="1600" dirty="0" smtClean="0"/>
              <a:t> reciban cantidades </a:t>
            </a:r>
            <a:r>
              <a:rPr lang="es-ES" sz="1600" dirty="0"/>
              <a:t>que sobrepasen el 50% de su patrimonio </a:t>
            </a:r>
            <a:r>
              <a:rPr lang="es-ES" sz="1600" dirty="0" smtClean="0"/>
              <a:t>líquido o resulte de una oferta a personas indeterminadas. 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4716016" y="1988840"/>
            <a:ext cx="4248472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crowdfunding </a:t>
            </a:r>
            <a:r>
              <a:rPr lang="es-ES" sz="1600" dirty="0"/>
              <a:t>de </a:t>
            </a:r>
            <a:r>
              <a:rPr lang="es-ES" sz="1600" dirty="0" smtClean="0"/>
              <a:t>valores implica adelantar actividades del mercado de valores, cuando: </a:t>
            </a:r>
          </a:p>
          <a:p>
            <a:pPr algn="just"/>
            <a:endParaRPr lang="es-ES" sz="1600" dirty="0" smtClean="0"/>
          </a:p>
          <a:p>
            <a:pPr marL="400050" indent="-400050" algn="just">
              <a:buAutoNum type="romanLcPeriod"/>
            </a:pPr>
            <a:r>
              <a:rPr lang="es-ES" sz="1600" dirty="0" smtClean="0"/>
              <a:t>A </a:t>
            </a:r>
            <a:r>
              <a:rPr lang="es-ES" sz="1600" dirty="0"/>
              <a:t>través de </a:t>
            </a:r>
            <a:r>
              <a:rPr lang="es-ES" sz="1600" dirty="0" smtClean="0"/>
              <a:t>la plataforma se ofrezcan acciones</a:t>
            </a:r>
            <a:r>
              <a:rPr lang="es-ES" sz="1600" dirty="0"/>
              <a:t>, bonos o cualquier otro que título que se pueda catalogar como valor</a:t>
            </a:r>
            <a:r>
              <a:rPr lang="es-ES" sz="1600" dirty="0" smtClean="0"/>
              <a:t>, a </a:t>
            </a:r>
            <a:r>
              <a:rPr lang="es-ES" sz="1600" dirty="0"/>
              <a:t>personas indeterminadas o a 100 o más personas </a:t>
            </a:r>
            <a:r>
              <a:rPr lang="es-ES" sz="1600" dirty="0" smtClean="0"/>
              <a:t>determinadas, y.</a:t>
            </a:r>
            <a:endParaRPr lang="es-ES" sz="1600" dirty="0"/>
          </a:p>
          <a:p>
            <a:pPr marL="400050" indent="-400050" algn="just">
              <a:buAutoNum type="romanLcPeriod"/>
            </a:pPr>
            <a:endParaRPr lang="es-ES" sz="1600" dirty="0" smtClean="0"/>
          </a:p>
          <a:p>
            <a:pPr marL="400050" indent="-400050" algn="just">
              <a:buFontTx/>
              <a:buAutoNum type="romanLcPeriod"/>
            </a:pPr>
            <a:r>
              <a:rPr lang="es-ES" sz="1600" dirty="0" smtClean="0"/>
              <a:t>Las </a:t>
            </a:r>
            <a:r>
              <a:rPr lang="es-ES" sz="1600" dirty="0" err="1" smtClean="0"/>
              <a:t>mipymes</a:t>
            </a:r>
            <a:r>
              <a:rPr lang="es-ES" sz="1600" dirty="0" smtClean="0"/>
              <a:t> que realicen </a:t>
            </a:r>
            <a:r>
              <a:rPr lang="es-ES" sz="1600" dirty="0"/>
              <a:t>la emisión de </a:t>
            </a:r>
            <a:r>
              <a:rPr lang="es-ES" sz="1600" dirty="0" smtClean="0"/>
              <a:t>valores </a:t>
            </a:r>
            <a:r>
              <a:rPr lang="es-ES" sz="1600" dirty="0"/>
              <a:t>a través del crowdfunding, a personas indeterminadas o a 100 o más personas </a:t>
            </a:r>
            <a:r>
              <a:rPr lang="es-ES" sz="1600" dirty="0" smtClean="0"/>
              <a:t>determinadas.</a:t>
            </a:r>
          </a:p>
          <a:p>
            <a:pPr marL="400050" indent="-400050" algn="just">
              <a:buFontTx/>
              <a:buAutoNum type="romanLcPeriod"/>
            </a:pPr>
            <a:endParaRPr lang="es-ES" sz="1600" dirty="0"/>
          </a:p>
          <a:p>
            <a:pPr marL="400050" indent="-400050" algn="just">
              <a:buFontTx/>
              <a:buAutoNum type="romanLcPeriod"/>
            </a:pPr>
            <a:endParaRPr lang="es-ES" sz="1600" dirty="0" smtClean="0"/>
          </a:p>
          <a:p>
            <a:pPr marL="400050" indent="-400050" algn="just">
              <a:buFontTx/>
              <a:buAutoNum type="romanLcPeriod"/>
            </a:pPr>
            <a:endParaRPr lang="es-ES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59532" y="5949280"/>
            <a:ext cx="86409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Dada la normatividad vigente no </a:t>
            </a:r>
            <a:r>
              <a:rPr lang="es-ES" dirty="0"/>
              <a:t>es lícito </a:t>
            </a:r>
            <a:r>
              <a:rPr lang="es-ES" dirty="0" smtClean="0"/>
              <a:t>adelantar el crowdfunding financiero y necesariamente se requeriría un ajuste regulatorio.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95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Consideraciones generales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Nuevos esquemas de financiamiento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Tendencias regulatorias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Reflexiones para el caso Colombiano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Contenido 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1365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45436"/>
            <a:ext cx="6696744" cy="82130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Alternativa regulatoria </a:t>
            </a:r>
            <a:endParaRPr lang="es-ES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648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 smtClean="0"/>
              <a:t>Alternativa para viabilizar </a:t>
            </a:r>
            <a:r>
              <a:rPr lang="es-ES" sz="1800" dirty="0"/>
              <a:t>el esquema, en un ambiente que garantice la adecuada protección a los inversionistas y la estabilidad del sistema financiero. 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826780" y="49155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251520" y="3481844"/>
            <a:ext cx="259228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1600" dirty="0" smtClean="0"/>
              <a:t>Definir naturaleza de las plataformas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274712" y="5148481"/>
            <a:ext cx="259228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Definir deberes y condiciones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995810" y="3284984"/>
            <a:ext cx="59046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Tipo de licencia para el desarrollo adecuado de la actividad.</a:t>
            </a: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Facultada para: </a:t>
            </a:r>
            <a:r>
              <a:rPr lang="es-ES" sz="1400" dirty="0"/>
              <a:t>1) analizar y calificar de manera profesional los </a:t>
            </a:r>
            <a:r>
              <a:rPr lang="es-ES" sz="1400" dirty="0" smtClean="0"/>
              <a:t>riesgos; 2</a:t>
            </a:r>
            <a:r>
              <a:rPr lang="es-ES" sz="1400" dirty="0"/>
              <a:t>) promocionar </a:t>
            </a:r>
            <a:r>
              <a:rPr lang="es-ES" sz="1400" dirty="0" smtClean="0"/>
              <a:t>los </a:t>
            </a:r>
            <a:r>
              <a:rPr lang="es-ES" sz="1400" dirty="0"/>
              <a:t>proyectos </a:t>
            </a:r>
            <a:r>
              <a:rPr lang="es-ES" sz="1400" dirty="0" smtClean="0"/>
              <a:t>mediante mecanismos electrónicos</a:t>
            </a:r>
            <a:r>
              <a:rPr lang="es-ES" sz="1400" dirty="0"/>
              <a:t>; y 3) </a:t>
            </a:r>
            <a:r>
              <a:rPr lang="es-ES" sz="1400" dirty="0" smtClean="0"/>
              <a:t>proveer infraestructura.</a:t>
            </a:r>
            <a:endParaRPr lang="es-ES" sz="1400" dirty="0"/>
          </a:p>
        </p:txBody>
      </p:sp>
      <p:sp>
        <p:nvSpPr>
          <p:cNvPr id="13" name="12 Rectángulo"/>
          <p:cNvSpPr/>
          <p:nvPr/>
        </p:nvSpPr>
        <p:spPr>
          <a:xfrm>
            <a:off x="2989337" y="4491117"/>
            <a:ext cx="591760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Deber </a:t>
            </a:r>
            <a:r>
              <a:rPr lang="es-ES" sz="1400" dirty="0"/>
              <a:t>de información: </a:t>
            </a:r>
            <a:r>
              <a:rPr lang="es-ES" sz="1400" dirty="0" smtClean="0"/>
              <a:t>información oportuna</a:t>
            </a:r>
            <a:r>
              <a:rPr lang="es-ES" sz="1400" dirty="0"/>
              <a:t>, completa, imparcial y clara.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Deberes </a:t>
            </a:r>
            <a:r>
              <a:rPr lang="es-ES" sz="1400" dirty="0"/>
              <a:t>frente a conflictos de interés: </a:t>
            </a:r>
            <a:r>
              <a:rPr lang="es-ES" sz="1400" dirty="0" smtClean="0"/>
              <a:t>prevenir </a:t>
            </a:r>
            <a:r>
              <a:rPr lang="es-ES" sz="1400" dirty="0"/>
              <a:t>y administrar </a:t>
            </a:r>
            <a:r>
              <a:rPr lang="es-ES" sz="1400" dirty="0" smtClean="0"/>
              <a:t>conflictos </a:t>
            </a:r>
            <a:r>
              <a:rPr lang="es-ES" sz="1400" dirty="0"/>
              <a:t>de interés en relación con la actividad de crowdfunding</a:t>
            </a:r>
            <a:r>
              <a:rPr lang="es-ES" sz="1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Deber </a:t>
            </a:r>
            <a:r>
              <a:rPr lang="es-ES" sz="1400" dirty="0"/>
              <a:t>de control al sobreendeudamiento y reporte a centrales de </a:t>
            </a:r>
            <a:r>
              <a:rPr lang="es-ES" sz="1400" dirty="0" smtClean="0"/>
              <a:t>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Sistemas </a:t>
            </a:r>
            <a:r>
              <a:rPr lang="es-ES" sz="1400" dirty="0"/>
              <a:t>de administración de </a:t>
            </a:r>
            <a:r>
              <a:rPr lang="es-ES" sz="1400" dirty="0" smtClean="0"/>
              <a:t>riesgo (liquidez</a:t>
            </a:r>
            <a:r>
              <a:rPr lang="es-ES" sz="1400" dirty="0"/>
              <a:t>, </a:t>
            </a:r>
            <a:r>
              <a:rPr lang="es-ES" sz="1400" dirty="0" smtClean="0"/>
              <a:t>crédito, operativo </a:t>
            </a:r>
            <a:r>
              <a:rPr lang="es-ES" sz="1400" dirty="0"/>
              <a:t>y </a:t>
            </a:r>
            <a:r>
              <a:rPr lang="es-ES" sz="1400" dirty="0" smtClean="0"/>
              <a:t>LAFT)</a:t>
            </a: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Prohibiciones: administrar </a:t>
            </a:r>
            <a:r>
              <a:rPr lang="es-ES" sz="1400" dirty="0"/>
              <a:t>recursos de terceros, impartir asesorías o recomendaciones, adelantar actividades de estructuración de emisiones y ofrecer mecanismos de </a:t>
            </a:r>
            <a:r>
              <a:rPr lang="es-ES" sz="1400" dirty="0" smtClean="0"/>
              <a:t>financiación.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989337" y="2077244"/>
            <a:ext cx="591760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Actividad </a:t>
            </a:r>
            <a:r>
              <a:rPr lang="es-ES" sz="1400" dirty="0"/>
              <a:t>que implica canalizar recursos de varios individuos, para financiar proyectos o negocios, con el propósito de obtener una rentabilidad.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Permite desarrollo </a:t>
            </a:r>
            <a:r>
              <a:rPr lang="es-ES" sz="1400" dirty="0"/>
              <a:t>ordenado de la actividad mediante </a:t>
            </a:r>
            <a:r>
              <a:rPr lang="es-ES" sz="1400" dirty="0" smtClean="0"/>
              <a:t>enunciación </a:t>
            </a:r>
            <a:r>
              <a:rPr lang="es-ES" sz="1400" dirty="0"/>
              <a:t>de deberes </a:t>
            </a:r>
            <a:r>
              <a:rPr lang="es-ES" sz="1400" dirty="0" smtClean="0"/>
              <a:t>y reglas para </a:t>
            </a:r>
            <a:r>
              <a:rPr lang="es-ES" sz="1400" dirty="0"/>
              <a:t>todas las </a:t>
            </a:r>
            <a:r>
              <a:rPr lang="es-ES" sz="1400" dirty="0" smtClean="0"/>
              <a:t>partes. </a:t>
            </a:r>
            <a:endParaRPr lang="es-ES" sz="1400" dirty="0"/>
          </a:p>
        </p:txBody>
      </p:sp>
      <p:sp>
        <p:nvSpPr>
          <p:cNvPr id="25" name="24 Rectángulo"/>
          <p:cNvSpPr/>
          <p:nvPr/>
        </p:nvSpPr>
        <p:spPr>
          <a:xfrm>
            <a:off x="247727" y="2276872"/>
            <a:ext cx="259228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1600" dirty="0"/>
              <a:t>Adoptar definición de crowdfunding</a:t>
            </a:r>
          </a:p>
        </p:txBody>
      </p:sp>
    </p:spTree>
    <p:extLst>
      <p:ext uri="{BB962C8B-B14F-4D97-AF65-F5344CB8AC3E}">
        <p14:creationId xmlns:p14="http://schemas.microsoft.com/office/powerpoint/2010/main" val="4141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" y="33486"/>
            <a:ext cx="914308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2752" y="1194911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600" b="1" dirty="0" smtClean="0">
              <a:cs typeface="Arial" panose="020B0604020202020204" pitchFamily="34" charset="0"/>
            </a:endParaRPr>
          </a:p>
          <a:p>
            <a:pPr algn="ctr"/>
            <a:r>
              <a:rPr lang="es-CO" sz="4000" b="1" dirty="0" smtClean="0">
                <a:cs typeface="Arial" panose="020B0604020202020204" pitchFamily="34" charset="0"/>
              </a:rPr>
              <a:t>Nuevos esquemas de financiación</a:t>
            </a: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36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s-CO" sz="2400" b="1" dirty="0">
                <a:cs typeface="Arial" panose="020B0604020202020204" pitchFamily="34" charset="0"/>
              </a:rPr>
              <a:t>DAVID SALAMANCA ROJAS</a:t>
            </a:r>
          </a:p>
          <a:p>
            <a:pPr algn="ctr"/>
            <a:r>
              <a:rPr lang="es-CO" sz="2400" b="1" dirty="0">
                <a:cs typeface="Arial" panose="020B0604020202020204" pitchFamily="34" charset="0"/>
              </a:rPr>
              <a:t>Director Unidad de Regulación Financiera </a:t>
            </a: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3600" b="1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cs typeface="Arial" panose="020B0604020202020204" pitchFamily="34" charset="0"/>
              </a:rPr>
              <a:t>15º Congreso de Derecho Financiero – </a:t>
            </a:r>
            <a:r>
              <a:rPr lang="es-ES" sz="2400" dirty="0" err="1" smtClean="0">
                <a:cs typeface="Arial" panose="020B0604020202020204" pitchFamily="34" charset="0"/>
              </a:rPr>
              <a:t>Asobancaria</a:t>
            </a:r>
            <a:endParaRPr lang="es-ES" sz="2400" dirty="0" smtClean="0">
              <a:cs typeface="Arial" panose="020B0604020202020204" pitchFamily="34" charset="0"/>
            </a:endParaRPr>
          </a:p>
          <a:p>
            <a:pPr algn="ctr"/>
            <a:r>
              <a:rPr lang="es-CO" sz="2400" dirty="0" smtClean="0">
                <a:cs typeface="Arial" panose="020B0604020202020204" pitchFamily="34" charset="0"/>
              </a:rPr>
              <a:t>23 de Septiembre de 2016 </a:t>
            </a:r>
          </a:p>
        </p:txBody>
      </p:sp>
    </p:spTree>
    <p:extLst>
      <p:ext uri="{BB962C8B-B14F-4D97-AF65-F5344CB8AC3E}">
        <p14:creationId xmlns:p14="http://schemas.microsoft.com/office/powerpoint/2010/main" val="30991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Consideraciones generales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</a:rPr>
              <a:t>Nuevos esquemas de 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financiamiento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Tendencias regulatorias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</a:rPr>
              <a:t>Reflexiones para el caso Colombiano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Contenido 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21175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61" y="5347270"/>
            <a:ext cx="9144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59822" y="1239143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Tendencia global de innovación </a:t>
            </a:r>
            <a:r>
              <a:rPr lang="es-ES" sz="2000" dirty="0"/>
              <a:t>tecnológica </a:t>
            </a:r>
            <a:r>
              <a:rPr lang="es-ES" sz="2000" dirty="0" smtClean="0"/>
              <a:t>en el ofrecimiento </a:t>
            </a:r>
            <a:r>
              <a:rPr lang="es-ES" sz="2000" dirty="0"/>
              <a:t>de </a:t>
            </a:r>
            <a:r>
              <a:rPr lang="es-ES" sz="2000" dirty="0" smtClean="0"/>
              <a:t>servicios financieros ha mostrado gran potencial para avanzar en la inclusión financiera. 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-1116" y="6309320"/>
            <a:ext cx="865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anose="020B0606020202030204" pitchFamily="34" charset="0"/>
              </a:rPr>
              <a:t>Fuente: WEF y </a:t>
            </a:r>
            <a:r>
              <a:rPr lang="es-ES" sz="1200" dirty="0" err="1" smtClean="0">
                <a:latin typeface="Arial Narrow" panose="020B0606020202030204" pitchFamily="34" charset="0"/>
              </a:rPr>
              <a:t>Akkizidis</a:t>
            </a:r>
            <a:r>
              <a:rPr lang="es-ES" sz="1200" dirty="0" smtClean="0">
                <a:latin typeface="Arial Narrow" panose="020B0606020202030204" pitchFamily="34" charset="0"/>
              </a:rPr>
              <a:t> I., </a:t>
            </a:r>
            <a:r>
              <a:rPr lang="es-ES" sz="1200" dirty="0" err="1" smtClean="0">
                <a:latin typeface="Arial Narrow" panose="020B0606020202030204" pitchFamily="34" charset="0"/>
              </a:rPr>
              <a:t>Stagars</a:t>
            </a:r>
            <a:r>
              <a:rPr lang="es-ES" sz="1200" dirty="0" smtClean="0">
                <a:latin typeface="Arial Narrow" panose="020B0606020202030204" pitchFamily="34" charset="0"/>
              </a:rPr>
              <a:t> M. (2016) </a:t>
            </a:r>
            <a:r>
              <a:rPr lang="es-ES" sz="1200" i="1" dirty="0" smtClean="0">
                <a:latin typeface="Arial Narrow" panose="020B0606020202030204" pitchFamily="34" charset="0"/>
              </a:rPr>
              <a:t>Marketplace </a:t>
            </a:r>
            <a:r>
              <a:rPr lang="es-ES" sz="1200" i="1" dirty="0" err="1" smtClean="0">
                <a:latin typeface="Arial Narrow" panose="020B0606020202030204" pitchFamily="34" charset="0"/>
              </a:rPr>
              <a:t>lending</a:t>
            </a:r>
            <a:r>
              <a:rPr lang="es-ES" sz="1200" i="1" dirty="0" smtClean="0">
                <a:latin typeface="Arial Narrow" panose="020B0606020202030204" pitchFamily="34" charset="0"/>
              </a:rPr>
              <a:t>, </a:t>
            </a:r>
            <a:r>
              <a:rPr lang="es-ES" sz="1200" i="1" dirty="0" err="1" smtClean="0">
                <a:latin typeface="Arial Narrow" panose="020B0606020202030204" pitchFamily="34" charset="0"/>
              </a:rPr>
              <a:t>Financial</a:t>
            </a:r>
            <a:r>
              <a:rPr lang="es-ES" sz="1200" i="1" dirty="0" smtClean="0">
                <a:latin typeface="Arial Narrow" panose="020B0606020202030204" pitchFamily="34" charset="0"/>
              </a:rPr>
              <a:t> </a:t>
            </a:r>
            <a:r>
              <a:rPr lang="es-ES" sz="1200" i="1" dirty="0" err="1" smtClean="0">
                <a:latin typeface="Arial Narrow" panose="020B0606020202030204" pitchFamily="34" charset="0"/>
              </a:rPr>
              <a:t>Analysis</a:t>
            </a:r>
            <a:r>
              <a:rPr lang="es-ES" sz="1200" i="1" dirty="0" smtClean="0">
                <a:latin typeface="Arial Narrow" panose="020B0606020202030204" pitchFamily="34" charset="0"/>
              </a:rPr>
              <a:t> and </a:t>
            </a:r>
            <a:r>
              <a:rPr lang="es-ES" sz="1200" i="1" dirty="0" err="1" smtClean="0">
                <a:latin typeface="Arial Narrow" panose="020B0606020202030204" pitchFamily="34" charset="0"/>
              </a:rPr>
              <a:t>the</a:t>
            </a:r>
            <a:r>
              <a:rPr lang="es-ES" sz="1200" i="1" dirty="0" smtClean="0">
                <a:latin typeface="Arial Narrow" panose="020B0606020202030204" pitchFamily="34" charset="0"/>
              </a:rPr>
              <a:t> </a:t>
            </a:r>
            <a:r>
              <a:rPr lang="es-ES" sz="1200" i="1" dirty="0" err="1" smtClean="0">
                <a:latin typeface="Arial Narrow" panose="020B0606020202030204" pitchFamily="34" charset="0"/>
              </a:rPr>
              <a:t>future</a:t>
            </a:r>
            <a:r>
              <a:rPr lang="es-ES" sz="1200" i="1" dirty="0" smtClean="0">
                <a:latin typeface="Arial Narrow" panose="020B0606020202030204" pitchFamily="34" charset="0"/>
              </a:rPr>
              <a:t> of </a:t>
            </a:r>
            <a:r>
              <a:rPr lang="es-ES" sz="1200" i="1" dirty="0" err="1" smtClean="0">
                <a:latin typeface="Arial Narrow" panose="020B0606020202030204" pitchFamily="34" charset="0"/>
              </a:rPr>
              <a:t>credit</a:t>
            </a:r>
            <a:r>
              <a:rPr lang="es-ES" sz="1200" dirty="0" smtClean="0">
                <a:latin typeface="Arial Narrow" panose="020B0606020202030204" pitchFamily="34" charset="0"/>
              </a:rPr>
              <a:t>. </a:t>
            </a:r>
            <a:r>
              <a:rPr lang="es-ES" sz="1200" dirty="0" err="1" smtClean="0">
                <a:latin typeface="Arial Narrow" panose="020B0606020202030204" pitchFamily="34" charset="0"/>
              </a:rPr>
              <a:t>Wiley</a:t>
            </a:r>
            <a:r>
              <a:rPr lang="es-ES" sz="1200" dirty="0" smtClean="0">
                <a:latin typeface="Arial Narrow" panose="020B0606020202030204" pitchFamily="34" charset="0"/>
              </a:rPr>
              <a:t> </a:t>
            </a:r>
            <a:r>
              <a:rPr lang="es-ES" sz="1200" dirty="0" err="1" smtClean="0">
                <a:latin typeface="Arial Narrow" panose="020B0606020202030204" pitchFamily="34" charset="0"/>
              </a:rPr>
              <a:t>financial</a:t>
            </a:r>
            <a:r>
              <a:rPr lang="es-ES" sz="1200" dirty="0" smtClean="0">
                <a:latin typeface="Arial Narrow" panose="020B0606020202030204" pitchFamily="34" charset="0"/>
              </a:rPr>
              <a:t> series. </a:t>
            </a:r>
            <a:endParaRPr lang="es-ES" sz="1200" i="1" dirty="0">
              <a:latin typeface="Arial Narrow" panose="020B0606020202030204" pitchFamily="34" charset="0"/>
            </a:endParaRPr>
          </a:p>
        </p:txBody>
      </p:sp>
      <p:sp>
        <p:nvSpPr>
          <p:cNvPr id="6" name="10 Rectángulo"/>
          <p:cNvSpPr/>
          <p:nvPr/>
        </p:nvSpPr>
        <p:spPr>
          <a:xfrm>
            <a:off x="5383753" y="2550999"/>
            <a:ext cx="3420342" cy="1661993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Mayor conectividad entre agentes </a:t>
            </a:r>
          </a:p>
          <a:p>
            <a:pPr marL="285750" indent="-285750" algn="just">
              <a:buFont typeface="Arial"/>
              <a:buChar char="•"/>
            </a:pPr>
            <a:endParaRPr lang="es-ES" sz="400" dirty="0">
              <a:solidFill>
                <a:schemeClr val="tx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Más información </a:t>
            </a:r>
          </a:p>
          <a:p>
            <a:pPr marL="285750" indent="-285750" algn="just">
              <a:buFont typeface="Arial"/>
              <a:buChar char="•"/>
            </a:pPr>
            <a:endParaRPr lang="es-ES" sz="400" dirty="0">
              <a:solidFill>
                <a:schemeClr val="tx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Más acceso distintos actores </a:t>
            </a:r>
          </a:p>
          <a:p>
            <a:pPr marL="285750" indent="-285750" algn="just">
              <a:buFont typeface="Arial"/>
              <a:buChar char="•"/>
            </a:pPr>
            <a:endParaRPr lang="es-ES" sz="400" dirty="0">
              <a:solidFill>
                <a:schemeClr val="tx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Abarata procesos 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6733884" y="4300859"/>
            <a:ext cx="720080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0 Rectángulo"/>
          <p:cNvSpPr/>
          <p:nvPr/>
        </p:nvSpPr>
        <p:spPr>
          <a:xfrm>
            <a:off x="5366017" y="5212662"/>
            <a:ext cx="3521647" cy="64633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Elimina barreras para prestar servicios financieros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30420" r="3488" b="6237"/>
          <a:stretch/>
        </p:blipFill>
        <p:spPr bwMode="auto">
          <a:xfrm>
            <a:off x="403620" y="2446224"/>
            <a:ext cx="4384404" cy="35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59632" y="213285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</a:rPr>
              <a:t>Áreas de innovación financiera</a:t>
            </a:r>
            <a:endParaRPr lang="es-ES" sz="1600" b="1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093181" y="1535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68288" y="272044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tx2"/>
                </a:solidFill>
              </a:rPr>
              <a:t>Pagos</a:t>
            </a:r>
            <a:endParaRPr lang="es-CO" sz="1200" dirty="0">
              <a:solidFill>
                <a:schemeClr val="tx2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845864" y="26804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6">
                    <a:lumMod val="75000"/>
                  </a:schemeClr>
                </a:solidFill>
              </a:rPr>
              <a:t>Seguros</a:t>
            </a:r>
            <a:endParaRPr lang="es-CO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2370" y="3725836"/>
            <a:ext cx="136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4">
                    <a:lumMod val="75000"/>
                  </a:schemeClr>
                </a:solidFill>
              </a:rPr>
              <a:t>Soporte de mercado</a:t>
            </a:r>
            <a:endParaRPr lang="es-CO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95536" y="555962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rgbClr val="C00000"/>
                </a:solidFill>
              </a:rPr>
              <a:t>Inversiones</a:t>
            </a:r>
            <a:endParaRPr lang="es-CO" sz="1200" dirty="0">
              <a:solidFill>
                <a:srgbClr val="C0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895700" y="5778658"/>
            <a:ext cx="103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rgbClr val="0070C0"/>
                </a:solidFill>
              </a:rPr>
              <a:t>Financiación</a:t>
            </a:r>
            <a:endParaRPr lang="es-CO" sz="1200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629490" y="41677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3">
                    <a:lumMod val="75000"/>
                  </a:schemeClr>
                </a:solidFill>
              </a:rPr>
              <a:t>Depósitos y crédito</a:t>
            </a:r>
            <a:endParaRPr lang="es-CO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9 Rectángulo redondeado"/>
          <p:cNvSpPr/>
          <p:nvPr/>
        </p:nvSpPr>
        <p:spPr>
          <a:xfrm>
            <a:off x="0" y="54775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Tendencia </a:t>
            </a:r>
            <a:r>
              <a:rPr lang="es-ES" sz="3000" b="1" dirty="0" err="1" smtClean="0"/>
              <a:t>fintech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22405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5386577"/>
            <a:ext cx="9144000" cy="134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06425" y="1268760"/>
            <a:ext cx="8739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altLang="es-CO" sz="2000" dirty="0" smtClean="0">
                <a:solidFill>
                  <a:prstClr val="black"/>
                </a:solidFill>
                <a:ea typeface="ＭＳ Ｐゴシック" pitchFamily="34" charset="-128"/>
              </a:rPr>
              <a:t>Desafíos en un contexto de creciente </a:t>
            </a:r>
            <a:r>
              <a:rPr lang="es-ES" sz="2000" dirty="0" smtClean="0"/>
              <a:t>innovación </a:t>
            </a:r>
            <a:r>
              <a:rPr lang="es-ES" sz="2000" dirty="0"/>
              <a:t>tecnológica </a:t>
            </a:r>
            <a:r>
              <a:rPr lang="es-ES" sz="2000" dirty="0" smtClean="0"/>
              <a:t>en el </a:t>
            </a:r>
            <a:r>
              <a:rPr lang="es-ES" sz="2000" dirty="0"/>
              <a:t>ofrecimiento de </a:t>
            </a:r>
            <a:r>
              <a:rPr lang="es-ES" sz="2000" dirty="0" smtClean="0"/>
              <a:t>servicios financieros</a:t>
            </a:r>
            <a:r>
              <a:rPr lang="es-ES" altLang="es-CO" sz="20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28" y="6453336"/>
            <a:ext cx="912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 Narrow" panose="020B0606020202030204" pitchFamily="34" charset="0"/>
              </a:rPr>
              <a:t>Fuente: FSB </a:t>
            </a:r>
            <a:r>
              <a:rPr lang="es-ES" sz="1000" dirty="0">
                <a:latin typeface="Arial Narrow" panose="020B0606020202030204" pitchFamily="34" charset="0"/>
              </a:rPr>
              <a:t>(2016) </a:t>
            </a:r>
            <a:r>
              <a:rPr lang="es-ES" sz="1000" dirty="0" err="1">
                <a:latin typeface="Arial Narrow" panose="020B0606020202030204" pitchFamily="34" charset="0"/>
              </a:rPr>
              <a:t>Fintech</a:t>
            </a:r>
            <a:r>
              <a:rPr lang="es-ES" sz="1000" dirty="0">
                <a:latin typeface="Arial Narrow" panose="020B0606020202030204" pitchFamily="34" charset="0"/>
              </a:rPr>
              <a:t>: </a:t>
            </a:r>
            <a:r>
              <a:rPr lang="es-ES" sz="1000" dirty="0" err="1">
                <a:latin typeface="Arial Narrow" panose="020B0606020202030204" pitchFamily="34" charset="0"/>
              </a:rPr>
              <a:t>Describing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>
                <a:latin typeface="Arial Narrow" panose="020B0606020202030204" pitchFamily="34" charset="0"/>
              </a:rPr>
              <a:t>the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>
                <a:latin typeface="Arial Narrow" panose="020B0606020202030204" pitchFamily="34" charset="0"/>
              </a:rPr>
              <a:t>landscape</a:t>
            </a:r>
            <a:r>
              <a:rPr lang="es-ES" sz="1000" dirty="0">
                <a:latin typeface="Arial Narrow" panose="020B0606020202030204" pitchFamily="34" charset="0"/>
              </a:rPr>
              <a:t> and a </a:t>
            </a:r>
            <a:r>
              <a:rPr lang="es-ES" sz="1000" dirty="0" err="1">
                <a:latin typeface="Arial Narrow" panose="020B0606020202030204" pitchFamily="34" charset="0"/>
              </a:rPr>
              <a:t>framework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>
                <a:latin typeface="Arial Narrow" panose="020B0606020202030204" pitchFamily="34" charset="0"/>
              </a:rPr>
              <a:t>for</a:t>
            </a:r>
            <a:r>
              <a:rPr lang="es-ES" sz="1000" dirty="0">
                <a:latin typeface="Arial Narrow" panose="020B0606020202030204" pitchFamily="34" charset="0"/>
              </a:rPr>
              <a:t> </a:t>
            </a:r>
            <a:r>
              <a:rPr lang="es-ES" sz="1000" dirty="0" err="1" smtClean="0">
                <a:latin typeface="Arial Narrow" panose="020B0606020202030204" pitchFamily="34" charset="0"/>
              </a:rPr>
              <a:t>analysis</a:t>
            </a:r>
            <a:r>
              <a:rPr lang="es-ES" sz="1000" dirty="0" smtClean="0">
                <a:latin typeface="Arial Narrow" panose="020B0606020202030204" pitchFamily="34" charset="0"/>
              </a:rPr>
              <a:t>; </a:t>
            </a:r>
            <a:r>
              <a:rPr lang="es-ES" sz="1000" dirty="0" err="1" smtClean="0">
                <a:latin typeface="Arial Narrow" panose="020B0606020202030204" pitchFamily="34" charset="0"/>
              </a:rPr>
              <a:t>Akkizidis</a:t>
            </a:r>
            <a:r>
              <a:rPr lang="es-ES" sz="1000" dirty="0" smtClean="0">
                <a:latin typeface="Arial Narrow" panose="020B0606020202030204" pitchFamily="34" charset="0"/>
              </a:rPr>
              <a:t> I., </a:t>
            </a:r>
            <a:r>
              <a:rPr lang="es-ES" sz="1000" dirty="0" err="1" smtClean="0">
                <a:latin typeface="Arial Narrow" panose="020B0606020202030204" pitchFamily="34" charset="0"/>
              </a:rPr>
              <a:t>Stagars</a:t>
            </a:r>
            <a:r>
              <a:rPr lang="es-ES" sz="1000" dirty="0" smtClean="0">
                <a:latin typeface="Arial Narrow" panose="020B0606020202030204" pitchFamily="34" charset="0"/>
              </a:rPr>
              <a:t> M. (2016) </a:t>
            </a:r>
            <a:r>
              <a:rPr lang="es-ES" sz="1000" i="1" dirty="0" smtClean="0">
                <a:latin typeface="Arial Narrow" panose="020B0606020202030204" pitchFamily="34" charset="0"/>
              </a:rPr>
              <a:t>Marketplace </a:t>
            </a:r>
            <a:r>
              <a:rPr lang="es-ES" sz="1000" i="1" dirty="0" err="1" smtClean="0">
                <a:latin typeface="Arial Narrow" panose="020B0606020202030204" pitchFamily="34" charset="0"/>
              </a:rPr>
              <a:t>lending</a:t>
            </a:r>
            <a:r>
              <a:rPr lang="es-ES" sz="1000" i="1" dirty="0" smtClean="0">
                <a:latin typeface="Arial Narrow" panose="020B0606020202030204" pitchFamily="34" charset="0"/>
              </a:rPr>
              <a:t>, </a:t>
            </a:r>
            <a:r>
              <a:rPr lang="es-ES" sz="1000" i="1" dirty="0" err="1" smtClean="0">
                <a:latin typeface="Arial Narrow" panose="020B0606020202030204" pitchFamily="34" charset="0"/>
              </a:rPr>
              <a:t>Financial</a:t>
            </a:r>
            <a:r>
              <a:rPr lang="es-ES" sz="1000" i="1" dirty="0" smtClean="0">
                <a:latin typeface="Arial Narrow" panose="020B0606020202030204" pitchFamily="34" charset="0"/>
              </a:rPr>
              <a:t> </a:t>
            </a:r>
            <a:r>
              <a:rPr lang="es-ES" sz="1000" i="1" dirty="0" err="1" smtClean="0">
                <a:latin typeface="Arial Narrow" panose="020B0606020202030204" pitchFamily="34" charset="0"/>
              </a:rPr>
              <a:t>Analysis</a:t>
            </a:r>
            <a:r>
              <a:rPr lang="es-ES" sz="1000" i="1" dirty="0" smtClean="0">
                <a:latin typeface="Arial Narrow" panose="020B0606020202030204" pitchFamily="34" charset="0"/>
              </a:rPr>
              <a:t> and </a:t>
            </a:r>
            <a:r>
              <a:rPr lang="es-ES" sz="1000" i="1" dirty="0" err="1" smtClean="0">
                <a:latin typeface="Arial Narrow" panose="020B0606020202030204" pitchFamily="34" charset="0"/>
              </a:rPr>
              <a:t>the</a:t>
            </a:r>
            <a:r>
              <a:rPr lang="es-ES" sz="1000" i="1" dirty="0" smtClean="0">
                <a:latin typeface="Arial Narrow" panose="020B0606020202030204" pitchFamily="34" charset="0"/>
              </a:rPr>
              <a:t> </a:t>
            </a:r>
            <a:r>
              <a:rPr lang="es-ES" sz="1000" i="1" dirty="0" err="1" smtClean="0">
                <a:latin typeface="Arial Narrow" panose="020B0606020202030204" pitchFamily="34" charset="0"/>
              </a:rPr>
              <a:t>future</a:t>
            </a:r>
            <a:r>
              <a:rPr lang="es-ES" sz="1000" i="1" dirty="0" smtClean="0">
                <a:latin typeface="Arial Narrow" panose="020B0606020202030204" pitchFamily="34" charset="0"/>
              </a:rPr>
              <a:t> of </a:t>
            </a:r>
            <a:r>
              <a:rPr lang="es-ES" sz="1000" i="1" dirty="0" err="1" smtClean="0">
                <a:latin typeface="Arial Narrow" panose="020B0606020202030204" pitchFamily="34" charset="0"/>
              </a:rPr>
              <a:t>credit</a:t>
            </a:r>
            <a:r>
              <a:rPr lang="es-ES" sz="1000" dirty="0" smtClean="0">
                <a:latin typeface="Arial Narrow" panose="020B0606020202030204" pitchFamily="34" charset="0"/>
              </a:rPr>
              <a:t>.</a:t>
            </a:r>
            <a:endParaRPr lang="es-ES" sz="1000" i="1" dirty="0">
              <a:latin typeface="Arial Narrow" panose="020B0606020202030204" pitchFamily="34" charset="0"/>
            </a:endParaRPr>
          </a:p>
        </p:txBody>
      </p:sp>
      <p:sp>
        <p:nvSpPr>
          <p:cNvPr id="14" name="CuadroTexto 1"/>
          <p:cNvSpPr txBox="1"/>
          <p:nvPr/>
        </p:nvSpPr>
        <p:spPr>
          <a:xfrm>
            <a:off x="323528" y="206084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cs typeface="Arial Narrow"/>
              </a:rPr>
              <a:t>Oportunidades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Tecnología 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Ajustar diseño de productos a las necesidades particulares (</a:t>
            </a:r>
            <a:r>
              <a:rPr lang="es-ES" sz="1600" dirty="0" err="1" smtClean="0">
                <a:cs typeface="Arial Narrow"/>
              </a:rPr>
              <a:t>microsegmentación</a:t>
            </a:r>
            <a:r>
              <a:rPr lang="es-ES" sz="1600" dirty="0" smtClean="0">
                <a:cs typeface="Arial Narrow"/>
              </a:rPr>
              <a:t> a partir de Big Data).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>
                <a:cs typeface="Arial Narrow"/>
              </a:rPr>
              <a:t>Dinamizar la </a:t>
            </a:r>
            <a:r>
              <a:rPr lang="es-ES" sz="1600" dirty="0" smtClean="0">
                <a:cs typeface="Arial Narrow"/>
              </a:rPr>
              <a:t>inclusión financiera.</a:t>
            </a:r>
            <a:endParaRPr lang="es-ES" sz="1600" dirty="0">
              <a:cs typeface="Arial Narrow"/>
            </a:endParaRPr>
          </a:p>
        </p:txBody>
      </p:sp>
      <p:sp>
        <p:nvSpPr>
          <p:cNvPr id="15" name="CuadroTexto 6"/>
          <p:cNvSpPr txBox="1"/>
          <p:nvPr/>
        </p:nvSpPr>
        <p:spPr>
          <a:xfrm>
            <a:off x="4860032" y="2060848"/>
            <a:ext cx="3888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cs typeface="Arial Narrow"/>
              </a:rPr>
              <a:t>Retos</a:t>
            </a:r>
            <a:endParaRPr lang="es-ES" sz="1600" b="1" dirty="0" smtClean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sz="1600" dirty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Atomización de modelos de negocio. 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Puede potenciar riesgos financieros tradicionales.</a:t>
            </a:r>
          </a:p>
          <a:p>
            <a:pPr algn="just"/>
            <a:r>
              <a:rPr lang="es-ES" sz="1600" dirty="0" smtClean="0">
                <a:cs typeface="Arial Narrow"/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Asimetrías regulatorias. </a:t>
            </a:r>
            <a:endParaRPr lang="es-ES" sz="1600" dirty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endParaRPr lang="es-ES" sz="1600" dirty="0" smtClean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Desintermediación financiera.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Velocidad de avance genera retos para adaptar la regulación.</a:t>
            </a:r>
            <a:endParaRPr lang="es-ES" sz="1600" dirty="0">
              <a:cs typeface="Arial Narrow"/>
            </a:endParaRPr>
          </a:p>
        </p:txBody>
      </p:sp>
      <p:sp>
        <p:nvSpPr>
          <p:cNvPr id="16" name="Rectángulo 2"/>
          <p:cNvSpPr/>
          <p:nvPr/>
        </p:nvSpPr>
        <p:spPr>
          <a:xfrm>
            <a:off x="1644055" y="2484185"/>
            <a:ext cx="2755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Eficiencia y agilidad en </a:t>
            </a:r>
            <a:r>
              <a:rPr lang="es-ES" sz="1600" dirty="0">
                <a:cs typeface="Arial Narrow"/>
              </a:rPr>
              <a:t>procesos </a:t>
            </a:r>
          </a:p>
          <a:p>
            <a:pPr marL="200025" indent="-200025" algn="just">
              <a:buFont typeface="Arial"/>
              <a:buChar char="•"/>
            </a:pPr>
            <a:r>
              <a:rPr lang="es-ES" sz="1600" dirty="0" smtClean="0">
                <a:cs typeface="Arial Narrow"/>
              </a:rPr>
              <a:t>Reducción costos </a:t>
            </a:r>
            <a:r>
              <a:rPr lang="es-ES" sz="1600" dirty="0">
                <a:cs typeface="Arial Narrow"/>
              </a:rPr>
              <a:t>operativos </a:t>
            </a:r>
          </a:p>
        </p:txBody>
      </p:sp>
      <p:sp>
        <p:nvSpPr>
          <p:cNvPr id="18" name="Abrir llave 5"/>
          <p:cNvSpPr/>
          <p:nvPr/>
        </p:nvSpPr>
        <p:spPr>
          <a:xfrm>
            <a:off x="1605806" y="2484184"/>
            <a:ext cx="157882" cy="8309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79512" y="5662989"/>
            <a:ext cx="8712967" cy="646331"/>
          </a:xfrm>
          <a:prstGeom prst="rect">
            <a:avLst/>
          </a:prstGeom>
          <a:noFill/>
          <a:ln w="22225">
            <a:solidFill>
              <a:schemeClr val="accent6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Lograr un ambiente regulatorio propicio para la innovación en un entorno de estabilidad, integridad y transparencia.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94370" y="2060848"/>
            <a:ext cx="8698109" cy="329320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"/>
          <p:cNvCxnSpPr>
            <a:stCxn id="21" idx="0"/>
            <a:endCxn id="21" idx="2"/>
          </p:cNvCxnSpPr>
          <p:nvPr/>
        </p:nvCxnSpPr>
        <p:spPr>
          <a:xfrm>
            <a:off x="4543425" y="2060848"/>
            <a:ext cx="0" cy="3293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9 Rectángulo redondeado"/>
          <p:cNvSpPr/>
          <p:nvPr/>
        </p:nvSpPr>
        <p:spPr>
          <a:xfrm>
            <a:off x="0" y="54775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Tecnología y finanzas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15985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792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 smtClean="0"/>
              <a:t>En línea </a:t>
            </a:r>
            <a:r>
              <a:rPr lang="es-ES" sz="2000" dirty="0"/>
              <a:t>con experiencias internacionales </a:t>
            </a:r>
            <a:r>
              <a:rPr lang="es-ES" sz="2000" dirty="0" smtClean="0"/>
              <a:t>estamos fortaleciendo el diálogo público privado sobre la innovación en la prestación de servicios financieros. </a:t>
            </a:r>
            <a:endParaRPr lang="es-ES" sz="2000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593703" y="47593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5 Rectángulo"/>
          <p:cNvSpPr/>
          <p:nvPr/>
        </p:nvSpPr>
        <p:spPr>
          <a:xfrm>
            <a:off x="0" y="5373215"/>
            <a:ext cx="9144000" cy="1357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7194" t="14766" r="81183" b="73243"/>
          <a:stretch/>
        </p:blipFill>
        <p:spPr>
          <a:xfrm>
            <a:off x="1508865" y="2561122"/>
            <a:ext cx="1105166" cy="6410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3397" t="66734" r="45020" b="19324"/>
          <a:stretch/>
        </p:blipFill>
        <p:spPr>
          <a:xfrm>
            <a:off x="1396623" y="3645024"/>
            <a:ext cx="2023249" cy="7347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283" y="2786407"/>
            <a:ext cx="1433878" cy="2911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10" y="3766910"/>
            <a:ext cx="864000" cy="5543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561122"/>
            <a:ext cx="864000" cy="5760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977" y="5189147"/>
            <a:ext cx="2510274" cy="25607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623" y="4733033"/>
            <a:ext cx="2622516" cy="40915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95" y="4761203"/>
            <a:ext cx="864586" cy="57512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610" y="5733256"/>
            <a:ext cx="904256" cy="60133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1470" y="5761089"/>
            <a:ext cx="1818023" cy="40570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8865" y="5743187"/>
            <a:ext cx="1185150" cy="37577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72000" y="2206600"/>
            <a:ext cx="43204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Creación Subcomisión </a:t>
            </a:r>
            <a:r>
              <a:rPr lang="es-ES" dirty="0" err="1" smtClean="0"/>
              <a:t>Fintech</a:t>
            </a:r>
            <a:r>
              <a:rPr lang="es-ES" dirty="0" smtClean="0"/>
              <a:t> de la </a:t>
            </a:r>
            <a:r>
              <a:rPr lang="es-ES" dirty="0"/>
              <a:t>Comisión Intersectorial de Inclusión </a:t>
            </a:r>
            <a:r>
              <a:rPr lang="es-ES" dirty="0" smtClean="0"/>
              <a:t>Financiera (CIIF).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Participantes de la CIIF: </a:t>
            </a:r>
            <a:r>
              <a:rPr lang="es-ES" sz="1600" dirty="0" smtClean="0"/>
              <a:t>Ministerio de Hacienda, Ministerio de Telecomunicaciones, Superintendencia Financiera y URF.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Agenda: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Mapeo de las tendencias de innovación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Institucionalidad </a:t>
            </a:r>
            <a:r>
              <a:rPr lang="es-ES" sz="1600" dirty="0" smtClean="0"/>
              <a:t>sectorial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Estándares </a:t>
            </a:r>
            <a:r>
              <a:rPr lang="es-ES" sz="1600" dirty="0" smtClean="0"/>
              <a:t>de </a:t>
            </a:r>
            <a:r>
              <a:rPr lang="es-ES" sz="1600" dirty="0" smtClean="0"/>
              <a:t>supervisión/regulación </a:t>
            </a:r>
            <a:endParaRPr lang="es-E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Foro Banco Mundial sobre la regulación de </a:t>
            </a:r>
            <a:r>
              <a:rPr lang="es-ES" dirty="0" err="1" smtClean="0"/>
              <a:t>crowdfunding</a:t>
            </a:r>
            <a:r>
              <a:rPr lang="es-ES" dirty="0" smtClean="0"/>
              <a:t>. Octubre </a:t>
            </a:r>
            <a:r>
              <a:rPr lang="es-ES" dirty="0"/>
              <a:t>de </a:t>
            </a:r>
            <a:r>
              <a:rPr lang="es-ES" dirty="0" smtClean="0"/>
              <a:t>2016. </a:t>
            </a:r>
            <a:endParaRPr lang="es-ES" dirty="0"/>
          </a:p>
        </p:txBody>
      </p:sp>
      <p:sp>
        <p:nvSpPr>
          <p:cNvPr id="29" name="9 Rectángulo redondeado"/>
          <p:cNvSpPr/>
          <p:nvPr/>
        </p:nvSpPr>
        <p:spPr>
          <a:xfrm>
            <a:off x="0" y="54775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Subcomisión </a:t>
            </a:r>
            <a:r>
              <a:rPr lang="es-ES" sz="3000" b="1" dirty="0" err="1" smtClean="0"/>
              <a:t>Fintech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3561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Consideraciones generales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Nuevos esquemas de financiamiento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Tendencias regulatorias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Reflexiones para el caso Colombiano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0" y="69063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Contenido 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15411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5301209"/>
            <a:ext cx="9144000" cy="142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79512" y="1268760"/>
            <a:ext cx="8712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En el marco de esta tendencia, el Gobierno ha revisado nuevas </a:t>
            </a:r>
            <a:r>
              <a:rPr lang="es-ES" dirty="0"/>
              <a:t>alternativas de financiación </a:t>
            </a:r>
            <a:r>
              <a:rPr lang="es-ES" dirty="0" smtClean="0"/>
              <a:t>como </a:t>
            </a:r>
            <a:r>
              <a:rPr lang="es-ES" dirty="0"/>
              <a:t>el </a:t>
            </a:r>
            <a:r>
              <a:rPr lang="es-ES" i="1" dirty="0" smtClean="0"/>
              <a:t>crowdfunding. </a:t>
            </a:r>
            <a:endParaRPr lang="es-ES" dirty="0" smtClean="0"/>
          </a:p>
        </p:txBody>
      </p:sp>
      <p:sp>
        <p:nvSpPr>
          <p:cNvPr id="27" name="1 Rectángulo"/>
          <p:cNvSpPr/>
          <p:nvPr/>
        </p:nvSpPr>
        <p:spPr>
          <a:xfrm>
            <a:off x="4139952" y="2695432"/>
            <a:ext cx="4208460" cy="28007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Conocer estándares </a:t>
            </a:r>
            <a:r>
              <a:rPr lang="es-ES" altLang="es-CO" sz="1600" dirty="0">
                <a:solidFill>
                  <a:prstClr val="black"/>
                </a:solidFill>
                <a:ea typeface="ＭＳ Ｐゴシック" pitchFamily="34" charset="-128"/>
              </a:rPr>
              <a:t>de </a:t>
            </a: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funcionamiento.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s-CO" sz="1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Identificar </a:t>
            </a:r>
            <a:r>
              <a:rPr lang="es-ES" altLang="es-CO" sz="1600" dirty="0">
                <a:solidFill>
                  <a:prstClr val="black"/>
                </a:solidFill>
                <a:ea typeface="ＭＳ Ｐゴシック" pitchFamily="34" charset="-128"/>
              </a:rPr>
              <a:t>beneficios y </a:t>
            </a: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riesgos.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s-CO" sz="1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Descripción de tendencias regulatorias.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s-CO" sz="1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Reflexiones </a:t>
            </a:r>
            <a:r>
              <a:rPr lang="es-ES" altLang="es-CO" sz="1600" dirty="0">
                <a:solidFill>
                  <a:prstClr val="black"/>
                </a:solidFill>
                <a:ea typeface="ＭＳ Ｐゴシック" pitchFamily="34" charset="-128"/>
              </a:rPr>
              <a:t>sobre la actividad </a:t>
            </a: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en </a:t>
            </a:r>
            <a:r>
              <a:rPr lang="es-ES" altLang="es-CO" sz="1600" dirty="0">
                <a:solidFill>
                  <a:prstClr val="black"/>
                </a:solidFill>
                <a:ea typeface="ＭＳ Ｐゴシック" pitchFamily="34" charset="-128"/>
              </a:rPr>
              <a:t>el marco </a:t>
            </a: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regulatorio vigente.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s-CO" sz="1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Se </a:t>
            </a:r>
            <a:r>
              <a:rPr lang="es-ES" altLang="es-CO" sz="1600" dirty="0" smtClean="0">
                <a:solidFill>
                  <a:prstClr val="black"/>
                </a:solidFill>
                <a:ea typeface="ＭＳ Ｐゴシック" pitchFamily="34" charset="-128"/>
              </a:rPr>
              <a:t>recibieron comentarios hasta el 9 de septiembre de 2016. </a:t>
            </a:r>
            <a:endParaRPr lang="es-ES" altLang="es-CO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8" name="1 Rectángulo"/>
          <p:cNvSpPr/>
          <p:nvPr/>
        </p:nvSpPr>
        <p:spPr>
          <a:xfrm>
            <a:off x="2865985" y="2141533"/>
            <a:ext cx="6278015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CO" sz="1600" b="1" dirty="0" smtClean="0">
                <a:solidFill>
                  <a:prstClr val="black"/>
                </a:solidFill>
                <a:ea typeface="ＭＳ Ｐゴシック" pitchFamily="34" charset="-128"/>
              </a:rPr>
              <a:t>Estudio técnico sobre crowdfunding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6540" r="50000" b="11421"/>
          <a:stretch/>
        </p:blipFill>
        <p:spPr bwMode="auto">
          <a:xfrm>
            <a:off x="549819" y="2408323"/>
            <a:ext cx="2808312" cy="3647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9 Rectángulo redondeado"/>
          <p:cNvSpPr/>
          <p:nvPr/>
        </p:nvSpPr>
        <p:spPr>
          <a:xfrm>
            <a:off x="0" y="54775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Documento de consulta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3077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84177"/>
            <a:ext cx="8640960" cy="7486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 smtClean="0"/>
              <a:t>El crowdfunding ha tenido un crecimiento exponencial, especialmente categoría de prestamos. Existen </a:t>
            </a:r>
            <a:r>
              <a:rPr lang="es-ES" sz="1800" dirty="0"/>
              <a:t>más de 2000 plataformas de </a:t>
            </a:r>
            <a:r>
              <a:rPr lang="es-ES" sz="1800" dirty="0" err="1" smtClean="0"/>
              <a:t>crowdfunding</a:t>
            </a:r>
            <a:r>
              <a:rPr lang="es-ES" sz="1800" dirty="0" smtClean="0"/>
              <a:t> activas.  </a:t>
            </a:r>
            <a:endParaRPr lang="es-ES" sz="1800" dirty="0" smtClean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977" y="5879450"/>
            <a:ext cx="736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IOSCO (2014); </a:t>
            </a:r>
            <a:r>
              <a:rPr lang="es-ES" sz="1200" dirty="0" err="1" smtClean="0"/>
              <a:t>FootAnstry</a:t>
            </a:r>
            <a:r>
              <a:rPr lang="es-ES" sz="1200" dirty="0" smtClean="0"/>
              <a:t> </a:t>
            </a:r>
            <a:r>
              <a:rPr lang="es-ES" sz="1200" dirty="0"/>
              <a:t>(2015</a:t>
            </a:r>
            <a:r>
              <a:rPr lang="es-ES" sz="1200" dirty="0" smtClean="0"/>
              <a:t>)</a:t>
            </a:r>
            <a:r>
              <a:rPr lang="es-ES" sz="1200" i="1" dirty="0" smtClean="0"/>
              <a:t>; </a:t>
            </a:r>
            <a:r>
              <a:rPr lang="es-ES" sz="1200" dirty="0" err="1"/>
              <a:t>Huffpost</a:t>
            </a:r>
            <a:r>
              <a:rPr lang="es-ES" sz="1200" dirty="0"/>
              <a:t> (2016</a:t>
            </a:r>
            <a:r>
              <a:rPr lang="es-ES" sz="1200" dirty="0" smtClean="0"/>
              <a:t>)</a:t>
            </a:r>
            <a:endParaRPr lang="es-ES" sz="1200" dirty="0"/>
          </a:p>
          <a:p>
            <a:r>
              <a:rPr lang="es-ES" sz="1200" dirty="0" smtClean="0"/>
              <a:t>1/Peer2Peer en Reino Unido, AFICO en </a:t>
            </a:r>
            <a:r>
              <a:rPr lang="es-ES" sz="1200" dirty="0" err="1" smtClean="0"/>
              <a:t>Mexico</a:t>
            </a:r>
            <a:r>
              <a:rPr lang="es-ES" sz="1200" dirty="0" smtClean="0"/>
              <a:t>. </a:t>
            </a:r>
          </a:p>
          <a:p>
            <a:r>
              <a:rPr lang="es-ES" sz="1200" dirty="0" smtClean="0"/>
              <a:t>2/ </a:t>
            </a:r>
            <a:r>
              <a:rPr lang="es-ES" sz="1200" dirty="0"/>
              <a:t>Wilson K. et al. (2014), CMF (2015) y NCFA (2015). Cálculos propios</a:t>
            </a:r>
            <a:endParaRPr lang="es-ES" sz="1200" dirty="0" smtClean="0"/>
          </a:p>
          <a:p>
            <a:r>
              <a:rPr lang="es-ES" sz="1200" dirty="0" smtClean="0"/>
              <a:t>*Estimación IOSCO ** Estimación </a:t>
            </a:r>
            <a:r>
              <a:rPr lang="es-ES" sz="1200" dirty="0" err="1" smtClean="0"/>
              <a:t>PricewaterhoseCoopers</a:t>
            </a:r>
            <a:r>
              <a:rPr lang="es-ES" sz="1200" dirty="0" smtClean="0"/>
              <a:t> solo para P2P. Representaría el 10% del crédito bancario. 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65264" y="2499767"/>
            <a:ext cx="227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Monto crowdfunding financiero (USD$ Billones)</a:t>
            </a:r>
            <a:endParaRPr lang="es-ES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27038" r="52959" b="43769"/>
          <a:stretch/>
        </p:blipFill>
        <p:spPr bwMode="auto">
          <a:xfrm>
            <a:off x="6805802" y="3356992"/>
            <a:ext cx="2086678" cy="151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16216" y="2492896"/>
            <a:ext cx="258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Distribución geográfica </a:t>
            </a:r>
            <a:r>
              <a:rPr lang="es-ES" sz="1400" dirty="0"/>
              <a:t>c</a:t>
            </a:r>
            <a:r>
              <a:rPr lang="es-ES" sz="1400" dirty="0" smtClean="0"/>
              <a:t>rowdfunding financiero (2013 )</a:t>
            </a:r>
            <a:endParaRPr lang="es-ES" sz="1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4" y="3346232"/>
            <a:ext cx="2822344" cy="210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0" y="54775"/>
            <a:ext cx="6624736" cy="7913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/>
              <a:t>Tamaño de la industria</a:t>
            </a:r>
            <a:endParaRPr lang="es-ES" sz="3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t="27038" r="33901" b="60884"/>
          <a:stretch/>
        </p:blipFill>
        <p:spPr bwMode="auto">
          <a:xfrm>
            <a:off x="7193625" y="5014162"/>
            <a:ext cx="1234097" cy="8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t="38859" r="33901" b="43769"/>
          <a:stretch/>
        </p:blipFill>
        <p:spPr bwMode="auto">
          <a:xfrm>
            <a:off x="7909903" y="4936283"/>
            <a:ext cx="1234097" cy="12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298259" y="2492896"/>
            <a:ext cx="2560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Composición del crowdfunding</a:t>
            </a:r>
            <a:r>
              <a:rPr lang="es-ES" sz="1400" baseline="30000" dirty="0" smtClean="0"/>
              <a:t>2</a:t>
            </a:r>
            <a:endParaRPr lang="es-ES" sz="1400" baseline="30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11" y="3129795"/>
            <a:ext cx="3098965" cy="22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27328</TotalTime>
  <Words>2141</Words>
  <Application>Microsoft Office PowerPoint</Application>
  <PresentationFormat>Presentación en pantalla (4:3)</PresentationFormat>
  <Paragraphs>375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 crowdfunding en el marco regulatorio vigente</vt:lpstr>
      <vt:lpstr>Alternativa regulatoria </vt:lpstr>
      <vt:lpstr>Presentación de PowerPoint</vt:lpstr>
    </vt:vector>
  </TitlesOfParts>
  <Company>Ministerio de Hacienda y Crédito Público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Angelica Beltran Sierra</dc:creator>
  <cp:lastModifiedBy>ANA MARIA</cp:lastModifiedBy>
  <cp:revision>1019</cp:revision>
  <cp:lastPrinted>2015-01-30T16:33:17Z</cp:lastPrinted>
  <dcterms:created xsi:type="dcterms:W3CDTF">2014-01-20T17:31:43Z</dcterms:created>
  <dcterms:modified xsi:type="dcterms:W3CDTF">2016-09-23T14:02:46Z</dcterms:modified>
</cp:coreProperties>
</file>