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18"/>
  </p:notesMasterIdLst>
  <p:handoutMasterIdLst>
    <p:handoutMasterId r:id="rId19"/>
  </p:handoutMasterIdLst>
  <p:sldIdLst>
    <p:sldId id="260" r:id="rId2"/>
    <p:sldId id="331" r:id="rId3"/>
    <p:sldId id="354" r:id="rId4"/>
    <p:sldId id="355" r:id="rId5"/>
    <p:sldId id="370" r:id="rId6"/>
    <p:sldId id="357" r:id="rId7"/>
    <p:sldId id="356" r:id="rId8"/>
    <p:sldId id="358" r:id="rId9"/>
    <p:sldId id="359" r:id="rId10"/>
    <p:sldId id="367" r:id="rId11"/>
    <p:sldId id="361" r:id="rId12"/>
    <p:sldId id="363" r:id="rId13"/>
    <p:sldId id="362" r:id="rId14"/>
    <p:sldId id="368" r:id="rId15"/>
    <p:sldId id="369" r:id="rId16"/>
    <p:sldId id="324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0A86C9"/>
    <a:srgbClr val="FFFFFF"/>
    <a:srgbClr val="000000"/>
    <a:srgbClr val="6D6E70"/>
    <a:srgbClr val="205A88"/>
    <a:srgbClr val="A0DC5F"/>
    <a:srgbClr val="1E96AA"/>
    <a:srgbClr val="A0789B"/>
    <a:srgbClr val="FAB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9FE5D-2998-2A4F-93A8-075A7D612589}" type="datetimeFigureOut">
              <a:rPr lang="de-DE" smtClean="0"/>
              <a:t>23.10.2017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010E9-2F42-6A41-AF57-45D9ABC6716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18145-12B3-6643-9C03-472C05DC6A0F}" type="datetimeFigureOut">
              <a:rPr lang="de-DE" smtClean="0"/>
              <a:t>23.10.2017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493F7-2D0F-2840-ADAC-FAC0AA5425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93F7-2D0F-2840-ADAC-FAC0AA54251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563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Fraud with EMV card used at an EMV ATM machine. Stand-in Mag-stripe transaction authorized by Issuer. One of my first fraud-situations at Visa and how it all revolve around contracting.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used SIM-based encryption and PIN verification for each transaction as a principle – even on the most basic phones. Phones have amazing in-built security available for financial transactions.</a:t>
            </a:r>
          </a:p>
          <a:p>
            <a:r>
              <a:rPr lang="en-US" dirty="0"/>
              <a:t>We managed the Identity and we were very successful in eliminating fraudulent transactions.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fraud that was perpetrated against </a:t>
            </a:r>
            <a:r>
              <a:rPr lang="en-US" dirty="0" err="1"/>
              <a:t>Fundamo</a:t>
            </a:r>
            <a:r>
              <a:rPr lang="en-US" dirty="0"/>
              <a:t> systems happened in one of our clients call centers. Refunds were authorized against fake accounts and then cashed out. It required collaboration between criminal individuals employed by the client.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surprise me how much faith people have in cash. It is of course unfounded – can relatively easily be faked, or stolen or used to fund terrorism or crime. It can be lost or destroyed. Yet there is a lot of faith in cash.</a:t>
            </a:r>
          </a:p>
          <a:p>
            <a:r>
              <a:rPr lang="en-US" dirty="0"/>
              <a:t>The biggest problem with fraud is not fraud per se – it is that it leads to a lack of trust in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Whatever you do climb Mount Everest with some-one that has been there before.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written a book about my experiences at </a:t>
            </a:r>
            <a:r>
              <a:rPr lang="en-US" dirty="0" err="1"/>
              <a:t>Fundamo</a:t>
            </a:r>
            <a:r>
              <a:rPr lang="en-US" dirty="0"/>
              <a:t>. I have a few copies at the ACI stand and will sign them on a first come first give basis.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some background of </a:t>
            </a:r>
            <a:r>
              <a:rPr lang="en-US" dirty="0" err="1"/>
              <a:t>Fundamo</a:t>
            </a:r>
            <a:r>
              <a:rPr lang="en-US" dirty="0"/>
              <a:t> and what it did to payments in emerging markets.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where I have worked on payment solutions – especially difficult place and with the opportunity to leapfrog existing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roll-out of MTN Mobile Money in nineteen countries in two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Massive growth in mobile payment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493F7-2D0F-2840-ADAC-FAC0AA54251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77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being acquired by Visa and joining the executive team. All the products and situations that I have worked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Mobile money growth in emerging markets have not stopped with probably more than half a billion registered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Joined ACI in 2016 top focus on payment transformation and how to leverage the many assets that we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 many ways to pay and it is increasing day by day. Focusing on convenience, security, ease of use, banking the unbanked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F935D-7118-E24B-BFF5-85C0698C77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3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4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3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2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8" name="Freihandform 17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6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7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8" name="Freihandform 17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8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8" name="Freihandform 17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 flip="none" rotWithShape="1">
          <a:gsLst>
            <a:gs pos="0">
              <a:srgbClr val="205A88"/>
            </a:gs>
            <a:gs pos="100000">
              <a:srgbClr val="0A86C9"/>
            </a:gs>
            <a:gs pos="75000">
              <a:srgbClr val="0A86C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7" name="Hide"/>
          <p:cNvSpPr/>
          <p:nvPr userDrawn="1"/>
        </p:nvSpPr>
        <p:spPr>
          <a:xfrm>
            <a:off x="0" y="6272784"/>
            <a:ext cx="1508760" cy="585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10" name="Text"/>
          <p:cNvSpPr>
            <a:spLocks noGrp="1"/>
          </p:cNvSpPr>
          <p:nvPr>
            <p:ph type="body" sz="quarter" idx="24" hasCustomPrompt="1"/>
          </p:nvPr>
        </p:nvSpPr>
        <p:spPr>
          <a:xfrm>
            <a:off x="431997" y="1615314"/>
            <a:ext cx="8280003" cy="4209485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 b="1">
                <a:solidFill>
                  <a:schemeClr val="bg1"/>
                </a:solidFill>
              </a:defRPr>
            </a:lvl1pPr>
            <a:lvl2pPr marL="522895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2pPr>
            <a:lvl3pPr marL="702891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3pPr>
            <a:lvl4pPr marL="825736" indent="-28575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4pPr>
            <a:lvl5pPr marL="1005732" indent="-28575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First level (Arial 18pt)</a:t>
            </a:r>
          </a:p>
          <a:p>
            <a:pPr lvl="1"/>
            <a:r>
              <a:rPr lang="en-US" noProof="0"/>
              <a:t>Second level (Arial 18pt)</a:t>
            </a:r>
          </a:p>
          <a:p>
            <a:pPr lvl="2"/>
            <a:r>
              <a:rPr lang="en-US" noProof="0"/>
              <a:t>Third level (Arial 18pt)</a:t>
            </a:r>
          </a:p>
          <a:p>
            <a:pPr lvl="3"/>
            <a:r>
              <a:rPr lang="en-US" noProof="0"/>
              <a:t>Fourth level (Arial 18pt)</a:t>
            </a:r>
          </a:p>
          <a:p>
            <a:pPr lvl="4"/>
            <a:r>
              <a:rPr lang="en-US" noProof="0"/>
              <a:t>Fifth level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Agenda Title (Arial 28pt)</a:t>
            </a:r>
          </a:p>
        </p:txBody>
      </p:sp>
      <p:cxnSp>
        <p:nvCxnSpPr>
          <p:cNvPr id="14" name="Gerade Verbindung 13"/>
          <p:cNvCxnSpPr/>
          <p:nvPr userDrawn="1"/>
        </p:nvCxnSpPr>
        <p:spPr>
          <a:xfrm>
            <a:off x="431997" y="1537241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431997" y="1939477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431997" y="2341713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431997" y="2743949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431997" y="3146185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431997" y="3548421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431997" y="3950657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>
            <a:off x="431997" y="4352893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 userDrawn="1"/>
        </p:nvCxnSpPr>
        <p:spPr>
          <a:xfrm>
            <a:off x="431997" y="4755129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 userDrawn="1"/>
        </p:nvCxnSpPr>
        <p:spPr>
          <a:xfrm>
            <a:off x="431997" y="5157366"/>
            <a:ext cx="10515600" cy="0"/>
          </a:xfrm>
          <a:prstGeom prst="line">
            <a:avLst/>
          </a:prstGeom>
          <a:ln w="9525">
            <a:gradFill>
              <a:gsLst>
                <a:gs pos="0">
                  <a:schemeClr val="bg1">
                    <a:alpha val="4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2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gradFill flip="none" rotWithShape="1">
          <a:gsLst>
            <a:gs pos="0">
              <a:srgbClr val="205A88"/>
            </a:gs>
            <a:gs pos="100000">
              <a:srgbClr val="0A86C9"/>
            </a:gs>
            <a:gs pos="75000">
              <a:srgbClr val="0A86C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9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0" name="Text"/>
          <p:cNvSpPr>
            <a:spLocks noGrp="1"/>
          </p:cNvSpPr>
          <p:nvPr>
            <p:ph type="body" sz="quarter" idx="24" hasCustomPrompt="1"/>
          </p:nvPr>
        </p:nvSpPr>
        <p:spPr>
          <a:xfrm>
            <a:off x="431997" y="1615314"/>
            <a:ext cx="8280003" cy="4209485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 b="1">
                <a:solidFill>
                  <a:schemeClr val="bg1"/>
                </a:solidFill>
              </a:defRPr>
            </a:lvl1pPr>
            <a:lvl2pPr marL="522895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2pPr>
            <a:lvl3pPr marL="702891" indent="-34290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3pPr>
            <a:lvl4pPr marL="825736" indent="-28575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4pPr>
            <a:lvl5pPr marL="1005732" indent="-285750">
              <a:spcBef>
                <a:spcPts val="1000"/>
              </a:spcBef>
              <a:buClr>
                <a:schemeClr val="bg1"/>
              </a:buClr>
              <a:buFont typeface="Arial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First level (Arial 18pt)</a:t>
            </a:r>
          </a:p>
          <a:p>
            <a:pPr lvl="1"/>
            <a:r>
              <a:rPr lang="en-US" noProof="0"/>
              <a:t>Second level (Arial 18pt)</a:t>
            </a:r>
          </a:p>
          <a:p>
            <a:pPr lvl="2"/>
            <a:r>
              <a:rPr lang="en-US" noProof="0"/>
              <a:t>Third level (Arial 18pt)</a:t>
            </a:r>
          </a:p>
          <a:p>
            <a:pPr lvl="3"/>
            <a:r>
              <a:rPr lang="en-US" noProof="0"/>
              <a:t>Fourth level (Arial 18pt)</a:t>
            </a:r>
          </a:p>
          <a:p>
            <a:pPr lvl="4"/>
            <a:r>
              <a:rPr lang="en-US" noProof="0"/>
              <a:t>Fifth level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Agenda Title (Arial 28pt)</a:t>
            </a:r>
          </a:p>
        </p:txBody>
      </p:sp>
      <p:pic>
        <p:nvPicPr>
          <p:cNvPr id="22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30" name="Freihandform 29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5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9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 algn="l"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</p:spTree>
    <p:extLst>
      <p:ext uri="{BB962C8B-B14F-4D97-AF65-F5344CB8AC3E}">
        <p14:creationId xmlns:p14="http://schemas.microsoft.com/office/powerpoint/2010/main" val="65539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8" name="Asterisk"/>
          <p:cNvSpPr>
            <a:spLocks noGrp="1"/>
          </p:cNvSpPr>
          <p:nvPr>
            <p:ph type="body" sz="quarter" idx="32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432000" y="1618149"/>
            <a:ext cx="8280000" cy="42084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5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</p:spTree>
    <p:extLst>
      <p:ext uri="{BB962C8B-B14F-4D97-AF65-F5344CB8AC3E}">
        <p14:creationId xmlns:p14="http://schemas.microsoft.com/office/powerpoint/2010/main" val="174266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: Content +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"/>
          <p:cNvGrpSpPr>
            <a:grpSpLocks noChangeAspect="1"/>
          </p:cNvGrpSpPr>
          <p:nvPr userDrawn="1"/>
        </p:nvGrpSpPr>
        <p:grpSpPr bwMode="auto">
          <a:xfrm>
            <a:off x="3853306" y="878943"/>
            <a:ext cx="5040000" cy="5040000"/>
            <a:chOff x="2267" y="994"/>
            <a:chExt cx="2000" cy="2000"/>
          </a:xfrm>
          <a:solidFill>
            <a:schemeClr val="bg1">
              <a:lumMod val="95000"/>
              <a:alpha val="50000"/>
            </a:schemeClr>
          </a:solidFill>
        </p:grpSpPr>
        <p:sp>
          <p:nvSpPr>
            <p:cNvPr id="19" name="Freeform 2"/>
            <p:cNvSpPr>
              <a:spLocks noChangeArrowheads="1"/>
            </p:cNvSpPr>
            <p:nvPr/>
          </p:nvSpPr>
          <p:spPr bwMode="auto">
            <a:xfrm>
              <a:off x="2267" y="994"/>
              <a:ext cx="2001" cy="2001"/>
            </a:xfrm>
            <a:custGeom>
              <a:avLst/>
              <a:gdLst>
                <a:gd name="T0" fmla="*/ 4502 w 8827"/>
                <a:gd name="T1" fmla="*/ 7111 h 8827"/>
                <a:gd name="T2" fmla="*/ 2792 w 8827"/>
                <a:gd name="T3" fmla="*/ 6737 h 8827"/>
                <a:gd name="T4" fmla="*/ 2499 w 8827"/>
                <a:gd name="T5" fmla="*/ 3003 h 8827"/>
                <a:gd name="T6" fmla="*/ 2543 w 8827"/>
                <a:gd name="T7" fmla="*/ 2950 h 8827"/>
                <a:gd name="T8" fmla="*/ 3367 w 8827"/>
                <a:gd name="T9" fmla="*/ 2943 h 8827"/>
                <a:gd name="T10" fmla="*/ 3420 w 8827"/>
                <a:gd name="T11" fmla="*/ 2981 h 8827"/>
                <a:gd name="T12" fmla="*/ 3446 w 8827"/>
                <a:gd name="T13" fmla="*/ 5944 h 8827"/>
                <a:gd name="T14" fmla="*/ 3912 w 8827"/>
                <a:gd name="T15" fmla="*/ 6331 h 8827"/>
                <a:gd name="T16" fmla="*/ 4377 w 8827"/>
                <a:gd name="T17" fmla="*/ 5944 h 8827"/>
                <a:gd name="T18" fmla="*/ 4405 w 8827"/>
                <a:gd name="T19" fmla="*/ 2984 h 8827"/>
                <a:gd name="T20" fmla="*/ 4460 w 8827"/>
                <a:gd name="T21" fmla="*/ 2943 h 8827"/>
                <a:gd name="T22" fmla="*/ 5282 w 8827"/>
                <a:gd name="T23" fmla="*/ 2949 h 8827"/>
                <a:gd name="T24" fmla="*/ 5323 w 8827"/>
                <a:gd name="T25" fmla="*/ 3000 h 8827"/>
                <a:gd name="T26" fmla="*/ 8285 w 8827"/>
                <a:gd name="T27" fmla="*/ 3456 h 8827"/>
                <a:gd name="T28" fmla="*/ 6677 w 8827"/>
                <a:gd name="T29" fmla="*/ 5448 h 8827"/>
                <a:gd name="T30" fmla="*/ 6648 w 8827"/>
                <a:gd name="T31" fmla="*/ 5511 h 8827"/>
                <a:gd name="T32" fmla="*/ 5820 w 8827"/>
                <a:gd name="T33" fmla="*/ 5531 h 8827"/>
                <a:gd name="T34" fmla="*/ 5762 w 8827"/>
                <a:gd name="T35" fmla="*/ 5504 h 8827"/>
                <a:gd name="T36" fmla="*/ 5741 w 8827"/>
                <a:gd name="T37" fmla="*/ 1391 h 8827"/>
                <a:gd name="T38" fmla="*/ 5766 w 8827"/>
                <a:gd name="T39" fmla="*/ 1334 h 8827"/>
                <a:gd name="T40" fmla="*/ 7373 w 8827"/>
                <a:gd name="T41" fmla="*/ 1309 h 8827"/>
                <a:gd name="T42" fmla="*/ 6879 w 8827"/>
                <a:gd name="T43" fmla="*/ 752 h 8827"/>
                <a:gd name="T44" fmla="*/ 3543 w 8827"/>
                <a:gd name="T45" fmla="*/ 80 h 8827"/>
                <a:gd name="T46" fmla="*/ 591 w 8827"/>
                <a:gd name="T47" fmla="*/ 2207 h 8827"/>
                <a:gd name="T48" fmla="*/ 226 w 8827"/>
                <a:gd name="T49" fmla="*/ 5826 h 8827"/>
                <a:gd name="T50" fmla="*/ 2733 w 8827"/>
                <a:gd name="T51" fmla="*/ 8499 h 8827"/>
                <a:gd name="T52" fmla="*/ 6356 w 8827"/>
                <a:gd name="T53" fmla="*/ 8377 h 8827"/>
                <a:gd name="T54" fmla="*/ 8682 w 8827"/>
                <a:gd name="T55" fmla="*/ 5557 h 8827"/>
                <a:gd name="T56" fmla="*/ 8536 w 8827"/>
                <a:gd name="T57" fmla="*/ 2832 h 8827"/>
                <a:gd name="T58" fmla="*/ 7517 w 8827"/>
                <a:gd name="T59" fmla="*/ 2918 h 8827"/>
                <a:gd name="T60" fmla="*/ 7458 w 8827"/>
                <a:gd name="T61" fmla="*/ 2237 h 8827"/>
                <a:gd name="T62" fmla="*/ 8034 w 8827"/>
                <a:gd name="T63" fmla="*/ 8206 h 8827"/>
                <a:gd name="T64" fmla="*/ 8211 w 8827"/>
                <a:gd name="T65" fmla="*/ 8285 h 8827"/>
                <a:gd name="T66" fmla="*/ 8267 w 8827"/>
                <a:gd name="T67" fmla="*/ 8472 h 8827"/>
                <a:gd name="T68" fmla="*/ 8166 w 8827"/>
                <a:gd name="T69" fmla="*/ 8637 h 8827"/>
                <a:gd name="T70" fmla="*/ 7973 w 8827"/>
                <a:gd name="T71" fmla="*/ 8669 h 8827"/>
                <a:gd name="T72" fmla="*/ 7823 w 8827"/>
                <a:gd name="T73" fmla="*/ 8544 h 8827"/>
                <a:gd name="T74" fmla="*/ 7803 w 8827"/>
                <a:gd name="T75" fmla="*/ 8391 h 8827"/>
                <a:gd name="T76" fmla="*/ 7915 w 8827"/>
                <a:gd name="T77" fmla="*/ 8237 h 8827"/>
                <a:gd name="T78" fmla="*/ 8010 w 8827"/>
                <a:gd name="T79" fmla="*/ 8242 h 8827"/>
                <a:gd name="T80" fmla="*/ 7866 w 8827"/>
                <a:gd name="T81" fmla="*/ 8319 h 8827"/>
                <a:gd name="T82" fmla="*/ 7828 w 8827"/>
                <a:gd name="T83" fmla="*/ 8480 h 8827"/>
                <a:gd name="T84" fmla="*/ 7924 w 8827"/>
                <a:gd name="T85" fmla="*/ 8613 h 8827"/>
                <a:gd name="T86" fmla="*/ 8087 w 8827"/>
                <a:gd name="T87" fmla="*/ 8630 h 8827"/>
                <a:gd name="T88" fmla="*/ 8208 w 8827"/>
                <a:gd name="T89" fmla="*/ 8517 h 8827"/>
                <a:gd name="T90" fmla="*/ 8212 w 8827"/>
                <a:gd name="T91" fmla="*/ 8373 h 8827"/>
                <a:gd name="T92" fmla="*/ 8104 w 8827"/>
                <a:gd name="T93" fmla="*/ 8257 h 8827"/>
                <a:gd name="T94" fmla="*/ 8003 w 8827"/>
                <a:gd name="T95" fmla="*/ 8309 h 8827"/>
                <a:gd name="T96" fmla="*/ 8102 w 8827"/>
                <a:gd name="T97" fmla="*/ 8327 h 8827"/>
                <a:gd name="T98" fmla="*/ 8111 w 8827"/>
                <a:gd name="T99" fmla="*/ 8335 h 8827"/>
                <a:gd name="T100" fmla="*/ 8128 w 8827"/>
                <a:gd name="T101" fmla="*/ 8378 h 8827"/>
                <a:gd name="T102" fmla="*/ 8111 w 8827"/>
                <a:gd name="T103" fmla="*/ 8424 h 8827"/>
                <a:gd name="T104" fmla="*/ 8077 w 8827"/>
                <a:gd name="T105" fmla="*/ 8444 h 8827"/>
                <a:gd name="T106" fmla="*/ 8114 w 8827"/>
                <a:gd name="T107" fmla="*/ 8482 h 8827"/>
                <a:gd name="T108" fmla="*/ 8093 w 8827"/>
                <a:gd name="T109" fmla="*/ 8570 h 8827"/>
                <a:gd name="T110" fmla="*/ 8074 w 8827"/>
                <a:gd name="T111" fmla="*/ 8492 h 8827"/>
                <a:gd name="T112" fmla="*/ 8048 w 8827"/>
                <a:gd name="T113" fmla="*/ 8462 h 8827"/>
                <a:gd name="T114" fmla="*/ 8032 w 8827"/>
                <a:gd name="T115" fmla="*/ 8432 h 8827"/>
                <a:gd name="T116" fmla="*/ 8081 w 8827"/>
                <a:gd name="T117" fmla="*/ 8393 h 8827"/>
                <a:gd name="T118" fmla="*/ 8048 w 8827"/>
                <a:gd name="T119" fmla="*/ 8345 h 8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827" h="8827">
                  <a:moveTo>
                    <a:pt x="5325" y="5810"/>
                  </a:moveTo>
                  <a:lnTo>
                    <a:pt x="5319" y="5968"/>
                  </a:lnTo>
                  <a:lnTo>
                    <a:pt x="5300" y="6117"/>
                  </a:lnTo>
                  <a:lnTo>
                    <a:pt x="5270" y="6259"/>
                  </a:lnTo>
                  <a:lnTo>
                    <a:pt x="5227" y="6392"/>
                  </a:lnTo>
                  <a:lnTo>
                    <a:pt x="5173" y="6516"/>
                  </a:lnTo>
                  <a:lnTo>
                    <a:pt x="5108" y="6631"/>
                  </a:lnTo>
                  <a:lnTo>
                    <a:pt x="5033" y="6736"/>
                  </a:lnTo>
                  <a:lnTo>
                    <a:pt x="4946" y="6832"/>
                  </a:lnTo>
                  <a:lnTo>
                    <a:pt x="4850" y="6917"/>
                  </a:lnTo>
                  <a:lnTo>
                    <a:pt x="4743" y="6993"/>
                  </a:lnTo>
                  <a:lnTo>
                    <a:pt x="4627" y="7057"/>
                  </a:lnTo>
                  <a:lnTo>
                    <a:pt x="4502" y="7111"/>
                  </a:lnTo>
                  <a:lnTo>
                    <a:pt x="4367" y="7153"/>
                  </a:lnTo>
                  <a:lnTo>
                    <a:pt x="4224" y="7183"/>
                  </a:lnTo>
                  <a:lnTo>
                    <a:pt x="4073" y="7202"/>
                  </a:lnTo>
                  <a:lnTo>
                    <a:pt x="3914" y="7208"/>
                  </a:lnTo>
                  <a:lnTo>
                    <a:pt x="3754" y="7202"/>
                  </a:lnTo>
                  <a:lnTo>
                    <a:pt x="3602" y="7184"/>
                  </a:lnTo>
                  <a:lnTo>
                    <a:pt x="3459" y="7153"/>
                  </a:lnTo>
                  <a:lnTo>
                    <a:pt x="3325" y="7111"/>
                  </a:lnTo>
                  <a:lnTo>
                    <a:pt x="3199" y="7058"/>
                  </a:lnTo>
                  <a:lnTo>
                    <a:pt x="3082" y="6993"/>
                  </a:lnTo>
                  <a:lnTo>
                    <a:pt x="2975" y="6918"/>
                  </a:lnTo>
                  <a:lnTo>
                    <a:pt x="2878" y="6833"/>
                  </a:lnTo>
                  <a:lnTo>
                    <a:pt x="2792" y="6737"/>
                  </a:lnTo>
                  <a:lnTo>
                    <a:pt x="2715" y="6631"/>
                  </a:lnTo>
                  <a:lnTo>
                    <a:pt x="2650" y="6516"/>
                  </a:lnTo>
                  <a:lnTo>
                    <a:pt x="2596" y="6392"/>
                  </a:lnTo>
                  <a:lnTo>
                    <a:pt x="2553" y="6259"/>
                  </a:lnTo>
                  <a:lnTo>
                    <a:pt x="2522" y="6118"/>
                  </a:lnTo>
                  <a:lnTo>
                    <a:pt x="2503" y="5968"/>
                  </a:lnTo>
                  <a:lnTo>
                    <a:pt x="2497" y="5810"/>
                  </a:lnTo>
                  <a:lnTo>
                    <a:pt x="2497" y="3023"/>
                  </a:lnTo>
                  <a:lnTo>
                    <a:pt x="2497" y="3023"/>
                  </a:lnTo>
                  <a:lnTo>
                    <a:pt x="2497" y="3017"/>
                  </a:lnTo>
                  <a:lnTo>
                    <a:pt x="2497" y="3012"/>
                  </a:lnTo>
                  <a:lnTo>
                    <a:pt x="2498" y="3008"/>
                  </a:lnTo>
                  <a:lnTo>
                    <a:pt x="2499" y="3003"/>
                  </a:lnTo>
                  <a:lnTo>
                    <a:pt x="2501" y="2998"/>
                  </a:lnTo>
                  <a:lnTo>
                    <a:pt x="2503" y="2993"/>
                  </a:lnTo>
                  <a:lnTo>
                    <a:pt x="2505" y="2988"/>
                  </a:lnTo>
                  <a:lnTo>
                    <a:pt x="2508" y="2984"/>
                  </a:lnTo>
                  <a:lnTo>
                    <a:pt x="2511" y="2979"/>
                  </a:lnTo>
                  <a:lnTo>
                    <a:pt x="2514" y="2974"/>
                  </a:lnTo>
                  <a:lnTo>
                    <a:pt x="2517" y="2970"/>
                  </a:lnTo>
                  <a:lnTo>
                    <a:pt x="2521" y="2966"/>
                  </a:lnTo>
                  <a:lnTo>
                    <a:pt x="2525" y="2962"/>
                  </a:lnTo>
                  <a:lnTo>
                    <a:pt x="2529" y="2959"/>
                  </a:lnTo>
                  <a:lnTo>
                    <a:pt x="2534" y="2956"/>
                  </a:lnTo>
                  <a:lnTo>
                    <a:pt x="2539" y="2953"/>
                  </a:lnTo>
                  <a:lnTo>
                    <a:pt x="2543" y="2950"/>
                  </a:lnTo>
                  <a:lnTo>
                    <a:pt x="2548" y="2948"/>
                  </a:lnTo>
                  <a:lnTo>
                    <a:pt x="2552" y="2946"/>
                  </a:lnTo>
                  <a:lnTo>
                    <a:pt x="2557" y="2945"/>
                  </a:lnTo>
                  <a:lnTo>
                    <a:pt x="2562" y="2944"/>
                  </a:lnTo>
                  <a:lnTo>
                    <a:pt x="2567" y="2943"/>
                  </a:lnTo>
                  <a:lnTo>
                    <a:pt x="2572" y="2942"/>
                  </a:lnTo>
                  <a:lnTo>
                    <a:pt x="2577" y="2942"/>
                  </a:lnTo>
                  <a:lnTo>
                    <a:pt x="3352" y="2942"/>
                  </a:lnTo>
                  <a:lnTo>
                    <a:pt x="3352" y="2942"/>
                  </a:lnTo>
                  <a:lnTo>
                    <a:pt x="3352" y="2942"/>
                  </a:lnTo>
                  <a:lnTo>
                    <a:pt x="3357" y="2942"/>
                  </a:lnTo>
                  <a:lnTo>
                    <a:pt x="3362" y="2942"/>
                  </a:lnTo>
                  <a:lnTo>
                    <a:pt x="3367" y="2943"/>
                  </a:lnTo>
                  <a:lnTo>
                    <a:pt x="3371" y="2944"/>
                  </a:lnTo>
                  <a:lnTo>
                    <a:pt x="3376" y="2945"/>
                  </a:lnTo>
                  <a:lnTo>
                    <a:pt x="3381" y="2947"/>
                  </a:lnTo>
                  <a:lnTo>
                    <a:pt x="3386" y="2949"/>
                  </a:lnTo>
                  <a:lnTo>
                    <a:pt x="3391" y="2952"/>
                  </a:lnTo>
                  <a:lnTo>
                    <a:pt x="3395" y="2955"/>
                  </a:lnTo>
                  <a:lnTo>
                    <a:pt x="3400" y="2958"/>
                  </a:lnTo>
                  <a:lnTo>
                    <a:pt x="3404" y="2961"/>
                  </a:lnTo>
                  <a:lnTo>
                    <a:pt x="3407" y="2964"/>
                  </a:lnTo>
                  <a:lnTo>
                    <a:pt x="3411" y="2968"/>
                  </a:lnTo>
                  <a:lnTo>
                    <a:pt x="3414" y="2972"/>
                  </a:lnTo>
                  <a:lnTo>
                    <a:pt x="3417" y="2976"/>
                  </a:lnTo>
                  <a:lnTo>
                    <a:pt x="3420" y="2981"/>
                  </a:lnTo>
                  <a:lnTo>
                    <a:pt x="3422" y="2985"/>
                  </a:lnTo>
                  <a:lnTo>
                    <a:pt x="3424" y="2990"/>
                  </a:lnTo>
                  <a:lnTo>
                    <a:pt x="3426" y="2995"/>
                  </a:lnTo>
                  <a:lnTo>
                    <a:pt x="3427" y="3000"/>
                  </a:lnTo>
                  <a:lnTo>
                    <a:pt x="3428" y="3004"/>
                  </a:lnTo>
                  <a:lnTo>
                    <a:pt x="3429" y="3009"/>
                  </a:lnTo>
                  <a:lnTo>
                    <a:pt x="3429" y="3014"/>
                  </a:lnTo>
                  <a:lnTo>
                    <a:pt x="3430" y="3020"/>
                  </a:lnTo>
                  <a:lnTo>
                    <a:pt x="3430" y="3025"/>
                  </a:lnTo>
                  <a:lnTo>
                    <a:pt x="3430" y="5742"/>
                  </a:lnTo>
                  <a:lnTo>
                    <a:pt x="3431" y="5814"/>
                  </a:lnTo>
                  <a:lnTo>
                    <a:pt x="3437" y="5882"/>
                  </a:lnTo>
                  <a:lnTo>
                    <a:pt x="3446" y="5944"/>
                  </a:lnTo>
                  <a:lnTo>
                    <a:pt x="3459" y="6002"/>
                  </a:lnTo>
                  <a:lnTo>
                    <a:pt x="3476" y="6055"/>
                  </a:lnTo>
                  <a:lnTo>
                    <a:pt x="3497" y="6103"/>
                  </a:lnTo>
                  <a:lnTo>
                    <a:pt x="3521" y="6147"/>
                  </a:lnTo>
                  <a:lnTo>
                    <a:pt x="3549" y="6186"/>
                  </a:lnTo>
                  <a:lnTo>
                    <a:pt x="3581" y="6220"/>
                  </a:lnTo>
                  <a:lnTo>
                    <a:pt x="3616" y="6250"/>
                  </a:lnTo>
                  <a:lnTo>
                    <a:pt x="3656" y="6275"/>
                  </a:lnTo>
                  <a:lnTo>
                    <a:pt x="3699" y="6295"/>
                  </a:lnTo>
                  <a:lnTo>
                    <a:pt x="3747" y="6311"/>
                  </a:lnTo>
                  <a:lnTo>
                    <a:pt x="3798" y="6322"/>
                  </a:lnTo>
                  <a:lnTo>
                    <a:pt x="3853" y="6329"/>
                  </a:lnTo>
                  <a:lnTo>
                    <a:pt x="3912" y="6331"/>
                  </a:lnTo>
                  <a:lnTo>
                    <a:pt x="3970" y="6329"/>
                  </a:lnTo>
                  <a:lnTo>
                    <a:pt x="4025" y="6322"/>
                  </a:lnTo>
                  <a:lnTo>
                    <a:pt x="4077" y="6311"/>
                  </a:lnTo>
                  <a:lnTo>
                    <a:pt x="4124" y="6295"/>
                  </a:lnTo>
                  <a:lnTo>
                    <a:pt x="4167" y="6275"/>
                  </a:lnTo>
                  <a:lnTo>
                    <a:pt x="4207" y="6250"/>
                  </a:lnTo>
                  <a:lnTo>
                    <a:pt x="4242" y="6220"/>
                  </a:lnTo>
                  <a:lnTo>
                    <a:pt x="4274" y="6186"/>
                  </a:lnTo>
                  <a:lnTo>
                    <a:pt x="4302" y="6147"/>
                  </a:lnTo>
                  <a:lnTo>
                    <a:pt x="4327" y="6103"/>
                  </a:lnTo>
                  <a:lnTo>
                    <a:pt x="4347" y="6055"/>
                  </a:lnTo>
                  <a:lnTo>
                    <a:pt x="4364" y="6002"/>
                  </a:lnTo>
                  <a:lnTo>
                    <a:pt x="4377" y="5944"/>
                  </a:lnTo>
                  <a:lnTo>
                    <a:pt x="4386" y="5882"/>
                  </a:lnTo>
                  <a:lnTo>
                    <a:pt x="4392" y="5814"/>
                  </a:lnTo>
                  <a:lnTo>
                    <a:pt x="4394" y="5742"/>
                  </a:lnTo>
                  <a:lnTo>
                    <a:pt x="4394" y="3023"/>
                  </a:lnTo>
                  <a:lnTo>
                    <a:pt x="4394" y="3023"/>
                  </a:lnTo>
                  <a:lnTo>
                    <a:pt x="4394" y="3017"/>
                  </a:lnTo>
                  <a:lnTo>
                    <a:pt x="4395" y="3012"/>
                  </a:lnTo>
                  <a:lnTo>
                    <a:pt x="4395" y="3008"/>
                  </a:lnTo>
                  <a:lnTo>
                    <a:pt x="4397" y="3003"/>
                  </a:lnTo>
                  <a:lnTo>
                    <a:pt x="4398" y="2998"/>
                  </a:lnTo>
                  <a:lnTo>
                    <a:pt x="4400" y="2993"/>
                  </a:lnTo>
                  <a:lnTo>
                    <a:pt x="4402" y="2988"/>
                  </a:lnTo>
                  <a:lnTo>
                    <a:pt x="4405" y="2984"/>
                  </a:lnTo>
                  <a:lnTo>
                    <a:pt x="4407" y="2979"/>
                  </a:lnTo>
                  <a:lnTo>
                    <a:pt x="4411" y="2974"/>
                  </a:lnTo>
                  <a:lnTo>
                    <a:pt x="4414" y="2970"/>
                  </a:lnTo>
                  <a:lnTo>
                    <a:pt x="4418" y="2966"/>
                  </a:lnTo>
                  <a:lnTo>
                    <a:pt x="4422" y="2963"/>
                  </a:lnTo>
                  <a:lnTo>
                    <a:pt x="4427" y="2959"/>
                  </a:lnTo>
                  <a:lnTo>
                    <a:pt x="4431" y="2956"/>
                  </a:lnTo>
                  <a:lnTo>
                    <a:pt x="4436" y="2953"/>
                  </a:lnTo>
                  <a:lnTo>
                    <a:pt x="4441" y="2950"/>
                  </a:lnTo>
                  <a:lnTo>
                    <a:pt x="4446" y="2948"/>
                  </a:lnTo>
                  <a:lnTo>
                    <a:pt x="4450" y="2946"/>
                  </a:lnTo>
                  <a:lnTo>
                    <a:pt x="4455" y="2945"/>
                  </a:lnTo>
                  <a:lnTo>
                    <a:pt x="4460" y="2943"/>
                  </a:lnTo>
                  <a:lnTo>
                    <a:pt x="4465" y="2942"/>
                  </a:lnTo>
                  <a:lnTo>
                    <a:pt x="4470" y="2942"/>
                  </a:lnTo>
                  <a:lnTo>
                    <a:pt x="4475" y="2942"/>
                  </a:lnTo>
                  <a:lnTo>
                    <a:pt x="5244" y="2942"/>
                  </a:lnTo>
                  <a:lnTo>
                    <a:pt x="5244" y="2942"/>
                  </a:lnTo>
                  <a:lnTo>
                    <a:pt x="5246" y="2942"/>
                  </a:lnTo>
                  <a:lnTo>
                    <a:pt x="5252" y="2942"/>
                  </a:lnTo>
                  <a:lnTo>
                    <a:pt x="5257" y="2942"/>
                  </a:lnTo>
                  <a:lnTo>
                    <a:pt x="5262" y="2943"/>
                  </a:lnTo>
                  <a:lnTo>
                    <a:pt x="5267" y="2944"/>
                  </a:lnTo>
                  <a:lnTo>
                    <a:pt x="5272" y="2945"/>
                  </a:lnTo>
                  <a:lnTo>
                    <a:pt x="5277" y="2947"/>
                  </a:lnTo>
                  <a:lnTo>
                    <a:pt x="5282" y="2949"/>
                  </a:lnTo>
                  <a:lnTo>
                    <a:pt x="5286" y="2952"/>
                  </a:lnTo>
                  <a:lnTo>
                    <a:pt x="5291" y="2955"/>
                  </a:lnTo>
                  <a:lnTo>
                    <a:pt x="5295" y="2958"/>
                  </a:lnTo>
                  <a:lnTo>
                    <a:pt x="5299" y="2961"/>
                  </a:lnTo>
                  <a:lnTo>
                    <a:pt x="5303" y="2964"/>
                  </a:lnTo>
                  <a:lnTo>
                    <a:pt x="5306" y="2968"/>
                  </a:lnTo>
                  <a:lnTo>
                    <a:pt x="5310" y="2972"/>
                  </a:lnTo>
                  <a:lnTo>
                    <a:pt x="5313" y="2976"/>
                  </a:lnTo>
                  <a:lnTo>
                    <a:pt x="5315" y="2981"/>
                  </a:lnTo>
                  <a:lnTo>
                    <a:pt x="5318" y="2985"/>
                  </a:lnTo>
                  <a:lnTo>
                    <a:pt x="5320" y="2990"/>
                  </a:lnTo>
                  <a:lnTo>
                    <a:pt x="5322" y="2995"/>
                  </a:lnTo>
                  <a:lnTo>
                    <a:pt x="5323" y="3000"/>
                  </a:lnTo>
                  <a:lnTo>
                    <a:pt x="5324" y="3005"/>
                  </a:lnTo>
                  <a:lnTo>
                    <a:pt x="5325" y="3010"/>
                  </a:lnTo>
                  <a:lnTo>
                    <a:pt x="5325" y="3015"/>
                  </a:lnTo>
                  <a:lnTo>
                    <a:pt x="5325" y="3021"/>
                  </a:lnTo>
                  <a:lnTo>
                    <a:pt x="5325" y="3023"/>
                  </a:lnTo>
                  <a:lnTo>
                    <a:pt x="5325" y="5810"/>
                  </a:lnTo>
                  <a:close/>
                  <a:moveTo>
                    <a:pt x="8536" y="2832"/>
                  </a:moveTo>
                  <a:lnTo>
                    <a:pt x="8515" y="2948"/>
                  </a:lnTo>
                  <a:lnTo>
                    <a:pt x="8485" y="3060"/>
                  </a:lnTo>
                  <a:lnTo>
                    <a:pt x="8446" y="3167"/>
                  </a:lnTo>
                  <a:lnTo>
                    <a:pt x="8400" y="3269"/>
                  </a:lnTo>
                  <a:lnTo>
                    <a:pt x="8346" y="3366"/>
                  </a:lnTo>
                  <a:lnTo>
                    <a:pt x="8285" y="3456"/>
                  </a:lnTo>
                  <a:lnTo>
                    <a:pt x="8218" y="3540"/>
                  </a:lnTo>
                  <a:lnTo>
                    <a:pt x="8144" y="3617"/>
                  </a:lnTo>
                  <a:lnTo>
                    <a:pt x="8064" y="3687"/>
                  </a:lnTo>
                  <a:lnTo>
                    <a:pt x="7979" y="3749"/>
                  </a:lnTo>
                  <a:lnTo>
                    <a:pt x="7889" y="3802"/>
                  </a:lnTo>
                  <a:lnTo>
                    <a:pt x="7794" y="3847"/>
                  </a:lnTo>
                  <a:lnTo>
                    <a:pt x="7694" y="3882"/>
                  </a:lnTo>
                  <a:lnTo>
                    <a:pt x="7591" y="3908"/>
                  </a:lnTo>
                  <a:lnTo>
                    <a:pt x="7485" y="3924"/>
                  </a:lnTo>
                  <a:lnTo>
                    <a:pt x="7375" y="3930"/>
                  </a:lnTo>
                  <a:lnTo>
                    <a:pt x="6677" y="3930"/>
                  </a:lnTo>
                  <a:lnTo>
                    <a:pt x="6677" y="5448"/>
                  </a:lnTo>
                  <a:lnTo>
                    <a:pt x="6677" y="5448"/>
                  </a:lnTo>
                  <a:lnTo>
                    <a:pt x="6677" y="5454"/>
                  </a:lnTo>
                  <a:lnTo>
                    <a:pt x="6676" y="5459"/>
                  </a:lnTo>
                  <a:lnTo>
                    <a:pt x="6675" y="5464"/>
                  </a:lnTo>
                  <a:lnTo>
                    <a:pt x="6674" y="5469"/>
                  </a:lnTo>
                  <a:lnTo>
                    <a:pt x="6672" y="5474"/>
                  </a:lnTo>
                  <a:lnTo>
                    <a:pt x="6670" y="5479"/>
                  </a:lnTo>
                  <a:lnTo>
                    <a:pt x="6668" y="5484"/>
                  </a:lnTo>
                  <a:lnTo>
                    <a:pt x="6665" y="5488"/>
                  </a:lnTo>
                  <a:lnTo>
                    <a:pt x="6662" y="5493"/>
                  </a:lnTo>
                  <a:lnTo>
                    <a:pt x="6659" y="5498"/>
                  </a:lnTo>
                  <a:lnTo>
                    <a:pt x="6655" y="5503"/>
                  </a:lnTo>
                  <a:lnTo>
                    <a:pt x="6652" y="5507"/>
                  </a:lnTo>
                  <a:lnTo>
                    <a:pt x="6648" y="5511"/>
                  </a:lnTo>
                  <a:lnTo>
                    <a:pt x="6644" y="5514"/>
                  </a:lnTo>
                  <a:lnTo>
                    <a:pt x="6639" y="5517"/>
                  </a:lnTo>
                  <a:lnTo>
                    <a:pt x="6634" y="5520"/>
                  </a:lnTo>
                  <a:lnTo>
                    <a:pt x="6630" y="5523"/>
                  </a:lnTo>
                  <a:lnTo>
                    <a:pt x="6625" y="5525"/>
                  </a:lnTo>
                  <a:lnTo>
                    <a:pt x="6620" y="5527"/>
                  </a:lnTo>
                  <a:lnTo>
                    <a:pt x="6615" y="5529"/>
                  </a:lnTo>
                  <a:lnTo>
                    <a:pt x="6610" y="5530"/>
                  </a:lnTo>
                  <a:lnTo>
                    <a:pt x="6605" y="5531"/>
                  </a:lnTo>
                  <a:lnTo>
                    <a:pt x="6600" y="5531"/>
                  </a:lnTo>
                  <a:lnTo>
                    <a:pt x="6594" y="5531"/>
                  </a:lnTo>
                  <a:lnTo>
                    <a:pt x="5820" y="5531"/>
                  </a:lnTo>
                  <a:lnTo>
                    <a:pt x="5820" y="5531"/>
                  </a:lnTo>
                  <a:lnTo>
                    <a:pt x="5815" y="5531"/>
                  </a:lnTo>
                  <a:lnTo>
                    <a:pt x="5810" y="5531"/>
                  </a:lnTo>
                  <a:lnTo>
                    <a:pt x="5805" y="5530"/>
                  </a:lnTo>
                  <a:lnTo>
                    <a:pt x="5800" y="5529"/>
                  </a:lnTo>
                  <a:lnTo>
                    <a:pt x="5795" y="5527"/>
                  </a:lnTo>
                  <a:lnTo>
                    <a:pt x="5791" y="5525"/>
                  </a:lnTo>
                  <a:lnTo>
                    <a:pt x="5786" y="5523"/>
                  </a:lnTo>
                  <a:lnTo>
                    <a:pt x="5781" y="5520"/>
                  </a:lnTo>
                  <a:lnTo>
                    <a:pt x="5777" y="5517"/>
                  </a:lnTo>
                  <a:lnTo>
                    <a:pt x="5773" y="5514"/>
                  </a:lnTo>
                  <a:lnTo>
                    <a:pt x="5769" y="5511"/>
                  </a:lnTo>
                  <a:lnTo>
                    <a:pt x="5765" y="5508"/>
                  </a:lnTo>
                  <a:lnTo>
                    <a:pt x="5762" y="5504"/>
                  </a:lnTo>
                  <a:lnTo>
                    <a:pt x="5758" y="5500"/>
                  </a:lnTo>
                  <a:lnTo>
                    <a:pt x="5755" y="5496"/>
                  </a:lnTo>
                  <a:lnTo>
                    <a:pt x="5752" y="5491"/>
                  </a:lnTo>
                  <a:lnTo>
                    <a:pt x="5750" y="5487"/>
                  </a:lnTo>
                  <a:lnTo>
                    <a:pt x="5747" y="5482"/>
                  </a:lnTo>
                  <a:lnTo>
                    <a:pt x="5746" y="5477"/>
                  </a:lnTo>
                  <a:lnTo>
                    <a:pt x="5744" y="5472"/>
                  </a:lnTo>
                  <a:lnTo>
                    <a:pt x="5743" y="5468"/>
                  </a:lnTo>
                  <a:lnTo>
                    <a:pt x="5742" y="5463"/>
                  </a:lnTo>
                  <a:lnTo>
                    <a:pt x="5742" y="5458"/>
                  </a:lnTo>
                  <a:lnTo>
                    <a:pt x="5741" y="5452"/>
                  </a:lnTo>
                  <a:lnTo>
                    <a:pt x="5741" y="5448"/>
                  </a:lnTo>
                  <a:lnTo>
                    <a:pt x="5741" y="1391"/>
                  </a:lnTo>
                  <a:lnTo>
                    <a:pt x="5741" y="1391"/>
                  </a:lnTo>
                  <a:lnTo>
                    <a:pt x="5742" y="1386"/>
                  </a:lnTo>
                  <a:lnTo>
                    <a:pt x="5743" y="1381"/>
                  </a:lnTo>
                  <a:lnTo>
                    <a:pt x="5744" y="1375"/>
                  </a:lnTo>
                  <a:lnTo>
                    <a:pt x="5745" y="1371"/>
                  </a:lnTo>
                  <a:lnTo>
                    <a:pt x="5746" y="1366"/>
                  </a:lnTo>
                  <a:lnTo>
                    <a:pt x="5748" y="1361"/>
                  </a:lnTo>
                  <a:lnTo>
                    <a:pt x="5751" y="1356"/>
                  </a:lnTo>
                  <a:lnTo>
                    <a:pt x="5753" y="1351"/>
                  </a:lnTo>
                  <a:lnTo>
                    <a:pt x="5756" y="1346"/>
                  </a:lnTo>
                  <a:lnTo>
                    <a:pt x="5759" y="1342"/>
                  </a:lnTo>
                  <a:lnTo>
                    <a:pt x="5763" y="1338"/>
                  </a:lnTo>
                  <a:lnTo>
                    <a:pt x="5766" y="1334"/>
                  </a:lnTo>
                  <a:lnTo>
                    <a:pt x="5770" y="1330"/>
                  </a:lnTo>
                  <a:lnTo>
                    <a:pt x="5775" y="1326"/>
                  </a:lnTo>
                  <a:lnTo>
                    <a:pt x="5779" y="1323"/>
                  </a:lnTo>
                  <a:lnTo>
                    <a:pt x="5784" y="1320"/>
                  </a:lnTo>
                  <a:lnTo>
                    <a:pt x="5789" y="1317"/>
                  </a:lnTo>
                  <a:lnTo>
                    <a:pt x="5794" y="1315"/>
                  </a:lnTo>
                  <a:lnTo>
                    <a:pt x="5799" y="1313"/>
                  </a:lnTo>
                  <a:lnTo>
                    <a:pt x="5804" y="1311"/>
                  </a:lnTo>
                  <a:lnTo>
                    <a:pt x="5809" y="1310"/>
                  </a:lnTo>
                  <a:lnTo>
                    <a:pt x="5814" y="1309"/>
                  </a:lnTo>
                  <a:lnTo>
                    <a:pt x="5819" y="1309"/>
                  </a:lnTo>
                  <a:lnTo>
                    <a:pt x="5824" y="1309"/>
                  </a:lnTo>
                  <a:lnTo>
                    <a:pt x="7373" y="1309"/>
                  </a:lnTo>
                  <a:lnTo>
                    <a:pt x="7373" y="1309"/>
                  </a:lnTo>
                  <a:lnTo>
                    <a:pt x="7376" y="1309"/>
                  </a:lnTo>
                  <a:lnTo>
                    <a:pt x="7424" y="1310"/>
                  </a:lnTo>
                  <a:lnTo>
                    <a:pt x="7470" y="1312"/>
                  </a:lnTo>
                  <a:lnTo>
                    <a:pt x="7516" y="1316"/>
                  </a:lnTo>
                  <a:lnTo>
                    <a:pt x="7563" y="1323"/>
                  </a:lnTo>
                  <a:lnTo>
                    <a:pt x="7563" y="1323"/>
                  </a:lnTo>
                  <a:lnTo>
                    <a:pt x="7453" y="1214"/>
                  </a:lnTo>
                  <a:lnTo>
                    <a:pt x="7343" y="1111"/>
                  </a:lnTo>
                  <a:lnTo>
                    <a:pt x="7231" y="1015"/>
                  </a:lnTo>
                  <a:lnTo>
                    <a:pt x="7118" y="923"/>
                  </a:lnTo>
                  <a:lnTo>
                    <a:pt x="7001" y="836"/>
                  </a:lnTo>
                  <a:lnTo>
                    <a:pt x="6879" y="752"/>
                  </a:lnTo>
                  <a:lnTo>
                    <a:pt x="6753" y="670"/>
                  </a:lnTo>
                  <a:lnTo>
                    <a:pt x="6619" y="591"/>
                  </a:lnTo>
                  <a:lnTo>
                    <a:pt x="6356" y="449"/>
                  </a:lnTo>
                  <a:lnTo>
                    <a:pt x="6092" y="327"/>
                  </a:lnTo>
                  <a:lnTo>
                    <a:pt x="5826" y="225"/>
                  </a:lnTo>
                  <a:lnTo>
                    <a:pt x="5557" y="143"/>
                  </a:lnTo>
                  <a:lnTo>
                    <a:pt x="5282" y="80"/>
                  </a:lnTo>
                  <a:lnTo>
                    <a:pt x="5001" y="35"/>
                  </a:lnTo>
                  <a:lnTo>
                    <a:pt x="4712" y="9"/>
                  </a:lnTo>
                  <a:lnTo>
                    <a:pt x="4412" y="0"/>
                  </a:lnTo>
                  <a:lnTo>
                    <a:pt x="4113" y="9"/>
                  </a:lnTo>
                  <a:lnTo>
                    <a:pt x="3824" y="35"/>
                  </a:lnTo>
                  <a:lnTo>
                    <a:pt x="3543" y="80"/>
                  </a:lnTo>
                  <a:lnTo>
                    <a:pt x="3268" y="143"/>
                  </a:lnTo>
                  <a:lnTo>
                    <a:pt x="2999" y="225"/>
                  </a:lnTo>
                  <a:lnTo>
                    <a:pt x="2733" y="327"/>
                  </a:lnTo>
                  <a:lnTo>
                    <a:pt x="2469" y="449"/>
                  </a:lnTo>
                  <a:lnTo>
                    <a:pt x="2206" y="591"/>
                  </a:lnTo>
                  <a:lnTo>
                    <a:pt x="1951" y="748"/>
                  </a:lnTo>
                  <a:lnTo>
                    <a:pt x="1714" y="916"/>
                  </a:lnTo>
                  <a:lnTo>
                    <a:pt x="1493" y="1095"/>
                  </a:lnTo>
                  <a:lnTo>
                    <a:pt x="1287" y="1287"/>
                  </a:lnTo>
                  <a:lnTo>
                    <a:pt x="1095" y="1494"/>
                  </a:lnTo>
                  <a:lnTo>
                    <a:pt x="916" y="1715"/>
                  </a:lnTo>
                  <a:lnTo>
                    <a:pt x="748" y="1952"/>
                  </a:lnTo>
                  <a:lnTo>
                    <a:pt x="591" y="2207"/>
                  </a:lnTo>
                  <a:lnTo>
                    <a:pt x="449" y="2470"/>
                  </a:lnTo>
                  <a:lnTo>
                    <a:pt x="327" y="2734"/>
                  </a:lnTo>
                  <a:lnTo>
                    <a:pt x="226" y="3000"/>
                  </a:lnTo>
                  <a:lnTo>
                    <a:pt x="143" y="3269"/>
                  </a:lnTo>
                  <a:lnTo>
                    <a:pt x="80" y="3543"/>
                  </a:lnTo>
                  <a:lnTo>
                    <a:pt x="35" y="3824"/>
                  </a:lnTo>
                  <a:lnTo>
                    <a:pt x="9" y="4113"/>
                  </a:lnTo>
                  <a:lnTo>
                    <a:pt x="0" y="4413"/>
                  </a:lnTo>
                  <a:lnTo>
                    <a:pt x="9" y="4712"/>
                  </a:lnTo>
                  <a:lnTo>
                    <a:pt x="35" y="5001"/>
                  </a:lnTo>
                  <a:lnTo>
                    <a:pt x="80" y="5282"/>
                  </a:lnTo>
                  <a:lnTo>
                    <a:pt x="143" y="5557"/>
                  </a:lnTo>
                  <a:lnTo>
                    <a:pt x="226" y="5826"/>
                  </a:lnTo>
                  <a:lnTo>
                    <a:pt x="327" y="6092"/>
                  </a:lnTo>
                  <a:lnTo>
                    <a:pt x="449" y="6356"/>
                  </a:lnTo>
                  <a:lnTo>
                    <a:pt x="591" y="6619"/>
                  </a:lnTo>
                  <a:lnTo>
                    <a:pt x="748" y="6874"/>
                  </a:lnTo>
                  <a:lnTo>
                    <a:pt x="916" y="7111"/>
                  </a:lnTo>
                  <a:lnTo>
                    <a:pt x="1095" y="7332"/>
                  </a:lnTo>
                  <a:lnTo>
                    <a:pt x="1287" y="7539"/>
                  </a:lnTo>
                  <a:lnTo>
                    <a:pt x="1493" y="7731"/>
                  </a:lnTo>
                  <a:lnTo>
                    <a:pt x="1714" y="7910"/>
                  </a:lnTo>
                  <a:lnTo>
                    <a:pt x="1951" y="8078"/>
                  </a:lnTo>
                  <a:lnTo>
                    <a:pt x="2206" y="8235"/>
                  </a:lnTo>
                  <a:lnTo>
                    <a:pt x="2469" y="8377"/>
                  </a:lnTo>
                  <a:lnTo>
                    <a:pt x="2733" y="8499"/>
                  </a:lnTo>
                  <a:lnTo>
                    <a:pt x="2999" y="8601"/>
                  </a:lnTo>
                  <a:lnTo>
                    <a:pt x="3268" y="8683"/>
                  </a:lnTo>
                  <a:lnTo>
                    <a:pt x="3543" y="8746"/>
                  </a:lnTo>
                  <a:lnTo>
                    <a:pt x="3824" y="8791"/>
                  </a:lnTo>
                  <a:lnTo>
                    <a:pt x="4113" y="8817"/>
                  </a:lnTo>
                  <a:lnTo>
                    <a:pt x="4412" y="8826"/>
                  </a:lnTo>
                  <a:lnTo>
                    <a:pt x="4712" y="8817"/>
                  </a:lnTo>
                  <a:lnTo>
                    <a:pt x="5001" y="8791"/>
                  </a:lnTo>
                  <a:lnTo>
                    <a:pt x="5282" y="8746"/>
                  </a:lnTo>
                  <a:lnTo>
                    <a:pt x="5557" y="8683"/>
                  </a:lnTo>
                  <a:lnTo>
                    <a:pt x="5826" y="8601"/>
                  </a:lnTo>
                  <a:lnTo>
                    <a:pt x="6092" y="8499"/>
                  </a:lnTo>
                  <a:lnTo>
                    <a:pt x="6356" y="8377"/>
                  </a:lnTo>
                  <a:lnTo>
                    <a:pt x="6619" y="8235"/>
                  </a:lnTo>
                  <a:lnTo>
                    <a:pt x="6874" y="8078"/>
                  </a:lnTo>
                  <a:lnTo>
                    <a:pt x="7111" y="7910"/>
                  </a:lnTo>
                  <a:lnTo>
                    <a:pt x="7332" y="7731"/>
                  </a:lnTo>
                  <a:lnTo>
                    <a:pt x="7538" y="7539"/>
                  </a:lnTo>
                  <a:lnTo>
                    <a:pt x="7730" y="7332"/>
                  </a:lnTo>
                  <a:lnTo>
                    <a:pt x="7909" y="7111"/>
                  </a:lnTo>
                  <a:lnTo>
                    <a:pt x="8077" y="6874"/>
                  </a:lnTo>
                  <a:lnTo>
                    <a:pt x="8234" y="6619"/>
                  </a:lnTo>
                  <a:lnTo>
                    <a:pt x="8376" y="6356"/>
                  </a:lnTo>
                  <a:lnTo>
                    <a:pt x="8498" y="6092"/>
                  </a:lnTo>
                  <a:lnTo>
                    <a:pt x="8600" y="5826"/>
                  </a:lnTo>
                  <a:lnTo>
                    <a:pt x="8682" y="5557"/>
                  </a:lnTo>
                  <a:lnTo>
                    <a:pt x="8746" y="5283"/>
                  </a:lnTo>
                  <a:lnTo>
                    <a:pt x="8791" y="5001"/>
                  </a:lnTo>
                  <a:lnTo>
                    <a:pt x="8817" y="4712"/>
                  </a:lnTo>
                  <a:lnTo>
                    <a:pt x="8826" y="4413"/>
                  </a:lnTo>
                  <a:lnTo>
                    <a:pt x="8822" y="4203"/>
                  </a:lnTo>
                  <a:lnTo>
                    <a:pt x="8809" y="4001"/>
                  </a:lnTo>
                  <a:lnTo>
                    <a:pt x="8787" y="3803"/>
                  </a:lnTo>
                  <a:lnTo>
                    <a:pt x="8756" y="3608"/>
                  </a:lnTo>
                  <a:lnTo>
                    <a:pt x="8715" y="3415"/>
                  </a:lnTo>
                  <a:lnTo>
                    <a:pt x="8664" y="3223"/>
                  </a:lnTo>
                  <a:lnTo>
                    <a:pt x="8603" y="3029"/>
                  </a:lnTo>
                  <a:lnTo>
                    <a:pt x="8532" y="2832"/>
                  </a:lnTo>
                  <a:lnTo>
                    <a:pt x="8536" y="2832"/>
                  </a:lnTo>
                  <a:close/>
                  <a:moveTo>
                    <a:pt x="6677" y="2137"/>
                  </a:moveTo>
                  <a:lnTo>
                    <a:pt x="6677" y="3102"/>
                  </a:lnTo>
                  <a:lnTo>
                    <a:pt x="7178" y="3102"/>
                  </a:lnTo>
                  <a:lnTo>
                    <a:pt x="7216" y="3100"/>
                  </a:lnTo>
                  <a:lnTo>
                    <a:pt x="7254" y="3094"/>
                  </a:lnTo>
                  <a:lnTo>
                    <a:pt x="7291" y="3086"/>
                  </a:lnTo>
                  <a:lnTo>
                    <a:pt x="7328" y="3073"/>
                  </a:lnTo>
                  <a:lnTo>
                    <a:pt x="7364" y="3057"/>
                  </a:lnTo>
                  <a:lnTo>
                    <a:pt x="7399" y="3036"/>
                  </a:lnTo>
                  <a:lnTo>
                    <a:pt x="7432" y="3013"/>
                  </a:lnTo>
                  <a:lnTo>
                    <a:pt x="7463" y="2985"/>
                  </a:lnTo>
                  <a:lnTo>
                    <a:pt x="7491" y="2953"/>
                  </a:lnTo>
                  <a:lnTo>
                    <a:pt x="7517" y="2918"/>
                  </a:lnTo>
                  <a:lnTo>
                    <a:pt x="7540" y="2878"/>
                  </a:lnTo>
                  <a:lnTo>
                    <a:pt x="7559" y="2835"/>
                  </a:lnTo>
                  <a:lnTo>
                    <a:pt x="7575" y="2787"/>
                  </a:lnTo>
                  <a:lnTo>
                    <a:pt x="7586" y="2735"/>
                  </a:lnTo>
                  <a:lnTo>
                    <a:pt x="7594" y="2680"/>
                  </a:lnTo>
                  <a:lnTo>
                    <a:pt x="7596" y="2620"/>
                  </a:lnTo>
                  <a:lnTo>
                    <a:pt x="7593" y="2540"/>
                  </a:lnTo>
                  <a:lnTo>
                    <a:pt x="7582" y="2470"/>
                  </a:lnTo>
                  <a:lnTo>
                    <a:pt x="7566" y="2409"/>
                  </a:lnTo>
                  <a:lnTo>
                    <a:pt x="7545" y="2355"/>
                  </a:lnTo>
                  <a:lnTo>
                    <a:pt x="7519" y="2309"/>
                  </a:lnTo>
                  <a:lnTo>
                    <a:pt x="7490" y="2270"/>
                  </a:lnTo>
                  <a:lnTo>
                    <a:pt x="7458" y="2237"/>
                  </a:lnTo>
                  <a:lnTo>
                    <a:pt x="7424" y="2210"/>
                  </a:lnTo>
                  <a:lnTo>
                    <a:pt x="7389" y="2188"/>
                  </a:lnTo>
                  <a:lnTo>
                    <a:pt x="7354" y="2171"/>
                  </a:lnTo>
                  <a:lnTo>
                    <a:pt x="7319" y="2159"/>
                  </a:lnTo>
                  <a:lnTo>
                    <a:pt x="7285" y="2149"/>
                  </a:lnTo>
                  <a:lnTo>
                    <a:pt x="7253" y="2143"/>
                  </a:lnTo>
                  <a:lnTo>
                    <a:pt x="7224" y="2139"/>
                  </a:lnTo>
                  <a:lnTo>
                    <a:pt x="7199" y="2137"/>
                  </a:lnTo>
                  <a:lnTo>
                    <a:pt x="7178" y="2137"/>
                  </a:lnTo>
                  <a:lnTo>
                    <a:pt x="6677" y="2137"/>
                  </a:lnTo>
                  <a:close/>
                  <a:moveTo>
                    <a:pt x="8033" y="8206"/>
                  </a:moveTo>
                  <a:lnTo>
                    <a:pt x="8033" y="8206"/>
                  </a:lnTo>
                  <a:lnTo>
                    <a:pt x="8034" y="8206"/>
                  </a:lnTo>
                  <a:lnTo>
                    <a:pt x="8050" y="8207"/>
                  </a:lnTo>
                  <a:lnTo>
                    <a:pt x="8066" y="8208"/>
                  </a:lnTo>
                  <a:lnTo>
                    <a:pt x="8081" y="8210"/>
                  </a:lnTo>
                  <a:lnTo>
                    <a:pt x="8096" y="8213"/>
                  </a:lnTo>
                  <a:lnTo>
                    <a:pt x="8110" y="8218"/>
                  </a:lnTo>
                  <a:lnTo>
                    <a:pt x="8124" y="8223"/>
                  </a:lnTo>
                  <a:lnTo>
                    <a:pt x="8138" y="8229"/>
                  </a:lnTo>
                  <a:lnTo>
                    <a:pt x="8152" y="8237"/>
                  </a:lnTo>
                  <a:lnTo>
                    <a:pt x="8166" y="8246"/>
                  </a:lnTo>
                  <a:lnTo>
                    <a:pt x="8178" y="8255"/>
                  </a:lnTo>
                  <a:lnTo>
                    <a:pt x="8190" y="8264"/>
                  </a:lnTo>
                  <a:lnTo>
                    <a:pt x="8201" y="8274"/>
                  </a:lnTo>
                  <a:lnTo>
                    <a:pt x="8211" y="8285"/>
                  </a:lnTo>
                  <a:lnTo>
                    <a:pt x="8221" y="8297"/>
                  </a:lnTo>
                  <a:lnTo>
                    <a:pt x="8230" y="8310"/>
                  </a:lnTo>
                  <a:lnTo>
                    <a:pt x="8238" y="8323"/>
                  </a:lnTo>
                  <a:lnTo>
                    <a:pt x="8246" y="8337"/>
                  </a:lnTo>
                  <a:lnTo>
                    <a:pt x="8252" y="8351"/>
                  </a:lnTo>
                  <a:lnTo>
                    <a:pt x="8258" y="8365"/>
                  </a:lnTo>
                  <a:lnTo>
                    <a:pt x="8262" y="8380"/>
                  </a:lnTo>
                  <a:lnTo>
                    <a:pt x="8265" y="8395"/>
                  </a:lnTo>
                  <a:lnTo>
                    <a:pt x="8267" y="8410"/>
                  </a:lnTo>
                  <a:lnTo>
                    <a:pt x="8269" y="8425"/>
                  </a:lnTo>
                  <a:lnTo>
                    <a:pt x="8269" y="8441"/>
                  </a:lnTo>
                  <a:lnTo>
                    <a:pt x="8269" y="8457"/>
                  </a:lnTo>
                  <a:lnTo>
                    <a:pt x="8267" y="8472"/>
                  </a:lnTo>
                  <a:lnTo>
                    <a:pt x="8265" y="8487"/>
                  </a:lnTo>
                  <a:lnTo>
                    <a:pt x="8262" y="8502"/>
                  </a:lnTo>
                  <a:lnTo>
                    <a:pt x="8258" y="8516"/>
                  </a:lnTo>
                  <a:lnTo>
                    <a:pt x="8252" y="8530"/>
                  </a:lnTo>
                  <a:lnTo>
                    <a:pt x="8246" y="8544"/>
                  </a:lnTo>
                  <a:lnTo>
                    <a:pt x="8238" y="8558"/>
                  </a:lnTo>
                  <a:lnTo>
                    <a:pt x="8230" y="8572"/>
                  </a:lnTo>
                  <a:lnTo>
                    <a:pt x="8221" y="8584"/>
                  </a:lnTo>
                  <a:lnTo>
                    <a:pt x="8211" y="8596"/>
                  </a:lnTo>
                  <a:lnTo>
                    <a:pt x="8201" y="8608"/>
                  </a:lnTo>
                  <a:lnTo>
                    <a:pt x="8190" y="8618"/>
                  </a:lnTo>
                  <a:lnTo>
                    <a:pt x="8178" y="8628"/>
                  </a:lnTo>
                  <a:lnTo>
                    <a:pt x="8166" y="8637"/>
                  </a:lnTo>
                  <a:lnTo>
                    <a:pt x="8152" y="8645"/>
                  </a:lnTo>
                  <a:lnTo>
                    <a:pt x="8138" y="8653"/>
                  </a:lnTo>
                  <a:lnTo>
                    <a:pt x="8124" y="8659"/>
                  </a:lnTo>
                  <a:lnTo>
                    <a:pt x="8110" y="8664"/>
                  </a:lnTo>
                  <a:lnTo>
                    <a:pt x="8095" y="8669"/>
                  </a:lnTo>
                  <a:lnTo>
                    <a:pt x="8081" y="8672"/>
                  </a:lnTo>
                  <a:lnTo>
                    <a:pt x="8066" y="8674"/>
                  </a:lnTo>
                  <a:lnTo>
                    <a:pt x="8050" y="8676"/>
                  </a:lnTo>
                  <a:lnTo>
                    <a:pt x="8034" y="8676"/>
                  </a:lnTo>
                  <a:lnTo>
                    <a:pt x="8018" y="8676"/>
                  </a:lnTo>
                  <a:lnTo>
                    <a:pt x="8003" y="8674"/>
                  </a:lnTo>
                  <a:lnTo>
                    <a:pt x="7988" y="8672"/>
                  </a:lnTo>
                  <a:lnTo>
                    <a:pt x="7973" y="8669"/>
                  </a:lnTo>
                  <a:lnTo>
                    <a:pt x="7959" y="8664"/>
                  </a:lnTo>
                  <a:lnTo>
                    <a:pt x="7945" y="8659"/>
                  </a:lnTo>
                  <a:lnTo>
                    <a:pt x="7931" y="8653"/>
                  </a:lnTo>
                  <a:lnTo>
                    <a:pt x="7917" y="8645"/>
                  </a:lnTo>
                  <a:lnTo>
                    <a:pt x="7904" y="8637"/>
                  </a:lnTo>
                  <a:lnTo>
                    <a:pt x="7891" y="8628"/>
                  </a:lnTo>
                  <a:lnTo>
                    <a:pt x="7879" y="8618"/>
                  </a:lnTo>
                  <a:lnTo>
                    <a:pt x="7868" y="8608"/>
                  </a:lnTo>
                  <a:lnTo>
                    <a:pt x="7857" y="8596"/>
                  </a:lnTo>
                  <a:lnTo>
                    <a:pt x="7848" y="8584"/>
                  </a:lnTo>
                  <a:lnTo>
                    <a:pt x="7839" y="8572"/>
                  </a:lnTo>
                  <a:lnTo>
                    <a:pt x="7830" y="8558"/>
                  </a:lnTo>
                  <a:lnTo>
                    <a:pt x="7823" y="8544"/>
                  </a:lnTo>
                  <a:lnTo>
                    <a:pt x="7816" y="8530"/>
                  </a:lnTo>
                  <a:lnTo>
                    <a:pt x="7811" y="8516"/>
                  </a:lnTo>
                  <a:lnTo>
                    <a:pt x="7807" y="8502"/>
                  </a:lnTo>
                  <a:lnTo>
                    <a:pt x="7803" y="8487"/>
                  </a:lnTo>
                  <a:lnTo>
                    <a:pt x="7801" y="8472"/>
                  </a:lnTo>
                  <a:lnTo>
                    <a:pt x="7800" y="8457"/>
                  </a:lnTo>
                  <a:lnTo>
                    <a:pt x="7799" y="8441"/>
                  </a:lnTo>
                  <a:lnTo>
                    <a:pt x="7799" y="8440"/>
                  </a:lnTo>
                  <a:lnTo>
                    <a:pt x="7799" y="8440"/>
                  </a:lnTo>
                  <a:lnTo>
                    <a:pt x="7799" y="8437"/>
                  </a:lnTo>
                  <a:lnTo>
                    <a:pt x="7800" y="8421"/>
                  </a:lnTo>
                  <a:lnTo>
                    <a:pt x="7801" y="8406"/>
                  </a:lnTo>
                  <a:lnTo>
                    <a:pt x="7803" y="8391"/>
                  </a:lnTo>
                  <a:lnTo>
                    <a:pt x="7807" y="8377"/>
                  </a:lnTo>
                  <a:lnTo>
                    <a:pt x="7811" y="8363"/>
                  </a:lnTo>
                  <a:lnTo>
                    <a:pt x="7816" y="8349"/>
                  </a:lnTo>
                  <a:lnTo>
                    <a:pt x="7823" y="8335"/>
                  </a:lnTo>
                  <a:lnTo>
                    <a:pt x="7830" y="8321"/>
                  </a:lnTo>
                  <a:lnTo>
                    <a:pt x="7838" y="8308"/>
                  </a:lnTo>
                  <a:lnTo>
                    <a:pt x="7847" y="8295"/>
                  </a:lnTo>
                  <a:lnTo>
                    <a:pt x="7857" y="8284"/>
                  </a:lnTo>
                  <a:lnTo>
                    <a:pt x="7867" y="8273"/>
                  </a:lnTo>
                  <a:lnTo>
                    <a:pt x="7878" y="8263"/>
                  </a:lnTo>
                  <a:lnTo>
                    <a:pt x="7889" y="8254"/>
                  </a:lnTo>
                  <a:lnTo>
                    <a:pt x="7902" y="8245"/>
                  </a:lnTo>
                  <a:lnTo>
                    <a:pt x="7915" y="8237"/>
                  </a:lnTo>
                  <a:lnTo>
                    <a:pt x="7929" y="8230"/>
                  </a:lnTo>
                  <a:lnTo>
                    <a:pt x="7943" y="8223"/>
                  </a:lnTo>
                  <a:lnTo>
                    <a:pt x="7957" y="8218"/>
                  </a:lnTo>
                  <a:lnTo>
                    <a:pt x="7971" y="8214"/>
                  </a:lnTo>
                  <a:lnTo>
                    <a:pt x="7985" y="8210"/>
                  </a:lnTo>
                  <a:lnTo>
                    <a:pt x="8000" y="8208"/>
                  </a:lnTo>
                  <a:lnTo>
                    <a:pt x="8015" y="8207"/>
                  </a:lnTo>
                  <a:lnTo>
                    <a:pt x="8031" y="8206"/>
                  </a:lnTo>
                  <a:lnTo>
                    <a:pt x="8033" y="8206"/>
                  </a:lnTo>
                  <a:close/>
                  <a:moveTo>
                    <a:pt x="8033" y="8242"/>
                  </a:moveTo>
                  <a:lnTo>
                    <a:pt x="8033" y="8242"/>
                  </a:lnTo>
                  <a:lnTo>
                    <a:pt x="8023" y="8242"/>
                  </a:lnTo>
                  <a:lnTo>
                    <a:pt x="8010" y="8242"/>
                  </a:lnTo>
                  <a:lnTo>
                    <a:pt x="7997" y="8244"/>
                  </a:lnTo>
                  <a:lnTo>
                    <a:pt x="7984" y="8245"/>
                  </a:lnTo>
                  <a:lnTo>
                    <a:pt x="7972" y="8248"/>
                  </a:lnTo>
                  <a:lnTo>
                    <a:pt x="7960" y="8252"/>
                  </a:lnTo>
                  <a:lnTo>
                    <a:pt x="7948" y="8256"/>
                  </a:lnTo>
                  <a:lnTo>
                    <a:pt x="7936" y="8262"/>
                  </a:lnTo>
                  <a:lnTo>
                    <a:pt x="7924" y="8268"/>
                  </a:lnTo>
                  <a:lnTo>
                    <a:pt x="7913" y="8275"/>
                  </a:lnTo>
                  <a:lnTo>
                    <a:pt x="7902" y="8283"/>
                  </a:lnTo>
                  <a:lnTo>
                    <a:pt x="7892" y="8291"/>
                  </a:lnTo>
                  <a:lnTo>
                    <a:pt x="7883" y="8300"/>
                  </a:lnTo>
                  <a:lnTo>
                    <a:pt x="7874" y="8309"/>
                  </a:lnTo>
                  <a:lnTo>
                    <a:pt x="7866" y="8319"/>
                  </a:lnTo>
                  <a:lnTo>
                    <a:pt x="7858" y="8330"/>
                  </a:lnTo>
                  <a:lnTo>
                    <a:pt x="7851" y="8341"/>
                  </a:lnTo>
                  <a:lnTo>
                    <a:pt x="7845" y="8353"/>
                  </a:lnTo>
                  <a:lnTo>
                    <a:pt x="7839" y="8365"/>
                  </a:lnTo>
                  <a:lnTo>
                    <a:pt x="7834" y="8377"/>
                  </a:lnTo>
                  <a:lnTo>
                    <a:pt x="7831" y="8389"/>
                  </a:lnTo>
                  <a:lnTo>
                    <a:pt x="7828" y="8402"/>
                  </a:lnTo>
                  <a:lnTo>
                    <a:pt x="7826" y="8415"/>
                  </a:lnTo>
                  <a:lnTo>
                    <a:pt x="7825" y="8428"/>
                  </a:lnTo>
                  <a:lnTo>
                    <a:pt x="7824" y="8441"/>
                  </a:lnTo>
                  <a:lnTo>
                    <a:pt x="7825" y="8455"/>
                  </a:lnTo>
                  <a:lnTo>
                    <a:pt x="7826" y="8467"/>
                  </a:lnTo>
                  <a:lnTo>
                    <a:pt x="7828" y="8480"/>
                  </a:lnTo>
                  <a:lnTo>
                    <a:pt x="7831" y="8492"/>
                  </a:lnTo>
                  <a:lnTo>
                    <a:pt x="7834" y="8504"/>
                  </a:lnTo>
                  <a:lnTo>
                    <a:pt x="7839" y="8516"/>
                  </a:lnTo>
                  <a:lnTo>
                    <a:pt x="7845" y="8528"/>
                  </a:lnTo>
                  <a:lnTo>
                    <a:pt x="7851" y="8540"/>
                  </a:lnTo>
                  <a:lnTo>
                    <a:pt x="7858" y="8552"/>
                  </a:lnTo>
                  <a:lnTo>
                    <a:pt x="7866" y="8562"/>
                  </a:lnTo>
                  <a:lnTo>
                    <a:pt x="7874" y="8572"/>
                  </a:lnTo>
                  <a:lnTo>
                    <a:pt x="7883" y="8582"/>
                  </a:lnTo>
                  <a:lnTo>
                    <a:pt x="7892" y="8591"/>
                  </a:lnTo>
                  <a:lnTo>
                    <a:pt x="7902" y="8599"/>
                  </a:lnTo>
                  <a:lnTo>
                    <a:pt x="7913" y="8606"/>
                  </a:lnTo>
                  <a:lnTo>
                    <a:pt x="7924" y="8613"/>
                  </a:lnTo>
                  <a:lnTo>
                    <a:pt x="7936" y="8619"/>
                  </a:lnTo>
                  <a:lnTo>
                    <a:pt x="7948" y="8625"/>
                  </a:lnTo>
                  <a:lnTo>
                    <a:pt x="7960" y="8630"/>
                  </a:lnTo>
                  <a:lnTo>
                    <a:pt x="7972" y="8633"/>
                  </a:lnTo>
                  <a:lnTo>
                    <a:pt x="7984" y="8636"/>
                  </a:lnTo>
                  <a:lnTo>
                    <a:pt x="7997" y="8638"/>
                  </a:lnTo>
                  <a:lnTo>
                    <a:pt x="8010" y="8640"/>
                  </a:lnTo>
                  <a:lnTo>
                    <a:pt x="8023" y="8640"/>
                  </a:lnTo>
                  <a:lnTo>
                    <a:pt x="8037" y="8640"/>
                  </a:lnTo>
                  <a:lnTo>
                    <a:pt x="8050" y="8638"/>
                  </a:lnTo>
                  <a:lnTo>
                    <a:pt x="8063" y="8636"/>
                  </a:lnTo>
                  <a:lnTo>
                    <a:pt x="8075" y="8633"/>
                  </a:lnTo>
                  <a:lnTo>
                    <a:pt x="8087" y="8630"/>
                  </a:lnTo>
                  <a:lnTo>
                    <a:pt x="8099" y="8625"/>
                  </a:lnTo>
                  <a:lnTo>
                    <a:pt x="8111" y="8619"/>
                  </a:lnTo>
                  <a:lnTo>
                    <a:pt x="8123" y="8613"/>
                  </a:lnTo>
                  <a:lnTo>
                    <a:pt x="8135" y="8606"/>
                  </a:lnTo>
                  <a:lnTo>
                    <a:pt x="8145" y="8599"/>
                  </a:lnTo>
                  <a:lnTo>
                    <a:pt x="8155" y="8591"/>
                  </a:lnTo>
                  <a:lnTo>
                    <a:pt x="8164" y="8582"/>
                  </a:lnTo>
                  <a:lnTo>
                    <a:pt x="8173" y="8573"/>
                  </a:lnTo>
                  <a:lnTo>
                    <a:pt x="8181" y="8562"/>
                  </a:lnTo>
                  <a:lnTo>
                    <a:pt x="8189" y="8552"/>
                  </a:lnTo>
                  <a:lnTo>
                    <a:pt x="8196" y="8540"/>
                  </a:lnTo>
                  <a:lnTo>
                    <a:pt x="8202" y="8528"/>
                  </a:lnTo>
                  <a:lnTo>
                    <a:pt x="8208" y="8517"/>
                  </a:lnTo>
                  <a:lnTo>
                    <a:pt x="8212" y="8505"/>
                  </a:lnTo>
                  <a:lnTo>
                    <a:pt x="8216" y="8493"/>
                  </a:lnTo>
                  <a:lnTo>
                    <a:pt x="8219" y="8481"/>
                  </a:lnTo>
                  <a:lnTo>
                    <a:pt x="8221" y="8468"/>
                  </a:lnTo>
                  <a:lnTo>
                    <a:pt x="8222" y="8455"/>
                  </a:lnTo>
                  <a:lnTo>
                    <a:pt x="8222" y="8441"/>
                  </a:lnTo>
                  <a:lnTo>
                    <a:pt x="8222" y="8441"/>
                  </a:lnTo>
                  <a:lnTo>
                    <a:pt x="8222" y="8435"/>
                  </a:lnTo>
                  <a:lnTo>
                    <a:pt x="8222" y="8422"/>
                  </a:lnTo>
                  <a:lnTo>
                    <a:pt x="8221" y="8409"/>
                  </a:lnTo>
                  <a:lnTo>
                    <a:pt x="8219" y="8397"/>
                  </a:lnTo>
                  <a:lnTo>
                    <a:pt x="8216" y="8385"/>
                  </a:lnTo>
                  <a:lnTo>
                    <a:pt x="8212" y="8373"/>
                  </a:lnTo>
                  <a:lnTo>
                    <a:pt x="8208" y="8361"/>
                  </a:lnTo>
                  <a:lnTo>
                    <a:pt x="8202" y="8350"/>
                  </a:lnTo>
                  <a:lnTo>
                    <a:pt x="8196" y="8338"/>
                  </a:lnTo>
                  <a:lnTo>
                    <a:pt x="8189" y="8327"/>
                  </a:lnTo>
                  <a:lnTo>
                    <a:pt x="8182" y="8317"/>
                  </a:lnTo>
                  <a:lnTo>
                    <a:pt x="8174" y="8307"/>
                  </a:lnTo>
                  <a:lnTo>
                    <a:pt x="8166" y="8298"/>
                  </a:lnTo>
                  <a:lnTo>
                    <a:pt x="8157" y="8290"/>
                  </a:lnTo>
                  <a:lnTo>
                    <a:pt x="8147" y="8282"/>
                  </a:lnTo>
                  <a:lnTo>
                    <a:pt x="8137" y="8275"/>
                  </a:lnTo>
                  <a:lnTo>
                    <a:pt x="8126" y="8268"/>
                  </a:lnTo>
                  <a:lnTo>
                    <a:pt x="8115" y="8262"/>
                  </a:lnTo>
                  <a:lnTo>
                    <a:pt x="8104" y="8257"/>
                  </a:lnTo>
                  <a:lnTo>
                    <a:pt x="8092" y="8253"/>
                  </a:lnTo>
                  <a:lnTo>
                    <a:pt x="8081" y="8249"/>
                  </a:lnTo>
                  <a:lnTo>
                    <a:pt x="8070" y="8246"/>
                  </a:lnTo>
                  <a:lnTo>
                    <a:pt x="8058" y="8244"/>
                  </a:lnTo>
                  <a:lnTo>
                    <a:pt x="8046" y="8243"/>
                  </a:lnTo>
                  <a:lnTo>
                    <a:pt x="8033" y="8242"/>
                  </a:lnTo>
                  <a:close/>
                  <a:moveTo>
                    <a:pt x="7989" y="8577"/>
                  </a:moveTo>
                  <a:lnTo>
                    <a:pt x="7948" y="8577"/>
                  </a:lnTo>
                  <a:lnTo>
                    <a:pt x="7948" y="8315"/>
                  </a:lnTo>
                  <a:lnTo>
                    <a:pt x="7948" y="8315"/>
                  </a:lnTo>
                  <a:lnTo>
                    <a:pt x="7967" y="8312"/>
                  </a:lnTo>
                  <a:lnTo>
                    <a:pt x="7985" y="8311"/>
                  </a:lnTo>
                  <a:lnTo>
                    <a:pt x="8003" y="8309"/>
                  </a:lnTo>
                  <a:lnTo>
                    <a:pt x="8022" y="8309"/>
                  </a:lnTo>
                  <a:lnTo>
                    <a:pt x="8022" y="8309"/>
                  </a:lnTo>
                  <a:lnTo>
                    <a:pt x="8032" y="8309"/>
                  </a:lnTo>
                  <a:lnTo>
                    <a:pt x="8041" y="8309"/>
                  </a:lnTo>
                  <a:lnTo>
                    <a:pt x="8050" y="8310"/>
                  </a:lnTo>
                  <a:lnTo>
                    <a:pt x="8059" y="8312"/>
                  </a:lnTo>
                  <a:lnTo>
                    <a:pt x="8068" y="8314"/>
                  </a:lnTo>
                  <a:lnTo>
                    <a:pt x="8076" y="8316"/>
                  </a:lnTo>
                  <a:lnTo>
                    <a:pt x="8085" y="8319"/>
                  </a:lnTo>
                  <a:lnTo>
                    <a:pt x="8093" y="8323"/>
                  </a:lnTo>
                  <a:lnTo>
                    <a:pt x="8101" y="8327"/>
                  </a:lnTo>
                  <a:lnTo>
                    <a:pt x="8101" y="8327"/>
                  </a:lnTo>
                  <a:lnTo>
                    <a:pt x="8102" y="8327"/>
                  </a:lnTo>
                  <a:lnTo>
                    <a:pt x="8102" y="8328"/>
                  </a:lnTo>
                  <a:lnTo>
                    <a:pt x="8102" y="8328"/>
                  </a:lnTo>
                  <a:lnTo>
                    <a:pt x="8102" y="8328"/>
                  </a:lnTo>
                  <a:lnTo>
                    <a:pt x="8103" y="8328"/>
                  </a:lnTo>
                  <a:lnTo>
                    <a:pt x="8103" y="8328"/>
                  </a:lnTo>
                  <a:lnTo>
                    <a:pt x="8103" y="8329"/>
                  </a:lnTo>
                  <a:lnTo>
                    <a:pt x="8104" y="8329"/>
                  </a:lnTo>
                  <a:lnTo>
                    <a:pt x="8104" y="8329"/>
                  </a:lnTo>
                  <a:lnTo>
                    <a:pt x="8104" y="8329"/>
                  </a:lnTo>
                  <a:lnTo>
                    <a:pt x="8104" y="8329"/>
                  </a:lnTo>
                  <a:lnTo>
                    <a:pt x="8104" y="8329"/>
                  </a:lnTo>
                  <a:lnTo>
                    <a:pt x="8109" y="8333"/>
                  </a:lnTo>
                  <a:lnTo>
                    <a:pt x="8111" y="8335"/>
                  </a:lnTo>
                  <a:lnTo>
                    <a:pt x="8113" y="8337"/>
                  </a:lnTo>
                  <a:lnTo>
                    <a:pt x="8115" y="8339"/>
                  </a:lnTo>
                  <a:lnTo>
                    <a:pt x="8117" y="8342"/>
                  </a:lnTo>
                  <a:lnTo>
                    <a:pt x="8118" y="8344"/>
                  </a:lnTo>
                  <a:lnTo>
                    <a:pt x="8120" y="8347"/>
                  </a:lnTo>
                  <a:lnTo>
                    <a:pt x="8122" y="8351"/>
                  </a:lnTo>
                  <a:lnTo>
                    <a:pt x="8124" y="8354"/>
                  </a:lnTo>
                  <a:lnTo>
                    <a:pt x="8125" y="8358"/>
                  </a:lnTo>
                  <a:lnTo>
                    <a:pt x="8126" y="8362"/>
                  </a:lnTo>
                  <a:lnTo>
                    <a:pt x="8127" y="8366"/>
                  </a:lnTo>
                  <a:lnTo>
                    <a:pt x="8128" y="8370"/>
                  </a:lnTo>
                  <a:lnTo>
                    <a:pt x="8128" y="8374"/>
                  </a:lnTo>
                  <a:lnTo>
                    <a:pt x="8128" y="8378"/>
                  </a:lnTo>
                  <a:lnTo>
                    <a:pt x="8128" y="8383"/>
                  </a:lnTo>
                  <a:lnTo>
                    <a:pt x="8128" y="8383"/>
                  </a:lnTo>
                  <a:lnTo>
                    <a:pt x="8128" y="8387"/>
                  </a:lnTo>
                  <a:lnTo>
                    <a:pt x="8127" y="8391"/>
                  </a:lnTo>
                  <a:lnTo>
                    <a:pt x="8126" y="8395"/>
                  </a:lnTo>
                  <a:lnTo>
                    <a:pt x="8125" y="8399"/>
                  </a:lnTo>
                  <a:lnTo>
                    <a:pt x="8124" y="8402"/>
                  </a:lnTo>
                  <a:lnTo>
                    <a:pt x="8123" y="8406"/>
                  </a:lnTo>
                  <a:lnTo>
                    <a:pt x="8121" y="8410"/>
                  </a:lnTo>
                  <a:lnTo>
                    <a:pt x="8119" y="8413"/>
                  </a:lnTo>
                  <a:lnTo>
                    <a:pt x="8117" y="8417"/>
                  </a:lnTo>
                  <a:lnTo>
                    <a:pt x="8114" y="8421"/>
                  </a:lnTo>
                  <a:lnTo>
                    <a:pt x="8111" y="8424"/>
                  </a:lnTo>
                  <a:lnTo>
                    <a:pt x="8108" y="8427"/>
                  </a:lnTo>
                  <a:lnTo>
                    <a:pt x="8105" y="8430"/>
                  </a:lnTo>
                  <a:lnTo>
                    <a:pt x="8102" y="8432"/>
                  </a:lnTo>
                  <a:lnTo>
                    <a:pt x="8099" y="8435"/>
                  </a:lnTo>
                  <a:lnTo>
                    <a:pt x="8095" y="8437"/>
                  </a:lnTo>
                  <a:lnTo>
                    <a:pt x="8093" y="8438"/>
                  </a:lnTo>
                  <a:lnTo>
                    <a:pt x="8091" y="8440"/>
                  </a:lnTo>
                  <a:lnTo>
                    <a:pt x="8088" y="8441"/>
                  </a:lnTo>
                  <a:lnTo>
                    <a:pt x="8086" y="8442"/>
                  </a:lnTo>
                  <a:lnTo>
                    <a:pt x="8084" y="8442"/>
                  </a:lnTo>
                  <a:lnTo>
                    <a:pt x="8082" y="8443"/>
                  </a:lnTo>
                  <a:lnTo>
                    <a:pt x="8079" y="8444"/>
                  </a:lnTo>
                  <a:lnTo>
                    <a:pt x="8077" y="8444"/>
                  </a:lnTo>
                  <a:lnTo>
                    <a:pt x="8077" y="8444"/>
                  </a:lnTo>
                  <a:lnTo>
                    <a:pt x="8081" y="8445"/>
                  </a:lnTo>
                  <a:lnTo>
                    <a:pt x="8085" y="8447"/>
                  </a:lnTo>
                  <a:lnTo>
                    <a:pt x="8089" y="8449"/>
                  </a:lnTo>
                  <a:lnTo>
                    <a:pt x="8092" y="8451"/>
                  </a:lnTo>
                  <a:lnTo>
                    <a:pt x="8096" y="8453"/>
                  </a:lnTo>
                  <a:lnTo>
                    <a:pt x="8099" y="8456"/>
                  </a:lnTo>
                  <a:lnTo>
                    <a:pt x="8102" y="8460"/>
                  </a:lnTo>
                  <a:lnTo>
                    <a:pt x="8105" y="8463"/>
                  </a:lnTo>
                  <a:lnTo>
                    <a:pt x="8108" y="8468"/>
                  </a:lnTo>
                  <a:lnTo>
                    <a:pt x="8110" y="8472"/>
                  </a:lnTo>
                  <a:lnTo>
                    <a:pt x="8112" y="8477"/>
                  </a:lnTo>
                  <a:lnTo>
                    <a:pt x="8114" y="8482"/>
                  </a:lnTo>
                  <a:lnTo>
                    <a:pt x="8116" y="8487"/>
                  </a:lnTo>
                  <a:lnTo>
                    <a:pt x="8118" y="8493"/>
                  </a:lnTo>
                  <a:lnTo>
                    <a:pt x="8120" y="8506"/>
                  </a:lnTo>
                  <a:lnTo>
                    <a:pt x="8120" y="8506"/>
                  </a:lnTo>
                  <a:lnTo>
                    <a:pt x="8121" y="8515"/>
                  </a:lnTo>
                  <a:lnTo>
                    <a:pt x="8122" y="8523"/>
                  </a:lnTo>
                  <a:lnTo>
                    <a:pt x="8124" y="8531"/>
                  </a:lnTo>
                  <a:lnTo>
                    <a:pt x="8126" y="8539"/>
                  </a:lnTo>
                  <a:lnTo>
                    <a:pt x="8128" y="8547"/>
                  </a:lnTo>
                  <a:lnTo>
                    <a:pt x="8131" y="8554"/>
                  </a:lnTo>
                  <a:lnTo>
                    <a:pt x="8137" y="8570"/>
                  </a:lnTo>
                  <a:lnTo>
                    <a:pt x="8093" y="8570"/>
                  </a:lnTo>
                  <a:lnTo>
                    <a:pt x="8093" y="8570"/>
                  </a:lnTo>
                  <a:lnTo>
                    <a:pt x="8090" y="8562"/>
                  </a:lnTo>
                  <a:lnTo>
                    <a:pt x="8086" y="8554"/>
                  </a:lnTo>
                  <a:lnTo>
                    <a:pt x="8084" y="8546"/>
                  </a:lnTo>
                  <a:lnTo>
                    <a:pt x="8081" y="8538"/>
                  </a:lnTo>
                  <a:lnTo>
                    <a:pt x="8079" y="8529"/>
                  </a:lnTo>
                  <a:lnTo>
                    <a:pt x="8077" y="8521"/>
                  </a:lnTo>
                  <a:lnTo>
                    <a:pt x="8076" y="8512"/>
                  </a:lnTo>
                  <a:lnTo>
                    <a:pt x="8075" y="8503"/>
                  </a:lnTo>
                  <a:lnTo>
                    <a:pt x="8075" y="8503"/>
                  </a:lnTo>
                  <a:lnTo>
                    <a:pt x="8075" y="8500"/>
                  </a:lnTo>
                  <a:lnTo>
                    <a:pt x="8075" y="8497"/>
                  </a:lnTo>
                  <a:lnTo>
                    <a:pt x="8074" y="8494"/>
                  </a:lnTo>
                  <a:lnTo>
                    <a:pt x="8074" y="8492"/>
                  </a:lnTo>
                  <a:lnTo>
                    <a:pt x="8073" y="8489"/>
                  </a:lnTo>
                  <a:lnTo>
                    <a:pt x="8072" y="8486"/>
                  </a:lnTo>
                  <a:lnTo>
                    <a:pt x="8071" y="8484"/>
                  </a:lnTo>
                  <a:lnTo>
                    <a:pt x="8069" y="8481"/>
                  </a:lnTo>
                  <a:lnTo>
                    <a:pt x="8067" y="8478"/>
                  </a:lnTo>
                  <a:lnTo>
                    <a:pt x="8065" y="8476"/>
                  </a:lnTo>
                  <a:lnTo>
                    <a:pt x="8064" y="8473"/>
                  </a:lnTo>
                  <a:lnTo>
                    <a:pt x="8061" y="8471"/>
                  </a:lnTo>
                  <a:lnTo>
                    <a:pt x="8059" y="8469"/>
                  </a:lnTo>
                  <a:lnTo>
                    <a:pt x="8057" y="8467"/>
                  </a:lnTo>
                  <a:lnTo>
                    <a:pt x="8054" y="8465"/>
                  </a:lnTo>
                  <a:lnTo>
                    <a:pt x="8051" y="8463"/>
                  </a:lnTo>
                  <a:lnTo>
                    <a:pt x="8048" y="8462"/>
                  </a:lnTo>
                  <a:lnTo>
                    <a:pt x="8045" y="8460"/>
                  </a:lnTo>
                  <a:lnTo>
                    <a:pt x="8042" y="8459"/>
                  </a:lnTo>
                  <a:lnTo>
                    <a:pt x="8039" y="8458"/>
                  </a:lnTo>
                  <a:lnTo>
                    <a:pt x="8036" y="8458"/>
                  </a:lnTo>
                  <a:lnTo>
                    <a:pt x="8033" y="8457"/>
                  </a:lnTo>
                  <a:lnTo>
                    <a:pt x="8029" y="8457"/>
                  </a:lnTo>
                  <a:lnTo>
                    <a:pt x="8026" y="8457"/>
                  </a:lnTo>
                  <a:lnTo>
                    <a:pt x="8019" y="8457"/>
                  </a:lnTo>
                  <a:lnTo>
                    <a:pt x="7989" y="8457"/>
                  </a:lnTo>
                  <a:lnTo>
                    <a:pt x="7989" y="8577"/>
                  </a:lnTo>
                  <a:close/>
                  <a:moveTo>
                    <a:pt x="7989" y="8432"/>
                  </a:moveTo>
                  <a:lnTo>
                    <a:pt x="8019" y="8432"/>
                  </a:lnTo>
                  <a:lnTo>
                    <a:pt x="8032" y="8432"/>
                  </a:lnTo>
                  <a:lnTo>
                    <a:pt x="8038" y="8431"/>
                  </a:lnTo>
                  <a:lnTo>
                    <a:pt x="8044" y="8430"/>
                  </a:lnTo>
                  <a:lnTo>
                    <a:pt x="8049" y="8428"/>
                  </a:lnTo>
                  <a:lnTo>
                    <a:pt x="8054" y="8427"/>
                  </a:lnTo>
                  <a:lnTo>
                    <a:pt x="8059" y="8424"/>
                  </a:lnTo>
                  <a:lnTo>
                    <a:pt x="8063" y="8422"/>
                  </a:lnTo>
                  <a:lnTo>
                    <a:pt x="8067" y="8419"/>
                  </a:lnTo>
                  <a:lnTo>
                    <a:pt x="8071" y="8416"/>
                  </a:lnTo>
                  <a:lnTo>
                    <a:pt x="8074" y="8412"/>
                  </a:lnTo>
                  <a:lnTo>
                    <a:pt x="8076" y="8408"/>
                  </a:lnTo>
                  <a:lnTo>
                    <a:pt x="8078" y="8404"/>
                  </a:lnTo>
                  <a:lnTo>
                    <a:pt x="8080" y="8399"/>
                  </a:lnTo>
                  <a:lnTo>
                    <a:pt x="8081" y="8393"/>
                  </a:lnTo>
                  <a:lnTo>
                    <a:pt x="8081" y="8387"/>
                  </a:lnTo>
                  <a:lnTo>
                    <a:pt x="8081" y="8383"/>
                  </a:lnTo>
                  <a:lnTo>
                    <a:pt x="8080" y="8379"/>
                  </a:lnTo>
                  <a:lnTo>
                    <a:pt x="8079" y="8375"/>
                  </a:lnTo>
                  <a:lnTo>
                    <a:pt x="8078" y="8371"/>
                  </a:lnTo>
                  <a:lnTo>
                    <a:pt x="8076" y="8367"/>
                  </a:lnTo>
                  <a:lnTo>
                    <a:pt x="8073" y="8363"/>
                  </a:lnTo>
                  <a:lnTo>
                    <a:pt x="8070" y="8359"/>
                  </a:lnTo>
                  <a:lnTo>
                    <a:pt x="8067" y="8356"/>
                  </a:lnTo>
                  <a:lnTo>
                    <a:pt x="8063" y="8353"/>
                  </a:lnTo>
                  <a:lnTo>
                    <a:pt x="8059" y="8350"/>
                  </a:lnTo>
                  <a:lnTo>
                    <a:pt x="8053" y="8347"/>
                  </a:lnTo>
                  <a:lnTo>
                    <a:pt x="8048" y="8345"/>
                  </a:lnTo>
                  <a:lnTo>
                    <a:pt x="8042" y="8343"/>
                  </a:lnTo>
                  <a:lnTo>
                    <a:pt x="8035" y="8342"/>
                  </a:lnTo>
                  <a:lnTo>
                    <a:pt x="8027" y="8341"/>
                  </a:lnTo>
                  <a:lnTo>
                    <a:pt x="8019" y="8341"/>
                  </a:lnTo>
                  <a:lnTo>
                    <a:pt x="8019" y="8341"/>
                  </a:lnTo>
                  <a:lnTo>
                    <a:pt x="8004" y="8341"/>
                  </a:lnTo>
                  <a:lnTo>
                    <a:pt x="7989" y="8341"/>
                  </a:lnTo>
                  <a:lnTo>
                    <a:pt x="7989" y="843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noProof="0"/>
            </a:p>
          </p:txBody>
        </p:sp>
      </p:grp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0" name="Asterisk"/>
          <p:cNvSpPr>
            <a:spLocks noGrp="1"/>
          </p:cNvSpPr>
          <p:nvPr>
            <p:ph type="body" sz="quarter" idx="32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16" name="Content"/>
          <p:cNvSpPr>
            <a:spLocks noGrp="1"/>
          </p:cNvSpPr>
          <p:nvPr>
            <p:ph idx="1" hasCustomPrompt="1"/>
          </p:nvPr>
        </p:nvSpPr>
        <p:spPr>
          <a:xfrm>
            <a:off x="432000" y="1618149"/>
            <a:ext cx="8280000" cy="4207738"/>
          </a:xfrm>
        </p:spPr>
        <p:txBody>
          <a:bodyPr/>
          <a:lstStyle/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</p:spTree>
    <p:extLst>
      <p:ext uri="{BB962C8B-B14F-4D97-AF65-F5344CB8AC3E}">
        <p14:creationId xmlns:p14="http://schemas.microsoft.com/office/powerpoint/2010/main" val="1977927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9" name="Asterisk"/>
          <p:cNvSpPr>
            <a:spLocks noGrp="1"/>
          </p:cNvSpPr>
          <p:nvPr>
            <p:ph type="body" sz="quarter" idx="32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4644001" y="1618147"/>
            <a:ext cx="4068000" cy="4207737"/>
          </a:xfrm>
        </p:spPr>
        <p:txBody>
          <a:bodyPr/>
          <a:lstStyle/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31999" y="1618149"/>
            <a:ext cx="4068000" cy="4207736"/>
          </a:xfrm>
        </p:spPr>
        <p:txBody>
          <a:bodyPr/>
          <a:lstStyle/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</p:spTree>
    <p:extLst>
      <p:ext uri="{BB962C8B-B14F-4D97-AF65-F5344CB8AC3E}">
        <p14:creationId xmlns:p14="http://schemas.microsoft.com/office/powerpoint/2010/main" val="587985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9" name="Asterisk"/>
          <p:cNvSpPr>
            <a:spLocks noGrp="1"/>
          </p:cNvSpPr>
          <p:nvPr>
            <p:ph type="body" sz="quarter" idx="32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33" hasCustomPrompt="1"/>
          </p:nvPr>
        </p:nvSpPr>
        <p:spPr>
          <a:xfrm>
            <a:off x="6084000" y="1618147"/>
            <a:ext cx="2628000" cy="420773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3257998" y="1618147"/>
            <a:ext cx="2628001" cy="4207737"/>
          </a:xfrm>
        </p:spPr>
        <p:txBody>
          <a:bodyPr/>
          <a:lstStyle>
            <a:lvl1pPr>
              <a:defRPr sz="1600" baseline="0"/>
            </a:lvl1pPr>
            <a:lvl2pPr>
              <a:defRPr sz="1400"/>
            </a:lvl2pPr>
            <a:lvl3pPr>
              <a:defRPr sz="140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31999" y="1618149"/>
            <a:ext cx="2627998" cy="4207736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7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8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6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sp>
        <p:nvSpPr>
          <p:cNvPr id="1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9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5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9" name="Asterisk"/>
          <p:cNvSpPr>
            <a:spLocks noGrp="1"/>
          </p:cNvSpPr>
          <p:nvPr>
            <p:ph type="body" sz="quarter" idx="32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4644001" y="2255109"/>
            <a:ext cx="3420000" cy="1440000"/>
          </a:xfrm>
        </p:spPr>
        <p:txBody>
          <a:bodyPr lIns="0"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31999" y="2253600"/>
            <a:ext cx="3420000" cy="1440000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4644001" y="4274026"/>
            <a:ext cx="3420000" cy="1440000"/>
          </a:xfrm>
        </p:spPr>
        <p:txBody>
          <a:bodyPr lIns="0"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3" name="Inhaltsplatzhalter 1"/>
          <p:cNvSpPr>
            <a:spLocks noGrp="1"/>
          </p:cNvSpPr>
          <p:nvPr>
            <p:ph sz="half" idx="34" hasCustomPrompt="1"/>
          </p:nvPr>
        </p:nvSpPr>
        <p:spPr>
          <a:xfrm>
            <a:off x="431999" y="4273200"/>
            <a:ext cx="3419999" cy="1440000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4572000" y="1800000"/>
            <a:ext cx="0" cy="403200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H="1">
            <a:off x="431999" y="3816000"/>
            <a:ext cx="8280001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"/>
          <p:cNvSpPr>
            <a:spLocks noGrp="1"/>
          </p:cNvSpPr>
          <p:nvPr>
            <p:ph type="body" idx="35" hasCustomPrompt="1"/>
          </p:nvPr>
        </p:nvSpPr>
        <p:spPr>
          <a:xfrm>
            <a:off x="4644000" y="1800000"/>
            <a:ext cx="4068000" cy="360000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 i="0" cap="all" baseline="0">
                <a:solidFill>
                  <a:srgbClr val="0A86C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HEADER (Arial 16pt)</a:t>
            </a:r>
          </a:p>
        </p:txBody>
      </p:sp>
      <p:sp>
        <p:nvSpPr>
          <p:cNvPr id="22" name="Textplatzhalter 1"/>
          <p:cNvSpPr>
            <a:spLocks noGrp="1"/>
          </p:cNvSpPr>
          <p:nvPr>
            <p:ph type="body" idx="36" hasCustomPrompt="1"/>
          </p:nvPr>
        </p:nvSpPr>
        <p:spPr>
          <a:xfrm>
            <a:off x="431999" y="1800000"/>
            <a:ext cx="4068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cap="all" baseline="0">
                <a:solidFill>
                  <a:srgbClr val="0A86C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HEADER (Arial 16pt)</a:t>
            </a:r>
          </a:p>
        </p:txBody>
      </p:sp>
      <p:sp>
        <p:nvSpPr>
          <p:cNvPr id="23" name="Textplatzhalter 1"/>
          <p:cNvSpPr>
            <a:spLocks noGrp="1"/>
          </p:cNvSpPr>
          <p:nvPr>
            <p:ph type="body" idx="37" hasCustomPrompt="1"/>
          </p:nvPr>
        </p:nvSpPr>
        <p:spPr>
          <a:xfrm>
            <a:off x="4644000" y="3824074"/>
            <a:ext cx="4068000" cy="360000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 i="0" cap="all" baseline="0">
                <a:solidFill>
                  <a:srgbClr val="0A86C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HEADER (Arial 16pt)</a:t>
            </a:r>
          </a:p>
        </p:txBody>
      </p:sp>
      <p:sp>
        <p:nvSpPr>
          <p:cNvPr id="25" name="Textplatzhalter 1"/>
          <p:cNvSpPr>
            <a:spLocks noGrp="1"/>
          </p:cNvSpPr>
          <p:nvPr>
            <p:ph type="body" idx="38" hasCustomPrompt="1"/>
          </p:nvPr>
        </p:nvSpPr>
        <p:spPr>
          <a:xfrm>
            <a:off x="431999" y="3823200"/>
            <a:ext cx="4068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cap="all" baseline="0">
                <a:solidFill>
                  <a:srgbClr val="0A86C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HEADER (Arial 16pt)</a:t>
            </a:r>
          </a:p>
        </p:txBody>
      </p:sp>
      <p:sp>
        <p:nvSpPr>
          <p:cNvPr id="16" name="Textfeld 15"/>
          <p:cNvSpPr txBox="1"/>
          <p:nvPr userDrawn="1"/>
        </p:nvSpPr>
        <p:spPr>
          <a:xfrm>
            <a:off x="3851999" y="3042066"/>
            <a:ext cx="648000" cy="6530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/>
            <a:r>
              <a:rPr lang="en-US" sz="3600" b="1">
                <a:solidFill>
                  <a:schemeClr val="bg1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26" name="Textfeld 25"/>
          <p:cNvSpPr txBox="1"/>
          <p:nvPr userDrawn="1"/>
        </p:nvSpPr>
        <p:spPr>
          <a:xfrm>
            <a:off x="8064001" y="3042066"/>
            <a:ext cx="648000" cy="6530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/>
            <a:r>
              <a:rPr lang="en-US" sz="3600" b="1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27" name="Textfeld 26"/>
          <p:cNvSpPr txBox="1"/>
          <p:nvPr userDrawn="1"/>
        </p:nvSpPr>
        <p:spPr>
          <a:xfrm>
            <a:off x="3851999" y="5060983"/>
            <a:ext cx="648000" cy="6530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/>
            <a:r>
              <a:rPr lang="en-US" sz="3600" b="1">
                <a:solidFill>
                  <a:schemeClr val="bg1">
                    <a:lumMod val="75000"/>
                  </a:schemeClr>
                </a:solidFill>
              </a:rPr>
              <a:t>O</a:t>
            </a:r>
          </a:p>
        </p:txBody>
      </p:sp>
      <p:sp>
        <p:nvSpPr>
          <p:cNvPr id="28" name="Textfeld 27"/>
          <p:cNvSpPr txBox="1"/>
          <p:nvPr userDrawn="1"/>
        </p:nvSpPr>
        <p:spPr>
          <a:xfrm>
            <a:off x="8064001" y="5060983"/>
            <a:ext cx="648000" cy="653043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/>
            <a:r>
              <a:rPr lang="en-US" sz="3600" b="1">
                <a:solidFill>
                  <a:schemeClr val="bg1">
                    <a:lumMod val="75000"/>
                  </a:schemeClr>
                </a:solidFill>
              </a:rPr>
              <a:t>R</a:t>
            </a:r>
          </a:p>
        </p:txBody>
      </p:sp>
      <p:sp>
        <p:nvSpPr>
          <p:cNvPr id="21" name="AutoShape 79"/>
          <p:cNvSpPr>
            <a:spLocks noChangeArrowheads="1"/>
          </p:cNvSpPr>
          <p:nvPr userDrawn="1"/>
        </p:nvSpPr>
        <p:spPr bwMode="gray">
          <a:xfrm>
            <a:off x="431799" y="1617663"/>
            <a:ext cx="8283600" cy="10779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37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644000" y="1618149"/>
            <a:ext cx="4068000" cy="4207736"/>
          </a:xfrm>
        </p:spPr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3" name="Eine Ecke des Rechtecks abrunden 12"/>
          <p:cNvSpPr/>
          <p:nvPr userDrawn="1"/>
        </p:nvSpPr>
        <p:spPr>
          <a:xfrm flipV="1">
            <a:off x="432000" y="1618144"/>
            <a:ext cx="4067999" cy="4207739"/>
          </a:xfrm>
          <a:prstGeom prst="round1Rect">
            <a:avLst/>
          </a:prstGeom>
          <a:blipFill dpi="0" rotWithShape="0">
            <a:blip r:embed="rId2"/>
            <a:srcRect/>
            <a:stretch>
              <a:fillRect l="-55632" r="-282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5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31999" y="1618149"/>
            <a:ext cx="4068000" cy="4207736"/>
          </a:xfrm>
        </p:spPr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 flipV="1">
            <a:off x="4644001" y="1618144"/>
            <a:ext cx="4067999" cy="4207739"/>
          </a:xfrm>
          <a:prstGeom prst="round1Rect">
            <a:avLst/>
          </a:prstGeom>
          <a:blipFill dpi="0" rotWithShape="0">
            <a:blip r:embed="rId2"/>
            <a:srcRect/>
            <a:stretch>
              <a:fillRect l="-50055" r="-338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644000" y="1618149"/>
            <a:ext cx="4068000" cy="420773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This is an example of intro text that is 18pt. This text should be no more than the length of this text*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 flipV="1">
            <a:off x="432000" y="1618144"/>
            <a:ext cx="4067999" cy="4207739"/>
          </a:xfrm>
          <a:prstGeom prst="round1Rect">
            <a:avLst/>
          </a:prstGeom>
          <a:blipFill dpi="0" rotWithShape="0">
            <a:blip r:embed="rId2"/>
            <a:srcRect/>
            <a:stretch>
              <a:fillRect l="-55632" r="-282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431999" y="1618149"/>
            <a:ext cx="4068000" cy="420773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This is an example of intro text that is 18pt. This text should be no more than the length of this text*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0" name="Eine Ecke des Rechtecks abrunden 9"/>
          <p:cNvSpPr/>
          <p:nvPr userDrawn="1"/>
        </p:nvSpPr>
        <p:spPr>
          <a:xfrm flipV="1">
            <a:off x="4644001" y="1618144"/>
            <a:ext cx="4067999" cy="4207739"/>
          </a:xfrm>
          <a:prstGeom prst="round1Rect">
            <a:avLst/>
          </a:prstGeom>
          <a:blipFill dpi="0" rotWithShape="0">
            <a:blip r:embed="rId2"/>
            <a:srcRect/>
            <a:stretch>
              <a:fillRect l="-50055" r="-338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6082990" y="3609576"/>
            <a:ext cx="2627999" cy="2216308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  <a:lvl5pPr>
              <a:defRPr sz="1200" baseline="0"/>
            </a:lvl5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3257494" y="3609576"/>
            <a:ext cx="2627999" cy="2216308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  <a:lvl5pPr>
              <a:defRPr sz="1200" baseline="0"/>
            </a:lvl5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34" hasCustomPrompt="1"/>
          </p:nvPr>
        </p:nvSpPr>
        <p:spPr>
          <a:xfrm>
            <a:off x="431998" y="3609576"/>
            <a:ext cx="2627999" cy="2216308"/>
          </a:xfrm>
        </p:spPr>
        <p:txBody>
          <a:bodyPr/>
          <a:lstStyle>
            <a:lvl1pPr>
              <a:defRPr sz="1600" baseline="0"/>
            </a:lvl1pPr>
            <a:lvl2pPr>
              <a:defRPr sz="1400" baseline="0"/>
            </a:lvl2pPr>
            <a:lvl3pPr>
              <a:defRPr sz="1400" baseline="0"/>
            </a:lvl3pPr>
            <a:lvl4pPr>
              <a:defRPr sz="1200" baseline="0"/>
            </a:lvl4pPr>
          </a:lstStyle>
          <a:p>
            <a:pPr lvl="0"/>
            <a:r>
              <a:rPr lang="en-US" noProof="0"/>
              <a:t>First level text (Arial 16pt)</a:t>
            </a:r>
          </a:p>
          <a:p>
            <a:pPr lvl="1"/>
            <a:r>
              <a:rPr lang="en-US" noProof="0"/>
              <a:t>Second level (Arial 14pt)</a:t>
            </a:r>
          </a:p>
          <a:p>
            <a:pPr lvl="2"/>
            <a:r>
              <a:rPr lang="en-US" noProof="0"/>
              <a:t>Third level (Arial 14pt)</a:t>
            </a:r>
          </a:p>
          <a:p>
            <a:pPr lvl="3"/>
            <a:r>
              <a:rPr lang="en-US" noProof="0"/>
              <a:t>Fourth level (Arial 12pt)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30" name="Eine Ecke des Rechtecks abrunden 29"/>
          <p:cNvSpPr/>
          <p:nvPr userDrawn="1"/>
        </p:nvSpPr>
        <p:spPr>
          <a:xfrm flipV="1">
            <a:off x="0" y="0"/>
            <a:ext cx="9144000" cy="2286000"/>
          </a:xfrm>
          <a:prstGeom prst="round1Rect">
            <a:avLst>
              <a:gd name="adj" fmla="val 35543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28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2982863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27" name="TITLE"/>
          <p:cNvSpPr>
            <a:spLocks noGrp="1"/>
          </p:cNvSpPr>
          <p:nvPr>
            <p:ph type="title" hasCustomPrompt="1"/>
          </p:nvPr>
        </p:nvSpPr>
        <p:spPr>
          <a:xfrm>
            <a:off x="432000" y="2552714"/>
            <a:ext cx="8280000" cy="432000"/>
          </a:xfrm>
        </p:spPr>
        <p:txBody>
          <a:bodyPr/>
          <a:lstStyle>
            <a:lvl1pPr algn="l"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6" name="Freihandform 15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3" name="Content"/>
          <p:cNvSpPr>
            <a:spLocks noGrp="1"/>
          </p:cNvSpPr>
          <p:nvPr>
            <p:ph idx="1" hasCustomPrompt="1"/>
          </p:nvPr>
        </p:nvSpPr>
        <p:spPr>
          <a:xfrm>
            <a:off x="432000" y="3609577"/>
            <a:ext cx="8280000" cy="2216310"/>
          </a:xfrm>
        </p:spPr>
        <p:txBody>
          <a:bodyPr lIns="720000" rIns="720000" anchor="ctr">
            <a:norm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This is an example of intro text that is 18pt. This text should be no more than the length of this text*</a:t>
            </a:r>
          </a:p>
        </p:txBody>
      </p:sp>
      <p:sp>
        <p:nvSpPr>
          <p:cNvPr id="19" name="Eine Ecke des Rechtecks abrunden 18"/>
          <p:cNvSpPr/>
          <p:nvPr userDrawn="1"/>
        </p:nvSpPr>
        <p:spPr>
          <a:xfrm flipV="1">
            <a:off x="0" y="0"/>
            <a:ext cx="9144000" cy="2286000"/>
          </a:xfrm>
          <a:prstGeom prst="round1Rect">
            <a:avLst>
              <a:gd name="adj" fmla="val 35543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14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2982863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432000" y="2552714"/>
            <a:ext cx="8280000" cy="432000"/>
          </a:xfrm>
        </p:spPr>
        <p:txBody>
          <a:bodyPr/>
          <a:lstStyle>
            <a:lvl1pPr algn="l"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7" name="Freihandform 16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88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rge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3" name="Content"/>
          <p:cNvSpPr>
            <a:spLocks noGrp="1"/>
          </p:cNvSpPr>
          <p:nvPr>
            <p:ph idx="1" hasCustomPrompt="1"/>
          </p:nvPr>
        </p:nvSpPr>
        <p:spPr>
          <a:xfrm>
            <a:off x="432000" y="3609577"/>
            <a:ext cx="8280000" cy="2216310"/>
          </a:xfrm>
        </p:spPr>
        <p:txBody>
          <a:bodyPr lIns="720000" rIns="720000" anchor="ctr">
            <a:norm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/>
              <a:t>This is an example of intro text that is 18pt. This text should be no more than the length of this text*</a:t>
            </a:r>
          </a:p>
        </p:txBody>
      </p:sp>
      <p:sp>
        <p:nvSpPr>
          <p:cNvPr id="19" name="Eine Ecke des Rechtecks abrunden 18"/>
          <p:cNvSpPr/>
          <p:nvPr userDrawn="1"/>
        </p:nvSpPr>
        <p:spPr>
          <a:xfrm flipV="1">
            <a:off x="0" y="0"/>
            <a:ext cx="9144000" cy="2286000"/>
          </a:xfrm>
          <a:prstGeom prst="round1Rect">
            <a:avLst>
              <a:gd name="adj" fmla="val 35543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14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2982863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432000" y="2552714"/>
            <a:ext cx="8280000" cy="432000"/>
          </a:xfrm>
        </p:spPr>
        <p:txBody>
          <a:bodyPr/>
          <a:lstStyle>
            <a:lvl1pPr algn="l"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11" name="Rounded Rectangle Content"/>
          <p:cNvSpPr/>
          <p:nvPr userDrawn="1"/>
        </p:nvSpPr>
        <p:spPr>
          <a:xfrm flipV="1">
            <a:off x="-3600" y="-226800"/>
            <a:ext cx="4564800" cy="450461"/>
          </a:xfrm>
          <a:prstGeom prst="round1Rect">
            <a:avLst>
              <a:gd name="adj" fmla="val 50000"/>
            </a:avLst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50" noProof="0"/>
          </a:p>
        </p:txBody>
      </p:sp>
    </p:spTree>
    <p:extLst>
      <p:ext uri="{BB962C8B-B14F-4D97-AF65-F5344CB8AC3E}">
        <p14:creationId xmlns:p14="http://schemas.microsoft.com/office/powerpoint/2010/main" val="2009664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Eine Ecke des Rechtecks abrunden 95"/>
          <p:cNvSpPr/>
          <p:nvPr userDrawn="1"/>
        </p:nvSpPr>
        <p:spPr>
          <a:xfrm flipV="1">
            <a:off x="6880500" y="413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Eine Ecke des Rechtecks abrunden 94"/>
          <p:cNvSpPr/>
          <p:nvPr userDrawn="1"/>
        </p:nvSpPr>
        <p:spPr>
          <a:xfrm flipV="1">
            <a:off x="6880500" y="341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Eine Ecke des Rechtecks abrunden 93"/>
          <p:cNvSpPr/>
          <p:nvPr userDrawn="1"/>
        </p:nvSpPr>
        <p:spPr>
          <a:xfrm flipV="1">
            <a:off x="4909500" y="413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ine Ecke des Rechtecks abrunden 92"/>
          <p:cNvSpPr/>
          <p:nvPr userDrawn="1"/>
        </p:nvSpPr>
        <p:spPr>
          <a:xfrm flipV="1">
            <a:off x="2938500" y="557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Eine Ecke des Rechtecks abrunden 91"/>
          <p:cNvSpPr/>
          <p:nvPr userDrawn="1"/>
        </p:nvSpPr>
        <p:spPr>
          <a:xfrm flipV="1">
            <a:off x="2938500" y="485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Eine Ecke des Rechtecks abrunden 90"/>
          <p:cNvSpPr/>
          <p:nvPr userDrawn="1"/>
        </p:nvSpPr>
        <p:spPr>
          <a:xfrm flipV="1">
            <a:off x="967500" y="413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Eine Ecke des Rechtecks abrunden 87"/>
          <p:cNvSpPr/>
          <p:nvPr userDrawn="1"/>
        </p:nvSpPr>
        <p:spPr>
          <a:xfrm flipV="1">
            <a:off x="967500" y="3416715"/>
            <a:ext cx="1566000" cy="5400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ine Ecke des Rechtecks abrunden 72"/>
          <p:cNvSpPr/>
          <p:nvPr userDrawn="1"/>
        </p:nvSpPr>
        <p:spPr>
          <a:xfrm flipV="1">
            <a:off x="4639500" y="3416715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ine Ecke des Rechtecks abrunden 58"/>
          <p:cNvSpPr/>
          <p:nvPr userDrawn="1"/>
        </p:nvSpPr>
        <p:spPr>
          <a:xfrm flipV="1">
            <a:off x="2668500" y="4136715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ine Ecke des Rechtecks abrunden 56"/>
          <p:cNvSpPr/>
          <p:nvPr userDrawn="1"/>
        </p:nvSpPr>
        <p:spPr>
          <a:xfrm flipV="1">
            <a:off x="2668500" y="3416715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ine Ecke des Rechtecks abrunden 52"/>
          <p:cNvSpPr/>
          <p:nvPr userDrawn="1"/>
        </p:nvSpPr>
        <p:spPr>
          <a:xfrm flipV="1">
            <a:off x="6610500" y="2696715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ine Ecke des Rechtecks abrunden 51"/>
          <p:cNvSpPr/>
          <p:nvPr userDrawn="1"/>
        </p:nvSpPr>
        <p:spPr>
          <a:xfrm flipV="1">
            <a:off x="4639500" y="2696715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ine Ecke des Rechtecks abrunden 50"/>
          <p:cNvSpPr/>
          <p:nvPr userDrawn="1"/>
        </p:nvSpPr>
        <p:spPr>
          <a:xfrm flipV="1">
            <a:off x="2668500" y="2697303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ine Ecke des Rechtecks abrunden 49"/>
          <p:cNvSpPr/>
          <p:nvPr userDrawn="1"/>
        </p:nvSpPr>
        <p:spPr>
          <a:xfrm flipV="1">
            <a:off x="697500" y="2697303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ine Ecke des Rechtecks abrunden 48"/>
          <p:cNvSpPr/>
          <p:nvPr userDrawn="1"/>
        </p:nvSpPr>
        <p:spPr>
          <a:xfrm flipV="1">
            <a:off x="3654000" y="1801927"/>
            <a:ext cx="1836000" cy="540000"/>
          </a:xfrm>
          <a:prstGeom prst="round1Rect">
            <a:avLst/>
          </a:prstGeom>
          <a:solidFill>
            <a:srgbClr val="0A8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12"/>
          </p:nvPr>
        </p:nvSpPr>
        <p:spPr>
          <a:xfrm>
            <a:off x="8352000" y="6452600"/>
            <a:ext cx="360000" cy="180000"/>
          </a:xfrm>
        </p:spPr>
        <p:txBody>
          <a:bodyPr/>
          <a:lstStyle/>
          <a:p>
            <a:fld id="{BB7F249F-CCCE-DA49-A761-E31751E19E88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11"/>
          </p:nvPr>
        </p:nvSpPr>
        <p:spPr>
          <a:xfrm>
            <a:off x="3383550" y="6452600"/>
            <a:ext cx="4968450" cy="180000"/>
          </a:xfrm>
        </p:spPr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972000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accent6">
                    <a:lumMod val="2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</p:spPr>
        <p:txBody>
          <a:bodyPr/>
          <a:lstStyle>
            <a:lvl1pPr algn="l">
              <a:defRPr cap="none"/>
            </a:lvl1pPr>
          </a:lstStyle>
          <a:p>
            <a:r>
              <a:rPr lang="en-US" noProof="0"/>
              <a:t>Title (Arial 24pt)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2668500" y="269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44" hasCustomPrompt="1"/>
          </p:nvPr>
        </p:nvSpPr>
        <p:spPr>
          <a:xfrm>
            <a:off x="697500" y="269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6610500" y="269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4639500" y="269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3654000" y="1800000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48" hasCustomPrompt="1"/>
          </p:nvPr>
        </p:nvSpPr>
        <p:spPr>
          <a:xfrm>
            <a:off x="2668500" y="341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2668500" y="413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50" hasCustomPrompt="1"/>
          </p:nvPr>
        </p:nvSpPr>
        <p:spPr>
          <a:xfrm>
            <a:off x="2938500" y="485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51" hasCustomPrompt="1"/>
          </p:nvPr>
        </p:nvSpPr>
        <p:spPr>
          <a:xfrm>
            <a:off x="2938500" y="557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52" hasCustomPrompt="1"/>
          </p:nvPr>
        </p:nvSpPr>
        <p:spPr>
          <a:xfrm>
            <a:off x="4639500" y="3416715"/>
            <a:ext cx="183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53" hasCustomPrompt="1"/>
          </p:nvPr>
        </p:nvSpPr>
        <p:spPr>
          <a:xfrm>
            <a:off x="4909500" y="413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54" hasCustomPrompt="1"/>
          </p:nvPr>
        </p:nvSpPr>
        <p:spPr>
          <a:xfrm>
            <a:off x="6880500" y="341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55" hasCustomPrompt="1"/>
          </p:nvPr>
        </p:nvSpPr>
        <p:spPr>
          <a:xfrm>
            <a:off x="6880500" y="413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967500" y="341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967500" y="4136715"/>
            <a:ext cx="1566000" cy="540000"/>
          </a:xfrm>
          <a:prstGeom prst="rect">
            <a:avLst/>
          </a:prstGeom>
          <a:noFill/>
          <a:ln>
            <a:noFill/>
          </a:ln>
        </p:spPr>
        <p:txBody>
          <a:bodyPr vert="horz" bIns="36000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Line one</a:t>
            </a:r>
            <a:br>
              <a:rPr lang="en-US" noProof="0"/>
            </a:br>
            <a:r>
              <a:rPr lang="en-US" noProof="0"/>
              <a:t>line two</a:t>
            </a:r>
          </a:p>
        </p:txBody>
      </p:sp>
      <p:grpSp>
        <p:nvGrpSpPr>
          <p:cNvPr id="78" name="Gruppierung 77"/>
          <p:cNvGrpSpPr/>
          <p:nvPr userDrawn="1"/>
        </p:nvGrpSpPr>
        <p:grpSpPr>
          <a:xfrm>
            <a:off x="832500" y="3236715"/>
            <a:ext cx="135000" cy="1170000"/>
            <a:chOff x="1110000" y="3236715"/>
            <a:chExt cx="180000" cy="1170000"/>
          </a:xfrm>
        </p:grpSpPr>
        <p:cxnSp>
          <p:nvCxnSpPr>
            <p:cNvPr id="4" name="Gerade Verbindung 3"/>
            <p:cNvCxnSpPr/>
            <p:nvPr userDrawn="1"/>
          </p:nvCxnSpPr>
          <p:spPr>
            <a:xfrm flipH="1" flipV="1">
              <a:off x="1110000" y="4402862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5"/>
            <p:cNvCxnSpPr/>
            <p:nvPr userDrawn="1"/>
          </p:nvCxnSpPr>
          <p:spPr>
            <a:xfrm flipV="1">
              <a:off x="1110000" y="3236715"/>
              <a:ext cx="0" cy="116614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flipH="1" flipV="1">
              <a:off x="1110000" y="3684789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Gerade Verbindung 67"/>
          <p:cNvCxnSpPr/>
          <p:nvPr userDrawn="1"/>
        </p:nvCxnSpPr>
        <p:spPr>
          <a:xfrm flipV="1">
            <a:off x="1615500" y="251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 userDrawn="1"/>
        </p:nvCxnSpPr>
        <p:spPr>
          <a:xfrm flipV="1">
            <a:off x="3586500" y="251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 userDrawn="1"/>
        </p:nvCxnSpPr>
        <p:spPr>
          <a:xfrm flipV="1">
            <a:off x="5557500" y="251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 userDrawn="1"/>
        </p:nvCxnSpPr>
        <p:spPr>
          <a:xfrm flipV="1">
            <a:off x="7528500" y="251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 userDrawn="1"/>
        </p:nvCxnSpPr>
        <p:spPr>
          <a:xfrm flipH="1">
            <a:off x="1615500" y="2516716"/>
            <a:ext cx="5913000" cy="1"/>
          </a:xfrm>
          <a:prstGeom prst="line">
            <a:avLst/>
          </a:prstGeom>
          <a:ln w="12700" cap="rnd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 userDrawn="1"/>
        </p:nvCxnSpPr>
        <p:spPr>
          <a:xfrm flipV="1">
            <a:off x="4572000" y="233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 userDrawn="1"/>
        </p:nvCxnSpPr>
        <p:spPr>
          <a:xfrm flipV="1">
            <a:off x="3586500" y="323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 userDrawn="1"/>
        </p:nvCxnSpPr>
        <p:spPr>
          <a:xfrm flipV="1">
            <a:off x="3586500" y="395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 userDrawn="1"/>
        </p:nvCxnSpPr>
        <p:spPr>
          <a:xfrm flipV="1">
            <a:off x="5557500" y="3236715"/>
            <a:ext cx="0" cy="18000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pierung 78"/>
          <p:cNvGrpSpPr/>
          <p:nvPr userDrawn="1"/>
        </p:nvGrpSpPr>
        <p:grpSpPr>
          <a:xfrm>
            <a:off x="2803500" y="4676715"/>
            <a:ext cx="135000" cy="1170000"/>
            <a:chOff x="1110000" y="3236715"/>
            <a:chExt cx="180000" cy="1170000"/>
          </a:xfrm>
        </p:grpSpPr>
        <p:cxnSp>
          <p:nvCxnSpPr>
            <p:cNvPr id="80" name="Gerade Verbindung 79"/>
            <p:cNvCxnSpPr/>
            <p:nvPr userDrawn="1"/>
          </p:nvCxnSpPr>
          <p:spPr>
            <a:xfrm flipH="1" flipV="1">
              <a:off x="1110000" y="4402862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>
            <a:xfrm flipV="1">
              <a:off x="1110000" y="3236715"/>
              <a:ext cx="0" cy="116614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>
            <a:xfrm flipH="1" flipV="1">
              <a:off x="1110000" y="3684789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ierung 82"/>
          <p:cNvGrpSpPr/>
          <p:nvPr userDrawn="1"/>
        </p:nvGrpSpPr>
        <p:grpSpPr>
          <a:xfrm>
            <a:off x="6745500" y="3236715"/>
            <a:ext cx="135000" cy="1170000"/>
            <a:chOff x="1110000" y="3236715"/>
            <a:chExt cx="180000" cy="1170000"/>
          </a:xfrm>
        </p:grpSpPr>
        <p:cxnSp>
          <p:nvCxnSpPr>
            <p:cNvPr id="84" name="Gerade Verbindung 83"/>
            <p:cNvCxnSpPr/>
            <p:nvPr userDrawn="1"/>
          </p:nvCxnSpPr>
          <p:spPr>
            <a:xfrm flipH="1" flipV="1">
              <a:off x="1110000" y="4402862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>
            <a:xfrm flipV="1">
              <a:off x="1110000" y="3236715"/>
              <a:ext cx="0" cy="116614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>
            <a:xfrm flipH="1" flipV="1">
              <a:off x="1110000" y="3684789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ierung 86"/>
          <p:cNvGrpSpPr/>
          <p:nvPr userDrawn="1"/>
        </p:nvGrpSpPr>
        <p:grpSpPr>
          <a:xfrm>
            <a:off x="4774500" y="3956716"/>
            <a:ext cx="135000" cy="451926"/>
            <a:chOff x="1110000" y="3236716"/>
            <a:chExt cx="180000" cy="451926"/>
          </a:xfrm>
        </p:grpSpPr>
        <p:cxnSp>
          <p:nvCxnSpPr>
            <p:cNvPr id="89" name="Gerade Verbindung 88"/>
            <p:cNvCxnSpPr/>
            <p:nvPr userDrawn="1"/>
          </p:nvCxnSpPr>
          <p:spPr>
            <a:xfrm flipV="1">
              <a:off x="1110000" y="3236716"/>
              <a:ext cx="0" cy="446146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 userDrawn="1"/>
          </p:nvCxnSpPr>
          <p:spPr>
            <a:xfrm flipH="1" flipV="1">
              <a:off x="1110000" y="3684789"/>
              <a:ext cx="180000" cy="3853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: Content (blue)">
    <p:bg>
      <p:bgPr>
        <a:gradFill flip="none" rotWithShape="1">
          <a:gsLst>
            <a:gs pos="0">
              <a:srgbClr val="205A88"/>
            </a:gs>
            <a:gs pos="100000">
              <a:srgbClr val="0A86C9"/>
            </a:gs>
            <a:gs pos="75000">
              <a:srgbClr val="0A86C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6" name="Asterisk"/>
          <p:cNvSpPr>
            <a:spLocks noGrp="1"/>
          </p:cNvSpPr>
          <p:nvPr>
            <p:ph type="body" sz="quarter" idx="34" hasCustomPrompt="1"/>
          </p:nvPr>
        </p:nvSpPr>
        <p:spPr>
          <a:xfrm>
            <a:off x="432000" y="5825885"/>
            <a:ext cx="8280000" cy="360000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noProof="0"/>
              <a:t>*This is an example of asterisk text</a:t>
            </a:r>
          </a:p>
        </p:txBody>
      </p:sp>
      <p:sp>
        <p:nvSpPr>
          <p:cNvPr id="17" name="Hide"/>
          <p:cNvSpPr/>
          <p:nvPr userDrawn="1"/>
        </p:nvSpPr>
        <p:spPr>
          <a:xfrm>
            <a:off x="0" y="6272784"/>
            <a:ext cx="1508760" cy="585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8" name="Content"/>
          <p:cNvSpPr>
            <a:spLocks noGrp="1"/>
          </p:cNvSpPr>
          <p:nvPr>
            <p:ph idx="1" hasCustomPrompt="1"/>
          </p:nvPr>
        </p:nvSpPr>
        <p:spPr>
          <a:xfrm>
            <a:off x="431999" y="1618147"/>
            <a:ext cx="8280001" cy="4207737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10" name="SUB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000" y="970149"/>
            <a:ext cx="8280000" cy="36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lang="en-US" sz="1600" b="0" i="1" kern="1200" cap="none" baseline="0" dirty="0" smtClean="0">
                <a:solidFill>
                  <a:schemeClr val="bg1">
                    <a:alpha val="75000"/>
                  </a:schemeClr>
                </a:solidFill>
                <a:uFill>
                  <a:solidFill>
                    <a:srgbClr val="0A86C9"/>
                  </a:solidFill>
                </a:u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Subline (Arial 16pt)</a:t>
            </a:r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432000" y="540000"/>
            <a:ext cx="8280000" cy="43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24pt)</a:t>
            </a:r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1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8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8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9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9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2" name="Rounded Rectangle Content"/>
          <p:cNvSpPr/>
          <p:nvPr userDrawn="1"/>
        </p:nvSpPr>
        <p:spPr>
          <a:xfrm flipV="1">
            <a:off x="-3600" y="0"/>
            <a:ext cx="8643600" cy="6316560"/>
          </a:xfrm>
          <a:prstGeom prst="round1Rect">
            <a:avLst>
              <a:gd name="adj" fmla="val 15446"/>
            </a:avLst>
          </a:prstGeom>
          <a:solidFill>
            <a:srgbClr val="0A86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6756400" y="6452600"/>
            <a:ext cx="1371595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6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612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8" name="TITLE"/>
          <p:cNvSpPr>
            <a:spLocks noGrp="1"/>
          </p:cNvSpPr>
          <p:nvPr>
            <p:ph type="ctrTitle" hasCustomPrompt="1"/>
          </p:nvPr>
        </p:nvSpPr>
        <p:spPr>
          <a:xfrm>
            <a:off x="432001" y="1746608"/>
            <a:ext cx="6120000" cy="2753392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CLOSING SLIDE (Arial 36pt)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4425435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2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bg>
      <p:bgPr>
        <a:blipFill dpi="0" rotWithShape="1">
          <a:blip r:embed="rId2" cstate="email">
            <a:lum/>
          </a:blip>
          <a:srcRect/>
          <a:stretch>
            <a:fillRect t="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5651" y="361623"/>
            <a:ext cx="8229600" cy="555095"/>
          </a:xfrm>
        </p:spPr>
        <p:txBody>
          <a:bodyPr/>
          <a:lstStyle>
            <a:lvl1pPr>
              <a:defRPr>
                <a:solidFill>
                  <a:srgbClr val="0A86C9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732" y="1375953"/>
            <a:ext cx="9143268" cy="4360213"/>
          </a:xfrm>
          <a:prstGeom prst="rect">
            <a:avLst/>
          </a:prstGeom>
          <a:solidFill>
            <a:srgbClr val="0A86C9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t"/>
          <a:lstStyle/>
          <a:p>
            <a:pPr marL="283458" indent="-285744">
              <a:spcBef>
                <a:spcPts val="4800"/>
              </a:spcBef>
            </a:pPr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03861" y="2251258"/>
            <a:ext cx="8175094" cy="0"/>
          </a:xfrm>
          <a:prstGeom prst="line">
            <a:avLst/>
          </a:prstGeom>
          <a:ln w="12700">
            <a:solidFill>
              <a:schemeClr val="bg1">
                <a:alpha val="71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03861" y="3128670"/>
            <a:ext cx="8175094" cy="0"/>
          </a:xfrm>
          <a:prstGeom prst="line">
            <a:avLst/>
          </a:prstGeom>
          <a:ln w="12700">
            <a:solidFill>
              <a:schemeClr val="bg1">
                <a:alpha val="71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03861" y="4003560"/>
            <a:ext cx="8175094" cy="0"/>
          </a:xfrm>
          <a:prstGeom prst="line">
            <a:avLst/>
          </a:prstGeom>
          <a:ln w="12700">
            <a:solidFill>
              <a:schemeClr val="bg1">
                <a:alpha val="71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03861" y="4833294"/>
            <a:ext cx="8175094" cy="0"/>
          </a:xfrm>
          <a:prstGeom prst="line">
            <a:avLst/>
          </a:prstGeom>
          <a:ln w="12700">
            <a:solidFill>
              <a:schemeClr val="bg1">
                <a:alpha val="71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6376" y="1560514"/>
            <a:ext cx="8082580" cy="547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2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88531" y="2415648"/>
            <a:ext cx="8082580" cy="547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2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96376" y="3287714"/>
            <a:ext cx="8082580" cy="547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2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88531" y="4159782"/>
            <a:ext cx="8082580" cy="547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2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6376" y="5028260"/>
            <a:ext cx="8082580" cy="547687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200" i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076629" y="6493830"/>
            <a:ext cx="793803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00" i="1">
                <a:solidFill>
                  <a:srgbClr val="9D9D9D"/>
                </a:solidFill>
                <a:latin typeface="Arial"/>
                <a:cs typeface="Arial"/>
              </a:rPr>
              <a:t>Confidential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469" y="6485585"/>
            <a:ext cx="2294214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00" cap="all">
                <a:solidFill>
                  <a:srgbClr val="595959"/>
                </a:solidFill>
                <a:latin typeface="Gotham-Medium"/>
                <a:cs typeface="Gotham-Medium"/>
              </a:rPr>
              <a:t>Meets the challenge of change</a:t>
            </a:r>
          </a:p>
        </p:txBody>
      </p:sp>
    </p:spTree>
    <p:extLst>
      <p:ext uri="{BB962C8B-B14F-4D97-AF65-F5344CB8AC3E}">
        <p14:creationId xmlns:p14="http://schemas.microsoft.com/office/powerpoint/2010/main" val="859074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046144"/>
            <a:ext cx="9144000" cy="181185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" y="1"/>
            <a:ext cx="9144608" cy="5046143"/>
          </a:xfrm>
          <a:prstGeom prst="rect">
            <a:avLst/>
          </a:prstGeom>
          <a:solidFill>
            <a:srgbClr val="0A86C9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224335"/>
            <a:ext cx="8229600" cy="5175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buNone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i="1"/>
              <a:t>Put sub header here</a:t>
            </a:r>
            <a:endParaRPr lang="en-US"/>
          </a:p>
        </p:txBody>
      </p:sp>
      <p:pic>
        <p:nvPicPr>
          <p:cNvPr id="7" name="Picture 6" descr="Final_Chevron_opacity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b="58676"/>
          <a:stretch/>
        </p:blipFill>
        <p:spPr>
          <a:xfrm>
            <a:off x="7398" y="4859598"/>
            <a:ext cx="6029235" cy="1998402"/>
          </a:xfrm>
          <a:prstGeom prst="rect">
            <a:avLst/>
          </a:prstGeom>
        </p:spPr>
      </p:pic>
      <p:pic>
        <p:nvPicPr>
          <p:cNvPr id="9" name="Picture 8" descr="ACI-horiz_black_CMYK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8472" y="5854700"/>
            <a:ext cx="2286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872" y="3801537"/>
            <a:ext cx="8229600" cy="524930"/>
          </a:xfrm>
        </p:spPr>
        <p:txBody>
          <a:bodyPr/>
          <a:lstStyle>
            <a:lvl1pPr>
              <a:defRPr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 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60558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441" y="1206500"/>
            <a:ext cx="8474585" cy="49784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77A59-4C27-F445-A9FF-0D13AA6600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Visa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87382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5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8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8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9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8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8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sp>
        <p:nvSpPr>
          <p:cNvPr id="1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9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9" name="Rounded Rectangle Content"/>
          <p:cNvSpPr/>
          <p:nvPr userDrawn="1"/>
        </p:nvSpPr>
        <p:spPr>
          <a:xfrm flipV="1">
            <a:off x="-3600" y="0"/>
            <a:ext cx="4564800" cy="6300000"/>
          </a:xfrm>
          <a:prstGeom prst="round1Rect">
            <a:avLst>
              <a:gd name="adj" fmla="val 21397"/>
            </a:avLst>
          </a:prstGeom>
          <a:solidFill>
            <a:srgbClr val="0A86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8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76000"/>
            <a:ext cx="1892572" cy="288000"/>
          </a:xfrm>
          <a:prstGeom prst="rect">
            <a:avLst/>
          </a:prstGeom>
        </p:spPr>
      </p:pic>
      <p:sp>
        <p:nvSpPr>
          <p:cNvPr id="8" name="Presenter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709160"/>
            <a:ext cx="3780000" cy="10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z="1600" b="1" cap="none" baseline="0" noProof="0"/>
              <a:t>Presenter Name (16PT)</a:t>
            </a:r>
          </a:p>
          <a:p>
            <a:r>
              <a:rPr lang="en-US" sz="1600" cap="none" baseline="0" noProof="0"/>
              <a:t>Month date, year</a:t>
            </a:r>
          </a:p>
        </p:txBody>
      </p:sp>
      <p:sp>
        <p:nvSpPr>
          <p:cNvPr id="10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3429000"/>
            <a:ext cx="3780000" cy="72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1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3780000" cy="1618384"/>
          </a:xfrm>
        </p:spPr>
        <p:txBody>
          <a:bodyPr anchor="b">
            <a:norm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(Arial 36pt)</a:t>
            </a:r>
          </a:p>
        </p:txBody>
      </p:sp>
      <p:sp>
        <p:nvSpPr>
          <p:cNvPr id="16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7618932" y="6452600"/>
            <a:ext cx="137159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17" name="Bild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32" y="4987673"/>
            <a:ext cx="1371596" cy="13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1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pic>
        <p:nvPicPr>
          <p:cNvPr id="19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sp>
        <p:nvSpPr>
          <p:cNvPr id="12" name="Freihandform 11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9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1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6" name="Freihandform 15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3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eyvisual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2" name="Blue Fade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05A88">
                  <a:alpha val="10000"/>
                </a:srgbClr>
              </a:gs>
              <a:gs pos="100000">
                <a:srgbClr val="0A86C9">
                  <a:alpha val="70000"/>
                </a:srgbClr>
              </a:gs>
              <a:gs pos="75000">
                <a:srgbClr val="0A86C9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bg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11" name="SUBLINE"/>
          <p:cNvSpPr>
            <a:spLocks noGrp="1"/>
          </p:cNvSpPr>
          <p:nvPr>
            <p:ph type="subTitle" idx="1" hasCustomPrompt="1"/>
          </p:nvPr>
        </p:nvSpPr>
        <p:spPr>
          <a:xfrm>
            <a:off x="432000" y="4680000"/>
            <a:ext cx="8280000" cy="144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Subline (Arial 18pt)</a:t>
            </a:r>
          </a:p>
        </p:txBody>
      </p:sp>
      <p:sp>
        <p:nvSpPr>
          <p:cNvPr id="10" name="TITLE"/>
          <p:cNvSpPr>
            <a:spLocks noGrp="1"/>
          </p:cNvSpPr>
          <p:nvPr>
            <p:ph type="ctrTitle" hasCustomPrompt="1"/>
          </p:nvPr>
        </p:nvSpPr>
        <p:spPr>
          <a:xfrm>
            <a:off x="432000" y="1746608"/>
            <a:ext cx="8280000" cy="2753392"/>
          </a:xfrm>
        </p:spPr>
        <p:txBody>
          <a:bodyPr anchor="b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Sample Divider Slide (Arial 36pt)</a:t>
            </a:r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1303"/>
            <a:ext cx="1064571" cy="162000"/>
          </a:xfrm>
          <a:prstGeom prst="rect">
            <a:avLst/>
          </a:prstGeom>
        </p:spPr>
      </p:pic>
      <p:sp>
        <p:nvSpPr>
          <p:cNvPr id="17" name="Freihandform 16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1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352000" y="6452600"/>
            <a:ext cx="36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 i="0">
                <a:solidFill>
                  <a:schemeClr val="tx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7F249F-CCCE-DA49-A761-E31751E19E8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727400" y="6452600"/>
            <a:ext cx="66246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 i="0" cap="all" baseline="0">
                <a:solidFill>
                  <a:schemeClr val="tx1">
                    <a:alpha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/>
              <a:t>Confidential</a:t>
            </a:r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6452600"/>
            <a:ext cx="1064572" cy="162000"/>
          </a:xfrm>
          <a:prstGeom prst="rect">
            <a:avLst/>
          </a:prstGeom>
        </p:spPr>
      </p:pic>
      <p:sp>
        <p:nvSpPr>
          <p:cNvPr id="3" name="Content"/>
          <p:cNvSpPr>
            <a:spLocks noGrp="1"/>
          </p:cNvSpPr>
          <p:nvPr>
            <p:ph type="body" idx="1"/>
          </p:nvPr>
        </p:nvSpPr>
        <p:spPr>
          <a:xfrm>
            <a:off x="432000" y="1260000"/>
            <a:ext cx="8280000" cy="47026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First level text (Arial 18pt)</a:t>
            </a:r>
          </a:p>
          <a:p>
            <a:pPr lvl="1"/>
            <a:r>
              <a:rPr lang="en-US" noProof="0"/>
              <a:t>Second level (Arial 16pt)</a:t>
            </a:r>
          </a:p>
          <a:p>
            <a:pPr lvl="2"/>
            <a:r>
              <a:rPr lang="en-US" noProof="0"/>
              <a:t>Third level (Arial 16pt)</a:t>
            </a:r>
          </a:p>
          <a:p>
            <a:pPr lvl="3"/>
            <a:r>
              <a:rPr lang="en-US" noProof="0"/>
              <a:t>Fourth level (Arial 14pt)</a:t>
            </a:r>
          </a:p>
          <a:p>
            <a:pPr lvl="4"/>
            <a:r>
              <a:rPr lang="en-US" noProof="0"/>
              <a:t>Fifth level (Arial 12pt)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2000" y="540000"/>
            <a:ext cx="8280000" cy="43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/>
              <a:t>Title (Arial 24pt)</a:t>
            </a:r>
          </a:p>
        </p:txBody>
      </p:sp>
      <p:sp>
        <p:nvSpPr>
          <p:cNvPr id="12" name="Freihandform 11"/>
          <p:cNvSpPr/>
          <p:nvPr userDrawn="1"/>
        </p:nvSpPr>
        <p:spPr>
          <a:xfrm>
            <a:off x="0" y="0"/>
            <a:ext cx="4561201" cy="225230"/>
          </a:xfrm>
          <a:custGeom>
            <a:avLst/>
            <a:gdLst>
              <a:gd name="connsiteX0" fmla="*/ 0 w 4561201"/>
              <a:gd name="connsiteY0" fmla="*/ 0 h 225230"/>
              <a:gd name="connsiteX1" fmla="*/ 4561201 w 4561201"/>
              <a:gd name="connsiteY1" fmla="*/ 0 h 225230"/>
              <a:gd name="connsiteX2" fmla="*/ 4543502 w 4561201"/>
              <a:gd name="connsiteY2" fmla="*/ 87669 h 225230"/>
              <a:gd name="connsiteX3" fmla="*/ 4335970 w 4561201"/>
              <a:gd name="connsiteY3" fmla="*/ 225230 h 225230"/>
              <a:gd name="connsiteX4" fmla="*/ 0 w 4561201"/>
              <a:gd name="connsiteY4" fmla="*/ 225230 h 22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201" h="225230">
                <a:moveTo>
                  <a:pt x="0" y="0"/>
                </a:moveTo>
                <a:lnTo>
                  <a:pt x="4561201" y="0"/>
                </a:lnTo>
                <a:lnTo>
                  <a:pt x="4543502" y="87669"/>
                </a:lnTo>
                <a:cubicBezTo>
                  <a:pt x="4509310" y="168508"/>
                  <a:pt x="4429264" y="225230"/>
                  <a:pt x="4335970" y="225230"/>
                </a:cubicBezTo>
                <a:lnTo>
                  <a:pt x="0" y="2252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54" r:id="rId2"/>
    <p:sldLayoutId id="2147483686" r:id="rId3"/>
    <p:sldLayoutId id="2147483755" r:id="rId4"/>
    <p:sldLayoutId id="2147483756" r:id="rId5"/>
    <p:sldLayoutId id="2147483685" r:id="rId6"/>
    <p:sldLayoutId id="2147483706" r:id="rId7"/>
    <p:sldLayoutId id="2147483761" r:id="rId8"/>
    <p:sldLayoutId id="2147483758" r:id="rId9"/>
    <p:sldLayoutId id="2147483762" r:id="rId10"/>
    <p:sldLayoutId id="2147483763" r:id="rId11"/>
    <p:sldLayoutId id="2147483760" r:id="rId12"/>
    <p:sldLayoutId id="2147483736" r:id="rId13"/>
    <p:sldLayoutId id="2147483772" r:id="rId14"/>
    <p:sldLayoutId id="2147483747" r:id="rId15"/>
    <p:sldLayoutId id="2147483668" r:id="rId16"/>
    <p:sldLayoutId id="2147483738" r:id="rId17"/>
    <p:sldLayoutId id="2147483652" r:id="rId18"/>
    <p:sldLayoutId id="2147483769" r:id="rId19"/>
    <p:sldLayoutId id="2147483771" r:id="rId20"/>
    <p:sldLayoutId id="2147483664" r:id="rId21"/>
    <p:sldLayoutId id="2147483764" r:id="rId22"/>
    <p:sldLayoutId id="2147483765" r:id="rId23"/>
    <p:sldLayoutId id="2147483766" r:id="rId24"/>
    <p:sldLayoutId id="2147483689" r:id="rId25"/>
    <p:sldLayoutId id="2147483740" r:id="rId26"/>
    <p:sldLayoutId id="2147483741" r:id="rId27"/>
    <p:sldLayoutId id="2147483770" r:id="rId28"/>
    <p:sldLayoutId id="2147483697" r:id="rId29"/>
    <p:sldLayoutId id="2147483667" r:id="rId30"/>
    <p:sldLayoutId id="2147483774" r:id="rId31"/>
    <p:sldLayoutId id="2147483782" r:id="rId32"/>
    <p:sldLayoutId id="2147483783" r:id="rId33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2708275" algn="l"/>
        </a:tabLst>
        <a:defRPr sz="2400" b="1" i="0" kern="1200" cap="none" baseline="0">
          <a:solidFill>
            <a:srgbClr val="0A86C9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charset="0"/>
        <a:buChar char="•"/>
        <a:defRPr sz="18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charset="2"/>
        <a:buChar char="-"/>
        <a:defRPr sz="16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charset="0"/>
        <a:buChar char="•"/>
        <a:defRPr sz="14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charset="2"/>
        <a:buChar char="-"/>
        <a:defRPr sz="12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Hannes van Rensburg</a:t>
            </a:r>
          </a:p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11° Congress on Security and Fraud Prevention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/>
              <a:t>diversification of payments methods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5909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413" y="3153765"/>
            <a:ext cx="78768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contract defines the liability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43A34-7586-412F-88FC-CDBDFB4AC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6" y="873252"/>
            <a:ext cx="8750808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184" y="2758265"/>
            <a:ext cx="7478559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Protect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dentity and stop fraud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01B9E-B404-4D84-83EB-14A711ACC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1041" y="1311205"/>
            <a:ext cx="7478559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Back office fraud is the biggest risk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DFBE2-C312-4A23-97FE-3F849B8A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57" y="408373"/>
            <a:ext cx="7377344" cy="55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200" y="2261116"/>
            <a:ext cx="8006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the end it is all about trust in th</a:t>
            </a:r>
            <a:r>
              <a:rPr lang="en-US" sz="5400" b="1" dirty="0">
                <a:ln w="381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system</a:t>
            </a:r>
            <a:endParaRPr lang="en-US" sz="5400" b="1" cap="none" spc="0" dirty="0">
              <a:ln w="381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C68F0-2396-4414-A74C-12368AB0A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00" y="627262"/>
            <a:ext cx="8687507" cy="51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E023E-5302-4AD1-8D93-18F3AAED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33376"/>
            <a:ext cx="7648818" cy="5906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1484" y="5244576"/>
            <a:ext cx="5973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Partner with experience</a:t>
            </a:r>
          </a:p>
        </p:txBody>
      </p:sp>
    </p:spTree>
    <p:extLst>
      <p:ext uri="{BB962C8B-B14F-4D97-AF65-F5344CB8AC3E}">
        <p14:creationId xmlns:p14="http://schemas.microsoft.com/office/powerpoint/2010/main" val="53644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584200"/>
            <a:ext cx="3708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773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to per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066800"/>
            <a:ext cx="70961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bra\AppData\Local\Microsoft\Windows\Temporary Internet Files\Content.Outlook\Y5G9FHPV\DepMa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71" y="1070910"/>
            <a:ext cx="7007750" cy="477459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73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4EC215-9B10-4E2D-ADAF-94F1EF3B7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8" y="688018"/>
            <a:ext cx="7066625" cy="52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4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Visa\2012\Bill Gajda's MMS PPT - Elvira Swanson\1520725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7052"/>
          <a:stretch/>
        </p:blipFill>
        <p:spPr bwMode="auto">
          <a:xfrm>
            <a:off x="2" y="857252"/>
            <a:ext cx="918368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 bwMode="auto">
          <a:xfrm rot="16200000" flipH="1">
            <a:off x="-1252537" y="2109789"/>
            <a:ext cx="5143501" cy="2638426"/>
          </a:xfrm>
          <a:prstGeom prst="rect">
            <a:avLst/>
          </a:prstGeom>
          <a:solidFill>
            <a:srgbClr val="0023A0">
              <a:alpha val="6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200" kern="0" dirty="0">
              <a:solidFill>
                <a:srgbClr val="0058A0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3368" y="3863778"/>
            <a:ext cx="4950329" cy="413617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738" y="3551156"/>
            <a:ext cx="5327032" cy="830477"/>
            <a:chOff x="280738" y="2976016"/>
            <a:chExt cx="5327032" cy="830476"/>
          </a:xfrm>
        </p:grpSpPr>
        <p:pic>
          <p:nvPicPr>
            <p:cNvPr id="7" name="Picture 76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3778" y="2976016"/>
              <a:ext cx="1142734" cy="76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80738" y="3037052"/>
              <a:ext cx="5327032" cy="769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Ghana</a:t>
              </a:r>
              <a:r>
                <a:rPr lang="en-US" sz="440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4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93% </a:t>
              </a:r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MTN leading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13368" y="4456533"/>
            <a:ext cx="6978315" cy="494634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6643" y="4138938"/>
            <a:ext cx="6443578" cy="830997"/>
            <a:chOff x="294106" y="3603882"/>
            <a:chExt cx="6443578" cy="830997"/>
          </a:xfrm>
        </p:grpSpPr>
        <p:sp>
          <p:nvSpPr>
            <p:cNvPr id="21" name="Rectangle 20"/>
            <p:cNvSpPr/>
            <p:nvPr/>
          </p:nvSpPr>
          <p:spPr>
            <a:xfrm>
              <a:off x="294106" y="3603882"/>
              <a:ext cx="644357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Pakistan</a:t>
              </a:r>
              <a:r>
                <a:rPr lang="en-US" sz="480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4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89% </a:t>
              </a:r>
              <a:r>
                <a:rPr lang="en-US" dirty="0" err="1">
                  <a:solidFill>
                    <a:prstClr val="black"/>
                  </a:solidFill>
                  <a:latin typeface="Arial"/>
                  <a:cs typeface="Arial"/>
                </a:rPr>
                <a:t>easyPaisa</a:t>
              </a:r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 (Telenor)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825" y="3776281"/>
              <a:ext cx="951754" cy="56839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3" name="Rectangle 22"/>
          <p:cNvSpPr/>
          <p:nvPr/>
        </p:nvSpPr>
        <p:spPr>
          <a:xfrm>
            <a:off x="-13366" y="5123114"/>
            <a:ext cx="5984121" cy="494634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0738" y="4885705"/>
            <a:ext cx="6443578" cy="769441"/>
            <a:chOff x="280738" y="4310567"/>
            <a:chExt cx="6443578" cy="769441"/>
          </a:xfrm>
        </p:grpSpPr>
        <p:sp>
          <p:nvSpPr>
            <p:cNvPr id="24" name="Rectangle 23"/>
            <p:cNvSpPr/>
            <p:nvPr/>
          </p:nvSpPr>
          <p:spPr>
            <a:xfrm>
              <a:off x="280738" y="4310567"/>
              <a:ext cx="64435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Bangladesh</a:t>
              </a:r>
              <a:r>
                <a:rPr lang="en-US" sz="4400" dirty="0">
                  <a:solidFill>
                    <a:prstClr val="black"/>
                  </a:solidFill>
                  <a:latin typeface="Arial"/>
                  <a:cs typeface="Arial"/>
                </a:rPr>
                <a:t> </a:t>
              </a:r>
              <a:r>
                <a:rPr lang="en-US" sz="4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+mj-ea"/>
                  <a:cs typeface="Arial" pitchFamily="34" charset="0"/>
                </a:rPr>
                <a:t>53% </a:t>
              </a:r>
              <a:r>
                <a:rPr lang="en-US" dirty="0" err="1">
                  <a:solidFill>
                    <a:prstClr val="black"/>
                  </a:solidFill>
                  <a:latin typeface="Arial"/>
                  <a:cs typeface="Arial"/>
                </a:rPr>
                <a:t>bKash</a:t>
              </a:r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 leading</a:t>
              </a:r>
            </a:p>
          </p:txBody>
        </p:sp>
        <p:pic>
          <p:nvPicPr>
            <p:cNvPr id="27" name="Picture 26" descr="BKash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6960" y="4547976"/>
              <a:ext cx="993690" cy="459205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56915" y="1894274"/>
            <a:ext cx="32351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mobile money awareness </a:t>
            </a:r>
            <a:b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is high:</a:t>
            </a:r>
          </a:p>
          <a:p>
            <a:pPr defTabSz="457200"/>
            <a:r>
              <a:rPr lang="en-US" sz="4800" b="1" dirty="0">
                <a:solidFill>
                  <a:schemeClr val="bg2"/>
                </a:solidFill>
                <a:latin typeface="Arial"/>
                <a:cs typeface="Arial"/>
              </a:rPr>
              <a:t>56%</a:t>
            </a:r>
            <a:r>
              <a:rPr lang="en-US" sz="48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Arial"/>
                <a:cs typeface="Arial"/>
              </a:rPr>
              <a:t>Aware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77A59-4C27-F445-A9FF-0D13AA660059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923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5" y="311301"/>
            <a:ext cx="8582948" cy="60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7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0B1979-2A3F-4BB4-BD9F-6DAAE764C13A}"/>
              </a:ext>
            </a:extLst>
          </p:cNvPr>
          <p:cNvSpPr txBox="1"/>
          <p:nvPr/>
        </p:nvSpPr>
        <p:spPr>
          <a:xfrm>
            <a:off x="2618913" y="6374166"/>
            <a:ext cx="4202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GSMA State-of-the-Industry-Report-on-Mobile-Money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7E98D-B821-42C9-BD60-1098A629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700087"/>
            <a:ext cx="70675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109CEE-797C-4F50-B667-F8D739D0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009650"/>
            <a:ext cx="7848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8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400"/>
            <a:ext cx="9144000" cy="477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ACI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0A86C9"/>
      </a:accent1>
      <a:accent2>
        <a:srgbClr val="DB6026"/>
      </a:accent2>
      <a:accent3>
        <a:srgbClr val="666666"/>
      </a:accent3>
      <a:accent4>
        <a:srgbClr val="999999"/>
      </a:accent4>
      <a:accent5>
        <a:srgbClr val="CCCCCC"/>
      </a:accent5>
      <a:accent6>
        <a:srgbClr val="F2F2F2"/>
      </a:accent6>
      <a:hlink>
        <a:srgbClr val="0A86C9"/>
      </a:hlink>
      <a:folHlink>
        <a:srgbClr val="205988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0201_GlobalTemplate_4_3" id="{FBD31294-41CB-4B56-A4C0-9F816B0A381D}" vid="{C9C1A4E0-B676-4973-A443-A44A0E0D05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471</Words>
  <Application>Microsoft Office PowerPoint</Application>
  <PresentationFormat>On-screen Show (4:3)</PresentationFormat>
  <Paragraphs>48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Gotham-Medium</vt:lpstr>
      <vt:lpstr>Symbol</vt:lpstr>
      <vt:lpstr>Wingdings</vt:lpstr>
      <vt:lpstr>Office-Design</vt:lpstr>
      <vt:lpstr> diversification of payments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Interconnected closed Loop POC</dc:title>
  <dc:creator>Janse Van Rensburg, Hannes</dc:creator>
  <cp:lastModifiedBy>Hannes van Rensburg</cp:lastModifiedBy>
  <cp:revision>25</cp:revision>
  <dcterms:modified xsi:type="dcterms:W3CDTF">2017-10-23T15:01:34Z</dcterms:modified>
</cp:coreProperties>
</file>