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403" r:id="rId3"/>
    <p:sldId id="430" r:id="rId4"/>
    <p:sldId id="412" r:id="rId5"/>
    <p:sldId id="415" r:id="rId6"/>
    <p:sldId id="421" r:id="rId7"/>
    <p:sldId id="414" r:id="rId8"/>
    <p:sldId id="416" r:id="rId9"/>
    <p:sldId id="433" r:id="rId10"/>
    <p:sldId id="429" r:id="rId11"/>
    <p:sldId id="417" r:id="rId12"/>
    <p:sldId id="402" r:id="rId13"/>
    <p:sldId id="408" r:id="rId14"/>
    <p:sldId id="409" r:id="rId15"/>
    <p:sldId id="418" r:id="rId16"/>
    <p:sldId id="424" r:id="rId17"/>
    <p:sldId id="428" r:id="rId18"/>
    <p:sldId id="427" r:id="rId19"/>
    <p:sldId id="425" r:id="rId20"/>
    <p:sldId id="404" r:id="rId21"/>
    <p:sldId id="405" r:id="rId22"/>
    <p:sldId id="406" r:id="rId23"/>
    <p:sldId id="423" r:id="rId24"/>
    <p:sldId id="420" r:id="rId25"/>
    <p:sldId id="422" r:id="rId26"/>
    <p:sldId id="431" r:id="rId27"/>
    <p:sldId id="432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2E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2" d="100"/>
          <a:sy n="72" d="100"/>
        </p:scale>
        <p:origin x="4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E8FCC-3957-4E02-9CF0-10500D37174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F43A8-3829-42CD-A2A3-99C9386B0A9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502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721B72-5383-4A45-AE8C-66A5A39FA66F}" type="datetimeFigureOut">
              <a:rPr lang="es-MX" smtClean="0"/>
              <a:pPr/>
              <a:t>11/11/2016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EEC7737-E773-4A36-BA9A-0C36F90A35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.mx/url?sa=i&amp;rct=j&amp;q=&amp;esrc=s&amp;source=images&amp;cd=&amp;cad=rja&amp;uact=8&amp;ved=0ahUKEwiZluLz4Z_QAhVS3mMKHSGpBm8QjRwIBw&amp;url=http://www.chatcolombia.org/&amp;psig=AFQjCNGyyysMhsFhl9PFV1wdMkygS0fznA&amp;ust=147892145555405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656183"/>
          </a:xfrm>
        </p:spPr>
        <p:txBody>
          <a:bodyPr>
            <a:noAutofit/>
          </a:bodyPr>
          <a:lstStyle/>
          <a:p>
            <a:r>
              <a:rPr lang="es-MX" sz="4800" dirty="0" smtClean="0"/>
              <a:t>RIESGO LEGAL Y GESTION DE CUPLIMIENTO 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95192" y="4293096"/>
            <a:ext cx="4534272" cy="1512168"/>
          </a:xfrm>
        </p:spPr>
        <p:txBody>
          <a:bodyPr>
            <a:normAutofit lnSpcReduction="10000"/>
          </a:bodyPr>
          <a:lstStyle/>
          <a:p>
            <a:endParaRPr lang="es-ES" b="1" dirty="0" smtClean="0"/>
          </a:p>
          <a:p>
            <a:r>
              <a:rPr lang="es-ES" b="1" dirty="0" smtClean="0"/>
              <a:t>LIC. SANDRA MICHEL NAVEDA MARTINEZ</a:t>
            </a:r>
          </a:p>
          <a:p>
            <a:endParaRPr lang="es-ES" b="1" dirty="0" smtClean="0"/>
          </a:p>
          <a:p>
            <a:r>
              <a:rPr lang="es-ES" b="1" dirty="0" smtClean="0"/>
              <a:t>Noviembre 2016</a:t>
            </a:r>
          </a:p>
          <a:p>
            <a:endParaRPr lang="es-MX" b="1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" name="Picture 2" descr="Resultado de imagen para imagen colombi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55366"/>
            <a:ext cx="2926019" cy="365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1403648" y="1240201"/>
            <a:ext cx="5922739" cy="53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EJEMPLOS DE RIESGO REGULATORIO</a:t>
            </a:r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98416" y="2055876"/>
            <a:ext cx="4189608" cy="2381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EN </a:t>
            </a:r>
            <a:r>
              <a:rPr lang="es-MX" b="1" dirty="0">
                <a:solidFill>
                  <a:schemeClr val="accent3"/>
                </a:solidFill>
              </a:rPr>
              <a:t>OPERACIONES </a:t>
            </a:r>
            <a:r>
              <a:rPr lang="es-MX" b="1" dirty="0" smtClean="0">
                <a:solidFill>
                  <a:schemeClr val="accent3"/>
                </a:solidFill>
              </a:rPr>
              <a:t>DE CASA DE BOLSA: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Especulación que da origen a la Regla </a:t>
            </a:r>
            <a:r>
              <a:rPr lang="es-MX" dirty="0" err="1" smtClean="0">
                <a:solidFill>
                  <a:schemeClr val="bg1"/>
                </a:solidFill>
              </a:rPr>
              <a:t>Volcker</a:t>
            </a:r>
            <a:endParaRPr lang="es-MX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El proceso de aprobación de Nuevos Productos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err="1" smtClean="0">
                <a:solidFill>
                  <a:schemeClr val="bg1"/>
                </a:solidFill>
              </a:rPr>
              <a:t>Suitability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Products</a:t>
            </a:r>
            <a:endParaRPr lang="es-MX" dirty="0"/>
          </a:p>
        </p:txBody>
      </p:sp>
      <p:pic>
        <p:nvPicPr>
          <p:cNvPr id="10" name="Imagen 9" descr="C:\Users\43808411\Documents\Personal\Logo-Comercial-Mexican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25" y="4514153"/>
            <a:ext cx="4528003" cy="1416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29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3477" y="1700808"/>
            <a:ext cx="7992888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r>
              <a:rPr lang="es-MX" dirty="0" smtClean="0"/>
              <a:t>CASO “SRA. NELLY”</a:t>
            </a:r>
          </a:p>
          <a:p>
            <a:pPr algn="ctr"/>
            <a:r>
              <a:rPr lang="es-MX" dirty="0" smtClean="0"/>
              <a:t>(Los clientes muy antiguos y de riesgo menor </a:t>
            </a:r>
          </a:p>
          <a:p>
            <a:pPr algn="ctr"/>
            <a:r>
              <a:rPr lang="es-MX" dirty="0" smtClean="0"/>
              <a:t>pueden ser Peligroso)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r>
              <a:rPr lang="es-MX" dirty="0" smtClean="0"/>
              <a:t>Falta de seguimiento de Garantías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Cesiones de Derechos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077072"/>
            <a:ext cx="2088232" cy="148545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84733"/>
            <a:ext cx="1980604" cy="148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RIESGO  LEGAL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3477" y="2501131"/>
            <a:ext cx="4357112" cy="3456384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pPr marL="0" indent="0" algn="ctr">
              <a:buNone/>
            </a:pPr>
            <a:r>
              <a:rPr lang="es-MX" b="1" u="sng" dirty="0" smtClean="0"/>
              <a:t>TIPOS:</a:t>
            </a:r>
            <a:endParaRPr lang="es-MX" b="1" u="sng" dirty="0" smtClean="0"/>
          </a:p>
          <a:p>
            <a:r>
              <a:rPr lang="es-MX" dirty="0" smtClean="0"/>
              <a:t>Riesgo Contractual</a:t>
            </a:r>
          </a:p>
          <a:p>
            <a:r>
              <a:rPr lang="es-MX" dirty="0" smtClean="0"/>
              <a:t>Riesgo </a:t>
            </a:r>
            <a:r>
              <a:rPr lang="es-MX" dirty="0" smtClean="0"/>
              <a:t>Legislativo</a:t>
            </a:r>
          </a:p>
          <a:p>
            <a:r>
              <a:rPr lang="es-MX" dirty="0" smtClean="0"/>
              <a:t>Riesgo de Disputas o Litigios</a:t>
            </a:r>
          </a:p>
          <a:p>
            <a:r>
              <a:rPr lang="es-MX" dirty="0" smtClean="0"/>
              <a:t>Riesgo Operacional</a:t>
            </a: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001161" y="2738637"/>
            <a:ext cx="3617148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>
                <a:solidFill>
                  <a:schemeClr val="accent3"/>
                </a:solidFill>
              </a:rPr>
              <a:t>RIESGO OPERACIONAL: </a:t>
            </a:r>
            <a:r>
              <a:rPr lang="es-MX" dirty="0" smtClean="0"/>
              <a:t>El </a:t>
            </a:r>
            <a:r>
              <a:rPr lang="es-MX" dirty="0"/>
              <a:t>riesgo que resulta de un inadecuado </a:t>
            </a:r>
            <a:r>
              <a:rPr lang="es-MX" dirty="0" smtClean="0"/>
              <a:t>proceso institucional interno, </a:t>
            </a:r>
            <a:r>
              <a:rPr lang="es-MX" dirty="0"/>
              <a:t>sistemas o eventos externos que tengan un impacto en un Riesgo Legal.</a:t>
            </a:r>
          </a:p>
        </p:txBody>
      </p:sp>
      <p:sp>
        <p:nvSpPr>
          <p:cNvPr id="6" name="4 Rectángulo"/>
          <p:cNvSpPr/>
          <p:nvPr/>
        </p:nvSpPr>
        <p:spPr>
          <a:xfrm>
            <a:off x="593477" y="1320443"/>
            <a:ext cx="7992888" cy="1100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2"/>
                </a:solidFill>
              </a:rPr>
              <a:t>Riesgo </a:t>
            </a:r>
            <a:r>
              <a:rPr lang="es-MX" dirty="0" smtClean="0">
                <a:solidFill>
                  <a:schemeClr val="accent2"/>
                </a:solidFill>
              </a:rPr>
              <a:t>que se traduce en una perdida financiera, legal, acción regulatoria o riesgo </a:t>
            </a:r>
            <a:r>
              <a:rPr lang="es-MX" dirty="0" err="1" smtClean="0">
                <a:solidFill>
                  <a:schemeClr val="accent2"/>
                </a:solidFill>
              </a:rPr>
              <a:t>reputacional</a:t>
            </a:r>
            <a:r>
              <a:rPr lang="es-MX" dirty="0" smtClean="0">
                <a:solidFill>
                  <a:schemeClr val="accent2"/>
                </a:solidFill>
              </a:rPr>
              <a:t> que derivada de algún incumplimiento legal.</a:t>
            </a:r>
          </a:p>
          <a:p>
            <a:pPr algn="ctr"/>
            <a:endParaRPr lang="es-MX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0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RIESGO  LEGAL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2165864" y="1222124"/>
            <a:ext cx="6420501" cy="3316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3"/>
                </a:solidFill>
              </a:rPr>
              <a:t>RIESGO CONTRACTUAL: Riesgo que se traduce en una perdida financiera, legal, acción regulatoria o riesgo </a:t>
            </a:r>
            <a:r>
              <a:rPr lang="es-MX" dirty="0" err="1" smtClean="0">
                <a:solidFill>
                  <a:schemeClr val="accent3"/>
                </a:solidFill>
              </a:rPr>
              <a:t>reputacional</a:t>
            </a:r>
            <a:r>
              <a:rPr lang="es-MX" dirty="0" smtClean="0">
                <a:solidFill>
                  <a:schemeClr val="accent3"/>
                </a:solidFill>
              </a:rPr>
              <a:t> que derivada de algún incumplimiento u obligación contractual. </a:t>
            </a:r>
          </a:p>
          <a:p>
            <a:pPr algn="ctr"/>
            <a:endParaRPr lang="es-MX" dirty="0">
              <a:solidFill>
                <a:schemeClr val="accent3"/>
              </a:solidFill>
            </a:endParaRPr>
          </a:p>
          <a:p>
            <a:pPr algn="ctr"/>
            <a:r>
              <a:rPr lang="es-MX" dirty="0" smtClean="0"/>
              <a:t>Dentro de este concepto se incluyen:</a:t>
            </a: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 1) </a:t>
            </a:r>
            <a:r>
              <a:rPr lang="es-MX" dirty="0" smtClean="0"/>
              <a:t>las malas interpretaciones del contrato, </a:t>
            </a: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2) </a:t>
            </a:r>
            <a:r>
              <a:rPr lang="es-MX" dirty="0" smtClean="0"/>
              <a:t>falta de personalidad, </a:t>
            </a: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3) </a:t>
            </a:r>
            <a:r>
              <a:rPr lang="es-MX" dirty="0" smtClean="0"/>
              <a:t>inejecutabilidad del contrato por establecer condiciones imposibles,</a:t>
            </a: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4) </a:t>
            </a:r>
            <a:r>
              <a:rPr lang="es-MX" dirty="0" smtClean="0"/>
              <a:t>Falta de cumplimiento de los elementos esenciales</a:t>
            </a:r>
            <a:r>
              <a:rPr lang="es-MX" dirty="0" smtClean="0"/>
              <a:t>.</a:t>
            </a:r>
          </a:p>
        </p:txBody>
      </p:sp>
      <p:sp>
        <p:nvSpPr>
          <p:cNvPr id="6" name="4 Rectángulo"/>
          <p:cNvSpPr/>
          <p:nvPr/>
        </p:nvSpPr>
        <p:spPr>
          <a:xfrm>
            <a:off x="593477" y="4538757"/>
            <a:ext cx="7992888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3"/>
                </a:solidFill>
              </a:rPr>
              <a:t>Riesgo Contractual NO INCLUYE: 1) </a:t>
            </a:r>
            <a:r>
              <a:rPr lang="es-MX" dirty="0" smtClean="0"/>
              <a:t>Los riesgos o perdidas que deriven de cambios financieros o económicos, </a:t>
            </a:r>
            <a:r>
              <a:rPr lang="es-MX" dirty="0" smtClean="0">
                <a:solidFill>
                  <a:schemeClr val="accent3"/>
                </a:solidFill>
              </a:rPr>
              <a:t>2) </a:t>
            </a:r>
            <a:r>
              <a:rPr lang="es-MX" dirty="0" smtClean="0"/>
              <a:t>cambios políticos, </a:t>
            </a:r>
            <a:r>
              <a:rPr lang="es-MX" dirty="0" smtClean="0">
                <a:solidFill>
                  <a:schemeClr val="accent3"/>
                </a:solidFill>
              </a:rPr>
              <a:t>3) </a:t>
            </a:r>
            <a:r>
              <a:rPr lang="es-MX" dirty="0" smtClean="0"/>
              <a:t>cambios de condiciones en el mercado.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718084"/>
            <a:ext cx="1950976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35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RIESGO  LEGAL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4812" y="1340768"/>
            <a:ext cx="5777388" cy="2540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RIESGO </a:t>
            </a:r>
            <a:r>
              <a:rPr lang="es-MX" b="1" dirty="0" smtClean="0">
                <a:solidFill>
                  <a:schemeClr val="accent3"/>
                </a:solidFill>
              </a:rPr>
              <a:t>LEGISLATIVO</a:t>
            </a:r>
            <a:r>
              <a:rPr lang="es-MX" dirty="0" smtClean="0">
                <a:solidFill>
                  <a:schemeClr val="accent3"/>
                </a:solidFill>
              </a:rPr>
              <a:t>:  </a:t>
            </a:r>
            <a:r>
              <a:rPr lang="es-MX" dirty="0"/>
              <a:t>Es el Riesgo que se origina por no adherirse a las disposiciones </a:t>
            </a:r>
            <a:r>
              <a:rPr lang="es-MX" dirty="0" smtClean="0"/>
              <a:t>de </a:t>
            </a:r>
            <a:r>
              <a:rPr lang="es-MX" dirty="0"/>
              <a:t>una ley, en alguna jurisdicción determinada, ya sea 1) por un cambio de ley o 2) por cualquier incumplimiento. 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“La ignorancia de la Ley no exime de su cumplimiento”</a:t>
            </a:r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94812" y="4311310"/>
            <a:ext cx="7992888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RIESGO DE DISPUTAS O LITIGIOS</a:t>
            </a:r>
            <a:r>
              <a:rPr lang="es-MX" dirty="0" smtClean="0">
                <a:solidFill>
                  <a:schemeClr val="accent3"/>
                </a:solidFill>
              </a:rPr>
              <a:t>: </a:t>
            </a:r>
            <a:r>
              <a:rPr lang="es-MX" dirty="0" smtClean="0"/>
              <a:t>Riesgo </a:t>
            </a:r>
            <a:r>
              <a:rPr lang="es-MX" dirty="0"/>
              <a:t>de que se produzca una perdida financiera o un riesgo </a:t>
            </a:r>
            <a:r>
              <a:rPr lang="es-MX" dirty="0" err="1"/>
              <a:t>reputacional</a:t>
            </a:r>
            <a:r>
              <a:rPr lang="es-MX" dirty="0"/>
              <a:t> derivado de un mal manejo de un litigio, tomando acciones inapropiadas para el seguimiento del litigio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56792"/>
            <a:ext cx="1772819" cy="221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90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RIESGO  LEGAL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8416" y="1340768"/>
            <a:ext cx="79928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EJEMPLOS DE RIESGO CONTRACTUAL</a:t>
            </a: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02920" y="4311310"/>
            <a:ext cx="3493016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FALTA DE PERSONALIDAD (Riesgo Legal)</a:t>
            </a:r>
            <a:endParaRPr lang="es-MX" dirty="0"/>
          </a:p>
        </p:txBody>
      </p:sp>
      <p:sp>
        <p:nvSpPr>
          <p:cNvPr id="7" name="4 Rectángulo"/>
          <p:cNvSpPr/>
          <p:nvPr/>
        </p:nvSpPr>
        <p:spPr>
          <a:xfrm>
            <a:off x="883648" y="2305432"/>
            <a:ext cx="2608232" cy="1464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Cesiones de Derechos con falta de Notificación</a:t>
            </a:r>
          </a:p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</p:txBody>
      </p:sp>
      <p:sp>
        <p:nvSpPr>
          <p:cNvPr id="8" name="4 Rectángulo"/>
          <p:cNvSpPr/>
          <p:nvPr/>
        </p:nvSpPr>
        <p:spPr>
          <a:xfrm>
            <a:off x="5225816" y="2264484"/>
            <a:ext cx="3122512" cy="1487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Operaciones de Garantías de ganado: RUG / RUCAM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</p:txBody>
      </p:sp>
      <p:sp>
        <p:nvSpPr>
          <p:cNvPr id="9" name="Distinto de 8"/>
          <p:cNvSpPr/>
          <p:nvPr/>
        </p:nvSpPr>
        <p:spPr>
          <a:xfrm>
            <a:off x="4101140" y="4467462"/>
            <a:ext cx="936104" cy="761738"/>
          </a:xfrm>
          <a:prstGeom prst="mathNotEqual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5225816" y="4311310"/>
            <a:ext cx="3269992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SUPLANTACIÓN DE IDENTIDAD </a:t>
            </a:r>
          </a:p>
          <a:p>
            <a:pPr algn="ctr"/>
            <a:r>
              <a:rPr lang="es-MX" dirty="0" smtClean="0"/>
              <a:t>(Riesgo Operativo)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455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4877" y="116632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REGLA   VOLCKER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425195" y="1168192"/>
            <a:ext cx="8183562" cy="89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just"/>
            <a:endParaRPr lang="es-MX" sz="1800" dirty="0" smtClean="0"/>
          </a:p>
          <a:p>
            <a:pPr algn="just"/>
            <a:endParaRPr lang="es-MX" sz="1800" dirty="0"/>
          </a:p>
          <a:p>
            <a:pPr algn="just"/>
            <a:r>
              <a:rPr lang="es-MX" sz="2600" dirty="0" smtClean="0"/>
              <a:t>A partir de mayo de 2017, todos los Bancos tienen la obligación de medir y reportar las operaciones a las que les sea aplicable la Regla </a:t>
            </a:r>
            <a:r>
              <a:rPr lang="es-MX" sz="2600" dirty="0" err="1" smtClean="0"/>
              <a:t>Volcker</a:t>
            </a:r>
            <a:r>
              <a:rPr lang="es-MX" sz="2600" dirty="0" smtClean="0"/>
              <a:t>. </a:t>
            </a:r>
          </a:p>
          <a:p>
            <a:pPr algn="just"/>
            <a:endParaRPr lang="es-MX" sz="2600" dirty="0"/>
          </a:p>
          <a:p>
            <a:pPr algn="just"/>
            <a:endParaRPr lang="es-MX" sz="2600" dirty="0" smtClean="0"/>
          </a:p>
        </p:txBody>
      </p:sp>
      <p:sp>
        <p:nvSpPr>
          <p:cNvPr id="8" name="4 Rectángulo"/>
          <p:cNvSpPr txBox="1">
            <a:spLocks/>
          </p:cNvSpPr>
          <p:nvPr/>
        </p:nvSpPr>
        <p:spPr>
          <a:xfrm>
            <a:off x="425195" y="2230322"/>
            <a:ext cx="8183562" cy="89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 fontScale="6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es-MX" sz="1800" dirty="0" smtClean="0"/>
          </a:p>
          <a:p>
            <a:pPr algn="just"/>
            <a:endParaRPr lang="es-MX" sz="1800" dirty="0" smtClean="0"/>
          </a:p>
          <a:p>
            <a:pPr algn="just"/>
            <a:r>
              <a:rPr lang="es-MX" sz="2600" dirty="0"/>
              <a:t>L</a:t>
            </a:r>
            <a:r>
              <a:rPr lang="es-MX" sz="2600" dirty="0" smtClean="0"/>
              <a:t>a Regla </a:t>
            </a:r>
            <a:r>
              <a:rPr lang="es-MX" sz="2600" dirty="0" err="1" smtClean="0"/>
              <a:t>Volcker</a:t>
            </a:r>
            <a:r>
              <a:rPr lang="es-MX" sz="2600" dirty="0" smtClean="0"/>
              <a:t> tiene como objetivo prohibir a los bancos la realización de operaciones de inversión especulativas. </a:t>
            </a:r>
          </a:p>
          <a:p>
            <a:pPr algn="just"/>
            <a:endParaRPr lang="es-MX" sz="2600" dirty="0" smtClean="0"/>
          </a:p>
          <a:p>
            <a:pPr algn="just"/>
            <a:endParaRPr lang="es-MX" sz="2600" dirty="0" smtClean="0"/>
          </a:p>
        </p:txBody>
      </p:sp>
      <p:sp>
        <p:nvSpPr>
          <p:cNvPr id="9" name="4 Rectángulo"/>
          <p:cNvSpPr txBox="1">
            <a:spLocks/>
          </p:cNvSpPr>
          <p:nvPr/>
        </p:nvSpPr>
        <p:spPr>
          <a:xfrm>
            <a:off x="4013993" y="3300607"/>
            <a:ext cx="4578853" cy="1757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 fontScale="9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es-MX" sz="1800" dirty="0" smtClean="0"/>
          </a:p>
          <a:p>
            <a:pPr lvl="1" algn="just"/>
            <a:r>
              <a:rPr lang="es-MX" sz="2200" dirty="0" smtClean="0"/>
              <a:t>Es una regla de EUA que afecta globalmente a todos los que realizan operaciones con Contrapartes EUA o con efectos en EUA ….</a:t>
            </a:r>
            <a:endParaRPr lang="es-MX" sz="2200" dirty="0" smtClean="0"/>
          </a:p>
        </p:txBody>
      </p:sp>
      <p:sp>
        <p:nvSpPr>
          <p:cNvPr id="10" name="4 Rectángulo"/>
          <p:cNvSpPr txBox="1">
            <a:spLocks/>
          </p:cNvSpPr>
          <p:nvPr/>
        </p:nvSpPr>
        <p:spPr>
          <a:xfrm>
            <a:off x="467544" y="5240522"/>
            <a:ext cx="8183562" cy="89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 fontScale="77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MX" sz="2600" dirty="0" smtClean="0"/>
              <a:t>Su incumplimiento se puede traducir en multas regulatorias, sanciones civiles y penales o penalizaciones de interrumpir inversiones … Impacto </a:t>
            </a:r>
            <a:r>
              <a:rPr lang="es-MX" sz="2600" dirty="0" err="1" smtClean="0"/>
              <a:t>Reputacional</a:t>
            </a:r>
            <a:r>
              <a:rPr lang="es-MX" sz="2600" dirty="0" smtClean="0"/>
              <a:t>.</a:t>
            </a:r>
            <a:endParaRPr lang="es-MX" sz="2600" dirty="0" smtClean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00345"/>
            <a:ext cx="2160240" cy="1411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lecha derecha 2"/>
          <p:cNvSpPr/>
          <p:nvPr/>
        </p:nvSpPr>
        <p:spPr>
          <a:xfrm>
            <a:off x="3131840" y="3926199"/>
            <a:ext cx="576064" cy="42166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58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VOLCKER  RULE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55000" lnSpcReduction="20000"/>
          </a:bodyPr>
          <a:lstStyle/>
          <a:p>
            <a:r>
              <a:rPr lang="es-ES" sz="3300" b="1" dirty="0" smtClean="0"/>
              <a:t>Las entidades bancarias y no bancarias con trascendencia sistémica tienen prohibido realizar operaciones por cuenta propia.</a:t>
            </a:r>
          </a:p>
          <a:p>
            <a:endParaRPr lang="es-ES" sz="3300" dirty="0" smtClean="0"/>
          </a:p>
          <a:p>
            <a:r>
              <a:rPr lang="es-ES" sz="3300" b="1" dirty="0" smtClean="0"/>
              <a:t>Excepto sobre inversiones:</a:t>
            </a:r>
          </a:p>
          <a:p>
            <a:endParaRPr lang="es-ES" b="1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Valores emitidos por gobiernos estatales o federales de EUA, o por compañías administradas (</a:t>
            </a:r>
            <a:r>
              <a:rPr lang="es-ES" i="1" dirty="0" err="1" smtClean="0"/>
              <a:t>sponsored</a:t>
            </a:r>
            <a:r>
              <a:rPr lang="es-ES" dirty="0" smtClean="0"/>
              <a:t>) por el gobierno.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Operaciones con valores realizadas con el fin de formar mercado (</a:t>
            </a:r>
            <a:r>
              <a:rPr lang="es-ES" i="1" dirty="0" err="1" smtClean="0"/>
              <a:t>market</a:t>
            </a:r>
            <a:r>
              <a:rPr lang="es-ES" i="1" dirty="0" smtClean="0"/>
              <a:t> </a:t>
            </a:r>
            <a:r>
              <a:rPr lang="es-ES" i="1" dirty="0" err="1" smtClean="0"/>
              <a:t>maker</a:t>
            </a:r>
            <a:r>
              <a:rPr lang="es-ES" dirty="0" smtClean="0"/>
              <a:t>) o distribuir acciones (</a:t>
            </a:r>
            <a:r>
              <a:rPr lang="es-ES" i="1" dirty="0" err="1" smtClean="0"/>
              <a:t>underwriting</a:t>
            </a:r>
            <a:r>
              <a:rPr lang="es-ES" dirty="0" smtClean="0"/>
              <a:t>) sólo en tanto sea razonablemente necesario para cubrir las necesidades de sus clientes a corto plazo.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Operaciones de cobertura (</a:t>
            </a:r>
            <a:r>
              <a:rPr lang="es-ES" dirty="0" err="1" smtClean="0"/>
              <a:t>hegde</a:t>
            </a:r>
            <a:r>
              <a:rPr lang="es-E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Operaciones a nombre y por cuenta de sus clientes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Valores emitidos por aseguradoras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Operaciones realizadas fuera de EUA por entidades bancarias no subsidiarias de entidades de EUA.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8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4877" y="116632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REGLA   VOLCKER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4 Rectángulo"/>
          <p:cNvSpPr txBox="1">
            <a:spLocks/>
          </p:cNvSpPr>
          <p:nvPr/>
        </p:nvSpPr>
        <p:spPr>
          <a:xfrm>
            <a:off x="467544" y="1447063"/>
            <a:ext cx="8183562" cy="1757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 fontScale="6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es-MX" sz="1800" dirty="0" smtClean="0"/>
          </a:p>
          <a:p>
            <a:pPr algn="just"/>
            <a:endParaRPr lang="es-MX" sz="1800" dirty="0" smtClean="0"/>
          </a:p>
          <a:p>
            <a:pPr algn="just"/>
            <a:r>
              <a:rPr lang="es-MX" sz="2600" dirty="0" smtClean="0"/>
              <a:t>Los Bancos son responsables de monitorear y evaluar que no participen en actividades, ni inversiones que expongan sustancialmente un Activo o Estrategia de Alto Riesgo. Se considera un Activo de Alto Riesgo cualquiera en que aumente la probabilidad de pérdida financiera o constituya una amenaza para la estabilidad financiera de EUA.</a:t>
            </a:r>
          </a:p>
          <a:p>
            <a:pPr algn="just"/>
            <a:endParaRPr lang="es-MX" sz="2600" dirty="0" smtClean="0"/>
          </a:p>
        </p:txBody>
      </p:sp>
      <p:sp>
        <p:nvSpPr>
          <p:cNvPr id="10" name="4 Rectángulo"/>
          <p:cNvSpPr txBox="1">
            <a:spLocks/>
          </p:cNvSpPr>
          <p:nvPr/>
        </p:nvSpPr>
        <p:spPr>
          <a:xfrm>
            <a:off x="522853" y="3298335"/>
            <a:ext cx="5588841" cy="1097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MX" sz="1800" dirty="0" smtClean="0"/>
              <a:t>Los Bancos deben garantizar que en las operaciones no existan Conflictos de Interés.</a:t>
            </a:r>
          </a:p>
          <a:p>
            <a:pPr algn="just"/>
            <a:endParaRPr lang="es-MX" sz="2600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: </a:t>
            </a:r>
            <a:endParaRPr lang="es-MX" dirty="0"/>
          </a:p>
        </p:txBody>
      </p:sp>
      <p:sp>
        <p:nvSpPr>
          <p:cNvPr id="11" name="4 Rectángulo"/>
          <p:cNvSpPr txBox="1">
            <a:spLocks/>
          </p:cNvSpPr>
          <p:nvPr/>
        </p:nvSpPr>
        <p:spPr>
          <a:xfrm>
            <a:off x="465788" y="4632906"/>
            <a:ext cx="8183562" cy="1684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 fontScale="700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MX" sz="2600" smtClean="0"/>
              <a:t>Los Bancos deben garantizar que no participen en transacciones que impliquen una amenaza para la solidez y seguridad del Banco y la estabilidad financiera de EUA. Constituye una amenaza a la seguridad y solidez, el conjunto de actividades o incumplimiento impliquen la inestabilidad del Banco o un efecto sistémico para la comunidad financiera.</a:t>
            </a:r>
          </a:p>
          <a:p>
            <a:pPr algn="just"/>
            <a:endParaRPr lang="es-MX" sz="2600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489" y="3055051"/>
            <a:ext cx="2396969" cy="145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0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4877" y="116632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REGLA   VOLCKER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4 Rectángulo"/>
          <p:cNvSpPr txBox="1">
            <a:spLocks/>
          </p:cNvSpPr>
          <p:nvPr/>
        </p:nvSpPr>
        <p:spPr>
          <a:xfrm>
            <a:off x="481366" y="1340768"/>
            <a:ext cx="8183562" cy="89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 fontScale="77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es-MX" sz="1800" dirty="0" smtClean="0"/>
          </a:p>
          <a:p>
            <a:pPr algn="just"/>
            <a:r>
              <a:rPr lang="es-MX" sz="2600" dirty="0" smtClean="0"/>
              <a:t>Los Bancos deben implementar un Programa de cumplimiento de la Regla.</a:t>
            </a:r>
          </a:p>
          <a:p>
            <a:pPr algn="just"/>
            <a:endParaRPr lang="es-MX" sz="2600" dirty="0" smtClean="0"/>
          </a:p>
        </p:txBody>
      </p:sp>
      <p:sp>
        <p:nvSpPr>
          <p:cNvPr id="9" name="4 Rectángulo"/>
          <p:cNvSpPr txBox="1">
            <a:spLocks/>
          </p:cNvSpPr>
          <p:nvPr/>
        </p:nvSpPr>
        <p:spPr>
          <a:xfrm>
            <a:off x="481366" y="2636913"/>
            <a:ext cx="8183562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82880" tIns="91440" rtlCol="0" anchor="ctr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MX" sz="2000" dirty="0" smtClean="0"/>
              <a:t>Dicho Programa debe estar aprobado por la Junta Directiva y se requiere: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1. Políticas y procedimientos escritos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2. Un Sistema de Controles Internos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3. Estructura Corporativa con Medios de Control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4. Capacitación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5. Evaluación Independiente del cumplimiento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6. Registros de cumplimiento (5 años)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/>
              <a:t>7. Declaración formal anual al CEO.</a:t>
            </a:r>
            <a:endParaRPr lang="es-MX" sz="2000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62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GESTIÓN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7981" y="2965819"/>
            <a:ext cx="4506067" cy="2767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8416" y="1335891"/>
            <a:ext cx="7992888" cy="1084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GESTION DE CUMPLIMIENTO</a:t>
            </a:r>
            <a:r>
              <a:rPr lang="es-MX" dirty="0" smtClean="0">
                <a:solidFill>
                  <a:schemeClr val="accent3"/>
                </a:solidFill>
              </a:rPr>
              <a:t>: Acciones tendientes a </a:t>
            </a:r>
            <a:r>
              <a:rPr lang="es-MX" dirty="0" smtClean="0">
                <a:solidFill>
                  <a:schemeClr val="accent3"/>
                </a:solidFill>
              </a:rPr>
              <a:t>confirmar que  las disposiciones legales y las normas internas institucionales se cumplan y </a:t>
            </a:r>
            <a:r>
              <a:rPr lang="es-MX" dirty="0" smtClean="0">
                <a:solidFill>
                  <a:schemeClr val="accent3"/>
                </a:solidFill>
              </a:rPr>
              <a:t>evitar una posible sanción o multa.  </a:t>
            </a:r>
          </a:p>
          <a:p>
            <a:pPr algn="ctr"/>
            <a:endParaRPr lang="es-MX" dirty="0">
              <a:solidFill>
                <a:schemeClr val="accent3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683568" y="2837368"/>
            <a:ext cx="2916952" cy="302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u="sng" dirty="0" smtClean="0">
                <a:solidFill>
                  <a:schemeClr val="accent3"/>
                </a:solidFill>
              </a:rPr>
              <a:t>CUMPLIMIENTO</a:t>
            </a:r>
            <a:endParaRPr lang="es-MX" sz="1200" b="1" u="sng" dirty="0">
              <a:solidFill>
                <a:schemeClr val="accent3"/>
              </a:solidFill>
            </a:endParaRPr>
          </a:p>
          <a:p>
            <a:pPr algn="ctr"/>
            <a:endParaRPr lang="es-MX" sz="1200" b="1" u="sng" dirty="0"/>
          </a:p>
          <a:p>
            <a:r>
              <a:rPr lang="es-MX" sz="1400" dirty="0" smtClean="0"/>
              <a:t>Establece marco de referencia de normatividad (qué). El riesgo de cumplimiento esta relacionado con las potenciales violaciones a la ley externa, reglas, regulaciones, políticas internas y procedimiento (incluida el código de conducta). Parte de la segunda línea de defensa</a:t>
            </a:r>
            <a:r>
              <a:rPr lang="es-MX" sz="1400" dirty="0" smtClean="0">
                <a:solidFill>
                  <a:schemeClr val="bg1"/>
                </a:solidFill>
              </a:rPr>
              <a:t>.</a:t>
            </a:r>
            <a:endParaRPr lang="es-MX" sz="1400" dirty="0">
              <a:solidFill>
                <a:schemeClr val="accent3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804376" y="2965092"/>
            <a:ext cx="3804745" cy="2602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u="sng" dirty="0" smtClean="0">
                <a:solidFill>
                  <a:schemeClr val="accent3"/>
                </a:solidFill>
              </a:rPr>
              <a:t>CONTROL  INTERNO</a:t>
            </a:r>
            <a:endParaRPr lang="es-MX" sz="1200" b="1" u="sng" dirty="0">
              <a:solidFill>
                <a:schemeClr val="accent3"/>
              </a:solidFill>
            </a:endParaRPr>
          </a:p>
          <a:p>
            <a:endParaRPr lang="es-MX" sz="1400" dirty="0"/>
          </a:p>
          <a:p>
            <a:r>
              <a:rPr lang="es-MX" sz="1400" dirty="0" smtClean="0"/>
              <a:t>Establece </a:t>
            </a:r>
            <a:r>
              <a:rPr lang="es-MX" sz="1400" dirty="0"/>
              <a:t>el cómo cumplir con la normatividad y vigila permanentemente ambiente de control (cómo).  Esta en la primera línea de defensa, función dentro del Negocio, que coordina y monitorea el efectivo sistema de control interno.</a:t>
            </a:r>
          </a:p>
        </p:txBody>
      </p:sp>
      <p:sp>
        <p:nvSpPr>
          <p:cNvPr id="9" name="Distinto de 8"/>
          <p:cNvSpPr/>
          <p:nvPr/>
        </p:nvSpPr>
        <p:spPr>
          <a:xfrm>
            <a:off x="3482368" y="3785740"/>
            <a:ext cx="1440160" cy="720080"/>
          </a:xfrm>
          <a:prstGeom prst="mathNotEqual">
            <a:avLst>
              <a:gd name="adj1" fmla="val 23520"/>
              <a:gd name="adj2" fmla="val 6331570"/>
              <a:gd name="adj3" fmla="val 1176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9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DELITOS  FINANCIEROS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556792"/>
            <a:ext cx="6120680" cy="3960440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MX" dirty="0" smtClean="0"/>
              <a:t>Soborno y Corrupción</a:t>
            </a:r>
          </a:p>
          <a:p>
            <a:r>
              <a:rPr lang="es-MX" dirty="0" smtClean="0"/>
              <a:t>Lavado de Dinero</a:t>
            </a:r>
          </a:p>
          <a:p>
            <a:r>
              <a:rPr lang="es-MX" dirty="0" smtClean="0"/>
              <a:t>Financiamiento al terrorismo</a:t>
            </a:r>
          </a:p>
          <a:p>
            <a:r>
              <a:rPr lang="es-MX" dirty="0" smtClean="0"/>
              <a:t>Crimen Organizado</a:t>
            </a:r>
          </a:p>
          <a:p>
            <a:r>
              <a:rPr lang="es-MX" dirty="0" smtClean="0"/>
              <a:t>Tráfico de Personas</a:t>
            </a:r>
          </a:p>
          <a:p>
            <a:r>
              <a:rPr lang="es-MX" dirty="0" smtClean="0"/>
              <a:t>Financiamiento de la Proliferación</a:t>
            </a:r>
          </a:p>
          <a:p>
            <a:r>
              <a:rPr lang="es-MX" dirty="0" smtClean="0"/>
              <a:t>Evasión Fiscal</a:t>
            </a:r>
          </a:p>
          <a:p>
            <a:r>
              <a:rPr lang="es-MX" dirty="0" smtClean="0"/>
              <a:t>Tráfico de Personas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05064"/>
            <a:ext cx="2217847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703527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FINANCIAMIENTO AL TERRORISMO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953261"/>
            <a:ext cx="818388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Lavado de Dinero</a:t>
            </a:r>
          </a:p>
          <a:p>
            <a:r>
              <a:rPr lang="es-MX" dirty="0" smtClean="0"/>
              <a:t>Financiamiento al </a:t>
            </a:r>
            <a:r>
              <a:rPr lang="es-MX" dirty="0" smtClean="0"/>
              <a:t>terrorismo</a:t>
            </a:r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29100" y="1962063"/>
            <a:ext cx="5450345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Consiste en proporcionar o recolectar fondos con la intención (conocimiento) de que se usarán para apoyar a terroristas.  Los fondos pueden venir tanto de fuentes lícitas como ilícitas.</a:t>
            </a:r>
            <a:endParaRPr lang="es-MX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60120" y="309701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MX" dirty="0" smtClean="0"/>
              <a:t>LAVADO  DE  DINERO</a:t>
            </a:r>
            <a:endParaRPr lang="es-MX" dirty="0"/>
          </a:p>
        </p:txBody>
      </p:sp>
      <p:sp>
        <p:nvSpPr>
          <p:cNvPr id="7" name="4 Rectángulo"/>
          <p:cNvSpPr/>
          <p:nvPr/>
        </p:nvSpPr>
        <p:spPr>
          <a:xfrm>
            <a:off x="4067944" y="4459375"/>
            <a:ext cx="4523360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Proceso mediante al cual se disfrazan las ganancias mediante alguna actividad delictiva para ocultar su origen ilícito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711" y="1935967"/>
            <a:ext cx="2489089" cy="14763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16" y="4169580"/>
            <a:ext cx="24955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0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4877" y="116632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LAVADO  DE  DINERO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425195" y="1412776"/>
            <a:ext cx="5082909" cy="2358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s-MX" dirty="0" smtClean="0"/>
              <a:t>Todo es importante:</a:t>
            </a:r>
          </a:p>
          <a:p>
            <a:pPr algn="ctr"/>
            <a:r>
              <a:rPr lang="es-MX" dirty="0" smtClean="0"/>
              <a:t>* </a:t>
            </a:r>
            <a:r>
              <a:rPr lang="es-MX" sz="2600" dirty="0" smtClean="0"/>
              <a:t>Identificar las circunstancias del cliente</a:t>
            </a:r>
          </a:p>
          <a:p>
            <a:pPr algn="ctr"/>
            <a:r>
              <a:rPr lang="es-MX" sz="2600" dirty="0" smtClean="0"/>
              <a:t>* </a:t>
            </a:r>
            <a:r>
              <a:rPr lang="es-MX" sz="2600" dirty="0" smtClean="0"/>
              <a:t>Naturaleza de su negocio</a:t>
            </a:r>
          </a:p>
          <a:p>
            <a:pPr algn="ctr"/>
            <a:r>
              <a:rPr lang="es-MX" sz="2600" dirty="0" smtClean="0"/>
              <a:t>* Fuente de Riqueza</a:t>
            </a:r>
          </a:p>
          <a:p>
            <a:pPr algn="ctr"/>
            <a:r>
              <a:rPr lang="es-MX" sz="2600" dirty="0" smtClean="0"/>
              <a:t>* Origen de los fondos que depositan en su cuenta</a:t>
            </a:r>
          </a:p>
          <a:p>
            <a:pPr algn="ctr"/>
            <a:r>
              <a:rPr lang="es-MX" sz="2600" dirty="0" smtClean="0"/>
              <a:t>* Razón para abrir la cuenta</a:t>
            </a:r>
          </a:p>
          <a:p>
            <a:pPr algn="ctr"/>
            <a:r>
              <a:rPr lang="es-MX" sz="2600" dirty="0" smtClean="0"/>
              <a:t>* Actividades esperadas /Inusuales</a:t>
            </a:r>
          </a:p>
          <a:p>
            <a:pPr algn="ctr"/>
            <a:r>
              <a:rPr lang="es-MX" sz="2600" dirty="0" smtClean="0"/>
              <a:t>* Identificar Personas Relacionadas</a:t>
            </a:r>
          </a:p>
        </p:txBody>
      </p:sp>
      <p:sp>
        <p:nvSpPr>
          <p:cNvPr id="7" name="4 Rectángulo"/>
          <p:cNvSpPr/>
          <p:nvPr/>
        </p:nvSpPr>
        <p:spPr>
          <a:xfrm>
            <a:off x="520373" y="4015634"/>
            <a:ext cx="7992888" cy="1933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sng" dirty="0" smtClean="0"/>
              <a:t>INDICADORES DE ALTO RIESGO</a:t>
            </a:r>
          </a:p>
          <a:p>
            <a:pPr algn="ctr"/>
            <a:r>
              <a:rPr lang="es-MX" dirty="0" smtClean="0"/>
              <a:t>*  Cuando un cliente es renuente o se niega a dar información</a:t>
            </a:r>
          </a:p>
          <a:p>
            <a:pPr algn="ctr"/>
            <a:r>
              <a:rPr lang="es-MX" dirty="0" smtClean="0"/>
              <a:t>*  La operación no es congruente con el perfil del cliente</a:t>
            </a:r>
          </a:p>
          <a:p>
            <a:pPr algn="ctr"/>
            <a:r>
              <a:rPr lang="es-MX" dirty="0" smtClean="0"/>
              <a:t>*  Cuando no existe lógica económica en la transacción</a:t>
            </a:r>
          </a:p>
          <a:p>
            <a:pPr algn="ctr"/>
            <a:r>
              <a:rPr lang="es-MX" dirty="0" smtClean="0"/>
              <a:t>*  Cuando el cliente es acompañado de otro que le da instrucciones</a:t>
            </a:r>
          </a:p>
          <a:p>
            <a:pPr algn="ctr"/>
            <a:r>
              <a:rPr lang="es-MX" dirty="0" smtClean="0"/>
              <a:t>*  Operación no es congruente con las operaciones ordinarias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450" y="1380991"/>
            <a:ext cx="2912486" cy="23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6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8416" y="404664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LAVADO  DE  DINERO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03238" y="1556792"/>
            <a:ext cx="4356794" cy="89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SON OPERACIONES DE ALTO RIESGO</a:t>
            </a:r>
            <a:endParaRPr lang="es-MX" dirty="0"/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503238" y="2780928"/>
            <a:ext cx="4572818" cy="3132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s-MX" sz="2000" dirty="0" smtClean="0"/>
              <a:t>* </a:t>
            </a:r>
            <a:r>
              <a:rPr lang="es-MX" sz="2000" dirty="0" err="1" smtClean="0"/>
              <a:t>PEPs</a:t>
            </a:r>
            <a:r>
              <a:rPr lang="es-MX" sz="2000" dirty="0" smtClean="0"/>
              <a:t>: Personas Políticamente Expuestas</a:t>
            </a:r>
          </a:p>
          <a:p>
            <a:pPr algn="ctr"/>
            <a:endParaRPr lang="es-MX" sz="2000" dirty="0" smtClean="0"/>
          </a:p>
          <a:p>
            <a:pPr algn="ctr"/>
            <a:r>
              <a:rPr lang="es-MX" sz="2000" dirty="0" smtClean="0"/>
              <a:t>* SCC: Clientes de Categoría Especial con actividades de Divisas, Casinos, Militares, transferencias de dinero, etc.</a:t>
            </a:r>
          </a:p>
          <a:p>
            <a:pPr algn="ctr"/>
            <a:endParaRPr lang="es-MX" sz="2000" dirty="0" smtClean="0"/>
          </a:p>
          <a:p>
            <a:pPr algn="ctr"/>
            <a:r>
              <a:rPr lang="es-MX" sz="2000" dirty="0"/>
              <a:t>* Clientes en Jurisdicciones </a:t>
            </a:r>
            <a:r>
              <a:rPr lang="es-MX" sz="2000" dirty="0" smtClean="0"/>
              <a:t>como Irán,  Afganistán, Camboya, Irak, Mali. </a:t>
            </a:r>
          </a:p>
          <a:p>
            <a:pPr algn="ctr"/>
            <a:r>
              <a:rPr lang="es-MX" sz="2000" dirty="0" smtClean="0"/>
              <a:t>* Clientes con Cuentas Anónimas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798" y="2348880"/>
            <a:ext cx="3002468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0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39333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LAVADO  DE  DINERO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3347864" y="1953260"/>
            <a:ext cx="5243440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Infringir la LLD puede ser objeto de 1) sanciones penales, 2) Fallas en el sistema, 3) Perdidas monetarias. </a:t>
            </a:r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503238" y="3789040"/>
            <a:ext cx="8183562" cy="2124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algn="ctr"/>
            <a:endParaRPr lang="es-MX" dirty="0"/>
          </a:p>
          <a:p>
            <a:pPr algn="ctr"/>
            <a:r>
              <a:rPr lang="es-MX" sz="1900" dirty="0" smtClean="0"/>
              <a:t>Penas Personales de 1) multas, 2) Prisión, 3) Inhabilitar personas para trabajar en el sistema financiero, 4) Despido.  </a:t>
            </a:r>
          </a:p>
          <a:p>
            <a:pPr algn="ctr"/>
            <a:endParaRPr lang="es-MX" sz="1900" dirty="0"/>
          </a:p>
          <a:p>
            <a:pPr algn="ctr"/>
            <a:r>
              <a:rPr lang="es-MX" sz="1900" dirty="0" smtClean="0"/>
              <a:t>Para las Instituciones: 1) Multas, 2) Riesgo </a:t>
            </a:r>
            <a:r>
              <a:rPr lang="es-MX" sz="1900" dirty="0" err="1" smtClean="0"/>
              <a:t>Reputacional</a:t>
            </a:r>
            <a:r>
              <a:rPr lang="es-MX" sz="1900" dirty="0" smtClean="0"/>
              <a:t>,         </a:t>
            </a:r>
          </a:p>
          <a:p>
            <a:pPr algn="ctr"/>
            <a:r>
              <a:rPr lang="es-MX" sz="1900" dirty="0" smtClean="0"/>
              <a:t>3) Perdida de clientes, 4) Gastos Legales, 5) Afectar Ganancias,    6) Retirar la licencia para operar como Banco. </a:t>
            </a:r>
            <a:endParaRPr lang="es-MX" sz="19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2459895" cy="183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2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69651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SANCIONES EN MATERIA DE  LAVADO  </a:t>
            </a:r>
            <a:r>
              <a:rPr lang="es-MX" dirty="0" smtClean="0"/>
              <a:t>DE  DINERO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71283" y="1752951"/>
            <a:ext cx="7992888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2014. ESTÁNDAR CHARTERED BANK. </a:t>
            </a:r>
            <a:r>
              <a:rPr lang="es-MX" dirty="0" smtClean="0"/>
              <a:t>Se prohibió al Banco que acepte nuevas cuentas en Dólares sin la aprobación del Estado de NY, después de descubrir que no habían logrado mejorar sus controles de lavado de dinero. A pesar de acuerdos con EU.</a:t>
            </a:r>
            <a:endParaRPr lang="es-MX" dirty="0"/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2172687" y="3501008"/>
            <a:ext cx="6419056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s-MX" sz="1900" b="1" dirty="0" smtClean="0">
                <a:solidFill>
                  <a:schemeClr val="accent3"/>
                </a:solidFill>
              </a:rPr>
              <a:t>2015. </a:t>
            </a:r>
            <a:r>
              <a:rPr lang="es-MX" sz="1900" b="1" dirty="0" smtClean="0">
                <a:solidFill>
                  <a:schemeClr val="accent3"/>
                </a:solidFill>
              </a:rPr>
              <a:t>STATE BANK OF INDIA. </a:t>
            </a:r>
            <a:r>
              <a:rPr lang="es-MX" sz="1900" dirty="0" smtClean="0"/>
              <a:t>La autoridad monetaria de Hong Kong (HKMA) de acuerdo a la Ordenanza de Prevención de Lavado de Dinero (AMLO), Multó con USD$1 mil. Debido a violaciones en la regulación de PLD.</a:t>
            </a:r>
            <a:endParaRPr lang="es-MX" sz="19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3748854"/>
            <a:ext cx="1966384" cy="140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1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0466" y="188640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SOX – Ley </a:t>
            </a:r>
            <a:r>
              <a:rPr lang="es-MX" dirty="0" err="1" smtClean="0"/>
              <a:t>Sarbanes-Oxley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81641" y="2286090"/>
            <a:ext cx="6421856" cy="18357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accent2"/>
                </a:solidFill>
              </a:rPr>
              <a:t>Porqué nació? Ley aprobada en julio de 2002, después de un grandes fraudes, apoyados por Auditores, como son Enron, </a:t>
            </a:r>
            <a:r>
              <a:rPr lang="es-MX" sz="1400" dirty="0" err="1" smtClean="0">
                <a:solidFill>
                  <a:schemeClr val="accent2"/>
                </a:solidFill>
              </a:rPr>
              <a:t>Tyco</a:t>
            </a:r>
            <a:r>
              <a:rPr lang="es-MX" sz="1400" dirty="0" smtClean="0">
                <a:solidFill>
                  <a:schemeClr val="accent2"/>
                </a:solidFill>
              </a:rPr>
              <a:t> International, WorldCom y Peregrine Systems.</a:t>
            </a:r>
          </a:p>
          <a:p>
            <a:pPr algn="ctr"/>
            <a:r>
              <a:rPr lang="es-ES" sz="1400" dirty="0" smtClean="0">
                <a:solidFill>
                  <a:schemeClr val="accent2"/>
                </a:solidFill>
              </a:rPr>
              <a:t>Nace con </a:t>
            </a:r>
            <a:r>
              <a:rPr lang="es-ES" sz="1400" dirty="0">
                <a:solidFill>
                  <a:schemeClr val="accent2"/>
                </a:solidFill>
              </a:rPr>
              <a:t>el fin de </a:t>
            </a:r>
            <a:r>
              <a:rPr lang="es-ES" sz="1400" b="1" dirty="0">
                <a:solidFill>
                  <a:schemeClr val="accent2"/>
                </a:solidFill>
              </a:rPr>
              <a:t>monitorear a las empresas que cotizan </a:t>
            </a:r>
            <a:r>
              <a:rPr lang="es-ES" sz="1400" b="1" dirty="0" smtClean="0">
                <a:solidFill>
                  <a:schemeClr val="accent2"/>
                </a:solidFill>
              </a:rPr>
              <a:t>en bolsa de valores, </a:t>
            </a:r>
            <a:r>
              <a:rPr lang="es-ES" sz="1400" dirty="0">
                <a:solidFill>
                  <a:schemeClr val="accent2"/>
                </a:solidFill>
              </a:rPr>
              <a:t>evitando que la valorización de las acciones de las mismas sean alteradas de manera dudosa, mientras que su valor es menor. Su finalidad es evitar fraudes y riesgo de bancarrota, protegiendo al inversor.</a:t>
            </a:r>
            <a:r>
              <a:rPr lang="es-MX" sz="1400" dirty="0" smtClean="0">
                <a:solidFill>
                  <a:schemeClr val="accent2"/>
                </a:solidFill>
              </a:rPr>
              <a:t> </a:t>
            </a:r>
            <a:endParaRPr lang="es-MX" sz="1400" dirty="0">
              <a:solidFill>
                <a:schemeClr val="accent2"/>
              </a:solidFill>
            </a:endParaRPr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598416" y="4221088"/>
            <a:ext cx="7992888" cy="1692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MX" sz="1500" dirty="0" smtClean="0"/>
              <a:t>En qué consiste?  Establece un marco de gobierno corporativo basado en controles y procedimientos financieros documentados, con un impacto importante en la forma de Auditar.  Ley que tiene influencia directa en el Consejo de Administración, los analistas financieros y los auditores, incluyendo roles y responsabilidades más explícitos, mayor seguimiento a su cumplimiento y penalización en caso de incumplimiento.</a:t>
            </a:r>
            <a:endParaRPr lang="es-MX" sz="1500" dirty="0"/>
          </a:p>
        </p:txBody>
      </p:sp>
      <p:sp>
        <p:nvSpPr>
          <p:cNvPr id="7" name="6 Rectángulo"/>
          <p:cNvSpPr/>
          <p:nvPr/>
        </p:nvSpPr>
        <p:spPr>
          <a:xfrm>
            <a:off x="598416" y="1251395"/>
            <a:ext cx="7992888" cy="953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Es </a:t>
            </a:r>
            <a:r>
              <a:rPr lang="es-ES" sz="1600" dirty="0"/>
              <a:t>una </a:t>
            </a:r>
            <a:r>
              <a:rPr lang="es-ES" sz="1600" dirty="0" smtClean="0"/>
              <a:t>ley de Estados Unidos </a:t>
            </a:r>
            <a:r>
              <a:rPr lang="es-ES" sz="1600" dirty="0"/>
              <a:t>también conocida como el Acta de Reforma de la Contabilidad Pública de Empresas y de Protección al </a:t>
            </a:r>
            <a:r>
              <a:rPr lang="es-ES" sz="1600" dirty="0" smtClean="0"/>
              <a:t>Inversionista, nombrada así por sus creadores, llamada </a:t>
            </a:r>
            <a:r>
              <a:rPr lang="es-ES" sz="1600" b="1" dirty="0" err="1" smtClean="0"/>
              <a:t>Sox</a:t>
            </a:r>
            <a:r>
              <a:rPr lang="es-ES" sz="1600" dirty="0" smtClean="0"/>
              <a:t>.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497" y="2155438"/>
            <a:ext cx="1620808" cy="21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72618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Caso Enron, cubierto por Andersen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85975" y="1329290"/>
            <a:ext cx="6002249" cy="1703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Fue una de las compañías eléctricas, de gas natural, papelería y comunicaciones mas importantes del mundo, basada en Houston. Su supuesta contabilidad de ingresos de 111,000 MUSD en 2000, le hizo ser la compañía mas innovadora por 6 años consecutivos.</a:t>
            </a:r>
            <a:endParaRPr lang="es-MX" dirty="0"/>
          </a:p>
        </p:txBody>
      </p:sp>
      <p:sp>
        <p:nvSpPr>
          <p:cNvPr id="6" name="4 Rectángulo"/>
          <p:cNvSpPr>
            <a:spLocks noGrp="1"/>
          </p:cNvSpPr>
          <p:nvPr>
            <p:ph idx="1"/>
          </p:nvPr>
        </p:nvSpPr>
        <p:spPr>
          <a:xfrm>
            <a:off x="503238" y="3140968"/>
            <a:ext cx="8183562" cy="2772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s-MX" sz="1900" dirty="0" smtClean="0"/>
              <a:t>ESCANDALO. A finales de </a:t>
            </a:r>
            <a:r>
              <a:rPr lang="es-ES" sz="2000" dirty="0" smtClean="0"/>
              <a:t>2001</a:t>
            </a:r>
            <a:r>
              <a:rPr lang="es-ES" sz="2000" dirty="0"/>
              <a:t>, </a:t>
            </a:r>
            <a:r>
              <a:rPr lang="es-ES" sz="2000" dirty="0" smtClean="0"/>
              <a:t>se </a:t>
            </a:r>
            <a:r>
              <a:rPr lang="es-ES" sz="2000" dirty="0"/>
              <a:t>reveló </a:t>
            </a:r>
            <a:r>
              <a:rPr lang="es-ES" sz="2000" dirty="0" smtClean="0"/>
              <a:t>que su </a:t>
            </a:r>
            <a:r>
              <a:rPr lang="es-ES" sz="2000" dirty="0"/>
              <a:t>condición financiera estaba sustentada por una contabilidad creativa, fraudulenta, sistemática e institucionalizada desde varios años antes, es decir, utilizaban avanzadas técnicas de ingeniería financiera para modificar su realidad contable. </a:t>
            </a:r>
            <a:r>
              <a:rPr lang="es-ES" sz="2000" b="1" dirty="0" smtClean="0"/>
              <a:t>Arthur Andersen, </a:t>
            </a:r>
            <a:r>
              <a:rPr lang="es-ES" sz="2000" dirty="0" smtClean="0"/>
              <a:t>firma de auditores, le ayudó a inflar sus activos, enteramente </a:t>
            </a:r>
            <a:r>
              <a:rPr lang="es-ES" sz="2000" dirty="0"/>
              <a:t>fraudulentos o inexistentes, anotando deudas y pérdidas en entidades situadas en paraísos fiscales que no estaban incluidas en el sistema financiero de la compañía, además del uso de otras transacciones financieras, complejas y </a:t>
            </a:r>
            <a:r>
              <a:rPr lang="es-ES" sz="2000" dirty="0" smtClean="0"/>
              <a:t>sofisticadas y creación de compañías inexistentes. Ambas compañías se fueron a la quiebra cuando se desató el escandalo y se dio a conocer la realidad de Enron (sus acciones cayeron de 90USD a 30 centavos).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957" y="1155008"/>
            <a:ext cx="1676367" cy="205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8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>
            <a:normAutofit/>
          </a:bodyPr>
          <a:lstStyle/>
          <a:p>
            <a:r>
              <a:rPr lang="es-MX" dirty="0" smtClean="0"/>
              <a:t>GESTIÓN DE CUMPLIMIENTO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492896"/>
            <a:ext cx="3235891" cy="259228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u="sng" dirty="0"/>
              <a:t>TIPOS:</a:t>
            </a:r>
          </a:p>
          <a:p>
            <a:pPr marL="0" indent="0" algn="ctr">
              <a:buNone/>
            </a:pPr>
            <a:endParaRPr lang="es-MX" b="1" u="sng" dirty="0"/>
          </a:p>
          <a:p>
            <a:r>
              <a:rPr lang="es-MX" dirty="0"/>
              <a:t>Riesgo </a:t>
            </a:r>
            <a:r>
              <a:rPr lang="es-MX" dirty="0" err="1"/>
              <a:t>Reputacional</a:t>
            </a:r>
            <a:endParaRPr lang="es-MX" dirty="0"/>
          </a:p>
          <a:p>
            <a:r>
              <a:rPr lang="es-MX" dirty="0"/>
              <a:t>Riesgo Conductual</a:t>
            </a:r>
          </a:p>
          <a:p>
            <a:r>
              <a:rPr lang="es-MX" dirty="0"/>
              <a:t>Riesgo Regulatorio</a:t>
            </a:r>
          </a:p>
          <a:p>
            <a:r>
              <a:rPr lang="es-MX" dirty="0"/>
              <a:t>Riesgo Normativo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89104" y="1340768"/>
            <a:ext cx="79928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DIFERENCIAS ENTRE CUMPLIMIENTO Y CONTROL INTERNO</a:t>
            </a:r>
            <a:endParaRPr lang="es-MX" b="1" dirty="0">
              <a:solidFill>
                <a:schemeClr val="accent3"/>
              </a:solidFill>
            </a:endParaRPr>
          </a:p>
        </p:txBody>
      </p:sp>
      <p:sp>
        <p:nvSpPr>
          <p:cNvPr id="6" name="4 Rectángulo"/>
          <p:cNvSpPr/>
          <p:nvPr/>
        </p:nvSpPr>
        <p:spPr>
          <a:xfrm>
            <a:off x="3559419" y="2161416"/>
            <a:ext cx="5022573" cy="3643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DIFERENTE AL </a:t>
            </a:r>
            <a:r>
              <a:rPr lang="es-MX" sz="1600" dirty="0" smtClean="0">
                <a:solidFill>
                  <a:schemeClr val="accent3"/>
                </a:solidFill>
              </a:rPr>
              <a:t>CONTROL INTERNO </a:t>
            </a:r>
            <a:r>
              <a:rPr lang="es-MX" sz="1600" dirty="0" smtClean="0">
                <a:solidFill>
                  <a:schemeClr val="bg1"/>
                </a:solidFill>
              </a:rPr>
              <a:t>que implica el diseño y desarrollo permanente de medidas y controles que:</a:t>
            </a:r>
          </a:p>
          <a:p>
            <a:pPr marL="342900" indent="-342900">
              <a:buAutoNum type="arabicPeriod"/>
            </a:pPr>
            <a:r>
              <a:rPr lang="es-MX" sz="1600" dirty="0" smtClean="0">
                <a:solidFill>
                  <a:schemeClr val="bg1"/>
                </a:solidFill>
              </a:rPr>
              <a:t>Propicien </a:t>
            </a:r>
            <a:r>
              <a:rPr lang="es-MX" sz="1600" dirty="0" smtClean="0">
                <a:solidFill>
                  <a:schemeClr val="bg1"/>
                </a:solidFill>
              </a:rPr>
              <a:t>el cumplimiento de normativas internas y externas.</a:t>
            </a:r>
          </a:p>
          <a:p>
            <a:pPr marL="342900" indent="-342900">
              <a:buAutoNum type="arabicPeriod"/>
            </a:pPr>
            <a:r>
              <a:rPr lang="es-MX" sz="1600" dirty="0" smtClean="0">
                <a:solidFill>
                  <a:schemeClr val="bg1"/>
                </a:solidFill>
              </a:rPr>
              <a:t>Permita operación diaria conforme a políticas y procedimientos establecidos.</a:t>
            </a:r>
          </a:p>
          <a:p>
            <a:pPr marL="342900" indent="-342900">
              <a:buAutoNum type="arabicPeriod"/>
            </a:pPr>
            <a:r>
              <a:rPr lang="es-MX" sz="1600" dirty="0" smtClean="0">
                <a:solidFill>
                  <a:schemeClr val="bg1"/>
                </a:solidFill>
              </a:rPr>
              <a:t>Propicie la generación de información completa, correcta, precisa, integra, confiable y oportuna.</a:t>
            </a:r>
          </a:p>
          <a:p>
            <a:pPr marL="342900" indent="-342900">
              <a:buAutoNum type="arabicPeriod"/>
            </a:pPr>
            <a:r>
              <a:rPr lang="es-MX" sz="1600" dirty="0" smtClean="0">
                <a:solidFill>
                  <a:schemeClr val="bg1"/>
                </a:solidFill>
              </a:rPr>
              <a:t>Verifica operación contra sistemas contables.</a:t>
            </a:r>
          </a:p>
          <a:p>
            <a:pPr marL="342900" indent="-342900">
              <a:buAutoNum type="arabicPeriod"/>
            </a:pPr>
            <a:r>
              <a:rPr lang="es-MX" sz="1600" dirty="0" smtClean="0">
                <a:solidFill>
                  <a:schemeClr val="bg1"/>
                </a:solidFill>
              </a:rPr>
              <a:t>Preserva la seguridad de la información</a:t>
            </a:r>
            <a:r>
              <a:rPr lang="es-MX" sz="1200" dirty="0" smtClean="0">
                <a:solidFill>
                  <a:schemeClr val="bg1"/>
                </a:solidFill>
              </a:rPr>
              <a:t>.</a:t>
            </a:r>
            <a:endParaRPr lang="es-MX" sz="1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78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3491879" y="1320442"/>
            <a:ext cx="5094485" cy="2990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accent3"/>
              </a:solidFill>
            </a:endParaRPr>
          </a:p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RIESGO REPUTACIONAL</a:t>
            </a:r>
          </a:p>
          <a:p>
            <a:pPr algn="ctr"/>
            <a:r>
              <a:rPr lang="es-ES" dirty="0"/>
              <a:t>como el peligro (daño evitable) de que una opinión pública negativa impida o disminuya su capacidad para hacer negocios.</a:t>
            </a:r>
            <a:endParaRPr lang="es-MX" dirty="0"/>
          </a:p>
          <a:p>
            <a:pPr algn="ctr"/>
            <a:endParaRPr lang="es-MX" dirty="0" smtClean="0">
              <a:solidFill>
                <a:schemeClr val="accent3"/>
              </a:solidFill>
            </a:endParaRP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Cada Banco tiene sus Comités o</a:t>
            </a: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 Selección de Clientes </a:t>
            </a:r>
            <a:endParaRPr lang="es-MX" dirty="0" smtClean="0">
              <a:solidFill>
                <a:schemeClr val="accent3"/>
              </a:solidFill>
            </a:endParaRPr>
          </a:p>
          <a:p>
            <a:pPr algn="ctr"/>
            <a:endParaRPr lang="es-MX" dirty="0">
              <a:solidFill>
                <a:schemeClr val="accent3"/>
              </a:solidFill>
            </a:endParaRPr>
          </a:p>
          <a:p>
            <a:pPr algn="ctr"/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93477" y="4538757"/>
            <a:ext cx="7992888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RIESGO CONDUCTUAL </a:t>
            </a:r>
            <a:r>
              <a:rPr lang="es-MX" dirty="0" smtClean="0"/>
              <a:t>Es el riesgo que se deriva de la conducta de los empleados, funcionarios, consejeros y que puede generar una perdida financiera.</a:t>
            </a:r>
            <a:endParaRPr lang="es-MX" dirty="0"/>
          </a:p>
        </p:txBody>
      </p:sp>
      <p:pic>
        <p:nvPicPr>
          <p:cNvPr id="1026" name="Picture 2" descr="http://www.expoknews.com/wp-content/uploads/2011/08/1reput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6" y="1822490"/>
            <a:ext cx="2659714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63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792088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497127" y="980728"/>
            <a:ext cx="3976103" cy="3350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 smtClean="0">
                <a:solidFill>
                  <a:schemeClr val="accent3"/>
                </a:solidFill>
              </a:rPr>
              <a:t>EJEMPLOS RIESGO REPUTACIONAL </a:t>
            </a:r>
          </a:p>
          <a:p>
            <a:pPr algn="ctr"/>
            <a:r>
              <a:rPr lang="es-MX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KYC: Evaluar el Riesgo que representan y Reconocer actividades Inusuales ayuda a Prevenir el Delito Financiero.</a:t>
            </a:r>
          </a:p>
          <a:p>
            <a:pPr algn="ctr"/>
            <a:endParaRPr lang="es-MX" dirty="0" smtClean="0">
              <a:solidFill>
                <a:schemeClr val="bg1"/>
              </a:solidFill>
            </a:endParaRPr>
          </a:p>
          <a:p>
            <a:pPr algn="ctr"/>
            <a:r>
              <a:rPr lang="es-MX" dirty="0" err="1" smtClean="0">
                <a:solidFill>
                  <a:schemeClr val="bg1"/>
                </a:solidFill>
              </a:rPr>
              <a:t>Client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Selection</a:t>
            </a:r>
            <a:r>
              <a:rPr lang="es-MX" dirty="0" smtClean="0">
                <a:solidFill>
                  <a:schemeClr val="bg1"/>
                </a:solidFill>
              </a:rPr>
              <a:t>: Por ejemplo: Legionarios de Cristo/ </a:t>
            </a:r>
            <a:r>
              <a:rPr lang="es-MX" dirty="0" err="1" smtClean="0">
                <a:solidFill>
                  <a:schemeClr val="bg1"/>
                </a:solidFill>
              </a:rPr>
              <a:t>Exit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Process</a:t>
            </a:r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93477" y="4538757"/>
            <a:ext cx="7992888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2015. </a:t>
            </a:r>
            <a:r>
              <a:rPr lang="es-MX" b="1" dirty="0" smtClean="0">
                <a:solidFill>
                  <a:schemeClr val="accent3"/>
                </a:solidFill>
              </a:rPr>
              <a:t>BARCLAYS BANK, PLC. La FCA </a:t>
            </a:r>
            <a:r>
              <a:rPr lang="es-MX" dirty="0" smtClean="0"/>
              <a:t>(Autoridad de conducta financiera de UK) multó al Banco por GBP$72 </a:t>
            </a:r>
            <a:r>
              <a:rPr lang="es-MX" dirty="0" err="1" smtClean="0"/>
              <a:t>mill</a:t>
            </a:r>
            <a:r>
              <a:rPr lang="es-MX" dirty="0" smtClean="0"/>
              <a:t> por no abordar riesgos de delitos financiero en un cliente de alto nivel. El Banco no realizó un correcto KYC y los colaboradores no respetaron las políticas internas.</a:t>
            </a:r>
            <a:endParaRPr lang="es-MX" dirty="0"/>
          </a:p>
        </p:txBody>
      </p:sp>
      <p:sp>
        <p:nvSpPr>
          <p:cNvPr id="7" name="4 Rectángulo"/>
          <p:cNvSpPr/>
          <p:nvPr/>
        </p:nvSpPr>
        <p:spPr>
          <a:xfrm>
            <a:off x="4808993" y="980728"/>
            <a:ext cx="3777372" cy="3350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Quienes son? Que hacen? Donde y porque lo hacen? Cual es el origen de sus recursos? </a:t>
            </a:r>
            <a:endParaRPr lang="es-MX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Realizar Revisiones de Clientes Potenciales / Existentes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En la incorporación / En la vida de la relación. Alerta al cambio (</a:t>
            </a:r>
            <a:r>
              <a:rPr lang="es-MX" dirty="0" err="1" smtClean="0">
                <a:solidFill>
                  <a:schemeClr val="bg1"/>
                </a:solidFill>
              </a:rPr>
              <a:t>Trigger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Events</a:t>
            </a:r>
            <a:r>
              <a:rPr lang="es-MX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Identificación de Actividades Inusuales. </a:t>
            </a:r>
          </a:p>
          <a:p>
            <a:pPr algn="ctr"/>
            <a:endParaRPr lang="es-MX" dirty="0" smtClean="0">
              <a:solidFill>
                <a:schemeClr val="bg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748" y="1007234"/>
            <a:ext cx="1301695" cy="98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27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240" y="2843307"/>
            <a:ext cx="2143125" cy="169545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3477" y="1340769"/>
            <a:ext cx="79928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EJEMPLOS RIESGO CONDUCTUAL EN LAVADO DE DINERO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Ayudar a un lavador de dinero a pasar los controles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No reportar actividades sospechosas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Informar a algún cliente que estás realizando investigación</a:t>
            </a:r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93477" y="4538757"/>
            <a:ext cx="7992888" cy="140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EJEMPLOS RIESGO CONDUCTUAL </a:t>
            </a:r>
            <a:endParaRPr lang="es-MX" b="1" dirty="0" smtClean="0"/>
          </a:p>
          <a:p>
            <a:pPr algn="ctr"/>
            <a:r>
              <a:rPr lang="es-MX" dirty="0" smtClean="0"/>
              <a:t>Cumplimiento de las Prácticas de Venta  </a:t>
            </a:r>
          </a:p>
          <a:p>
            <a:pPr algn="ctr"/>
            <a:r>
              <a:rPr lang="es-MX" dirty="0" smtClean="0"/>
              <a:t>Actividades prohibidas para un </a:t>
            </a:r>
            <a:r>
              <a:rPr lang="es-MX" dirty="0" smtClean="0"/>
              <a:t>Promotor (correspondencia, reputación personal, Políticas de escritorios limpios, Seguridad). </a:t>
            </a:r>
            <a:endParaRPr lang="es-MX" dirty="0"/>
          </a:p>
        </p:txBody>
      </p:sp>
      <p:sp>
        <p:nvSpPr>
          <p:cNvPr id="7" name="4 Rectángulo"/>
          <p:cNvSpPr/>
          <p:nvPr/>
        </p:nvSpPr>
        <p:spPr>
          <a:xfrm>
            <a:off x="598906" y="2939763"/>
            <a:ext cx="634935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ENERO 2015. OPPENHEIMER &amp;CO. </a:t>
            </a:r>
            <a:r>
              <a:rPr lang="es-MX" dirty="0" smtClean="0">
                <a:solidFill>
                  <a:schemeClr val="bg1"/>
                </a:solidFill>
              </a:rPr>
              <a:t>La Red de Persecución de Delitos Financieros (</a:t>
            </a:r>
            <a:r>
              <a:rPr lang="es-MX" dirty="0" err="1" smtClean="0">
                <a:solidFill>
                  <a:schemeClr val="bg1"/>
                </a:solidFill>
              </a:rPr>
              <a:t>FinCEN</a:t>
            </a:r>
            <a:r>
              <a:rPr lang="es-MX" dirty="0" smtClean="0">
                <a:solidFill>
                  <a:schemeClr val="bg1"/>
                </a:solidFill>
              </a:rPr>
              <a:t>) trabajó en conjunto con la SEC (Comisión de Valores) para multar a la corredora de bolsa, por USD$20 mil por violar la Ley de Secreto Bancario. </a:t>
            </a:r>
          </a:p>
        </p:txBody>
      </p:sp>
    </p:spTree>
    <p:extLst>
      <p:ext uri="{BB962C8B-B14F-4D97-AF65-F5344CB8AC3E}">
        <p14:creationId xmlns:p14="http://schemas.microsoft.com/office/powerpoint/2010/main" val="166805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3477" y="1570396"/>
            <a:ext cx="5058643" cy="1818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RIESGO REGULATORIO. </a:t>
            </a:r>
            <a:r>
              <a:rPr lang="es-MX" dirty="0"/>
              <a:t>Es el Riesgo que se origina por </a:t>
            </a:r>
            <a:r>
              <a:rPr lang="es-MX" dirty="0" smtClean="0"/>
              <a:t>el incumplimiento de alguna disposición legal </a:t>
            </a:r>
            <a:r>
              <a:rPr lang="es-MX" dirty="0"/>
              <a:t>en alguna jurisdicción </a:t>
            </a:r>
            <a:r>
              <a:rPr lang="es-MX" dirty="0" smtClean="0"/>
              <a:t>determinada</a:t>
            </a:r>
            <a:r>
              <a:rPr lang="es-MX" dirty="0"/>
              <a:t>.</a:t>
            </a:r>
            <a:endParaRPr lang="es-MX" dirty="0" smtClean="0"/>
          </a:p>
        </p:txBody>
      </p:sp>
      <p:sp>
        <p:nvSpPr>
          <p:cNvPr id="6" name="4 Rectángulo"/>
          <p:cNvSpPr/>
          <p:nvPr/>
        </p:nvSpPr>
        <p:spPr>
          <a:xfrm>
            <a:off x="593477" y="3852936"/>
            <a:ext cx="7992888" cy="196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RIESGO NORMATIVO: </a:t>
            </a:r>
            <a:r>
              <a:rPr lang="es-MX" dirty="0" smtClean="0"/>
              <a:t>Es el riesgo que resulta de los errores en los Proceso institucionales Internos, en virtud de </a:t>
            </a:r>
          </a:p>
          <a:p>
            <a:pPr marL="342900" indent="-342900" algn="ctr">
              <a:buAutoNum type="arabicParenR"/>
            </a:pPr>
            <a:r>
              <a:rPr lang="es-MX" dirty="0" smtClean="0"/>
              <a:t>Políticas que se contradicen, </a:t>
            </a:r>
          </a:p>
          <a:p>
            <a:pPr marL="342900" indent="-342900" algn="ctr">
              <a:buAutoNum type="arabicParenR"/>
            </a:pPr>
            <a:r>
              <a:rPr lang="es-MX" dirty="0" smtClean="0"/>
              <a:t>Políticas que dan lugar a distintas interpretaciones, </a:t>
            </a:r>
          </a:p>
          <a:p>
            <a:pPr marL="342900" indent="-342900" algn="ctr">
              <a:buAutoNum type="arabicParenR"/>
            </a:pPr>
            <a:r>
              <a:rPr lang="es-MX" dirty="0" smtClean="0"/>
              <a:t>Políticas no actualizadas o </a:t>
            </a:r>
          </a:p>
          <a:p>
            <a:pPr marL="342900" indent="-342900" algn="ctr">
              <a:buAutoNum type="arabicParenR"/>
            </a:pPr>
            <a:r>
              <a:rPr lang="es-MX" dirty="0" smtClean="0"/>
              <a:t>4) Políticas que van más allá de las Leyes. 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319" y="147774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1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r>
              <a:rPr lang="es-MX" dirty="0" smtClean="0"/>
              <a:t>GESTION DE CUMPLIMIENTO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601939" y="1182220"/>
            <a:ext cx="5922739" cy="53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EJEMPLOS DE RIESGO REGULATORIO</a:t>
            </a:r>
            <a:endParaRPr lang="es-MX" dirty="0" smtClean="0"/>
          </a:p>
        </p:txBody>
      </p:sp>
      <p:sp>
        <p:nvSpPr>
          <p:cNvPr id="7" name="4 Rectángulo"/>
          <p:cNvSpPr/>
          <p:nvPr/>
        </p:nvSpPr>
        <p:spPr>
          <a:xfrm>
            <a:off x="598416" y="1844824"/>
            <a:ext cx="7992888" cy="40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 smtClean="0">
                <a:solidFill>
                  <a:schemeClr val="accent3"/>
                </a:solidFill>
              </a:rPr>
              <a:t>EN OPERACIONES DE CRÉDITO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accent3"/>
                </a:solidFill>
              </a:rPr>
              <a:t>Las instituciones deberán establecer métodos de valuación para aprobar créditos, considerando al menos:</a:t>
            </a:r>
          </a:p>
          <a:p>
            <a:endParaRPr lang="es-MX" dirty="0" smtClean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accent3"/>
                </a:solidFill>
              </a:rPr>
              <a:t>No se puede aprobar si no se cuenta con la documentación mínima señalada en Manuales internos.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accent3"/>
                </a:solidFill>
              </a:rPr>
              <a:t>Considerar una evaluación cuantitativa y cualitativa (solvencia, capacidad de pago, ingresos, bienes).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accent3"/>
                </a:solidFill>
              </a:rPr>
              <a:t>Créditos mayores a 2 mil UDIS, aprobación de Jurídico.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accent3"/>
                </a:solidFill>
              </a:rPr>
              <a:t>Que las garantías se constituyan de manera legal y sean ejecutables (inscripción), así como que pueda tomar posesión.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accent3"/>
                </a:solidFill>
              </a:rPr>
              <a:t>Asegurar que las garantías no sean del grupo de Riesgo del acreditado.</a:t>
            </a:r>
            <a:endParaRPr lang="es-MX" dirty="0" smtClean="0">
              <a:solidFill>
                <a:schemeClr val="bg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861795"/>
            <a:ext cx="1787056" cy="144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5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92698" y="745668"/>
            <a:ext cx="5922739" cy="53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EJEMPLOS DE RIESGO REGULATORIO</a:t>
            </a:r>
            <a:endParaRPr lang="es-MX" b="1" dirty="0">
              <a:solidFill>
                <a:schemeClr val="accent3"/>
              </a:solidFill>
            </a:endParaRPr>
          </a:p>
          <a:p>
            <a:pPr algn="ctr"/>
            <a:r>
              <a:rPr lang="es-MX" b="1" dirty="0" smtClean="0">
                <a:solidFill>
                  <a:schemeClr val="accent3"/>
                </a:solidFill>
              </a:rPr>
              <a:t>EN OPERACIONES DE CRÉDITO</a:t>
            </a:r>
            <a:endParaRPr lang="es-MX" dirty="0" smtClean="0"/>
          </a:p>
        </p:txBody>
      </p:sp>
      <p:sp>
        <p:nvSpPr>
          <p:cNvPr id="7" name="4 Rectángulo"/>
          <p:cNvSpPr/>
          <p:nvPr/>
        </p:nvSpPr>
        <p:spPr>
          <a:xfrm>
            <a:off x="598416" y="1594876"/>
            <a:ext cx="7429968" cy="428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3"/>
                </a:solidFill>
              </a:rPr>
              <a:t>Se sancionará con multa o de 2 meses a 15 años de prisión (dependiendo del monto del crédito):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A la persona que con el propósito de obtener un crédito proporciona datos falsos a la institución.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Con la mitad de la pena a los 3os (constructores, agentes inmobiliarios) que conozcan la falsedad.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A las personas que presentan avalúos falsos.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Al aprobador de Riesgo o persona que participe en el proceso de aprobación, cuando sabe que: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La empresa no constituye el capital contable registrado.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Otorgan un crédito en estado de insolvencia.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Carecen de capacidad de pago.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Permitan desviar los recursos en beneficio propio o de terceros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3"/>
                </a:solidFill>
              </a:rPr>
              <a:t>Usen el crédito para un destino distinto al otorgado.</a:t>
            </a:r>
            <a:endParaRPr lang="es-MX" sz="1600" dirty="0" smtClean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379" y="2227483"/>
            <a:ext cx="1508591" cy="150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9831</TotalTime>
  <Words>2404</Words>
  <Application>Microsoft Office PowerPoint</Application>
  <PresentationFormat>Presentación en pantalla (4:3)</PresentationFormat>
  <Paragraphs>256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Verdana</vt:lpstr>
      <vt:lpstr>Wingdings 2</vt:lpstr>
      <vt:lpstr>Aspecto</vt:lpstr>
      <vt:lpstr>RIESGO LEGAL Y GESTION DE CUPLIMIENTO </vt:lpstr>
      <vt:lpstr>GESTIÓN DE CUMPLIMIENTO</vt:lpstr>
      <vt:lpstr>GESTIÓN DE CUMPLIMIENTO </vt:lpstr>
      <vt:lpstr>GESTION DE CUMPLIMIENTO</vt:lpstr>
      <vt:lpstr>GESTION DE CUMPLIMIENTO</vt:lpstr>
      <vt:lpstr>GESTION DE CUMPLIMIENTO</vt:lpstr>
      <vt:lpstr>GESTION DE CUMPLIMIENTO</vt:lpstr>
      <vt:lpstr>GESTION DE CUMPLIMIENTO</vt:lpstr>
      <vt:lpstr>Presentación de PowerPoint</vt:lpstr>
      <vt:lpstr>GESTION DE CUMPLIMIENTO</vt:lpstr>
      <vt:lpstr>GESTION DE CUMPLIMIENTO</vt:lpstr>
      <vt:lpstr>RIESGO  LEGAL</vt:lpstr>
      <vt:lpstr>RIESGO  LEGAL</vt:lpstr>
      <vt:lpstr>RIESGO  LEGAL</vt:lpstr>
      <vt:lpstr>RIESGO  LEGAL</vt:lpstr>
      <vt:lpstr>REGLA   VOLCKER</vt:lpstr>
      <vt:lpstr>VOLCKER  RULE</vt:lpstr>
      <vt:lpstr>REGLA   VOLCKER</vt:lpstr>
      <vt:lpstr>REGLA   VOLCKER</vt:lpstr>
      <vt:lpstr>DELITOS  FINANCIEROS</vt:lpstr>
      <vt:lpstr>FINANCIAMIENTO AL TERRORISMO</vt:lpstr>
      <vt:lpstr>LAVADO  DE  DINERO</vt:lpstr>
      <vt:lpstr>LAVADO  DE  DINERO</vt:lpstr>
      <vt:lpstr>LAVADO  DE  DINERO</vt:lpstr>
      <vt:lpstr>SANCIONES EN MATERIA DE  LAVADO  DE  DINERO</vt:lpstr>
      <vt:lpstr>SOX – Ley Sarbanes-Oxley</vt:lpstr>
      <vt:lpstr>Caso Enron, cubierto por Andersen</vt:lpstr>
    </vt:vector>
  </TitlesOfParts>
  <Company>VAPROY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NAVEDA</dc:creator>
  <cp:keywords>NOT-APPL</cp:keywords>
  <dc:description>NOT-APPL</dc:description>
  <cp:lastModifiedBy>sandra.naveda@hsbc.com.mx</cp:lastModifiedBy>
  <cp:revision>338</cp:revision>
  <dcterms:created xsi:type="dcterms:W3CDTF">2013-05-26T16:40:29Z</dcterms:created>
  <dcterms:modified xsi:type="dcterms:W3CDTF">2016-11-15T05:08:06Z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NOT-APPL</vt:lpwstr>
  </property>
  <property fmtid="{D5CDD505-2E9C-101B-9397-08002B2CF9AE}" pid="3" name="Source">
    <vt:lpwstr>External</vt:lpwstr>
  </property>
  <property fmtid="{D5CDD505-2E9C-101B-9397-08002B2CF9AE}" pid="4" name="Footers">
    <vt:lpwstr>External No Footers</vt:lpwstr>
  </property>
  <property fmtid="{D5CDD505-2E9C-101B-9397-08002B2CF9AE}" pid="5" name="DocClassification">
    <vt:lpwstr>CLANOTAPP</vt:lpwstr>
  </property>
</Properties>
</file>