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301" r:id="rId3"/>
    <p:sldId id="344" r:id="rId4"/>
    <p:sldId id="288" r:id="rId5"/>
    <p:sldId id="324" r:id="rId6"/>
    <p:sldId id="258" r:id="rId7"/>
    <p:sldId id="302" r:id="rId8"/>
    <p:sldId id="316" r:id="rId9"/>
    <p:sldId id="317" r:id="rId10"/>
    <p:sldId id="318" r:id="rId11"/>
    <p:sldId id="319" r:id="rId12"/>
    <p:sldId id="303" r:id="rId13"/>
    <p:sldId id="265" r:id="rId14"/>
    <p:sldId id="273" r:id="rId15"/>
    <p:sldId id="304" r:id="rId16"/>
    <p:sldId id="331" r:id="rId17"/>
    <p:sldId id="333" r:id="rId18"/>
    <p:sldId id="343" r:id="rId19"/>
    <p:sldId id="342" r:id="rId20"/>
    <p:sldId id="334" r:id="rId21"/>
    <p:sldId id="335" r:id="rId22"/>
    <p:sldId id="338" r:id="rId23"/>
    <p:sldId id="325" r:id="rId24"/>
    <p:sldId id="277" r:id="rId25"/>
    <p:sldId id="345" r:id="rId26"/>
    <p:sldId id="282" r:id="rId27"/>
    <p:sldId id="346" r:id="rId28"/>
    <p:sldId id="326" r:id="rId29"/>
    <p:sldId id="284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990000"/>
    <a:srgbClr val="5F212E"/>
    <a:srgbClr val="CC3300"/>
    <a:srgbClr val="A50021"/>
    <a:srgbClr val="EBB1C3"/>
    <a:srgbClr val="931993"/>
    <a:srgbClr val="B21E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presentaciones\11%20-%20Gr&#225;ficas%20presentaciones\2016-03-17%20Ingresos%20y%20Gastos%20%25%20PIB%20(Presentaci&#243;n%20comite%20consultivo%20a%20congreso)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HCP%20-%20JPC\2016-06-03%20sector%20financiero%20PI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5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iguera\Downloads\API_FS.AST.DOMS.GD.ZS_DS2_es_excel_v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iguera\AppData\Local\Microsoft\Windows\INetCache\Content.Outlook\81LEREJ8\Bit&#225;cora%20PIB%20oo-dd%20Lata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onitor%20Macro\1%20-%20Sector%20Real\2%20-%20PIB\17-%20Presentaciones\Gr&#225;fica%20Comparaci&#243;n%20PIB-INDUSTRIA%20(con%20y%20sin%20refinaci&#243;n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onitor%20Macro\1%20-%20Sector%20Real\2%20-%20PIB\17-%20Presentaciones\Gr&#225;fica%20Comparaci&#243;n%20PIB-INDUSTRIA%20(con%20y%20sin%20refinaci&#243;n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onitor%20Macro\8%20-%20MESAC\3-%20Presentaciones%20CONFIS\2016-05-10-%20MFMP%20201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esentaciones\11%20-%20Gr&#225;ficas%20presentaciones\2016-05-27%20Hist&#243;rico%20ingresos%20y%20d&#233;ficit%20-%202016%203,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Dropbox\presentaciones\11%20-%20Gr&#225;ficas%20presentaciones\2016-05-27%20Hist&#243;rico%20ingresos%20y%20d&#233;ficit%20-%202016%203,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esentaciones\11%20-%20Gr&#225;ficas%20presentaciones\2016-05-25%20Data%20Bonanza%20y%20gast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128358275107091E-2"/>
          <c:y val="9.5985712218525282E-2"/>
          <c:w val="0.93647909021891207"/>
          <c:h val="0.68060625838034661"/>
        </c:manualLayout>
      </c:layout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Ingresos totales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4.5560641490087241E-2"/>
                  <c:y val="-5.2299554492920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3.0887652583223422E-2"/>
                  <c:y val="-5.56779506903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3.0228428816407615E-4"/>
                  <c:y val="-3.2378666570044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Hoja1!$C$2:$AL$2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Hoja1!$C$3:$AL$3</c:f>
              <c:numCache>
                <c:formatCode>0.0</c:formatCode>
                <c:ptCount val="36"/>
                <c:pt idx="0">
                  <c:v>6.4301431826701245</c:v>
                </c:pt>
                <c:pt idx="1">
                  <c:v>5.9471129695063452</c:v>
                </c:pt>
                <c:pt idx="2">
                  <c:v>5.499448146599013</c:v>
                </c:pt>
                <c:pt idx="3">
                  <c:v>5.7132500683877039</c:v>
                </c:pt>
                <c:pt idx="4">
                  <c:v>6.4525064583958889</c:v>
                </c:pt>
                <c:pt idx="5">
                  <c:v>6.9285106632473479</c:v>
                </c:pt>
                <c:pt idx="6">
                  <c:v>7.6053288616157646</c:v>
                </c:pt>
                <c:pt idx="7">
                  <c:v>7.3946992489550443</c:v>
                </c:pt>
                <c:pt idx="8">
                  <c:v>7.1781946557046687</c:v>
                </c:pt>
                <c:pt idx="9">
                  <c:v>7.4074246736517981</c:v>
                </c:pt>
                <c:pt idx="10">
                  <c:v>8.6634926896064925</c:v>
                </c:pt>
                <c:pt idx="11">
                  <c:v>9.0267198966463003</c:v>
                </c:pt>
                <c:pt idx="12">
                  <c:v>9.6327918458152908</c:v>
                </c:pt>
                <c:pt idx="13">
                  <c:v>9.7188068439550896</c:v>
                </c:pt>
                <c:pt idx="14">
                  <c:v>9.6901728929817725</c:v>
                </c:pt>
                <c:pt idx="15">
                  <c:v>10.114215845537354</c:v>
                </c:pt>
                <c:pt idx="16">
                  <c:v>10.60095724587508</c:v>
                </c:pt>
                <c:pt idx="17">
                  <c:v>10.177546513893059</c:v>
                </c:pt>
                <c:pt idx="18">
                  <c:v>10.683711651495518</c:v>
                </c:pt>
                <c:pt idx="19">
                  <c:v>10.924713621467708</c:v>
                </c:pt>
                <c:pt idx="20">
                  <c:v>12.218249701151057</c:v>
                </c:pt>
                <c:pt idx="21">
                  <c:v>12.369044822634475</c:v>
                </c:pt>
                <c:pt idx="22">
                  <c:v>12.647721782065327</c:v>
                </c:pt>
                <c:pt idx="23">
                  <c:v>12.981394774737643</c:v>
                </c:pt>
                <c:pt idx="24">
                  <c:v>13.486810849116592</c:v>
                </c:pt>
                <c:pt idx="25">
                  <c:v>14.67838605353846</c:v>
                </c:pt>
                <c:pt idx="26">
                  <c:v>15.010312539689046</c:v>
                </c:pt>
                <c:pt idx="27">
                  <c:v>15.63438276009064</c:v>
                </c:pt>
                <c:pt idx="28">
                  <c:v>15.289006234360716</c:v>
                </c:pt>
                <c:pt idx="29">
                  <c:v>13.755517120198657</c:v>
                </c:pt>
                <c:pt idx="30">
                  <c:v>15.203767633443974</c:v>
                </c:pt>
                <c:pt idx="31">
                  <c:v>16.118759216264213</c:v>
                </c:pt>
                <c:pt idx="32">
                  <c:v>16.859302022332034</c:v>
                </c:pt>
                <c:pt idx="33">
                  <c:v>16.650565923763587</c:v>
                </c:pt>
                <c:pt idx="34">
                  <c:v>16.147996497491341</c:v>
                </c:pt>
                <c:pt idx="35">
                  <c:v>15.109269649358289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D35-4757-9E1A-2E94774E5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858752"/>
        <c:axId val="518495552"/>
      </c:lineChart>
      <c:catAx>
        <c:axId val="8378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CO"/>
          </a:p>
        </c:txPr>
        <c:crossAx val="518495552"/>
        <c:crosses val="autoZero"/>
        <c:auto val="1"/>
        <c:lblAlgn val="ctr"/>
        <c:lblOffset val="100"/>
        <c:noMultiLvlLbl val="0"/>
      </c:catAx>
      <c:valAx>
        <c:axId val="5184955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837858752"/>
        <c:crossesAt val="1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6078434579248199"/>
          <c:y val="0.89902787406186557"/>
          <c:w val="0.19706744400706458"/>
          <c:h val="7.7981970114998939E-2"/>
        </c:manualLayout>
      </c:layout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Gill Sans MT" panose="020B0502020104020203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'PreConfis3 (Esc Final)'!$B$98</c:f>
              <c:strCache>
                <c:ptCount val="1"/>
                <c:pt idx="0">
                  <c:v>Mayor ingreso no petrolero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88-43B1-97E0-833DB07C0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'PreConfis3 (Esc Final)'!$C$95:$D$95</c:f>
              <c:strCache>
                <c:ptCount val="2"/>
                <c:pt idx="0">
                  <c:v>Tamaño del choque 2013 vs 2016</c:v>
                </c:pt>
                <c:pt idx="1">
                  <c:v>Tamaño del ajuste</c:v>
                </c:pt>
              </c:strCache>
            </c:strRef>
          </c:cat>
          <c:val>
            <c:numRef>
              <c:f>'PreConfis3 (Esc Final)'!$C$98:$D$98</c:f>
              <c:numCache>
                <c:formatCode>#,##0.0</c:formatCode>
                <c:ptCount val="2"/>
                <c:pt idx="0">
                  <c:v>0</c:v>
                </c:pt>
                <c:pt idx="1">
                  <c:v>1.495965667251824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88-43B1-97E0-833DB07C00A1}"/>
            </c:ext>
          </c:extLst>
        </c:ser>
        <c:ser>
          <c:idx val="3"/>
          <c:order val="1"/>
          <c:tx>
            <c:strRef>
              <c:f>'PreConfis3 (Esc Final)'!$B$99</c:f>
              <c:strCache>
                <c:ptCount val="1"/>
                <c:pt idx="0">
                  <c:v>Menor gasto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088-43B1-97E0-833DB07C0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'PreConfis3 (Esc Final)'!$C$95:$D$95</c:f>
              <c:strCache>
                <c:ptCount val="2"/>
                <c:pt idx="0">
                  <c:v>Tamaño del choque 2013 vs 2016</c:v>
                </c:pt>
                <c:pt idx="1">
                  <c:v>Tamaño del ajuste</c:v>
                </c:pt>
              </c:strCache>
            </c:strRef>
          </c:cat>
          <c:val>
            <c:numRef>
              <c:f>'PreConfis3 (Esc Final)'!$C$99:$D$99</c:f>
              <c:numCache>
                <c:formatCode>#,##0.0</c:formatCode>
                <c:ptCount val="2"/>
                <c:pt idx="0">
                  <c:v>0</c:v>
                </c:pt>
                <c:pt idx="1">
                  <c:v>1.2172807037069779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88-43B1-97E0-833DB07C00A1}"/>
            </c:ext>
          </c:extLst>
        </c:ser>
        <c:ser>
          <c:idx val="4"/>
          <c:order val="2"/>
          <c:tx>
            <c:strRef>
              <c:f>'PreConfis3 (Esc Final)'!$B$100</c:f>
              <c:strCache>
                <c:ptCount val="1"/>
                <c:pt idx="0">
                  <c:v>Mayor déficit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088-43B1-97E0-833DB07C0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'PreConfis3 (Esc Final)'!$C$95:$D$95</c:f>
              <c:strCache>
                <c:ptCount val="2"/>
                <c:pt idx="0">
                  <c:v>Tamaño del choque 2013 vs 2016</c:v>
                </c:pt>
                <c:pt idx="1">
                  <c:v>Tamaño del ajuste</c:v>
                </c:pt>
              </c:strCache>
            </c:strRef>
          </c:cat>
          <c:val>
            <c:numRef>
              <c:f>'PreConfis3 (Esc Final)'!$C$100:$D$100</c:f>
              <c:numCache>
                <c:formatCode>#,##0.0</c:formatCode>
                <c:ptCount val="2"/>
                <c:pt idx="0">
                  <c:v>0</c:v>
                </c:pt>
                <c:pt idx="1">
                  <c:v>1.256424306413594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88-43B1-97E0-833DB07C00A1}"/>
            </c:ext>
          </c:extLst>
        </c:ser>
        <c:ser>
          <c:idx val="0"/>
          <c:order val="3"/>
          <c:tx>
            <c:strRef>
              <c:f>'PreConfis3 (Esc Final)'!$B$96</c:f>
              <c:strCache>
                <c:ptCount val="1"/>
                <c:pt idx="0">
                  <c:v>Caída ingreso petrolero</c:v>
                </c:pt>
              </c:strCache>
            </c:strRef>
          </c:tx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088-43B1-97E0-833DB07C0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'PreConfis3 (Esc Final)'!$C$95:$D$95</c:f>
              <c:strCache>
                <c:ptCount val="2"/>
                <c:pt idx="0">
                  <c:v>Tamaño del choque 2013 vs 2016</c:v>
                </c:pt>
                <c:pt idx="1">
                  <c:v>Tamaño del ajuste</c:v>
                </c:pt>
              </c:strCache>
            </c:strRef>
          </c:cat>
          <c:val>
            <c:numRef>
              <c:f>'PreConfis3 (Esc Final)'!$C$96:$D$96</c:f>
              <c:numCache>
                <c:formatCode>#,##0.0</c:formatCode>
                <c:ptCount val="2"/>
                <c:pt idx="0">
                  <c:v>3.2459980402255719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088-43B1-97E0-833DB07C00A1}"/>
            </c:ext>
          </c:extLst>
        </c:ser>
        <c:ser>
          <c:idx val="1"/>
          <c:order val="4"/>
          <c:tx>
            <c:strRef>
              <c:f>'PreConfis3 (Esc Final)'!$B$97</c:f>
              <c:strCache>
                <c:ptCount val="1"/>
                <c:pt idx="0">
                  <c:v>Mayor pago de intereses</c:v>
                </c:pt>
              </c:strCache>
            </c:strRef>
          </c:tx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088-43B1-97E0-833DB07C00A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'PreConfis3 (Esc Final)'!$C$95:$D$95</c:f>
              <c:strCache>
                <c:ptCount val="2"/>
                <c:pt idx="0">
                  <c:v>Tamaño del choque 2013 vs 2016</c:v>
                </c:pt>
                <c:pt idx="1">
                  <c:v>Tamaño del ajuste</c:v>
                </c:pt>
              </c:strCache>
            </c:strRef>
          </c:cat>
          <c:val>
            <c:numRef>
              <c:f>'PreConfis3 (Esc Final)'!$C$97:$D$97</c:f>
              <c:numCache>
                <c:formatCode>#,##0.0</c:formatCode>
                <c:ptCount val="2"/>
                <c:pt idx="0">
                  <c:v>0.707725114527195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088-43B1-97E0-833DB07C0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2662352"/>
        <c:axId val="702669424"/>
      </c:barChart>
      <c:lineChart>
        <c:grouping val="standard"/>
        <c:varyColors val="0"/>
        <c:ser>
          <c:idx val="5"/>
          <c:order val="5"/>
          <c:tx>
            <c:strRef>
              <c:f>'PreConfis3 (Esc Final)'!$B$101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'PreConfis3 (Esc Final)'!$C$95:$D$95</c:f>
              <c:strCache>
                <c:ptCount val="2"/>
                <c:pt idx="0">
                  <c:v>Tamaño del choque 2013 vs 2016</c:v>
                </c:pt>
                <c:pt idx="1">
                  <c:v>Tamaño del ajuste</c:v>
                </c:pt>
              </c:strCache>
            </c:strRef>
          </c:cat>
          <c:val>
            <c:numRef>
              <c:f>'PreConfis3 (Esc Final)'!$C$101:$D$101</c:f>
              <c:numCache>
                <c:formatCode>#,##0.0</c:formatCode>
                <c:ptCount val="2"/>
                <c:pt idx="0">
                  <c:v>3.9537231547527671</c:v>
                </c:pt>
                <c:pt idx="1">
                  <c:v>3.9696706773723962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088-43B1-97E0-833DB07C0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662352"/>
        <c:axId val="702669424"/>
      </c:lineChart>
      <c:catAx>
        <c:axId val="70266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</a:defRPr>
            </a:pPr>
            <a:endParaRPr lang="es-CO"/>
          </a:p>
        </c:txPr>
        <c:crossAx val="702669424"/>
        <c:crosses val="autoZero"/>
        <c:auto val="1"/>
        <c:lblAlgn val="ctr"/>
        <c:lblOffset val="100"/>
        <c:noMultiLvlLbl val="0"/>
      </c:catAx>
      <c:valAx>
        <c:axId val="7026694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7026623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bg1"/>
          </a:solidFill>
          <a:latin typeface="Century Gothic" panose="020B0502020202020204" pitchFamily="34" charset="0"/>
        </a:defRPr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Hoja1!$J$80</c:f>
              <c:strCache>
                <c:ptCount val="1"/>
                <c:pt idx="0">
                  <c:v>Sector Financiero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0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28"/>
              <c:spPr>
                <a:solidFill>
                  <a:schemeClr val="accent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30"/>
              <c:spPr>
                <a:solidFill>
                  <a:schemeClr val="accent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circle"/>
              <c:size val="40"/>
              <c:spPr>
                <a:solidFill>
                  <a:schemeClr val="accent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Hoja1!$K$79:$N$79</c:f>
              <c:strCache>
                <c:ptCount val="4"/>
                <c:pt idx="0">
                  <c:v>Industria</c:v>
                </c:pt>
                <c:pt idx="1">
                  <c:v>Comercio</c:v>
                </c:pt>
                <c:pt idx="2">
                  <c:v>Minas</c:v>
                </c:pt>
                <c:pt idx="3">
                  <c:v>Construcción</c:v>
                </c:pt>
              </c:strCache>
            </c:strRef>
          </c:cat>
          <c:val>
            <c:numRef>
              <c:f>Hoja1!$K$80:$N$80</c:f>
              <c:numCache>
                <c:formatCode>0.0</c:formatCode>
                <c:ptCount val="4"/>
                <c:pt idx="0">
                  <c:v>1.4955753902297566</c:v>
                </c:pt>
                <c:pt idx="1">
                  <c:v>1.6275394973314643</c:v>
                </c:pt>
                <c:pt idx="2">
                  <c:v>2.8482519139105604</c:v>
                </c:pt>
                <c:pt idx="3">
                  <c:v>3.3477981586714929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677040"/>
        <c:axId val="702673776"/>
      </c:lineChart>
      <c:catAx>
        <c:axId val="7026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702673776"/>
        <c:crosses val="autoZero"/>
        <c:auto val="1"/>
        <c:lblAlgn val="ctr"/>
        <c:lblOffset val="100"/>
        <c:noMultiLvlLbl val="0"/>
      </c:catAx>
      <c:valAx>
        <c:axId val="7026737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0267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Hoja1!$Q$3</c:f>
              <c:strCache>
                <c:ptCount val="1"/>
                <c:pt idx="0">
                  <c:v>Establecimientos financieros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0"/>
                  <c:y val="1.8223785627603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Hoja1!$C$9:$C$68</c:f>
              <c:numCache>
                <c:formatCode>mmm\-yy</c:formatCode>
                <c:ptCount val="60"/>
                <c:pt idx="0">
                  <c:v>37043</c:v>
                </c:pt>
                <c:pt idx="1">
                  <c:v>37135</c:v>
                </c:pt>
                <c:pt idx="2">
                  <c:v>37226</c:v>
                </c:pt>
                <c:pt idx="3">
                  <c:v>37316</c:v>
                </c:pt>
                <c:pt idx="4">
                  <c:v>37408</c:v>
                </c:pt>
                <c:pt idx="5">
                  <c:v>37500</c:v>
                </c:pt>
                <c:pt idx="6">
                  <c:v>37591</c:v>
                </c:pt>
                <c:pt idx="7">
                  <c:v>37681</c:v>
                </c:pt>
                <c:pt idx="8">
                  <c:v>37773</c:v>
                </c:pt>
                <c:pt idx="9">
                  <c:v>37865</c:v>
                </c:pt>
                <c:pt idx="10">
                  <c:v>37956</c:v>
                </c:pt>
                <c:pt idx="11">
                  <c:v>38047</c:v>
                </c:pt>
                <c:pt idx="12">
                  <c:v>38139</c:v>
                </c:pt>
                <c:pt idx="13">
                  <c:v>38231</c:v>
                </c:pt>
                <c:pt idx="14">
                  <c:v>38322</c:v>
                </c:pt>
                <c:pt idx="15">
                  <c:v>38412</c:v>
                </c:pt>
                <c:pt idx="16">
                  <c:v>38504</c:v>
                </c:pt>
                <c:pt idx="17">
                  <c:v>38596</c:v>
                </c:pt>
                <c:pt idx="18">
                  <c:v>38687</c:v>
                </c:pt>
                <c:pt idx="19">
                  <c:v>38777</c:v>
                </c:pt>
                <c:pt idx="20">
                  <c:v>38869</c:v>
                </c:pt>
                <c:pt idx="21">
                  <c:v>38961</c:v>
                </c:pt>
                <c:pt idx="22">
                  <c:v>39052</c:v>
                </c:pt>
                <c:pt idx="23">
                  <c:v>39142</c:v>
                </c:pt>
                <c:pt idx="24">
                  <c:v>39234</c:v>
                </c:pt>
                <c:pt idx="25">
                  <c:v>39326</c:v>
                </c:pt>
                <c:pt idx="26">
                  <c:v>39417</c:v>
                </c:pt>
                <c:pt idx="27">
                  <c:v>39508</c:v>
                </c:pt>
                <c:pt idx="28">
                  <c:v>39600</c:v>
                </c:pt>
                <c:pt idx="29">
                  <c:v>39692</c:v>
                </c:pt>
                <c:pt idx="30">
                  <c:v>39783</c:v>
                </c:pt>
                <c:pt idx="31">
                  <c:v>39873</c:v>
                </c:pt>
                <c:pt idx="32">
                  <c:v>39965</c:v>
                </c:pt>
                <c:pt idx="33">
                  <c:v>40057</c:v>
                </c:pt>
                <c:pt idx="34">
                  <c:v>40148</c:v>
                </c:pt>
                <c:pt idx="35">
                  <c:v>40238</c:v>
                </c:pt>
                <c:pt idx="36">
                  <c:v>40330</c:v>
                </c:pt>
                <c:pt idx="37">
                  <c:v>40422</c:v>
                </c:pt>
                <c:pt idx="38">
                  <c:v>40513</c:v>
                </c:pt>
                <c:pt idx="39">
                  <c:v>40603</c:v>
                </c:pt>
                <c:pt idx="40">
                  <c:v>40695</c:v>
                </c:pt>
                <c:pt idx="41">
                  <c:v>40787</c:v>
                </c:pt>
                <c:pt idx="42">
                  <c:v>40878</c:v>
                </c:pt>
                <c:pt idx="43">
                  <c:v>40969</c:v>
                </c:pt>
                <c:pt idx="44">
                  <c:v>41061</c:v>
                </c:pt>
                <c:pt idx="45">
                  <c:v>41153</c:v>
                </c:pt>
                <c:pt idx="46">
                  <c:v>41244</c:v>
                </c:pt>
                <c:pt idx="47">
                  <c:v>41334</c:v>
                </c:pt>
                <c:pt idx="48">
                  <c:v>41426</c:v>
                </c:pt>
                <c:pt idx="49">
                  <c:v>41518</c:v>
                </c:pt>
                <c:pt idx="50">
                  <c:v>41609</c:v>
                </c:pt>
                <c:pt idx="51">
                  <c:v>41699</c:v>
                </c:pt>
                <c:pt idx="52">
                  <c:v>41791</c:v>
                </c:pt>
                <c:pt idx="53">
                  <c:v>41883</c:v>
                </c:pt>
                <c:pt idx="54">
                  <c:v>41974</c:v>
                </c:pt>
                <c:pt idx="55">
                  <c:v>42064</c:v>
                </c:pt>
                <c:pt idx="56">
                  <c:v>42156</c:v>
                </c:pt>
                <c:pt idx="57">
                  <c:v>42248</c:v>
                </c:pt>
                <c:pt idx="58">
                  <c:v>42339</c:v>
                </c:pt>
                <c:pt idx="59">
                  <c:v>42430</c:v>
                </c:pt>
              </c:numCache>
            </c:numRef>
          </c:cat>
          <c:val>
            <c:numRef>
              <c:f>Hoja1!$Q$9:$Q$68</c:f>
              <c:numCache>
                <c:formatCode>0.0</c:formatCode>
                <c:ptCount val="60"/>
                <c:pt idx="0">
                  <c:v>0.96845194424064474</c:v>
                </c:pt>
                <c:pt idx="1">
                  <c:v>1.1233496243343799</c:v>
                </c:pt>
                <c:pt idx="2">
                  <c:v>2.155078267200583</c:v>
                </c:pt>
                <c:pt idx="3">
                  <c:v>1.4203510816519715</c:v>
                </c:pt>
                <c:pt idx="4">
                  <c:v>3.7421886353727674</c:v>
                </c:pt>
                <c:pt idx="5">
                  <c:v>3.8591935367525032</c:v>
                </c:pt>
                <c:pt idx="6">
                  <c:v>2.9149739861734636</c:v>
                </c:pt>
                <c:pt idx="7">
                  <c:v>4.8190175237000865</c:v>
                </c:pt>
                <c:pt idx="8">
                  <c:v>3.5021363031449093</c:v>
                </c:pt>
                <c:pt idx="9">
                  <c:v>3.3129601333518499</c:v>
                </c:pt>
                <c:pt idx="10">
                  <c:v>4.0997229916897471</c:v>
                </c:pt>
                <c:pt idx="11">
                  <c:v>4.6933881466255656</c:v>
                </c:pt>
                <c:pt idx="12">
                  <c:v>4.24308046288151</c:v>
                </c:pt>
                <c:pt idx="13">
                  <c:v>4.383193277310915</c:v>
                </c:pt>
                <c:pt idx="14">
                  <c:v>5.1024481106971775</c:v>
                </c:pt>
                <c:pt idx="15">
                  <c:v>4.2081151832460639</c:v>
                </c:pt>
                <c:pt idx="16">
                  <c:v>4.9467670734874014</c:v>
                </c:pt>
                <c:pt idx="17">
                  <c:v>5.5129773942165228</c:v>
                </c:pt>
                <c:pt idx="18">
                  <c:v>5.2218494841445695</c:v>
                </c:pt>
                <c:pt idx="19">
                  <c:v>5.8406079256421606</c:v>
                </c:pt>
                <c:pt idx="20">
                  <c:v>6.1115922306074433</c:v>
                </c:pt>
                <c:pt idx="21">
                  <c:v>6.8485625343343681</c:v>
                </c:pt>
                <c:pt idx="22">
                  <c:v>6.9357555341674759</c:v>
                </c:pt>
                <c:pt idx="23">
                  <c:v>7.4764136948911153</c:v>
                </c:pt>
                <c:pt idx="24">
                  <c:v>6.8380552640783465</c:v>
                </c:pt>
                <c:pt idx="25">
                  <c:v>6.2896315338474729</c:v>
                </c:pt>
                <c:pt idx="26">
                  <c:v>6.6771671260617671</c:v>
                </c:pt>
                <c:pt idx="27">
                  <c:v>5.2282890741456312</c:v>
                </c:pt>
                <c:pt idx="28">
                  <c:v>4.7198122987941238</c:v>
                </c:pt>
                <c:pt idx="29">
                  <c:v>4.4233043104374925</c:v>
                </c:pt>
                <c:pt idx="30">
                  <c:v>3.7650284750052831</c:v>
                </c:pt>
                <c:pt idx="31">
                  <c:v>3.9506820566631795</c:v>
                </c:pt>
                <c:pt idx="32">
                  <c:v>4.2465610671112985</c:v>
                </c:pt>
                <c:pt idx="33">
                  <c:v>2.9080240877039421</c:v>
                </c:pt>
                <c:pt idx="34">
                  <c:v>1.4889724565504636</c:v>
                </c:pt>
                <c:pt idx="35">
                  <c:v>2.3217079695149634</c:v>
                </c:pt>
                <c:pt idx="36">
                  <c:v>2.7040535812465682</c:v>
                </c:pt>
                <c:pt idx="37">
                  <c:v>4.1462438731619589</c:v>
                </c:pt>
                <c:pt idx="38">
                  <c:v>5.3727905462921166</c:v>
                </c:pt>
                <c:pt idx="39">
                  <c:v>5.5985793913086335</c:v>
                </c:pt>
                <c:pt idx="40">
                  <c:v>6.4726494062682605</c:v>
                </c:pt>
                <c:pt idx="41">
                  <c:v>7.1507467703981087</c:v>
                </c:pt>
                <c:pt idx="42">
                  <c:v>7.474814674016339</c:v>
                </c:pt>
                <c:pt idx="43">
                  <c:v>6.9413303437967144</c:v>
                </c:pt>
                <c:pt idx="44">
                  <c:v>5.5855197001554169</c:v>
                </c:pt>
                <c:pt idx="45">
                  <c:v>3.9037289351021798</c:v>
                </c:pt>
                <c:pt idx="46">
                  <c:v>3.8997214484679743</c:v>
                </c:pt>
                <c:pt idx="47">
                  <c:v>3.5162051192452193</c:v>
                </c:pt>
                <c:pt idx="48">
                  <c:v>3.9870129870129833</c:v>
                </c:pt>
                <c:pt idx="49">
                  <c:v>5.4220765215891031</c:v>
                </c:pt>
                <c:pt idx="50">
                  <c:v>5.4342737988850587</c:v>
                </c:pt>
                <c:pt idx="51">
                  <c:v>6.0888645090510174</c:v>
                </c:pt>
                <c:pt idx="52">
                  <c:v>6.4651763040672661</c:v>
                </c:pt>
                <c:pt idx="53">
                  <c:v>5.425531914893611</c:v>
                </c:pt>
                <c:pt idx="54">
                  <c:v>4.9846625766871266</c:v>
                </c:pt>
                <c:pt idx="55">
                  <c:v>4.7967544348102686</c:v>
                </c:pt>
                <c:pt idx="56">
                  <c:v>3.8202862282005201</c:v>
                </c:pt>
                <c:pt idx="57">
                  <c:v>4.2226189552122984</c:v>
                </c:pt>
                <c:pt idx="58">
                  <c:v>4.2712698473722721</c:v>
                </c:pt>
                <c:pt idx="59">
                  <c:v>3.7725823591923557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Hoja1!$P$73</c:f>
              <c:strCache>
                <c:ptCount val="1"/>
                <c:pt idx="0">
                  <c:v>Promedio 2000-2015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-6.470906735381695E-3"/>
                  <c:y val="-1.8223785627603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7030A0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Hoja1!$C$9:$C$68</c:f>
              <c:numCache>
                <c:formatCode>mmm\-yy</c:formatCode>
                <c:ptCount val="60"/>
                <c:pt idx="0">
                  <c:v>37043</c:v>
                </c:pt>
                <c:pt idx="1">
                  <c:v>37135</c:v>
                </c:pt>
                <c:pt idx="2">
                  <c:v>37226</c:v>
                </c:pt>
                <c:pt idx="3">
                  <c:v>37316</c:v>
                </c:pt>
                <c:pt idx="4">
                  <c:v>37408</c:v>
                </c:pt>
                <c:pt idx="5">
                  <c:v>37500</c:v>
                </c:pt>
                <c:pt idx="6">
                  <c:v>37591</c:v>
                </c:pt>
                <c:pt idx="7">
                  <c:v>37681</c:v>
                </c:pt>
                <c:pt idx="8">
                  <c:v>37773</c:v>
                </c:pt>
                <c:pt idx="9">
                  <c:v>37865</c:v>
                </c:pt>
                <c:pt idx="10">
                  <c:v>37956</c:v>
                </c:pt>
                <c:pt idx="11">
                  <c:v>38047</c:v>
                </c:pt>
                <c:pt idx="12">
                  <c:v>38139</c:v>
                </c:pt>
                <c:pt idx="13">
                  <c:v>38231</c:v>
                </c:pt>
                <c:pt idx="14">
                  <c:v>38322</c:v>
                </c:pt>
                <c:pt idx="15">
                  <c:v>38412</c:v>
                </c:pt>
                <c:pt idx="16">
                  <c:v>38504</c:v>
                </c:pt>
                <c:pt idx="17">
                  <c:v>38596</c:v>
                </c:pt>
                <c:pt idx="18">
                  <c:v>38687</c:v>
                </c:pt>
                <c:pt idx="19">
                  <c:v>38777</c:v>
                </c:pt>
                <c:pt idx="20">
                  <c:v>38869</c:v>
                </c:pt>
                <c:pt idx="21">
                  <c:v>38961</c:v>
                </c:pt>
                <c:pt idx="22">
                  <c:v>39052</c:v>
                </c:pt>
                <c:pt idx="23">
                  <c:v>39142</c:v>
                </c:pt>
                <c:pt idx="24">
                  <c:v>39234</c:v>
                </c:pt>
                <c:pt idx="25">
                  <c:v>39326</c:v>
                </c:pt>
                <c:pt idx="26">
                  <c:v>39417</c:v>
                </c:pt>
                <c:pt idx="27">
                  <c:v>39508</c:v>
                </c:pt>
                <c:pt idx="28">
                  <c:v>39600</c:v>
                </c:pt>
                <c:pt idx="29">
                  <c:v>39692</c:v>
                </c:pt>
                <c:pt idx="30">
                  <c:v>39783</c:v>
                </c:pt>
                <c:pt idx="31">
                  <c:v>39873</c:v>
                </c:pt>
                <c:pt idx="32">
                  <c:v>39965</c:v>
                </c:pt>
                <c:pt idx="33">
                  <c:v>40057</c:v>
                </c:pt>
                <c:pt idx="34">
                  <c:v>40148</c:v>
                </c:pt>
                <c:pt idx="35">
                  <c:v>40238</c:v>
                </c:pt>
                <c:pt idx="36">
                  <c:v>40330</c:v>
                </c:pt>
                <c:pt idx="37">
                  <c:v>40422</c:v>
                </c:pt>
                <c:pt idx="38">
                  <c:v>40513</c:v>
                </c:pt>
                <c:pt idx="39">
                  <c:v>40603</c:v>
                </c:pt>
                <c:pt idx="40">
                  <c:v>40695</c:v>
                </c:pt>
                <c:pt idx="41">
                  <c:v>40787</c:v>
                </c:pt>
                <c:pt idx="42">
                  <c:v>40878</c:v>
                </c:pt>
                <c:pt idx="43">
                  <c:v>40969</c:v>
                </c:pt>
                <c:pt idx="44">
                  <c:v>41061</c:v>
                </c:pt>
                <c:pt idx="45">
                  <c:v>41153</c:v>
                </c:pt>
                <c:pt idx="46">
                  <c:v>41244</c:v>
                </c:pt>
                <c:pt idx="47">
                  <c:v>41334</c:v>
                </c:pt>
                <c:pt idx="48">
                  <c:v>41426</c:v>
                </c:pt>
                <c:pt idx="49">
                  <c:v>41518</c:v>
                </c:pt>
                <c:pt idx="50">
                  <c:v>41609</c:v>
                </c:pt>
                <c:pt idx="51">
                  <c:v>41699</c:v>
                </c:pt>
                <c:pt idx="52">
                  <c:v>41791</c:v>
                </c:pt>
                <c:pt idx="53">
                  <c:v>41883</c:v>
                </c:pt>
                <c:pt idx="54">
                  <c:v>41974</c:v>
                </c:pt>
                <c:pt idx="55">
                  <c:v>42064</c:v>
                </c:pt>
                <c:pt idx="56">
                  <c:v>42156</c:v>
                </c:pt>
                <c:pt idx="57">
                  <c:v>42248</c:v>
                </c:pt>
                <c:pt idx="58">
                  <c:v>42339</c:v>
                </c:pt>
                <c:pt idx="59">
                  <c:v>42430</c:v>
                </c:pt>
              </c:numCache>
            </c:numRef>
          </c:cat>
          <c:val>
            <c:numRef>
              <c:f>Hoja1!$W$8:$W$67</c:f>
              <c:numCache>
                <c:formatCode>0.0</c:formatCode>
                <c:ptCount val="60"/>
                <c:pt idx="0">
                  <c:v>4.5633629815110606</c:v>
                </c:pt>
                <c:pt idx="1">
                  <c:v>4.5633629815110606</c:v>
                </c:pt>
                <c:pt idx="2">
                  <c:v>4.5633629815110606</c:v>
                </c:pt>
                <c:pt idx="3">
                  <c:v>4.5633629815110606</c:v>
                </c:pt>
                <c:pt idx="4">
                  <c:v>4.5633629815110606</c:v>
                </c:pt>
                <c:pt idx="5">
                  <c:v>4.5633629815110606</c:v>
                </c:pt>
                <c:pt idx="6">
                  <c:v>4.5633629815110606</c:v>
                </c:pt>
                <c:pt idx="7">
                  <c:v>4.5633629815110606</c:v>
                </c:pt>
                <c:pt idx="8">
                  <c:v>4.5633629815110606</c:v>
                </c:pt>
                <c:pt idx="9">
                  <c:v>4.5633629815110606</c:v>
                </c:pt>
                <c:pt idx="10">
                  <c:v>4.5633629815110606</c:v>
                </c:pt>
                <c:pt idx="11">
                  <c:v>4.5633629815110606</c:v>
                </c:pt>
                <c:pt idx="12">
                  <c:v>4.5633629815110606</c:v>
                </c:pt>
                <c:pt idx="13">
                  <c:v>4.5633629815110606</c:v>
                </c:pt>
                <c:pt idx="14">
                  <c:v>4.5633629815110606</c:v>
                </c:pt>
                <c:pt idx="15">
                  <c:v>4.5633629815110606</c:v>
                </c:pt>
                <c:pt idx="16">
                  <c:v>4.5633629815110606</c:v>
                </c:pt>
                <c:pt idx="17">
                  <c:v>4.5633629815110606</c:v>
                </c:pt>
                <c:pt idx="18">
                  <c:v>4.5633629815110606</c:v>
                </c:pt>
                <c:pt idx="19">
                  <c:v>4.5633629815110606</c:v>
                </c:pt>
                <c:pt idx="20">
                  <c:v>4.5633629815110606</c:v>
                </c:pt>
                <c:pt idx="21">
                  <c:v>4.5633629815110606</c:v>
                </c:pt>
                <c:pt idx="22">
                  <c:v>4.5633629815110606</c:v>
                </c:pt>
                <c:pt idx="23">
                  <c:v>4.5633629815110606</c:v>
                </c:pt>
                <c:pt idx="24">
                  <c:v>4.5633629815110606</c:v>
                </c:pt>
                <c:pt idx="25">
                  <c:v>4.5633629815110606</c:v>
                </c:pt>
                <c:pt idx="26">
                  <c:v>4.5633629815110606</c:v>
                </c:pt>
                <c:pt idx="27">
                  <c:v>4.5633629815110606</c:v>
                </c:pt>
                <c:pt idx="28">
                  <c:v>4.5633629815110606</c:v>
                </c:pt>
                <c:pt idx="29">
                  <c:v>4.5633629815110606</c:v>
                </c:pt>
                <c:pt idx="30">
                  <c:v>4.5633629815110606</c:v>
                </c:pt>
                <c:pt idx="31">
                  <c:v>4.5633629815110606</c:v>
                </c:pt>
                <c:pt idx="32">
                  <c:v>4.5633629815110606</c:v>
                </c:pt>
                <c:pt idx="33">
                  <c:v>4.5633629815110606</c:v>
                </c:pt>
                <c:pt idx="34">
                  <c:v>4.5633629815110606</c:v>
                </c:pt>
                <c:pt idx="35">
                  <c:v>4.5633629815110606</c:v>
                </c:pt>
                <c:pt idx="36">
                  <c:v>4.5633629815110606</c:v>
                </c:pt>
                <c:pt idx="37">
                  <c:v>4.5633629815110606</c:v>
                </c:pt>
                <c:pt idx="38">
                  <c:v>4.5633629815110606</c:v>
                </c:pt>
                <c:pt idx="39">
                  <c:v>4.5633629815110606</c:v>
                </c:pt>
                <c:pt idx="40">
                  <c:v>4.5633629815110606</c:v>
                </c:pt>
                <c:pt idx="41">
                  <c:v>4.5633629815110606</c:v>
                </c:pt>
                <c:pt idx="42">
                  <c:v>4.5633629815110606</c:v>
                </c:pt>
                <c:pt idx="43">
                  <c:v>4.5633629815110606</c:v>
                </c:pt>
                <c:pt idx="44">
                  <c:v>4.5633629815110606</c:v>
                </c:pt>
                <c:pt idx="45">
                  <c:v>4.5633629815110606</c:v>
                </c:pt>
                <c:pt idx="46">
                  <c:v>4.5633629815110606</c:v>
                </c:pt>
                <c:pt idx="47">
                  <c:v>4.5633629815110606</c:v>
                </c:pt>
                <c:pt idx="48">
                  <c:v>4.5633629815110606</c:v>
                </c:pt>
                <c:pt idx="49">
                  <c:v>4.5633629815110606</c:v>
                </c:pt>
                <c:pt idx="50">
                  <c:v>4.5633629815110606</c:v>
                </c:pt>
                <c:pt idx="51">
                  <c:v>4.5633629815110606</c:v>
                </c:pt>
                <c:pt idx="52">
                  <c:v>4.5633629815110606</c:v>
                </c:pt>
                <c:pt idx="53">
                  <c:v>4.5633629815110606</c:v>
                </c:pt>
                <c:pt idx="54">
                  <c:v>4.5633629815110606</c:v>
                </c:pt>
                <c:pt idx="55">
                  <c:v>4.5633629815110606</c:v>
                </c:pt>
                <c:pt idx="56">
                  <c:v>4.5633629815110606</c:v>
                </c:pt>
                <c:pt idx="57">
                  <c:v>4.5633629815110606</c:v>
                </c:pt>
                <c:pt idx="58">
                  <c:v>4.5633629815110606</c:v>
                </c:pt>
                <c:pt idx="59">
                  <c:v>4.5633629815110606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Hoja1!$P$72</c:f>
              <c:strCache>
                <c:ptCount val="1"/>
                <c:pt idx="0">
                  <c:v>Promedio 2010-2015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59"/>
              <c:layout>
                <c:manualLayout>
                  <c:x val="0"/>
                  <c:y val="-4.3619736067916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Hoja1!$C$9:$C$68</c:f>
              <c:numCache>
                <c:formatCode>mmm\-yy</c:formatCode>
                <c:ptCount val="60"/>
                <c:pt idx="0">
                  <c:v>37043</c:v>
                </c:pt>
                <c:pt idx="1">
                  <c:v>37135</c:v>
                </c:pt>
                <c:pt idx="2">
                  <c:v>37226</c:v>
                </c:pt>
                <c:pt idx="3">
                  <c:v>37316</c:v>
                </c:pt>
                <c:pt idx="4">
                  <c:v>37408</c:v>
                </c:pt>
                <c:pt idx="5">
                  <c:v>37500</c:v>
                </c:pt>
                <c:pt idx="6">
                  <c:v>37591</c:v>
                </c:pt>
                <c:pt idx="7">
                  <c:v>37681</c:v>
                </c:pt>
                <c:pt idx="8">
                  <c:v>37773</c:v>
                </c:pt>
                <c:pt idx="9">
                  <c:v>37865</c:v>
                </c:pt>
                <c:pt idx="10">
                  <c:v>37956</c:v>
                </c:pt>
                <c:pt idx="11">
                  <c:v>38047</c:v>
                </c:pt>
                <c:pt idx="12">
                  <c:v>38139</c:v>
                </c:pt>
                <c:pt idx="13">
                  <c:v>38231</c:v>
                </c:pt>
                <c:pt idx="14">
                  <c:v>38322</c:v>
                </c:pt>
                <c:pt idx="15">
                  <c:v>38412</c:v>
                </c:pt>
                <c:pt idx="16">
                  <c:v>38504</c:v>
                </c:pt>
                <c:pt idx="17">
                  <c:v>38596</c:v>
                </c:pt>
                <c:pt idx="18">
                  <c:v>38687</c:v>
                </c:pt>
                <c:pt idx="19">
                  <c:v>38777</c:v>
                </c:pt>
                <c:pt idx="20">
                  <c:v>38869</c:v>
                </c:pt>
                <c:pt idx="21">
                  <c:v>38961</c:v>
                </c:pt>
                <c:pt idx="22">
                  <c:v>39052</c:v>
                </c:pt>
                <c:pt idx="23">
                  <c:v>39142</c:v>
                </c:pt>
                <c:pt idx="24">
                  <c:v>39234</c:v>
                </c:pt>
                <c:pt idx="25">
                  <c:v>39326</c:v>
                </c:pt>
                <c:pt idx="26">
                  <c:v>39417</c:v>
                </c:pt>
                <c:pt idx="27">
                  <c:v>39508</c:v>
                </c:pt>
                <c:pt idx="28">
                  <c:v>39600</c:v>
                </c:pt>
                <c:pt idx="29">
                  <c:v>39692</c:v>
                </c:pt>
                <c:pt idx="30">
                  <c:v>39783</c:v>
                </c:pt>
                <c:pt idx="31">
                  <c:v>39873</c:v>
                </c:pt>
                <c:pt idx="32">
                  <c:v>39965</c:v>
                </c:pt>
                <c:pt idx="33">
                  <c:v>40057</c:v>
                </c:pt>
                <c:pt idx="34">
                  <c:v>40148</c:v>
                </c:pt>
                <c:pt idx="35">
                  <c:v>40238</c:v>
                </c:pt>
                <c:pt idx="36">
                  <c:v>40330</c:v>
                </c:pt>
                <c:pt idx="37">
                  <c:v>40422</c:v>
                </c:pt>
                <c:pt idx="38">
                  <c:v>40513</c:v>
                </c:pt>
                <c:pt idx="39">
                  <c:v>40603</c:v>
                </c:pt>
                <c:pt idx="40">
                  <c:v>40695</c:v>
                </c:pt>
                <c:pt idx="41">
                  <c:v>40787</c:v>
                </c:pt>
                <c:pt idx="42">
                  <c:v>40878</c:v>
                </c:pt>
                <c:pt idx="43">
                  <c:v>40969</c:v>
                </c:pt>
                <c:pt idx="44">
                  <c:v>41061</c:v>
                </c:pt>
                <c:pt idx="45">
                  <c:v>41153</c:v>
                </c:pt>
                <c:pt idx="46">
                  <c:v>41244</c:v>
                </c:pt>
                <c:pt idx="47">
                  <c:v>41334</c:v>
                </c:pt>
                <c:pt idx="48">
                  <c:v>41426</c:v>
                </c:pt>
                <c:pt idx="49">
                  <c:v>41518</c:v>
                </c:pt>
                <c:pt idx="50">
                  <c:v>41609</c:v>
                </c:pt>
                <c:pt idx="51">
                  <c:v>41699</c:v>
                </c:pt>
                <c:pt idx="52">
                  <c:v>41791</c:v>
                </c:pt>
                <c:pt idx="53">
                  <c:v>41883</c:v>
                </c:pt>
                <c:pt idx="54">
                  <c:v>41974</c:v>
                </c:pt>
                <c:pt idx="55">
                  <c:v>42064</c:v>
                </c:pt>
                <c:pt idx="56">
                  <c:v>42156</c:v>
                </c:pt>
                <c:pt idx="57">
                  <c:v>42248</c:v>
                </c:pt>
                <c:pt idx="58">
                  <c:v>42339</c:v>
                </c:pt>
                <c:pt idx="59">
                  <c:v>42430</c:v>
                </c:pt>
              </c:numCache>
            </c:numRef>
          </c:cat>
          <c:val>
            <c:numRef>
              <c:f>Hoja1!$X$8:$X$67</c:f>
              <c:numCache>
                <c:formatCode>General</c:formatCode>
                <c:ptCount val="60"/>
                <c:pt idx="36" formatCode="0.0">
                  <c:v>4.9511680878379334</c:v>
                </c:pt>
                <c:pt idx="37" formatCode="0.0">
                  <c:v>4.9511680878379334</c:v>
                </c:pt>
                <c:pt idx="38" formatCode="0.0">
                  <c:v>4.9511680878379334</c:v>
                </c:pt>
                <c:pt idx="39" formatCode="0.0">
                  <c:v>4.9511680878379334</c:v>
                </c:pt>
                <c:pt idx="40" formatCode="0.0">
                  <c:v>4.9511680878379334</c:v>
                </c:pt>
                <c:pt idx="41" formatCode="0.0">
                  <c:v>4.9511680878379334</c:v>
                </c:pt>
                <c:pt idx="42" formatCode="0.0">
                  <c:v>4.9511680878379334</c:v>
                </c:pt>
                <c:pt idx="43" formatCode="0.0">
                  <c:v>4.9511680878379334</c:v>
                </c:pt>
                <c:pt idx="44" formatCode="0.0">
                  <c:v>4.9511680878379334</c:v>
                </c:pt>
                <c:pt idx="45" formatCode="0.0">
                  <c:v>4.9511680878379334</c:v>
                </c:pt>
                <c:pt idx="46" formatCode="0.0">
                  <c:v>4.9511680878379334</c:v>
                </c:pt>
                <c:pt idx="47" formatCode="0.0">
                  <c:v>4.9511680878379334</c:v>
                </c:pt>
                <c:pt idx="48" formatCode="0.0">
                  <c:v>4.9511680878379334</c:v>
                </c:pt>
                <c:pt idx="49" formatCode="0.0">
                  <c:v>4.9511680878379334</c:v>
                </c:pt>
                <c:pt idx="50" formatCode="0.0">
                  <c:v>4.9511680878379334</c:v>
                </c:pt>
                <c:pt idx="51" formatCode="0.0">
                  <c:v>4.9511680878379334</c:v>
                </c:pt>
                <c:pt idx="52" formatCode="0.0">
                  <c:v>4.9511680878379334</c:v>
                </c:pt>
                <c:pt idx="53" formatCode="0.0">
                  <c:v>4.9511680878379334</c:v>
                </c:pt>
                <c:pt idx="54" formatCode="0.0">
                  <c:v>4.9511680878379334</c:v>
                </c:pt>
                <c:pt idx="55" formatCode="0.0">
                  <c:v>4.9511680878379334</c:v>
                </c:pt>
                <c:pt idx="56" formatCode="0.0">
                  <c:v>4.9511680878379334</c:v>
                </c:pt>
                <c:pt idx="57" formatCode="0.0">
                  <c:v>4.9511680878379334</c:v>
                </c:pt>
                <c:pt idx="58" formatCode="0.0">
                  <c:v>4.9511680878379334</c:v>
                </c:pt>
                <c:pt idx="59" formatCode="0.0">
                  <c:v>4.9511680878379334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577520"/>
        <c:axId val="836573712"/>
      </c:lineChart>
      <c:dateAx>
        <c:axId val="836577520"/>
        <c:scaling>
          <c:orientation val="minMax"/>
          <c:min val="37316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73712"/>
        <c:crosses val="autoZero"/>
        <c:auto val="1"/>
        <c:lblOffset val="100"/>
        <c:baseTimeUnit val="months"/>
      </c:dateAx>
      <c:valAx>
        <c:axId val="836573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s-CO"/>
                  <a:t>Variación anual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7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890381141501916"/>
          <c:y val="3.071025615795861E-2"/>
          <c:w val="0.68513960514221384"/>
          <c:h val="0.15817138968152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Gill Sans MT" panose="020B0502020104020203" pitchFamily="34" charset="0"/>
        </a:defRPr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[API_FS.AST.DOMS.GD.ZS_DS2_es_excel_v2.xls]Hoja1!$C$2</c:f>
              <c:strCache>
                <c:ptCount val="1"/>
                <c:pt idx="0">
                  <c:v>Ingreso mediano alto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-3.8924268085839368E-2"/>
                </c:manualLayout>
              </c:layout>
              <c:tx>
                <c:rich>
                  <a:bodyPr/>
                  <a:lstStyle/>
                  <a:p>
                    <a:fld id="{010DA62C-F3D6-4001-834D-C8B9B2CDBDEC}" type="VALU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[API_FS.AST.DOMS.GD.ZS_DS2_es_excel_v2.xls]Hoja1!$B$3:$B$17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[API_FS.AST.DOMS.GD.ZS_DS2_es_excel_v2.xls]Hoja1!$C$3:$C$17</c:f>
              <c:numCache>
                <c:formatCode>General</c:formatCode>
                <c:ptCount val="15"/>
                <c:pt idx="0">
                  <c:v>78.343193213373695</c:v>
                </c:pt>
                <c:pt idx="1">
                  <c:v>83.058887483569151</c:v>
                </c:pt>
                <c:pt idx="2">
                  <c:v>90.930430074888051</c:v>
                </c:pt>
                <c:pt idx="3">
                  <c:v>95.850017261193486</c:v>
                </c:pt>
                <c:pt idx="4">
                  <c:v>90.316365097700512</c:v>
                </c:pt>
                <c:pt idx="5">
                  <c:v>87.710688918506278</c:v>
                </c:pt>
                <c:pt idx="6">
                  <c:v>89.294264476038421</c:v>
                </c:pt>
                <c:pt idx="7">
                  <c:v>90.164313978786652</c:v>
                </c:pt>
                <c:pt idx="8">
                  <c:v>87.546922557131239</c:v>
                </c:pt>
                <c:pt idx="9">
                  <c:v>106.211022722111</c:v>
                </c:pt>
                <c:pt idx="10">
                  <c:v>108.05685786476812</c:v>
                </c:pt>
                <c:pt idx="11">
                  <c:v>108.98381898142061</c:v>
                </c:pt>
                <c:pt idx="12">
                  <c:v>116.38325879042669</c:v>
                </c:pt>
                <c:pt idx="13">
                  <c:v>122.09644015564311</c:v>
                </c:pt>
                <c:pt idx="14">
                  <c:v>132.79116121112185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[API_FS.AST.DOMS.GD.ZS_DS2_es_excel_v2.xls]Hoja1!$D$2</c:f>
              <c:strCache>
                <c:ptCount val="1"/>
                <c:pt idx="0">
                  <c:v>LATAM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-5.0601548511591155E-2"/>
                </c:manualLayout>
              </c:layout>
              <c:tx>
                <c:rich>
                  <a:bodyPr/>
                  <a:lstStyle/>
                  <a:p>
                    <a:fld id="{BA17566C-88FC-4C42-A4A2-F85E95FBF054}" type="VALUE">
                      <a:rPr lang="en-US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[API_FS.AST.DOMS.GD.ZS_DS2_es_excel_v2.xls]Hoja1!$B$3:$B$17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[API_FS.AST.DOMS.GD.ZS_DS2_es_excel_v2.xls]Hoja1!$D$3:$D$17</c:f>
              <c:numCache>
                <c:formatCode>General</c:formatCode>
                <c:ptCount val="15"/>
                <c:pt idx="0">
                  <c:v>44.486036696625611</c:v>
                </c:pt>
                <c:pt idx="1">
                  <c:v>44.621600204793666</c:v>
                </c:pt>
                <c:pt idx="2">
                  <c:v>48.138345703801903</c:v>
                </c:pt>
                <c:pt idx="3">
                  <c:v>48.386714930250278</c:v>
                </c:pt>
                <c:pt idx="4">
                  <c:v>46.900426117375432</c:v>
                </c:pt>
                <c:pt idx="5">
                  <c:v>48.900273790473086</c:v>
                </c:pt>
                <c:pt idx="6">
                  <c:v>52.624624447571456</c:v>
                </c:pt>
                <c:pt idx="7">
                  <c:v>56.110810081613408</c:v>
                </c:pt>
                <c:pt idx="8">
                  <c:v>56.534091040766093</c:v>
                </c:pt>
                <c:pt idx="9">
                  <c:v>61.93164140153678</c:v>
                </c:pt>
                <c:pt idx="10">
                  <c:v>64.680977651101344</c:v>
                </c:pt>
                <c:pt idx="11">
                  <c:v>67.770199540043436</c:v>
                </c:pt>
                <c:pt idx="12">
                  <c:v>70.925518509816428</c:v>
                </c:pt>
                <c:pt idx="13">
                  <c:v>72.788297035376814</c:v>
                </c:pt>
                <c:pt idx="14">
                  <c:v>75.834870417330535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[API_FS.AST.DOMS.GD.ZS_DS2_es_excel_v2.xls]Hoja1!$E$2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/>
              <c:tx>
                <c:rich>
                  <a:bodyPr/>
                  <a:lstStyle/>
                  <a:p>
                    <a:fld id="{470D4EB8-CC6F-4DBC-9D16-603267DBD434}" type="VALUE"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[API_FS.AST.DOMS.GD.ZS_DS2_es_excel_v2.xls]Hoja1!$B$3:$B$17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[API_FS.AST.DOMS.GD.ZS_DS2_es_excel_v2.xls]Hoja1!$E$3:$E$17</c:f>
              <c:numCache>
                <c:formatCode>General</c:formatCode>
                <c:ptCount val="15"/>
                <c:pt idx="0">
                  <c:v>30.38358428250476</c:v>
                </c:pt>
                <c:pt idx="1">
                  <c:v>38.459136137552015</c:v>
                </c:pt>
                <c:pt idx="2">
                  <c:v>37.52866016334066</c:v>
                </c:pt>
                <c:pt idx="3">
                  <c:v>40.717130164833939</c:v>
                </c:pt>
                <c:pt idx="4">
                  <c:v>45.234244415697198</c:v>
                </c:pt>
                <c:pt idx="5">
                  <c:v>49.50295122760204</c:v>
                </c:pt>
                <c:pt idx="6">
                  <c:v>51.683532857120909</c:v>
                </c:pt>
                <c:pt idx="7">
                  <c:v>52.569563748037204</c:v>
                </c:pt>
                <c:pt idx="8">
                  <c:v>55.476518489131962</c:v>
                </c:pt>
                <c:pt idx="9">
                  <c:v>62.007242352940374</c:v>
                </c:pt>
                <c:pt idx="10">
                  <c:v>65.988557263333604</c:v>
                </c:pt>
                <c:pt idx="11">
                  <c:v>65.143676399367806</c:v>
                </c:pt>
                <c:pt idx="12">
                  <c:v>69.574708555855565</c:v>
                </c:pt>
                <c:pt idx="13">
                  <c:v>69.842411865535979</c:v>
                </c:pt>
                <c:pt idx="14">
                  <c:v>71.059021226350112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573168"/>
        <c:axId val="836568816"/>
      </c:lineChart>
      <c:catAx>
        <c:axId val="8365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68816"/>
        <c:crosses val="autoZero"/>
        <c:auto val="1"/>
        <c:lblAlgn val="ctr"/>
        <c:lblOffset val="100"/>
        <c:noMultiLvlLbl val="0"/>
      </c:catAx>
      <c:valAx>
        <c:axId val="836568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s-CO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'Servicios Financieros'!$AA$63:$AE$63</c:f>
              <c:strCache>
                <c:ptCount val="5"/>
                <c:pt idx="0">
                  <c:v>Brazil</c:v>
                </c:pt>
                <c:pt idx="1">
                  <c:v>Chile </c:v>
                </c:pt>
                <c:pt idx="2">
                  <c:v>Colombia</c:v>
                </c:pt>
                <c:pt idx="3">
                  <c:v>México</c:v>
                </c:pt>
                <c:pt idx="4">
                  <c:v>Perú</c:v>
                </c:pt>
              </c:strCache>
            </c:strRef>
          </c:cat>
          <c:val>
            <c:numRef>
              <c:f>'Servicios Financieros'!$AA$64:$AE$64</c:f>
              <c:numCache>
                <c:formatCode>#,#00</c:formatCode>
                <c:ptCount val="5"/>
                <c:pt idx="0">
                  <c:v>12.053117246474157</c:v>
                </c:pt>
                <c:pt idx="1">
                  <c:v>6.4501128318763756</c:v>
                </c:pt>
                <c:pt idx="2">
                  <c:v>6.0721436318079256</c:v>
                </c:pt>
                <c:pt idx="3">
                  <c:v>4.6427136173114469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836568272"/>
        <c:axId val="836574800"/>
      </c:barChart>
      <c:catAx>
        <c:axId val="83656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74800"/>
        <c:crosses val="autoZero"/>
        <c:auto val="1"/>
        <c:lblAlgn val="ctr"/>
        <c:lblOffset val="100"/>
        <c:noMultiLvlLbl val="0"/>
      </c:catAx>
      <c:valAx>
        <c:axId val="8365748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s-CO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6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59659991335389E-2"/>
          <c:y val="3.9474779744852487E-2"/>
          <c:w val="0.89449768496632209"/>
          <c:h val="0.73830321607417537"/>
        </c:manualLayout>
      </c:layout>
      <c:lineChart>
        <c:grouping val="standard"/>
        <c:varyColors val="0"/>
        <c:ser>
          <c:idx val="1"/>
          <c:order val="0"/>
          <c:tx>
            <c:strRef>
              <c:f>GRÁFICA!$C$1</c:f>
              <c:strCache>
                <c:ptCount val="1"/>
                <c:pt idx="0">
                  <c:v>PIB Industria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1.7921930939885328E-2"/>
                  <c:y val="-4.6283927646811336E-2"/>
                </c:manualLayout>
              </c:layout>
              <c:tx>
                <c:rich>
                  <a:bodyPr/>
                  <a:lstStyle/>
                  <a:p>
                    <a:fld id="{289352D8-B2CA-4B3B-97D5-6E1ACC4BA589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GRÁFICA!$A$3:$A$20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2015-I</c:v>
                </c:pt>
                <c:pt idx="14">
                  <c:v>2015-II</c:v>
                </c:pt>
                <c:pt idx="15">
                  <c:v>2015-III</c:v>
                </c:pt>
                <c:pt idx="16">
                  <c:v>2015-IV</c:v>
                </c:pt>
                <c:pt idx="17">
                  <c:v>2016-I</c:v>
                </c:pt>
              </c:strCache>
            </c:strRef>
          </c:cat>
          <c:val>
            <c:numRef>
              <c:f>GRÁFICA!$C$3:$C$20</c:f>
              <c:numCache>
                <c:formatCode>#,#00</c:formatCode>
                <c:ptCount val="18"/>
                <c:pt idx="0">
                  <c:v>2.1386745746525548</c:v>
                </c:pt>
                <c:pt idx="1">
                  <c:v>4.8964125781211454</c:v>
                </c:pt>
                <c:pt idx="2">
                  <c:v>7.944736348282988</c:v>
                </c:pt>
                <c:pt idx="3">
                  <c:v>4.482930963297771</c:v>
                </c:pt>
                <c:pt idx="4">
                  <c:v>6.8029616072542654</c:v>
                </c:pt>
                <c:pt idx="5">
                  <c:v>7.2011372266469253</c:v>
                </c:pt>
                <c:pt idx="6">
                  <c:v>0.61397613122378125</c:v>
                </c:pt>
                <c:pt idx="7">
                  <c:v>-4.1488382169744931</c:v>
                </c:pt>
                <c:pt idx="8">
                  <c:v>1.8345858996816844</c:v>
                </c:pt>
                <c:pt idx="9">
                  <c:v>4.7461389068713666</c:v>
                </c:pt>
                <c:pt idx="10">
                  <c:v>8.1227596192889884E-2</c:v>
                </c:pt>
                <c:pt idx="11">
                  <c:v>0.90865783298339498</c:v>
                </c:pt>
                <c:pt idx="12">
                  <c:v>0.6924045321023975</c:v>
                </c:pt>
                <c:pt idx="13">
                  <c:v>-1.9761757212697129</c:v>
                </c:pt>
                <c:pt idx="14">
                  <c:v>-6.9333703113083622E-2</c:v>
                </c:pt>
                <c:pt idx="15">
                  <c:v>3.23461457676959</c:v>
                </c:pt>
                <c:pt idx="16">
                  <c:v>3.8582073960582219</c:v>
                </c:pt>
                <c:pt idx="17">
                  <c:v>5.2613093565608393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GRÁFICA!$D$1</c:f>
              <c:strCache>
                <c:ptCount val="1"/>
                <c:pt idx="0">
                  <c:v>PIB Industria Sin Refinación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6.7207241024569977E-3"/>
                  <c:y val="2.4922114886744548E-2"/>
                </c:manualLayout>
              </c:layout>
              <c:tx>
                <c:rich>
                  <a:bodyPr/>
                  <a:lstStyle/>
                  <a:p>
                    <a:fld id="{F01B3CBC-B536-4CC6-A307-0B28A102B107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GRÁFICA!$A$3:$A$20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2015-I</c:v>
                </c:pt>
                <c:pt idx="14">
                  <c:v>2015-II</c:v>
                </c:pt>
                <c:pt idx="15">
                  <c:v>2015-III</c:v>
                </c:pt>
                <c:pt idx="16">
                  <c:v>2015-IV</c:v>
                </c:pt>
                <c:pt idx="17">
                  <c:v>2016-I</c:v>
                </c:pt>
              </c:strCache>
            </c:strRef>
          </c:cat>
          <c:val>
            <c:numRef>
              <c:f>GRÁFICA!$D$3:$D$20</c:f>
              <c:numCache>
                <c:formatCode>#,#00</c:formatCode>
                <c:ptCount val="18"/>
                <c:pt idx="0">
                  <c:v>2.1098517872711442</c:v>
                </c:pt>
                <c:pt idx="1">
                  <c:v>4.2093579234972589</c:v>
                </c:pt>
                <c:pt idx="2">
                  <c:v>7.4969274887341175</c:v>
                </c:pt>
                <c:pt idx="3">
                  <c:v>4.5045731707317183</c:v>
                </c:pt>
                <c:pt idx="4">
                  <c:v>7.4490068801205789</c:v>
                </c:pt>
                <c:pt idx="5">
                  <c:v>7.8444238296716984</c:v>
                </c:pt>
                <c:pt idx="6">
                  <c:v>0.69654246391406271</c:v>
                </c:pt>
                <c:pt idx="7">
                  <c:v>-4.1503458621551808</c:v>
                </c:pt>
                <c:pt idx="8">
                  <c:v>1.5802973654464925</c:v>
                </c:pt>
                <c:pt idx="9">
                  <c:v>5.2663114420834045</c:v>
                </c:pt>
                <c:pt idx="10">
                  <c:v>0.69523499756058982</c:v>
                </c:pt>
                <c:pt idx="11">
                  <c:v>0.47038397868131021</c:v>
                </c:pt>
                <c:pt idx="12">
                  <c:v>2.0314666345168542</c:v>
                </c:pt>
                <c:pt idx="13">
                  <c:v>-0.2211690363349117</c:v>
                </c:pt>
                <c:pt idx="14">
                  <c:v>0.1724543387943811</c:v>
                </c:pt>
                <c:pt idx="15">
                  <c:v>3.3594182278080753</c:v>
                </c:pt>
                <c:pt idx="16">
                  <c:v>3.3280881195908663</c:v>
                </c:pt>
                <c:pt idx="17">
                  <c:v>3.3090563647878435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572080"/>
        <c:axId val="836575888"/>
      </c:lineChart>
      <c:catAx>
        <c:axId val="83657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75888"/>
        <c:crosses val="autoZero"/>
        <c:auto val="1"/>
        <c:lblAlgn val="ctr"/>
        <c:lblOffset val="100"/>
        <c:noMultiLvlLbl val="0"/>
      </c:catAx>
      <c:valAx>
        <c:axId val="836575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s-ES" sz="1100"/>
                  <a:t>Variación Anual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7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47940909086039"/>
          <c:y val="0.90724263571128805"/>
          <c:w val="0.4440400992415538"/>
          <c:h val="6.4274947275289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49457238241339E-2"/>
          <c:y val="0"/>
          <c:w val="0.96215054276175871"/>
          <c:h val="0.536383155615004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Hoja5!$CT$6:$CT$29</c:f>
              <c:strCache>
                <c:ptCount val="24"/>
                <c:pt idx="0">
                  <c:v>Refinación de petróleo</c:v>
                </c:pt>
                <c:pt idx="1">
                  <c:v>Bebidas</c:v>
                </c:pt>
                <c:pt idx="2">
                  <c:v>Productos de madera</c:v>
                </c:pt>
                <c:pt idx="3">
                  <c:v>Productos metalúrgicos</c:v>
                </c:pt>
                <c:pt idx="4">
                  <c:v>Productos de café</c:v>
                </c:pt>
                <c:pt idx="5">
                  <c:v>Minerales no metálicos</c:v>
                </c:pt>
                <c:pt idx="6">
                  <c:v>Muebles</c:v>
                </c:pt>
                <c:pt idx="7">
                  <c:v>Carne y pescado</c:v>
                </c:pt>
                <c:pt idx="8">
                  <c:v>Lácteos</c:v>
                </c:pt>
                <c:pt idx="9">
                  <c:v>Prendas de vestir</c:v>
                </c:pt>
                <c:pt idx="10">
                  <c:v>Cuero y calzado</c:v>
                </c:pt>
                <c:pt idx="11">
                  <c:v>Molinería</c:v>
                </c:pt>
                <c:pt idx="12">
                  <c:v>Edición e impresión</c:v>
                </c:pt>
                <c:pt idx="13">
                  <c:v>Papel y cartón</c:v>
                </c:pt>
                <c:pt idx="14">
                  <c:v>Productos textiles</c:v>
                </c:pt>
                <c:pt idx="15">
                  <c:v>Sustancias químicas</c:v>
                </c:pt>
                <c:pt idx="16">
                  <c:v>Caucho y plástico</c:v>
                </c:pt>
                <c:pt idx="17">
                  <c:v>Otra maquinaria</c:v>
                </c:pt>
                <c:pt idx="18">
                  <c:v>Ingenios y refinerías de azucar</c:v>
                </c:pt>
                <c:pt idx="19">
                  <c:v>Otros textiles</c:v>
                </c:pt>
                <c:pt idx="20">
                  <c:v>Aceites y grasas animales</c:v>
                </c:pt>
                <c:pt idx="21">
                  <c:v>Equipo de transporte</c:v>
                </c:pt>
                <c:pt idx="22">
                  <c:v>Otros</c:v>
                </c:pt>
                <c:pt idx="23">
                  <c:v>Maquinaria y equipo</c:v>
                </c:pt>
              </c:strCache>
            </c:strRef>
          </c:cat>
          <c:val>
            <c:numRef>
              <c:f>Hoja5!$CS$6:$CS$29</c:f>
              <c:numCache>
                <c:formatCode>0.00</c:formatCode>
                <c:ptCount val="24"/>
                <c:pt idx="0">
                  <c:v>20.635910224438913</c:v>
                </c:pt>
                <c:pt idx="1">
                  <c:v>16.480162767039673</c:v>
                </c:pt>
                <c:pt idx="2">
                  <c:v>14.970059880239518</c:v>
                </c:pt>
                <c:pt idx="3">
                  <c:v>8.3937823834196799</c:v>
                </c:pt>
                <c:pt idx="4">
                  <c:v>8.1481481481481488</c:v>
                </c:pt>
                <c:pt idx="5">
                  <c:v>7.6923076923076872</c:v>
                </c:pt>
                <c:pt idx="6">
                  <c:v>7.5987841945288848</c:v>
                </c:pt>
                <c:pt idx="7">
                  <c:v>3.7681159420289934</c:v>
                </c:pt>
                <c:pt idx="8">
                  <c:v>2.6415094339622636</c:v>
                </c:pt>
                <c:pt idx="9">
                  <c:v>2.5812619502868062</c:v>
                </c:pt>
                <c:pt idx="10">
                  <c:v>2.5270758122743597</c:v>
                </c:pt>
                <c:pt idx="11">
                  <c:v>2.2959183673469497</c:v>
                </c:pt>
                <c:pt idx="12">
                  <c:v>1.883239171374762</c:v>
                </c:pt>
                <c:pt idx="13">
                  <c:v>1.830282861896837</c:v>
                </c:pt>
                <c:pt idx="14">
                  <c:v>0.68493150684931781</c:v>
                </c:pt>
                <c:pt idx="15">
                  <c:v>0.63424947145878097</c:v>
                </c:pt>
                <c:pt idx="16">
                  <c:v>-0.16051364365970988</c:v>
                </c:pt>
                <c:pt idx="17">
                  <c:v>-2.3054755043227626</c:v>
                </c:pt>
                <c:pt idx="18">
                  <c:v>-2.314814814814814</c:v>
                </c:pt>
                <c:pt idx="19">
                  <c:v>-2.6143790849673221</c:v>
                </c:pt>
                <c:pt idx="20">
                  <c:v>-2.9282576866764276</c:v>
                </c:pt>
                <c:pt idx="21">
                  <c:v>-2.9850746268656692</c:v>
                </c:pt>
                <c:pt idx="22">
                  <c:v>-5.9659090909090935</c:v>
                </c:pt>
                <c:pt idx="23">
                  <c:v>-7.9903147699757815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836567728"/>
        <c:axId val="836578064"/>
      </c:barChart>
      <c:catAx>
        <c:axId val="83656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6578064"/>
        <c:crosses val="autoZero"/>
        <c:auto val="1"/>
        <c:lblAlgn val="ctr"/>
        <c:lblOffset val="100"/>
        <c:noMultiLvlLbl val="0"/>
      </c:catAx>
      <c:valAx>
        <c:axId val="83657806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3656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666895208526672E-2"/>
          <c:y val="3.1187198648391014E-2"/>
          <c:w val="0.8891991956914137"/>
          <c:h val="0.77139091334066467"/>
        </c:manualLayout>
      </c:layout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Residencial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2"/>
              <c:layout>
                <c:manualLayout>
                  <c:x val="-4.6948345237182908E-2"/>
                  <c:y val="2.4132726193635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accent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1909227777351971E-2"/>
                  <c:y val="-5.6309694451816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Hoja1!$G$1:$W$2</c:f>
              <c:multiLvlStrCache>
                <c:ptCount val="17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</c:lvl>
              </c:multiLvlStrCache>
            </c:multiLvlStrRef>
          </c:cat>
          <c:val>
            <c:numRef>
              <c:f>Hoja1!$G$3:$W$3</c:f>
              <c:numCache>
                <c:formatCode>General</c:formatCode>
                <c:ptCount val="17"/>
                <c:pt idx="0">
                  <c:v>23.7</c:v>
                </c:pt>
                <c:pt idx="1">
                  <c:v>27.9</c:v>
                </c:pt>
                <c:pt idx="2">
                  <c:v>2.1</c:v>
                </c:pt>
                <c:pt idx="3">
                  <c:v>17.399999999999999</c:v>
                </c:pt>
                <c:pt idx="4">
                  <c:v>10.8</c:v>
                </c:pt>
                <c:pt idx="5">
                  <c:v>11.7</c:v>
                </c:pt>
                <c:pt idx="6">
                  <c:v>26.6</c:v>
                </c:pt>
                <c:pt idx="7">
                  <c:v>10</c:v>
                </c:pt>
                <c:pt idx="8">
                  <c:v>4.3</c:v>
                </c:pt>
                <c:pt idx="9">
                  <c:v>-6</c:v>
                </c:pt>
                <c:pt idx="10">
                  <c:v>3.4</c:v>
                </c:pt>
                <c:pt idx="11">
                  <c:v>-6.9</c:v>
                </c:pt>
                <c:pt idx="12">
                  <c:v>-9.8000000000000007</c:v>
                </c:pt>
                <c:pt idx="13">
                  <c:v>-0.3</c:v>
                </c:pt>
                <c:pt idx="14">
                  <c:v>-9.1</c:v>
                </c:pt>
                <c:pt idx="15">
                  <c:v>6.7</c:v>
                </c:pt>
                <c:pt idx="16">
                  <c:v>13.6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No Residencial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6"/>
            <c:marker>
              <c:symbol val="square"/>
              <c:size val="3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</c:dPt>
          <c:dPt>
            <c:idx val="20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</c:dPt>
          <c:dLbls>
            <c:dLbl>
              <c:idx val="12"/>
              <c:layout>
                <c:manualLayout>
                  <c:x val="-5.32081246021405E-2"/>
                  <c:y val="-0.10055302580681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accent2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1476129595860741E-16"/>
                  <c:y val="4.0221210322726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Hoja1!$G$1:$W$2</c:f>
              <c:multiLvlStrCache>
                <c:ptCount val="17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</c:lvl>
              </c:multiLvlStrCache>
            </c:multiLvlStrRef>
          </c:cat>
          <c:val>
            <c:numRef>
              <c:f>Hoja1!$G$4:$W$4</c:f>
              <c:numCache>
                <c:formatCode>General</c:formatCode>
                <c:ptCount val="17"/>
                <c:pt idx="0">
                  <c:v>3.5</c:v>
                </c:pt>
                <c:pt idx="1">
                  <c:v>15.5</c:v>
                </c:pt>
                <c:pt idx="2">
                  <c:v>-25.1</c:v>
                </c:pt>
                <c:pt idx="3">
                  <c:v>12.6</c:v>
                </c:pt>
                <c:pt idx="4">
                  <c:v>7.1</c:v>
                </c:pt>
                <c:pt idx="5">
                  <c:v>2.6</c:v>
                </c:pt>
                <c:pt idx="6">
                  <c:v>33.299999999999997</c:v>
                </c:pt>
                <c:pt idx="7">
                  <c:v>-13.5</c:v>
                </c:pt>
                <c:pt idx="8">
                  <c:v>8.3000000000000007</c:v>
                </c:pt>
                <c:pt idx="9">
                  <c:v>6.8</c:v>
                </c:pt>
                <c:pt idx="10">
                  <c:v>31.5</c:v>
                </c:pt>
                <c:pt idx="11">
                  <c:v>23.8</c:v>
                </c:pt>
                <c:pt idx="12">
                  <c:v>14.1</c:v>
                </c:pt>
                <c:pt idx="13">
                  <c:v>22.1</c:v>
                </c:pt>
                <c:pt idx="14">
                  <c:v>-9.1</c:v>
                </c:pt>
                <c:pt idx="15">
                  <c:v>8.1999999999999993</c:v>
                </c:pt>
                <c:pt idx="16">
                  <c:v>10.5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Hoja1!$B$5</c:f>
              <c:strCache>
                <c:ptCount val="1"/>
                <c:pt idx="0">
                  <c:v>Total Edificaciones</c:v>
                </c:pt>
              </c:strCache>
            </c:strRef>
          </c:tx>
          <c:spPr>
            <a:ln w="31750" cap="rnd">
              <a:solidFill>
                <a:srgbClr val="70AD47">
                  <a:lumMod val="50000"/>
                </a:srgbClr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6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12"/>
              <c:layout>
                <c:manualLayout>
                  <c:x val="-3.2107685306166152E-2"/>
                  <c:y val="-3.718889262450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9.49546390344068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Hoja1!$G$1:$W$2</c:f>
              <c:multiLvlStrCache>
                <c:ptCount val="17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</c:lvl>
              </c:multiLvlStrCache>
            </c:multiLvlStrRef>
          </c:cat>
          <c:val>
            <c:numRef>
              <c:f>Hoja1!$G$5:$W$5</c:f>
              <c:numCache>
                <c:formatCode>#,#00</c:formatCode>
                <c:ptCount val="17"/>
                <c:pt idx="0">
                  <c:v>8.4174022698612987</c:v>
                </c:pt>
                <c:pt idx="1">
                  <c:v>14.547206165703287</c:v>
                </c:pt>
                <c:pt idx="2">
                  <c:v>-11.813349084465443</c:v>
                </c:pt>
                <c:pt idx="3">
                  <c:v>13.141025641025635</c:v>
                </c:pt>
                <c:pt idx="4">
                  <c:v>9.8284384995638305</c:v>
                </c:pt>
                <c:pt idx="5">
                  <c:v>9.2514718250630779</c:v>
                </c:pt>
                <c:pt idx="6">
                  <c:v>29.604822505023463</c:v>
                </c:pt>
                <c:pt idx="7">
                  <c:v>-0.7468452227658986</c:v>
                </c:pt>
                <c:pt idx="8">
                  <c:v>7.7839555202541675</c:v>
                </c:pt>
                <c:pt idx="9">
                  <c:v>1.488324352065689</c:v>
                </c:pt>
                <c:pt idx="10">
                  <c:v>15.193798449612387</c:v>
                </c:pt>
                <c:pt idx="11">
                  <c:v>7.8619615983393771</c:v>
                </c:pt>
                <c:pt idx="12">
                  <c:v>1.424711373126982</c:v>
                </c:pt>
                <c:pt idx="13">
                  <c:v>8.9759797724399562</c:v>
                </c:pt>
                <c:pt idx="14">
                  <c:v>-7.9183490354419064</c:v>
                </c:pt>
                <c:pt idx="15">
                  <c:v>7.072407986528745</c:v>
                </c:pt>
                <c:pt idx="16">
                  <c:v>10.946960523129093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470672"/>
        <c:axId val="888018848"/>
      </c:lineChart>
      <c:catAx>
        <c:axId val="88647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88018848"/>
        <c:crosses val="autoZero"/>
        <c:auto val="1"/>
        <c:lblAlgn val="ctr"/>
        <c:lblOffset val="100"/>
        <c:noMultiLvlLbl val="0"/>
      </c:catAx>
      <c:valAx>
        <c:axId val="888018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s-CO"/>
                  <a:t>Variación anual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8647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99692581624698E-2"/>
          <c:y val="3.2503542932713014E-2"/>
          <c:w val="0.93465321911552957"/>
          <c:h val="0.78925675309382781"/>
        </c:manualLayout>
      </c:layout>
      <c:lineChart>
        <c:grouping val="standard"/>
        <c:varyColors val="0"/>
        <c:ser>
          <c:idx val="1"/>
          <c:order val="0"/>
          <c:tx>
            <c:strRef>
              <c:f>'Sector Externo'!$B$3</c:f>
              <c:strCache>
                <c:ptCount val="1"/>
                <c:pt idx="0">
                  <c:v>MFMP 2016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0740771701626571E-2"/>
                  <c:y val="3.9868608441195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058424120325734E-2"/>
                  <c:y val="3.9868608441195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188161571240245E-2"/>
                  <c:y val="3.2806475022178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235204315142558E-2"/>
                  <c:y val="1.5077269786153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52933536189057E-2"/>
                  <c:y val="-2.6290875764571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7188161571240186E-2"/>
                  <c:y val="-4.1065213461259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3289919979268593E-2"/>
                  <c:y val="3.7815091834723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6678606732274334E-2"/>
                  <c:y val="-3.9011464188052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1A0-4B20-8104-CBB9479CB7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'Sector Externo'!$C$1:$T$1</c:f>
              <c:numCache>
                <c:formatCode>General</c:formatCode>
                <c:ptCount val="1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</c:numCache>
            </c:numRef>
          </c:cat>
          <c:val>
            <c:numRef>
              <c:f>'Sector Externo'!$C$3:$T$3</c:f>
              <c:numCache>
                <c:formatCode>#,#00</c:formatCode>
                <c:ptCount val="18"/>
                <c:pt idx="0">
                  <c:v>-3.0186212982144407</c:v>
                </c:pt>
                <c:pt idx="1">
                  <c:v>-2.893093978056791</c:v>
                </c:pt>
                <c:pt idx="2">
                  <c:v>-3.0122608042244914</c:v>
                </c:pt>
                <c:pt idx="3">
                  <c:v>-3.2417472240794112</c:v>
                </c:pt>
                <c:pt idx="4">
                  <c:v>-5.1714480166663215</c:v>
                </c:pt>
                <c:pt idx="5">
                  <c:v>-6.4868970810377888</c:v>
                </c:pt>
                <c:pt idx="6">
                  <c:v>-5.9635880350878629</c:v>
                </c:pt>
                <c:pt idx="7">
                  <c:v>-5.2319521465189274</c:v>
                </c:pt>
                <c:pt idx="8">
                  <c:v>-4.8729239301436564</c:v>
                </c:pt>
                <c:pt idx="9">
                  <c:v>-4.7118766673062993</c:v>
                </c:pt>
                <c:pt idx="10">
                  <c:v>-4.4697998117420834</c:v>
                </c:pt>
                <c:pt idx="11">
                  <c:v>-4.4040531447241262</c:v>
                </c:pt>
                <c:pt idx="12">
                  <c:v>-4.2538041390494303</c:v>
                </c:pt>
                <c:pt idx="13">
                  <c:v>-4.0642105471180789</c:v>
                </c:pt>
                <c:pt idx="14">
                  <c:v>-3.8033533854636974</c:v>
                </c:pt>
                <c:pt idx="15">
                  <c:v>-3.594715217926697</c:v>
                </c:pt>
                <c:pt idx="16">
                  <c:v>-3.4704024802878668</c:v>
                </c:pt>
                <c:pt idx="17">
                  <c:v>-3.3312157559194118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C1A0-4B20-8104-CBB9479CB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570992"/>
        <c:axId val="836581328"/>
      </c:lineChart>
      <c:catAx>
        <c:axId val="83657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36581328"/>
        <c:crosses val="autoZero"/>
        <c:auto val="1"/>
        <c:lblAlgn val="ctr"/>
        <c:lblOffset val="100"/>
        <c:noMultiLvlLbl val="0"/>
      </c:catAx>
      <c:valAx>
        <c:axId val="836581328"/>
        <c:scaling>
          <c:orientation val="minMax"/>
          <c:max val="-2"/>
        </c:scaling>
        <c:delete val="1"/>
        <c:axPos val="l"/>
        <c:numFmt formatCode="#,##0.0" sourceLinked="0"/>
        <c:majorTickMark val="none"/>
        <c:minorTickMark val="none"/>
        <c:tickLblPos val="nextTo"/>
        <c:crossAx val="83657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24918294426496E-2"/>
          <c:y val="5.0100362106912093E-2"/>
          <c:w val="0.86756111884290554"/>
          <c:h val="0.7161119155828592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Observada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Hoja1!$A$2:$A$85</c:f>
              <c:numCache>
                <c:formatCode>mmm\-yy</c:formatCode>
                <c:ptCount val="8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</c:numCache>
            </c:numRef>
          </c:cat>
          <c:val>
            <c:numRef>
              <c:f>Hoja1!$B$2:$B$85</c:f>
              <c:numCache>
                <c:formatCode>0.00%</c:formatCode>
                <c:ptCount val="84"/>
                <c:pt idx="0">
                  <c:v>3.3993717510766519E-2</c:v>
                </c:pt>
                <c:pt idx="1">
                  <c:v>3.1677468792294494E-2</c:v>
                </c:pt>
                <c:pt idx="2">
                  <c:v>3.186438006917669E-2</c:v>
                </c:pt>
                <c:pt idx="3">
                  <c:v>2.8359454615398905E-2</c:v>
                </c:pt>
                <c:pt idx="4">
                  <c:v>3.0224386160099703E-2</c:v>
                </c:pt>
                <c:pt idx="5">
                  <c:v>3.2325891215233771E-2</c:v>
                </c:pt>
                <c:pt idx="6">
                  <c:v>3.4196272541395789E-2</c:v>
                </c:pt>
                <c:pt idx="7">
                  <c:v>3.2716878900048263E-2</c:v>
                </c:pt>
                <c:pt idx="8">
                  <c:v>3.7313467131229183E-2</c:v>
                </c:pt>
                <c:pt idx="9">
                  <c:v>4.0199432806658386E-2</c:v>
                </c:pt>
                <c:pt idx="10">
                  <c:v>3.9629707523343605E-2</c:v>
                </c:pt>
                <c:pt idx="11">
                  <c:v>3.7257887020388569E-2</c:v>
                </c:pt>
                <c:pt idx="12">
                  <c:v>3.5430929087008067E-2</c:v>
                </c:pt>
                <c:pt idx="13">
                  <c:v>3.551524902272174E-2</c:v>
                </c:pt>
                <c:pt idx="14">
                  <c:v>3.3992127922611193E-2</c:v>
                </c:pt>
                <c:pt idx="15">
                  <c:v>3.4252181344818666E-2</c:v>
                </c:pt>
                <c:pt idx="16">
                  <c:v>3.4409287580731807E-2</c:v>
                </c:pt>
                <c:pt idx="17">
                  <c:v>3.1984854966993881E-2</c:v>
                </c:pt>
                <c:pt idx="18">
                  <c:v>3.0330221461595253E-2</c:v>
                </c:pt>
                <c:pt idx="19">
                  <c:v>3.1072128990219605E-2</c:v>
                </c:pt>
                <c:pt idx="20">
                  <c:v>3.0841549341273478E-2</c:v>
                </c:pt>
                <c:pt idx="21">
                  <c:v>3.0570146751296656E-2</c:v>
                </c:pt>
                <c:pt idx="22">
                  <c:v>2.7731123746056241E-2</c:v>
                </c:pt>
                <c:pt idx="23">
                  <c:v>2.4353456568221743E-2</c:v>
                </c:pt>
                <c:pt idx="24">
                  <c:v>1.9952975320910893E-2</c:v>
                </c:pt>
                <c:pt idx="25">
                  <c:v>1.8263690649445996E-2</c:v>
                </c:pt>
                <c:pt idx="26">
                  <c:v>1.9114650162276314E-2</c:v>
                </c:pt>
                <c:pt idx="27">
                  <c:v>2.0219517327292991E-2</c:v>
                </c:pt>
                <c:pt idx="28">
                  <c:v>2.0002541922851336E-2</c:v>
                </c:pt>
                <c:pt idx="29">
                  <c:v>2.1552189445448011E-2</c:v>
                </c:pt>
                <c:pt idx="30">
                  <c:v>2.2231462649793476E-2</c:v>
                </c:pt>
                <c:pt idx="31">
                  <c:v>2.2664575223401151E-2</c:v>
                </c:pt>
                <c:pt idx="32">
                  <c:v>2.2731843132240748E-2</c:v>
                </c:pt>
                <c:pt idx="33">
                  <c:v>1.841307481526222E-2</c:v>
                </c:pt>
                <c:pt idx="34">
                  <c:v>1.760205835343176E-2</c:v>
                </c:pt>
                <c:pt idx="35">
                  <c:v>1.9378127018946145E-2</c:v>
                </c:pt>
                <c:pt idx="36">
                  <c:v>2.1291503728612327E-2</c:v>
                </c:pt>
                <c:pt idx="37">
                  <c:v>2.3189155863380551E-2</c:v>
                </c:pt>
                <c:pt idx="38">
                  <c:v>2.5113393736167167E-2</c:v>
                </c:pt>
                <c:pt idx="39">
                  <c:v>2.7207250483191281E-2</c:v>
                </c:pt>
                <c:pt idx="40">
                  <c:v>2.9307612910252745E-2</c:v>
                </c:pt>
                <c:pt idx="41">
                  <c:v>2.7853145361665721E-2</c:v>
                </c:pt>
                <c:pt idx="42">
                  <c:v>2.8946476484014161E-2</c:v>
                </c:pt>
                <c:pt idx="43">
                  <c:v>3.0177752326805862E-2</c:v>
                </c:pt>
                <c:pt idx="44">
                  <c:v>2.8564389880779029E-2</c:v>
                </c:pt>
                <c:pt idx="45">
                  <c:v>3.2940697948762532E-2</c:v>
                </c:pt>
                <c:pt idx="46">
                  <c:v>3.6543572244625677E-2</c:v>
                </c:pt>
                <c:pt idx="47">
                  <c:v>3.6576830100469859E-2</c:v>
                </c:pt>
                <c:pt idx="48">
                  <c:v>3.8207028344956262E-2</c:v>
                </c:pt>
                <c:pt idx="49">
                  <c:v>4.3559978358351126E-2</c:v>
                </c:pt>
                <c:pt idx="50">
                  <c:v>4.5551956823045359E-2</c:v>
                </c:pt>
                <c:pt idx="51">
                  <c:v>4.6378278782907012E-2</c:v>
                </c:pt>
                <c:pt idx="52">
                  <c:v>4.4079925996667102E-2</c:v>
                </c:pt>
                <c:pt idx="53">
                  <c:v>4.4202848904596026E-2</c:v>
                </c:pt>
                <c:pt idx="54">
                  <c:v>4.4556768948674996E-2</c:v>
                </c:pt>
                <c:pt idx="55">
                  <c:v>4.7442754867735859E-2</c:v>
                </c:pt>
                <c:pt idx="56">
                  <c:v>5.350673231389802E-2</c:v>
                </c:pt>
                <c:pt idx="57">
                  <c:v>5.8947747318434551E-2</c:v>
                </c:pt>
                <c:pt idx="58">
                  <c:v>6.3930945464636402E-2</c:v>
                </c:pt>
                <c:pt idx="59">
                  <c:v>6.7690881363833499E-2</c:v>
                </c:pt>
                <c:pt idx="60">
                  <c:v>7.4547427112401365E-2</c:v>
                </c:pt>
                <c:pt idx="61">
                  <c:v>7.5928544354822991E-2</c:v>
                </c:pt>
                <c:pt idx="62">
                  <c:v>7.9756375524281831E-2</c:v>
                </c:pt>
                <c:pt idx="63">
                  <c:v>7.9300201086255351E-2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Encuesta Mayo 2016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64"/>
            <c:marker>
              <c:symbol val="diamond"/>
              <c:size val="7"/>
            </c:marker>
            <c:bubble3D val="0"/>
          </c:dPt>
          <c:dPt>
            <c:idx val="71"/>
            <c:marker>
              <c:symbol val="diamond"/>
              <c:size val="7"/>
            </c:marker>
            <c:bubble3D val="0"/>
          </c:dPt>
          <c:dPt>
            <c:idx val="76"/>
            <c:marker>
              <c:symbol val="diamond"/>
              <c:size val="7"/>
            </c:marker>
            <c:bubble3D val="0"/>
          </c:dPt>
          <c:dPt>
            <c:idx val="83"/>
            <c:marker>
              <c:symbol val="diamond"/>
              <c:size val="7"/>
            </c:marker>
            <c:bubble3D val="0"/>
          </c:dPt>
          <c:dLbls>
            <c:dLbl>
              <c:idx val="6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1"/>
              <c:layout>
                <c:manualLayout>
                  <c:x val="-2.8224053649703491E-3"/>
                  <c:y val="-2.2181341574446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-1.1266087757881373E-2"/>
                  <c:y val="-2.43526104592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3"/>
              <c:layout>
                <c:manualLayout>
                  <c:x val="1.0348700122491043E-16"/>
                  <c:y val="4.773579402341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Hoja1!$A$2:$A$85</c:f>
              <c:numCache>
                <c:formatCode>mmm\-yy</c:formatCode>
                <c:ptCount val="8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</c:numCache>
            </c:numRef>
          </c:cat>
          <c:val>
            <c:numRef>
              <c:f>Hoja1!$C$2:$C$85</c:f>
              <c:numCache>
                <c:formatCode>General</c:formatCode>
                <c:ptCount val="84"/>
                <c:pt idx="64" formatCode="0.00%">
                  <c:v>8.0875000000000002E-2</c:v>
                </c:pt>
                <c:pt idx="71" formatCode="0.00%">
                  <c:v>6.0199999999999997E-2</c:v>
                </c:pt>
                <c:pt idx="76" formatCode="0.00%">
                  <c:v>4.53E-2</c:v>
                </c:pt>
                <c:pt idx="83" formatCode="0.00%">
                  <c:v>4.07E-2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Rango meta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Hoja1!$A$2:$A$85</c:f>
              <c:numCache>
                <c:formatCode>mmm\-yy</c:formatCode>
                <c:ptCount val="8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</c:numCache>
            </c:numRef>
          </c:cat>
          <c:val>
            <c:numRef>
              <c:f>Hoja1!$D$2:$D$85</c:f>
              <c:numCache>
                <c:formatCode>0.00%</c:formatCode>
                <c:ptCount val="84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Hoja1!$E$1</c:f>
              <c:strCache>
                <c:ptCount val="1"/>
                <c:pt idx="0">
                  <c:v>Rango Meta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Hoja1!$A$2:$A$85</c:f>
              <c:numCache>
                <c:formatCode>mmm\-yy</c:formatCode>
                <c:ptCount val="8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</c:numCache>
            </c:numRef>
          </c:cat>
          <c:val>
            <c:numRef>
              <c:f>Hoja1!$E$2:$E$85</c:f>
              <c:numCache>
                <c:formatCode>0.00%</c:formatCode>
                <c:ptCount val="84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0.04</c:v>
                </c:pt>
                <c:pt idx="13">
                  <c:v>0.04</c:v>
                </c:pt>
                <c:pt idx="14">
                  <c:v>0.04</c:v>
                </c:pt>
                <c:pt idx="15">
                  <c:v>0.04</c:v>
                </c:pt>
                <c:pt idx="16">
                  <c:v>0.04</c:v>
                </c:pt>
                <c:pt idx="17">
                  <c:v>0.04</c:v>
                </c:pt>
                <c:pt idx="18">
                  <c:v>0.04</c:v>
                </c:pt>
                <c:pt idx="19">
                  <c:v>0.04</c:v>
                </c:pt>
                <c:pt idx="20">
                  <c:v>0.04</c:v>
                </c:pt>
                <c:pt idx="21">
                  <c:v>0.04</c:v>
                </c:pt>
                <c:pt idx="22">
                  <c:v>0.04</c:v>
                </c:pt>
                <c:pt idx="23">
                  <c:v>0.04</c:v>
                </c:pt>
                <c:pt idx="24">
                  <c:v>0.04</c:v>
                </c:pt>
                <c:pt idx="25">
                  <c:v>0.04</c:v>
                </c:pt>
                <c:pt idx="26">
                  <c:v>0.04</c:v>
                </c:pt>
                <c:pt idx="27">
                  <c:v>0.04</c:v>
                </c:pt>
                <c:pt idx="28">
                  <c:v>0.04</c:v>
                </c:pt>
                <c:pt idx="29">
                  <c:v>0.04</c:v>
                </c:pt>
                <c:pt idx="30">
                  <c:v>0.04</c:v>
                </c:pt>
                <c:pt idx="31">
                  <c:v>0.04</c:v>
                </c:pt>
                <c:pt idx="32">
                  <c:v>0.04</c:v>
                </c:pt>
                <c:pt idx="33">
                  <c:v>0.04</c:v>
                </c:pt>
                <c:pt idx="34">
                  <c:v>0.04</c:v>
                </c:pt>
                <c:pt idx="35">
                  <c:v>0.04</c:v>
                </c:pt>
                <c:pt idx="36">
                  <c:v>0.04</c:v>
                </c:pt>
                <c:pt idx="37">
                  <c:v>0.04</c:v>
                </c:pt>
                <c:pt idx="38">
                  <c:v>0.04</c:v>
                </c:pt>
                <c:pt idx="39">
                  <c:v>0.04</c:v>
                </c:pt>
                <c:pt idx="40">
                  <c:v>0.04</c:v>
                </c:pt>
                <c:pt idx="41">
                  <c:v>0.04</c:v>
                </c:pt>
                <c:pt idx="42">
                  <c:v>0.04</c:v>
                </c:pt>
                <c:pt idx="43">
                  <c:v>0.04</c:v>
                </c:pt>
                <c:pt idx="44">
                  <c:v>0.04</c:v>
                </c:pt>
                <c:pt idx="45">
                  <c:v>0.04</c:v>
                </c:pt>
                <c:pt idx="46">
                  <c:v>0.04</c:v>
                </c:pt>
                <c:pt idx="47">
                  <c:v>0.04</c:v>
                </c:pt>
                <c:pt idx="48">
                  <c:v>0.04</c:v>
                </c:pt>
                <c:pt idx="49">
                  <c:v>0.04</c:v>
                </c:pt>
                <c:pt idx="50">
                  <c:v>0.04</c:v>
                </c:pt>
                <c:pt idx="51">
                  <c:v>0.04</c:v>
                </c:pt>
                <c:pt idx="52">
                  <c:v>0.04</c:v>
                </c:pt>
                <c:pt idx="53">
                  <c:v>0.04</c:v>
                </c:pt>
                <c:pt idx="54">
                  <c:v>0.04</c:v>
                </c:pt>
                <c:pt idx="55">
                  <c:v>0.04</c:v>
                </c:pt>
                <c:pt idx="56">
                  <c:v>0.04</c:v>
                </c:pt>
                <c:pt idx="57">
                  <c:v>0.04</c:v>
                </c:pt>
                <c:pt idx="58">
                  <c:v>0.04</c:v>
                </c:pt>
                <c:pt idx="59">
                  <c:v>0.04</c:v>
                </c:pt>
                <c:pt idx="60">
                  <c:v>0.04</c:v>
                </c:pt>
                <c:pt idx="61">
                  <c:v>0.04</c:v>
                </c:pt>
                <c:pt idx="62">
                  <c:v>0.04</c:v>
                </c:pt>
                <c:pt idx="63">
                  <c:v>0.04</c:v>
                </c:pt>
                <c:pt idx="64">
                  <c:v>0.04</c:v>
                </c:pt>
                <c:pt idx="65">
                  <c:v>0.04</c:v>
                </c:pt>
                <c:pt idx="66">
                  <c:v>0.04</c:v>
                </c:pt>
                <c:pt idx="67">
                  <c:v>0.04</c:v>
                </c:pt>
                <c:pt idx="68">
                  <c:v>0.04</c:v>
                </c:pt>
                <c:pt idx="69">
                  <c:v>0.04</c:v>
                </c:pt>
                <c:pt idx="70">
                  <c:v>0.04</c:v>
                </c:pt>
                <c:pt idx="71">
                  <c:v>0.04</c:v>
                </c:pt>
                <c:pt idx="72">
                  <c:v>0.04</c:v>
                </c:pt>
                <c:pt idx="73">
                  <c:v>0.04</c:v>
                </c:pt>
                <c:pt idx="74">
                  <c:v>0.04</c:v>
                </c:pt>
                <c:pt idx="75">
                  <c:v>0.04</c:v>
                </c:pt>
                <c:pt idx="76">
                  <c:v>0.04</c:v>
                </c:pt>
                <c:pt idx="77">
                  <c:v>0.04</c:v>
                </c:pt>
                <c:pt idx="78">
                  <c:v>0.04</c:v>
                </c:pt>
                <c:pt idx="79">
                  <c:v>0.04</c:v>
                </c:pt>
                <c:pt idx="80">
                  <c:v>0.04</c:v>
                </c:pt>
                <c:pt idx="81">
                  <c:v>0.04</c:v>
                </c:pt>
                <c:pt idx="82">
                  <c:v>0.04</c:v>
                </c:pt>
                <c:pt idx="83">
                  <c:v>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856032"/>
        <c:axId val="837853312"/>
      </c:lineChart>
      <c:dateAx>
        <c:axId val="837856032"/>
        <c:scaling>
          <c:orientation val="minMax"/>
          <c:max val="43070"/>
          <c:min val="40878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7853312"/>
        <c:crosses val="autoZero"/>
        <c:auto val="1"/>
        <c:lblOffset val="100"/>
        <c:baseTimeUnit val="months"/>
        <c:majorUnit val="6"/>
        <c:majorTimeUnit val="months"/>
      </c:dateAx>
      <c:valAx>
        <c:axId val="837853312"/>
        <c:scaling>
          <c:orientation val="minMax"/>
          <c:max val="0.1"/>
          <c:min val="1.0000000000000002E-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3785603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5157258349457971E-2"/>
          <c:y val="0.89944051126501978"/>
          <c:w val="0.90179520292797888"/>
          <c:h val="0.10055948873498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Gill Sans MT" panose="020B0502020104020203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Hoja1!$B$14</c:f>
              <c:strCache>
                <c:ptCount val="1"/>
                <c:pt idx="0">
                  <c:v>Petroleros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62-45B2-A761-038D2CF53D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62-45B2-A761-038D2CF53D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62-45B2-A761-038D2CF53DE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5.7007125890736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62-45B2-A761-038D2CF53D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Hoja1!$C$12:$G$12</c:f>
              <c:strCache>
                <c:ptCount val="5"/>
                <c:pt idx="0">
                  <c:v>1981-1983</c:v>
                </c:pt>
                <c:pt idx="1">
                  <c:v>1987-1989</c:v>
                </c:pt>
                <c:pt idx="2">
                  <c:v>1997-1998</c:v>
                </c:pt>
                <c:pt idx="3">
                  <c:v>2008-2010</c:v>
                </c:pt>
                <c:pt idx="4">
                  <c:v>2013-2016</c:v>
                </c:pt>
              </c:strCache>
            </c:strRef>
          </c:cat>
          <c:val>
            <c:numRef>
              <c:f>Hoja1!$C$14:$G$14</c:f>
              <c:numCache>
                <c:formatCode>#,#00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2.4308595507695679E-2</c:v>
                </c:pt>
                <c:pt idx="3">
                  <c:v>-0.67199784170564802</c:v>
                </c:pt>
                <c:pt idx="4">
                  <c:v>-3.2459980402255715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62-45B2-A761-038D2CF53DE1}"/>
            </c:ext>
          </c:extLst>
        </c:ser>
        <c:ser>
          <c:idx val="2"/>
          <c:order val="1"/>
          <c:tx>
            <c:strRef>
              <c:f>Hoja1!$B$15</c:f>
              <c:strCache>
                <c:ptCount val="1"/>
                <c:pt idx="0">
                  <c:v>Recursos de capital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462332301341581E-2"/>
                  <c:y val="-9.5006888984482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33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Hoja1!$C$12:$G$12</c:f>
              <c:strCache>
                <c:ptCount val="5"/>
                <c:pt idx="0">
                  <c:v>1981-1983</c:v>
                </c:pt>
                <c:pt idx="1">
                  <c:v>1987-1989</c:v>
                </c:pt>
                <c:pt idx="2">
                  <c:v>1997-1998</c:v>
                </c:pt>
                <c:pt idx="3">
                  <c:v>2008-2010</c:v>
                </c:pt>
                <c:pt idx="4">
                  <c:v>2013-2016</c:v>
                </c:pt>
              </c:strCache>
            </c:strRef>
          </c:cat>
          <c:val>
            <c:numRef>
              <c:f>Hoja1!$C$15:$G$15</c:f>
              <c:numCache>
                <c:formatCode>#,#00</c:formatCode>
                <c:ptCount val="5"/>
                <c:pt idx="0">
                  <c:v>-0.80610104783489145</c:v>
                </c:pt>
                <c:pt idx="1">
                  <c:v>-0.1186797205174186</c:v>
                </c:pt>
                <c:pt idx="2">
                  <c:v>-7.1963845853354413E-2</c:v>
                </c:pt>
                <c:pt idx="3">
                  <c:v>-0.1815319355454087</c:v>
                </c:pt>
                <c:pt idx="4">
                  <c:v>3.5567734484711844E-2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62-45B2-A761-038D2CF53DE1}"/>
            </c:ext>
          </c:extLst>
        </c:ser>
        <c:ser>
          <c:idx val="3"/>
          <c:order val="2"/>
          <c:tx>
            <c:strRef>
              <c:f>Hoja1!$B$16</c:f>
              <c:strCache>
                <c:ptCount val="1"/>
                <c:pt idx="0">
                  <c:v>Resto de ingresos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919504643962852E-3"/>
                  <c:y val="-1.900187654690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559339525283791E-3"/>
                  <c:y val="9.5014370234600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Hoja1!$C$12:$G$12</c:f>
              <c:strCache>
                <c:ptCount val="5"/>
                <c:pt idx="0">
                  <c:v>1981-1983</c:v>
                </c:pt>
                <c:pt idx="1">
                  <c:v>1987-1989</c:v>
                </c:pt>
                <c:pt idx="2">
                  <c:v>1997-1998</c:v>
                </c:pt>
                <c:pt idx="3">
                  <c:v>2008-2010</c:v>
                </c:pt>
                <c:pt idx="4">
                  <c:v>2013-2016</c:v>
                </c:pt>
              </c:strCache>
            </c:strRef>
          </c:cat>
          <c:val>
            <c:numRef>
              <c:f>Hoja1!$C$16:$G$16</c:f>
              <c:numCache>
                <c:formatCode>#,#00</c:formatCode>
                <c:ptCount val="5"/>
                <c:pt idx="0">
                  <c:v>-0.12459398823622003</c:v>
                </c:pt>
                <c:pt idx="1">
                  <c:v>-0.30845448539367726</c:v>
                </c:pt>
                <c:pt idx="2">
                  <c:v>-0.37575548163636163</c:v>
                </c:pt>
                <c:pt idx="3">
                  <c:v>-1.0253358626409255</c:v>
                </c:pt>
                <c:pt idx="4">
                  <c:v>1.4603979327671146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62-45B2-A761-038D2CF5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2672688"/>
        <c:axId val="702665616"/>
      </c:barChart>
      <c:catAx>
        <c:axId val="70267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702665616"/>
        <c:crosses val="autoZero"/>
        <c:auto val="1"/>
        <c:lblAlgn val="ctr"/>
        <c:lblOffset val="100"/>
        <c:noMultiLvlLbl val="0"/>
      </c:catAx>
      <c:valAx>
        <c:axId val="702665616"/>
        <c:scaling>
          <c:orientation val="minMax"/>
        </c:scaling>
        <c:delete val="1"/>
        <c:axPos val="l"/>
        <c:numFmt formatCode="#,#00" sourceLinked="1"/>
        <c:majorTickMark val="none"/>
        <c:minorTickMark val="none"/>
        <c:tickLblPos val="nextTo"/>
        <c:crossAx val="70267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ll Sans MT" panose="020B0502020104020203" pitchFamily="34" charset="0"/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Ingresos totales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064369764820925E-2"/>
                  <c:y val="5.1789368086582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7967670586859781E-2"/>
                  <c:y val="2.3726914765269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7180514009737144E-3"/>
                  <c:y val="2.092066943313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5.9215766516289813E-2"/>
                  <c:y val="-3.8010482541618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35-4757-9E1A-2E94774E53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2.2917442098391323E-2"/>
                  <c:y val="2.3726914765269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layout>
                <c:manualLayout>
                  <c:x val="-6.5815461864998676E-2"/>
                  <c:y val="-4.6429218538012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Hoja1!$C$2:$AW$2</c:f>
              <c:numCache>
                <c:formatCode>General</c:formatCode>
                <c:ptCount val="47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2023</c:v>
                </c:pt>
                <c:pt idx="43">
                  <c:v>2024</c:v>
                </c:pt>
                <c:pt idx="44">
                  <c:v>2025</c:v>
                </c:pt>
                <c:pt idx="45">
                  <c:v>2026</c:v>
                </c:pt>
                <c:pt idx="46">
                  <c:v>2027</c:v>
                </c:pt>
              </c:numCache>
            </c:numRef>
          </c:cat>
          <c:val>
            <c:numRef>
              <c:f>Hoja1!$C$3:$AW$3</c:f>
              <c:numCache>
                <c:formatCode>0.0</c:formatCode>
                <c:ptCount val="47"/>
                <c:pt idx="0">
                  <c:v>6.4301431826701245</c:v>
                </c:pt>
                <c:pt idx="1">
                  <c:v>5.9471129695063452</c:v>
                </c:pt>
                <c:pt idx="2">
                  <c:v>5.499448146599013</c:v>
                </c:pt>
                <c:pt idx="3">
                  <c:v>5.7132500683877039</c:v>
                </c:pt>
                <c:pt idx="4">
                  <c:v>6.4525064583958889</c:v>
                </c:pt>
                <c:pt idx="5">
                  <c:v>6.9285106632473479</c:v>
                </c:pt>
                <c:pt idx="6">
                  <c:v>7.6053288616157646</c:v>
                </c:pt>
                <c:pt idx="7">
                  <c:v>7.3946992489550443</c:v>
                </c:pt>
                <c:pt idx="8">
                  <c:v>7.1781946557046687</c:v>
                </c:pt>
                <c:pt idx="9">
                  <c:v>7.4074246736517981</c:v>
                </c:pt>
                <c:pt idx="10">
                  <c:v>8.6634926896064925</c:v>
                </c:pt>
                <c:pt idx="11">
                  <c:v>9.0267198966463003</c:v>
                </c:pt>
                <c:pt idx="12">
                  <c:v>9.6327918458152908</c:v>
                </c:pt>
                <c:pt idx="13">
                  <c:v>9.7188068439550896</c:v>
                </c:pt>
                <c:pt idx="14">
                  <c:v>9.6901728929817725</c:v>
                </c:pt>
                <c:pt idx="15">
                  <c:v>10.114215845537354</c:v>
                </c:pt>
                <c:pt idx="16">
                  <c:v>10.60095724587508</c:v>
                </c:pt>
                <c:pt idx="17">
                  <c:v>10.177546513893059</c:v>
                </c:pt>
                <c:pt idx="18">
                  <c:v>10.683711651495518</c:v>
                </c:pt>
                <c:pt idx="19">
                  <c:v>10.924713621467708</c:v>
                </c:pt>
                <c:pt idx="20">
                  <c:v>12.218249701151057</c:v>
                </c:pt>
                <c:pt idx="21">
                  <c:v>12.369044822634475</c:v>
                </c:pt>
                <c:pt idx="22">
                  <c:v>12.647721782065327</c:v>
                </c:pt>
                <c:pt idx="23">
                  <c:v>12.981394774737643</c:v>
                </c:pt>
                <c:pt idx="24">
                  <c:v>13.486810849116592</c:v>
                </c:pt>
                <c:pt idx="25">
                  <c:v>14.67838605353846</c:v>
                </c:pt>
                <c:pt idx="26">
                  <c:v>15.010312539689046</c:v>
                </c:pt>
                <c:pt idx="27">
                  <c:v>15.63438276009064</c:v>
                </c:pt>
                <c:pt idx="28">
                  <c:v>15.289006234360716</c:v>
                </c:pt>
                <c:pt idx="29">
                  <c:v>13.755517120198657</c:v>
                </c:pt>
                <c:pt idx="30">
                  <c:v>15.203767633443974</c:v>
                </c:pt>
                <c:pt idx="31">
                  <c:v>16.118759216264213</c:v>
                </c:pt>
                <c:pt idx="32">
                  <c:v>16.859302022332034</c:v>
                </c:pt>
                <c:pt idx="33">
                  <c:v>16.650565923763587</c:v>
                </c:pt>
                <c:pt idx="34">
                  <c:v>16.147996497491341</c:v>
                </c:pt>
                <c:pt idx="35">
                  <c:v>15.109269649358289</c:v>
                </c:pt>
                <c:pt idx="36">
                  <c:v>15.109269649358289</c:v>
                </c:pt>
                <c:pt idx="37">
                  <c:v>15.579785540948052</c:v>
                </c:pt>
                <c:pt idx="38">
                  <c:v>16.258932951356616</c:v>
                </c:pt>
                <c:pt idx="39">
                  <c:v>16.727592027745811</c:v>
                </c:pt>
                <c:pt idx="40">
                  <c:v>16.998157519652349</c:v>
                </c:pt>
                <c:pt idx="41">
                  <c:v>17.159414303936408</c:v>
                </c:pt>
                <c:pt idx="42">
                  <c:v>17.190878604846517</c:v>
                </c:pt>
                <c:pt idx="43">
                  <c:v>17.191545056082298</c:v>
                </c:pt>
                <c:pt idx="44">
                  <c:v>17.192816606726865</c:v>
                </c:pt>
                <c:pt idx="45">
                  <c:v>17.193031394232122</c:v>
                </c:pt>
                <c:pt idx="46">
                  <c:v>17.193031394232122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D35-4757-9E1A-2E94774E5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865280"/>
        <c:axId val="837866912"/>
      </c:lineChart>
      <c:catAx>
        <c:axId val="8378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7866912"/>
        <c:crosses val="autoZero"/>
        <c:auto val="1"/>
        <c:lblAlgn val="ctr"/>
        <c:lblOffset val="100"/>
        <c:noMultiLvlLbl val="0"/>
      </c:catAx>
      <c:valAx>
        <c:axId val="83786691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786528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gastos!$A$23</c:f>
              <c:strCache>
                <c:ptCount val="1"/>
                <c:pt idx="0">
                  <c:v>Funcionamiento + Inversión (%PIB)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gastos!$B$22:$F$22</c:f>
              <c:strCache>
                <c:ptCount val="5"/>
                <c:pt idx="0">
                  <c:v>1981-1983</c:v>
                </c:pt>
                <c:pt idx="1">
                  <c:v>1987-1989</c:v>
                </c:pt>
                <c:pt idx="2">
                  <c:v>1997-1998</c:v>
                </c:pt>
                <c:pt idx="3">
                  <c:v>2008-2010</c:v>
                </c:pt>
                <c:pt idx="4">
                  <c:v>2013-2016</c:v>
                </c:pt>
              </c:strCache>
            </c:strRef>
          </c:cat>
          <c:val>
            <c:numRef>
              <c:f>gastos!$B$23:$F$23</c:f>
              <c:numCache>
                <c:formatCode>_-* #,##0.0_-;\-* #,##0.0_-;_-* "-"??_-;_-@_-</c:formatCode>
                <c:ptCount val="5"/>
                <c:pt idx="0">
                  <c:v>0.3424599721914543</c:v>
                </c:pt>
                <c:pt idx="1">
                  <c:v>0.23760964463514611</c:v>
                </c:pt>
                <c:pt idx="2">
                  <c:v>-0.4993838382726743</c:v>
                </c:pt>
                <c:pt idx="3">
                  <c:v>0.14434450222590911</c:v>
                </c:pt>
                <c:pt idx="4">
                  <c:v>-1.2175780137349808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18497728"/>
        <c:axId val="886473392"/>
      </c:barChart>
      <c:catAx>
        <c:axId val="51849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s-CO"/>
          </a:p>
        </c:txPr>
        <c:crossAx val="886473392"/>
        <c:crosses val="autoZero"/>
        <c:auto val="1"/>
        <c:lblAlgn val="ctr"/>
        <c:lblOffset val="100"/>
        <c:noMultiLvlLbl val="0"/>
      </c:catAx>
      <c:valAx>
        <c:axId val="886473392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518497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Gill Sans MT" panose="020B0502020104020203" pitchFamily="34" charset="0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3477102934186E-2"/>
          <c:y val="3.5189327433378138E-2"/>
          <c:w val="0.92654276758110377"/>
          <c:h val="0.74429181420609791"/>
        </c:manualLayout>
      </c:layout>
      <c:lineChart>
        <c:grouping val="standard"/>
        <c:varyColors val="0"/>
        <c:ser>
          <c:idx val="0"/>
          <c:order val="0"/>
          <c:tx>
            <c:strRef>
              <c:f>Hoja1!$B$10</c:f>
              <c:strCache>
                <c:ptCount val="1"/>
                <c:pt idx="0">
                  <c:v>Déficit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541966494054825E-2"/>
                  <c:y val="-4.669692860870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773655486509692E-2"/>
                  <c:y val="2.0073936364567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009869848101912E-2"/>
                  <c:y val="2.6907504728044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8655138750799969E-2"/>
                  <c:y val="-5.0042584669466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0029861702934507E-2"/>
                  <c:y val="2.646035361265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2.9775918171078369E-2"/>
                  <c:y val="3.0253160788805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3.1773655486510869E-3"/>
                  <c:y val="6.1336319218230719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E53-4580-A2AC-E125ECBC34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Hoja1!$C$2:$AL$2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Hoja1!$C$10:$AL$10</c:f>
              <c:numCache>
                <c:formatCode>0.0</c:formatCode>
                <c:ptCount val="36"/>
                <c:pt idx="0">
                  <c:v>-1.8924957144268295</c:v>
                </c:pt>
                <c:pt idx="1">
                  <c:v>-3.0338895148786</c:v>
                </c:pt>
                <c:pt idx="2">
                  <c:v>-2.9552779873650405</c:v>
                </c:pt>
                <c:pt idx="3">
                  <c:v>-3.1087075429097548</c:v>
                </c:pt>
                <c:pt idx="4">
                  <c:v>-1.9028103461055519</c:v>
                </c:pt>
                <c:pt idx="5">
                  <c:v>-0.95128292859231312</c:v>
                </c:pt>
                <c:pt idx="6">
                  <c:v>-0.33823143109174164</c:v>
                </c:pt>
                <c:pt idx="7">
                  <c:v>-0.96263804630346772</c:v>
                </c:pt>
                <c:pt idx="8">
                  <c:v>-1.2953382849695705</c:v>
                </c:pt>
                <c:pt idx="9">
                  <c:v>-0.63886304026348117</c:v>
                </c:pt>
                <c:pt idx="10">
                  <c:v>-0.33681572408843735</c:v>
                </c:pt>
                <c:pt idx="11">
                  <c:v>-2.7191966391402325</c:v>
                </c:pt>
                <c:pt idx="12">
                  <c:v>0.10765381544246143</c:v>
                </c:pt>
                <c:pt idx="13">
                  <c:v>-0.97510546588350688</c:v>
                </c:pt>
                <c:pt idx="14">
                  <c:v>-2.6407763740134294</c:v>
                </c:pt>
                <c:pt idx="15">
                  <c:v>-4.0725834432433805</c:v>
                </c:pt>
                <c:pt idx="16">
                  <c:v>-3.7733368691454321</c:v>
                </c:pt>
                <c:pt idx="17">
                  <c:v>-4.4940219477750123</c:v>
                </c:pt>
                <c:pt idx="18">
                  <c:v>-6.4736400095806212</c:v>
                </c:pt>
                <c:pt idx="19">
                  <c:v>-4.643878295333594</c:v>
                </c:pt>
                <c:pt idx="20">
                  <c:v>-4.8040517858450542</c:v>
                </c:pt>
                <c:pt idx="21">
                  <c:v>-5.0686483769553963</c:v>
                </c:pt>
                <c:pt idx="22">
                  <c:v>-4.2329423449916987</c:v>
                </c:pt>
                <c:pt idx="23">
                  <c:v>-4.4557889378300732</c:v>
                </c:pt>
                <c:pt idx="24">
                  <c:v>-3.9715015630886268</c:v>
                </c:pt>
                <c:pt idx="25">
                  <c:v>-3.4042175050124919</c:v>
                </c:pt>
                <c:pt idx="26">
                  <c:v>-2.694127249388687</c:v>
                </c:pt>
                <c:pt idx="27">
                  <c:v>-2.305366790023728</c:v>
                </c:pt>
                <c:pt idx="28">
                  <c:v>-4.1048542162838864</c:v>
                </c:pt>
                <c:pt idx="29">
                  <c:v>-3.8572724763339865</c:v>
                </c:pt>
                <c:pt idx="30">
                  <c:v>-2.8241466629467689</c:v>
                </c:pt>
                <c:pt idx="31">
                  <c:v>-2.3244505941231175</c:v>
                </c:pt>
                <c:pt idx="32">
                  <c:v>-2.3435756935864056</c:v>
                </c:pt>
                <c:pt idx="33">
                  <c:v>-2.4275951704884715</c:v>
                </c:pt>
                <c:pt idx="34">
                  <c:v>-3.0303577173665315</c:v>
                </c:pt>
                <c:pt idx="35">
                  <c:v>-3.5930003212710684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2E53-4580-A2AC-E125ECBC3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6475568"/>
        <c:axId val="886471216"/>
      </c:lineChart>
      <c:catAx>
        <c:axId val="88647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CO"/>
          </a:p>
        </c:txPr>
        <c:crossAx val="886471216"/>
        <c:crosses val="autoZero"/>
        <c:auto val="1"/>
        <c:lblAlgn val="ctr"/>
        <c:lblOffset val="100"/>
        <c:noMultiLvlLbl val="0"/>
      </c:catAx>
      <c:valAx>
        <c:axId val="88647121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88647556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645316772153104"/>
          <c:y val="0.90681061556297016"/>
          <c:w val="0.10558662026566382"/>
          <c:h val="6.4956819733830023E-2"/>
        </c:manualLayout>
      </c:layout>
      <c:overlay val="1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Gill Sans MT" panose="020B0502020104020203" pitchFamily="34" charset="0"/>
        </a:defRPr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% del PIB</c:v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 05 30 - deuda gnc variación stock neta y bruta.xlsx]GNC'!$F$61:$V$61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'[2016 05 30 - deuda gnc variación stock neta y bruta.xlsx]GNC'!$B$67:$V$67</c:f>
              <c:numCache>
                <c:formatCode>#,##0.0</c:formatCode>
                <c:ptCount val="17"/>
                <c:pt idx="0">
                  <c:v>25.285038783966442</c:v>
                </c:pt>
                <c:pt idx="1">
                  <c:v>32.691607751239815</c:v>
                </c:pt>
                <c:pt idx="2">
                  <c:v>36.552701313790351</c:v>
                </c:pt>
                <c:pt idx="3">
                  <c:v>43.616611931955248</c:v>
                </c:pt>
                <c:pt idx="4">
                  <c:v>43.685512814629995</c:v>
                </c:pt>
                <c:pt idx="5">
                  <c:v>39.4157380107196</c:v>
                </c:pt>
                <c:pt idx="6">
                  <c:v>38.868149563582982</c:v>
                </c:pt>
                <c:pt idx="7">
                  <c:v>36.711410605781822</c:v>
                </c:pt>
                <c:pt idx="8">
                  <c:v>34.767662185578693</c:v>
                </c:pt>
                <c:pt idx="9">
                  <c:v>34.277871006855996</c:v>
                </c:pt>
                <c:pt idx="10">
                  <c:v>35.294885217419932</c:v>
                </c:pt>
                <c:pt idx="11">
                  <c:v>35.702581573524917</c:v>
                </c:pt>
                <c:pt idx="12">
                  <c:v>32.656664989926817</c:v>
                </c:pt>
                <c:pt idx="13">
                  <c:v>31.371147564159493</c:v>
                </c:pt>
                <c:pt idx="14">
                  <c:v>32.54758485297215</c:v>
                </c:pt>
                <c:pt idx="15">
                  <c:v>35.680937409489857</c:v>
                </c:pt>
                <c:pt idx="16">
                  <c:v>40.98285905449881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94-45C3-8400-7EE12A067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6474480"/>
        <c:axId val="886471760"/>
      </c:barChart>
      <c:lineChart>
        <c:grouping val="standard"/>
        <c:varyColors val="0"/>
        <c:ser>
          <c:idx val="2"/>
          <c:order val="1"/>
          <c:tx>
            <c:v>% del PIB - Promedio Periodos Presidenciales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94-45C3-8400-7EE12A0671E6}"/>
              </c:ext>
            </c:extLst>
          </c:dPt>
          <c:dPt>
            <c:idx val="8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A94-45C3-8400-7EE12A0671E6}"/>
              </c:ext>
            </c:extLst>
          </c:dPt>
          <c:dPt>
            <c:idx val="12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A94-45C3-8400-7EE12A0671E6}"/>
              </c:ext>
            </c:extLst>
          </c:dPt>
          <c:dPt>
            <c:idx val="16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A94-45C3-8400-7EE12A0671E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167405180501072"/>
                  <c:y val="-3.906010720000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A94-45C3-8400-7EE12A067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5495328282828283"/>
                  <c:y val="-3.9060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A94-45C3-8400-7EE12A067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716740518050108"/>
                  <c:y val="-4.557012506667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A94-45C3-8400-7EE12A067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A94-45C3-8400-7EE12A0671E6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17396303916241088"/>
                  <c:y val="-4.231511613333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A94-45C3-8400-7EE12A067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6022911501801167E-2"/>
                  <c:y val="-4.231511613333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A94-45C3-8400-7EE12A0671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'[2016 05 30 - deuda gnc variación stock neta y bruta.xlsx]GNC'!$F$61:$V$61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'[2016 05 30 - deuda gnc variación stock neta y bruta.xlsx]GNC'!$B$75:$V$75</c:f>
              <c:numCache>
                <c:formatCode>#,##0.0</c:formatCode>
                <c:ptCount val="17"/>
                <c:pt idx="0">
                  <c:v>34.53648994523796</c:v>
                </c:pt>
                <c:pt idx="1">
                  <c:v>34.53648994523796</c:v>
                </c:pt>
                <c:pt idx="2">
                  <c:v>34.53648994523796</c:v>
                </c:pt>
                <c:pt idx="3">
                  <c:v>34.53648994523796</c:v>
                </c:pt>
                <c:pt idx="4">
                  <c:v>39.670202748678598</c:v>
                </c:pt>
                <c:pt idx="5">
                  <c:v>39.670202748678598</c:v>
                </c:pt>
                <c:pt idx="6">
                  <c:v>39.670202748678598</c:v>
                </c:pt>
                <c:pt idx="7">
                  <c:v>39.670202748678598</c:v>
                </c:pt>
                <c:pt idx="8">
                  <c:v>35.010749995844883</c:v>
                </c:pt>
                <c:pt idx="9">
                  <c:v>35.010749995844883</c:v>
                </c:pt>
                <c:pt idx="10">
                  <c:v>35.010749995844883</c:v>
                </c:pt>
                <c:pt idx="11">
                  <c:v>35.010749995844883</c:v>
                </c:pt>
                <c:pt idx="12">
                  <c:v>33.064083704137076</c:v>
                </c:pt>
                <c:pt idx="13">
                  <c:v>33.064083704137076</c:v>
                </c:pt>
                <c:pt idx="14">
                  <c:v>33.064083704137076</c:v>
                </c:pt>
                <c:pt idx="15">
                  <c:v>33.064083704137076</c:v>
                </c:pt>
                <c:pt idx="16">
                  <c:v>40.98285905449881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2A94-45C3-8400-7EE12A067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474480"/>
        <c:axId val="886471760"/>
      </c:lineChart>
      <c:catAx>
        <c:axId val="8864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86471760"/>
        <c:crosses val="autoZero"/>
        <c:auto val="1"/>
        <c:lblAlgn val="ctr"/>
        <c:lblOffset val="100"/>
        <c:noMultiLvlLbl val="0"/>
      </c:catAx>
      <c:valAx>
        <c:axId val="8864717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8647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% del PIB</c:v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 05 30 - deuda gnc variación stock neta y bruta.xlsx]GNC'!$F$61:$V$61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'[2016 05 30 - deuda gnc variación stock neta y bruta.xlsx]GNC'!$B$65:$V$65</c:f>
              <c:numCache>
                <c:formatCode>#,##0.0</c:formatCode>
                <c:ptCount val="17"/>
                <c:pt idx="0">
                  <c:v>13.450943509966988</c:v>
                </c:pt>
                <c:pt idx="1">
                  <c:v>18.068351302471875</c:v>
                </c:pt>
                <c:pt idx="2">
                  <c:v>19.912291986908517</c:v>
                </c:pt>
                <c:pt idx="3">
                  <c:v>23.007847978653079</c:v>
                </c:pt>
                <c:pt idx="4">
                  <c:v>23.24475023233332</c:v>
                </c:pt>
                <c:pt idx="5">
                  <c:v>22.930173696469637</c:v>
                </c:pt>
                <c:pt idx="6">
                  <c:v>25.790334305370571</c:v>
                </c:pt>
                <c:pt idx="7">
                  <c:v>24.175687424884696</c:v>
                </c:pt>
                <c:pt idx="8">
                  <c:v>23.944537618976049</c:v>
                </c:pt>
                <c:pt idx="9">
                  <c:v>23.136509462132977</c:v>
                </c:pt>
                <c:pt idx="10">
                  <c:v>24.513331977228855</c:v>
                </c:pt>
                <c:pt idx="11">
                  <c:v>25.341529396271717</c:v>
                </c:pt>
                <c:pt idx="12">
                  <c:v>22.845887153806711</c:v>
                </c:pt>
                <c:pt idx="13">
                  <c:v>22.652266885180708</c:v>
                </c:pt>
                <c:pt idx="14">
                  <c:v>23.214624434670704</c:v>
                </c:pt>
                <c:pt idx="15">
                  <c:v>24.132852505798855</c:v>
                </c:pt>
                <c:pt idx="16">
                  <c:v>25.497138576892617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B6-4991-BA17-F58009CA9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6464144"/>
        <c:axId val="886467952"/>
      </c:barChart>
      <c:lineChart>
        <c:grouping val="standard"/>
        <c:varyColors val="0"/>
        <c:ser>
          <c:idx val="2"/>
          <c:order val="1"/>
          <c:tx>
            <c:v>% del PIB - Promedio Periodos Presidenciales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5B6-4991-BA17-F58009CA9FD2}"/>
              </c:ext>
            </c:extLst>
          </c:dPt>
          <c:dPt>
            <c:idx val="8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5B6-4991-BA17-F58009CA9FD2}"/>
              </c:ext>
            </c:extLst>
          </c:dPt>
          <c:dPt>
            <c:idx val="12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5B6-4991-BA17-F58009CA9FD2}"/>
              </c:ext>
            </c:extLst>
          </c:dPt>
          <c:dPt>
            <c:idx val="16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5B6-4991-BA17-F58009CA9FD2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167405180501072"/>
                  <c:y val="-3.906010720000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5B6-4991-BA17-F58009CA9F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6938506444761062"/>
                  <c:y val="-3.9060107200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5B6-4991-BA17-F58009CA9F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716740518050108"/>
                  <c:y val="-4.557012506667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5B6-4991-BA17-F58009CA9F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5B6-4991-BA17-F58009CA9FD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17396303916241088"/>
                  <c:y val="-4.231511613333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5B6-4991-BA17-F58009CA9F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6022911501801167E-2"/>
                  <c:y val="-4.231511613333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5B6-4991-BA17-F58009CA9F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'[2016 05 30 - deuda gnc variación stock neta y bruta.xlsx]GNC'!$F$61:$V$61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'[2016 05 30 - deuda gnc variación stock neta y bruta.xlsx]GNC'!$B$73:$V$73</c:f>
              <c:numCache>
                <c:formatCode>#,##0.0</c:formatCode>
                <c:ptCount val="17"/>
                <c:pt idx="0">
                  <c:v>18.609858694500115</c:v>
                </c:pt>
                <c:pt idx="1">
                  <c:v>18.609858694500115</c:v>
                </c:pt>
                <c:pt idx="2">
                  <c:v>18.609858694500115</c:v>
                </c:pt>
                <c:pt idx="3">
                  <c:v>18.609858694500115</c:v>
                </c:pt>
                <c:pt idx="4">
                  <c:v>24.035236414764555</c:v>
                </c:pt>
                <c:pt idx="5">
                  <c:v>24.035236414764555</c:v>
                </c:pt>
                <c:pt idx="6">
                  <c:v>24.035236414764555</c:v>
                </c:pt>
                <c:pt idx="7">
                  <c:v>24.035236414764555</c:v>
                </c:pt>
                <c:pt idx="8">
                  <c:v>24.233977113652401</c:v>
                </c:pt>
                <c:pt idx="9">
                  <c:v>24.233977113652401</c:v>
                </c:pt>
                <c:pt idx="10">
                  <c:v>24.233977113652401</c:v>
                </c:pt>
                <c:pt idx="11">
                  <c:v>24.233977113652401</c:v>
                </c:pt>
                <c:pt idx="12">
                  <c:v>23.211407744864243</c:v>
                </c:pt>
                <c:pt idx="13">
                  <c:v>23.211407744864243</c:v>
                </c:pt>
                <c:pt idx="14">
                  <c:v>23.211407744864243</c:v>
                </c:pt>
                <c:pt idx="15">
                  <c:v>23.211407744864243</c:v>
                </c:pt>
                <c:pt idx="16">
                  <c:v>25.497138576892617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95B6-4991-BA17-F58009CA9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464144"/>
        <c:axId val="886467952"/>
      </c:lineChart>
      <c:catAx>
        <c:axId val="88646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86467952"/>
        <c:crosses val="autoZero"/>
        <c:auto val="1"/>
        <c:lblAlgn val="ctr"/>
        <c:lblOffset val="100"/>
        <c:noMultiLvlLbl val="0"/>
      </c:catAx>
      <c:valAx>
        <c:axId val="8864679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8646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% del PIB</c:v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 05 30 - deuda gnc variación stock neta y bruta.xlsx]GNC'!$F$61:$V$61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'[2016 05 30 - deuda gnc variación stock neta y bruta.xlsx]GNC'!$B$66:$V$66</c:f>
              <c:numCache>
                <c:formatCode>#,##0.0</c:formatCode>
                <c:ptCount val="17"/>
                <c:pt idx="0">
                  <c:v>11.853054938500119</c:v>
                </c:pt>
                <c:pt idx="1">
                  <c:v>14.623256448767942</c:v>
                </c:pt>
                <c:pt idx="2">
                  <c:v>16.640409326881827</c:v>
                </c:pt>
                <c:pt idx="3">
                  <c:v>20.608763953302162</c:v>
                </c:pt>
                <c:pt idx="4">
                  <c:v>20.440767361723665</c:v>
                </c:pt>
                <c:pt idx="5">
                  <c:v>16.485547001220432</c:v>
                </c:pt>
                <c:pt idx="6">
                  <c:v>13.077815258212405</c:v>
                </c:pt>
                <c:pt idx="7">
                  <c:v>12.535723180897119</c:v>
                </c:pt>
                <c:pt idx="8">
                  <c:v>10.823124566602639</c:v>
                </c:pt>
                <c:pt idx="9">
                  <c:v>11.143550894799478</c:v>
                </c:pt>
                <c:pt idx="10">
                  <c:v>10.699186084656828</c:v>
                </c:pt>
                <c:pt idx="11">
                  <c:v>10.361052177253207</c:v>
                </c:pt>
                <c:pt idx="12">
                  <c:v>9.8107778361201028</c:v>
                </c:pt>
                <c:pt idx="13">
                  <c:v>8.7188806789787865</c:v>
                </c:pt>
                <c:pt idx="14">
                  <c:v>9.3329604183014467</c:v>
                </c:pt>
                <c:pt idx="15">
                  <c:v>11.548084903691</c:v>
                </c:pt>
                <c:pt idx="16">
                  <c:v>15.48572047760619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EA-4258-98EC-1C3717108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6477744"/>
        <c:axId val="886472304"/>
      </c:barChart>
      <c:lineChart>
        <c:grouping val="standard"/>
        <c:varyColors val="0"/>
        <c:ser>
          <c:idx val="2"/>
          <c:order val="1"/>
          <c:tx>
            <c:v>% del PIB - Promedio Periodos Presidenciales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4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EA-4258-98EC-1C3717108605}"/>
              </c:ext>
            </c:extLst>
          </c:dPt>
          <c:dPt>
            <c:idx val="8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0EA-4258-98EC-1C3717108605}"/>
              </c:ext>
            </c:extLst>
          </c:dPt>
          <c:dPt>
            <c:idx val="12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0EA-4258-98EC-1C3717108605}"/>
              </c:ext>
            </c:extLst>
          </c:dPt>
          <c:dPt>
            <c:idx val="16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0EA-4258-98EC-1C3717108605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167405180501072"/>
                  <c:y val="-3.9060107200002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0EA-4258-98EC-1C37171086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180719696969697"/>
                  <c:y val="-3.585328282828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0EA-4258-98EC-1C37171086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716740518050108"/>
                  <c:y val="-4.557012506667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0EA-4258-98EC-1C37171086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0EA-4258-98EC-1C371710860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17396303916241088"/>
                  <c:y val="-4.231511613333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0EA-4258-98EC-1C37171086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6022911501801167E-2"/>
                  <c:y val="-4.231511613333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EA-4258-98EC-1C37171086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'[2016 05 30 - deuda gnc variación stock neta y bruta.xlsx]GNC'!$F$61:$V$61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'[2016 05 30 - deuda gnc variación stock neta y bruta.xlsx]GNC'!$B$74:$V$74</c:f>
              <c:numCache>
                <c:formatCode>#,##0.0</c:formatCode>
                <c:ptCount val="17"/>
                <c:pt idx="0">
                  <c:v>15.931371166863013</c:v>
                </c:pt>
                <c:pt idx="1">
                  <c:v>15.931371166863013</c:v>
                </c:pt>
                <c:pt idx="2">
                  <c:v>15.931371166863013</c:v>
                </c:pt>
                <c:pt idx="3">
                  <c:v>15.931371166863013</c:v>
                </c:pt>
                <c:pt idx="4">
                  <c:v>15.634963200513404</c:v>
                </c:pt>
                <c:pt idx="5">
                  <c:v>15.634963200513404</c:v>
                </c:pt>
                <c:pt idx="6">
                  <c:v>15.634963200513404</c:v>
                </c:pt>
                <c:pt idx="7">
                  <c:v>15.634963200513404</c:v>
                </c:pt>
                <c:pt idx="8">
                  <c:v>10.756728430828039</c:v>
                </c:pt>
                <c:pt idx="9">
                  <c:v>10.756728430828039</c:v>
                </c:pt>
                <c:pt idx="10">
                  <c:v>10.756728430828039</c:v>
                </c:pt>
                <c:pt idx="11">
                  <c:v>10.756728430828039</c:v>
                </c:pt>
                <c:pt idx="12">
                  <c:v>9.8526759592728332</c:v>
                </c:pt>
                <c:pt idx="13">
                  <c:v>9.8526759592728332</c:v>
                </c:pt>
                <c:pt idx="14">
                  <c:v>9.8526759592728332</c:v>
                </c:pt>
                <c:pt idx="15">
                  <c:v>9.8526759592728332</c:v>
                </c:pt>
                <c:pt idx="16">
                  <c:v>15.48572047760619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90EA-4258-98EC-1C3717108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477744"/>
        <c:axId val="886472304"/>
      </c:lineChart>
      <c:catAx>
        <c:axId val="88647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86472304"/>
        <c:crosses val="autoZero"/>
        <c:auto val="1"/>
        <c:lblAlgn val="ctr"/>
        <c:lblOffset val="100"/>
        <c:noMultiLvlLbl val="0"/>
      </c:catAx>
      <c:valAx>
        <c:axId val="88647230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88647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9482430843066108E-2"/>
          <c:y val="2.2215352478291928E-2"/>
          <c:w val="0.9673337404807576"/>
          <c:h val="0.82282072233921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Cálculos!$A$39</c:f>
              <c:strCache>
                <c:ptCount val="1"/>
                <c:pt idx="0">
                  <c:v>Deuda neta 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-1.36498047294767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1539250012903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1468764762405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Cálculos!$C$2:$S$2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Cálculos!$C$39:$S$39</c:f>
              <c:numCache>
                <c:formatCode>#,##0.0</c:formatCode>
                <c:ptCount val="17"/>
                <c:pt idx="0">
                  <c:v>9.6157990121277823</c:v>
                </c:pt>
                <c:pt idx="1">
                  <c:v>12.181588392933245</c:v>
                </c:pt>
                <c:pt idx="2">
                  <c:v>16.17180094424684</c:v>
                </c:pt>
                <c:pt idx="3">
                  <c:v>16.359361500927122</c:v>
                </c:pt>
                <c:pt idx="4">
                  <c:v>20.883155835718611</c:v>
                </c:pt>
                <c:pt idx="5">
                  <c:v>19.501772758389972</c:v>
                </c:pt>
                <c:pt idx="6">
                  <c:v>13.734698091071017</c:v>
                </c:pt>
                <c:pt idx="7">
                  <c:v>12.835456842708599</c:v>
                </c:pt>
                <c:pt idx="8">
                  <c:v>12.048229976536444</c:v>
                </c:pt>
                <c:pt idx="9">
                  <c:v>9.9074897348535789</c:v>
                </c:pt>
                <c:pt idx="10">
                  <c:v>11.986851083981433</c:v>
                </c:pt>
                <c:pt idx="11">
                  <c:v>11.080250833334762</c:v>
                </c:pt>
                <c:pt idx="12">
                  <c:v>9.6473430983993467</c:v>
                </c:pt>
                <c:pt idx="13">
                  <c:v>9.6352384755664016</c:v>
                </c:pt>
                <c:pt idx="14">
                  <c:v>8.5085373748606994</c:v>
                </c:pt>
                <c:pt idx="15">
                  <c:v>9.2018339053560805</c:v>
                </c:pt>
                <c:pt idx="16">
                  <c:v>11.596285221508257</c:v>
                </c:pt>
              </c:numCache>
            </c:numRef>
          </c:val>
        </c:ser>
        <c:ser>
          <c:idx val="17"/>
          <c:order val="1"/>
          <c:tx>
            <c:strRef>
              <c:f>Cálculos!$A$40</c:f>
              <c:strCache>
                <c:ptCount val="1"/>
                <c:pt idx="0">
                  <c:v>apreciación/depreciación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5138635932613284E-3"/>
                  <c:y val="-3.291864778414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648716297313751E-3"/>
                  <c:y val="-7.8880061837829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5056728886671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8.352316035854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8.352316035854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1101538104667557E-16"/>
                  <c:y val="2.457531980491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920185773711246E-7"/>
                  <c:y val="2.6877358405773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Cálculos!$C$2:$S$2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Cálculos!$C$40:$S$40</c:f>
              <c:numCache>
                <c:formatCode>#,##0.0</c:formatCode>
                <c:ptCount val="17"/>
                <c:pt idx="0">
                  <c:v>2.2372559263723351</c:v>
                </c:pt>
                <c:pt idx="1">
                  <c:v>2.441668055834695</c:v>
                </c:pt>
                <c:pt idx="2">
                  <c:v>0.46860838263499049</c:v>
                </c:pt>
                <c:pt idx="3">
                  <c:v>4.2494024523750458</c:v>
                </c:pt>
                <c:pt idx="4">
                  <c:v>-0.44238847399494624</c:v>
                </c:pt>
                <c:pt idx="5">
                  <c:v>-3.0162257571695452</c:v>
                </c:pt>
                <c:pt idx="6">
                  <c:v>-0.65688283285861504</c:v>
                </c:pt>
                <c:pt idx="7">
                  <c:v>-0.29973366181148126</c:v>
                </c:pt>
                <c:pt idx="8">
                  <c:v>-1.2251054099338066</c:v>
                </c:pt>
                <c:pt idx="9">
                  <c:v>1.2360611599459004</c:v>
                </c:pt>
                <c:pt idx="10">
                  <c:v>-1.2876649993246034</c:v>
                </c:pt>
                <c:pt idx="11">
                  <c:v>-0.7191986560815572</c:v>
                </c:pt>
                <c:pt idx="12">
                  <c:v>0.16343473772075695</c:v>
                </c:pt>
                <c:pt idx="13">
                  <c:v>-0.91635779658761751</c:v>
                </c:pt>
                <c:pt idx="14">
                  <c:v>0.82442304344074957</c:v>
                </c:pt>
                <c:pt idx="15">
                  <c:v>2.34625099833492</c:v>
                </c:pt>
                <c:pt idx="16">
                  <c:v>3.8894352560979333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86472848"/>
        <c:axId val="886465232"/>
      </c:barChart>
      <c:lineChart>
        <c:grouping val="standard"/>
        <c:varyColors val="0"/>
        <c:ser>
          <c:idx val="1"/>
          <c:order val="2"/>
          <c:tx>
            <c:v>Total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605756389714563E-2"/>
                  <c:y val="-4.8499405974175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69436894820261E-2"/>
                  <c:y val="-4.8499405974175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373725955644275E-2"/>
                  <c:y val="-6.5595494922953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169436894820288E-2"/>
                  <c:y val="-5.2532620608202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705181952123939E-2"/>
                  <c:y val="-5.6565835242229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633691837516589E-2"/>
                  <c:y val="-0.137230127922770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776672066731288E-2"/>
                  <c:y val="-0.104964410850554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633691837516589E-2"/>
                  <c:y val="-6.4632264510283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748736618929317E-2"/>
                  <c:y val="-0.100931196216527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677246504321912E-2"/>
                  <c:y val="-8.2781730363405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205042963200153E-2"/>
                  <c:y val="-6.6105499367547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46987083644301E-2"/>
                  <c:y val="-4.542936494557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9310979271799502E-2"/>
                  <c:y val="-7.0159515226655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7846709033391053E-2"/>
                  <c:y val="-4.9488020564673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4927031103196194E-2"/>
                  <c:y val="-3.8416369389107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8.6008260012016106E-3"/>
                  <c:y val="-4.0432976706121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Cálculos!$C$35:$S$35</c:f>
              <c:numCache>
                <c:formatCode>_(* #,##0.0_);_(* \(#,##0.0\);_(* "-"??_);_(@_)</c:formatCode>
                <c:ptCount val="17"/>
                <c:pt idx="0">
                  <c:v>11.853054938500117</c:v>
                </c:pt>
                <c:pt idx="1">
                  <c:v>14.62325644876794</c:v>
                </c:pt>
                <c:pt idx="2">
                  <c:v>16.64040932688183</c:v>
                </c:pt>
                <c:pt idx="3">
                  <c:v>20.608763953302166</c:v>
                </c:pt>
                <c:pt idx="4">
                  <c:v>20.440767361723665</c:v>
                </c:pt>
                <c:pt idx="5">
                  <c:v>16.485547001220429</c:v>
                </c:pt>
                <c:pt idx="6">
                  <c:v>13.077815258212402</c:v>
                </c:pt>
                <c:pt idx="7">
                  <c:v>12.535723180897119</c:v>
                </c:pt>
                <c:pt idx="8">
                  <c:v>10.823124566602637</c:v>
                </c:pt>
                <c:pt idx="9">
                  <c:v>11.143550894799478</c:v>
                </c:pt>
                <c:pt idx="10">
                  <c:v>10.69918608465683</c:v>
                </c:pt>
                <c:pt idx="11">
                  <c:v>10.361052177253205</c:v>
                </c:pt>
                <c:pt idx="12">
                  <c:v>9.8107778361201028</c:v>
                </c:pt>
                <c:pt idx="13">
                  <c:v>8.7188806789787847</c:v>
                </c:pt>
                <c:pt idx="14">
                  <c:v>9.3329604183014485</c:v>
                </c:pt>
                <c:pt idx="15">
                  <c:v>11.548084903691002</c:v>
                </c:pt>
                <c:pt idx="16">
                  <c:v>15.48572047760619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472848"/>
        <c:axId val="886465232"/>
      </c:lineChart>
      <c:catAx>
        <c:axId val="8864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886465232"/>
        <c:crosses val="autoZero"/>
        <c:auto val="1"/>
        <c:lblAlgn val="ctr"/>
        <c:lblOffset val="100"/>
        <c:noMultiLvlLbl val="0"/>
      </c:catAx>
      <c:valAx>
        <c:axId val="886465232"/>
        <c:scaling>
          <c:orientation val="minMax"/>
          <c:max val="25"/>
          <c:min val="-4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Gill Sans MT" panose="020B0502020104020203" pitchFamily="34" charset="0"/>
              </a:defRPr>
            </a:pPr>
            <a:endParaRPr lang="es-CO"/>
          </a:p>
        </c:txPr>
        <c:crossAx val="886472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05617519774315E-2"/>
          <c:y val="7.9401904484599911E-2"/>
          <c:w val="0.95118876496045135"/>
          <c:h val="0.821445078935228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Hoja1!$C$5</c:f>
              <c:strCache>
                <c:ptCount val="1"/>
                <c:pt idx="0">
                  <c:v>Mayores ingresos petroleros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Hoja1!$L$4:$M$4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Hoja1!$L$5:$M$5</c:f>
              <c:numCache>
                <c:formatCode>General</c:formatCode>
                <c:ptCount val="2"/>
                <c:pt idx="0" formatCode="#,#00">
                  <c:v>2.4746060484036247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DD-3344-83DC-11D8E4A4DD03}"/>
            </c:ext>
          </c:extLst>
        </c:ser>
        <c:ser>
          <c:idx val="1"/>
          <c:order val="1"/>
          <c:tx>
            <c:strRef>
              <c:f>Hoja1!$C$6</c:f>
              <c:strCache>
                <c:ptCount val="1"/>
                <c:pt idx="0">
                  <c:v>Mayor gestión 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Hoja1!$L$4:$M$4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Hoja1!$L$6:$M$6</c:f>
              <c:numCache>
                <c:formatCode>General</c:formatCode>
                <c:ptCount val="2"/>
                <c:pt idx="0" formatCode="#,#00">
                  <c:v>0.62917885372975135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DD-3344-83DC-11D8E4A4DD03}"/>
            </c:ext>
          </c:extLst>
        </c:ser>
        <c:ser>
          <c:idx val="2"/>
          <c:order val="2"/>
          <c:tx>
            <c:strRef>
              <c:f>Hoja1!$C$7</c:f>
              <c:strCache>
                <c:ptCount val="1"/>
                <c:pt idx="0">
                  <c:v>Mayor Inversión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Hoja1!$L$4:$M$4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Hoja1!$L$7:$M$7</c:f>
              <c:numCache>
                <c:formatCode>#,#00</c:formatCode>
                <c:ptCount val="2"/>
                <c:pt idx="1">
                  <c:v>1.3761777346361299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DD-3344-83DC-11D8E4A4DD03}"/>
            </c:ext>
          </c:extLst>
        </c:ser>
        <c:ser>
          <c:idx val="3"/>
          <c:order val="3"/>
          <c:tx>
            <c:strRef>
              <c:f>Hoja1!$C$8</c:f>
              <c:strCache>
                <c:ptCount val="1"/>
                <c:pt idx="0">
                  <c:v>Menor déficit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Hoja1!$L$4:$M$4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Hoja1!$L$8:$M$8</c:f>
              <c:numCache>
                <c:formatCode>#,#00</c:formatCode>
                <c:ptCount val="2"/>
                <c:pt idx="1">
                  <c:v>1.5136967827475809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DD-3344-83DC-11D8E4A4DD03}"/>
            </c:ext>
          </c:extLst>
        </c:ser>
        <c:ser>
          <c:idx val="4"/>
          <c:order val="4"/>
          <c:tx>
            <c:strRef>
              <c:f>Hoja1!$C$9</c:f>
              <c:strCache>
                <c:ptCount val="1"/>
                <c:pt idx="0">
                  <c:v>Mayores gastos corrientes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Hoja1!$L$4:$M$4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Hoja1!$L$9:$M$9</c:f>
              <c:numCache>
                <c:formatCode>#,#00</c:formatCode>
                <c:ptCount val="2"/>
                <c:pt idx="1">
                  <c:v>0.21391038474966351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DD-3344-83DC-11D8E4A4D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702669968"/>
        <c:axId val="702670512"/>
      </c:barChart>
      <c:catAx>
        <c:axId val="70266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702670512"/>
        <c:crosses val="autoZero"/>
        <c:auto val="1"/>
        <c:lblAlgn val="ctr"/>
        <c:lblOffset val="100"/>
        <c:noMultiLvlLbl val="0"/>
      </c:catAx>
      <c:valAx>
        <c:axId val="702670512"/>
        <c:scaling>
          <c:orientation val="minMax"/>
        </c:scaling>
        <c:delete val="1"/>
        <c:axPos val="l"/>
        <c:numFmt formatCode="#,#00" sourceLinked="1"/>
        <c:majorTickMark val="none"/>
        <c:minorTickMark val="none"/>
        <c:tickLblPos val="nextTo"/>
        <c:crossAx val="70266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Gill Sans MT" panose="020B0502020104020203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0.23631</cdr:x>
      <cdr:y>0.0961</cdr:y>
    </cdr:from>
    <cdr:to>
      <cdr:x>0.33615</cdr:x>
      <cdr:y>0.17339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352663" y="430400"/>
          <a:ext cx="571500" cy="34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400" b="1" dirty="0" smtClean="0">
              <a:latin typeface="Gill Sans MT" panose="020B0502020104020203" pitchFamily="34" charset="0"/>
            </a:rPr>
            <a:t>3,1</a:t>
          </a:r>
          <a:endParaRPr lang="es-CO" sz="1400" b="1" dirty="0"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0.69787</cdr:x>
      <cdr:y>0.09283</cdr:y>
    </cdr:from>
    <cdr:to>
      <cdr:x>0.79771</cdr:x>
      <cdr:y>0.17012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994669" y="415752"/>
          <a:ext cx="571500" cy="34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>
              <a:latin typeface="Gill Sans MT" panose="020B0502020104020203" pitchFamily="34" charset="0"/>
            </a:rPr>
            <a:t>3,1</a:t>
          </a:r>
          <a:endParaRPr lang="es-CO" sz="1400" b="1" dirty="0">
            <a:latin typeface="Gill Sans MT" panose="020B05020201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0.74381</cdr:x>
      <cdr:y>0.17228</cdr:y>
    </cdr:from>
    <cdr:to>
      <cdr:x>0.74516</cdr:x>
      <cdr:y>0.77376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5869362" y="772755"/>
          <a:ext cx="10638" cy="269783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25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031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186159" y="1497360"/>
            <a:ext cx="4365200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3 Marcador de contenido"/>
          <p:cNvSpPr>
            <a:spLocks noGrp="1"/>
          </p:cNvSpPr>
          <p:nvPr>
            <p:ph sz="half" idx="18"/>
          </p:nvPr>
        </p:nvSpPr>
        <p:spPr>
          <a:xfrm>
            <a:off x="4778800" y="1515957"/>
            <a:ext cx="4365200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6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97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6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873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60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1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432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850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8A24-5241-4566-97B6-A4836A296F1E}" type="datetimeFigureOut">
              <a:rPr lang="es-CO" smtClean="0"/>
              <a:t>3/06/2016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18D8-A11F-4782-A0E8-6866A4E86E83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PlantillEconomia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1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7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onitor%20Macro\1%20-%20Sector%20Real\2%20-%20PIB\14-%20Internacional\Bit&#225;cora%20PIB%20oo-dd%20Latam.xlsx!PIB%20total!%5bBit&#225;cora%20PIB%20oo-dd%20Latam.xlsx%5dPIB%20total%207%20Gr&#225;fico-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Monitor%20Macro\1%20-%20Sector%20Real\2%20-%20PIB\8%20-%20Archivos%20ppt\PIB%20Oferta.xlsx!Gr&#225;ficos%20total!%5bPIB%20Oferta.xlsx%5dGr&#225;ficos%20total%20Gr&#225;fico%201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file:///D:\Dropbox\Monitor%20Macro\1%20-%20Sector%20Real\2%20-%20PIB\8%20-%20Archivos%20ppt\PIB%20Oferta.xlsx!Gr&#225;ficos%20total!%5bPIB%20Oferta.xlsx%5dGr&#225;ficos%20total%20Gr&#225;fico%206" TargetMode="Externa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6" y="-2654"/>
            <a:ext cx="9144000" cy="71139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26628" y="2186429"/>
            <a:ext cx="36160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Std Medium" panose="020B0502020204020303"/>
            </a:endParaRPr>
          </a:p>
          <a:p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Futura Std Medium" panose="020B0502020204020303"/>
            </a:endParaRPr>
          </a:p>
          <a:p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Medium" panose="020B0502020204020303"/>
              </a:rPr>
              <a:t>Estrategia Económica para Colombia en el nuevo contexto global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226627" y="3818895"/>
            <a:ext cx="3706358" cy="1379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Mauricio Cárdenas</a:t>
            </a:r>
          </a:p>
          <a:p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Ministro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 Hacienda y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Crédito Público</a:t>
            </a:r>
          </a:p>
          <a:p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Junio de 2016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226628" y="3756824"/>
            <a:ext cx="333782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67265" y="6199695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/>
              <a:t>Fuente: MHCP</a:t>
            </a:r>
          </a:p>
        </p:txBody>
      </p:sp>
      <p:sp>
        <p:nvSpPr>
          <p:cNvPr id="7" name="CuadroTexto 3"/>
          <p:cNvSpPr txBox="1"/>
          <p:nvPr/>
        </p:nvSpPr>
        <p:spPr>
          <a:xfrm>
            <a:off x="975831" y="510103"/>
            <a:ext cx="747197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5B9BD5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Deuda</a:t>
            </a:r>
            <a:r>
              <a:rPr lang="en-US" sz="2400" dirty="0" smtClean="0">
                <a:solidFill>
                  <a:srgbClr val="5B9BD5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 </a:t>
            </a:r>
            <a:r>
              <a:rPr lang="en-US" sz="2400" dirty="0" err="1" smtClean="0">
                <a:solidFill>
                  <a:srgbClr val="5B9BD5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Neta</a:t>
            </a:r>
            <a:r>
              <a:rPr lang="en-US" sz="2400" dirty="0" smtClean="0">
                <a:solidFill>
                  <a:srgbClr val="5B9BD5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 Externa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(% del PIB)</a:t>
            </a:r>
          </a:p>
          <a:p>
            <a:pPr algn="ctr"/>
            <a:endParaRPr lang="en-US" sz="2400" dirty="0">
              <a:solidFill>
                <a:srgbClr val="5B9BD5">
                  <a:lumMod val="75000"/>
                </a:srgb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400779"/>
              </p:ext>
            </p:extLst>
          </p:nvPr>
        </p:nvGraphicFramePr>
        <p:xfrm>
          <a:off x="561109" y="1371600"/>
          <a:ext cx="7920000" cy="424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81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80795" y="307702"/>
            <a:ext cx="730724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>
                <a:solidFill>
                  <a:srgbClr val="5B9BD5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defRPr>
            </a:lvl1pPr>
          </a:lstStyle>
          <a:p>
            <a:r>
              <a:rPr lang="es-CO" sz="2000" dirty="0"/>
              <a:t>Explicación del saldo de deuda externa neta</a:t>
            </a:r>
          </a:p>
          <a:p>
            <a:r>
              <a:rPr lang="es-CO" sz="2000" dirty="0"/>
              <a:t>(% del PIB)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5157" y="6151364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Fuente: MHCP</a:t>
            </a:r>
            <a:endParaRPr lang="es-CO" sz="1200" dirty="0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58497"/>
              </p:ext>
            </p:extLst>
          </p:nvPr>
        </p:nvGraphicFramePr>
        <p:xfrm>
          <a:off x="339850" y="1278081"/>
          <a:ext cx="8389131" cy="456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0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5831" y="510103"/>
            <a:ext cx="7200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Agenda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5831" y="193929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smtClean="0">
                <a:latin typeface="Gill Sans MT" panose="020B0502020104020203" pitchFamily="34" charset="0"/>
              </a:rPr>
              <a:t>1. Ajuste fiscal: Perspectiva histórica</a:t>
            </a:r>
          </a:p>
          <a:p>
            <a:pPr marL="514350" indent="-514350">
              <a:buAutoNum type="arabicPeriod"/>
            </a:pPr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>
                <a:latin typeface="Gill Sans MT" panose="020B0502020104020203" pitchFamily="34" charset="0"/>
              </a:rPr>
              <a:t>2. Comportamiento de la deuda colombiana</a:t>
            </a:r>
          </a:p>
          <a:p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3. El ajuste fiscal frente a la crisis petrolera</a:t>
            </a:r>
          </a:p>
          <a:p>
            <a:endParaRPr lang="es-CO" sz="3000" dirty="0">
              <a:latin typeface="Gill Sans MT" panose="020B0502020104020203" pitchFamily="34" charset="0"/>
            </a:endParaRPr>
          </a:p>
          <a:p>
            <a:r>
              <a:rPr lang="es-CO" sz="3000" dirty="0" smtClean="0">
                <a:latin typeface="Gill Sans MT" panose="020B0502020104020203" pitchFamily="34" charset="0"/>
              </a:rPr>
              <a:t>4. Resultados económicos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990914"/>
              </p:ext>
            </p:extLst>
          </p:nvPr>
        </p:nvGraphicFramePr>
        <p:xfrm>
          <a:off x="1693716" y="1404836"/>
          <a:ext cx="5724092" cy="447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1"/>
          <p:cNvSpPr txBox="1"/>
          <p:nvPr/>
        </p:nvSpPr>
        <p:spPr>
          <a:xfrm>
            <a:off x="680731" y="21584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Mayor Gestión DIAN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628776" y="38251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Mayores ingresos petroleros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7" name="CuadroTexto 9"/>
          <p:cNvSpPr txBox="1"/>
          <p:nvPr/>
        </p:nvSpPr>
        <p:spPr>
          <a:xfrm>
            <a:off x="6492095" y="206832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Mayores gastos corrientes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8" name="CuadroTexto 11"/>
          <p:cNvSpPr txBox="1"/>
          <p:nvPr/>
        </p:nvSpPr>
        <p:spPr>
          <a:xfrm>
            <a:off x="6571129" y="324490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Menor déficit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9" name="CuadroTexto 12"/>
          <p:cNvSpPr txBox="1"/>
          <p:nvPr/>
        </p:nvSpPr>
        <p:spPr>
          <a:xfrm>
            <a:off x="6542750" y="468806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Mayor Inversión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600" y="469134"/>
            <a:ext cx="7200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¿Qué se hizo durante la bonanza petrolera? </a:t>
            </a:r>
          </a:p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Fuentes vs. Usos 2010 vs 2013</a:t>
            </a:r>
            <a:endParaRPr lang="es-CO" sz="24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32709" y="1415456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 b="1">
                <a:latin typeface="Futura Std Medium" pitchFamily="34" charset="0"/>
              </a:defRPr>
            </a:lvl1pPr>
          </a:lstStyle>
          <a:p>
            <a:r>
              <a:rPr lang="en-US" sz="1600" dirty="0" smtClean="0">
                <a:latin typeface="Gill Sans MT" panose="020B0502020104020203" pitchFamily="34" charset="0"/>
              </a:rPr>
              <a:t>(% del PIB)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84390" y="5544764"/>
            <a:ext cx="8535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Fuentes</a:t>
            </a:r>
            <a:endParaRPr lang="es-CO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367322" y="5544764"/>
            <a:ext cx="11247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Usos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4497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0"/>
          <p:cNvSpPr txBox="1"/>
          <p:nvPr/>
        </p:nvSpPr>
        <p:spPr>
          <a:xfrm>
            <a:off x="1932709" y="1366029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 b="1">
                <a:latin typeface="Futura Std Medium" pitchFamily="34" charset="0"/>
              </a:defRPr>
            </a:lvl1pPr>
          </a:lstStyle>
          <a:p>
            <a:r>
              <a:rPr lang="en-US" sz="1600" dirty="0" smtClean="0">
                <a:latin typeface="Gill Sans MT" panose="020B0502020104020203" pitchFamily="34" charset="0"/>
              </a:rPr>
              <a:t>(% del PIB)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755576" y="21581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Mayor pago de intereses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755576" y="384519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Caída ingresos petroleros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12" name="CuadroTexto 9"/>
          <p:cNvSpPr txBox="1"/>
          <p:nvPr/>
        </p:nvSpPr>
        <p:spPr>
          <a:xfrm>
            <a:off x="6616908" y="22836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Mayor déficit fiscal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6641622" y="327667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Reducción de gastos</a:t>
            </a:r>
            <a:endParaRPr lang="es-CO" dirty="0">
              <a:latin typeface="Gill Sans MT" panose="020B0502020104020203" pitchFamily="34" charset="0"/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6533610" y="423828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Gill Sans MT" panose="020B0502020104020203" pitchFamily="34" charset="0"/>
              </a:rPr>
              <a:t>Aumento de ingresos no petroleros</a:t>
            </a:r>
            <a:endParaRPr lang="es-CO" dirty="0">
              <a:latin typeface="Gill Sans MT" panose="020B0502020104020203" pitchFamily="34" charset="0"/>
            </a:endParaRPr>
          </a:p>
        </p:txBody>
      </p:sp>
      <p:graphicFrame>
        <p:nvGraphicFramePr>
          <p:cNvPr id="16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443973"/>
              </p:ext>
            </p:extLst>
          </p:nvPr>
        </p:nvGraphicFramePr>
        <p:xfrm>
          <a:off x="2195736" y="1535306"/>
          <a:ext cx="4783460" cy="436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497695" y="416008"/>
            <a:ext cx="815763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1">
                    <a:lumMod val="75000"/>
                  </a:schemeClr>
                </a:solidFill>
                <a:cs typeface="Futura Std Heavy"/>
              </a:rPr>
              <a:t>El Gobierno ha respondido a los choques externos con Austeridad Inteligente: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cs typeface="Futura Std Heavy"/>
              </a:rPr>
              <a:t>choque fiscal y su ajuste 2013 vs 2016</a:t>
            </a:r>
          </a:p>
        </p:txBody>
      </p:sp>
    </p:spTree>
    <p:extLst>
      <p:ext uri="{BB962C8B-B14F-4D97-AF65-F5344CB8AC3E}">
        <p14:creationId xmlns:p14="http://schemas.microsoft.com/office/powerpoint/2010/main" val="2978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5831" y="510103"/>
            <a:ext cx="7200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Agenda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5831" y="193929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smtClean="0">
                <a:latin typeface="Gill Sans MT" panose="020B0502020104020203" pitchFamily="34" charset="0"/>
              </a:rPr>
              <a:t>1. Ajuste fiscal: Perspectiva histórica</a:t>
            </a:r>
          </a:p>
          <a:p>
            <a:pPr marL="514350" indent="-514350">
              <a:buAutoNum type="arabicPeriod"/>
            </a:pPr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>
                <a:latin typeface="Gill Sans MT" panose="020B0502020104020203" pitchFamily="34" charset="0"/>
              </a:rPr>
              <a:t>2. Comportamiento de la deuda colombiana</a:t>
            </a:r>
          </a:p>
          <a:p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>
                <a:latin typeface="Gill Sans MT" panose="020B0502020104020203" pitchFamily="34" charset="0"/>
              </a:rPr>
              <a:t>3. El ajuste fiscal frente a la crisis petrolera</a:t>
            </a:r>
          </a:p>
          <a:p>
            <a:endParaRPr lang="es-CO" sz="3000" dirty="0">
              <a:latin typeface="Gill Sans MT" panose="020B0502020104020203" pitchFamily="34" charset="0"/>
            </a:endParaRPr>
          </a:p>
          <a:p>
            <a:r>
              <a:rPr lang="es-CO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4. Resultados </a:t>
            </a:r>
            <a:r>
              <a:rPr lang="es-CO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económicos</a:t>
            </a:r>
            <a:endParaRPr lang="es-CO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75509" y="321328"/>
            <a:ext cx="64735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4F81BD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El crecimiento de Colombia fue superior al crecimiento de Chile y de Brasil</a:t>
            </a:r>
            <a:endParaRPr lang="es-ES" sz="2400" dirty="0">
              <a:solidFill>
                <a:srgbClr val="4F81BD">
                  <a:lumMod val="75000"/>
                </a:srgb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50335" y="1181403"/>
            <a:ext cx="3804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Crecimiento PIB Total LAC6* 1T2016</a:t>
            </a:r>
            <a:endParaRPr lang="es-CO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1341438" y="1732829"/>
          <a:ext cx="64230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Hoja de cálculo" r:id="rId3" imgW="7400860" imgH="4419485" progId="Excel.Sheet.12">
                  <p:link updateAutomatic="1"/>
                </p:oleObj>
              </mc:Choice>
              <mc:Fallback>
                <p:oleObj name="Hoja de cálculo" r:id="rId3" imgW="7400860" imgH="44194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1438" y="1732829"/>
                        <a:ext cx="6423025" cy="393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0 CuadroTexto"/>
          <p:cNvSpPr txBox="1"/>
          <p:nvPr/>
        </p:nvSpPr>
        <p:spPr>
          <a:xfrm>
            <a:off x="313162" y="5896258"/>
            <a:ext cx="5225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Std Book" panose="020B0502020204020303" pitchFamily="34" charset="0"/>
                <a:cs typeface="Futura Std Book"/>
              </a:defRPr>
            </a:lvl1pPr>
          </a:lstStyle>
          <a:p>
            <a:r>
              <a:rPr lang="es-CO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*Argentina no se incluye puesto que no tiene información disponible a la fecha. </a:t>
            </a:r>
            <a:r>
              <a:rPr lang="es-E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El próximo informe </a:t>
            </a:r>
            <a:r>
              <a:rPr lang="es-E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de </a:t>
            </a:r>
            <a:r>
              <a:rPr lang="es-E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prensa </a:t>
            </a:r>
            <a:r>
              <a:rPr lang="es-E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del INDEC con </a:t>
            </a:r>
            <a:r>
              <a:rPr lang="es-E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las estimaciones preliminares de Cuentas </a:t>
            </a:r>
            <a:r>
              <a:rPr lang="es-E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Nacionales se publicará </a:t>
            </a:r>
            <a:r>
              <a:rPr lang="es-E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el 29 de junio de </a:t>
            </a:r>
            <a:r>
              <a:rPr lang="es-ES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2016.</a:t>
            </a:r>
            <a:r>
              <a:rPr lang="es-CO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 </a:t>
            </a:r>
            <a:endParaRPr lang="es-CO" sz="1050" dirty="0">
              <a:solidFill>
                <a:prstClr val="black">
                  <a:lumMod val="85000"/>
                  <a:lumOff val="15000"/>
                </a:prstClr>
              </a:solidFill>
              <a:latin typeface="Gill Sans MT" panose="020B0502020104020203" pitchFamily="34" charset="0"/>
            </a:endParaRPr>
          </a:p>
          <a:p>
            <a:r>
              <a:rPr lang="es-CO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Fuente: Institutos de </a:t>
            </a:r>
            <a:r>
              <a:rPr lang="pt-BR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estadística de cada país. </a:t>
            </a:r>
          </a:p>
        </p:txBody>
      </p:sp>
    </p:spTree>
    <p:extLst>
      <p:ext uri="{BB962C8B-B14F-4D97-AF65-F5344CB8AC3E}">
        <p14:creationId xmlns:p14="http://schemas.microsoft.com/office/powerpoint/2010/main" val="15229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82228" y="5648447"/>
            <a:ext cx="3402957" cy="1064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59348" y="271918"/>
            <a:ext cx="795563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4F81BD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Los sectores que más aportaron a la variación trimestral fueron: </a:t>
            </a:r>
            <a:r>
              <a:rPr lang="es-ES" sz="2400" dirty="0" smtClean="0">
                <a:solidFill>
                  <a:srgbClr val="4F81BD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servicios </a:t>
            </a:r>
            <a:r>
              <a:rPr lang="es-ES" sz="2400" dirty="0">
                <a:solidFill>
                  <a:srgbClr val="4F81BD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financieros,  industria y construcción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07168" y="1457323"/>
            <a:ext cx="379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u="sng" dirty="0" smtClean="0">
                <a:latin typeface="Gill Sans MT" panose="020B0502020104020203" pitchFamily="34" charset="0"/>
              </a:rPr>
              <a:t>Contribuciones</a:t>
            </a:r>
          </a:p>
          <a:p>
            <a:pPr algn="ctr"/>
            <a:r>
              <a:rPr lang="es-CO" sz="1100" u="sng" dirty="0" smtClean="0">
                <a:latin typeface="Gill Sans MT" panose="020B0502020104020203" pitchFamily="34" charset="0"/>
              </a:rPr>
              <a:t>(</a:t>
            </a:r>
            <a:r>
              <a:rPr lang="es-CO" sz="1100" u="sng" dirty="0" err="1" smtClean="0">
                <a:latin typeface="Gill Sans MT" panose="020B0502020104020203" pitchFamily="34" charset="0"/>
              </a:rPr>
              <a:t>pp</a:t>
            </a:r>
            <a:r>
              <a:rPr lang="es-CO" sz="1100" u="sng" dirty="0" smtClean="0">
                <a:latin typeface="Gill Sans MT" panose="020B0502020104020203" pitchFamily="34" charset="0"/>
              </a:rPr>
              <a:t>)</a:t>
            </a:r>
            <a:endParaRPr lang="es-CO" sz="1100" u="sng" dirty="0">
              <a:latin typeface="Gill Sans MT" panose="020B05020201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821303" y="1437421"/>
            <a:ext cx="379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u="sng" dirty="0" smtClean="0">
                <a:latin typeface="Gill Sans MT" panose="020B0502020104020203" pitchFamily="34" charset="0"/>
              </a:rPr>
              <a:t>Variaciones</a:t>
            </a:r>
          </a:p>
          <a:p>
            <a:pPr algn="ctr"/>
            <a:r>
              <a:rPr lang="es-CO" sz="1100" u="sng" dirty="0" smtClean="0">
                <a:latin typeface="Gill Sans MT" panose="020B0502020104020203" pitchFamily="34" charset="0"/>
              </a:rPr>
              <a:t>(%)</a:t>
            </a:r>
            <a:endParaRPr lang="es-CO" sz="1100" u="sng" dirty="0">
              <a:latin typeface="Gill Sans MT" panose="020B0502020104020203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259428" y="1817475"/>
          <a:ext cx="380047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Hoja de cálculo" r:id="rId3" imgW="3800475" imgH="4476631" progId="Excel.Sheet.12">
                  <p:link updateAutomatic="1"/>
                </p:oleObj>
              </mc:Choice>
              <mc:Fallback>
                <p:oleObj name="Hoja de cálculo" r:id="rId3" imgW="3800475" imgH="44766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428" y="1817475"/>
                        <a:ext cx="3800475" cy="44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4750956" y="1817475"/>
          <a:ext cx="380047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Hoja de cálculo" r:id="rId5" imgW="3800475" imgH="4390906" progId="Excel.Sheet.12">
                  <p:link updateAutomatic="1"/>
                </p:oleObj>
              </mc:Choice>
              <mc:Fallback>
                <p:oleObj name="Hoja de cálculo" r:id="rId5" imgW="3800475" imgH="439090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0956" y="1817475"/>
                        <a:ext cx="3800475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15636" y="6312176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</p:spTree>
    <p:extLst>
      <p:ext uri="{BB962C8B-B14F-4D97-AF65-F5344CB8AC3E}">
        <p14:creationId xmlns:p14="http://schemas.microsoft.com/office/powerpoint/2010/main" val="10789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40428" y="256981"/>
            <a:ext cx="64735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2400" dirty="0" smtClean="0">
                <a:solidFill>
                  <a:srgbClr val="4F81BD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El sector financiero </a:t>
            </a:r>
            <a:r>
              <a:rPr lang="es-ES" sz="2400" smtClean="0">
                <a:solidFill>
                  <a:srgbClr val="4F81BD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ha apalancado el </a:t>
            </a:r>
            <a:r>
              <a:rPr lang="es-ES" sz="2400" dirty="0" smtClean="0">
                <a:solidFill>
                  <a:srgbClr val="4F81BD">
                    <a:lumMod val="75000"/>
                  </a:srgbClr>
                </a:solidFill>
                <a:latin typeface="Gill Sans MT" panose="020B0502020104020203" pitchFamily="34" charset="0"/>
                <a:cs typeface="Futura Std Heavy"/>
              </a:rPr>
              <a:t>crecimiento económico del país</a:t>
            </a:r>
            <a:endParaRPr lang="es-ES" sz="2400" dirty="0">
              <a:solidFill>
                <a:srgbClr val="4F81BD">
                  <a:lumMod val="75000"/>
                </a:srgb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07661" y="1284322"/>
            <a:ext cx="3804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Crecimiento </a:t>
            </a:r>
            <a:r>
              <a:rPr lang="es-CO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real (%) del sector financiero</a:t>
            </a:r>
          </a:p>
          <a:p>
            <a:pPr algn="ctr" defTabSz="457200"/>
            <a:r>
              <a:rPr lang="es-CO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2002-2016-T1.</a:t>
            </a:r>
            <a:endParaRPr lang="es-CO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10 CuadroTexto"/>
          <p:cNvSpPr txBox="1"/>
          <p:nvPr/>
        </p:nvSpPr>
        <p:spPr>
          <a:xfrm>
            <a:off x="323550" y="6218902"/>
            <a:ext cx="5817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Futura Std Book" panose="020B0502020204020303" pitchFamily="34" charset="0"/>
                <a:cs typeface="Futura Std Book"/>
              </a:defRPr>
            </a:lvl1pPr>
          </a:lstStyle>
          <a:p>
            <a:pPr defTabSz="457200"/>
            <a:r>
              <a:rPr lang="es-CO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*Como proporción del PIB a precios constantes de los otros sectores (p</a:t>
            </a:r>
            <a:r>
              <a:rPr lang="es-CO" sz="105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romedio 2001-2015)</a:t>
            </a:r>
            <a:r>
              <a:rPr lang="es-CO" sz="105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  <a:endParaRPr lang="es-CO" sz="1050" dirty="0" smtClean="0">
              <a:solidFill>
                <a:prstClr val="black">
                  <a:lumMod val="85000"/>
                  <a:lumOff val="15000"/>
                </a:prstClr>
              </a:solidFill>
              <a:latin typeface="Gill Sans MT" panose="020B0502020104020203" pitchFamily="34" charset="0"/>
            </a:endParaRPr>
          </a:p>
          <a:p>
            <a:pPr defTabSz="457200"/>
            <a:r>
              <a:rPr lang="es-CO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Fuente: DANE. Cálculos DGPM-MHCP. </a:t>
            </a:r>
            <a:endParaRPr lang="pt-BR" sz="1050" dirty="0" smtClean="0">
              <a:solidFill>
                <a:prstClr val="black">
                  <a:lumMod val="85000"/>
                  <a:lumOff val="15000"/>
                </a:prstClr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5026940" y="1261559"/>
            <a:ext cx="3804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Tamaño relativo* del PIB Financiero</a:t>
            </a:r>
          </a:p>
          <a:p>
            <a:pPr algn="ctr" defTabSz="457200"/>
            <a:endParaRPr lang="es-CO" sz="11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s-CO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(Número de veces el tamaño de otros sectores) 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5367199" y="2081753"/>
          <a:ext cx="3339585" cy="391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711516"/>
              </p:ext>
            </p:extLst>
          </p:nvPr>
        </p:nvGraphicFramePr>
        <p:xfrm>
          <a:off x="178077" y="1736368"/>
          <a:ext cx="5012476" cy="446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2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458097" y="362027"/>
            <a:ext cx="645846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cs typeface="Futura Std Heavy"/>
              </a:rPr>
              <a:t>El sector financiero en Colombia todavía tiene espacio para crecer</a:t>
            </a:r>
            <a:endParaRPr lang="es-CO" sz="2000" dirty="0">
              <a:solidFill>
                <a:schemeClr val="accent1">
                  <a:lumMod val="75000"/>
                </a:schemeClr>
              </a:solidFill>
              <a:cs typeface="Futura Std Heavy"/>
            </a:endParaRPr>
          </a:p>
        </p:txBody>
      </p:sp>
      <p:sp>
        <p:nvSpPr>
          <p:cNvPr id="18" name="CuadroTexto 2"/>
          <p:cNvSpPr txBox="1"/>
          <p:nvPr/>
        </p:nvSpPr>
        <p:spPr>
          <a:xfrm>
            <a:off x="417665" y="6332214"/>
            <a:ext cx="512069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Fuente: </a:t>
            </a:r>
            <a:r>
              <a:rPr lang="es-CO" sz="1200" dirty="0" smtClean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Institutos Nacionales de Estadística, Bancos centrales y Banco Mundial.</a:t>
            </a:r>
            <a:endParaRPr lang="es-CO" sz="1200" dirty="0">
              <a:solidFill>
                <a:srgbClr val="000000"/>
              </a:solidFill>
              <a:latin typeface="Gill Sans MT" panose="020B0502020104020203" pitchFamily="34" charset="0"/>
              <a:cs typeface="Arial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4260273" y="1943100"/>
          <a:ext cx="4042063" cy="341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63782" y="1620981"/>
            <a:ext cx="29821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Gill Sans MT" panose="020B0502020104020203" pitchFamily="34" charset="0"/>
              </a:rPr>
              <a:t>Participación sector financiero en el </a:t>
            </a:r>
            <a:r>
              <a:rPr lang="es-CO" sz="1400" b="1" dirty="0" smtClean="0">
                <a:latin typeface="Gill Sans MT" panose="020B0502020104020203" pitchFamily="34" charset="0"/>
              </a:rPr>
              <a:t>PIB (1T 2016)</a:t>
            </a:r>
            <a:endParaRPr lang="es-CO" sz="1400" b="1" dirty="0">
              <a:latin typeface="Gill Sans MT" panose="020B0502020104020203" pitchFamily="34" charset="0"/>
            </a:endParaRPr>
          </a:p>
          <a:p>
            <a:endParaRPr lang="es-CO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796570" y="1650712"/>
            <a:ext cx="324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Gill Sans MT" panose="020B0502020104020203" pitchFamily="34" charset="0"/>
              </a:rPr>
              <a:t>Cartera bruta / PIB</a:t>
            </a:r>
          </a:p>
          <a:p>
            <a:endParaRPr lang="es-CO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872637"/>
              </p:ext>
            </p:extLst>
          </p:nvPr>
        </p:nvGraphicFramePr>
        <p:xfrm>
          <a:off x="483176" y="2235487"/>
          <a:ext cx="3901787" cy="270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46162" y="4635946"/>
            <a:ext cx="5229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1200" dirty="0" smtClean="0"/>
              <a:t>Brasil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5765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5831" y="510103"/>
            <a:ext cx="7200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Agenda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5831" y="193929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1. Ajuste fiscal: Perspectiva histórica</a:t>
            </a:r>
          </a:p>
          <a:p>
            <a:pPr marL="514350" indent="-514350">
              <a:buAutoNum type="arabicPeriod"/>
            </a:pPr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 smtClean="0">
                <a:latin typeface="Gill Sans MT" panose="020B0502020104020203" pitchFamily="34" charset="0"/>
              </a:rPr>
              <a:t>2. Comportamiento de la deuda colombiana</a:t>
            </a:r>
          </a:p>
          <a:p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 smtClean="0">
                <a:latin typeface="Gill Sans MT" panose="020B0502020104020203" pitchFamily="34" charset="0"/>
              </a:rPr>
              <a:t>3. El ajuste fiscal frente a la crisis petrolera</a:t>
            </a:r>
          </a:p>
          <a:p>
            <a:endParaRPr lang="es-CO" sz="3000" dirty="0">
              <a:latin typeface="Gill Sans MT" panose="020B0502020104020203" pitchFamily="34" charset="0"/>
            </a:endParaRPr>
          </a:p>
          <a:p>
            <a:r>
              <a:rPr lang="es-CO" sz="3000" dirty="0" smtClean="0">
                <a:latin typeface="Gill Sans MT" panose="020B0502020104020203" pitchFamily="34" charset="0"/>
              </a:rPr>
              <a:t>4. Resultados económicos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82228" y="5648447"/>
            <a:ext cx="3402957" cy="1064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59348" y="495686"/>
            <a:ext cx="795563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La </a:t>
            </a:r>
            <a:r>
              <a:rPr lang="es-ES" sz="2000" u="sng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industria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completó 5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trimestres consecutivos de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aceleración</a:t>
            </a:r>
          </a:p>
          <a:p>
            <a:pPr algn="ctr"/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Continúa creciendo por encima del PIB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15651" y="1203572"/>
            <a:ext cx="37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u="sng" dirty="0" smtClean="0">
                <a:latin typeface="Gill Sans MT" panose="020B0502020104020203" pitchFamily="34" charset="0"/>
              </a:rPr>
              <a:t>Crecimiento del PIB total, de la industria y de la industria sin refinación</a:t>
            </a:r>
            <a:endParaRPr lang="es-CO" sz="1200" u="sng" dirty="0">
              <a:latin typeface="Gill Sans MT" panose="020B05020201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5636" y="6312176"/>
            <a:ext cx="4738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89612" y="4994411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u="sng" dirty="0" smtClean="0">
                <a:latin typeface="Gill Sans MT" panose="020B0502020104020203" pitchFamily="34" charset="0"/>
              </a:rPr>
              <a:t>Evolución trimestral Industria (Var % anual)</a:t>
            </a:r>
            <a:endParaRPr lang="es-CO" sz="1400" u="sng" dirty="0">
              <a:latin typeface="Gill Sans MT" panose="020B0502020104020203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810491" y="1468925"/>
          <a:ext cx="7471064" cy="356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610589" y="5418935"/>
          <a:ext cx="6359239" cy="752475"/>
        </p:xfrm>
        <a:graphic>
          <a:graphicData uri="http://schemas.openxmlformats.org/drawingml/2006/table">
            <a:tbl>
              <a:tblPr/>
              <a:tblGrid>
                <a:gridCol w="939789"/>
                <a:gridCol w="1268715"/>
                <a:gridCol w="908463"/>
                <a:gridCol w="845810"/>
                <a:gridCol w="736168"/>
                <a:gridCol w="845810"/>
                <a:gridCol w="814484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2015-1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2015-11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2015-111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2015-1V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2016-1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PIB Industria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PIB Industria sin refinación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8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90656" y="258251"/>
            <a:ext cx="753988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  <a:cs typeface="Futura Std Heavy"/>
              </a:rPr>
              <a:t>16 de los 24 subsectores industriales presentaron crecimientos positivos, 11 de ellos crecieron más que la economía</a:t>
            </a:r>
            <a:endParaRPr lang="es-ES" sz="2000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34319" y="1072799"/>
            <a:ext cx="6929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Gill Sans MT" panose="020B0502020104020203" pitchFamily="34" charset="0"/>
              </a:rPr>
              <a:t>Crecimiento % anual de la industria en 1T2016 por subsectores</a:t>
            </a:r>
            <a:endParaRPr lang="es-CO" sz="1600" u="sng" dirty="0">
              <a:latin typeface="Gill Sans MT" panose="020B05020201040202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6059" y="6322482"/>
            <a:ext cx="2840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907894" y="1496027"/>
          <a:ext cx="7381876" cy="481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4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BASETITU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6" y="282327"/>
            <a:ext cx="8356354" cy="67939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15636" y="315390"/>
            <a:ext cx="766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Book"/>
              </a:rPr>
              <a:t>La </a:t>
            </a:r>
            <a:r>
              <a:rPr lang="es-CO" u="sng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Book"/>
              </a:rPr>
              <a:t>construcción de vivienda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Book"/>
              </a:rPr>
              <a:t> se aceleró en el primer trimestre. Locales comerciales y bodegas jalonaron el segmento de no residenciales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468515" y="1298500"/>
            <a:ext cx="2589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chemeClr val="bg1"/>
                </a:solidFill>
                <a:latin typeface="Gill Sans MT" panose="020B0502020104020203" pitchFamily="34" charset="0"/>
                <a:cs typeface="Futura Std Book"/>
              </a:rPr>
              <a:t>Índice de </a:t>
            </a:r>
            <a:r>
              <a:rPr lang="es-CO" sz="1100" dirty="0">
                <a:solidFill>
                  <a:schemeClr val="bg1"/>
                </a:solidFill>
                <a:latin typeface="Gill Sans MT" panose="020B0502020104020203" pitchFamily="34" charset="0"/>
                <a:cs typeface="Futura Std Book"/>
              </a:rPr>
              <a:t>C</a:t>
            </a:r>
            <a:r>
              <a:rPr lang="es-CO" sz="1100" dirty="0" smtClean="0">
                <a:solidFill>
                  <a:schemeClr val="bg1"/>
                </a:solidFill>
                <a:latin typeface="Gill Sans MT" panose="020B0502020104020203" pitchFamily="34" charset="0"/>
                <a:cs typeface="Futura Std Book"/>
              </a:rPr>
              <a:t>onfianza Industrial</a:t>
            </a:r>
            <a:endParaRPr lang="es-CO" sz="1100" dirty="0">
              <a:solidFill>
                <a:schemeClr val="bg1"/>
              </a:solidFill>
              <a:latin typeface="Gill Sans MT" panose="020B0502020104020203" pitchFamily="34" charset="0"/>
              <a:cs typeface="Futura Std Book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02346" y="1079926"/>
            <a:ext cx="3797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 panose="020B0502020204020303" pitchFamily="34" charset="0"/>
              </a:defRPr>
            </a:lvl1pPr>
          </a:lstStyle>
          <a:p>
            <a:r>
              <a:rPr lang="es-CO" u="sng" dirty="0" smtClean="0">
                <a:latin typeface="Gill Sans MT" panose="020B0502020104020203" pitchFamily="34" charset="0"/>
              </a:rPr>
              <a:t>Crecimiento de la producción a precios constantes de edificaciones residenciales y no residenciales</a:t>
            </a:r>
            <a:endParaRPr lang="es-CO" u="sng" dirty="0">
              <a:latin typeface="Gill Sans MT" panose="020B05020201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92" y="6118829"/>
            <a:ext cx="6239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  <a:cs typeface="Futura Std Book"/>
              </a:rPr>
              <a:t>*El DANE no publica en sus cuentas trimestrales de PIB las edificaciones desagregadas en residenciales y no residenciales. Las cifras corresponden a las variaciones de la producción a constantes. </a:t>
            </a:r>
          </a:p>
          <a:p>
            <a:r>
              <a:rPr lang="es-CO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  <a:cs typeface="Futura Std Book"/>
              </a:rPr>
              <a:t>Fuente: DANE. Elaboración: DGPM – MHCP.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34894"/>
              </p:ext>
            </p:extLst>
          </p:nvPr>
        </p:nvGraphicFramePr>
        <p:xfrm>
          <a:off x="856527" y="1169044"/>
          <a:ext cx="7222601" cy="447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0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1665515" y="1945384"/>
            <a:ext cx="6522898" cy="3343307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Gill Sans MT" panose="020B0502020104020203" pitchFamily="34" charset="0"/>
              </a:rPr>
              <a:t>Proyectos 4G</a:t>
            </a:r>
          </a:p>
          <a:p>
            <a:r>
              <a:rPr lang="es-CO" dirty="0" smtClean="0">
                <a:latin typeface="Gill Sans MT" panose="020B0502020104020203" pitchFamily="34" charset="0"/>
              </a:rPr>
              <a:t>Programas de vivienda</a:t>
            </a:r>
          </a:p>
          <a:p>
            <a:r>
              <a:rPr lang="es-CO" dirty="0" smtClean="0">
                <a:latin typeface="Gill Sans MT" panose="020B0502020104020203" pitchFamily="34" charset="0"/>
              </a:rPr>
              <a:t>Reapertura de </a:t>
            </a:r>
            <a:r>
              <a:rPr lang="es-CO" dirty="0" err="1" smtClean="0">
                <a:latin typeface="Gill Sans MT" panose="020B0502020104020203" pitchFamily="34" charset="0"/>
              </a:rPr>
              <a:t>Reficar</a:t>
            </a:r>
            <a:endParaRPr lang="es-CO" dirty="0" smtClean="0">
              <a:latin typeface="Gill Sans MT" panose="020B0502020104020203" pitchFamily="34" charset="0"/>
            </a:endParaRPr>
          </a:p>
          <a:p>
            <a:r>
              <a:rPr lang="es-CO" dirty="0" smtClean="0">
                <a:latin typeface="Gill Sans MT" panose="020B0502020104020203" pitchFamily="34" charset="0"/>
              </a:rPr>
              <a:t>Aceleración de la industria</a:t>
            </a:r>
          </a:p>
          <a:p>
            <a:r>
              <a:rPr lang="es-CO" dirty="0" smtClean="0">
                <a:latin typeface="Gill Sans MT" panose="020B0502020104020203" pitchFamily="34" charset="0"/>
              </a:rPr>
              <a:t>Agricultura (fin del fenómeno del Niño)</a:t>
            </a:r>
          </a:p>
          <a:p>
            <a:r>
              <a:rPr lang="es-CO" dirty="0" smtClean="0">
                <a:latin typeface="Gill Sans MT" panose="020B0502020104020203" pitchFamily="34" charset="0"/>
              </a:rPr>
              <a:t>Número de días hábiles en el segundo trimestre y segundo semestre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1598141" y="574997"/>
            <a:ext cx="613718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Factores que van a impulsar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la aceleración del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crecimiento en el resto del año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4172774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8188" y="319143"/>
            <a:ext cx="77256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En 2016 la economía crecerá alrededor de 3%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47915" y="817905"/>
            <a:ext cx="58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Gill Sans MT" panose="020B0502020104020203" pitchFamily="34" charset="0"/>
              </a:rPr>
              <a:t>Proyección sectorial PIB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48188" y="5903580"/>
            <a:ext cx="568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Gill Sans MT" panose="020B0502020104020203" pitchFamily="34" charset="0"/>
                <a:cs typeface="Futura Std Book"/>
              </a:rPr>
              <a:t>*Corresponde a estimaciones.</a:t>
            </a:r>
          </a:p>
          <a:p>
            <a:r>
              <a:rPr lang="es-CO" sz="1200" dirty="0">
                <a:latin typeface="Gill Sans MT" panose="020B0502020104020203" pitchFamily="34" charset="0"/>
                <a:cs typeface="Futura Std Book"/>
              </a:rPr>
              <a:t>Fuente: MHCP – DGPM.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791459" y="1337735"/>
          <a:ext cx="5611881" cy="4525958"/>
        </p:xfrm>
        <a:graphic>
          <a:graphicData uri="http://schemas.openxmlformats.org/drawingml/2006/table">
            <a:tbl>
              <a:tblPr/>
              <a:tblGrid>
                <a:gridCol w="1107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3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5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5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19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42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14599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23" marR="6923" marT="69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Participación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2014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2015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2016*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92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23" marR="6923" marT="69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PIB TOTAL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100,0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4,6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3,1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CO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Agricultura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6,1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13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Minería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923" marR="6923" marT="6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-0,2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0,6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5,6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13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Industria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11,1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0,2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1,2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8,0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Refinería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-8,7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-1,8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39,0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Resto industria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9,8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1,6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1,7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4,0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Electricidad, gas y agua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3,5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3,8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2,9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3,3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Construcción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7,2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9,9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3,9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3,8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  Residenciales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6,0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-3,6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9,0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  No residenciales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0,9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7,4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2,5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       Obras civiles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4,0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12,0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5,4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4,5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1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Comercio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12,0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4,6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4,1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2,6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1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Transporte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4,2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1,4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2,6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Servicios financieros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19,7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4,9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4,3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4,0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613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Serivicos sociales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15,4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5,5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2,9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2,2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30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Impuestos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9,9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7,8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4,0</a:t>
                      </a:r>
                    </a:p>
                  </a:txBody>
                  <a:tcPr marL="6923" marR="6923" marT="692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3,5</a:t>
                      </a:r>
                      <a:endParaRPr lang="es-CO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272976" y="1491044"/>
            <a:ext cx="4943989" cy="3950846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13" name="CuadroTexto 12"/>
          <p:cNvSpPr txBox="1"/>
          <p:nvPr/>
        </p:nvSpPr>
        <p:spPr>
          <a:xfrm>
            <a:off x="799779" y="5943489"/>
            <a:ext cx="4946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000" dirty="0" smtClean="0">
                <a:solidFill>
                  <a:srgbClr val="000000"/>
                </a:solidFill>
                <a:latin typeface="Gill Sans MT" panose="020B0502020104020203" pitchFamily="34" charset="0"/>
                <a:cs typeface="Futura Std Book"/>
              </a:rPr>
              <a:t>Fuente: Cálculos DGPM- Ministerio de Hacienda y Crédito Público</a:t>
            </a:r>
            <a:endParaRPr lang="es-CO" sz="1000" dirty="0">
              <a:solidFill>
                <a:srgbClr val="000000"/>
              </a:solidFill>
              <a:latin typeface="Gill Sans MT" panose="020B0502020104020203" pitchFamily="34" charset="0"/>
              <a:cs typeface="Futura Std 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16165" y="315756"/>
            <a:ext cx="720080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Balance de la Cuenta Corriente</a:t>
            </a:r>
          </a:p>
          <a:p>
            <a:pPr algn="ctr"/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(% PIB)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68862"/>
              </p:ext>
            </p:extLst>
          </p:nvPr>
        </p:nvGraphicFramePr>
        <p:xfrm>
          <a:off x="560949" y="1390118"/>
          <a:ext cx="7656016" cy="429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917122"/>
            <a:ext cx="3697165" cy="360868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81083" y="362027"/>
            <a:ext cx="776176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cs typeface="Futura Std Heavy"/>
              </a:rPr>
              <a:t>Expectativas de Inflación</a:t>
            </a:r>
            <a:endParaRPr lang="es-CO" sz="2000" dirty="0">
              <a:solidFill>
                <a:schemeClr val="accent1">
                  <a:lumMod val="75000"/>
                </a:schemeClr>
              </a:solidFill>
              <a:cs typeface="Futura Std Heavy"/>
            </a:endParaRPr>
          </a:p>
        </p:txBody>
      </p:sp>
      <p:sp>
        <p:nvSpPr>
          <p:cNvPr id="18" name="CuadroTexto 2"/>
          <p:cNvSpPr txBox="1"/>
          <p:nvPr/>
        </p:nvSpPr>
        <p:spPr>
          <a:xfrm>
            <a:off x="999556" y="6030877"/>
            <a:ext cx="377826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Fuente: Banco de la República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2508" y="1293976"/>
            <a:ext cx="420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u="sng" dirty="0" smtClean="0">
                <a:latin typeface="Gill Sans MT" panose="020B0502020104020203" pitchFamily="34" charset="0"/>
                <a:cs typeface="Arial" panose="020B0604020202020204" pitchFamily="34" charset="0"/>
              </a:rPr>
              <a:t>“Fan Chart” Inflación total</a:t>
            </a:r>
            <a:endParaRPr lang="es-CO" sz="1400" u="sng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92868" y="1267541"/>
            <a:ext cx="420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u="sng" dirty="0" smtClean="0">
                <a:latin typeface="Gill Sans MT" panose="020B0502020104020203" pitchFamily="34" charset="0"/>
                <a:cs typeface="Arial" panose="020B0604020202020204" pitchFamily="34" charset="0"/>
              </a:rPr>
              <a:t>Expectativas de Inflación</a:t>
            </a:r>
          </a:p>
          <a:p>
            <a:pPr algn="ctr"/>
            <a:r>
              <a:rPr lang="es-CO" sz="1400" b="1" u="sng" dirty="0" smtClean="0">
                <a:latin typeface="Gill Sans MT" panose="020B0502020104020203" pitchFamily="34" charset="0"/>
                <a:cs typeface="Arial" panose="020B0604020202020204" pitchFamily="34" charset="0"/>
              </a:rPr>
              <a:t>Encuesta Banco de la República</a:t>
            </a:r>
            <a:endParaRPr lang="es-CO" sz="1400" u="sng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68819" y="1833995"/>
            <a:ext cx="1852247" cy="355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02626"/>
              </p:ext>
            </p:extLst>
          </p:nvPr>
        </p:nvGraphicFramePr>
        <p:xfrm>
          <a:off x="4161692" y="1833995"/>
          <a:ext cx="4499708" cy="400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2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1 Rectángulo"/>
          <p:cNvSpPr/>
          <p:nvPr/>
        </p:nvSpPr>
        <p:spPr>
          <a:xfrm>
            <a:off x="7203589" y="1474573"/>
            <a:ext cx="753205" cy="3896498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6573795" y="1474573"/>
            <a:ext cx="455248" cy="38964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5815403" y="1463731"/>
            <a:ext cx="309080" cy="39073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1 Rectángulo"/>
          <p:cNvSpPr/>
          <p:nvPr/>
        </p:nvSpPr>
        <p:spPr>
          <a:xfrm>
            <a:off x="4576137" y="1463731"/>
            <a:ext cx="202681" cy="3907340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8" name="11 Rectángulo"/>
          <p:cNvSpPr/>
          <p:nvPr/>
        </p:nvSpPr>
        <p:spPr>
          <a:xfrm>
            <a:off x="5373828" y="1474573"/>
            <a:ext cx="124331" cy="3896498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4145754" y="1474573"/>
            <a:ext cx="117776" cy="38964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1 Rectángulo"/>
          <p:cNvSpPr/>
          <p:nvPr/>
        </p:nvSpPr>
        <p:spPr>
          <a:xfrm>
            <a:off x="3086296" y="1474573"/>
            <a:ext cx="100973" cy="3896498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2636111" y="1474574"/>
            <a:ext cx="259916" cy="38964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1707959" y="1474574"/>
            <a:ext cx="302076" cy="38964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477795" y="315593"/>
            <a:ext cx="820488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Aumento de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ingresos entre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2018-2022 necesario para cumplir con Regla Fiscal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05972" y="6070543"/>
            <a:ext cx="250418" cy="144025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" name="CuadroTexto 2"/>
          <p:cNvSpPr txBox="1"/>
          <p:nvPr/>
        </p:nvSpPr>
        <p:spPr>
          <a:xfrm>
            <a:off x="2256390" y="5975058"/>
            <a:ext cx="3156700" cy="255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 smtClean="0">
                <a:latin typeface="Gill Sans MT" panose="020B0502020104020203" pitchFamily="34" charset="0"/>
              </a:rPr>
              <a:t>Períodos de caída en los ingresos</a:t>
            </a:r>
            <a:endParaRPr lang="es-CO" sz="1400" dirty="0">
              <a:latin typeface="Gill Sans MT" panose="020B05020201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0550" y="6376318"/>
            <a:ext cx="185063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Fuente: DGMP-MHCP.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77737" y="1116421"/>
            <a:ext cx="25023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sz="1200" b="1" dirty="0" smtClean="0">
                <a:latin typeface="Gill Sans MT" panose="020B0502020104020203" pitchFamily="34" charset="0"/>
              </a:rPr>
              <a:t>Ingreso Totales GNC</a:t>
            </a:r>
            <a:r>
              <a:rPr lang="es-CO" sz="1200" b="1" dirty="0">
                <a:latin typeface="Gill Sans MT" panose="020B0502020104020203" pitchFamily="34" charset="0"/>
              </a:rPr>
              <a:t> </a:t>
            </a:r>
            <a:r>
              <a:rPr lang="es-CO" sz="1200" b="1" dirty="0" smtClean="0">
                <a:latin typeface="Gill Sans MT" panose="020B0502020104020203" pitchFamily="34" charset="0"/>
              </a:rPr>
              <a:t>(% del PIB)</a:t>
            </a:r>
            <a:endParaRPr lang="es-CO" sz="1200" b="1" dirty="0">
              <a:latin typeface="Gill Sans MT" panose="020B05020201040202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005972" y="6376318"/>
            <a:ext cx="250418" cy="144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20" name="CuadroTexto 2"/>
          <p:cNvSpPr txBox="1"/>
          <p:nvPr/>
        </p:nvSpPr>
        <p:spPr>
          <a:xfrm>
            <a:off x="2256390" y="6280833"/>
            <a:ext cx="3156700" cy="255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 smtClean="0">
                <a:latin typeface="Gill Sans MT" panose="020B0502020104020203" pitchFamily="34" charset="0"/>
              </a:rPr>
              <a:t>Períodos de aumento en los ingresos</a:t>
            </a:r>
            <a:endParaRPr lang="es-CO" sz="1400" dirty="0">
              <a:latin typeface="Gill Sans MT" panose="020B0502020104020203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413310"/>
              </p:ext>
            </p:extLst>
          </p:nvPr>
        </p:nvGraphicFramePr>
        <p:xfrm>
          <a:off x="1203505" y="1382698"/>
          <a:ext cx="7697325" cy="452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7977329" y="1116421"/>
            <a:ext cx="795977" cy="473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9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5793"/>
          </a:xfrm>
        </p:spPr>
        <p:txBody>
          <a:bodyPr/>
          <a:lstStyle/>
          <a:p>
            <a:pPr algn="ctr"/>
            <a:r>
              <a:rPr lang="es-CO" dirty="0" smtClean="0"/>
              <a:t>Principales mensajes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8902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La economía se ha ajustado de forma ordenada al choque petrolero</a:t>
            </a:r>
          </a:p>
          <a:p>
            <a:r>
              <a:rPr lang="es-CO" dirty="0" smtClean="0"/>
              <a:t>El país avanza hacia la consolidación fiscal. La reforma tributaria estructural es pieza clave de este proceso</a:t>
            </a:r>
          </a:p>
          <a:p>
            <a:r>
              <a:rPr lang="es-CO" dirty="0" smtClean="0"/>
              <a:t>La senda de deuda es sostenible, su aumento es temporal y tiene raíces en la depreciación nominal</a:t>
            </a:r>
          </a:p>
          <a:p>
            <a:r>
              <a:rPr lang="es-CO" dirty="0" smtClean="0"/>
              <a:t> El PIB creció 2,5% en el primer trimestre, consistente con el pronóstico del Gobierno y con el ajuste macroeconómico</a:t>
            </a:r>
          </a:p>
          <a:p>
            <a:r>
              <a:rPr lang="es-CO" dirty="0" smtClean="0"/>
              <a:t>Se observa una recomposición del crecimiento en favor de los sectores que impulsan la Nueva Economía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47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6" y="-2654"/>
            <a:ext cx="9144000" cy="71139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26628" y="2186429"/>
            <a:ext cx="36160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Std Medium" panose="020B0502020204020303"/>
            </a:endParaRPr>
          </a:p>
          <a:p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latin typeface="Futura Std Medium" panose="020B0502020204020303"/>
            </a:endParaRPr>
          </a:p>
          <a:p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Medium" panose="020B0502020204020303"/>
              </a:rPr>
              <a:t>Estrategia Económica para Colombia en el nuevo contexto global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226627" y="3818895"/>
            <a:ext cx="3706358" cy="1379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Mauricio Cárdenas</a:t>
            </a:r>
          </a:p>
          <a:p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Ministro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 Hacienda y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Crédito Público</a:t>
            </a:r>
          </a:p>
          <a:p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Junio de 2016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226628" y="3756824"/>
            <a:ext cx="333782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78428" y="315593"/>
            <a:ext cx="7200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El choque sobre los ingresos del Gobierno no tiene precedentes en la historia colombiana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18999" y="5289843"/>
            <a:ext cx="250418" cy="144025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" name="CuadroTexto 2"/>
          <p:cNvSpPr txBox="1"/>
          <p:nvPr/>
        </p:nvSpPr>
        <p:spPr>
          <a:xfrm>
            <a:off x="4579462" y="5191001"/>
            <a:ext cx="3156700" cy="255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 smtClean="0">
                <a:latin typeface="Gill Sans MT" panose="020B0502020104020203" pitchFamily="34" charset="0"/>
              </a:rPr>
              <a:t>Períodos de caída en los ingresos</a:t>
            </a:r>
            <a:endParaRPr lang="es-CO" sz="1400" dirty="0">
              <a:latin typeface="Gill Sans MT" panose="020B0502020104020203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18039" y="6020378"/>
            <a:ext cx="185063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Fuente: DGMP-MHCP.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37819" y="1247574"/>
            <a:ext cx="2883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>
                <a:latin typeface="Gill Sans MT" panose="020B0502020104020203" pitchFamily="34" charset="0"/>
              </a:rPr>
              <a:t>Ingreso Totales GNC</a:t>
            </a:r>
            <a:r>
              <a:rPr lang="es-CO" sz="1400" b="1" dirty="0">
                <a:latin typeface="Gill Sans MT" panose="020B0502020104020203" pitchFamily="34" charset="0"/>
              </a:rPr>
              <a:t> </a:t>
            </a:r>
            <a:r>
              <a:rPr lang="es-CO" sz="1400" b="1" dirty="0" smtClean="0">
                <a:latin typeface="Gill Sans MT" panose="020B0502020104020203" pitchFamily="34" charset="0"/>
              </a:rPr>
              <a:t>(% del PIB)</a:t>
            </a:r>
            <a:endParaRPr lang="es-CO" sz="1400" b="1" dirty="0">
              <a:latin typeface="Gill Sans MT" panose="020B05020201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31249" y="1555351"/>
            <a:ext cx="419756" cy="3078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2181590" y="1555353"/>
            <a:ext cx="436148" cy="307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4255268" y="1555353"/>
            <a:ext cx="242592" cy="307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6590271" y="1555352"/>
            <a:ext cx="403654" cy="307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7645469" y="1555351"/>
            <a:ext cx="608846" cy="307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079693"/>
              </p:ext>
            </p:extLst>
          </p:nvPr>
        </p:nvGraphicFramePr>
        <p:xfrm>
          <a:off x="462741" y="1305239"/>
          <a:ext cx="8032174" cy="436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332532"/>
              </p:ext>
            </p:extLst>
          </p:nvPr>
        </p:nvGraphicFramePr>
        <p:xfrm>
          <a:off x="1495425" y="1423987"/>
          <a:ext cx="6153150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18039" y="6020378"/>
            <a:ext cx="185063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Fuente: DGMP-MHCP.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8428" y="409112"/>
            <a:ext cx="7200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Los ingresos no petroleros han contribuido a amortiguar el impacto de la caída en los ingresos petroleros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46472" y="1382423"/>
            <a:ext cx="3190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>
                <a:latin typeface="Gill Sans MT" panose="020B0502020104020203" pitchFamily="34" charset="0"/>
              </a:rPr>
              <a:t>Ingreso Totales por tipo de ingresos </a:t>
            </a:r>
          </a:p>
          <a:p>
            <a:pPr algn="ctr"/>
            <a:r>
              <a:rPr lang="es-CO" sz="1400" b="1" dirty="0" smtClean="0">
                <a:latin typeface="Gill Sans MT" panose="020B0502020104020203" pitchFamily="34" charset="0"/>
              </a:rPr>
              <a:t>(% del PIB)</a:t>
            </a:r>
            <a:endParaRPr lang="es-CO" sz="14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00074"/>
              </p:ext>
            </p:extLst>
          </p:nvPr>
        </p:nvGraphicFramePr>
        <p:xfrm>
          <a:off x="488377" y="4364181"/>
          <a:ext cx="6951516" cy="38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559"/>
                <a:gridCol w="1132613"/>
                <a:gridCol w="1158586"/>
                <a:gridCol w="1158586"/>
                <a:gridCol w="1158586"/>
                <a:gridCol w="1158586"/>
              </a:tblGrid>
              <a:tr h="38446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Caída neta</a:t>
                      </a:r>
                      <a:endParaRPr lang="es-CO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-0,9</a:t>
                      </a:r>
                      <a:endParaRPr lang="es-CO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-0,4</a:t>
                      </a:r>
                      <a:endParaRPr lang="es-CO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-0,4</a:t>
                      </a:r>
                      <a:endParaRPr lang="es-CO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-1,9</a:t>
                      </a:r>
                      <a:endParaRPr lang="es-CO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-1,8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18039" y="6020378"/>
            <a:ext cx="185063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Fuente: DGMP-MHCP.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61109" y="409112"/>
            <a:ext cx="804256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Como parte de la disciplina fiscal se ha realizado</a:t>
            </a:r>
          </a:p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ajustes al gasto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533119"/>
              </p:ext>
            </p:extLst>
          </p:nvPr>
        </p:nvGraphicFramePr>
        <p:xfrm>
          <a:off x="878428" y="1776844"/>
          <a:ext cx="7392736" cy="368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314732" y="1484854"/>
            <a:ext cx="2514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Gill Sans MT" panose="020B0502020104020203" pitchFamily="34" charset="0"/>
              </a:rPr>
              <a:t>Funcionamiento + Inversión</a:t>
            </a:r>
          </a:p>
          <a:p>
            <a:pPr algn="ctr"/>
            <a:r>
              <a:rPr lang="es-CO" sz="1400" b="1" dirty="0">
                <a:latin typeface="Gill Sans MT" panose="020B0502020104020203" pitchFamily="34" charset="0"/>
              </a:rPr>
              <a:t>(% del PIB)</a:t>
            </a:r>
          </a:p>
        </p:txBody>
      </p:sp>
    </p:spTree>
    <p:extLst>
      <p:ext uri="{BB962C8B-B14F-4D97-AF65-F5344CB8AC3E}">
        <p14:creationId xmlns:p14="http://schemas.microsoft.com/office/powerpoint/2010/main" val="10284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361099" y="5531784"/>
            <a:ext cx="250418" cy="144025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2" name="CuadroTexto 2"/>
          <p:cNvSpPr txBox="1"/>
          <p:nvPr/>
        </p:nvSpPr>
        <p:spPr>
          <a:xfrm>
            <a:off x="4579464" y="5476097"/>
            <a:ext cx="3156700" cy="255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 smtClean="0">
                <a:latin typeface="Gill Sans MT" panose="020B0502020104020203" pitchFamily="34" charset="0"/>
              </a:rPr>
              <a:t>Períodos de caída en los ingresos</a:t>
            </a:r>
            <a:endParaRPr lang="es-CO" sz="1400" dirty="0">
              <a:latin typeface="Gill Sans MT" panose="020B05020201040202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18039" y="6020378"/>
            <a:ext cx="185063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Gill Sans MT" panose="020B0502020104020203" pitchFamily="34" charset="0"/>
                <a:cs typeface="Arial"/>
              </a:rPr>
              <a:t>Fuente: DGMP-MHCP.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78428" y="315593"/>
            <a:ext cx="7200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Históricamente las caídas en ingreso han implicado mayores déficits para el país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30570" y="1257965"/>
            <a:ext cx="2497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>
                <a:latin typeface="Gill Sans MT" panose="020B0502020104020203" pitchFamily="34" charset="0"/>
              </a:rPr>
              <a:t>Déficit del GNC (% del PIB)</a:t>
            </a:r>
            <a:endParaRPr lang="es-CO" sz="1400" b="1" dirty="0">
              <a:latin typeface="Gill Sans MT" panose="020B05020201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36959" y="1662545"/>
            <a:ext cx="414045" cy="32731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/>
          <p:cNvSpPr/>
          <p:nvPr/>
        </p:nvSpPr>
        <p:spPr>
          <a:xfrm>
            <a:off x="2201573" y="1662547"/>
            <a:ext cx="418060" cy="32731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/>
        </p:nvSpPr>
        <p:spPr>
          <a:xfrm>
            <a:off x="4301804" y="1662547"/>
            <a:ext cx="204293" cy="32731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6600823" y="1662545"/>
            <a:ext cx="417815" cy="32731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Rectángulo"/>
          <p:cNvSpPr/>
          <p:nvPr/>
        </p:nvSpPr>
        <p:spPr>
          <a:xfrm>
            <a:off x="7628238" y="1662545"/>
            <a:ext cx="642551" cy="32731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121947"/>
              </p:ext>
            </p:extLst>
          </p:nvPr>
        </p:nvGraphicFramePr>
        <p:xfrm>
          <a:off x="489285" y="1565742"/>
          <a:ext cx="8135169" cy="431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5831" y="510103"/>
            <a:ext cx="7200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Agenda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5831" y="193929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smtClean="0">
                <a:latin typeface="Gill Sans MT" panose="020B0502020104020203" pitchFamily="34" charset="0"/>
              </a:rPr>
              <a:t>1. Ajuste fiscal: Perspectiva histórica</a:t>
            </a:r>
          </a:p>
          <a:p>
            <a:pPr marL="514350" indent="-514350">
              <a:buAutoNum type="arabicPeriod"/>
            </a:pPr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2. Comportamiento de la deuda colombiana</a:t>
            </a:r>
          </a:p>
          <a:p>
            <a:endParaRPr lang="es-CO" sz="3000" dirty="0" smtClean="0">
              <a:latin typeface="Gill Sans MT" panose="020B0502020104020203" pitchFamily="34" charset="0"/>
            </a:endParaRPr>
          </a:p>
          <a:p>
            <a:r>
              <a:rPr lang="es-CO" sz="3000" dirty="0" smtClean="0">
                <a:latin typeface="Gill Sans MT" panose="020B0502020104020203" pitchFamily="34" charset="0"/>
              </a:rPr>
              <a:t>3. El ajuste fiscal frente a la crisis petrolera</a:t>
            </a:r>
          </a:p>
          <a:p>
            <a:endParaRPr lang="es-CO" sz="3000" dirty="0">
              <a:latin typeface="Gill Sans MT" panose="020B0502020104020203" pitchFamily="34" charset="0"/>
            </a:endParaRPr>
          </a:p>
          <a:p>
            <a:r>
              <a:rPr lang="es-CO" sz="3000" dirty="0" smtClean="0">
                <a:latin typeface="Gill Sans MT" panose="020B0502020104020203" pitchFamily="34" charset="0"/>
              </a:rPr>
              <a:t>4. Resultados económicos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9219" y="6095786"/>
            <a:ext cx="2284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/>
              <a:t>*Sin cuentas  por pagar. Incluye CUN</a:t>
            </a:r>
          </a:p>
          <a:p>
            <a:r>
              <a:rPr lang="es-CO" sz="1100" dirty="0" smtClean="0"/>
              <a:t>Fuente: MHCP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975831" y="510103"/>
            <a:ext cx="72008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Deuda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Neta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Total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(% del PIB)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598101"/>
              </p:ext>
            </p:extLst>
          </p:nvPr>
        </p:nvGraphicFramePr>
        <p:xfrm>
          <a:off x="601708" y="1392382"/>
          <a:ext cx="79200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76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67265" y="6199695"/>
            <a:ext cx="2284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/>
              <a:t>*Sin cuentas  por pagar. Incluye CUN</a:t>
            </a:r>
          </a:p>
          <a:p>
            <a:r>
              <a:rPr lang="es-CO" sz="1100" dirty="0" smtClean="0"/>
              <a:t>Fuente: MHCP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75831" y="510103"/>
            <a:ext cx="7200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Deuda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Neta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Interna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Futura Std Heavy"/>
              </a:rPr>
              <a:t>(% del PIB)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Futura Std Heavy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169908"/>
              </p:ext>
            </p:extLst>
          </p:nvPr>
        </p:nvGraphicFramePr>
        <p:xfrm>
          <a:off x="779317" y="1392382"/>
          <a:ext cx="7920000" cy="424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307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1263</Words>
  <Application>Microsoft Office PowerPoint</Application>
  <PresentationFormat>Presentación en pantalla (4:3)</PresentationFormat>
  <Paragraphs>395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Vínculos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Futura Std Book</vt:lpstr>
      <vt:lpstr>Futura Std Heavy</vt:lpstr>
      <vt:lpstr>Futura Std Medium</vt:lpstr>
      <vt:lpstr>Gill Sans MT</vt:lpstr>
      <vt:lpstr>Tema de Office</vt:lpstr>
      <vt:lpstr>D:\Dropbox\Monitor Macro\1 - Sector Real\2 - PIB\14- Internacional\Bitácora PIB oo-dd Latam.xlsx!PIB total![Bitácora PIB oo-dd Latam.xlsx]PIB total 7 Gráfico-1</vt:lpstr>
      <vt:lpstr>D:\Dropbox\Monitor Macro\1 - Sector Real\2 - PIB\8 - Archivos ppt\PIB Oferta.xlsx!Gráficos total![PIB Oferta.xlsx]Gráficos total Gráfico 1</vt:lpstr>
      <vt:lpstr>D:\Dropbox\Monitor Macro\1 - Sector Real\2 - PIB\8 - Archivos ppt\PIB Oferta.xlsx!Gráficos total![PIB Oferta.xlsx]Gráficos total Gráfico 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mensajes</vt:lpstr>
      <vt:lpstr>Presentación de PowerPoint</vt:lpstr>
    </vt:vector>
  </TitlesOfParts>
  <Company>Ministerio de Hacienda y Crédito Público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Mauricio Velasco Martinez</dc:creator>
  <cp:lastModifiedBy>Andres Mauricio Velasco Martinez</cp:lastModifiedBy>
  <cp:revision>104</cp:revision>
  <dcterms:created xsi:type="dcterms:W3CDTF">2016-06-01T15:16:40Z</dcterms:created>
  <dcterms:modified xsi:type="dcterms:W3CDTF">2016-06-03T21:22:03Z</dcterms:modified>
</cp:coreProperties>
</file>