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78" r:id="rId5"/>
    <p:sldId id="260" r:id="rId6"/>
    <p:sldId id="259" r:id="rId7"/>
    <p:sldId id="261" r:id="rId8"/>
    <p:sldId id="279" r:id="rId9"/>
    <p:sldId id="263" r:id="rId10"/>
    <p:sldId id="280" r:id="rId11"/>
    <p:sldId id="262" r:id="rId12"/>
    <p:sldId id="281" r:id="rId13"/>
    <p:sldId id="265" r:id="rId14"/>
    <p:sldId id="266" r:id="rId15"/>
    <p:sldId id="267" r:id="rId16"/>
    <p:sldId id="268" r:id="rId17"/>
    <p:sldId id="269" r:id="rId18"/>
    <p:sldId id="270" r:id="rId19"/>
    <p:sldId id="271" r:id="rId20"/>
    <p:sldId id="272" r:id="rId21"/>
    <p:sldId id="274" r:id="rId22"/>
    <p:sldId id="273" r:id="rId23"/>
    <p:sldId id="275" r:id="rId24"/>
    <p:sldId id="282" r:id="rId25"/>
    <p:sldId id="276" r:id="rId26"/>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72A"/>
    <a:srgbClr val="202B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624"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F9A50-92B1-A640-B0A6-540A169B3078}" type="doc">
      <dgm:prSet loTypeId="urn:microsoft.com/office/officeart/2008/layout/RadialCluster" loCatId="" qsTypeId="urn:microsoft.com/office/officeart/2005/8/quickstyle/simple1" qsCatId="simple" csTypeId="urn:microsoft.com/office/officeart/2005/8/colors/colorful4" csCatId="colorful" phldr="1"/>
      <dgm:spPr/>
      <dgm:t>
        <a:bodyPr/>
        <a:lstStyle/>
        <a:p>
          <a:endParaRPr lang="es-ES"/>
        </a:p>
      </dgm:t>
    </dgm:pt>
    <dgm:pt modelId="{67EBB5B4-9106-7D45-9F0C-059472BF05AD}">
      <dgm:prSet phldrT="[Texto]" custT="1"/>
      <dgm:spPr/>
      <dgm:t>
        <a:bodyPr/>
        <a:lstStyle/>
        <a:p>
          <a:r>
            <a:rPr lang="es-ES" sz="800" dirty="0">
              <a:latin typeface="Constantia" panose="02030602050306030303" pitchFamily="18" charset="0"/>
            </a:rPr>
            <a:t>TAP</a:t>
          </a:r>
        </a:p>
      </dgm:t>
    </dgm:pt>
    <dgm:pt modelId="{C60C04B8-6521-E742-AE71-DEE8BA117B39}" type="parTrans" cxnId="{966F5A53-CCF9-C04D-9912-D25F4AE98A12}">
      <dgm:prSet/>
      <dgm:spPr/>
      <dgm:t>
        <a:bodyPr/>
        <a:lstStyle/>
        <a:p>
          <a:endParaRPr lang="es-ES" sz="1800">
            <a:solidFill>
              <a:schemeClr val="tx1"/>
            </a:solidFill>
            <a:latin typeface="Constantia" panose="02030602050306030303" pitchFamily="18" charset="0"/>
          </a:endParaRPr>
        </a:p>
      </dgm:t>
    </dgm:pt>
    <dgm:pt modelId="{BCFF9237-9F3D-5648-A4A2-BD99F0E00A4B}" type="sibTrans" cxnId="{966F5A53-CCF9-C04D-9912-D25F4AE98A12}">
      <dgm:prSet/>
      <dgm:spPr/>
      <dgm:t>
        <a:bodyPr/>
        <a:lstStyle/>
        <a:p>
          <a:endParaRPr lang="es-ES" sz="1800">
            <a:solidFill>
              <a:schemeClr val="tx1"/>
            </a:solidFill>
            <a:latin typeface="Constantia" panose="02030602050306030303" pitchFamily="18" charset="0"/>
          </a:endParaRPr>
        </a:p>
      </dgm:t>
    </dgm:pt>
    <dgm:pt modelId="{3B317F2E-9520-C74E-A5A9-978A6AE1FB5C}">
      <dgm:prSet phldrT="[Texto]" custT="1"/>
      <dgm:spPr/>
      <dgm:t>
        <a:bodyPr/>
        <a:lstStyle/>
        <a:p>
          <a:r>
            <a:rPr lang="es-ES" sz="700" dirty="0">
              <a:latin typeface="Constantia" panose="02030602050306030303" pitchFamily="18" charset="0"/>
            </a:rPr>
            <a:t>Seguridad</a:t>
          </a:r>
        </a:p>
      </dgm:t>
    </dgm:pt>
    <dgm:pt modelId="{238D3F76-6657-A34C-AFEA-B8E29A8560EA}" type="parTrans" cxnId="{A3218F7B-E99C-2C4A-B628-89B605503108}">
      <dgm:prSet/>
      <dgm:spPr/>
      <dgm:t>
        <a:bodyPr/>
        <a:lstStyle/>
        <a:p>
          <a:endParaRPr lang="es-ES" sz="1800">
            <a:solidFill>
              <a:schemeClr val="tx1"/>
            </a:solidFill>
            <a:latin typeface="Constantia" panose="02030602050306030303" pitchFamily="18" charset="0"/>
          </a:endParaRPr>
        </a:p>
      </dgm:t>
    </dgm:pt>
    <dgm:pt modelId="{7D3CD93C-EE04-DE42-B86F-0D9D25BBF631}" type="sibTrans" cxnId="{A3218F7B-E99C-2C4A-B628-89B605503108}">
      <dgm:prSet/>
      <dgm:spPr/>
      <dgm:t>
        <a:bodyPr/>
        <a:lstStyle/>
        <a:p>
          <a:endParaRPr lang="es-ES" sz="1800">
            <a:solidFill>
              <a:schemeClr val="tx1"/>
            </a:solidFill>
            <a:latin typeface="Constantia" panose="02030602050306030303" pitchFamily="18" charset="0"/>
          </a:endParaRPr>
        </a:p>
      </dgm:t>
    </dgm:pt>
    <dgm:pt modelId="{B0B9344D-88D2-BB43-A011-7E8C8CEF373D}">
      <dgm:prSet phldrT="[Texto]" custT="1"/>
      <dgm:spPr/>
      <dgm:t>
        <a:bodyPr/>
        <a:lstStyle/>
        <a:p>
          <a:r>
            <a:rPr lang="es-ES" sz="700" dirty="0">
              <a:latin typeface="Constantia" panose="02030602050306030303" pitchFamily="18" charset="0"/>
            </a:rPr>
            <a:t>Convenciones internacionales (OGP)</a:t>
          </a:r>
        </a:p>
      </dgm:t>
    </dgm:pt>
    <dgm:pt modelId="{64E8A6BF-BD8F-E94C-B0CC-321A17868A31}" type="parTrans" cxnId="{2237D051-C84F-F041-B44D-520F7E0DA3B1}">
      <dgm:prSet/>
      <dgm:spPr/>
      <dgm:t>
        <a:bodyPr/>
        <a:lstStyle/>
        <a:p>
          <a:endParaRPr lang="es-ES" sz="1800">
            <a:solidFill>
              <a:schemeClr val="tx1"/>
            </a:solidFill>
            <a:latin typeface="Constantia" panose="02030602050306030303" pitchFamily="18" charset="0"/>
          </a:endParaRPr>
        </a:p>
      </dgm:t>
    </dgm:pt>
    <dgm:pt modelId="{E792CC24-FF6E-3846-B7B7-92C48BB3E0A5}" type="sibTrans" cxnId="{2237D051-C84F-F041-B44D-520F7E0DA3B1}">
      <dgm:prSet/>
      <dgm:spPr/>
      <dgm:t>
        <a:bodyPr/>
        <a:lstStyle/>
        <a:p>
          <a:endParaRPr lang="es-ES" sz="1800">
            <a:solidFill>
              <a:schemeClr val="tx1"/>
            </a:solidFill>
            <a:latin typeface="Constantia" panose="02030602050306030303" pitchFamily="18" charset="0"/>
          </a:endParaRPr>
        </a:p>
      </dgm:t>
    </dgm:pt>
    <dgm:pt modelId="{8974E767-8340-FE49-B5E6-BD702BC7D6F3}">
      <dgm:prSet phldrT="[Texto]" custT="1"/>
      <dgm:spPr/>
      <dgm:t>
        <a:bodyPr/>
        <a:lstStyle/>
        <a:p>
          <a:r>
            <a:rPr lang="es-ES" sz="700" dirty="0">
              <a:latin typeface="Constantia" panose="02030602050306030303" pitchFamily="18" charset="0"/>
            </a:rPr>
            <a:t>Financiamiento Cambio Climático</a:t>
          </a:r>
        </a:p>
      </dgm:t>
    </dgm:pt>
    <dgm:pt modelId="{0F16340C-E80C-E24E-8B36-14445D870FB4}" type="parTrans" cxnId="{6E8A6633-8309-CE44-9F8D-B2D787E11F7F}">
      <dgm:prSet/>
      <dgm:spPr/>
      <dgm:t>
        <a:bodyPr/>
        <a:lstStyle/>
        <a:p>
          <a:endParaRPr lang="es-ES" sz="1800">
            <a:solidFill>
              <a:schemeClr val="tx1"/>
            </a:solidFill>
            <a:latin typeface="Constantia" panose="02030602050306030303" pitchFamily="18" charset="0"/>
          </a:endParaRPr>
        </a:p>
      </dgm:t>
    </dgm:pt>
    <dgm:pt modelId="{178223BC-4D8F-7840-8BA6-E4802DADDCB4}" type="sibTrans" cxnId="{6E8A6633-8309-CE44-9F8D-B2D787E11F7F}">
      <dgm:prSet/>
      <dgm:spPr/>
      <dgm:t>
        <a:bodyPr/>
        <a:lstStyle/>
        <a:p>
          <a:endParaRPr lang="es-ES" sz="1800">
            <a:solidFill>
              <a:schemeClr val="tx1"/>
            </a:solidFill>
            <a:latin typeface="Constantia" panose="02030602050306030303" pitchFamily="18" charset="0"/>
          </a:endParaRPr>
        </a:p>
      </dgm:t>
    </dgm:pt>
    <dgm:pt modelId="{4A24FBDF-DCC0-F64E-9C2B-2EFB0F453CFB}">
      <dgm:prSet phldrT="[Texto]" custT="1"/>
      <dgm:spPr/>
      <dgm:t>
        <a:bodyPr/>
        <a:lstStyle/>
        <a:p>
          <a:r>
            <a:rPr lang="es-ES" sz="700" dirty="0">
              <a:latin typeface="Constantia" panose="02030602050306030303" pitchFamily="18" charset="0"/>
            </a:rPr>
            <a:t>Colaboración órganos de control</a:t>
          </a:r>
        </a:p>
      </dgm:t>
    </dgm:pt>
    <dgm:pt modelId="{6F07E8CA-BB9E-ED4C-B4AD-CB2B063A1284}" type="parTrans" cxnId="{E9FF7D77-DF94-C44E-ACE0-AE26116D92AA}">
      <dgm:prSet/>
      <dgm:spPr/>
      <dgm:t>
        <a:bodyPr/>
        <a:lstStyle/>
        <a:p>
          <a:endParaRPr lang="es-ES" sz="1800">
            <a:solidFill>
              <a:schemeClr val="tx1"/>
            </a:solidFill>
            <a:latin typeface="Constantia" panose="02030602050306030303" pitchFamily="18" charset="0"/>
          </a:endParaRPr>
        </a:p>
      </dgm:t>
    </dgm:pt>
    <dgm:pt modelId="{21C8B06E-9615-214D-A5F1-3B7EE6FDB755}" type="sibTrans" cxnId="{E9FF7D77-DF94-C44E-ACE0-AE26116D92AA}">
      <dgm:prSet/>
      <dgm:spPr/>
      <dgm:t>
        <a:bodyPr/>
        <a:lstStyle/>
        <a:p>
          <a:endParaRPr lang="es-ES" sz="1800">
            <a:solidFill>
              <a:schemeClr val="tx1"/>
            </a:solidFill>
            <a:latin typeface="Constantia" panose="02030602050306030303" pitchFamily="18" charset="0"/>
          </a:endParaRPr>
        </a:p>
      </dgm:t>
    </dgm:pt>
    <dgm:pt modelId="{F5C593F1-2E01-904C-9AB7-8BAD9552B505}">
      <dgm:prSet phldrT="[Texto]" custT="1"/>
      <dgm:spPr/>
      <dgm:t>
        <a:bodyPr/>
        <a:lstStyle/>
        <a:p>
          <a:r>
            <a:rPr lang="es-ES" sz="700" dirty="0">
              <a:latin typeface="Constantia" panose="02030602050306030303" pitchFamily="18" charset="0"/>
            </a:rPr>
            <a:t>Acceso a la información</a:t>
          </a:r>
        </a:p>
      </dgm:t>
    </dgm:pt>
    <dgm:pt modelId="{2F17D1E5-070B-994D-875B-5F95B60F6D51}" type="parTrans" cxnId="{2DC3F692-55A3-A841-AD7C-C90F86DEDD80}">
      <dgm:prSet/>
      <dgm:spPr/>
      <dgm:t>
        <a:bodyPr/>
        <a:lstStyle/>
        <a:p>
          <a:endParaRPr lang="es-ES" sz="1800">
            <a:solidFill>
              <a:schemeClr val="tx1"/>
            </a:solidFill>
            <a:latin typeface="Constantia" panose="02030602050306030303" pitchFamily="18" charset="0"/>
          </a:endParaRPr>
        </a:p>
      </dgm:t>
    </dgm:pt>
    <dgm:pt modelId="{9749AECD-EFB2-7148-AF73-5F1D9AF0584A}" type="sibTrans" cxnId="{2DC3F692-55A3-A841-AD7C-C90F86DEDD80}">
      <dgm:prSet/>
      <dgm:spPr/>
      <dgm:t>
        <a:bodyPr/>
        <a:lstStyle/>
        <a:p>
          <a:endParaRPr lang="es-ES" sz="1800">
            <a:solidFill>
              <a:schemeClr val="tx1"/>
            </a:solidFill>
            <a:latin typeface="Constantia" panose="02030602050306030303" pitchFamily="18" charset="0"/>
          </a:endParaRPr>
        </a:p>
      </dgm:t>
    </dgm:pt>
    <dgm:pt modelId="{F9874FED-3D9A-B84D-87C7-10C9885E8071}" type="pres">
      <dgm:prSet presAssocID="{ADBF9A50-92B1-A640-B0A6-540A169B3078}" presName="Name0" presStyleCnt="0">
        <dgm:presLayoutVars>
          <dgm:chMax val="1"/>
          <dgm:chPref val="1"/>
          <dgm:dir/>
          <dgm:animOne val="branch"/>
          <dgm:animLvl val="lvl"/>
        </dgm:presLayoutVars>
      </dgm:prSet>
      <dgm:spPr/>
      <dgm:t>
        <a:bodyPr/>
        <a:lstStyle/>
        <a:p>
          <a:endParaRPr lang="en-US"/>
        </a:p>
      </dgm:t>
    </dgm:pt>
    <dgm:pt modelId="{A7259627-3A9C-0044-9A51-75C03CFBFFE1}" type="pres">
      <dgm:prSet presAssocID="{67EBB5B4-9106-7D45-9F0C-059472BF05AD}" presName="singleCycle" presStyleCnt="0"/>
      <dgm:spPr/>
    </dgm:pt>
    <dgm:pt modelId="{9C06D91B-5750-CD42-90CB-89DE210025EC}" type="pres">
      <dgm:prSet presAssocID="{67EBB5B4-9106-7D45-9F0C-059472BF05AD}" presName="singleCenter" presStyleLbl="node1" presStyleIdx="0" presStyleCnt="6" custScaleX="63779" custScaleY="53019">
        <dgm:presLayoutVars>
          <dgm:chMax val="7"/>
          <dgm:chPref val="7"/>
        </dgm:presLayoutVars>
      </dgm:prSet>
      <dgm:spPr/>
      <dgm:t>
        <a:bodyPr/>
        <a:lstStyle/>
        <a:p>
          <a:endParaRPr lang="en-US"/>
        </a:p>
      </dgm:t>
    </dgm:pt>
    <dgm:pt modelId="{929312B6-E073-5043-99F3-7A90D9BC36E5}" type="pres">
      <dgm:prSet presAssocID="{238D3F76-6657-A34C-AFEA-B8E29A8560EA}" presName="Name56" presStyleLbl="parChTrans1D2" presStyleIdx="0" presStyleCnt="5"/>
      <dgm:spPr/>
      <dgm:t>
        <a:bodyPr/>
        <a:lstStyle/>
        <a:p>
          <a:endParaRPr lang="en-US"/>
        </a:p>
      </dgm:t>
    </dgm:pt>
    <dgm:pt modelId="{E10CB934-7895-F44A-9EA2-5D5244F5E139}" type="pres">
      <dgm:prSet presAssocID="{3B317F2E-9520-C74E-A5A9-978A6AE1FB5C}" presName="text0" presStyleLbl="node1" presStyleIdx="1" presStyleCnt="6" custScaleX="228355" custScaleY="163911">
        <dgm:presLayoutVars>
          <dgm:bulletEnabled val="1"/>
        </dgm:presLayoutVars>
      </dgm:prSet>
      <dgm:spPr/>
      <dgm:t>
        <a:bodyPr/>
        <a:lstStyle/>
        <a:p>
          <a:endParaRPr lang="en-US"/>
        </a:p>
      </dgm:t>
    </dgm:pt>
    <dgm:pt modelId="{CE872B0F-F187-3D49-ACF3-A86C1F8644E4}" type="pres">
      <dgm:prSet presAssocID="{64E8A6BF-BD8F-E94C-B0CC-321A17868A31}" presName="Name56" presStyleLbl="parChTrans1D2" presStyleIdx="1" presStyleCnt="5"/>
      <dgm:spPr/>
      <dgm:t>
        <a:bodyPr/>
        <a:lstStyle/>
        <a:p>
          <a:endParaRPr lang="en-US"/>
        </a:p>
      </dgm:t>
    </dgm:pt>
    <dgm:pt modelId="{AB92E300-0CB8-B34D-81B6-C4375CCCFF46}" type="pres">
      <dgm:prSet presAssocID="{B0B9344D-88D2-BB43-A011-7E8C8CEF373D}" presName="text0" presStyleLbl="node1" presStyleIdx="2" presStyleCnt="6" custScaleX="240061" custScaleY="163369" custRadScaleRad="94047" custRadScaleInc="31123">
        <dgm:presLayoutVars>
          <dgm:bulletEnabled val="1"/>
        </dgm:presLayoutVars>
      </dgm:prSet>
      <dgm:spPr/>
      <dgm:t>
        <a:bodyPr/>
        <a:lstStyle/>
        <a:p>
          <a:endParaRPr lang="en-US"/>
        </a:p>
      </dgm:t>
    </dgm:pt>
    <dgm:pt modelId="{1D3465DE-9606-0D4C-BA40-7F550F35FD1D}" type="pres">
      <dgm:prSet presAssocID="{0F16340C-E80C-E24E-8B36-14445D870FB4}" presName="Name56" presStyleLbl="parChTrans1D2" presStyleIdx="2" presStyleCnt="5"/>
      <dgm:spPr/>
      <dgm:t>
        <a:bodyPr/>
        <a:lstStyle/>
        <a:p>
          <a:endParaRPr lang="en-US"/>
        </a:p>
      </dgm:t>
    </dgm:pt>
    <dgm:pt modelId="{05EF80D4-3435-6B43-BF42-CA51B41EB4B1}" type="pres">
      <dgm:prSet presAssocID="{8974E767-8340-FE49-B5E6-BD702BC7D6F3}" presName="text0" presStyleLbl="node1" presStyleIdx="3" presStyleCnt="6" custScaleX="257973" custScaleY="177944" custRadScaleRad="99015" custRadScaleInc="2199">
        <dgm:presLayoutVars>
          <dgm:bulletEnabled val="1"/>
        </dgm:presLayoutVars>
      </dgm:prSet>
      <dgm:spPr/>
      <dgm:t>
        <a:bodyPr/>
        <a:lstStyle/>
        <a:p>
          <a:endParaRPr lang="en-US"/>
        </a:p>
      </dgm:t>
    </dgm:pt>
    <dgm:pt modelId="{5197F21A-E79D-8544-AE78-730A6FECF9B7}" type="pres">
      <dgm:prSet presAssocID="{6F07E8CA-BB9E-ED4C-B4AD-CB2B063A1284}" presName="Name56" presStyleLbl="parChTrans1D2" presStyleIdx="3" presStyleCnt="5"/>
      <dgm:spPr/>
      <dgm:t>
        <a:bodyPr/>
        <a:lstStyle/>
        <a:p>
          <a:endParaRPr lang="en-US"/>
        </a:p>
      </dgm:t>
    </dgm:pt>
    <dgm:pt modelId="{01096DBC-BA07-624F-AFBB-0FD7E648E927}" type="pres">
      <dgm:prSet presAssocID="{4A24FBDF-DCC0-F64E-9C2B-2EFB0F453CFB}" presName="text0" presStyleLbl="node1" presStyleIdx="4" presStyleCnt="6" custScaleX="219588" custScaleY="177944" custRadScaleRad="107632" custRadScaleInc="-8054">
        <dgm:presLayoutVars>
          <dgm:bulletEnabled val="1"/>
        </dgm:presLayoutVars>
      </dgm:prSet>
      <dgm:spPr/>
      <dgm:t>
        <a:bodyPr/>
        <a:lstStyle/>
        <a:p>
          <a:endParaRPr lang="en-US"/>
        </a:p>
      </dgm:t>
    </dgm:pt>
    <dgm:pt modelId="{950D8BD6-3D9D-AF43-8FE6-AA99761EA6B6}" type="pres">
      <dgm:prSet presAssocID="{2F17D1E5-070B-994D-875B-5F95B60F6D51}" presName="Name56" presStyleLbl="parChTrans1D2" presStyleIdx="4" presStyleCnt="5"/>
      <dgm:spPr/>
      <dgm:t>
        <a:bodyPr/>
        <a:lstStyle/>
        <a:p>
          <a:endParaRPr lang="en-US"/>
        </a:p>
      </dgm:t>
    </dgm:pt>
    <dgm:pt modelId="{33B4036A-7776-5C45-A6AA-3CB84A232439}" type="pres">
      <dgm:prSet presAssocID="{F5C593F1-2E01-904C-9AB7-8BAD9552B505}" presName="text0" presStyleLbl="node1" presStyleIdx="5" presStyleCnt="6" custScaleX="216061" custScaleY="163369" custRadScaleRad="96608" custRadScaleInc="-31626">
        <dgm:presLayoutVars>
          <dgm:bulletEnabled val="1"/>
        </dgm:presLayoutVars>
      </dgm:prSet>
      <dgm:spPr/>
      <dgm:t>
        <a:bodyPr/>
        <a:lstStyle/>
        <a:p>
          <a:endParaRPr lang="en-US"/>
        </a:p>
      </dgm:t>
    </dgm:pt>
  </dgm:ptLst>
  <dgm:cxnLst>
    <dgm:cxn modelId="{2237D051-C84F-F041-B44D-520F7E0DA3B1}" srcId="{67EBB5B4-9106-7D45-9F0C-059472BF05AD}" destId="{B0B9344D-88D2-BB43-A011-7E8C8CEF373D}" srcOrd="1" destOrd="0" parTransId="{64E8A6BF-BD8F-E94C-B0CC-321A17868A31}" sibTransId="{E792CC24-FF6E-3846-B7B7-92C48BB3E0A5}"/>
    <dgm:cxn modelId="{D3FFCC30-3B41-4FB6-B0E3-B44EEBBD393F}" type="presOf" srcId="{64E8A6BF-BD8F-E94C-B0CC-321A17868A31}" destId="{CE872B0F-F187-3D49-ACF3-A86C1F8644E4}" srcOrd="0" destOrd="0" presId="urn:microsoft.com/office/officeart/2008/layout/RadialCluster"/>
    <dgm:cxn modelId="{921D9AA1-FEE0-4381-B286-7D6478775809}" type="presOf" srcId="{238D3F76-6657-A34C-AFEA-B8E29A8560EA}" destId="{929312B6-E073-5043-99F3-7A90D9BC36E5}" srcOrd="0" destOrd="0" presId="urn:microsoft.com/office/officeart/2008/layout/RadialCluster"/>
    <dgm:cxn modelId="{966F5A53-CCF9-C04D-9912-D25F4AE98A12}" srcId="{ADBF9A50-92B1-A640-B0A6-540A169B3078}" destId="{67EBB5B4-9106-7D45-9F0C-059472BF05AD}" srcOrd="0" destOrd="0" parTransId="{C60C04B8-6521-E742-AE71-DEE8BA117B39}" sibTransId="{BCFF9237-9F3D-5648-A4A2-BD99F0E00A4B}"/>
    <dgm:cxn modelId="{B4C56229-A1A5-4883-A017-5498CA09A449}" type="presOf" srcId="{6F07E8CA-BB9E-ED4C-B4AD-CB2B063A1284}" destId="{5197F21A-E79D-8544-AE78-730A6FECF9B7}" srcOrd="0" destOrd="0" presId="urn:microsoft.com/office/officeart/2008/layout/RadialCluster"/>
    <dgm:cxn modelId="{5DA7524E-E33E-42A4-AA33-4CF4EFA42753}" type="presOf" srcId="{3B317F2E-9520-C74E-A5A9-978A6AE1FB5C}" destId="{E10CB934-7895-F44A-9EA2-5D5244F5E139}" srcOrd="0" destOrd="0" presId="urn:microsoft.com/office/officeart/2008/layout/RadialCluster"/>
    <dgm:cxn modelId="{A0812EB3-3F38-4770-B441-04F7965874F0}" type="presOf" srcId="{4A24FBDF-DCC0-F64E-9C2B-2EFB0F453CFB}" destId="{01096DBC-BA07-624F-AFBB-0FD7E648E927}" srcOrd="0" destOrd="0" presId="urn:microsoft.com/office/officeart/2008/layout/RadialCluster"/>
    <dgm:cxn modelId="{E9FF7D77-DF94-C44E-ACE0-AE26116D92AA}" srcId="{67EBB5B4-9106-7D45-9F0C-059472BF05AD}" destId="{4A24FBDF-DCC0-F64E-9C2B-2EFB0F453CFB}" srcOrd="3" destOrd="0" parTransId="{6F07E8CA-BB9E-ED4C-B4AD-CB2B063A1284}" sibTransId="{21C8B06E-9615-214D-A5F1-3B7EE6FDB755}"/>
    <dgm:cxn modelId="{8788735E-8229-4C63-9882-4AEF7972F6CC}" type="presOf" srcId="{ADBF9A50-92B1-A640-B0A6-540A169B3078}" destId="{F9874FED-3D9A-B84D-87C7-10C9885E8071}" srcOrd="0" destOrd="0" presId="urn:microsoft.com/office/officeart/2008/layout/RadialCluster"/>
    <dgm:cxn modelId="{BDF5AB1F-62D0-4A01-BFDF-74AEC755C684}" type="presOf" srcId="{0F16340C-E80C-E24E-8B36-14445D870FB4}" destId="{1D3465DE-9606-0D4C-BA40-7F550F35FD1D}" srcOrd="0" destOrd="0" presId="urn:microsoft.com/office/officeart/2008/layout/RadialCluster"/>
    <dgm:cxn modelId="{A5C76335-4DEB-4E91-B7BD-7E6063632169}" type="presOf" srcId="{2F17D1E5-070B-994D-875B-5F95B60F6D51}" destId="{950D8BD6-3D9D-AF43-8FE6-AA99761EA6B6}" srcOrd="0" destOrd="0" presId="urn:microsoft.com/office/officeart/2008/layout/RadialCluster"/>
    <dgm:cxn modelId="{838B5DE5-9271-40EB-838B-84EC58FF5C0A}" type="presOf" srcId="{67EBB5B4-9106-7D45-9F0C-059472BF05AD}" destId="{9C06D91B-5750-CD42-90CB-89DE210025EC}" srcOrd="0" destOrd="0" presId="urn:microsoft.com/office/officeart/2008/layout/RadialCluster"/>
    <dgm:cxn modelId="{5720B203-6386-43CE-9FFA-2BC805A1A2D2}" type="presOf" srcId="{F5C593F1-2E01-904C-9AB7-8BAD9552B505}" destId="{33B4036A-7776-5C45-A6AA-3CB84A232439}" srcOrd="0" destOrd="0" presId="urn:microsoft.com/office/officeart/2008/layout/RadialCluster"/>
    <dgm:cxn modelId="{0F291F84-C8F7-4102-86B0-AC819EA5FF9A}" type="presOf" srcId="{B0B9344D-88D2-BB43-A011-7E8C8CEF373D}" destId="{AB92E300-0CB8-B34D-81B6-C4375CCCFF46}" srcOrd="0" destOrd="0" presId="urn:microsoft.com/office/officeart/2008/layout/RadialCluster"/>
    <dgm:cxn modelId="{2DC3F692-55A3-A841-AD7C-C90F86DEDD80}" srcId="{67EBB5B4-9106-7D45-9F0C-059472BF05AD}" destId="{F5C593F1-2E01-904C-9AB7-8BAD9552B505}" srcOrd="4" destOrd="0" parTransId="{2F17D1E5-070B-994D-875B-5F95B60F6D51}" sibTransId="{9749AECD-EFB2-7148-AF73-5F1D9AF0584A}"/>
    <dgm:cxn modelId="{6E8A6633-8309-CE44-9F8D-B2D787E11F7F}" srcId="{67EBB5B4-9106-7D45-9F0C-059472BF05AD}" destId="{8974E767-8340-FE49-B5E6-BD702BC7D6F3}" srcOrd="2" destOrd="0" parTransId="{0F16340C-E80C-E24E-8B36-14445D870FB4}" sibTransId="{178223BC-4D8F-7840-8BA6-E4802DADDCB4}"/>
    <dgm:cxn modelId="{1BF7090E-BA8A-4000-9B63-37693B0C7E11}" type="presOf" srcId="{8974E767-8340-FE49-B5E6-BD702BC7D6F3}" destId="{05EF80D4-3435-6B43-BF42-CA51B41EB4B1}" srcOrd="0" destOrd="0" presId="urn:microsoft.com/office/officeart/2008/layout/RadialCluster"/>
    <dgm:cxn modelId="{A3218F7B-E99C-2C4A-B628-89B605503108}" srcId="{67EBB5B4-9106-7D45-9F0C-059472BF05AD}" destId="{3B317F2E-9520-C74E-A5A9-978A6AE1FB5C}" srcOrd="0" destOrd="0" parTransId="{238D3F76-6657-A34C-AFEA-B8E29A8560EA}" sibTransId="{7D3CD93C-EE04-DE42-B86F-0D9D25BBF631}"/>
    <dgm:cxn modelId="{340A7EDD-553C-49C5-B678-FD61C326D112}" type="presParOf" srcId="{F9874FED-3D9A-B84D-87C7-10C9885E8071}" destId="{A7259627-3A9C-0044-9A51-75C03CFBFFE1}" srcOrd="0" destOrd="0" presId="urn:microsoft.com/office/officeart/2008/layout/RadialCluster"/>
    <dgm:cxn modelId="{303A91F4-0E03-48E8-8E24-63820D389946}" type="presParOf" srcId="{A7259627-3A9C-0044-9A51-75C03CFBFFE1}" destId="{9C06D91B-5750-CD42-90CB-89DE210025EC}" srcOrd="0" destOrd="0" presId="urn:microsoft.com/office/officeart/2008/layout/RadialCluster"/>
    <dgm:cxn modelId="{7F07F507-E6B6-4660-86B4-14569041FB59}" type="presParOf" srcId="{A7259627-3A9C-0044-9A51-75C03CFBFFE1}" destId="{929312B6-E073-5043-99F3-7A90D9BC36E5}" srcOrd="1" destOrd="0" presId="urn:microsoft.com/office/officeart/2008/layout/RadialCluster"/>
    <dgm:cxn modelId="{F7AE51CC-1222-48E4-8413-FB1E7B48E1F2}" type="presParOf" srcId="{A7259627-3A9C-0044-9A51-75C03CFBFFE1}" destId="{E10CB934-7895-F44A-9EA2-5D5244F5E139}" srcOrd="2" destOrd="0" presId="urn:microsoft.com/office/officeart/2008/layout/RadialCluster"/>
    <dgm:cxn modelId="{E7459699-CFCE-4B0E-85E1-94F09E28CB06}" type="presParOf" srcId="{A7259627-3A9C-0044-9A51-75C03CFBFFE1}" destId="{CE872B0F-F187-3D49-ACF3-A86C1F8644E4}" srcOrd="3" destOrd="0" presId="urn:microsoft.com/office/officeart/2008/layout/RadialCluster"/>
    <dgm:cxn modelId="{A35B11E9-1633-46AE-A126-49F39F89717A}" type="presParOf" srcId="{A7259627-3A9C-0044-9A51-75C03CFBFFE1}" destId="{AB92E300-0CB8-B34D-81B6-C4375CCCFF46}" srcOrd="4" destOrd="0" presId="urn:microsoft.com/office/officeart/2008/layout/RadialCluster"/>
    <dgm:cxn modelId="{7A1DE1B5-4270-4299-8AC7-29CF4608F761}" type="presParOf" srcId="{A7259627-3A9C-0044-9A51-75C03CFBFFE1}" destId="{1D3465DE-9606-0D4C-BA40-7F550F35FD1D}" srcOrd="5" destOrd="0" presId="urn:microsoft.com/office/officeart/2008/layout/RadialCluster"/>
    <dgm:cxn modelId="{3BC5A4B2-7721-436B-ADA5-C78097564DFC}" type="presParOf" srcId="{A7259627-3A9C-0044-9A51-75C03CFBFFE1}" destId="{05EF80D4-3435-6B43-BF42-CA51B41EB4B1}" srcOrd="6" destOrd="0" presId="urn:microsoft.com/office/officeart/2008/layout/RadialCluster"/>
    <dgm:cxn modelId="{07D7AF46-D0D2-4257-951A-1376B2A5B548}" type="presParOf" srcId="{A7259627-3A9C-0044-9A51-75C03CFBFFE1}" destId="{5197F21A-E79D-8544-AE78-730A6FECF9B7}" srcOrd="7" destOrd="0" presId="urn:microsoft.com/office/officeart/2008/layout/RadialCluster"/>
    <dgm:cxn modelId="{E8235E88-091F-45CB-B6C4-5E29DCC5B69F}" type="presParOf" srcId="{A7259627-3A9C-0044-9A51-75C03CFBFFE1}" destId="{01096DBC-BA07-624F-AFBB-0FD7E648E927}" srcOrd="8" destOrd="0" presId="urn:microsoft.com/office/officeart/2008/layout/RadialCluster"/>
    <dgm:cxn modelId="{8DADB8F0-9AB3-48B6-95AC-04A0C3312A11}" type="presParOf" srcId="{A7259627-3A9C-0044-9A51-75C03CFBFFE1}" destId="{950D8BD6-3D9D-AF43-8FE6-AA99761EA6B6}" srcOrd="9" destOrd="0" presId="urn:microsoft.com/office/officeart/2008/layout/RadialCluster"/>
    <dgm:cxn modelId="{E4F6184C-BFB2-4E16-B0A2-B4889BD38022}" type="presParOf" srcId="{A7259627-3A9C-0044-9A51-75C03CFBFFE1}" destId="{33B4036A-7776-5C45-A6AA-3CB84A232439}" srcOrd="10"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6D91B-5750-CD42-90CB-89DE210025EC}">
      <dsp:nvSpPr>
        <dsp:cNvPr id="0" name=""/>
        <dsp:cNvSpPr/>
      </dsp:nvSpPr>
      <dsp:spPr>
        <a:xfrm>
          <a:off x="1090632" y="649893"/>
          <a:ext cx="274186" cy="22792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355600">
            <a:lnSpc>
              <a:spcPct val="90000"/>
            </a:lnSpc>
            <a:spcBef>
              <a:spcPct val="0"/>
            </a:spcBef>
            <a:spcAft>
              <a:spcPct val="35000"/>
            </a:spcAft>
          </a:pPr>
          <a:r>
            <a:rPr lang="es-ES" sz="800" kern="1200" dirty="0">
              <a:latin typeface="Constantia" panose="02030602050306030303" pitchFamily="18" charset="0"/>
            </a:rPr>
            <a:t>TAP</a:t>
          </a:r>
        </a:p>
      </dsp:txBody>
      <dsp:txXfrm>
        <a:off x="1101759" y="661020"/>
        <a:ext cx="251932" cy="205674"/>
      </dsp:txXfrm>
    </dsp:sp>
    <dsp:sp modelId="{929312B6-E073-5043-99F3-7A90D9BC36E5}">
      <dsp:nvSpPr>
        <dsp:cNvPr id="0" name=""/>
        <dsp:cNvSpPr/>
      </dsp:nvSpPr>
      <dsp:spPr>
        <a:xfrm rot="16200000">
          <a:off x="1101863" y="524030"/>
          <a:ext cx="251725" cy="0"/>
        </a:xfrm>
        <a:custGeom>
          <a:avLst/>
          <a:gdLst/>
          <a:ahLst/>
          <a:cxnLst/>
          <a:rect l="0" t="0" r="0" b="0"/>
          <a:pathLst>
            <a:path>
              <a:moveTo>
                <a:pt x="0" y="0"/>
              </a:moveTo>
              <a:lnTo>
                <a:pt x="25172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0CB934-7895-F44A-9EA2-5D5244F5E139}">
      <dsp:nvSpPr>
        <dsp:cNvPr id="0" name=""/>
        <dsp:cNvSpPr/>
      </dsp:nvSpPr>
      <dsp:spPr>
        <a:xfrm>
          <a:off x="898856" y="-73950"/>
          <a:ext cx="657738" cy="472118"/>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s-ES" sz="700" kern="1200" dirty="0">
              <a:latin typeface="Constantia" panose="02030602050306030303" pitchFamily="18" charset="0"/>
            </a:rPr>
            <a:t>Seguridad</a:t>
          </a:r>
        </a:p>
      </dsp:txBody>
      <dsp:txXfrm>
        <a:off x="921903" y="-50903"/>
        <a:ext cx="611644" cy="426024"/>
      </dsp:txXfrm>
    </dsp:sp>
    <dsp:sp modelId="{CE872B0F-F187-3D49-ACF3-A86C1F8644E4}">
      <dsp:nvSpPr>
        <dsp:cNvPr id="0" name=""/>
        <dsp:cNvSpPr/>
      </dsp:nvSpPr>
      <dsp:spPr>
        <a:xfrm rot="21192257">
          <a:off x="1364539" y="742806"/>
          <a:ext cx="79689" cy="0"/>
        </a:xfrm>
        <a:custGeom>
          <a:avLst/>
          <a:gdLst/>
          <a:ahLst/>
          <a:cxnLst/>
          <a:rect l="0" t="0" r="0" b="0"/>
          <a:pathLst>
            <a:path>
              <a:moveTo>
                <a:pt x="0" y="0"/>
              </a:moveTo>
              <a:lnTo>
                <a:pt x="7968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92E300-0CB8-B34D-81B6-C4375CCCFF46}">
      <dsp:nvSpPr>
        <dsp:cNvPr id="0" name=""/>
        <dsp:cNvSpPr/>
      </dsp:nvSpPr>
      <dsp:spPr>
        <a:xfrm>
          <a:off x="1443948" y="461613"/>
          <a:ext cx="691455" cy="470557"/>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s-ES" sz="700" kern="1200" dirty="0">
              <a:latin typeface="Constantia" panose="02030602050306030303" pitchFamily="18" charset="0"/>
            </a:rPr>
            <a:t>Convenciones internacionales (OGP)</a:t>
          </a:r>
        </a:p>
      </dsp:txBody>
      <dsp:txXfrm>
        <a:off x="1466919" y="484584"/>
        <a:ext cx="645513" cy="424615"/>
      </dsp:txXfrm>
    </dsp:sp>
    <dsp:sp modelId="{1D3465DE-9606-0D4C-BA40-7F550F35FD1D}">
      <dsp:nvSpPr>
        <dsp:cNvPr id="0" name=""/>
        <dsp:cNvSpPr/>
      </dsp:nvSpPr>
      <dsp:spPr>
        <a:xfrm rot="3287498">
          <a:off x="1277932" y="936116"/>
          <a:ext cx="142693" cy="0"/>
        </a:xfrm>
        <a:custGeom>
          <a:avLst/>
          <a:gdLst/>
          <a:ahLst/>
          <a:cxnLst/>
          <a:rect l="0" t="0" r="0" b="0"/>
          <a:pathLst>
            <a:path>
              <a:moveTo>
                <a:pt x="0" y="0"/>
              </a:moveTo>
              <a:lnTo>
                <a:pt x="14269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EF80D4-3435-6B43-BF42-CA51B41EB4B1}">
      <dsp:nvSpPr>
        <dsp:cNvPr id="0" name=""/>
        <dsp:cNvSpPr/>
      </dsp:nvSpPr>
      <dsp:spPr>
        <a:xfrm>
          <a:off x="1199723" y="994411"/>
          <a:ext cx="743048" cy="512538"/>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s-ES" sz="700" kern="1200" dirty="0">
              <a:latin typeface="Constantia" panose="02030602050306030303" pitchFamily="18" charset="0"/>
            </a:rPr>
            <a:t>Financiamiento Cambio Climático</a:t>
          </a:r>
        </a:p>
      </dsp:txBody>
      <dsp:txXfrm>
        <a:off x="1224743" y="1019431"/>
        <a:ext cx="693008" cy="462498"/>
      </dsp:txXfrm>
    </dsp:sp>
    <dsp:sp modelId="{5197F21A-E79D-8544-AE78-730A6FECF9B7}">
      <dsp:nvSpPr>
        <dsp:cNvPr id="0" name=""/>
        <dsp:cNvSpPr/>
      </dsp:nvSpPr>
      <dsp:spPr>
        <a:xfrm rot="7560011">
          <a:off x="1030513" y="936118"/>
          <a:ext cx="144115" cy="0"/>
        </a:xfrm>
        <a:custGeom>
          <a:avLst/>
          <a:gdLst/>
          <a:ahLst/>
          <a:cxnLst/>
          <a:rect l="0" t="0" r="0" b="0"/>
          <a:pathLst>
            <a:path>
              <a:moveTo>
                <a:pt x="0" y="0"/>
              </a:moveTo>
              <a:lnTo>
                <a:pt x="14411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96DBC-BA07-624F-AFBB-0FD7E648E927}">
      <dsp:nvSpPr>
        <dsp:cNvPr id="0" name=""/>
        <dsp:cNvSpPr/>
      </dsp:nvSpPr>
      <dsp:spPr>
        <a:xfrm>
          <a:off x="557781" y="994413"/>
          <a:ext cx="632486" cy="512538"/>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s-ES" sz="700" kern="1200" dirty="0">
              <a:latin typeface="Constantia" panose="02030602050306030303" pitchFamily="18" charset="0"/>
            </a:rPr>
            <a:t>Colaboración órganos de control</a:t>
          </a:r>
        </a:p>
      </dsp:txBody>
      <dsp:txXfrm>
        <a:off x="582801" y="1019433"/>
        <a:ext cx="582446" cy="462498"/>
      </dsp:txXfrm>
    </dsp:sp>
    <dsp:sp modelId="{950D8BD6-3D9D-AF43-8FE6-AA99761EA6B6}">
      <dsp:nvSpPr>
        <dsp:cNvPr id="0" name=""/>
        <dsp:cNvSpPr/>
      </dsp:nvSpPr>
      <dsp:spPr>
        <a:xfrm rot="11196878">
          <a:off x="960989" y="740468"/>
          <a:ext cx="130076" cy="0"/>
        </a:xfrm>
        <a:custGeom>
          <a:avLst/>
          <a:gdLst/>
          <a:ahLst/>
          <a:cxnLst/>
          <a:rect l="0" t="0" r="0" b="0"/>
          <a:pathLst>
            <a:path>
              <a:moveTo>
                <a:pt x="0" y="0"/>
              </a:moveTo>
              <a:lnTo>
                <a:pt x="13007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B4036A-7776-5C45-A6AA-3CB84A232439}">
      <dsp:nvSpPr>
        <dsp:cNvPr id="0" name=""/>
        <dsp:cNvSpPr/>
      </dsp:nvSpPr>
      <dsp:spPr>
        <a:xfrm>
          <a:off x="339094" y="461614"/>
          <a:ext cx="622327" cy="470557"/>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s-ES" sz="700" kern="1200" dirty="0">
              <a:latin typeface="Constantia" panose="02030602050306030303" pitchFamily="18" charset="0"/>
            </a:rPr>
            <a:t>Acceso a la información</a:t>
          </a:r>
        </a:p>
      </dsp:txBody>
      <dsp:txXfrm>
        <a:off x="362065" y="484585"/>
        <a:ext cx="576385" cy="42461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D50F3-C168-4FAE-91B9-117BF58C0272}"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A7AD6-5BA4-4AB2-9DE5-99BDC978CB82}" type="slidenum">
              <a:rPr lang="en-US" smtClean="0"/>
              <a:t>‹Nº›</a:t>
            </a:fld>
            <a:endParaRPr lang="en-US"/>
          </a:p>
        </p:txBody>
      </p:sp>
    </p:spTree>
    <p:extLst>
      <p:ext uri="{BB962C8B-B14F-4D97-AF65-F5344CB8AC3E}">
        <p14:creationId xmlns:p14="http://schemas.microsoft.com/office/powerpoint/2010/main" val="46279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2</a:t>
            </a:fld>
            <a:endParaRPr lang="en-US"/>
          </a:p>
        </p:txBody>
      </p:sp>
    </p:spTree>
    <p:extLst>
      <p:ext uri="{BB962C8B-B14F-4D97-AF65-F5344CB8AC3E}">
        <p14:creationId xmlns:p14="http://schemas.microsoft.com/office/powerpoint/2010/main" val="396133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20</a:t>
            </a:fld>
            <a:endParaRPr lang="en-US"/>
          </a:p>
        </p:txBody>
      </p:sp>
    </p:spTree>
    <p:extLst>
      <p:ext uri="{BB962C8B-B14F-4D97-AF65-F5344CB8AC3E}">
        <p14:creationId xmlns:p14="http://schemas.microsoft.com/office/powerpoint/2010/main" val="375649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5</a:t>
            </a:fld>
            <a:endParaRPr lang="en-US"/>
          </a:p>
        </p:txBody>
      </p:sp>
    </p:spTree>
    <p:extLst>
      <p:ext uri="{BB962C8B-B14F-4D97-AF65-F5344CB8AC3E}">
        <p14:creationId xmlns:p14="http://schemas.microsoft.com/office/powerpoint/2010/main" val="4525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8</a:t>
            </a:fld>
            <a:endParaRPr lang="en-US"/>
          </a:p>
        </p:txBody>
      </p:sp>
    </p:spTree>
    <p:extLst>
      <p:ext uri="{BB962C8B-B14F-4D97-AF65-F5344CB8AC3E}">
        <p14:creationId xmlns:p14="http://schemas.microsoft.com/office/powerpoint/2010/main" val="276000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9</a:t>
            </a:fld>
            <a:endParaRPr lang="en-US"/>
          </a:p>
        </p:txBody>
      </p:sp>
    </p:spTree>
    <p:extLst>
      <p:ext uri="{BB962C8B-B14F-4D97-AF65-F5344CB8AC3E}">
        <p14:creationId xmlns:p14="http://schemas.microsoft.com/office/powerpoint/2010/main" val="276000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592A7AD6-5BA4-4AB2-9DE5-99BDC978CB82}" type="slidenum">
              <a:rPr lang="en-US" smtClean="0"/>
              <a:t>13</a:t>
            </a:fld>
            <a:endParaRPr lang="en-US"/>
          </a:p>
        </p:txBody>
      </p:sp>
    </p:spTree>
    <p:extLst>
      <p:ext uri="{BB962C8B-B14F-4D97-AF65-F5344CB8AC3E}">
        <p14:creationId xmlns:p14="http://schemas.microsoft.com/office/powerpoint/2010/main" val="368187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smtClean="0"/>
              <a:t>Punto</a:t>
            </a:r>
            <a:r>
              <a:rPr lang="es-CR" baseline="0" dirty="0" smtClean="0"/>
              <a:t> 6) </a:t>
            </a:r>
            <a:r>
              <a:rPr lang="es-CR" dirty="0" smtClean="0"/>
              <a:t>90 millones de personas</a:t>
            </a:r>
            <a:r>
              <a:rPr lang="es-CR" baseline="0" dirty="0" smtClean="0"/>
              <a:t> que pagaron soborno, 9% de ellos denunció, 28% sufrieron represalias.</a:t>
            </a:r>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14</a:t>
            </a:fld>
            <a:endParaRPr lang="en-US"/>
          </a:p>
        </p:txBody>
      </p:sp>
    </p:spTree>
    <p:extLst>
      <p:ext uri="{BB962C8B-B14F-4D97-AF65-F5344CB8AC3E}">
        <p14:creationId xmlns:p14="http://schemas.microsoft.com/office/powerpoint/2010/main" val="699528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592A7AD6-5BA4-4AB2-9DE5-99BDC978CB82}" type="slidenum">
              <a:rPr lang="en-US" smtClean="0"/>
              <a:t>15</a:t>
            </a:fld>
            <a:endParaRPr lang="en-US"/>
          </a:p>
        </p:txBody>
      </p:sp>
    </p:spTree>
    <p:extLst>
      <p:ext uri="{BB962C8B-B14F-4D97-AF65-F5344CB8AC3E}">
        <p14:creationId xmlns:p14="http://schemas.microsoft.com/office/powerpoint/2010/main" val="248469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16</a:t>
            </a:fld>
            <a:endParaRPr lang="en-US"/>
          </a:p>
        </p:txBody>
      </p:sp>
    </p:spTree>
    <p:extLst>
      <p:ext uri="{BB962C8B-B14F-4D97-AF65-F5344CB8AC3E}">
        <p14:creationId xmlns:p14="http://schemas.microsoft.com/office/powerpoint/2010/main" val="159650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lucha contra el soborno en los negocios internacionales ha sido incorporada a las leyes de los 37 países </a:t>
            </a:r>
            <a:endParaRPr lang="en-US" dirty="0"/>
          </a:p>
        </p:txBody>
      </p:sp>
      <p:sp>
        <p:nvSpPr>
          <p:cNvPr id="4" name="Slide Number Placeholder 3"/>
          <p:cNvSpPr>
            <a:spLocks noGrp="1"/>
          </p:cNvSpPr>
          <p:nvPr>
            <p:ph type="sldNum" sz="quarter" idx="10"/>
          </p:nvPr>
        </p:nvSpPr>
        <p:spPr/>
        <p:txBody>
          <a:bodyPr/>
          <a:lstStyle/>
          <a:p>
            <a:fld id="{592A7AD6-5BA4-4AB2-9DE5-99BDC978CB82}" type="slidenum">
              <a:rPr lang="en-US" smtClean="0"/>
              <a:t>18</a:t>
            </a:fld>
            <a:endParaRPr lang="en-US"/>
          </a:p>
        </p:txBody>
      </p:sp>
    </p:spTree>
    <p:extLst>
      <p:ext uri="{BB962C8B-B14F-4D97-AF65-F5344CB8AC3E}">
        <p14:creationId xmlns:p14="http://schemas.microsoft.com/office/powerpoint/2010/main" val="263957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1306269-36E8-9146-A3C4-7BC173E9818D}" type="datetimeFigureOut">
              <a:rPr lang="es-ES" smtClean="0"/>
              <a:t>14/11/2017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405820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F1306269-36E8-9146-A3C4-7BC173E9818D}" type="datetimeFigureOut">
              <a:rPr lang="es-ES" smtClean="0"/>
              <a:t>14/11/2017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101488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F1306269-36E8-9146-A3C4-7BC173E9818D}" type="datetimeFigureOut">
              <a:rPr lang="es-ES" smtClean="0"/>
              <a:t>14/11/2017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374149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F1306269-36E8-9146-A3C4-7BC173E9818D}" type="datetimeFigureOut">
              <a:rPr lang="es-ES" smtClean="0"/>
              <a:t>14/11/2017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251449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F1306269-36E8-9146-A3C4-7BC173E9818D}" type="datetimeFigureOut">
              <a:rPr lang="es-ES" smtClean="0"/>
              <a:t>14/11/2017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91359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F1306269-36E8-9146-A3C4-7BC173E9818D}" type="datetimeFigureOut">
              <a:rPr lang="es-ES" smtClean="0"/>
              <a:t>14/11/2017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39530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1306269-36E8-9146-A3C4-7BC173E9818D}" type="datetimeFigureOut">
              <a:rPr lang="es-ES" smtClean="0"/>
              <a:t>14/11/2017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366827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F1306269-36E8-9146-A3C4-7BC173E9818D}" type="datetimeFigureOut">
              <a:rPr lang="es-ES" smtClean="0"/>
              <a:t>14/11/2017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312851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1306269-36E8-9146-A3C4-7BC173E9818D}" type="datetimeFigureOut">
              <a:rPr lang="es-ES" smtClean="0"/>
              <a:t>14/11/2017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403175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1306269-36E8-9146-A3C4-7BC173E9818D}" type="datetimeFigureOut">
              <a:rPr lang="es-ES" smtClean="0"/>
              <a:t>14/11/2017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72547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1306269-36E8-9146-A3C4-7BC173E9818D}" type="datetimeFigureOut">
              <a:rPr lang="es-ES" smtClean="0"/>
              <a:t>14/11/2017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18BD1F7-F019-794A-AF3E-B40195A6A1B9}" type="slidenum">
              <a:rPr lang="es-ES" smtClean="0"/>
              <a:t>‹Nº›</a:t>
            </a:fld>
            <a:endParaRPr lang="es-ES"/>
          </a:p>
        </p:txBody>
      </p:sp>
    </p:spTree>
    <p:extLst>
      <p:ext uri="{BB962C8B-B14F-4D97-AF65-F5344CB8AC3E}">
        <p14:creationId xmlns:p14="http://schemas.microsoft.com/office/powerpoint/2010/main" val="380333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306269-36E8-9146-A3C4-7BC173E9818D}" type="datetimeFigureOut">
              <a:rPr lang="es-ES" smtClean="0"/>
              <a:t>14/11/2017</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8BD1F7-F019-794A-AF3E-B40195A6A1B9}" type="slidenum">
              <a:rPr lang="es-ES" smtClean="0"/>
              <a:t>‹Nº›</a:t>
            </a:fld>
            <a:endParaRPr lang="es-ES"/>
          </a:p>
        </p:txBody>
      </p:sp>
    </p:spTree>
    <p:extLst>
      <p:ext uri="{BB962C8B-B14F-4D97-AF65-F5344CB8AC3E}">
        <p14:creationId xmlns:p14="http://schemas.microsoft.com/office/powerpoint/2010/main" val="47347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tiff"/><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file:///D:\Perfiles\crf\Desktop\barometro.pdf" TargetMode="External"/><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hyperlink" Target="Corruption%20Perceptions%20Index%202016%20-%20Transparency%20International.html" TargetMode="Externa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transparency.org/news/feature/corruption_perceptions_index_201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publications_unodc_convention-s.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hyperlink" Target="http://www.oas.org/es/sla/ddi/tratados_multilaterales_interamericanos_B-58_contra_Corrupcion.asp" TargetMode="External"/><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www.undp.org/content/undp/es/home/sustainable-development-goals.html" TargetMode="External"/><Relationship Id="rId4" Type="http://schemas.openxmlformats.org/officeDocument/2006/relationships/hyperlink" Target="Anti-Bribery_Convention_and_Working_Group_Brief_ESPA&#209;OL.pdf" TargetMode="Externa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iso-37001-sistema-de-gestion-anti-soborno.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iso-37001-sistema-de-gestion-anti-soborno.pdf"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transparency.org/news/pressrelease/transparency_international_calls_for_immediate_action_by_world_leaders_to_s"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713853"/>
            <a:ext cx="7772400" cy="1102519"/>
          </a:xfrm>
        </p:spPr>
        <p:txBody>
          <a:bodyPr>
            <a:normAutofit fontScale="90000"/>
          </a:bodyPr>
          <a:lstStyle/>
          <a:p>
            <a:r>
              <a:rPr lang="es-ES" b="1" dirty="0" smtClean="0">
                <a:solidFill>
                  <a:srgbClr val="0070C0"/>
                </a:solidFill>
                <a:latin typeface="Helvetica"/>
                <a:cs typeface="Helvetica"/>
              </a:rPr>
              <a:t>Cecilia Rodríguez Fernández</a:t>
            </a:r>
            <a:endParaRPr lang="es-ES" b="1" dirty="0">
              <a:solidFill>
                <a:srgbClr val="0070C0"/>
              </a:solidFill>
              <a:latin typeface="Helvetica"/>
              <a:cs typeface="Helvetica"/>
            </a:endParaRPr>
          </a:p>
        </p:txBody>
      </p:sp>
      <p:sp>
        <p:nvSpPr>
          <p:cNvPr id="4" name="Subtítulo 2"/>
          <p:cNvSpPr txBox="1">
            <a:spLocks/>
          </p:cNvSpPr>
          <p:nvPr/>
        </p:nvSpPr>
        <p:spPr>
          <a:xfrm>
            <a:off x="609600" y="2015235"/>
            <a:ext cx="8534400" cy="22035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dirty="0" smtClean="0">
                <a:solidFill>
                  <a:srgbClr val="0070C0"/>
                </a:solidFill>
                <a:latin typeface="Helvetica"/>
                <a:cs typeface="Helvetica"/>
              </a:rPr>
              <a:t>Directiva Costa Rica Integra</a:t>
            </a:r>
          </a:p>
          <a:p>
            <a:pPr fontAlgn="base"/>
            <a:r>
              <a:rPr lang="es-CO" b="1" i="1" dirty="0" smtClean="0"/>
              <a:t>“Gestión de riesgos de corrupción y soborno”.</a:t>
            </a:r>
            <a:endParaRPr lang="es-ES" b="1" dirty="0" smtClean="0">
              <a:solidFill>
                <a:srgbClr val="202B6C"/>
              </a:solidFill>
              <a:latin typeface="Helvetica"/>
              <a:cs typeface="Helvetica"/>
            </a:endParaRPr>
          </a:p>
          <a:p>
            <a:pPr fontAlgn="base"/>
            <a:endParaRPr lang="es-ES" dirty="0"/>
          </a:p>
        </p:txBody>
      </p:sp>
    </p:spTree>
    <p:extLst>
      <p:ext uri="{BB962C8B-B14F-4D97-AF65-F5344CB8AC3E}">
        <p14:creationId xmlns:p14="http://schemas.microsoft.com/office/powerpoint/2010/main" val="3395551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 t="13095" r="50054" b="36905"/>
          <a:stretch/>
        </p:blipFill>
        <p:spPr bwMode="auto">
          <a:xfrm>
            <a:off x="-9831" y="35645"/>
            <a:ext cx="915383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p:cNvPicPr>
          <p:nvPr>
            <p:ph idx="1"/>
          </p:nvPr>
        </p:nvPicPr>
        <p:blipFill>
          <a:blip r:embed="rId3"/>
          <a:stretch>
            <a:fillRect/>
          </a:stretch>
        </p:blipFill>
        <p:spPr>
          <a:xfrm>
            <a:off x="6756271" y="378978"/>
            <a:ext cx="2127688" cy="579170"/>
          </a:xfrm>
          <a:prstGeom prst="rect">
            <a:avLst/>
          </a:prstGeom>
        </p:spPr>
      </p:pic>
      <p:pic>
        <p:nvPicPr>
          <p:cNvPr id="13" name="Picture 9"/>
          <p:cNvPicPr>
            <a:picLocks noChangeAspect="1"/>
          </p:cNvPicPr>
          <p:nvPr/>
        </p:nvPicPr>
        <p:blipFill>
          <a:blip r:embed="rId4"/>
          <a:stretch>
            <a:fillRect/>
          </a:stretch>
        </p:blipFill>
        <p:spPr>
          <a:xfrm>
            <a:off x="951426" y="402903"/>
            <a:ext cx="1525373" cy="457240"/>
          </a:xfrm>
          <a:prstGeom prst="rect">
            <a:avLst/>
          </a:prstGeom>
        </p:spPr>
      </p:pic>
      <p:pic>
        <p:nvPicPr>
          <p:cNvPr id="14"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359" y="2149376"/>
            <a:ext cx="4289441" cy="2414343"/>
          </a:xfrm>
          <a:prstGeom prst="rect">
            <a:avLst/>
          </a:prstGeom>
        </p:spPr>
      </p:pic>
      <p:sp>
        <p:nvSpPr>
          <p:cNvPr id="3" name="2 CuadroTexto"/>
          <p:cNvSpPr txBox="1"/>
          <p:nvPr/>
        </p:nvSpPr>
        <p:spPr>
          <a:xfrm>
            <a:off x="1223999" y="1374490"/>
            <a:ext cx="3492000" cy="584775"/>
          </a:xfrm>
          <a:prstGeom prst="rect">
            <a:avLst/>
          </a:prstGeom>
          <a:noFill/>
        </p:spPr>
        <p:txBody>
          <a:bodyPr wrap="square" rtlCol="0">
            <a:spAutoFit/>
          </a:bodyPr>
          <a:lstStyle/>
          <a:p>
            <a:r>
              <a:rPr lang="es-CR" sz="3200" dirty="0">
                <a:solidFill>
                  <a:srgbClr val="0070C0"/>
                </a:solidFill>
                <a:effectLst>
                  <a:outerShdw blurRad="38100" dist="38100" dir="2700000" algn="tl">
                    <a:srgbClr val="000000">
                      <a:alpha val="43137"/>
                    </a:srgbClr>
                  </a:outerShdw>
                </a:effectLst>
              </a:rPr>
              <a:t>Paradise </a:t>
            </a:r>
            <a:r>
              <a:rPr lang="es-CR" sz="3200" dirty="0" err="1">
                <a:solidFill>
                  <a:srgbClr val="0070C0"/>
                </a:solidFill>
                <a:effectLst>
                  <a:outerShdw blurRad="38100" dist="38100" dir="2700000" algn="tl">
                    <a:srgbClr val="000000">
                      <a:alpha val="43137"/>
                    </a:srgbClr>
                  </a:outerShdw>
                </a:effectLst>
              </a:rPr>
              <a:t>Papers</a:t>
            </a:r>
            <a:endParaRPr lang="es-CR" sz="3200" dirty="0">
              <a:solidFill>
                <a:srgbClr val="0070C0"/>
              </a:solidFill>
              <a:effectLst>
                <a:outerShdw blurRad="38100" dist="38100" dir="2700000" algn="tl">
                  <a:srgbClr val="000000">
                    <a:alpha val="43137"/>
                  </a:srgbClr>
                </a:outerShdw>
              </a:effectLst>
            </a:endParaRPr>
          </a:p>
        </p:txBody>
      </p:sp>
      <p:pic>
        <p:nvPicPr>
          <p:cNvPr id="15" name="Picture 18"/>
          <p:cNvPicPr>
            <a:picLocks noChangeAspect="1"/>
          </p:cNvPicPr>
          <p:nvPr/>
        </p:nvPicPr>
        <p:blipFill>
          <a:blip r:embed="rId6"/>
          <a:stretch>
            <a:fillRect/>
          </a:stretch>
        </p:blipFill>
        <p:spPr>
          <a:xfrm>
            <a:off x="2642400" y="464329"/>
            <a:ext cx="3899679" cy="493819"/>
          </a:xfrm>
          <a:prstGeom prst="rect">
            <a:avLst/>
          </a:prstGeom>
        </p:spPr>
      </p:pic>
      <p:sp>
        <p:nvSpPr>
          <p:cNvPr id="9" name="8 CuadroTexto"/>
          <p:cNvSpPr txBox="1"/>
          <p:nvPr/>
        </p:nvSpPr>
        <p:spPr>
          <a:xfrm>
            <a:off x="1223999" y="2149376"/>
            <a:ext cx="2937601" cy="2585323"/>
          </a:xfrm>
          <a:prstGeom prst="rect">
            <a:avLst/>
          </a:prstGeom>
          <a:noFill/>
        </p:spPr>
        <p:txBody>
          <a:bodyPr wrap="square" rtlCol="0">
            <a:spAutoFit/>
          </a:bodyPr>
          <a:lstStyle/>
          <a:p>
            <a:pPr algn="just"/>
            <a:r>
              <a:rPr lang="es-ES" sz="1600" dirty="0"/>
              <a:t>Se están utilizando estructuras complejas y transfronterizas para facilitar una amplia gama de actividades secretas, que podrían incluir corrupción, fraude y esquemas fiscales abusivos ", dijo Delia Ferreira Rubio, presidenta de </a:t>
            </a:r>
            <a:r>
              <a:rPr lang="es-ES" sz="1600" dirty="0" err="1"/>
              <a:t>Transparency</a:t>
            </a:r>
            <a:r>
              <a:rPr lang="es-ES" sz="1600" dirty="0"/>
              <a:t> International.</a:t>
            </a:r>
            <a:endParaRPr lang="es-CR" sz="1600" dirty="0"/>
          </a:p>
          <a:p>
            <a:endParaRPr lang="es-CR" dirty="0"/>
          </a:p>
        </p:txBody>
      </p:sp>
    </p:spTree>
    <p:extLst>
      <p:ext uri="{BB962C8B-B14F-4D97-AF65-F5344CB8AC3E}">
        <p14:creationId xmlns:p14="http://schemas.microsoft.com/office/powerpoint/2010/main" val="224180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 t="13095" r="50054" b="36905"/>
          <a:stretch/>
        </p:blipFill>
        <p:spPr bwMode="auto">
          <a:xfrm>
            <a:off x="0" y="-2"/>
            <a:ext cx="915383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870932" y="958148"/>
            <a:ext cx="3542936"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Costa Rica</a:t>
            </a:r>
            <a:endParaRPr lang="en-US" sz="32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8" name="7 CuadroTexto"/>
          <p:cNvSpPr txBox="1"/>
          <p:nvPr/>
        </p:nvSpPr>
        <p:spPr>
          <a:xfrm>
            <a:off x="951426" y="1547175"/>
            <a:ext cx="8062452" cy="323165"/>
          </a:xfrm>
          <a:prstGeom prst="rect">
            <a:avLst/>
          </a:prstGeom>
          <a:noFill/>
        </p:spPr>
        <p:txBody>
          <a:bodyPr wrap="square" rtlCol="0">
            <a:spAutoFit/>
          </a:bodyPr>
          <a:lstStyle/>
          <a:p>
            <a:r>
              <a:rPr lang="es-CR" sz="1500" dirty="0" smtClean="0"/>
              <a:t>El mayor </a:t>
            </a:r>
            <a:r>
              <a:rPr lang="es-ES_tradnl" sz="1500" dirty="0" smtClean="0"/>
              <a:t>caso </a:t>
            </a:r>
            <a:r>
              <a:rPr lang="es-ES_tradnl" sz="1500" dirty="0"/>
              <a:t>de lavado de dinero de la historia: involucró tres bancos (uno público y dos </a:t>
            </a:r>
            <a:r>
              <a:rPr lang="es-ES_tradnl" sz="1500" dirty="0" smtClean="0"/>
              <a:t>privados)</a:t>
            </a:r>
            <a:endParaRPr lang="es-CR" sz="1500" dirty="0"/>
          </a:p>
        </p:txBody>
      </p:sp>
      <p:pic>
        <p:nvPicPr>
          <p:cNvPr id="10" name="Imagen 4"/>
          <p:cNvPicPr>
            <a:picLocks noChangeAspect="1"/>
          </p:cNvPicPr>
          <p:nvPr/>
        </p:nvPicPr>
        <p:blipFill>
          <a:blip r:embed="rId3"/>
          <a:stretch>
            <a:fillRect/>
          </a:stretch>
        </p:blipFill>
        <p:spPr>
          <a:xfrm>
            <a:off x="1366450" y="2298144"/>
            <a:ext cx="3210465" cy="2335052"/>
          </a:xfrm>
          <a:prstGeom prst="rect">
            <a:avLst/>
          </a:prstGeom>
          <a:effectLst>
            <a:softEdge rad="31750"/>
          </a:effectLst>
          <a:scene3d>
            <a:camera prst="orthographicFront">
              <a:rot lat="0" lon="0" rev="1200000"/>
            </a:camera>
            <a:lightRig rig="threePt" dir="t"/>
          </a:scene3d>
        </p:spPr>
      </p:pic>
      <p:pic>
        <p:nvPicPr>
          <p:cNvPr id="11" name="Imagen 3"/>
          <p:cNvPicPr>
            <a:picLocks noChangeAspect="1"/>
          </p:cNvPicPr>
          <p:nvPr/>
        </p:nvPicPr>
        <p:blipFill>
          <a:blip r:embed="rId4"/>
          <a:stretch>
            <a:fillRect/>
          </a:stretch>
        </p:blipFill>
        <p:spPr>
          <a:xfrm>
            <a:off x="4631112" y="1893821"/>
            <a:ext cx="4129548" cy="2579017"/>
          </a:xfrm>
          <a:prstGeom prst="rect">
            <a:avLst/>
          </a:prstGeom>
        </p:spPr>
      </p:pic>
      <p:pic>
        <p:nvPicPr>
          <p:cNvPr id="12" name="Imagen 6"/>
          <p:cNvPicPr>
            <a:picLocks noChangeAspect="1"/>
          </p:cNvPicPr>
          <p:nvPr/>
        </p:nvPicPr>
        <p:blipFill>
          <a:blip r:embed="rId5"/>
          <a:stretch>
            <a:fillRect/>
          </a:stretch>
        </p:blipFill>
        <p:spPr>
          <a:xfrm rot="272555">
            <a:off x="3566205" y="3024596"/>
            <a:ext cx="3152106" cy="1755606"/>
          </a:xfrm>
          <a:prstGeom prst="rect">
            <a:avLst/>
          </a:prstGeom>
        </p:spPr>
      </p:pic>
      <p:pic>
        <p:nvPicPr>
          <p:cNvPr id="7" name="Content Placeholder 6"/>
          <p:cNvPicPr>
            <a:picLocks noGrp="1" noChangeAspect="1"/>
          </p:cNvPicPr>
          <p:nvPr>
            <p:ph idx="1"/>
          </p:nvPr>
        </p:nvPicPr>
        <p:blipFill>
          <a:blip r:embed="rId6"/>
          <a:stretch>
            <a:fillRect/>
          </a:stretch>
        </p:blipFill>
        <p:spPr>
          <a:xfrm>
            <a:off x="7027200" y="402903"/>
            <a:ext cx="1796374" cy="488984"/>
          </a:xfrm>
          <a:prstGeom prst="rect">
            <a:avLst/>
          </a:prstGeom>
        </p:spPr>
      </p:pic>
      <p:pic>
        <p:nvPicPr>
          <p:cNvPr id="13" name="Picture 9"/>
          <p:cNvPicPr>
            <a:picLocks noChangeAspect="1"/>
          </p:cNvPicPr>
          <p:nvPr/>
        </p:nvPicPr>
        <p:blipFill>
          <a:blip r:embed="rId7"/>
          <a:stretch>
            <a:fillRect/>
          </a:stretch>
        </p:blipFill>
        <p:spPr>
          <a:xfrm>
            <a:off x="951426" y="402903"/>
            <a:ext cx="1525373" cy="457240"/>
          </a:xfrm>
          <a:prstGeom prst="rect">
            <a:avLst/>
          </a:prstGeom>
        </p:spPr>
      </p:pic>
      <p:pic>
        <p:nvPicPr>
          <p:cNvPr id="14" name="Picture 18"/>
          <p:cNvPicPr>
            <a:picLocks noChangeAspect="1"/>
          </p:cNvPicPr>
          <p:nvPr/>
        </p:nvPicPr>
        <p:blipFill>
          <a:blip r:embed="rId8"/>
          <a:stretch>
            <a:fillRect/>
          </a:stretch>
        </p:blipFill>
        <p:spPr>
          <a:xfrm>
            <a:off x="2642400" y="464329"/>
            <a:ext cx="4269600" cy="493819"/>
          </a:xfrm>
          <a:prstGeom prst="rect">
            <a:avLst/>
          </a:prstGeom>
        </p:spPr>
      </p:pic>
    </p:spTree>
    <p:extLst>
      <p:ext uri="{BB962C8B-B14F-4D97-AF65-F5344CB8AC3E}">
        <p14:creationId xmlns:p14="http://schemas.microsoft.com/office/powerpoint/2010/main" val="402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 t="13095" r="50054" b="36905"/>
          <a:stretch/>
        </p:blipFill>
        <p:spPr bwMode="auto">
          <a:xfrm>
            <a:off x="0" y="-2"/>
            <a:ext cx="915383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p:cNvPicPr>
          <p:nvPr>
            <p:ph idx="1"/>
          </p:nvPr>
        </p:nvPicPr>
        <p:blipFill>
          <a:blip r:embed="rId3"/>
          <a:stretch>
            <a:fillRect/>
          </a:stretch>
        </p:blipFill>
        <p:spPr>
          <a:xfrm>
            <a:off x="7048799" y="360601"/>
            <a:ext cx="1835159" cy="499542"/>
          </a:xfrm>
          <a:prstGeom prst="rect">
            <a:avLst/>
          </a:prstGeom>
        </p:spPr>
      </p:pic>
      <p:pic>
        <p:nvPicPr>
          <p:cNvPr id="13" name="Picture 9"/>
          <p:cNvPicPr>
            <a:picLocks noChangeAspect="1"/>
          </p:cNvPicPr>
          <p:nvPr/>
        </p:nvPicPr>
        <p:blipFill>
          <a:blip r:embed="rId4"/>
          <a:stretch>
            <a:fillRect/>
          </a:stretch>
        </p:blipFill>
        <p:spPr>
          <a:xfrm>
            <a:off x="951426" y="402903"/>
            <a:ext cx="1525373" cy="457240"/>
          </a:xfrm>
          <a:prstGeom prst="rect">
            <a:avLst/>
          </a:prstGeom>
        </p:spPr>
      </p:pic>
      <p:pic>
        <p:nvPicPr>
          <p:cNvPr id="14" name="Picture 18"/>
          <p:cNvPicPr>
            <a:picLocks noChangeAspect="1"/>
          </p:cNvPicPr>
          <p:nvPr/>
        </p:nvPicPr>
        <p:blipFill>
          <a:blip r:embed="rId5"/>
          <a:stretch>
            <a:fillRect/>
          </a:stretch>
        </p:blipFill>
        <p:spPr>
          <a:xfrm>
            <a:off x="2642400" y="464329"/>
            <a:ext cx="4348800" cy="493819"/>
          </a:xfrm>
          <a:prstGeom prst="rect">
            <a:avLst/>
          </a:prstGeom>
        </p:spPr>
      </p:pic>
      <p:sp>
        <p:nvSpPr>
          <p:cNvPr id="15" name="Title 1"/>
          <p:cNvSpPr txBox="1">
            <a:spLocks/>
          </p:cNvSpPr>
          <p:nvPr/>
        </p:nvSpPr>
        <p:spPr>
          <a:xfrm>
            <a:off x="776759" y="1090408"/>
            <a:ext cx="8229600"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R" dirty="0" smtClean="0">
                <a:solidFill>
                  <a:srgbClr val="0070C0"/>
                </a:solidFill>
                <a:effectLst>
                  <a:outerShdw blurRad="38100" dist="38100" dir="2700000" algn="tl">
                    <a:srgbClr val="000000">
                      <a:alpha val="43137"/>
                    </a:srgbClr>
                  </a:outerShdw>
                </a:effectLst>
              </a:rPr>
              <a:t>Costa Rica - Caso cemento- Implicaciones</a:t>
            </a:r>
            <a:endParaRPr lang="en-US" dirty="0">
              <a:solidFill>
                <a:srgbClr val="0070C0"/>
              </a:solidFill>
              <a:effectLst>
                <a:outerShdw blurRad="38100" dist="38100" dir="2700000" algn="tl">
                  <a:srgbClr val="000000">
                    <a:alpha val="43137"/>
                  </a:srgbClr>
                </a:outerShdw>
              </a:effectLst>
            </a:endParaRPr>
          </a:p>
        </p:txBody>
      </p:sp>
      <p:pic>
        <p:nvPicPr>
          <p:cNvPr id="16" name="8 Marcador de contenid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2400" y="1944536"/>
            <a:ext cx="4849172" cy="3028156"/>
          </a:xfrm>
          <a:prstGeom prst="rect">
            <a:avLst/>
          </a:prstGeom>
        </p:spPr>
      </p:pic>
    </p:spTree>
    <p:extLst>
      <p:ext uri="{BB962C8B-B14F-4D97-AF65-F5344CB8AC3E}">
        <p14:creationId xmlns:p14="http://schemas.microsoft.com/office/powerpoint/2010/main" val="42749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 t="13095" r="50054" b="36905"/>
          <a:stretch/>
        </p:blipFill>
        <p:spPr bwMode="auto">
          <a:xfrm>
            <a:off x="-52484" y="-1"/>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951426" y="1819317"/>
            <a:ext cx="7836309" cy="1383969"/>
          </a:xfrm>
          <a:prstGeom prst="rect">
            <a:avLst/>
          </a:prstGeom>
        </p:spPr>
        <p:txBody>
          <a:bodyPr wrap="square">
            <a:spAutoFit/>
          </a:bodyPr>
          <a:lstStyle/>
          <a:p>
            <a:pPr lvl="0" algn="just">
              <a:lnSpc>
                <a:spcPct val="90000"/>
              </a:lnSpc>
              <a:spcBef>
                <a:spcPts val="1000"/>
              </a:spcBef>
            </a:pPr>
            <a:r>
              <a:rPr lang="es-ES" sz="2000" dirty="0" smtClean="0">
                <a:solidFill>
                  <a:prstClr val="black"/>
                </a:solidFill>
              </a:rPr>
              <a:t>Transparencia </a:t>
            </a:r>
            <a:r>
              <a:rPr lang="es-ES" sz="2000" dirty="0">
                <a:solidFill>
                  <a:prstClr val="black"/>
                </a:solidFill>
              </a:rPr>
              <a:t>Internacional elaboró Barómetro Global de la Corrupción 2016 a partir de encuestas realizadas a más de 22.000 ciudadanos que viven en 20 países de América Latina y el </a:t>
            </a:r>
            <a:r>
              <a:rPr lang="es-ES" sz="2000" dirty="0" smtClean="0">
                <a:solidFill>
                  <a:prstClr val="black"/>
                </a:solidFill>
              </a:rPr>
              <a:t>Caribe. </a:t>
            </a:r>
          </a:p>
          <a:p>
            <a:pPr lvl="0" algn="just">
              <a:lnSpc>
                <a:spcPct val="90000"/>
              </a:lnSpc>
              <a:spcBef>
                <a:spcPts val="1000"/>
              </a:spcBef>
            </a:pPr>
            <a:endParaRPr lang="es-ES" sz="2400" dirty="0">
              <a:solidFill>
                <a:prstClr val="black"/>
              </a:solidFill>
              <a:hlinkClick r:id="rId4" action="ppaction://hlinkfile"/>
            </a:endParaRPr>
          </a:p>
        </p:txBody>
      </p:sp>
      <p:sp>
        <p:nvSpPr>
          <p:cNvPr id="6" name="Title 1"/>
          <p:cNvSpPr txBox="1">
            <a:spLocks/>
          </p:cNvSpPr>
          <p:nvPr/>
        </p:nvSpPr>
        <p:spPr>
          <a:xfrm>
            <a:off x="577393" y="1200151"/>
            <a:ext cx="7246218"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R" sz="28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Barómetro Global de la Corrupción 2016</a:t>
            </a:r>
            <a:endParaRPr lang="en-US" sz="28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5"/>
          <a:stretch>
            <a:fillRect/>
          </a:stretch>
        </p:blipFill>
        <p:spPr>
          <a:xfrm>
            <a:off x="7156800" y="371582"/>
            <a:ext cx="1753200" cy="477232"/>
          </a:xfrm>
          <a:prstGeom prst="rect">
            <a:avLst/>
          </a:prstGeom>
        </p:spPr>
      </p:pic>
      <p:pic>
        <p:nvPicPr>
          <p:cNvPr id="8" name="Picture 9"/>
          <p:cNvPicPr>
            <a:picLocks noChangeAspect="1"/>
          </p:cNvPicPr>
          <p:nvPr/>
        </p:nvPicPr>
        <p:blipFill>
          <a:blip r:embed="rId6"/>
          <a:stretch>
            <a:fillRect/>
          </a:stretch>
        </p:blipFill>
        <p:spPr>
          <a:xfrm>
            <a:off x="951426" y="402903"/>
            <a:ext cx="1525373" cy="457240"/>
          </a:xfrm>
          <a:prstGeom prst="rect">
            <a:avLst/>
          </a:prstGeom>
        </p:spPr>
      </p:pic>
      <p:pic>
        <p:nvPicPr>
          <p:cNvPr id="9" name="Picture 18"/>
          <p:cNvPicPr>
            <a:picLocks noChangeAspect="1"/>
          </p:cNvPicPr>
          <p:nvPr/>
        </p:nvPicPr>
        <p:blipFill>
          <a:blip r:embed="rId7"/>
          <a:stretch>
            <a:fillRect/>
          </a:stretch>
        </p:blipFill>
        <p:spPr>
          <a:xfrm>
            <a:off x="2642400" y="464329"/>
            <a:ext cx="4298400" cy="493819"/>
          </a:xfrm>
          <a:prstGeom prst="rect">
            <a:avLst/>
          </a:prstGeom>
        </p:spPr>
      </p:pic>
      <p:pic>
        <p:nvPicPr>
          <p:cNvPr id="1027" name="Picture 3">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9526" y="2911597"/>
            <a:ext cx="1859980" cy="184040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37286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843591" y="1242713"/>
            <a:ext cx="7687764" cy="3967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Panorama General en América Latina</a:t>
            </a:r>
            <a:endParaRPr lang="en-US" sz="32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6" name="Content Placeholder 2"/>
          <p:cNvSpPr txBox="1">
            <a:spLocks/>
          </p:cNvSpPr>
          <p:nvPr/>
        </p:nvSpPr>
        <p:spPr>
          <a:xfrm>
            <a:off x="1015182" y="784711"/>
            <a:ext cx="8128818" cy="4486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ES" sz="2800" dirty="0" smtClean="0">
                <a:solidFill>
                  <a:srgbClr val="0070C0"/>
                </a:solidFill>
                <a:effectLst>
                  <a:outerShdw blurRad="38100" dist="38100" dir="2700000" algn="tl">
                    <a:srgbClr val="000000">
                      <a:alpha val="43137"/>
                    </a:srgbClr>
                  </a:outerShdw>
                </a:effectLst>
              </a:rPr>
              <a:t>Resultados: </a:t>
            </a:r>
          </a:p>
        </p:txBody>
      </p:sp>
      <p:sp>
        <p:nvSpPr>
          <p:cNvPr id="4" name="3 CuadroTexto"/>
          <p:cNvSpPr txBox="1"/>
          <p:nvPr/>
        </p:nvSpPr>
        <p:spPr>
          <a:xfrm>
            <a:off x="776012" y="1698612"/>
            <a:ext cx="7536426" cy="323165"/>
          </a:xfrm>
          <a:prstGeom prst="rect">
            <a:avLst/>
          </a:prstGeom>
          <a:noFill/>
        </p:spPr>
        <p:txBody>
          <a:bodyPr wrap="square" rtlCol="0">
            <a:spAutoFit/>
          </a:bodyPr>
          <a:lstStyle/>
          <a:p>
            <a:r>
              <a:rPr lang="es-ES" sz="1500" dirty="0" smtClean="0"/>
              <a:t>1. La </a:t>
            </a:r>
            <a:r>
              <a:rPr lang="es-ES" sz="1500" dirty="0"/>
              <a:t>corrupción está en </a:t>
            </a:r>
            <a:r>
              <a:rPr lang="es-ES" sz="1500" dirty="0" smtClean="0"/>
              <a:t>aumento (62%) </a:t>
            </a:r>
            <a:endParaRPr lang="es-ES" sz="1500" dirty="0"/>
          </a:p>
        </p:txBody>
      </p:sp>
      <p:sp>
        <p:nvSpPr>
          <p:cNvPr id="7" name="6 CuadroTexto"/>
          <p:cNvSpPr txBox="1"/>
          <p:nvPr/>
        </p:nvSpPr>
        <p:spPr>
          <a:xfrm>
            <a:off x="762000" y="1934912"/>
            <a:ext cx="7521677" cy="323165"/>
          </a:xfrm>
          <a:prstGeom prst="rect">
            <a:avLst/>
          </a:prstGeom>
          <a:noFill/>
        </p:spPr>
        <p:txBody>
          <a:bodyPr wrap="square" rtlCol="0">
            <a:spAutoFit/>
          </a:bodyPr>
          <a:lstStyle/>
          <a:p>
            <a:pPr algn="just"/>
            <a:r>
              <a:rPr lang="es-ES" sz="1500" dirty="0" smtClean="0"/>
              <a:t>2. Se </a:t>
            </a:r>
            <a:r>
              <a:rPr lang="es-ES" sz="1500" dirty="0"/>
              <a:t>percibe a policías y políticos como los más </a:t>
            </a:r>
            <a:r>
              <a:rPr lang="es-ES" sz="1500" dirty="0" smtClean="0"/>
              <a:t>corruptos </a:t>
            </a:r>
            <a:r>
              <a:rPr lang="es-ES" sz="1400" dirty="0" smtClean="0">
                <a:solidFill>
                  <a:srgbClr val="0070C0"/>
                </a:solidFill>
              </a:rPr>
              <a:t>(falta de confianza sector público).</a:t>
            </a:r>
            <a:endParaRPr lang="es-ES" sz="1400" dirty="0">
              <a:solidFill>
                <a:srgbClr val="0070C0"/>
              </a:solidFill>
            </a:endParaRPr>
          </a:p>
        </p:txBody>
      </p:sp>
      <p:sp>
        <p:nvSpPr>
          <p:cNvPr id="8" name="7 CuadroTexto"/>
          <p:cNvSpPr txBox="1"/>
          <p:nvPr/>
        </p:nvSpPr>
        <p:spPr>
          <a:xfrm>
            <a:off x="776158" y="2165995"/>
            <a:ext cx="7693741" cy="323165"/>
          </a:xfrm>
          <a:prstGeom prst="rect">
            <a:avLst/>
          </a:prstGeom>
          <a:noFill/>
        </p:spPr>
        <p:txBody>
          <a:bodyPr wrap="square" rtlCol="0">
            <a:spAutoFit/>
          </a:bodyPr>
          <a:lstStyle/>
          <a:p>
            <a:pPr algn="just"/>
            <a:r>
              <a:rPr lang="es-ES" sz="1500" dirty="0" smtClean="0"/>
              <a:t>3. Los </a:t>
            </a:r>
            <a:r>
              <a:rPr lang="es-ES" sz="1500" dirty="0"/>
              <a:t>gobiernos tienen un desempeño </a:t>
            </a:r>
            <a:r>
              <a:rPr lang="es-ES" sz="1500" dirty="0" smtClean="0"/>
              <a:t>deficiente-no resuelven </a:t>
            </a:r>
            <a:r>
              <a:rPr lang="es-ES" sz="1500" dirty="0"/>
              <a:t>(53</a:t>
            </a:r>
            <a:r>
              <a:rPr lang="es-ES" sz="1500" dirty="0" smtClean="0"/>
              <a:t>%)</a:t>
            </a:r>
            <a:endParaRPr lang="es-ES" sz="1500" dirty="0"/>
          </a:p>
        </p:txBody>
      </p:sp>
      <p:sp>
        <p:nvSpPr>
          <p:cNvPr id="9" name="8 CuadroTexto"/>
          <p:cNvSpPr txBox="1"/>
          <p:nvPr/>
        </p:nvSpPr>
        <p:spPr>
          <a:xfrm>
            <a:off x="776158" y="2475893"/>
            <a:ext cx="7674821" cy="553998"/>
          </a:xfrm>
          <a:prstGeom prst="rect">
            <a:avLst/>
          </a:prstGeom>
          <a:noFill/>
        </p:spPr>
        <p:txBody>
          <a:bodyPr wrap="square" rtlCol="0">
            <a:spAutoFit/>
          </a:bodyPr>
          <a:lstStyle/>
          <a:p>
            <a:pPr algn="just"/>
            <a:r>
              <a:rPr lang="es-ES" sz="1500" dirty="0" smtClean="0"/>
              <a:t>4. Casi </a:t>
            </a:r>
            <a:r>
              <a:rPr lang="es-ES" sz="1500" dirty="0"/>
              <a:t>la tercera parte de los usuarios de </a:t>
            </a:r>
            <a:r>
              <a:rPr lang="es-ES" sz="1500" dirty="0" smtClean="0"/>
              <a:t>Ss. </a:t>
            </a:r>
            <a:r>
              <a:rPr lang="es-ES" sz="1500" dirty="0"/>
              <a:t>públicos pagó soborno </a:t>
            </a:r>
            <a:endParaRPr lang="es-ES" sz="1500" dirty="0" smtClean="0"/>
          </a:p>
          <a:p>
            <a:pPr algn="just"/>
            <a:r>
              <a:rPr lang="es-ES" sz="1400" dirty="0" smtClean="0">
                <a:solidFill>
                  <a:srgbClr val="0070C0"/>
                </a:solidFill>
              </a:rPr>
              <a:t> (90 </a:t>
            </a:r>
            <a:r>
              <a:rPr lang="es-ES" sz="1400" dirty="0">
                <a:solidFill>
                  <a:srgbClr val="0070C0"/>
                </a:solidFill>
              </a:rPr>
              <a:t>millones de personas en los 20 </a:t>
            </a:r>
            <a:r>
              <a:rPr lang="es-ES" sz="1400" dirty="0" smtClean="0">
                <a:solidFill>
                  <a:srgbClr val="0070C0"/>
                </a:solidFill>
              </a:rPr>
              <a:t>países encuestados pagaron soborno )</a:t>
            </a:r>
            <a:endParaRPr lang="es-ES" sz="1400" dirty="0">
              <a:solidFill>
                <a:srgbClr val="0070C0"/>
              </a:solidFill>
            </a:endParaRPr>
          </a:p>
        </p:txBody>
      </p:sp>
      <p:sp>
        <p:nvSpPr>
          <p:cNvPr id="10" name="9 CuadroTexto"/>
          <p:cNvSpPr txBox="1"/>
          <p:nvPr/>
        </p:nvSpPr>
        <p:spPr>
          <a:xfrm>
            <a:off x="776158" y="3035782"/>
            <a:ext cx="6861601" cy="553998"/>
          </a:xfrm>
          <a:prstGeom prst="rect">
            <a:avLst/>
          </a:prstGeom>
          <a:noFill/>
        </p:spPr>
        <p:txBody>
          <a:bodyPr wrap="square" rtlCol="0">
            <a:spAutoFit/>
          </a:bodyPr>
          <a:lstStyle/>
          <a:p>
            <a:pPr algn="just"/>
            <a:r>
              <a:rPr lang="es-ES" sz="1500" dirty="0" smtClean="0"/>
              <a:t>5. Los </a:t>
            </a:r>
            <a:r>
              <a:rPr lang="es-ES" sz="1500" dirty="0"/>
              <a:t>índices más elevados de soborno se observan en relación con la atención de la </a:t>
            </a:r>
            <a:r>
              <a:rPr lang="es-ES" sz="1500" dirty="0" smtClean="0"/>
              <a:t>         salud </a:t>
            </a:r>
            <a:r>
              <a:rPr lang="es-ES" sz="1500" dirty="0"/>
              <a:t>y las </a:t>
            </a:r>
            <a:r>
              <a:rPr lang="es-ES" sz="1500" dirty="0" smtClean="0"/>
              <a:t>escuelas  </a:t>
            </a:r>
            <a:endParaRPr lang="es-ES" sz="1500" dirty="0"/>
          </a:p>
        </p:txBody>
      </p:sp>
      <p:sp>
        <p:nvSpPr>
          <p:cNvPr id="11" name="10 CuadroTexto"/>
          <p:cNvSpPr txBox="1"/>
          <p:nvPr/>
        </p:nvSpPr>
        <p:spPr>
          <a:xfrm>
            <a:off x="833284" y="3525918"/>
            <a:ext cx="7450393" cy="323165"/>
          </a:xfrm>
          <a:prstGeom prst="rect">
            <a:avLst/>
          </a:prstGeom>
          <a:noFill/>
        </p:spPr>
        <p:txBody>
          <a:bodyPr wrap="square" rtlCol="0">
            <a:spAutoFit/>
          </a:bodyPr>
          <a:lstStyle/>
          <a:p>
            <a:r>
              <a:rPr lang="es-CR" sz="1500" dirty="0" smtClean="0"/>
              <a:t>6.</a:t>
            </a:r>
            <a:r>
              <a:rPr lang="es-CR" sz="1500" dirty="0"/>
              <a:t> </a:t>
            </a:r>
            <a:r>
              <a:rPr lang="es-CR" sz="1500" dirty="0" smtClean="0"/>
              <a:t>Pocos </a:t>
            </a:r>
            <a:r>
              <a:rPr lang="es-CR" sz="1500" dirty="0"/>
              <a:t>denuncian la </a:t>
            </a:r>
            <a:r>
              <a:rPr lang="es-CR" sz="1500" dirty="0" smtClean="0"/>
              <a:t>corrupción  </a:t>
            </a:r>
            <a:r>
              <a:rPr lang="es-CR" sz="1500" dirty="0"/>
              <a:t>y quienes lo hacen sufren </a:t>
            </a:r>
            <a:r>
              <a:rPr lang="es-CR" sz="1500" dirty="0" smtClean="0"/>
              <a:t>represalias</a:t>
            </a:r>
            <a:endParaRPr lang="es-CR" sz="1500" dirty="0"/>
          </a:p>
        </p:txBody>
      </p:sp>
      <p:sp>
        <p:nvSpPr>
          <p:cNvPr id="12" name="11 CuadroTexto"/>
          <p:cNvSpPr txBox="1"/>
          <p:nvPr/>
        </p:nvSpPr>
        <p:spPr>
          <a:xfrm>
            <a:off x="843591" y="3849083"/>
            <a:ext cx="7951404" cy="553998"/>
          </a:xfrm>
          <a:prstGeom prst="rect">
            <a:avLst/>
          </a:prstGeom>
          <a:noFill/>
        </p:spPr>
        <p:txBody>
          <a:bodyPr wrap="square" rtlCol="0">
            <a:spAutoFit/>
          </a:bodyPr>
          <a:lstStyle/>
          <a:p>
            <a:pPr algn="just"/>
            <a:r>
              <a:rPr lang="es-CR" sz="1500" dirty="0" smtClean="0"/>
              <a:t>7.Región 70% entrevistados dispuestos a participar en la lucha contra la corrupción                        </a:t>
            </a:r>
            <a:r>
              <a:rPr lang="es-CR" sz="1400" dirty="0" smtClean="0">
                <a:solidFill>
                  <a:srgbClr val="0070C0"/>
                </a:solidFill>
              </a:rPr>
              <a:t>(Manifestaciones </a:t>
            </a:r>
            <a:r>
              <a:rPr lang="es-CR" sz="1400" dirty="0">
                <a:solidFill>
                  <a:srgbClr val="0070C0"/>
                </a:solidFill>
              </a:rPr>
              <a:t>Brasil, Guatemala, República Dominicana, México, Honduras)</a:t>
            </a:r>
          </a:p>
        </p:txBody>
      </p:sp>
      <p:sp>
        <p:nvSpPr>
          <p:cNvPr id="13" name="12 CuadroTexto"/>
          <p:cNvSpPr txBox="1"/>
          <p:nvPr/>
        </p:nvSpPr>
        <p:spPr>
          <a:xfrm>
            <a:off x="843591" y="4317624"/>
            <a:ext cx="8096429" cy="553998"/>
          </a:xfrm>
          <a:prstGeom prst="rect">
            <a:avLst/>
          </a:prstGeom>
          <a:noFill/>
        </p:spPr>
        <p:txBody>
          <a:bodyPr wrap="square" rtlCol="0">
            <a:spAutoFit/>
          </a:bodyPr>
          <a:lstStyle/>
          <a:p>
            <a:r>
              <a:rPr lang="es-CR" sz="1500" dirty="0" smtClean="0"/>
              <a:t>8. Respuestas </a:t>
            </a:r>
            <a:r>
              <a:rPr lang="es-CR" sz="1500" dirty="0"/>
              <a:t>críticas </a:t>
            </a:r>
            <a:r>
              <a:rPr lang="es-CR" sz="1500" dirty="0" smtClean="0"/>
              <a:t> positivas</a:t>
            </a:r>
            <a:r>
              <a:rPr lang="es-CR" sz="1500" dirty="0" smtClean="0">
                <a:solidFill>
                  <a:srgbClr val="0070C0"/>
                </a:solidFill>
              </a:rPr>
              <a:t> (</a:t>
            </a:r>
            <a:r>
              <a:rPr lang="es-CR" sz="1400" dirty="0">
                <a:solidFill>
                  <a:srgbClr val="0070C0"/>
                </a:solidFill>
              </a:rPr>
              <a:t>Rendición cuentas y transparencia no son atendidas por los líderes y gobiernos no toman medidas vs corrupción)</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21" y="402903"/>
            <a:ext cx="1596841" cy="37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p:cNvPicPr>
          <p:nvPr/>
        </p:nvPicPr>
        <p:blipFill>
          <a:blip r:embed="rId5"/>
          <a:stretch>
            <a:fillRect/>
          </a:stretch>
        </p:blipFill>
        <p:spPr>
          <a:xfrm>
            <a:off x="1066625" y="402903"/>
            <a:ext cx="1525373" cy="457240"/>
          </a:xfrm>
          <a:prstGeom prst="rect">
            <a:avLst/>
          </a:prstGeom>
        </p:spPr>
      </p:pic>
      <p:pic>
        <p:nvPicPr>
          <p:cNvPr id="17" name="Picture 18"/>
          <p:cNvPicPr>
            <a:picLocks noChangeAspect="1"/>
          </p:cNvPicPr>
          <p:nvPr/>
        </p:nvPicPr>
        <p:blipFill>
          <a:blip r:embed="rId6"/>
          <a:stretch>
            <a:fillRect/>
          </a:stretch>
        </p:blipFill>
        <p:spPr>
          <a:xfrm>
            <a:off x="3139018" y="467858"/>
            <a:ext cx="3484959" cy="493819"/>
          </a:xfrm>
          <a:prstGeom prst="rect">
            <a:avLst/>
          </a:prstGeom>
        </p:spPr>
      </p:pic>
    </p:spTree>
    <p:extLst>
      <p:ext uri="{BB962C8B-B14F-4D97-AF65-F5344CB8AC3E}">
        <p14:creationId xmlns:p14="http://schemas.microsoft.com/office/powerpoint/2010/main" val="30864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 y="-20352"/>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838200" y="616257"/>
            <a:ext cx="7848600" cy="43513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s-CR" sz="1600" dirty="0" smtClean="0"/>
          </a:p>
          <a:p>
            <a:endParaRPr lang="es-CR" sz="1600" dirty="0"/>
          </a:p>
          <a:p>
            <a:endParaRPr lang="es-CR" sz="1600" dirty="0"/>
          </a:p>
          <a:p>
            <a:endParaRPr lang="es-CR" sz="1600" dirty="0" smtClean="0"/>
          </a:p>
          <a:p>
            <a:endParaRPr lang="es-CR" sz="1600" dirty="0"/>
          </a:p>
          <a:p>
            <a:endParaRPr lang="es-CR" sz="1600" dirty="0" smtClean="0"/>
          </a:p>
          <a:p>
            <a:endParaRPr lang="es-CR" sz="1600" dirty="0" smtClean="0"/>
          </a:p>
          <a:p>
            <a:endParaRPr lang="es-CR" sz="1600" dirty="0"/>
          </a:p>
          <a:p>
            <a:endParaRPr lang="es-CR" sz="1600" dirty="0" smtClean="0"/>
          </a:p>
          <a:p>
            <a:endParaRPr lang="es-CR" dirty="0" smtClean="0"/>
          </a:p>
        </p:txBody>
      </p:sp>
      <p:sp>
        <p:nvSpPr>
          <p:cNvPr id="8" name="Title 1"/>
          <p:cNvSpPr txBox="1">
            <a:spLocks/>
          </p:cNvSpPr>
          <p:nvPr/>
        </p:nvSpPr>
        <p:spPr>
          <a:xfrm>
            <a:off x="1030806" y="1053658"/>
            <a:ext cx="8232923"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Índice de Percepción de la Corrupción</a:t>
            </a:r>
            <a:endParaRPr lang="en-US" sz="32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4099"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64624">
            <a:off x="2349861" y="1806948"/>
            <a:ext cx="4041607" cy="296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stretch>
            <a:fillRect/>
          </a:stretch>
        </p:blipFill>
        <p:spPr>
          <a:xfrm>
            <a:off x="6909826" y="324348"/>
            <a:ext cx="1597290" cy="377985"/>
          </a:xfrm>
          <a:prstGeom prst="rect">
            <a:avLst/>
          </a:prstGeom>
        </p:spPr>
      </p:pic>
      <p:pic>
        <p:nvPicPr>
          <p:cNvPr id="5" name="Picture 4"/>
          <p:cNvPicPr>
            <a:picLocks noChangeAspect="1"/>
          </p:cNvPicPr>
          <p:nvPr/>
        </p:nvPicPr>
        <p:blipFill>
          <a:blip r:embed="rId7"/>
          <a:stretch>
            <a:fillRect/>
          </a:stretch>
        </p:blipFill>
        <p:spPr>
          <a:xfrm>
            <a:off x="1030806" y="324348"/>
            <a:ext cx="1286367" cy="457240"/>
          </a:xfrm>
          <a:prstGeom prst="rect">
            <a:avLst/>
          </a:prstGeom>
        </p:spPr>
      </p:pic>
      <p:pic>
        <p:nvPicPr>
          <p:cNvPr id="10" name="Picture 18"/>
          <p:cNvPicPr>
            <a:picLocks noChangeAspect="1"/>
          </p:cNvPicPr>
          <p:nvPr/>
        </p:nvPicPr>
        <p:blipFill>
          <a:blip r:embed="rId8"/>
          <a:stretch>
            <a:fillRect/>
          </a:stretch>
        </p:blipFill>
        <p:spPr>
          <a:xfrm>
            <a:off x="3139018" y="467858"/>
            <a:ext cx="3484959" cy="493819"/>
          </a:xfrm>
          <a:prstGeom prst="rect">
            <a:avLst/>
          </a:prstGeom>
        </p:spPr>
      </p:pic>
    </p:spTree>
    <p:extLst>
      <p:ext uri="{BB962C8B-B14F-4D97-AF65-F5344CB8AC3E}">
        <p14:creationId xmlns:p14="http://schemas.microsoft.com/office/powerpoint/2010/main" val="9420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barn(inVertical)">
                                      <p:cBhvr>
                                        <p:cTn id="1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404000" y="2178116"/>
            <a:ext cx="6007510" cy="1015663"/>
          </a:xfrm>
          <a:prstGeom prst="rect">
            <a:avLst/>
          </a:prstGeom>
        </p:spPr>
        <p:txBody>
          <a:bodyPr wrap="square">
            <a:spAutoFit/>
          </a:bodyPr>
          <a:lstStyle/>
          <a:p>
            <a:pPr marL="342900" indent="-342900">
              <a:buFont typeface="Arial" panose="020B0604020202020204" pitchFamily="34" charset="0"/>
              <a:buChar char="•"/>
            </a:pPr>
            <a:r>
              <a:rPr lang="es-CR" sz="2000" dirty="0"/>
              <a:t>Redes políticas- económicas  de corrupción </a:t>
            </a:r>
            <a:r>
              <a:rPr lang="es-CR" sz="2000" dirty="0" smtClean="0"/>
              <a:t>(ilícitas</a:t>
            </a:r>
            <a:r>
              <a:rPr lang="es-CR" sz="2000" dirty="0"/>
              <a:t>) </a:t>
            </a:r>
            <a:endParaRPr lang="es-CR" sz="2000" dirty="0" smtClean="0"/>
          </a:p>
          <a:p>
            <a:pPr marL="342900" indent="-342900">
              <a:buFont typeface="Arial" panose="020B0604020202020204" pitchFamily="34" charset="0"/>
              <a:buChar char="•"/>
            </a:pPr>
            <a:endParaRPr lang="es-CR" sz="2000" dirty="0"/>
          </a:p>
          <a:p>
            <a:pPr marL="342900" indent="-342900">
              <a:buFont typeface="Arial" panose="020B0604020202020204" pitchFamily="34" charset="0"/>
              <a:buChar char="•"/>
            </a:pPr>
            <a:r>
              <a:rPr lang="es-CR" sz="2000" dirty="0"/>
              <a:t>Público / privado </a:t>
            </a:r>
          </a:p>
        </p:txBody>
      </p:sp>
      <p:sp>
        <p:nvSpPr>
          <p:cNvPr id="6" name="Title 1"/>
          <p:cNvSpPr txBox="1">
            <a:spLocks/>
          </p:cNvSpPr>
          <p:nvPr/>
        </p:nvSpPr>
        <p:spPr>
          <a:xfrm>
            <a:off x="914095" y="1200151"/>
            <a:ext cx="8409905"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28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¿Qué tienen en común los casos de corrupción?</a:t>
            </a:r>
            <a:endParaRPr lang="en-US" sz="28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4"/>
          <a:stretch>
            <a:fillRect/>
          </a:stretch>
        </p:blipFill>
        <p:spPr>
          <a:xfrm>
            <a:off x="7172184" y="460855"/>
            <a:ext cx="1597290" cy="377985"/>
          </a:xfrm>
          <a:prstGeom prst="rect">
            <a:avLst/>
          </a:prstGeom>
        </p:spPr>
      </p:pic>
      <p:pic>
        <p:nvPicPr>
          <p:cNvPr id="8" name="Picture 7"/>
          <p:cNvPicPr>
            <a:picLocks noChangeAspect="1"/>
          </p:cNvPicPr>
          <p:nvPr/>
        </p:nvPicPr>
        <p:blipFill>
          <a:blip r:embed="rId5"/>
          <a:stretch>
            <a:fillRect/>
          </a:stretch>
        </p:blipFill>
        <p:spPr>
          <a:xfrm>
            <a:off x="976816" y="385549"/>
            <a:ext cx="1286367" cy="457240"/>
          </a:xfrm>
          <a:prstGeom prst="rect">
            <a:avLst/>
          </a:prstGeom>
        </p:spPr>
      </p:pic>
      <p:pic>
        <p:nvPicPr>
          <p:cNvPr id="7" name="Picture 6"/>
          <p:cNvPicPr>
            <a:picLocks noChangeAspect="1"/>
          </p:cNvPicPr>
          <p:nvPr/>
        </p:nvPicPr>
        <p:blipFill>
          <a:blip r:embed="rId6"/>
          <a:stretch>
            <a:fillRect/>
          </a:stretch>
        </p:blipFill>
        <p:spPr>
          <a:xfrm>
            <a:off x="2464783" y="410400"/>
            <a:ext cx="4596782" cy="493819"/>
          </a:xfrm>
          <a:prstGeom prst="rect">
            <a:avLst/>
          </a:prstGeom>
        </p:spPr>
      </p:pic>
    </p:spTree>
    <p:extLst>
      <p:ext uri="{BB962C8B-B14F-4D97-AF65-F5344CB8AC3E}">
        <p14:creationId xmlns:p14="http://schemas.microsoft.com/office/powerpoint/2010/main" val="2568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a:hlinkClick r:id="rId3" action="ppaction://hlinkfile"/>
          </p:cNvPr>
          <p:cNvSpPr txBox="1">
            <a:spLocks/>
          </p:cNvSpPr>
          <p:nvPr/>
        </p:nvSpPr>
        <p:spPr>
          <a:xfrm>
            <a:off x="856997" y="2352815"/>
            <a:ext cx="7552603" cy="25493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s-ES" sz="1500" dirty="0" smtClean="0"/>
          </a:p>
          <a:p>
            <a:pPr algn="just">
              <a:buFont typeface="Wingdings" panose="05000000000000000000" pitchFamily="2" charset="2"/>
              <a:buChar char="Ø"/>
            </a:pPr>
            <a:r>
              <a:rPr lang="es-ES" sz="1500" b="1" dirty="0" smtClean="0">
                <a:solidFill>
                  <a:srgbClr val="0070C0"/>
                </a:solidFill>
              </a:rPr>
              <a:t>La Convención de las Naciones Unidas contra la Corrupción (CNUCC</a:t>
            </a:r>
            <a:r>
              <a:rPr lang="es-ES" sz="1500" dirty="0" smtClean="0"/>
              <a:t>) 2005. </a:t>
            </a:r>
          </a:p>
          <a:p>
            <a:pPr marL="800100" lvl="1" indent="-342900" algn="just">
              <a:buFont typeface="Wingdings" panose="05000000000000000000" pitchFamily="2" charset="2"/>
              <a:buChar char="ü"/>
            </a:pPr>
            <a:r>
              <a:rPr lang="es-CR" sz="1500" i="1" dirty="0" smtClean="0"/>
              <a:t>Promover y fortalecer las medidas para prevenir y combatir más eficaz y eficientemente la corrupción;</a:t>
            </a:r>
          </a:p>
          <a:p>
            <a:pPr marL="800100" lvl="1" indent="-342900" algn="just">
              <a:buFont typeface="Wingdings" panose="05000000000000000000" pitchFamily="2" charset="2"/>
              <a:buChar char="ü"/>
            </a:pPr>
            <a:r>
              <a:rPr lang="es-CR" sz="1500" i="1" dirty="0" smtClean="0"/>
              <a:t>Promover, facilitar y apoyar la cooperación internacional y la asistencia técnica en la prevención y la lucha contra la corrupción, incluida la recuperación de activos; </a:t>
            </a:r>
          </a:p>
          <a:p>
            <a:pPr marL="800100" lvl="1" indent="-342900" algn="just">
              <a:buFont typeface="Wingdings" panose="05000000000000000000" pitchFamily="2" charset="2"/>
              <a:buChar char="ü"/>
            </a:pPr>
            <a:r>
              <a:rPr lang="es-CR" sz="1500" i="1" dirty="0" smtClean="0"/>
              <a:t>Promover la integridad, la obligación de rendir cuentas y la debida gestión de los asuntos y los bienes públicos</a:t>
            </a:r>
          </a:p>
          <a:p>
            <a:pPr marL="800100" lvl="1" indent="-342900" algn="just">
              <a:buFont typeface="Wingdings" panose="05000000000000000000" pitchFamily="2" charset="2"/>
              <a:buChar char="ü"/>
            </a:pPr>
            <a:endParaRPr lang="es-CR" sz="1500" i="1" dirty="0" smtClean="0"/>
          </a:p>
        </p:txBody>
      </p:sp>
      <p:sp>
        <p:nvSpPr>
          <p:cNvPr id="6" name="Title 1"/>
          <p:cNvSpPr txBox="1">
            <a:spLocks/>
          </p:cNvSpPr>
          <p:nvPr/>
        </p:nvSpPr>
        <p:spPr>
          <a:xfrm>
            <a:off x="1169723" y="1267980"/>
            <a:ext cx="8409905"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¿Qué hacer?</a:t>
            </a:r>
            <a:endParaRPr lang="en-US" sz="32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4" name="3 CuadroTexto"/>
          <p:cNvSpPr txBox="1"/>
          <p:nvPr/>
        </p:nvSpPr>
        <p:spPr>
          <a:xfrm>
            <a:off x="1248923" y="2152760"/>
            <a:ext cx="7325032" cy="400110"/>
          </a:xfrm>
          <a:prstGeom prst="rect">
            <a:avLst/>
          </a:prstGeom>
          <a:noFill/>
        </p:spPr>
        <p:txBody>
          <a:bodyPr wrap="square" rtlCol="0">
            <a:spAutoFit/>
          </a:bodyPr>
          <a:lstStyle/>
          <a:p>
            <a:pPr algn="just"/>
            <a:r>
              <a:rPr lang="es-ES" sz="2000" b="1" dirty="0">
                <a:solidFill>
                  <a:srgbClr val="0070C0"/>
                </a:solidFill>
              </a:rPr>
              <a:t>Existen muchas iniciativas globales que buscan eliminar el soborno.</a:t>
            </a:r>
          </a:p>
        </p:txBody>
      </p:sp>
      <p:pic>
        <p:nvPicPr>
          <p:cNvPr id="8" name="Picture 7"/>
          <p:cNvPicPr>
            <a:picLocks noChangeAspect="1"/>
          </p:cNvPicPr>
          <p:nvPr/>
        </p:nvPicPr>
        <p:blipFill>
          <a:blip r:embed="rId4"/>
          <a:stretch>
            <a:fillRect/>
          </a:stretch>
        </p:blipFill>
        <p:spPr>
          <a:xfrm>
            <a:off x="945331" y="372110"/>
            <a:ext cx="1286367" cy="457240"/>
          </a:xfrm>
          <a:prstGeom prst="rect">
            <a:avLst/>
          </a:prstGeom>
        </p:spPr>
      </p:pic>
      <p:pic>
        <p:nvPicPr>
          <p:cNvPr id="7" name="Picture 6"/>
          <p:cNvPicPr>
            <a:picLocks noChangeAspect="1"/>
          </p:cNvPicPr>
          <p:nvPr/>
        </p:nvPicPr>
        <p:blipFill>
          <a:blip r:embed="rId5"/>
          <a:stretch>
            <a:fillRect/>
          </a:stretch>
        </p:blipFill>
        <p:spPr>
          <a:xfrm>
            <a:off x="6976665" y="368759"/>
            <a:ext cx="1597290" cy="377985"/>
          </a:xfrm>
          <a:prstGeom prst="rect">
            <a:avLst/>
          </a:prstGeom>
        </p:spPr>
      </p:pic>
      <p:pic>
        <p:nvPicPr>
          <p:cNvPr id="10" name="Picture 6"/>
          <p:cNvPicPr>
            <a:picLocks noChangeAspect="1"/>
          </p:cNvPicPr>
          <p:nvPr/>
        </p:nvPicPr>
        <p:blipFill>
          <a:blip r:embed="rId6"/>
          <a:stretch>
            <a:fillRect/>
          </a:stretch>
        </p:blipFill>
        <p:spPr>
          <a:xfrm>
            <a:off x="2263183" y="313993"/>
            <a:ext cx="4596782" cy="493819"/>
          </a:xfrm>
          <a:prstGeom prst="rect">
            <a:avLst/>
          </a:prstGeom>
        </p:spPr>
      </p:pic>
    </p:spTree>
    <p:extLst>
      <p:ext uri="{BB962C8B-B14F-4D97-AF65-F5344CB8AC3E}">
        <p14:creationId xmlns:p14="http://schemas.microsoft.com/office/powerpoint/2010/main" val="300220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a:hlinkClick r:id="rId4" action="ppaction://hlinkfile"/>
          </p:cNvPr>
          <p:cNvSpPr/>
          <p:nvPr/>
        </p:nvSpPr>
        <p:spPr>
          <a:xfrm>
            <a:off x="548573" y="2462500"/>
            <a:ext cx="7976227" cy="553998"/>
          </a:xfrm>
          <a:prstGeom prst="rect">
            <a:avLst/>
          </a:prstGeom>
        </p:spPr>
        <p:txBody>
          <a:bodyPr wrap="square">
            <a:spAutoFit/>
          </a:bodyPr>
          <a:lstStyle/>
          <a:p>
            <a:pPr marL="800100" lvl="1" indent="-342900" algn="just">
              <a:buFont typeface="Wingdings" panose="05000000000000000000" pitchFamily="2" charset="2"/>
              <a:buChar char="Ø"/>
            </a:pPr>
            <a:r>
              <a:rPr lang="es-ES" sz="1500" b="1" dirty="0">
                <a:solidFill>
                  <a:srgbClr val="0070C0"/>
                </a:solidFill>
              </a:rPr>
              <a:t>Convención contra el Soborno Transnacional </a:t>
            </a:r>
            <a:r>
              <a:rPr lang="es-ES" sz="1500" b="1" dirty="0" smtClean="0">
                <a:solidFill>
                  <a:srgbClr val="0070C0"/>
                </a:solidFill>
              </a:rPr>
              <a:t>(OCDE)</a:t>
            </a:r>
            <a:r>
              <a:rPr lang="es-CR" sz="1500" b="1" dirty="0" smtClean="0">
                <a:solidFill>
                  <a:srgbClr val="0070C0"/>
                </a:solidFill>
              </a:rPr>
              <a:t>. </a:t>
            </a:r>
            <a:r>
              <a:rPr lang="es-CR" sz="1500" dirty="0" smtClean="0"/>
              <a:t>Represión </a:t>
            </a:r>
            <a:r>
              <a:rPr lang="es-CR" sz="1500" dirty="0"/>
              <a:t>del cohecho  en las transacciones comerciales </a:t>
            </a:r>
            <a:r>
              <a:rPr lang="es-CR" sz="1500" dirty="0" smtClean="0"/>
              <a:t>internacionales.</a:t>
            </a:r>
          </a:p>
        </p:txBody>
      </p:sp>
      <p:sp>
        <p:nvSpPr>
          <p:cNvPr id="6" name="Title 1"/>
          <p:cNvSpPr txBox="1">
            <a:spLocks/>
          </p:cNvSpPr>
          <p:nvPr/>
        </p:nvSpPr>
        <p:spPr>
          <a:xfrm>
            <a:off x="1208495" y="980685"/>
            <a:ext cx="8409905"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¿Qué hacer?</a:t>
            </a:r>
            <a:endParaRPr lang="en-US" sz="3200" dirty="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5" name="4 CuadroTexto">
            <a:hlinkClick r:id="rId5"/>
          </p:cNvPr>
          <p:cNvSpPr txBox="1"/>
          <p:nvPr/>
        </p:nvSpPr>
        <p:spPr>
          <a:xfrm>
            <a:off x="564615" y="3112647"/>
            <a:ext cx="7960185" cy="784830"/>
          </a:xfrm>
          <a:prstGeom prst="rect">
            <a:avLst/>
          </a:prstGeom>
          <a:noFill/>
        </p:spPr>
        <p:txBody>
          <a:bodyPr wrap="square" rtlCol="0">
            <a:spAutoFit/>
          </a:bodyPr>
          <a:lstStyle/>
          <a:p>
            <a:pPr marL="800100" lvl="1" indent="-342900" algn="just">
              <a:buFont typeface="Wingdings" panose="05000000000000000000" pitchFamily="2" charset="2"/>
              <a:buChar char="Ø"/>
            </a:pPr>
            <a:r>
              <a:rPr lang="es-ES" sz="1500" b="1" dirty="0">
                <a:solidFill>
                  <a:srgbClr val="0070C0"/>
                </a:solidFill>
              </a:rPr>
              <a:t>Objetivos de Desarrollo Sostenible (ODS) de las Naciones Unidas </a:t>
            </a:r>
            <a:r>
              <a:rPr lang="es-ES" sz="1500" dirty="0"/>
              <a:t>—un conjunto de 17 ambiciosos objetivos globales— </a:t>
            </a:r>
            <a:r>
              <a:rPr lang="es-ES" sz="1500" dirty="0" smtClean="0"/>
              <a:t> </a:t>
            </a:r>
            <a:r>
              <a:rPr lang="es-ES" sz="1500" dirty="0"/>
              <a:t>insta a “reducir sustancialmente la corrupción y el soborno en todas sus formas</a:t>
            </a:r>
            <a:r>
              <a:rPr lang="es-ES" sz="1500" dirty="0" smtClean="0"/>
              <a:t>”. </a:t>
            </a:r>
            <a:endParaRPr lang="en-US" sz="1500" dirty="0"/>
          </a:p>
        </p:txBody>
      </p:sp>
      <p:pic>
        <p:nvPicPr>
          <p:cNvPr id="7" name="Picture 6"/>
          <p:cNvPicPr>
            <a:picLocks noChangeAspect="1"/>
          </p:cNvPicPr>
          <p:nvPr/>
        </p:nvPicPr>
        <p:blipFill>
          <a:blip r:embed="rId6"/>
          <a:stretch>
            <a:fillRect/>
          </a:stretch>
        </p:blipFill>
        <p:spPr>
          <a:xfrm>
            <a:off x="7250972" y="337920"/>
            <a:ext cx="1597290" cy="377985"/>
          </a:xfrm>
          <a:prstGeom prst="rect">
            <a:avLst/>
          </a:prstGeom>
        </p:spPr>
      </p:pic>
      <p:pic>
        <p:nvPicPr>
          <p:cNvPr id="9" name="Picture 8"/>
          <p:cNvPicPr>
            <a:picLocks noChangeAspect="1"/>
          </p:cNvPicPr>
          <p:nvPr/>
        </p:nvPicPr>
        <p:blipFill>
          <a:blip r:embed="rId7"/>
          <a:stretch>
            <a:fillRect/>
          </a:stretch>
        </p:blipFill>
        <p:spPr>
          <a:xfrm>
            <a:off x="1109641" y="304862"/>
            <a:ext cx="1286367" cy="457240"/>
          </a:xfrm>
          <a:prstGeom prst="rect">
            <a:avLst/>
          </a:prstGeom>
        </p:spPr>
      </p:pic>
      <p:sp>
        <p:nvSpPr>
          <p:cNvPr id="12" name="3 Rectángulo">
            <a:hlinkClick r:id="rId8"/>
          </p:cNvPr>
          <p:cNvSpPr/>
          <p:nvPr/>
        </p:nvSpPr>
        <p:spPr>
          <a:xfrm>
            <a:off x="560329" y="1747553"/>
            <a:ext cx="8050872" cy="553998"/>
          </a:xfrm>
          <a:prstGeom prst="rect">
            <a:avLst/>
          </a:prstGeom>
        </p:spPr>
        <p:txBody>
          <a:bodyPr wrap="square">
            <a:spAutoFit/>
          </a:bodyPr>
          <a:lstStyle/>
          <a:p>
            <a:pPr marL="742950" lvl="1" indent="-285750" algn="just">
              <a:buFont typeface="Wingdings" panose="05000000000000000000" pitchFamily="2" charset="2"/>
              <a:buChar char="Ø"/>
            </a:pPr>
            <a:r>
              <a:rPr lang="es-ES" sz="1500" b="1" dirty="0" smtClean="0">
                <a:solidFill>
                  <a:srgbClr val="0070C0"/>
                </a:solidFill>
              </a:rPr>
              <a:t>La Convención interamericana contra Corrupción de la OEA (CICC) </a:t>
            </a:r>
            <a:r>
              <a:rPr lang="es-ES" sz="1500" dirty="0"/>
              <a:t>in</a:t>
            </a:r>
            <a:r>
              <a:rPr lang="es-ES" sz="1500" dirty="0" smtClean="0"/>
              <a:t>s</a:t>
            </a:r>
            <a:r>
              <a:rPr lang="es-ES" sz="1500" dirty="0"/>
              <a:t>trumento jurídico internacional contra corrupción.</a:t>
            </a:r>
            <a:endParaRPr lang="es-CR" sz="1500" dirty="0"/>
          </a:p>
        </p:txBody>
      </p:sp>
      <p:pic>
        <p:nvPicPr>
          <p:cNvPr id="11" name="Picture 6"/>
          <p:cNvPicPr>
            <a:picLocks noChangeAspect="1"/>
          </p:cNvPicPr>
          <p:nvPr/>
        </p:nvPicPr>
        <p:blipFill>
          <a:blip r:embed="rId9"/>
          <a:stretch>
            <a:fillRect/>
          </a:stretch>
        </p:blipFill>
        <p:spPr>
          <a:xfrm>
            <a:off x="2489609" y="332033"/>
            <a:ext cx="4596782" cy="493819"/>
          </a:xfrm>
          <a:prstGeom prst="rect">
            <a:avLst/>
          </a:prstGeom>
        </p:spPr>
      </p:pic>
    </p:spTree>
    <p:extLst>
      <p:ext uri="{BB962C8B-B14F-4D97-AF65-F5344CB8AC3E}">
        <p14:creationId xmlns:p14="http://schemas.microsoft.com/office/powerpoint/2010/main" val="41982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882183" y="1890199"/>
            <a:ext cx="7804617" cy="28413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smtClean="0"/>
              <a:t>                                                                                                                                                                                        </a:t>
            </a:r>
            <a:endParaRPr lang="es-CR" sz="1500" b="1" dirty="0" smtClean="0"/>
          </a:p>
          <a:p>
            <a:pPr algn="just" fontAlgn="t"/>
            <a:r>
              <a:rPr lang="es-ES" sz="1500" dirty="0" smtClean="0"/>
              <a:t>La Superintendencia General de Entidades Financieras (SUGEF) función ej</a:t>
            </a:r>
            <a:r>
              <a:rPr lang="es-ES" sz="1500" dirty="0"/>
              <a:t>ercer</a:t>
            </a:r>
            <a:r>
              <a:rPr lang="es-ES" sz="1500" dirty="0" smtClean="0"/>
              <a:t> </a:t>
            </a:r>
            <a:r>
              <a:rPr lang="es-ES" sz="1500" b="1" dirty="0" smtClean="0">
                <a:solidFill>
                  <a:srgbClr val="0070C0"/>
                </a:solidFill>
              </a:rPr>
              <a:t>"...la vigilancia y fiscalización permanente de todos los departamentos y dependencias del Banco Central y de las demás instituciones bancarias del país</a:t>
            </a:r>
            <a:r>
              <a:rPr lang="es-ES" sz="1500" dirty="0" smtClean="0">
                <a:solidFill>
                  <a:srgbClr val="0070C0"/>
                </a:solidFill>
              </a:rPr>
              <a:t> .</a:t>
            </a:r>
          </a:p>
          <a:p>
            <a:pPr algn="just" fontAlgn="t"/>
            <a:endParaRPr lang="en-US" sz="1500" dirty="0" smtClean="0"/>
          </a:p>
          <a:p>
            <a:pPr algn="just" fontAlgn="t"/>
            <a:r>
              <a:rPr lang="es-ES" sz="1500" dirty="0" smtClean="0"/>
              <a:t>Con la promulgación de la 7107,  </a:t>
            </a:r>
            <a:r>
              <a:rPr lang="es-ES" sz="1500" b="1" dirty="0" smtClean="0">
                <a:solidFill>
                  <a:srgbClr val="0070C0"/>
                </a:solidFill>
              </a:rPr>
              <a:t>Ley de Modernización del Sistema Financiero de la República</a:t>
            </a:r>
            <a:r>
              <a:rPr lang="es-ES" sz="1500" dirty="0">
                <a:solidFill>
                  <a:srgbClr val="0070C0"/>
                </a:solidFill>
              </a:rPr>
              <a:t> </a:t>
            </a:r>
            <a:r>
              <a:rPr lang="es-ES" sz="1500" dirty="0" smtClean="0"/>
              <a:t>se </a:t>
            </a:r>
            <a:r>
              <a:rPr lang="es-ES" sz="1500" b="1" dirty="0" smtClean="0">
                <a:solidFill>
                  <a:srgbClr val="0070C0"/>
                </a:solidFill>
              </a:rPr>
              <a:t>transformó en la Auditoría General de Entidades Financieras un órgano de </a:t>
            </a:r>
            <a:r>
              <a:rPr lang="es-ES" sz="1500" b="1" u="sng" dirty="0" smtClean="0">
                <a:solidFill>
                  <a:srgbClr val="0070C0"/>
                </a:solidFill>
              </a:rPr>
              <a:t>desconcentración máxima</a:t>
            </a:r>
            <a:r>
              <a:rPr lang="es-ES" sz="1500" b="1" dirty="0" smtClean="0">
                <a:solidFill>
                  <a:srgbClr val="0070C0"/>
                </a:solidFill>
              </a:rPr>
              <a:t> adscrito al Banco Central</a:t>
            </a:r>
            <a:r>
              <a:rPr lang="es-ES" sz="1500" dirty="0" smtClean="0">
                <a:solidFill>
                  <a:srgbClr val="0070C0"/>
                </a:solidFill>
              </a:rPr>
              <a:t>. </a:t>
            </a:r>
            <a:endParaRPr lang="en-US" sz="1500" dirty="0" smtClean="0">
              <a:solidFill>
                <a:srgbClr val="0070C0"/>
              </a:solidFill>
            </a:endParaRPr>
          </a:p>
          <a:p>
            <a:pPr fontAlgn="t"/>
            <a:r>
              <a:rPr lang="es-ES" sz="1500" dirty="0" smtClean="0">
                <a:solidFill>
                  <a:srgbClr val="0070C0"/>
                </a:solidFill>
              </a:rPr>
              <a:t/>
            </a:r>
            <a:br>
              <a:rPr lang="es-ES" sz="1500" dirty="0" smtClean="0">
                <a:solidFill>
                  <a:srgbClr val="0070C0"/>
                </a:solidFill>
              </a:rPr>
            </a:br>
            <a:endParaRPr lang="en-US" sz="1500" dirty="0" smtClean="0">
              <a:solidFill>
                <a:srgbClr val="0070C0"/>
              </a:solidFill>
            </a:endParaRPr>
          </a:p>
          <a:p>
            <a:pPr>
              <a:buFont typeface="Wingdings" panose="05000000000000000000" pitchFamily="2" charset="2"/>
              <a:buChar char="ü"/>
            </a:pPr>
            <a:endParaRPr lang="es-CR" sz="1500" b="1" dirty="0" smtClean="0"/>
          </a:p>
          <a:p>
            <a:pPr>
              <a:buFont typeface="Wingdings" panose="05000000000000000000" pitchFamily="2" charset="2"/>
              <a:buChar char="ü"/>
            </a:pPr>
            <a:endParaRPr lang="es-CR" sz="1500" b="1" dirty="0" smtClean="0"/>
          </a:p>
          <a:p>
            <a:pPr>
              <a:buFont typeface="Wingdings" panose="05000000000000000000" pitchFamily="2" charset="2"/>
              <a:buChar char="ü"/>
            </a:pPr>
            <a:endParaRPr lang="en-US" sz="1500" b="1"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787" y="4167712"/>
            <a:ext cx="1303414" cy="49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841452" y="1200151"/>
            <a:ext cx="8302548"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Costa Rica:                    </a:t>
            </a:r>
          </a:p>
        </p:txBody>
      </p:sp>
      <p:pic>
        <p:nvPicPr>
          <p:cNvPr id="7" name="Picture 6"/>
          <p:cNvPicPr>
            <a:picLocks noChangeAspect="1"/>
          </p:cNvPicPr>
          <p:nvPr/>
        </p:nvPicPr>
        <p:blipFill>
          <a:blip r:embed="rId4"/>
          <a:stretch>
            <a:fillRect/>
          </a:stretch>
        </p:blipFill>
        <p:spPr>
          <a:xfrm>
            <a:off x="7244971" y="298293"/>
            <a:ext cx="1597290" cy="377985"/>
          </a:xfrm>
          <a:prstGeom prst="rect">
            <a:avLst/>
          </a:prstGeom>
        </p:spPr>
      </p:pic>
      <p:pic>
        <p:nvPicPr>
          <p:cNvPr id="10" name="Picture 8"/>
          <p:cNvPicPr>
            <a:picLocks noChangeAspect="1"/>
          </p:cNvPicPr>
          <p:nvPr/>
        </p:nvPicPr>
        <p:blipFill>
          <a:blip r:embed="rId5"/>
          <a:stretch>
            <a:fillRect/>
          </a:stretch>
        </p:blipFill>
        <p:spPr>
          <a:xfrm>
            <a:off x="987241" y="298293"/>
            <a:ext cx="1286367" cy="457240"/>
          </a:xfrm>
          <a:prstGeom prst="rect">
            <a:avLst/>
          </a:prstGeom>
        </p:spPr>
      </p:pic>
      <p:pic>
        <p:nvPicPr>
          <p:cNvPr id="11" name="Picture 6"/>
          <p:cNvPicPr>
            <a:picLocks noChangeAspect="1"/>
          </p:cNvPicPr>
          <p:nvPr/>
        </p:nvPicPr>
        <p:blipFill>
          <a:blip r:embed="rId6"/>
          <a:stretch>
            <a:fillRect/>
          </a:stretch>
        </p:blipFill>
        <p:spPr>
          <a:xfrm>
            <a:off x="2378383" y="313992"/>
            <a:ext cx="4596782" cy="493819"/>
          </a:xfrm>
          <a:prstGeom prst="rect">
            <a:avLst/>
          </a:prstGeom>
        </p:spPr>
      </p:pic>
    </p:spTree>
    <p:extLst>
      <p:ext uri="{BB962C8B-B14F-4D97-AF65-F5344CB8AC3E}">
        <p14:creationId xmlns:p14="http://schemas.microsoft.com/office/powerpoint/2010/main" val="40344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3" name="Marcador de contenido 9"/>
          <p:cNvGraphicFramePr>
            <a:graphicFrameLocks noGrp="1"/>
          </p:cNvGraphicFramePr>
          <p:nvPr>
            <p:extLst>
              <p:ext uri="{D42A27DB-BD31-4B8C-83A1-F6EECF244321}">
                <p14:modId xmlns:p14="http://schemas.microsoft.com/office/powerpoint/2010/main" val="325633252"/>
              </p:ext>
            </p:extLst>
          </p:nvPr>
        </p:nvGraphicFramePr>
        <p:xfrm>
          <a:off x="6325743" y="3424132"/>
          <a:ext cx="2490016" cy="1433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3"/>
          <p:cNvSpPr/>
          <p:nvPr/>
        </p:nvSpPr>
        <p:spPr>
          <a:xfrm>
            <a:off x="1053991" y="3888718"/>
            <a:ext cx="5271752" cy="646331"/>
          </a:xfrm>
          <a:prstGeom prst="rect">
            <a:avLst/>
          </a:prstGeom>
        </p:spPr>
        <p:txBody>
          <a:bodyPr wrap="square">
            <a:spAutoFit/>
          </a:bodyPr>
          <a:lstStyle/>
          <a:p>
            <a:pPr marL="285750" indent="-285750">
              <a:buClr>
                <a:srgbClr val="008EEE"/>
              </a:buClr>
              <a:buFont typeface="Wingdings" panose="05000000000000000000" pitchFamily="2" charset="2"/>
              <a:buChar char="ü"/>
            </a:pPr>
            <a:r>
              <a:rPr lang="es-ES" dirty="0" smtClean="0"/>
              <a:t>Profesionales </a:t>
            </a:r>
            <a:r>
              <a:rPr lang="es-ES" dirty="0"/>
              <a:t>multidisciplinarios ligados con TAP</a:t>
            </a:r>
          </a:p>
          <a:p>
            <a:pPr marL="285750" indent="-285750">
              <a:buClr>
                <a:srgbClr val="008EEE"/>
              </a:buClr>
              <a:buFont typeface="Wingdings" panose="05000000000000000000" pitchFamily="2" charset="2"/>
              <a:buChar char="ü"/>
            </a:pPr>
            <a:r>
              <a:rPr lang="es-ES" dirty="0"/>
              <a:t>Voluntariado 100</a:t>
            </a:r>
            <a:r>
              <a:rPr lang="es-ES" dirty="0" smtClean="0"/>
              <a:t>%</a:t>
            </a:r>
            <a:endParaRPr lang="es-ES"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222" y="192588"/>
            <a:ext cx="1283291" cy="460536"/>
          </a:xfrm>
          <a:prstGeom prst="rect">
            <a:avLst/>
          </a:prstGeom>
        </p:spPr>
      </p:pic>
      <p:sp>
        <p:nvSpPr>
          <p:cNvPr id="7" name="6 Rectángulo"/>
          <p:cNvSpPr/>
          <p:nvPr/>
        </p:nvSpPr>
        <p:spPr>
          <a:xfrm>
            <a:off x="2694040" y="949547"/>
            <a:ext cx="5937576" cy="2308324"/>
          </a:xfrm>
          <a:prstGeom prst="rect">
            <a:avLst/>
          </a:prstGeom>
        </p:spPr>
        <p:txBody>
          <a:bodyPr wrap="square">
            <a:spAutoFit/>
          </a:bodyPr>
          <a:lstStyle/>
          <a:p>
            <a:pPr algn="just"/>
            <a:r>
              <a:rPr lang="es-CR" dirty="0"/>
              <a:t>Costa Rica Íntegra (CRÍ) es una organización sin fines de lucro creada en abril de 2012, Contacto Nacional de Transparencia Internacional para Costa Rica y cuya naturaleza es ser una organización nacional, independiente e imparcial en relación con otras instituciones e instancias, tanto públicas como privadas y eminentemente apartidista. </a:t>
            </a:r>
            <a:r>
              <a:rPr lang="es-CR" dirty="0" smtClean="0"/>
              <a:t>Nos dedicamos a </a:t>
            </a:r>
            <a:r>
              <a:rPr lang="es-CR" dirty="0"/>
              <a:t>impulsar, desde la </a:t>
            </a:r>
            <a:r>
              <a:rPr lang="es-CR" dirty="0" smtClean="0"/>
              <a:t>sociedad civil, </a:t>
            </a:r>
            <a:r>
              <a:rPr lang="es-CR" dirty="0"/>
              <a:t>un sistema nacional de integridad: </a:t>
            </a:r>
            <a:r>
              <a:rPr lang="es-CR" dirty="0" smtClean="0"/>
              <a:t>Transparencia</a:t>
            </a:r>
            <a:r>
              <a:rPr lang="es-CR" dirty="0"/>
              <a:t>, Probidad y Anticorrupción (TAP).</a:t>
            </a:r>
            <a:endParaRPr lang="es-CR" dirty="0">
              <a:effectLst/>
            </a:endParaRPr>
          </a:p>
        </p:txBody>
      </p:sp>
      <p:pic>
        <p:nvPicPr>
          <p:cNvPr id="2" name="Picture 1"/>
          <p:cNvPicPr>
            <a:picLocks noChangeAspect="1"/>
          </p:cNvPicPr>
          <p:nvPr/>
        </p:nvPicPr>
        <p:blipFill>
          <a:blip r:embed="rId10"/>
          <a:stretch>
            <a:fillRect/>
          </a:stretch>
        </p:blipFill>
        <p:spPr>
          <a:xfrm>
            <a:off x="7009374" y="275139"/>
            <a:ext cx="1536325" cy="377985"/>
          </a:xfrm>
          <a:prstGeom prst="rect">
            <a:avLst/>
          </a:prstGeom>
        </p:spPr>
      </p:pic>
    </p:spTree>
    <p:extLst>
      <p:ext uri="{BB962C8B-B14F-4D97-AF65-F5344CB8AC3E}">
        <p14:creationId xmlns:p14="http://schemas.microsoft.com/office/powerpoint/2010/main" val="1431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 fill="hold"/>
                                        <p:tgtEl>
                                          <p:spTgt spid="7"/>
                                        </p:tgtEl>
                                        <p:attrNameLst>
                                          <p:attrName>ppt_x</p:attrName>
                                        </p:attrNameLst>
                                      </p:cBhvr>
                                      <p:tavLst>
                                        <p:tav tm="0">
                                          <p:val>
                                            <p:strVal val="0-#ppt_w/2"/>
                                          </p:val>
                                        </p:tav>
                                        <p:tav tm="100000">
                                          <p:val>
                                            <p:strVal val="#ppt_x"/>
                                          </p:val>
                                        </p:tav>
                                      </p:tavLst>
                                    </p:anim>
                                    <p:anim calcmode="lin" valueType="num">
                                      <p:cBhvr additive="base">
                                        <p:cTn id="8" dur="1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65"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537" y="4337513"/>
            <a:ext cx="1363081" cy="51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365830" y="1500055"/>
            <a:ext cx="8320970" cy="34722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500" dirty="0" smtClean="0"/>
              <a:t>                                                                                  </a:t>
            </a:r>
            <a:endParaRPr lang="es-CR" sz="1500" b="1" dirty="0" smtClean="0"/>
          </a:p>
          <a:p>
            <a:pPr algn="just"/>
            <a:r>
              <a:rPr lang="es-ES" sz="1500" b="1" dirty="0" smtClean="0">
                <a:solidFill>
                  <a:srgbClr val="0070C0"/>
                </a:solidFill>
              </a:rPr>
              <a:t>La nueva Ley Orgánica del Banco Central de Costa Rica</a:t>
            </a:r>
            <a:r>
              <a:rPr lang="es-ES" sz="1500" b="1" dirty="0" smtClean="0"/>
              <a:t> (No. 7558), </a:t>
            </a:r>
            <a:r>
              <a:rPr lang="es-ES" sz="1500" dirty="0" smtClean="0"/>
              <a:t>vigente  desde 1995, declara de </a:t>
            </a:r>
            <a:r>
              <a:rPr lang="es-ES" sz="1500" b="1" dirty="0" smtClean="0">
                <a:solidFill>
                  <a:srgbClr val="0070C0"/>
                </a:solidFill>
              </a:rPr>
              <a:t>interés público la fiscalización de las entidades financieras </a:t>
            </a:r>
            <a:r>
              <a:rPr lang="es-ES" sz="1500" dirty="0" smtClean="0"/>
              <a:t>y crea la Superintendencia General de Entidades Financieras (SUGEF)</a:t>
            </a:r>
          </a:p>
          <a:p>
            <a:pPr algn="just"/>
            <a:endParaRPr lang="es-ES" sz="1500" dirty="0" smtClean="0"/>
          </a:p>
          <a:p>
            <a:pPr algn="just"/>
            <a:r>
              <a:rPr lang="es-ES" sz="1500" dirty="0" smtClean="0"/>
              <a:t>Esta reforma </a:t>
            </a:r>
            <a:r>
              <a:rPr lang="es-ES" sz="1500" b="1" dirty="0">
                <a:solidFill>
                  <a:srgbClr val="0070C0"/>
                </a:solidFill>
              </a:rPr>
              <a:t>impulsa un novedoso enfoque de supervisión prudencial ex ante</a:t>
            </a:r>
            <a:r>
              <a:rPr lang="es-ES" sz="1500" b="1" dirty="0"/>
              <a:t>, </a:t>
            </a:r>
            <a:r>
              <a:rPr lang="es-ES" sz="1500" dirty="0"/>
              <a:t>el cual </a:t>
            </a:r>
            <a:r>
              <a:rPr lang="es-ES" sz="1500" dirty="0" smtClean="0"/>
              <a:t>modifica, además, el </a:t>
            </a:r>
            <a:r>
              <a:rPr lang="es-ES" sz="1500" b="1" dirty="0" smtClean="0">
                <a:solidFill>
                  <a:srgbClr val="0070C0"/>
                </a:solidFill>
              </a:rPr>
              <a:t>esquema de regulación represiva ex post </a:t>
            </a:r>
            <a:r>
              <a:rPr lang="es-ES" sz="1500" dirty="0" smtClean="0"/>
              <a:t>que venía utilizando la SUGEF, </a:t>
            </a:r>
            <a:r>
              <a:rPr lang="es-ES" sz="1500" b="1" u="sng" dirty="0" smtClean="0">
                <a:solidFill>
                  <a:srgbClr val="FF0000"/>
                </a:solidFill>
              </a:rPr>
              <a:t>pretende garantizar la transparencia</a:t>
            </a:r>
            <a:r>
              <a:rPr lang="es-ES" sz="1500" dirty="0" smtClean="0">
                <a:solidFill>
                  <a:srgbClr val="FF0000"/>
                </a:solidFill>
              </a:rPr>
              <a:t>, </a:t>
            </a:r>
            <a:r>
              <a:rPr lang="es-ES" sz="1500" dirty="0" smtClean="0"/>
              <a:t>promover el fortalecimiento y fomentar el desarrollo del sistema financiero de la República, y amplía su ámbito de fiscalización, sometiendo bajo su control a todas las entidades que realicen actividades de intermediación financiera dentro del territorio nacional, o que hayan sido autorizadas por el Banco Central a participar en el mercado cambiario.</a:t>
            </a:r>
            <a:endParaRPr lang="en-US" sz="1500" dirty="0" smtClean="0"/>
          </a:p>
          <a:p>
            <a:pPr algn="just">
              <a:buFont typeface="Wingdings" panose="05000000000000000000" pitchFamily="2" charset="2"/>
              <a:buChar char="ü"/>
            </a:pPr>
            <a:endParaRPr lang="es-CR" sz="1500" b="1" dirty="0" smtClean="0"/>
          </a:p>
          <a:p>
            <a:pPr algn="just">
              <a:buFont typeface="Wingdings" panose="05000000000000000000" pitchFamily="2" charset="2"/>
              <a:buChar char="ü"/>
            </a:pPr>
            <a:endParaRPr lang="es-CR" sz="1500" b="1" dirty="0" smtClean="0"/>
          </a:p>
          <a:p>
            <a:pPr algn="just">
              <a:buFont typeface="Wingdings" panose="05000000000000000000" pitchFamily="2" charset="2"/>
              <a:buChar char="ü"/>
            </a:pPr>
            <a:endParaRPr lang="en-US" sz="1500" b="1" dirty="0"/>
          </a:p>
        </p:txBody>
      </p:sp>
      <p:sp>
        <p:nvSpPr>
          <p:cNvPr id="9" name="Title 1"/>
          <p:cNvSpPr txBox="1">
            <a:spLocks/>
          </p:cNvSpPr>
          <p:nvPr/>
        </p:nvSpPr>
        <p:spPr>
          <a:xfrm>
            <a:off x="457200" y="990056"/>
            <a:ext cx="2379600"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Costa Rica:</a:t>
            </a:r>
          </a:p>
        </p:txBody>
      </p:sp>
      <p:pic>
        <p:nvPicPr>
          <p:cNvPr id="8" name="Picture 7"/>
          <p:cNvPicPr>
            <a:picLocks noChangeAspect="1"/>
          </p:cNvPicPr>
          <p:nvPr/>
        </p:nvPicPr>
        <p:blipFill>
          <a:blip r:embed="rId5"/>
          <a:stretch>
            <a:fillRect/>
          </a:stretch>
        </p:blipFill>
        <p:spPr>
          <a:xfrm>
            <a:off x="511124" y="264806"/>
            <a:ext cx="1286367" cy="457240"/>
          </a:xfrm>
          <a:prstGeom prst="rect">
            <a:avLst/>
          </a:prstGeom>
        </p:spPr>
      </p:pic>
      <p:pic>
        <p:nvPicPr>
          <p:cNvPr id="10" name="Picture 9"/>
          <p:cNvPicPr>
            <a:picLocks noChangeAspect="1"/>
          </p:cNvPicPr>
          <p:nvPr/>
        </p:nvPicPr>
        <p:blipFill>
          <a:blip r:embed="rId6"/>
          <a:stretch>
            <a:fillRect/>
          </a:stretch>
        </p:blipFill>
        <p:spPr>
          <a:xfrm>
            <a:off x="6997128" y="344061"/>
            <a:ext cx="1597290" cy="377985"/>
          </a:xfrm>
          <a:prstGeom prst="rect">
            <a:avLst/>
          </a:prstGeom>
        </p:spPr>
      </p:pic>
      <p:pic>
        <p:nvPicPr>
          <p:cNvPr id="11" name="Picture 6"/>
          <p:cNvPicPr>
            <a:picLocks noChangeAspect="1"/>
          </p:cNvPicPr>
          <p:nvPr/>
        </p:nvPicPr>
        <p:blipFill>
          <a:blip r:embed="rId7"/>
          <a:stretch>
            <a:fillRect/>
          </a:stretch>
        </p:blipFill>
        <p:spPr>
          <a:xfrm>
            <a:off x="2140783" y="313992"/>
            <a:ext cx="4596782" cy="493819"/>
          </a:xfrm>
          <a:prstGeom prst="rect">
            <a:avLst/>
          </a:prstGeom>
        </p:spPr>
      </p:pic>
    </p:spTree>
    <p:extLst>
      <p:ext uri="{BB962C8B-B14F-4D97-AF65-F5344CB8AC3E}">
        <p14:creationId xmlns:p14="http://schemas.microsoft.com/office/powerpoint/2010/main" val="21351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1000"/>
                                        <p:tgtEl>
                                          <p:spTgt spid="6">
                                            <p:txEl>
                                              <p:pRg st="3" end="3"/>
                                            </p:txEl>
                                          </p:spTgt>
                                        </p:tgtEl>
                                      </p:cBhvr>
                                    </p:animEffect>
                                    <p:anim calcmode="lin" valueType="num">
                                      <p:cBhvr>
                                        <p:cTn id="1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8"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039459" y="1389248"/>
            <a:ext cx="6794141" cy="766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Legislación costarricense:</a:t>
            </a:r>
          </a:p>
        </p:txBody>
      </p:sp>
      <p:sp>
        <p:nvSpPr>
          <p:cNvPr id="6" name="Subtitle 2"/>
          <p:cNvSpPr txBox="1">
            <a:spLocks/>
          </p:cNvSpPr>
          <p:nvPr/>
        </p:nvSpPr>
        <p:spPr>
          <a:xfrm>
            <a:off x="968477" y="2161411"/>
            <a:ext cx="7718323" cy="19353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EEE"/>
              </a:buClr>
            </a:pPr>
            <a:r>
              <a:rPr lang="es-CR" sz="1400" dirty="0"/>
              <a:t>Ley Orgánica de la CGR (Ley 7428, )</a:t>
            </a:r>
          </a:p>
          <a:p>
            <a:pPr>
              <a:buClr>
                <a:srgbClr val="008EEE"/>
              </a:buClr>
            </a:pPr>
            <a:r>
              <a:rPr lang="es-CR" sz="1400" dirty="0"/>
              <a:t>Ley de </a:t>
            </a:r>
            <a:r>
              <a:rPr lang="es-CR" sz="1400" dirty="0" smtClean="0"/>
              <a:t>Administración </a:t>
            </a:r>
            <a:r>
              <a:rPr lang="es-CR" sz="1400" dirty="0"/>
              <a:t>Financiera de la </a:t>
            </a:r>
            <a:r>
              <a:rPr lang="es-CR" sz="1400" dirty="0" smtClean="0"/>
              <a:t>República </a:t>
            </a:r>
            <a:r>
              <a:rPr lang="es-CR" sz="1400" dirty="0"/>
              <a:t>y de Presupuestos </a:t>
            </a:r>
            <a:r>
              <a:rPr lang="es-CR" sz="1400" dirty="0" smtClean="0"/>
              <a:t>Públicos </a:t>
            </a:r>
            <a:r>
              <a:rPr lang="es-CR" sz="1400" dirty="0"/>
              <a:t>(Ley 8131, 2001)</a:t>
            </a:r>
          </a:p>
          <a:p>
            <a:pPr>
              <a:buClr>
                <a:srgbClr val="008EEE"/>
              </a:buClr>
            </a:pPr>
            <a:r>
              <a:rPr lang="es-CR" sz="1400" dirty="0"/>
              <a:t>Ley General de Control Interno (Ley 8292, 2002) </a:t>
            </a:r>
          </a:p>
          <a:p>
            <a:pPr>
              <a:buClr>
                <a:srgbClr val="008EEE"/>
              </a:buClr>
            </a:pPr>
            <a:r>
              <a:rPr lang="es-CR" sz="1400" dirty="0"/>
              <a:t>Ley de Lucha contra la </a:t>
            </a:r>
            <a:r>
              <a:rPr lang="es-CR" sz="1400" dirty="0" smtClean="0"/>
              <a:t>Corrupción </a:t>
            </a:r>
            <a:r>
              <a:rPr lang="es-CR" sz="1400" dirty="0"/>
              <a:t>y el Enriquecimiento </a:t>
            </a:r>
            <a:r>
              <a:rPr lang="es-CR" sz="1400" dirty="0" smtClean="0"/>
              <a:t>Ilícito </a:t>
            </a:r>
            <a:r>
              <a:rPr lang="es-CR" sz="1400" dirty="0"/>
              <a:t>(Ley 8422, 2007) </a:t>
            </a:r>
          </a:p>
          <a:p>
            <a:pPr>
              <a:buClr>
                <a:srgbClr val="008EEE"/>
              </a:buClr>
            </a:pPr>
            <a:r>
              <a:rPr lang="es-CR" sz="1400" dirty="0" smtClean="0"/>
              <a:t>Código </a:t>
            </a:r>
            <a:r>
              <a:rPr lang="es-CR" sz="1400" dirty="0"/>
              <a:t>Procesal Administrativo (Ley 8503, 2006)</a:t>
            </a:r>
          </a:p>
          <a:p>
            <a:pPr>
              <a:buClr>
                <a:srgbClr val="008EEE"/>
              </a:buClr>
            </a:pPr>
            <a:r>
              <a:rPr lang="es-CR" sz="1400" dirty="0"/>
              <a:t>Ley Nacional de Archivo, Ley del Sistema de Estadísticas, Datos personales, derecho de petición.</a:t>
            </a:r>
          </a:p>
          <a:p>
            <a:pPr>
              <a:buClr>
                <a:srgbClr val="008EEE"/>
              </a:buClr>
            </a:pPr>
            <a:r>
              <a:rPr lang="es-CR" sz="1400" dirty="0"/>
              <a:t>Jurisprudencia de la Sala Constitucional </a:t>
            </a:r>
          </a:p>
          <a:p>
            <a:endParaRPr lang="en-US" sz="2000" dirty="0"/>
          </a:p>
        </p:txBody>
      </p:sp>
      <p:pic>
        <p:nvPicPr>
          <p:cNvPr id="7" name="Picture 6"/>
          <p:cNvPicPr>
            <a:picLocks noChangeAspect="1"/>
          </p:cNvPicPr>
          <p:nvPr/>
        </p:nvPicPr>
        <p:blipFill>
          <a:blip r:embed="rId3"/>
          <a:stretch>
            <a:fillRect/>
          </a:stretch>
        </p:blipFill>
        <p:spPr>
          <a:xfrm>
            <a:off x="1039459" y="393761"/>
            <a:ext cx="1350942" cy="457240"/>
          </a:xfrm>
          <a:prstGeom prst="rect">
            <a:avLst/>
          </a:prstGeom>
        </p:spPr>
      </p:pic>
      <p:pic>
        <p:nvPicPr>
          <p:cNvPr id="8" name="Picture 7"/>
          <p:cNvPicPr>
            <a:picLocks noChangeAspect="1"/>
          </p:cNvPicPr>
          <p:nvPr/>
        </p:nvPicPr>
        <p:blipFill>
          <a:blip r:embed="rId4"/>
          <a:stretch>
            <a:fillRect/>
          </a:stretch>
        </p:blipFill>
        <p:spPr>
          <a:xfrm>
            <a:off x="7161517" y="433388"/>
            <a:ext cx="1597290" cy="377985"/>
          </a:xfrm>
          <a:prstGeom prst="rect">
            <a:avLst/>
          </a:prstGeom>
        </p:spPr>
      </p:pic>
      <p:pic>
        <p:nvPicPr>
          <p:cNvPr id="9" name="Picture 8"/>
          <p:cNvPicPr>
            <a:picLocks noChangeAspect="1"/>
          </p:cNvPicPr>
          <p:nvPr/>
        </p:nvPicPr>
        <p:blipFill>
          <a:blip r:embed="rId5"/>
          <a:stretch>
            <a:fillRect/>
          </a:stretch>
        </p:blipFill>
        <p:spPr>
          <a:xfrm>
            <a:off x="2463935" y="411340"/>
            <a:ext cx="4596782" cy="493819"/>
          </a:xfrm>
          <a:prstGeom prst="rect">
            <a:avLst/>
          </a:prstGeom>
        </p:spPr>
      </p:pic>
    </p:spTree>
    <p:extLst>
      <p:ext uri="{BB962C8B-B14F-4D97-AF65-F5344CB8AC3E}">
        <p14:creationId xmlns:p14="http://schemas.microsoft.com/office/powerpoint/2010/main" val="3333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anim calcmode="lin" valueType="num">
                                      <p:cBhvr>
                                        <p:cTn id="3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0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hlinkClick r:id="rId3" action="ppaction://hlinkfile"/>
          </p:cNvPr>
          <p:cNvSpPr/>
          <p:nvPr/>
        </p:nvSpPr>
        <p:spPr>
          <a:xfrm>
            <a:off x="988930" y="1792973"/>
            <a:ext cx="7363070" cy="2492990"/>
          </a:xfrm>
          <a:prstGeom prst="rect">
            <a:avLst/>
          </a:prstGeom>
          <a:ln>
            <a:solidFill>
              <a:schemeClr val="accent1"/>
            </a:solidFill>
          </a:ln>
        </p:spPr>
        <p:txBody>
          <a:bodyPr wrap="square">
            <a:spAutoFit/>
          </a:bodyPr>
          <a:lstStyle/>
          <a:p>
            <a:r>
              <a:rPr lang="es-ES" sz="1200" b="1" dirty="0" smtClean="0">
                <a:solidFill>
                  <a:srgbClr val="0070C0"/>
                </a:solidFill>
              </a:rPr>
              <a:t>ISO 37001 Sistema de Gestión </a:t>
            </a:r>
            <a:r>
              <a:rPr lang="es-ES" sz="1200" b="1" dirty="0" err="1" smtClean="0">
                <a:solidFill>
                  <a:srgbClr val="0070C0"/>
                </a:solidFill>
              </a:rPr>
              <a:t>antisoborno</a:t>
            </a:r>
            <a:r>
              <a:rPr lang="es-ES" sz="1200" b="1" dirty="0" smtClean="0">
                <a:solidFill>
                  <a:srgbClr val="0070C0"/>
                </a:solidFill>
              </a:rPr>
              <a:t>: </a:t>
            </a:r>
            <a:endParaRPr lang="es-ES" sz="1200" dirty="0"/>
          </a:p>
          <a:p>
            <a:r>
              <a:rPr lang="es-ES" sz="1200" dirty="0" smtClean="0"/>
              <a:t>Es una norma internacional de Sistemas de Gestión contra el soborno para la cual se ha tomado como base la norma ya existente BS 10500: Anticorrupción y Ética empresarial desarrollada por el British Standard </a:t>
            </a:r>
            <a:r>
              <a:rPr lang="es-ES" sz="1200" dirty="0" err="1" smtClean="0"/>
              <a:t>Institute</a:t>
            </a:r>
            <a:r>
              <a:rPr lang="es-ES" sz="1200" dirty="0" smtClean="0"/>
              <a:t> (BSI). </a:t>
            </a:r>
          </a:p>
          <a:p>
            <a:pPr marL="800100" lvl="1" indent="-342900" algn="just">
              <a:buFont typeface="Wingdings" panose="05000000000000000000" pitchFamily="2" charset="2"/>
              <a:buChar char="Ø"/>
            </a:pPr>
            <a:r>
              <a:rPr lang="es-ES" sz="1200" dirty="0" smtClean="0"/>
              <a:t>Especifica las medidas que la organización debe adoptar para evitar prácticas de soborno, ya sean de tipo directo o indirecto, por parte de su personal o socios de negocios que actúen en beneficio de la organización o en relación con sus actividades.</a:t>
            </a:r>
          </a:p>
          <a:p>
            <a:pPr lvl="1" algn="just"/>
            <a:endParaRPr lang="es-ES" sz="1200" b="1" dirty="0">
              <a:solidFill>
                <a:srgbClr val="0070C0"/>
              </a:solidFill>
            </a:endParaRPr>
          </a:p>
          <a:p>
            <a:pPr lvl="1" algn="just"/>
            <a:r>
              <a:rPr lang="es-ES" sz="1200" b="1" dirty="0">
                <a:solidFill>
                  <a:srgbClr val="0070C0"/>
                </a:solidFill>
              </a:rPr>
              <a:t>Estas medidas incluyen, entre otras:</a:t>
            </a:r>
          </a:p>
          <a:p>
            <a:pPr marL="1371600" lvl="2" indent="-457200" algn="just">
              <a:buFont typeface="Wingdings" panose="05000000000000000000" pitchFamily="2" charset="2"/>
              <a:buChar char="ü"/>
            </a:pPr>
            <a:r>
              <a:rPr lang="es-ES" sz="1200" dirty="0" smtClean="0"/>
              <a:t>Sistema de información e investigación. Adopción de una política anti-soborno </a:t>
            </a:r>
          </a:p>
          <a:p>
            <a:pPr marL="1371600" lvl="2" indent="-457200" algn="just">
              <a:buFont typeface="Wingdings" panose="05000000000000000000" pitchFamily="2" charset="2"/>
              <a:buChar char="ü"/>
            </a:pPr>
            <a:r>
              <a:rPr lang="es-ES" sz="1200" dirty="0" smtClean="0"/>
              <a:t>Nombramiento de una persona o conjunto de personas encargadas de supervisar el correcto funcionamiento del sistema de gestión para controlar su incumplimiento. </a:t>
            </a:r>
          </a:p>
          <a:p>
            <a:pPr marL="1371600" lvl="2" indent="-457200" algn="just">
              <a:buFont typeface="Wingdings" panose="05000000000000000000" pitchFamily="2" charset="2"/>
              <a:buChar char="ü"/>
            </a:pPr>
            <a:r>
              <a:rPr lang="es-ES" sz="1200" dirty="0" smtClean="0"/>
              <a:t>Evaluación de los riesgos y debida diligencia en proyectos y socios de negocios.</a:t>
            </a:r>
          </a:p>
          <a:p>
            <a:pPr marL="1371600" lvl="2" indent="-457200" algn="just">
              <a:buFont typeface="Wingdings" panose="05000000000000000000" pitchFamily="2" charset="2"/>
              <a:buChar char="ü"/>
            </a:pPr>
            <a:r>
              <a:rPr lang="es-ES" sz="1200" dirty="0" smtClean="0"/>
              <a:t>Aplicación de controles financieros y comerciales. </a:t>
            </a:r>
          </a:p>
        </p:txBody>
      </p:sp>
      <p:pic>
        <p:nvPicPr>
          <p:cNvPr id="7" name="Picture 6"/>
          <p:cNvPicPr>
            <a:picLocks noChangeAspect="1"/>
          </p:cNvPicPr>
          <p:nvPr/>
        </p:nvPicPr>
        <p:blipFill>
          <a:blip r:embed="rId4"/>
          <a:stretch>
            <a:fillRect/>
          </a:stretch>
        </p:blipFill>
        <p:spPr>
          <a:xfrm>
            <a:off x="2598438" y="521875"/>
            <a:ext cx="4596782" cy="493819"/>
          </a:xfrm>
          <a:prstGeom prst="rect">
            <a:avLst/>
          </a:prstGeom>
        </p:spPr>
      </p:pic>
      <p:pic>
        <p:nvPicPr>
          <p:cNvPr id="8" name="Picture 7"/>
          <p:cNvPicPr>
            <a:picLocks noChangeAspect="1"/>
          </p:cNvPicPr>
          <p:nvPr/>
        </p:nvPicPr>
        <p:blipFill>
          <a:blip r:embed="rId5"/>
          <a:stretch>
            <a:fillRect/>
          </a:stretch>
        </p:blipFill>
        <p:spPr>
          <a:xfrm>
            <a:off x="916930" y="497900"/>
            <a:ext cx="1628206" cy="457240"/>
          </a:xfrm>
          <a:prstGeom prst="rect">
            <a:avLst/>
          </a:prstGeom>
        </p:spPr>
      </p:pic>
      <p:pic>
        <p:nvPicPr>
          <p:cNvPr id="9" name="Picture 8"/>
          <p:cNvPicPr>
            <a:picLocks noChangeAspect="1"/>
          </p:cNvPicPr>
          <p:nvPr/>
        </p:nvPicPr>
        <p:blipFill>
          <a:blip r:embed="rId6"/>
          <a:stretch>
            <a:fillRect/>
          </a:stretch>
        </p:blipFill>
        <p:spPr>
          <a:xfrm>
            <a:off x="7195220" y="540266"/>
            <a:ext cx="1603387" cy="377985"/>
          </a:xfrm>
          <a:prstGeom prst="rect">
            <a:avLst/>
          </a:prstGeom>
        </p:spPr>
      </p:pic>
    </p:spTree>
    <p:extLst>
      <p:ext uri="{BB962C8B-B14F-4D97-AF65-F5344CB8AC3E}">
        <p14:creationId xmlns:p14="http://schemas.microsoft.com/office/powerpoint/2010/main" val="135846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anim calcmode="lin" valueType="num">
                                      <p:cBhvr>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anim calcmode="lin" valueType="num">
                                      <p:cBhvr>
                                        <p:cTn id="3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1000"/>
                                        <p:tgtEl>
                                          <p:spTgt spid="6">
                                            <p:txEl>
                                              <p:pRg st="6" end="6"/>
                                            </p:txEl>
                                          </p:spTgt>
                                        </p:tgtEl>
                                      </p:cBhvr>
                                    </p:animEffect>
                                    <p:anim calcmode="lin" valueType="num">
                                      <p:cBhvr>
                                        <p:cTn id="3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1000"/>
                                        <p:tgtEl>
                                          <p:spTgt spid="6">
                                            <p:txEl>
                                              <p:pRg st="7" end="7"/>
                                            </p:txEl>
                                          </p:spTgt>
                                        </p:tgtEl>
                                      </p:cBhvr>
                                    </p:animEffect>
                                    <p:anim calcmode="lin" valueType="num">
                                      <p:cBhvr>
                                        <p:cTn id="4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fade">
                                      <p:cBhvr>
                                        <p:cTn id="46" dur="1000"/>
                                        <p:tgtEl>
                                          <p:spTgt spid="6">
                                            <p:txEl>
                                              <p:pRg st="8" end="8"/>
                                            </p:txEl>
                                          </p:spTgt>
                                        </p:tgtEl>
                                      </p:cBhvr>
                                    </p:animEffect>
                                    <p:anim calcmode="lin" valueType="num">
                                      <p:cBhvr>
                                        <p:cTn id="4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242356" y="2032178"/>
            <a:ext cx="3520867" cy="1535169"/>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90000"/>
              </a:lnSpc>
              <a:spcBef>
                <a:spcPts val="1000"/>
              </a:spcBef>
              <a:buFont typeface="Arial" panose="020B0604020202020204" pitchFamily="34" charset="0"/>
              <a:buChar char="•"/>
            </a:pPr>
            <a:r>
              <a:rPr lang="es-CR" sz="1500" dirty="0">
                <a:solidFill>
                  <a:schemeClr val="tx1"/>
                </a:solidFill>
              </a:rPr>
              <a:t>Convenciones </a:t>
            </a:r>
          </a:p>
          <a:p>
            <a:pPr marL="285750" lvl="0" indent="-285750">
              <a:lnSpc>
                <a:spcPct val="90000"/>
              </a:lnSpc>
              <a:spcBef>
                <a:spcPts val="1000"/>
              </a:spcBef>
              <a:buFont typeface="Arial" panose="020B0604020202020204" pitchFamily="34" charset="0"/>
              <a:buChar char="•"/>
            </a:pPr>
            <a:r>
              <a:rPr lang="es-CR" sz="1500" dirty="0">
                <a:solidFill>
                  <a:schemeClr val="tx1"/>
                </a:solidFill>
              </a:rPr>
              <a:t>Leyes nacionales </a:t>
            </a:r>
          </a:p>
          <a:p>
            <a:pPr marL="285750" lvl="0" indent="-285750">
              <a:lnSpc>
                <a:spcPct val="90000"/>
              </a:lnSpc>
              <a:spcBef>
                <a:spcPts val="1000"/>
              </a:spcBef>
              <a:buFont typeface="Arial" panose="020B0604020202020204" pitchFamily="34" charset="0"/>
              <a:buChar char="•"/>
            </a:pPr>
            <a:r>
              <a:rPr lang="es-CR" sz="1500" dirty="0">
                <a:solidFill>
                  <a:schemeClr val="tx1"/>
                </a:solidFill>
              </a:rPr>
              <a:t>Reforma a la normativa institucional  </a:t>
            </a:r>
          </a:p>
          <a:p>
            <a:pPr marL="285750" lvl="0" indent="-285750">
              <a:lnSpc>
                <a:spcPct val="90000"/>
              </a:lnSpc>
              <a:spcBef>
                <a:spcPts val="1000"/>
              </a:spcBef>
              <a:buFont typeface="Arial" panose="020B0604020202020204" pitchFamily="34" charset="0"/>
              <a:buChar char="•"/>
            </a:pPr>
            <a:r>
              <a:rPr lang="es-CR" sz="1500" dirty="0">
                <a:solidFill>
                  <a:schemeClr val="tx1"/>
                </a:solidFill>
              </a:rPr>
              <a:t>Organismos de control </a:t>
            </a:r>
          </a:p>
        </p:txBody>
      </p:sp>
      <p:sp>
        <p:nvSpPr>
          <p:cNvPr id="6" name="5 Rectángulo"/>
          <p:cNvSpPr/>
          <p:nvPr/>
        </p:nvSpPr>
        <p:spPr>
          <a:xfrm>
            <a:off x="5024283" y="2032177"/>
            <a:ext cx="3887832" cy="1535170"/>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CR" sz="1500" dirty="0" smtClean="0">
                <a:solidFill>
                  <a:schemeClr val="tx1"/>
                </a:solidFill>
              </a:rPr>
              <a:t>Mecanismos de </a:t>
            </a:r>
            <a:r>
              <a:rPr lang="es-CR" sz="1500" dirty="0" err="1" smtClean="0">
                <a:solidFill>
                  <a:schemeClr val="tx1"/>
                </a:solidFill>
              </a:rPr>
              <a:t>Autoregulación</a:t>
            </a:r>
            <a:r>
              <a:rPr lang="es-CR" sz="1500" dirty="0" smtClean="0">
                <a:solidFill>
                  <a:schemeClr val="tx1"/>
                </a:solidFill>
              </a:rPr>
              <a:t>  </a:t>
            </a:r>
          </a:p>
          <a:p>
            <a:pPr marL="285750" indent="-285750">
              <a:buFont typeface="Arial" panose="020B0604020202020204" pitchFamily="34" charset="0"/>
              <a:buChar char="•"/>
            </a:pPr>
            <a:r>
              <a:rPr lang="es-CR" sz="1500" dirty="0" smtClean="0">
                <a:solidFill>
                  <a:schemeClr val="tx1"/>
                </a:solidFill>
              </a:rPr>
              <a:t>Políticas de transparencia </a:t>
            </a:r>
          </a:p>
          <a:p>
            <a:pPr marL="285750" indent="-285750">
              <a:buFont typeface="Arial" panose="020B0604020202020204" pitchFamily="34" charset="0"/>
              <a:buChar char="•"/>
            </a:pPr>
            <a:r>
              <a:rPr lang="es-CR" sz="1500" dirty="0" smtClean="0">
                <a:solidFill>
                  <a:schemeClr val="tx1"/>
                </a:solidFill>
              </a:rPr>
              <a:t>Controles internos </a:t>
            </a:r>
          </a:p>
          <a:p>
            <a:pPr marL="285750" indent="-285750">
              <a:buFont typeface="Arial" panose="020B0604020202020204" pitchFamily="34" charset="0"/>
              <a:buChar char="•"/>
            </a:pPr>
            <a:r>
              <a:rPr lang="es-CR" sz="1500" dirty="0" smtClean="0">
                <a:solidFill>
                  <a:schemeClr val="tx1"/>
                </a:solidFill>
              </a:rPr>
              <a:t>Rendición de cuentas</a:t>
            </a:r>
          </a:p>
          <a:p>
            <a:pPr marL="285750" indent="-285750">
              <a:buFont typeface="Arial" panose="020B0604020202020204" pitchFamily="34" charset="0"/>
              <a:buChar char="•"/>
            </a:pPr>
            <a:r>
              <a:rPr lang="es-CR" sz="1500" dirty="0" smtClean="0">
                <a:solidFill>
                  <a:schemeClr val="tx1"/>
                </a:solidFill>
              </a:rPr>
              <a:t>Responsabilidad social empresarial </a:t>
            </a:r>
          </a:p>
          <a:p>
            <a:pPr algn="ctr"/>
            <a:endParaRPr lang="es-CR" sz="1500" dirty="0">
              <a:solidFill>
                <a:schemeClr val="tx1"/>
              </a:solidFill>
            </a:endParaRPr>
          </a:p>
        </p:txBody>
      </p:sp>
      <p:sp>
        <p:nvSpPr>
          <p:cNvPr id="7" name="6 Rectángulo"/>
          <p:cNvSpPr/>
          <p:nvPr/>
        </p:nvSpPr>
        <p:spPr>
          <a:xfrm>
            <a:off x="3396716" y="3765600"/>
            <a:ext cx="3355934" cy="1059423"/>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CR" sz="1500" dirty="0" smtClean="0">
                <a:solidFill>
                  <a:schemeClr val="tx1"/>
                </a:solidFill>
              </a:rPr>
              <a:t>Medidas sancionatorias </a:t>
            </a:r>
          </a:p>
          <a:p>
            <a:pPr marL="285750" indent="-285750">
              <a:buFont typeface="Arial" panose="020B0604020202020204" pitchFamily="34" charset="0"/>
              <a:buChar char="•"/>
            </a:pPr>
            <a:r>
              <a:rPr lang="es-CR" sz="1500" dirty="0" smtClean="0">
                <a:solidFill>
                  <a:schemeClr val="tx1"/>
                </a:solidFill>
              </a:rPr>
              <a:t>Resarcimiento social (daño social) </a:t>
            </a:r>
          </a:p>
          <a:p>
            <a:pPr marL="285750" indent="-285750">
              <a:buFont typeface="Arial" panose="020B0604020202020204" pitchFamily="34" charset="0"/>
              <a:buChar char="•"/>
            </a:pPr>
            <a:r>
              <a:rPr lang="es-CR" sz="1500" dirty="0" smtClean="0">
                <a:solidFill>
                  <a:schemeClr val="tx1"/>
                </a:solidFill>
              </a:rPr>
              <a:t>Principio de no repetición </a:t>
            </a:r>
          </a:p>
          <a:p>
            <a:pPr marL="285750" indent="-285750">
              <a:buFont typeface="Arial" panose="020B0604020202020204" pitchFamily="34" charset="0"/>
              <a:buChar char="•"/>
            </a:pPr>
            <a:endParaRPr lang="es-CR" sz="1500" dirty="0">
              <a:solidFill>
                <a:schemeClr val="tx1"/>
              </a:solidFill>
            </a:endParaRPr>
          </a:p>
        </p:txBody>
      </p:sp>
      <p:sp>
        <p:nvSpPr>
          <p:cNvPr id="8" name="Title 1"/>
          <p:cNvSpPr txBox="1">
            <a:spLocks/>
          </p:cNvSpPr>
          <p:nvPr/>
        </p:nvSpPr>
        <p:spPr>
          <a:xfrm>
            <a:off x="1307156" y="1119986"/>
            <a:ext cx="7122252" cy="6553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R" sz="2800" dirty="0">
                <a:solidFill>
                  <a:srgbClr val="0070C0"/>
                </a:solidFill>
                <a:latin typeface="Helvetica" panose="020B0604020202020204" pitchFamily="34" charset="0"/>
                <a:cs typeface="Helvetica" panose="020B0604020202020204" pitchFamily="34" charset="0"/>
              </a:rPr>
              <a:t>¿</a:t>
            </a:r>
            <a:r>
              <a:rPr lang="es-CR" sz="2800" dirty="0" smtClean="0">
                <a:solidFill>
                  <a:srgbClr val="0070C0"/>
                </a:solidFill>
                <a:latin typeface="Helvetica" panose="020B0604020202020204" pitchFamily="34" charset="0"/>
                <a:cs typeface="Helvetica" panose="020B0604020202020204" pitchFamily="34" charset="0"/>
              </a:rPr>
              <a:t>Cuáles </a:t>
            </a:r>
            <a:r>
              <a:rPr lang="es-CR" sz="2800" dirty="0">
                <a:solidFill>
                  <a:srgbClr val="0070C0"/>
                </a:solidFill>
                <a:latin typeface="Helvetica" panose="020B0604020202020204" pitchFamily="34" charset="0"/>
                <a:cs typeface="Helvetica" panose="020B0604020202020204" pitchFamily="34" charset="0"/>
              </a:rPr>
              <a:t>son las vías para evitar el soborno y la </a:t>
            </a:r>
            <a:r>
              <a:rPr lang="es-CR" sz="2800" dirty="0" smtClean="0">
                <a:solidFill>
                  <a:srgbClr val="0070C0"/>
                </a:solidFill>
                <a:latin typeface="Helvetica" panose="020B0604020202020204" pitchFamily="34" charset="0"/>
                <a:cs typeface="Helvetica" panose="020B0604020202020204" pitchFamily="34" charset="0"/>
              </a:rPr>
              <a:t>corrupción?</a:t>
            </a:r>
          </a:p>
        </p:txBody>
      </p:sp>
      <p:pic>
        <p:nvPicPr>
          <p:cNvPr id="9" name="Picture 8"/>
          <p:cNvPicPr>
            <a:picLocks noChangeAspect="1"/>
          </p:cNvPicPr>
          <p:nvPr/>
        </p:nvPicPr>
        <p:blipFill>
          <a:blip r:embed="rId3"/>
          <a:stretch>
            <a:fillRect/>
          </a:stretch>
        </p:blipFill>
        <p:spPr>
          <a:xfrm>
            <a:off x="2776292" y="305484"/>
            <a:ext cx="4596782" cy="493819"/>
          </a:xfrm>
          <a:prstGeom prst="rect">
            <a:avLst/>
          </a:prstGeom>
        </p:spPr>
      </p:pic>
      <p:pic>
        <p:nvPicPr>
          <p:cNvPr id="10" name="Picture 9"/>
          <p:cNvPicPr>
            <a:picLocks noChangeAspect="1"/>
          </p:cNvPicPr>
          <p:nvPr/>
        </p:nvPicPr>
        <p:blipFill>
          <a:blip r:embed="rId4"/>
          <a:stretch>
            <a:fillRect/>
          </a:stretch>
        </p:blipFill>
        <p:spPr>
          <a:xfrm>
            <a:off x="1030104" y="323773"/>
            <a:ext cx="1468296" cy="457240"/>
          </a:xfrm>
          <a:prstGeom prst="rect">
            <a:avLst/>
          </a:prstGeom>
        </p:spPr>
      </p:pic>
      <p:pic>
        <p:nvPicPr>
          <p:cNvPr id="11" name="Picture 10"/>
          <p:cNvPicPr>
            <a:picLocks noChangeAspect="1"/>
          </p:cNvPicPr>
          <p:nvPr/>
        </p:nvPicPr>
        <p:blipFill>
          <a:blip r:embed="rId5"/>
          <a:stretch>
            <a:fillRect/>
          </a:stretch>
        </p:blipFill>
        <p:spPr>
          <a:xfrm>
            <a:off x="7545915" y="305484"/>
            <a:ext cx="1364400" cy="367860"/>
          </a:xfrm>
          <a:prstGeom prst="rect">
            <a:avLst/>
          </a:prstGeom>
        </p:spPr>
      </p:pic>
    </p:spTree>
    <p:extLst>
      <p:ext uri="{BB962C8B-B14F-4D97-AF65-F5344CB8AC3E}">
        <p14:creationId xmlns:p14="http://schemas.microsoft.com/office/powerpoint/2010/main" val="35590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hlinkClick r:id="rId3" action="ppaction://hlinkfile"/>
          </p:cNvPr>
          <p:cNvSpPr/>
          <p:nvPr/>
        </p:nvSpPr>
        <p:spPr>
          <a:xfrm>
            <a:off x="1039460" y="1080001"/>
            <a:ext cx="7326940" cy="3600986"/>
          </a:xfrm>
          <a:prstGeom prst="rect">
            <a:avLst/>
          </a:prstGeom>
          <a:ln>
            <a:solidFill>
              <a:schemeClr val="accent1"/>
            </a:solidFill>
          </a:ln>
        </p:spPr>
        <p:txBody>
          <a:bodyPr wrap="square">
            <a:spAutoFit/>
          </a:bodyPr>
          <a:lstStyle/>
          <a:p>
            <a:r>
              <a:rPr lang="es-ES" sz="1200" b="1" dirty="0" smtClean="0">
                <a:solidFill>
                  <a:srgbClr val="0070C0"/>
                </a:solidFill>
              </a:rPr>
              <a:t>Empresas </a:t>
            </a:r>
            <a:r>
              <a:rPr lang="es-ES" sz="1200" b="1" smtClean="0">
                <a:solidFill>
                  <a:srgbClr val="0070C0"/>
                </a:solidFill>
              </a:rPr>
              <a:t>emergentes -  </a:t>
            </a:r>
            <a:r>
              <a:rPr lang="es-ES" sz="1200" b="1" dirty="0" smtClean="0">
                <a:solidFill>
                  <a:srgbClr val="0070C0"/>
                </a:solidFill>
              </a:rPr>
              <a:t>multinacionales:</a:t>
            </a:r>
            <a:endParaRPr lang="es-ES" sz="1200" dirty="0" smtClean="0"/>
          </a:p>
          <a:p>
            <a:pPr marL="171450" indent="-171450">
              <a:buFont typeface="Wingdings" panose="05000000000000000000" pitchFamily="2" charset="2"/>
              <a:buChar char="ü"/>
            </a:pPr>
            <a:r>
              <a:rPr lang="es-ES" sz="1200" dirty="0" smtClean="0"/>
              <a:t>Asumir rol en la lucha contra corrupción y establecimiento de estándares de integridad y transparencia.</a:t>
            </a:r>
          </a:p>
          <a:p>
            <a:pPr marL="171450" indent="-171450">
              <a:buFont typeface="Wingdings" panose="05000000000000000000" pitchFamily="2" charset="2"/>
              <a:buChar char="ü"/>
            </a:pPr>
            <a:r>
              <a:rPr lang="es-ES" sz="1200" dirty="0" smtClean="0"/>
              <a:t>Intensificar esfuerzos para ser más transparentes</a:t>
            </a:r>
          </a:p>
          <a:p>
            <a:pPr marL="171450" indent="-171450">
              <a:buFont typeface="Wingdings" panose="05000000000000000000" pitchFamily="2" charset="2"/>
              <a:buChar char="ü"/>
            </a:pPr>
            <a:r>
              <a:rPr lang="es-ES" sz="1200" dirty="0" smtClean="0"/>
              <a:t>Desarrollar programas anticorrupción y divulgarlos </a:t>
            </a:r>
          </a:p>
          <a:p>
            <a:pPr marL="171450" indent="-171450">
              <a:buFont typeface="Wingdings" panose="05000000000000000000" pitchFamily="2" charset="2"/>
              <a:buChar char="ü"/>
            </a:pPr>
            <a:r>
              <a:rPr lang="es-ES" sz="1200" dirty="0" smtClean="0"/>
              <a:t>Prohibir pagos de facilitación (sobornos) </a:t>
            </a:r>
          </a:p>
          <a:p>
            <a:pPr marL="171450" indent="-171450">
              <a:buFont typeface="Wingdings" panose="05000000000000000000" pitchFamily="2" charset="2"/>
              <a:buChar char="ü"/>
            </a:pPr>
            <a:r>
              <a:rPr lang="es-ES" sz="1200" dirty="0" smtClean="0"/>
              <a:t>Aplicar programas anticorrupción a los agentes y otros intermediarios. </a:t>
            </a:r>
          </a:p>
          <a:p>
            <a:pPr marL="171450" indent="-171450">
              <a:buFont typeface="Wingdings" panose="05000000000000000000" pitchFamily="2" charset="2"/>
              <a:buChar char="ü"/>
            </a:pPr>
            <a:r>
              <a:rPr lang="es-ES" sz="1200" dirty="0" smtClean="0"/>
              <a:t>Publicar listas de subsidiarias , empresas relacionadas, emprendimientos conjuntos y otras entidades vinculadas</a:t>
            </a:r>
          </a:p>
          <a:p>
            <a:pPr marL="171450" indent="-171450">
              <a:buFont typeface="Wingdings" panose="05000000000000000000" pitchFamily="2" charset="2"/>
              <a:buChar char="ü"/>
            </a:pPr>
            <a:r>
              <a:rPr lang="es-ES" sz="1200" dirty="0" smtClean="0"/>
              <a:t>Publicar estados financieros correspondientes a cada país en el cual tengan presencia.</a:t>
            </a:r>
          </a:p>
          <a:p>
            <a:endParaRPr lang="es-ES" sz="1200" b="1" dirty="0" smtClean="0">
              <a:solidFill>
                <a:srgbClr val="0070C0"/>
              </a:solidFill>
            </a:endParaRPr>
          </a:p>
          <a:p>
            <a:r>
              <a:rPr lang="es-ES" sz="1200" b="1" dirty="0" smtClean="0">
                <a:solidFill>
                  <a:srgbClr val="0070C0"/>
                </a:solidFill>
              </a:rPr>
              <a:t>Gobiernos:</a:t>
            </a:r>
          </a:p>
          <a:p>
            <a:pPr marL="171450" indent="-171450">
              <a:buFont typeface="Wingdings" panose="05000000000000000000" pitchFamily="2" charset="2"/>
              <a:buChar char="ü"/>
            </a:pPr>
            <a:r>
              <a:rPr lang="es-ES" sz="1200" dirty="0"/>
              <a:t> </a:t>
            </a:r>
            <a:r>
              <a:rPr lang="es-ES" sz="1200" dirty="0" smtClean="0"/>
              <a:t>Implementar leyes contra soborno y recursos para su aplicación </a:t>
            </a:r>
          </a:p>
          <a:p>
            <a:pPr marL="171450" indent="-171450">
              <a:buFont typeface="Wingdings" panose="05000000000000000000" pitchFamily="2" charset="2"/>
              <a:buChar char="ü"/>
            </a:pPr>
            <a:r>
              <a:rPr lang="es-ES" sz="1200" dirty="0" smtClean="0"/>
              <a:t>Adoptar medidas que exijan empresas informen obligatoriamente sobre medidas contra corrupción</a:t>
            </a:r>
          </a:p>
          <a:p>
            <a:pPr marL="171450" indent="-171450">
              <a:buFont typeface="Wingdings" panose="05000000000000000000" pitchFamily="2" charset="2"/>
              <a:buChar char="ü"/>
            </a:pPr>
            <a:r>
              <a:rPr lang="es-ES" sz="1200" dirty="0" smtClean="0"/>
              <a:t>Exigir que empresas divulguen sus estructuras societarias.</a:t>
            </a:r>
          </a:p>
          <a:p>
            <a:pPr marL="171450" indent="-171450">
              <a:buFont typeface="Wingdings" panose="05000000000000000000" pitchFamily="2" charset="2"/>
              <a:buChar char="ü"/>
            </a:pPr>
            <a:r>
              <a:rPr lang="es-ES" sz="1200" dirty="0" smtClean="0"/>
              <a:t>Exigir publicación de estados financieros de las empresas desglosados por país</a:t>
            </a:r>
          </a:p>
          <a:p>
            <a:endParaRPr lang="es-ES" sz="1200" dirty="0" smtClean="0"/>
          </a:p>
          <a:p>
            <a:r>
              <a:rPr lang="es-ES" sz="1200" b="1" dirty="0" smtClean="0">
                <a:solidFill>
                  <a:srgbClr val="0070C0"/>
                </a:solidFill>
              </a:rPr>
              <a:t>Sociedad civil:</a:t>
            </a:r>
          </a:p>
          <a:p>
            <a:pPr marL="171450" indent="-171450">
              <a:buFont typeface="Wingdings" panose="05000000000000000000" pitchFamily="2" charset="2"/>
              <a:buChar char="ü"/>
            </a:pPr>
            <a:r>
              <a:rPr lang="es-ES" sz="1200" dirty="0" smtClean="0"/>
              <a:t>Exigir mayor transparencia por parte de las empresas </a:t>
            </a:r>
          </a:p>
          <a:p>
            <a:pPr marL="171450" indent="-171450">
              <a:buFont typeface="Wingdings" panose="05000000000000000000" pitchFamily="2" charset="2"/>
              <a:buChar char="ü"/>
            </a:pPr>
            <a:r>
              <a:rPr lang="es-ES" sz="1200" dirty="0" smtClean="0"/>
              <a:t>Impulsar que empresas presenten informes país</a:t>
            </a:r>
          </a:p>
          <a:p>
            <a:endParaRPr lang="es-ES" sz="1200" dirty="0" smtClean="0"/>
          </a:p>
        </p:txBody>
      </p:sp>
      <p:pic>
        <p:nvPicPr>
          <p:cNvPr id="5" name="Picture 6"/>
          <p:cNvPicPr>
            <a:picLocks noChangeAspect="1"/>
          </p:cNvPicPr>
          <p:nvPr/>
        </p:nvPicPr>
        <p:blipFill>
          <a:blip r:embed="rId4"/>
          <a:stretch>
            <a:fillRect/>
          </a:stretch>
        </p:blipFill>
        <p:spPr>
          <a:xfrm>
            <a:off x="1039459" y="393761"/>
            <a:ext cx="1350942" cy="457240"/>
          </a:xfrm>
          <a:prstGeom prst="rect">
            <a:avLst/>
          </a:prstGeom>
        </p:spPr>
      </p:pic>
      <p:pic>
        <p:nvPicPr>
          <p:cNvPr id="6" name="Picture 8"/>
          <p:cNvPicPr>
            <a:picLocks noChangeAspect="1"/>
          </p:cNvPicPr>
          <p:nvPr/>
        </p:nvPicPr>
        <p:blipFill>
          <a:blip r:embed="rId5"/>
          <a:stretch>
            <a:fillRect/>
          </a:stretch>
        </p:blipFill>
        <p:spPr>
          <a:xfrm>
            <a:off x="7101620" y="393761"/>
            <a:ext cx="1603387" cy="377985"/>
          </a:xfrm>
          <a:prstGeom prst="rect">
            <a:avLst/>
          </a:prstGeom>
        </p:spPr>
      </p:pic>
      <p:pic>
        <p:nvPicPr>
          <p:cNvPr id="7" name="Picture 6"/>
          <p:cNvPicPr>
            <a:picLocks noChangeAspect="1"/>
          </p:cNvPicPr>
          <p:nvPr/>
        </p:nvPicPr>
        <p:blipFill>
          <a:blip r:embed="rId6"/>
          <a:stretch>
            <a:fillRect/>
          </a:stretch>
        </p:blipFill>
        <p:spPr>
          <a:xfrm>
            <a:off x="2504838" y="393761"/>
            <a:ext cx="4596782" cy="493819"/>
          </a:xfrm>
          <a:prstGeom prst="rect">
            <a:avLst/>
          </a:prstGeom>
        </p:spPr>
      </p:pic>
      <p:sp>
        <p:nvSpPr>
          <p:cNvPr id="2" name="1 CuadroTexto"/>
          <p:cNvSpPr txBox="1"/>
          <p:nvPr/>
        </p:nvSpPr>
        <p:spPr>
          <a:xfrm>
            <a:off x="1209600" y="771746"/>
            <a:ext cx="5478578" cy="369332"/>
          </a:xfrm>
          <a:prstGeom prst="rect">
            <a:avLst/>
          </a:prstGeom>
          <a:noFill/>
        </p:spPr>
        <p:txBody>
          <a:bodyPr wrap="square" rtlCol="0">
            <a:spAutoFit/>
          </a:bodyPr>
          <a:lstStyle/>
          <a:p>
            <a:r>
              <a:rPr lang="es-CR" b="1" dirty="0" smtClean="0">
                <a:solidFill>
                  <a:srgbClr val="0070C0"/>
                </a:solidFill>
              </a:rPr>
              <a:t>Recomendaciones desde transparencia Internacional</a:t>
            </a:r>
            <a:endParaRPr lang="es-CR" b="1" dirty="0">
              <a:solidFill>
                <a:srgbClr val="0070C0"/>
              </a:solidFill>
            </a:endParaRPr>
          </a:p>
        </p:txBody>
      </p:sp>
    </p:spTree>
    <p:extLst>
      <p:ext uri="{BB962C8B-B14F-4D97-AF65-F5344CB8AC3E}">
        <p14:creationId xmlns:p14="http://schemas.microsoft.com/office/powerpoint/2010/main" val="1005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 fill="hold"/>
                                        <p:tgtEl>
                                          <p:spTgt spid="2"/>
                                        </p:tgtEl>
                                        <p:attrNameLst>
                                          <p:attrName>ppt_x</p:attrName>
                                        </p:attrNameLst>
                                      </p:cBhvr>
                                      <p:tavLst>
                                        <p:tav tm="0">
                                          <p:val>
                                            <p:strVal val="0-#ppt_w/2"/>
                                          </p:val>
                                        </p:tav>
                                        <p:tav tm="100000">
                                          <p:val>
                                            <p:strVal val="#ppt_x"/>
                                          </p:val>
                                        </p:tav>
                                      </p:tavLst>
                                    </p:anim>
                                    <p:anim calcmode="lin" valueType="num">
                                      <p:cBhvr additive="base">
                                        <p:cTn id="8" dur="1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fade">
                                      <p:cBhvr>
                                        <p:cTn id="48" dur="1000"/>
                                        <p:tgtEl>
                                          <p:spTgt spid="4">
                                            <p:txEl>
                                              <p:pRg st="5" end="5"/>
                                            </p:txEl>
                                          </p:spTgt>
                                        </p:tgtEl>
                                      </p:cBhvr>
                                    </p:animEffect>
                                    <p:anim calcmode="lin" valueType="num">
                                      <p:cBhvr>
                                        <p:cTn id="4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1000"/>
                                        <p:tgtEl>
                                          <p:spTgt spid="4">
                                            <p:txEl>
                                              <p:pRg st="6" end="6"/>
                                            </p:txEl>
                                          </p:spTgt>
                                        </p:tgtEl>
                                      </p:cBhvr>
                                    </p:animEffect>
                                    <p:anim calcmode="lin" valueType="num">
                                      <p:cBhvr>
                                        <p:cTn id="5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fade">
                                      <p:cBhvr>
                                        <p:cTn id="62" dur="1000"/>
                                        <p:tgtEl>
                                          <p:spTgt spid="4">
                                            <p:txEl>
                                              <p:pRg st="7" end="7"/>
                                            </p:txEl>
                                          </p:spTgt>
                                        </p:tgtEl>
                                      </p:cBhvr>
                                    </p:animEffect>
                                    <p:anim calcmode="lin" valueType="num">
                                      <p:cBhvr>
                                        <p:cTn id="6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animEffect transition="in" filter="fade">
                                      <p:cBhvr>
                                        <p:cTn id="69" dur="1000"/>
                                        <p:tgtEl>
                                          <p:spTgt spid="4">
                                            <p:txEl>
                                              <p:pRg st="9" end="9"/>
                                            </p:txEl>
                                          </p:spTgt>
                                        </p:tgtEl>
                                      </p:cBhvr>
                                    </p:animEffect>
                                    <p:anim calcmode="lin" valueType="num">
                                      <p:cBhvr>
                                        <p:cTn id="7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4">
                                            <p:txEl>
                                              <p:pRg st="10" end="10"/>
                                            </p:txEl>
                                          </p:spTgt>
                                        </p:tgtEl>
                                        <p:attrNameLst>
                                          <p:attrName>style.visibility</p:attrName>
                                        </p:attrNameLst>
                                      </p:cBhvr>
                                      <p:to>
                                        <p:strVal val="visible"/>
                                      </p:to>
                                    </p:set>
                                    <p:animEffect transition="in" filter="fade">
                                      <p:cBhvr>
                                        <p:cTn id="76" dur="1000"/>
                                        <p:tgtEl>
                                          <p:spTgt spid="4">
                                            <p:txEl>
                                              <p:pRg st="10" end="10"/>
                                            </p:txEl>
                                          </p:spTgt>
                                        </p:tgtEl>
                                      </p:cBhvr>
                                    </p:animEffect>
                                    <p:anim calcmode="lin" valueType="num">
                                      <p:cBhvr>
                                        <p:cTn id="7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4">
                                            <p:txEl>
                                              <p:pRg st="11" end="11"/>
                                            </p:txEl>
                                          </p:spTgt>
                                        </p:tgtEl>
                                        <p:attrNameLst>
                                          <p:attrName>style.visibility</p:attrName>
                                        </p:attrNameLst>
                                      </p:cBhvr>
                                      <p:to>
                                        <p:strVal val="visible"/>
                                      </p:to>
                                    </p:set>
                                    <p:animEffect transition="in" filter="fade">
                                      <p:cBhvr>
                                        <p:cTn id="83" dur="1000"/>
                                        <p:tgtEl>
                                          <p:spTgt spid="4">
                                            <p:txEl>
                                              <p:pRg st="11" end="11"/>
                                            </p:txEl>
                                          </p:spTgt>
                                        </p:tgtEl>
                                      </p:cBhvr>
                                    </p:animEffect>
                                    <p:anim calcmode="lin" valueType="num">
                                      <p:cBhvr>
                                        <p:cTn id="84"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5"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
                                            <p:txEl>
                                              <p:pRg st="12" end="12"/>
                                            </p:txEl>
                                          </p:spTgt>
                                        </p:tgtEl>
                                        <p:attrNameLst>
                                          <p:attrName>style.visibility</p:attrName>
                                        </p:attrNameLst>
                                      </p:cBhvr>
                                      <p:to>
                                        <p:strVal val="visible"/>
                                      </p:to>
                                    </p:set>
                                    <p:animEffect transition="in" filter="fade">
                                      <p:cBhvr>
                                        <p:cTn id="90" dur="1000"/>
                                        <p:tgtEl>
                                          <p:spTgt spid="4">
                                            <p:txEl>
                                              <p:pRg st="12" end="12"/>
                                            </p:txEl>
                                          </p:spTgt>
                                        </p:tgtEl>
                                      </p:cBhvr>
                                    </p:animEffect>
                                    <p:anim calcmode="lin" valueType="num">
                                      <p:cBhvr>
                                        <p:cTn id="91"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92"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
                                            <p:txEl>
                                              <p:pRg st="13" end="13"/>
                                            </p:txEl>
                                          </p:spTgt>
                                        </p:tgtEl>
                                        <p:attrNameLst>
                                          <p:attrName>style.visibility</p:attrName>
                                        </p:attrNameLst>
                                      </p:cBhvr>
                                      <p:to>
                                        <p:strVal val="visible"/>
                                      </p:to>
                                    </p:set>
                                    <p:animEffect transition="in" filter="fade">
                                      <p:cBhvr>
                                        <p:cTn id="97" dur="1000"/>
                                        <p:tgtEl>
                                          <p:spTgt spid="4">
                                            <p:txEl>
                                              <p:pRg st="13" end="13"/>
                                            </p:txEl>
                                          </p:spTgt>
                                        </p:tgtEl>
                                      </p:cBhvr>
                                    </p:animEffect>
                                    <p:anim calcmode="lin" valueType="num">
                                      <p:cBhvr>
                                        <p:cTn id="98"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4">
                                            <p:txEl>
                                              <p:pRg st="15" end="15"/>
                                            </p:txEl>
                                          </p:spTgt>
                                        </p:tgtEl>
                                        <p:attrNameLst>
                                          <p:attrName>style.visibility</p:attrName>
                                        </p:attrNameLst>
                                      </p:cBhvr>
                                      <p:to>
                                        <p:strVal val="visible"/>
                                      </p:to>
                                    </p:set>
                                    <p:animEffect transition="in" filter="fade">
                                      <p:cBhvr>
                                        <p:cTn id="104" dur="1000"/>
                                        <p:tgtEl>
                                          <p:spTgt spid="4">
                                            <p:txEl>
                                              <p:pRg st="15" end="15"/>
                                            </p:txEl>
                                          </p:spTgt>
                                        </p:tgtEl>
                                      </p:cBhvr>
                                    </p:animEffect>
                                    <p:anim calcmode="lin" valueType="num">
                                      <p:cBhvr>
                                        <p:cTn id="105"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106"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4">
                                            <p:txEl>
                                              <p:pRg st="16" end="16"/>
                                            </p:txEl>
                                          </p:spTgt>
                                        </p:tgtEl>
                                        <p:attrNameLst>
                                          <p:attrName>style.visibility</p:attrName>
                                        </p:attrNameLst>
                                      </p:cBhvr>
                                      <p:to>
                                        <p:strVal val="visible"/>
                                      </p:to>
                                    </p:set>
                                    <p:animEffect transition="in" filter="fade">
                                      <p:cBhvr>
                                        <p:cTn id="111" dur="1000"/>
                                        <p:tgtEl>
                                          <p:spTgt spid="4">
                                            <p:txEl>
                                              <p:pRg st="16" end="16"/>
                                            </p:txEl>
                                          </p:spTgt>
                                        </p:tgtEl>
                                      </p:cBhvr>
                                    </p:animEffect>
                                    <p:anim calcmode="lin" valueType="num">
                                      <p:cBhvr>
                                        <p:cTn id="112"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113"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
                                            <p:txEl>
                                              <p:pRg st="17" end="17"/>
                                            </p:txEl>
                                          </p:spTgt>
                                        </p:tgtEl>
                                        <p:attrNameLst>
                                          <p:attrName>style.visibility</p:attrName>
                                        </p:attrNameLst>
                                      </p:cBhvr>
                                      <p:to>
                                        <p:strVal val="visible"/>
                                      </p:to>
                                    </p:set>
                                    <p:animEffect transition="in" filter="fade">
                                      <p:cBhvr>
                                        <p:cTn id="118" dur="1000"/>
                                        <p:tgtEl>
                                          <p:spTgt spid="4">
                                            <p:txEl>
                                              <p:pRg st="17" end="17"/>
                                            </p:txEl>
                                          </p:spTgt>
                                        </p:tgtEl>
                                      </p:cBhvr>
                                    </p:animEffect>
                                    <p:anim calcmode="lin" valueType="num">
                                      <p:cBhvr>
                                        <p:cTn id="119"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120" dur="1000" fill="hold"/>
                                        <p:tgtEl>
                                          <p:spTgt spid="4">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786580" y="797898"/>
            <a:ext cx="7900220" cy="13046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R" dirty="0" smtClean="0">
                <a:solidFill>
                  <a:srgbClr val="0070C0"/>
                </a:solidFill>
                <a:effectLst>
                  <a:outerShdw blurRad="38100" dist="38100" dir="2700000" algn="tl">
                    <a:srgbClr val="000000">
                      <a:alpha val="43137"/>
                    </a:srgbClr>
                  </a:outerShdw>
                </a:effectLst>
              </a:rPr>
              <a:t>¡MUCHAS GRACIAS!</a:t>
            </a:r>
            <a:endParaRPr lang="es-CR" dirty="0">
              <a:solidFill>
                <a:srgbClr val="0070C0"/>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013" y="2835596"/>
            <a:ext cx="2587381" cy="69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478" y="2865824"/>
            <a:ext cx="3053756" cy="66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30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 t="13095" r="50054" b="36905"/>
          <a:stretch/>
        </p:blipFill>
        <p:spPr bwMode="auto">
          <a:xfrm>
            <a:off x="0" y="-1"/>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1001230" y="1809210"/>
            <a:ext cx="8142770" cy="292346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solidFill>
                  <a:srgbClr val="0070C0"/>
                </a:solidFill>
              </a:rPr>
              <a:t>CORRUPCIÓN:  </a:t>
            </a:r>
            <a:r>
              <a:rPr lang="en-US" dirty="0" smtClean="0">
                <a:solidFill>
                  <a:srgbClr val="0070C0"/>
                </a:solidFill>
              </a:rPr>
              <a:t> </a:t>
            </a:r>
            <a:r>
              <a:rPr lang="es-ES" dirty="0" smtClean="0"/>
              <a:t>el abuso del poder para obtener ganancias privadas. </a:t>
            </a:r>
          </a:p>
          <a:p>
            <a:pPr marL="0" indent="0">
              <a:buNone/>
            </a:pPr>
            <a:endParaRPr lang="es-ES" dirty="0" smtClean="0"/>
          </a:p>
          <a:p>
            <a:pPr algn="just">
              <a:lnSpc>
                <a:spcPct val="110000"/>
              </a:lnSpc>
              <a:buFont typeface="Wingdings" panose="05000000000000000000" pitchFamily="2" charset="2"/>
              <a:buChar char="ü"/>
            </a:pPr>
            <a:r>
              <a:rPr lang="es-ES" b="1" dirty="0" smtClean="0">
                <a:solidFill>
                  <a:srgbClr val="0070C0"/>
                </a:solidFill>
              </a:rPr>
              <a:t>Gran corrupción: </a:t>
            </a:r>
            <a:r>
              <a:rPr lang="es-ES" dirty="0" smtClean="0"/>
              <a:t>actos cometidos a un </a:t>
            </a:r>
            <a:r>
              <a:rPr lang="es-ES" b="1" u="sng" dirty="0" smtClean="0">
                <a:solidFill>
                  <a:srgbClr val="0070C0"/>
                </a:solidFill>
              </a:rPr>
              <a:t>alto nivel de gobierno </a:t>
            </a:r>
            <a:r>
              <a:rPr lang="es-ES" dirty="0" smtClean="0"/>
              <a:t>que distorsionan las políticas o el funcionamiento central del Estado, lo que permite a los líderes beneficiarse a expensas del bien público.</a:t>
            </a:r>
            <a:r>
              <a:rPr lang="en-US" dirty="0" smtClean="0"/>
              <a:t> </a:t>
            </a:r>
          </a:p>
          <a:p>
            <a:pPr marL="0" indent="0" algn="just">
              <a:lnSpc>
                <a:spcPct val="110000"/>
              </a:lnSpc>
              <a:buNone/>
            </a:pPr>
            <a:endParaRPr lang="es-ES" dirty="0" smtClean="0"/>
          </a:p>
          <a:p>
            <a:pPr algn="just">
              <a:lnSpc>
                <a:spcPct val="110000"/>
              </a:lnSpc>
              <a:buFont typeface="Wingdings" panose="05000000000000000000" pitchFamily="2" charset="2"/>
              <a:buChar char="ü"/>
            </a:pPr>
            <a:r>
              <a:rPr lang="es-ES" b="1" dirty="0" smtClean="0">
                <a:solidFill>
                  <a:srgbClr val="0070C0"/>
                </a:solidFill>
              </a:rPr>
              <a:t>Menor</a:t>
            </a:r>
            <a:r>
              <a:rPr lang="es-ES" dirty="0" smtClean="0">
                <a:solidFill>
                  <a:srgbClr val="0070C0"/>
                </a:solidFill>
              </a:rPr>
              <a:t> (</a:t>
            </a:r>
            <a:r>
              <a:rPr lang="es-ES" dirty="0" err="1" smtClean="0">
                <a:solidFill>
                  <a:srgbClr val="0070C0"/>
                </a:solidFill>
              </a:rPr>
              <a:t>Petty</a:t>
            </a:r>
            <a:r>
              <a:rPr lang="es-ES" dirty="0" smtClean="0">
                <a:solidFill>
                  <a:srgbClr val="0070C0"/>
                </a:solidFill>
              </a:rPr>
              <a:t>): </a:t>
            </a:r>
            <a:r>
              <a:rPr lang="es-ES" b="1" u="sng" dirty="0" smtClean="0">
                <a:solidFill>
                  <a:srgbClr val="0070C0"/>
                </a:solidFill>
              </a:rPr>
              <a:t>abuso cotidiano del poder confiado por funcionarios públicos de bajo y medio nivel </a:t>
            </a:r>
            <a:r>
              <a:rPr lang="es-ES" dirty="0" smtClean="0"/>
              <a:t>en sus interacciones con los ciudadanos comunes.</a:t>
            </a:r>
          </a:p>
          <a:p>
            <a:pPr marL="0" indent="0" algn="just">
              <a:lnSpc>
                <a:spcPct val="110000"/>
              </a:lnSpc>
              <a:buNone/>
            </a:pPr>
            <a:endParaRPr lang="es-ES" dirty="0" smtClean="0"/>
          </a:p>
          <a:p>
            <a:pPr algn="just">
              <a:lnSpc>
                <a:spcPct val="110000"/>
              </a:lnSpc>
              <a:buFont typeface="Wingdings" panose="05000000000000000000" pitchFamily="2" charset="2"/>
              <a:buChar char="ü"/>
            </a:pPr>
            <a:r>
              <a:rPr lang="es-ES" b="1" dirty="0" err="1" smtClean="0">
                <a:solidFill>
                  <a:srgbClr val="0070C0"/>
                </a:solidFill>
              </a:rPr>
              <a:t>Política</a:t>
            </a:r>
            <a:r>
              <a:rPr lang="es-ES" dirty="0" err="1" smtClean="0">
                <a:solidFill>
                  <a:srgbClr val="0070C0"/>
                </a:solidFill>
              </a:rPr>
              <a:t>:</a:t>
            </a:r>
            <a:r>
              <a:rPr lang="es-ES" dirty="0" err="1" smtClean="0"/>
              <a:t>Manipulación</a:t>
            </a:r>
            <a:r>
              <a:rPr lang="es-ES" dirty="0" smtClean="0"/>
              <a:t> de las políticas, las instituciones y las reglas de procedimiento en la asignación de recursos y la financiación por parte de los responsables políticos</a:t>
            </a:r>
            <a:r>
              <a:rPr lang="es-ES" dirty="0"/>
              <a:t>.</a:t>
            </a:r>
            <a:endParaRPr lang="es-ES" dirty="0" smtClean="0"/>
          </a:p>
          <a:p>
            <a:pPr>
              <a:lnSpc>
                <a:spcPct val="110000"/>
              </a:lnSpc>
              <a:buFont typeface="Wingdings" panose="05000000000000000000" pitchFamily="2" charset="2"/>
              <a:buChar char="ü"/>
            </a:pPr>
            <a:endParaRPr lang="es-ES" dirty="0" smtClean="0"/>
          </a:p>
          <a:p>
            <a:pPr>
              <a:lnSpc>
                <a:spcPct val="110000"/>
              </a:lnSpc>
            </a:pPr>
            <a:endParaRPr lang="es-ES" dirty="0"/>
          </a:p>
        </p:txBody>
      </p:sp>
      <p:sp>
        <p:nvSpPr>
          <p:cNvPr id="6" name="Title 1"/>
          <p:cNvSpPr txBox="1">
            <a:spLocks/>
          </p:cNvSpPr>
          <p:nvPr/>
        </p:nvSpPr>
        <p:spPr>
          <a:xfrm>
            <a:off x="1095841" y="1175764"/>
            <a:ext cx="5031518"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latin typeface="Helvetica" panose="020B0604020202020204" pitchFamily="34" charset="0"/>
                <a:cs typeface="Helvetica" panose="020B0604020202020204" pitchFamily="34" charset="0"/>
              </a:rPr>
              <a:t>Conceptos </a:t>
            </a:r>
            <a:r>
              <a:rPr lang="es-CR" sz="1200" dirty="0" smtClean="0">
                <a:solidFill>
                  <a:srgbClr val="0070C0"/>
                </a:solidFill>
                <a:latin typeface="Helvetica" panose="020B0604020202020204" pitchFamily="34" charset="0"/>
                <a:cs typeface="Helvetica" panose="020B0604020202020204" pitchFamily="34" charset="0"/>
              </a:rPr>
              <a:t>(Transparencia Internacional):</a:t>
            </a:r>
            <a:endParaRPr lang="en-US" sz="1200" dirty="0">
              <a:solidFill>
                <a:srgbClr val="0070C0"/>
              </a:solidFill>
              <a:latin typeface="Helvetica" panose="020B0604020202020204" pitchFamily="34" charset="0"/>
              <a:cs typeface="Helvetica" panose="020B0604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65" y="343063"/>
            <a:ext cx="2069116" cy="37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81424" y="394544"/>
            <a:ext cx="3781151" cy="646331"/>
          </a:xfrm>
          <a:prstGeom prst="rect">
            <a:avLst/>
          </a:prstGeom>
        </p:spPr>
        <p:txBody>
          <a:bodyPr wrap="square">
            <a:spAutoFit/>
          </a:bodyPr>
          <a:lstStyle/>
          <a:p>
            <a:pPr lvl="0" algn="ctr" fontAlgn="base"/>
            <a:r>
              <a:rPr lang="es-CO" b="1" i="1" dirty="0">
                <a:solidFill>
                  <a:prstClr val="black"/>
                </a:solidFill>
              </a:rPr>
              <a:t>“Gestión de riesgos de corrupción y soborno”.</a:t>
            </a:r>
            <a:endParaRPr lang="es-ES" b="1" dirty="0">
              <a:solidFill>
                <a:srgbClr val="202B6C"/>
              </a:solidFill>
              <a:latin typeface="Helvetica"/>
              <a:cs typeface="Helvetica"/>
            </a:endParaRPr>
          </a:p>
        </p:txBody>
      </p:sp>
      <p:pic>
        <p:nvPicPr>
          <p:cNvPr id="8" name="Picture 7"/>
          <p:cNvPicPr>
            <a:picLocks noChangeAspect="1"/>
          </p:cNvPicPr>
          <p:nvPr/>
        </p:nvPicPr>
        <p:blipFill>
          <a:blip r:embed="rId5"/>
          <a:stretch>
            <a:fillRect/>
          </a:stretch>
        </p:blipFill>
        <p:spPr>
          <a:xfrm>
            <a:off x="1180800" y="401397"/>
            <a:ext cx="1410049" cy="457240"/>
          </a:xfrm>
          <a:prstGeom prst="rect">
            <a:avLst/>
          </a:prstGeom>
        </p:spPr>
      </p:pic>
    </p:spTree>
    <p:extLst>
      <p:ext uri="{BB962C8B-B14F-4D97-AF65-F5344CB8AC3E}">
        <p14:creationId xmlns:p14="http://schemas.microsoft.com/office/powerpoint/2010/main" val="269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3500" y="-1970"/>
            <a:ext cx="9144793" cy="5145470"/>
          </a:xfrm>
          <a:prstGeom prst="rect">
            <a:avLst/>
          </a:prstGeom>
        </p:spPr>
      </p:pic>
      <p:sp>
        <p:nvSpPr>
          <p:cNvPr id="6" name="Rectangle 5"/>
          <p:cNvSpPr/>
          <p:nvPr/>
        </p:nvSpPr>
        <p:spPr>
          <a:xfrm>
            <a:off x="1342759" y="1594405"/>
            <a:ext cx="7017249" cy="2800767"/>
          </a:xfrm>
          <a:prstGeom prst="rect">
            <a:avLst/>
          </a:prstGeom>
        </p:spPr>
        <p:txBody>
          <a:bodyPr wrap="square">
            <a:spAutoFit/>
          </a:bodyPr>
          <a:lstStyle/>
          <a:p>
            <a:pPr lvl="0" algn="just">
              <a:lnSpc>
                <a:spcPct val="110000"/>
              </a:lnSpc>
            </a:pPr>
            <a:r>
              <a:rPr lang="es-ES" sz="2000" dirty="0" smtClean="0">
                <a:solidFill>
                  <a:prstClr val="black"/>
                </a:solidFill>
              </a:rPr>
              <a:t>Entrega </a:t>
            </a:r>
            <a:r>
              <a:rPr lang="es-ES" sz="2000" dirty="0">
                <a:solidFill>
                  <a:prstClr val="black"/>
                </a:solidFill>
              </a:rPr>
              <a:t>o aceptación de dinero, regalos u otro tipo de ventajas como incentivo para hacer algo deshonesto, ilegal o que constituye una violación de la confianza en el transcurso de la actividad comercial. </a:t>
            </a:r>
            <a:r>
              <a:rPr lang="es-ES" sz="2000" b="1" i="1" dirty="0" err="1">
                <a:solidFill>
                  <a:prstClr val="black"/>
                </a:solidFill>
              </a:rPr>
              <a:t>Transparency</a:t>
            </a:r>
            <a:r>
              <a:rPr lang="es-ES" sz="2000" b="1" i="1" dirty="0">
                <a:solidFill>
                  <a:prstClr val="black"/>
                </a:solidFill>
              </a:rPr>
              <a:t> International (TI) introdujo los </a:t>
            </a:r>
            <a:r>
              <a:rPr lang="es-ES" sz="2000" b="1" i="1" dirty="0">
                <a:solidFill>
                  <a:srgbClr val="0070C0"/>
                </a:solidFill>
              </a:rPr>
              <a:t>Principios Empresariales para Contrarrestar el Soborno en 2002. </a:t>
            </a:r>
            <a:r>
              <a:rPr lang="es-ES" sz="2000" b="1" i="1" dirty="0">
                <a:solidFill>
                  <a:prstClr val="black"/>
                </a:solidFill>
              </a:rPr>
              <a:t>Desde entonces, los Principios Empresariales se han convertido en un estándar reconocido y en un modelo para desarrollar programas de lucha contra el soborno. </a:t>
            </a:r>
          </a:p>
        </p:txBody>
      </p:sp>
      <p:sp>
        <p:nvSpPr>
          <p:cNvPr id="7" name="Rectangle 6"/>
          <p:cNvSpPr/>
          <p:nvPr/>
        </p:nvSpPr>
        <p:spPr>
          <a:xfrm>
            <a:off x="2901600" y="377715"/>
            <a:ext cx="3635999" cy="646331"/>
          </a:xfrm>
          <a:prstGeom prst="rect">
            <a:avLst/>
          </a:prstGeom>
        </p:spPr>
        <p:txBody>
          <a:bodyPr wrap="square">
            <a:spAutoFit/>
          </a:bodyPr>
          <a:lstStyle/>
          <a:p>
            <a:pPr lvl="0" algn="ctr" fontAlgn="base"/>
            <a:r>
              <a:rPr lang="es-CO" b="1" i="1" dirty="0">
                <a:solidFill>
                  <a:prstClr val="black"/>
                </a:solidFill>
              </a:rPr>
              <a:t>“Gestión de riesgos de corrupción y soborno”.</a:t>
            </a:r>
            <a:endParaRPr lang="es-ES" b="1" dirty="0">
              <a:solidFill>
                <a:srgbClr val="202B6C"/>
              </a:solidFill>
              <a:latin typeface="Helvetica"/>
              <a:cs typeface="Helvetica"/>
            </a:endParaRPr>
          </a:p>
        </p:txBody>
      </p:sp>
      <p:pic>
        <p:nvPicPr>
          <p:cNvPr id="8" name="Picture 7"/>
          <p:cNvPicPr>
            <a:picLocks noChangeAspect="1"/>
          </p:cNvPicPr>
          <p:nvPr/>
        </p:nvPicPr>
        <p:blipFill>
          <a:blip r:embed="rId3"/>
          <a:stretch>
            <a:fillRect/>
          </a:stretch>
        </p:blipFill>
        <p:spPr>
          <a:xfrm>
            <a:off x="955267" y="353329"/>
            <a:ext cx="1665534" cy="457240"/>
          </a:xfrm>
          <a:prstGeom prst="rect">
            <a:avLst/>
          </a:prstGeom>
        </p:spPr>
      </p:pic>
      <p:pic>
        <p:nvPicPr>
          <p:cNvPr id="9" name="Picture 8"/>
          <p:cNvPicPr>
            <a:picLocks noChangeAspect="1"/>
          </p:cNvPicPr>
          <p:nvPr/>
        </p:nvPicPr>
        <p:blipFill>
          <a:blip r:embed="rId4"/>
          <a:stretch>
            <a:fillRect/>
          </a:stretch>
        </p:blipFill>
        <p:spPr>
          <a:xfrm>
            <a:off x="6863938" y="377715"/>
            <a:ext cx="1822862" cy="432854"/>
          </a:xfrm>
          <a:prstGeom prst="rect">
            <a:avLst/>
          </a:prstGeom>
        </p:spPr>
      </p:pic>
      <p:sp>
        <p:nvSpPr>
          <p:cNvPr id="5" name="4 CuadroTexto"/>
          <p:cNvSpPr txBox="1"/>
          <p:nvPr/>
        </p:nvSpPr>
        <p:spPr>
          <a:xfrm>
            <a:off x="1080000" y="936000"/>
            <a:ext cx="1901483" cy="584775"/>
          </a:xfrm>
          <a:prstGeom prst="rect">
            <a:avLst/>
          </a:prstGeom>
          <a:noFill/>
        </p:spPr>
        <p:txBody>
          <a:bodyPr wrap="none" rtlCol="0">
            <a:spAutoFit/>
          </a:bodyPr>
          <a:lstStyle/>
          <a:p>
            <a:r>
              <a:rPr lang="es-CR" sz="3200" dirty="0" smtClean="0">
                <a:solidFill>
                  <a:srgbClr val="0070C0"/>
                </a:solidFill>
                <a:effectLst>
                  <a:outerShdw blurRad="38100" dist="38100" dir="2700000" algn="tl">
                    <a:srgbClr val="000000">
                      <a:alpha val="43137"/>
                    </a:srgbClr>
                  </a:outerShdw>
                </a:effectLst>
              </a:rPr>
              <a:t>SOBORNO</a:t>
            </a:r>
            <a:endParaRPr lang="es-CR"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9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ppt_x"/>
                                          </p:val>
                                        </p:tav>
                                        <p:tav tm="100000">
                                          <p:val>
                                            <p:strVal val="#ppt_x"/>
                                          </p:val>
                                        </p:tav>
                                      </p:tavLst>
                                    </p:anim>
                                    <p:anim calcmode="lin" valueType="num">
                                      <p:cBhvr additive="base">
                                        <p:cTn id="26"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 t="13095" r="50054" b="36905"/>
          <a:stretch/>
        </p:blipFill>
        <p:spPr bwMode="auto">
          <a:xfrm>
            <a:off x="0" y="8443"/>
            <a:ext cx="9216236" cy="518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77673" y="871789"/>
            <a:ext cx="3542936"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b="1" dirty="0" smtClean="0">
                <a:solidFill>
                  <a:schemeClr val="accent6">
                    <a:lumMod val="75000"/>
                  </a:schemeClr>
                </a:solidFill>
                <a:latin typeface="Helvetica" panose="020B0604020202020204" pitchFamily="34" charset="0"/>
                <a:cs typeface="Helvetica" panose="020B0604020202020204" pitchFamily="34" charset="0"/>
              </a:rPr>
              <a:t>Riesgos Soborno</a:t>
            </a:r>
            <a:endParaRPr lang="en-US" sz="3200" b="1" dirty="0">
              <a:solidFill>
                <a:schemeClr val="accent6">
                  <a:lumMod val="75000"/>
                </a:schemeClr>
              </a:solidFill>
              <a:latin typeface="Helvetica" panose="020B0604020202020204" pitchFamily="34" charset="0"/>
              <a:cs typeface="Helvetica" panose="020B060402020202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219" y="236217"/>
            <a:ext cx="1834372" cy="50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1099334" y="2484036"/>
            <a:ext cx="7983461" cy="323165"/>
          </a:xfrm>
          <a:prstGeom prst="rect">
            <a:avLst/>
          </a:prstGeom>
          <a:noFill/>
        </p:spPr>
        <p:txBody>
          <a:bodyPr wrap="square" rtlCol="0">
            <a:spAutoFit/>
          </a:bodyPr>
          <a:lstStyle/>
          <a:p>
            <a:pPr algn="just"/>
            <a:r>
              <a:rPr lang="es-ES" sz="1500" dirty="0" smtClean="0">
                <a:solidFill>
                  <a:srgbClr val="0070C0"/>
                </a:solidFill>
              </a:rPr>
              <a:t>2</a:t>
            </a:r>
            <a:r>
              <a:rPr lang="es-ES" sz="1500" b="1" dirty="0" smtClean="0">
                <a:ln w="0"/>
                <a:solidFill>
                  <a:srgbClr val="0070C0"/>
                </a:solidFill>
                <a:effectLst>
                  <a:outerShdw blurRad="38100" dist="25400" dir="5400000" algn="ctr" rotWithShape="0">
                    <a:srgbClr val="6E747A">
                      <a:alpha val="43000"/>
                    </a:srgbClr>
                  </a:outerShdw>
                </a:effectLst>
              </a:rPr>
              <a:t>. Pérdida de </a:t>
            </a:r>
            <a:r>
              <a:rPr lang="es-ES" sz="1500" b="1" dirty="0">
                <a:ln w="0"/>
                <a:solidFill>
                  <a:srgbClr val="0070C0"/>
                </a:solidFill>
                <a:effectLst>
                  <a:outerShdw blurRad="38100" dist="25400" dir="5400000" algn="ctr" rotWithShape="0">
                    <a:srgbClr val="6E747A">
                      <a:alpha val="43000"/>
                    </a:srgbClr>
                  </a:outerShdw>
                </a:effectLst>
              </a:rPr>
              <a:t>licencias de exportación</a:t>
            </a:r>
            <a:r>
              <a:rPr lang="es-ES" sz="1500" b="1" dirty="0" smtClean="0">
                <a:ln w="0"/>
                <a:solidFill>
                  <a:schemeClr val="accent1"/>
                </a:solidFill>
                <a:effectLst>
                  <a:outerShdw blurRad="38100" dist="25400" dir="5400000" algn="ctr" rotWithShape="0">
                    <a:srgbClr val="6E747A">
                      <a:alpha val="43000"/>
                    </a:srgbClr>
                  </a:outerShdw>
                </a:effectLst>
              </a:rPr>
              <a:t>.</a:t>
            </a:r>
            <a:endParaRPr lang="es-ES" sz="1500" b="1" dirty="0">
              <a:ln w="0"/>
              <a:solidFill>
                <a:schemeClr val="accent1"/>
              </a:solidFill>
              <a:effectLst>
                <a:outerShdw blurRad="38100" dist="25400" dir="5400000" algn="ctr" rotWithShape="0">
                  <a:srgbClr val="6E747A">
                    <a:alpha val="43000"/>
                  </a:srgbClr>
                </a:outerShdw>
              </a:effectLst>
            </a:endParaRPr>
          </a:p>
        </p:txBody>
      </p:sp>
      <p:sp>
        <p:nvSpPr>
          <p:cNvPr id="11" name="10 CuadroTexto"/>
          <p:cNvSpPr txBox="1"/>
          <p:nvPr/>
        </p:nvSpPr>
        <p:spPr>
          <a:xfrm>
            <a:off x="1077673" y="3019457"/>
            <a:ext cx="8068023" cy="323165"/>
          </a:xfrm>
          <a:prstGeom prst="rect">
            <a:avLst/>
          </a:prstGeom>
          <a:noFill/>
        </p:spPr>
        <p:txBody>
          <a:bodyPr wrap="square" rtlCol="0">
            <a:spAutoFit/>
          </a:bodyPr>
          <a:lstStyle/>
          <a:p>
            <a:pPr algn="just"/>
            <a:r>
              <a:rPr lang="es-ES" sz="1500" dirty="0">
                <a:solidFill>
                  <a:srgbClr val="0070C0"/>
                </a:solidFill>
              </a:rPr>
              <a:t>3</a:t>
            </a:r>
            <a:r>
              <a:rPr lang="es-ES" sz="1500" b="1" dirty="0">
                <a:ln w="0"/>
                <a:solidFill>
                  <a:srgbClr val="0070C0"/>
                </a:solidFill>
                <a:effectLst>
                  <a:outerShdw blurRad="38100" dist="25400" dir="5400000" algn="ctr" rotWithShape="0">
                    <a:srgbClr val="6E747A">
                      <a:alpha val="43000"/>
                    </a:srgbClr>
                  </a:outerShdw>
                </a:effectLst>
              </a:rPr>
              <a:t>. </a:t>
            </a:r>
            <a:r>
              <a:rPr lang="es-ES" sz="1500" b="1" dirty="0" smtClean="0">
                <a:ln w="0"/>
                <a:solidFill>
                  <a:srgbClr val="0070C0"/>
                </a:solidFill>
                <a:effectLst>
                  <a:outerShdw blurRad="38100" dist="25400" dir="5400000" algn="ctr" rotWithShape="0">
                    <a:srgbClr val="6E747A">
                      <a:alpha val="43000"/>
                    </a:srgbClr>
                  </a:outerShdw>
                </a:effectLst>
              </a:rPr>
              <a:t>Desacredita y pérdida de la reputación </a:t>
            </a:r>
            <a:r>
              <a:rPr lang="es-ES" sz="1500" dirty="0" smtClean="0"/>
              <a:t>(inclusión </a:t>
            </a:r>
            <a:r>
              <a:rPr lang="es-ES" sz="1500" dirty="0"/>
              <a:t>en una lista </a:t>
            </a:r>
            <a:r>
              <a:rPr lang="es-ES" sz="1500" dirty="0" smtClean="0"/>
              <a:t>negra)</a:t>
            </a:r>
            <a:endParaRPr lang="es-ES" sz="1500" dirty="0"/>
          </a:p>
        </p:txBody>
      </p:sp>
      <p:sp>
        <p:nvSpPr>
          <p:cNvPr id="12" name="11 CuadroTexto"/>
          <p:cNvSpPr txBox="1"/>
          <p:nvPr/>
        </p:nvSpPr>
        <p:spPr>
          <a:xfrm>
            <a:off x="1077673" y="3670801"/>
            <a:ext cx="8068023" cy="323165"/>
          </a:xfrm>
          <a:prstGeom prst="rect">
            <a:avLst/>
          </a:prstGeom>
          <a:noFill/>
        </p:spPr>
        <p:txBody>
          <a:bodyPr wrap="square" rtlCol="0">
            <a:spAutoFit/>
          </a:bodyPr>
          <a:lstStyle/>
          <a:p>
            <a:r>
              <a:rPr lang="es-CR" sz="1500" dirty="0">
                <a:solidFill>
                  <a:srgbClr val="0070C0"/>
                </a:solidFill>
              </a:rPr>
              <a:t>4. </a:t>
            </a:r>
            <a:r>
              <a:rPr lang="es-CR" sz="1500" b="1" dirty="0" smtClean="0">
                <a:ln w="0"/>
                <a:solidFill>
                  <a:srgbClr val="0070C0"/>
                </a:solidFill>
                <a:effectLst>
                  <a:outerShdw blurRad="38100" dist="25400" dir="5400000" algn="ctr" rotWithShape="0">
                    <a:srgbClr val="6E747A">
                      <a:alpha val="43000"/>
                    </a:srgbClr>
                  </a:outerShdw>
                </a:effectLst>
              </a:rPr>
              <a:t>Malos resultados</a:t>
            </a:r>
            <a:endParaRPr lang="es-CR" sz="1500" b="1" dirty="0">
              <a:ln w="0"/>
              <a:solidFill>
                <a:srgbClr val="0070C0"/>
              </a:solidFill>
              <a:effectLst>
                <a:outerShdw blurRad="38100" dist="25400" dir="5400000" algn="ctr" rotWithShape="0">
                  <a:srgbClr val="6E747A">
                    <a:alpha val="43000"/>
                  </a:srgbClr>
                </a:outerShdw>
              </a:effectLst>
            </a:endParaRPr>
          </a:p>
        </p:txBody>
      </p:sp>
      <p:sp>
        <p:nvSpPr>
          <p:cNvPr id="13" name="12 CuadroTexto"/>
          <p:cNvSpPr txBox="1"/>
          <p:nvPr/>
        </p:nvSpPr>
        <p:spPr>
          <a:xfrm>
            <a:off x="1075976" y="4252881"/>
            <a:ext cx="8068024" cy="553998"/>
          </a:xfrm>
          <a:prstGeom prst="rect">
            <a:avLst/>
          </a:prstGeom>
          <a:noFill/>
        </p:spPr>
        <p:txBody>
          <a:bodyPr wrap="square" rtlCol="0">
            <a:spAutoFit/>
          </a:bodyPr>
          <a:lstStyle/>
          <a:p>
            <a:r>
              <a:rPr lang="es-CR" sz="1500" dirty="0">
                <a:solidFill>
                  <a:srgbClr val="0070C0"/>
                </a:solidFill>
              </a:rPr>
              <a:t>5. </a:t>
            </a:r>
            <a:r>
              <a:rPr lang="es-CR" sz="1500" dirty="0"/>
              <a:t>El dinero gastado en sobornos es una pérdida para la organización. Además</a:t>
            </a:r>
            <a:r>
              <a:rPr lang="es-CR" sz="1500" b="1" dirty="0">
                <a:ln w="0"/>
                <a:solidFill>
                  <a:schemeClr val="accent1"/>
                </a:solidFill>
                <a:effectLst>
                  <a:outerShdw blurRad="38100" dist="25400" dir="5400000" algn="ctr" rotWithShape="0">
                    <a:srgbClr val="6E747A">
                      <a:alpha val="43000"/>
                    </a:srgbClr>
                  </a:outerShdw>
                </a:effectLst>
              </a:rPr>
              <a:t>, una vez que se entra en el terreno de los sobornos será más difícil volver </a:t>
            </a:r>
            <a:r>
              <a:rPr lang="es-CR" sz="1500" b="1" dirty="0" smtClean="0">
                <a:ln w="0"/>
                <a:solidFill>
                  <a:schemeClr val="accent1"/>
                </a:solidFill>
                <a:effectLst>
                  <a:outerShdw blurRad="38100" dist="25400" dir="5400000" algn="ctr" rotWithShape="0">
                    <a:srgbClr val="6E747A">
                      <a:alpha val="43000"/>
                    </a:srgbClr>
                  </a:outerShdw>
                </a:effectLst>
              </a:rPr>
              <a:t>atrás.</a:t>
            </a:r>
            <a:endParaRPr lang="es-CR" sz="1500" b="1" dirty="0">
              <a:ln w="0"/>
              <a:solidFill>
                <a:schemeClr val="accent1"/>
              </a:solidFill>
              <a:effectLst>
                <a:outerShdw blurRad="38100" dist="25400" dir="5400000" algn="ctr" rotWithShape="0">
                  <a:srgbClr val="6E747A">
                    <a:alpha val="43000"/>
                  </a:srgbClr>
                </a:outerShdw>
              </a:effectLst>
            </a:endParaRPr>
          </a:p>
        </p:txBody>
      </p:sp>
      <p:sp>
        <p:nvSpPr>
          <p:cNvPr id="14" name="13 CuadroTexto"/>
          <p:cNvSpPr txBox="1"/>
          <p:nvPr/>
        </p:nvSpPr>
        <p:spPr>
          <a:xfrm>
            <a:off x="1099334" y="1406818"/>
            <a:ext cx="8068022" cy="938719"/>
          </a:xfrm>
          <a:prstGeom prst="rect">
            <a:avLst/>
          </a:prstGeom>
          <a:noFill/>
        </p:spPr>
        <p:txBody>
          <a:bodyPr wrap="square" rtlCol="0">
            <a:spAutoFit/>
          </a:bodyPr>
          <a:lstStyle/>
          <a:p>
            <a:pPr algn="just"/>
            <a:endParaRPr lang="es-ES" sz="2400" dirty="0" smtClean="0">
              <a:ln w="0"/>
              <a:solidFill>
                <a:schemeClr val="accent1"/>
              </a:solidFill>
              <a:effectLst>
                <a:outerShdw blurRad="38100" dist="25400" dir="5400000" algn="ctr" rotWithShape="0">
                  <a:srgbClr val="6E747A">
                    <a:alpha val="43000"/>
                  </a:srgbClr>
                </a:outerShdw>
              </a:effectLst>
            </a:endParaRPr>
          </a:p>
          <a:p>
            <a:pPr algn="just"/>
            <a:r>
              <a:rPr lang="es-ES" sz="1500" dirty="0" smtClean="0">
                <a:ln w="0"/>
                <a:solidFill>
                  <a:schemeClr val="accent1"/>
                </a:solidFill>
                <a:effectLst>
                  <a:outerShdw blurRad="38100" dist="25400" dir="5400000" algn="ctr" rotWithShape="0">
                    <a:srgbClr val="6E747A">
                      <a:alpha val="43000"/>
                    </a:srgbClr>
                  </a:outerShdw>
                </a:effectLst>
              </a:rPr>
              <a:t>1</a:t>
            </a:r>
            <a:r>
              <a:rPr lang="es-ES" sz="1600" dirty="0" smtClean="0">
                <a:ln w="0"/>
                <a:solidFill>
                  <a:srgbClr val="0070C0"/>
                </a:solidFill>
                <a:effectLst>
                  <a:outerShdw blurRad="38100" dist="38100" dir="2700000" algn="tl">
                    <a:srgbClr val="000000">
                      <a:alpha val="43137"/>
                    </a:srgbClr>
                  </a:outerShdw>
                </a:effectLst>
              </a:rPr>
              <a:t>. </a:t>
            </a:r>
            <a:r>
              <a:rPr lang="es-ES" sz="1600" u="sng" dirty="0" smtClean="0">
                <a:ln w="0"/>
                <a:solidFill>
                  <a:srgbClr val="0070C0"/>
                </a:solidFill>
                <a:effectLst>
                  <a:outerShdw blurRad="38100" dist="38100" dir="2700000" algn="tl">
                    <a:srgbClr val="000000">
                      <a:alpha val="43137"/>
                    </a:srgbClr>
                  </a:outerShdw>
                </a:effectLst>
              </a:rPr>
              <a:t>Ilegal - delito </a:t>
            </a:r>
            <a:r>
              <a:rPr lang="es-ES" sz="1500" dirty="0" smtClean="0">
                <a:ln w="0"/>
                <a:solidFill>
                  <a:schemeClr val="accent1"/>
                </a:solidFill>
                <a:effectLst>
                  <a:outerShdw blurRad="38100" dist="25400" dir="5400000" algn="ctr" rotWithShape="0">
                    <a:srgbClr val="6E747A">
                      <a:alpha val="43000"/>
                    </a:srgbClr>
                  </a:outerShdw>
                </a:effectLst>
              </a:rPr>
              <a:t>penal que impone severas sanciones financieras, y conlleva incluso el </a:t>
            </a:r>
            <a:r>
              <a:rPr lang="es-ES" sz="1500" b="1" u="sng" dirty="0" smtClean="0">
                <a:ln w="0"/>
                <a:solidFill>
                  <a:schemeClr val="accent1"/>
                </a:solidFill>
                <a:effectLst>
                  <a:outerShdw blurRad="38100" dist="25400" dir="5400000" algn="ctr" rotWithShape="0">
                    <a:srgbClr val="6E747A">
                      <a:alpha val="43000"/>
                    </a:srgbClr>
                  </a:outerShdw>
                </a:effectLst>
              </a:rPr>
              <a:t>riesgo de una condena a prisión.</a:t>
            </a:r>
          </a:p>
        </p:txBody>
      </p:sp>
      <p:sp>
        <p:nvSpPr>
          <p:cNvPr id="6" name="Rectangle 5"/>
          <p:cNvSpPr/>
          <p:nvPr/>
        </p:nvSpPr>
        <p:spPr>
          <a:xfrm>
            <a:off x="2937600" y="261470"/>
            <a:ext cx="3694651" cy="646331"/>
          </a:xfrm>
          <a:prstGeom prst="rect">
            <a:avLst/>
          </a:prstGeom>
        </p:spPr>
        <p:txBody>
          <a:bodyPr wrap="square">
            <a:spAutoFit/>
          </a:bodyPr>
          <a:lstStyle/>
          <a:p>
            <a:pPr lvl="0" algn="ctr" fontAlgn="base"/>
            <a:r>
              <a:rPr lang="es-CO" b="1" i="1" dirty="0">
                <a:solidFill>
                  <a:prstClr val="black"/>
                </a:solidFill>
              </a:rPr>
              <a:t>“Gestión de riesgos de corrupción y soborno”.</a:t>
            </a:r>
            <a:endParaRPr lang="es-ES" b="1" dirty="0">
              <a:solidFill>
                <a:srgbClr val="202B6C"/>
              </a:solidFill>
              <a:latin typeface="Helvetica"/>
              <a:cs typeface="Helvetica"/>
            </a:endParaRPr>
          </a:p>
        </p:txBody>
      </p:sp>
      <p:pic>
        <p:nvPicPr>
          <p:cNvPr id="9" name="Picture 8"/>
          <p:cNvPicPr>
            <a:picLocks noChangeAspect="1"/>
          </p:cNvPicPr>
          <p:nvPr/>
        </p:nvPicPr>
        <p:blipFill>
          <a:blip r:embed="rId5"/>
          <a:stretch>
            <a:fillRect/>
          </a:stretch>
        </p:blipFill>
        <p:spPr>
          <a:xfrm>
            <a:off x="1075976" y="387710"/>
            <a:ext cx="1861624" cy="393853"/>
          </a:xfrm>
          <a:prstGeom prst="rect">
            <a:avLst/>
          </a:prstGeom>
        </p:spPr>
      </p:pic>
    </p:spTree>
    <p:extLst>
      <p:ext uri="{BB962C8B-B14F-4D97-AF65-F5344CB8AC3E}">
        <p14:creationId xmlns:p14="http://schemas.microsoft.com/office/powerpoint/2010/main" val="88357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 t="13095" r="50054" b="36905"/>
          <a:stretch/>
        </p:blipFill>
        <p:spPr bwMode="auto">
          <a:xfrm>
            <a:off x="9832" y="134938"/>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236109" y="746507"/>
            <a:ext cx="6050291"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latin typeface="Helvetica" panose="020B0604020202020204" pitchFamily="34" charset="0"/>
                <a:cs typeface="Helvetica" panose="020B0604020202020204" pitchFamily="34" charset="0"/>
              </a:rPr>
              <a:t>Beneficios Reglas Anti soborno:</a:t>
            </a:r>
            <a:endParaRPr lang="en-US" sz="3200" dirty="0">
              <a:solidFill>
                <a:srgbClr val="0070C0"/>
              </a:solidFill>
              <a:latin typeface="Helvetica" panose="020B0604020202020204" pitchFamily="34" charset="0"/>
              <a:cs typeface="Helvetica" panose="020B0604020202020204" pitchFamily="34" charset="0"/>
            </a:endParaRPr>
          </a:p>
        </p:txBody>
      </p:sp>
      <p:sp>
        <p:nvSpPr>
          <p:cNvPr id="8" name="Content Placeholder 2"/>
          <p:cNvSpPr txBox="1">
            <a:spLocks/>
          </p:cNvSpPr>
          <p:nvPr/>
        </p:nvSpPr>
        <p:spPr>
          <a:xfrm>
            <a:off x="841627" y="1308501"/>
            <a:ext cx="8168148" cy="5949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panose="05000000000000000000" pitchFamily="2" charset="2"/>
              <a:buChar char="ü"/>
            </a:pPr>
            <a:r>
              <a:rPr lang="es-ES" sz="1500" b="1" dirty="0" smtClean="0">
                <a:solidFill>
                  <a:srgbClr val="0070C0"/>
                </a:solidFill>
              </a:rPr>
              <a:t>REPUTACION</a:t>
            </a:r>
            <a:r>
              <a:rPr lang="es-ES" sz="1500" dirty="0" smtClean="0">
                <a:solidFill>
                  <a:srgbClr val="0070C0"/>
                </a:solidFill>
              </a:rPr>
              <a:t>:  </a:t>
            </a:r>
            <a:r>
              <a:rPr lang="es-ES" sz="1500" dirty="0" smtClean="0"/>
              <a:t>ética aumenta las posibilidades de ser seleccionada como proveedora por grandes multinacionales y de acceder mejor a los mercados internacionales. </a:t>
            </a:r>
          </a:p>
        </p:txBody>
      </p:sp>
      <p:sp>
        <p:nvSpPr>
          <p:cNvPr id="10" name="9 CuadroTexto"/>
          <p:cNvSpPr txBox="1"/>
          <p:nvPr/>
        </p:nvSpPr>
        <p:spPr>
          <a:xfrm>
            <a:off x="848827" y="1777623"/>
            <a:ext cx="8168148" cy="553998"/>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Un </a:t>
            </a:r>
            <a:r>
              <a:rPr lang="es-CR" sz="1500" b="1" dirty="0">
                <a:solidFill>
                  <a:srgbClr val="0070C0"/>
                </a:solidFill>
              </a:rPr>
              <a:t>historial de integridad</a:t>
            </a:r>
            <a:r>
              <a:rPr lang="es-CR" sz="1500" b="1" dirty="0"/>
              <a:t> </a:t>
            </a:r>
            <a:r>
              <a:rPr lang="es-CR" sz="1500" dirty="0"/>
              <a:t>mejorará sus oportunidades de conseguir contratos de negocios con el gobierno. </a:t>
            </a:r>
          </a:p>
        </p:txBody>
      </p:sp>
      <p:sp>
        <p:nvSpPr>
          <p:cNvPr id="11" name="10 Rectángulo"/>
          <p:cNvSpPr/>
          <p:nvPr/>
        </p:nvSpPr>
        <p:spPr>
          <a:xfrm>
            <a:off x="848827" y="2284011"/>
            <a:ext cx="8168148" cy="553998"/>
          </a:xfrm>
          <a:prstGeom prst="rect">
            <a:avLst/>
          </a:prstGeom>
        </p:spPr>
        <p:txBody>
          <a:bodyPr wrap="square">
            <a:spAutoFit/>
          </a:bodyPr>
          <a:lstStyle/>
          <a:p>
            <a:pPr marL="285750" indent="-285750">
              <a:buFont typeface="Wingdings" panose="05000000000000000000" pitchFamily="2" charset="2"/>
              <a:buChar char="ü"/>
            </a:pPr>
            <a:r>
              <a:rPr lang="es-CR" sz="1500" dirty="0"/>
              <a:t>Con un buen </a:t>
            </a:r>
            <a:r>
              <a:rPr lang="es-CR" sz="1500" b="1" dirty="0">
                <a:solidFill>
                  <a:srgbClr val="0070C0"/>
                </a:solidFill>
              </a:rPr>
              <a:t>Programa </a:t>
            </a:r>
            <a:r>
              <a:rPr lang="es-CR" sz="1500" b="1" dirty="0" smtClean="0">
                <a:solidFill>
                  <a:srgbClr val="0070C0"/>
                </a:solidFill>
              </a:rPr>
              <a:t>anti soborno </a:t>
            </a:r>
            <a:r>
              <a:rPr lang="es-CR" sz="1500" dirty="0"/>
              <a:t>en vigor, su empresa y sus socios estarán mejor protegidos contra las sanciones legales, la pérdida de licencias y la inclusión en listas negras. </a:t>
            </a:r>
          </a:p>
        </p:txBody>
      </p:sp>
      <p:sp>
        <p:nvSpPr>
          <p:cNvPr id="12" name="11 CuadroTexto"/>
          <p:cNvSpPr txBox="1"/>
          <p:nvPr/>
        </p:nvSpPr>
        <p:spPr>
          <a:xfrm>
            <a:off x="838200" y="2811463"/>
            <a:ext cx="8168148" cy="553998"/>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Si está considerando la posibilidad de </a:t>
            </a:r>
            <a:r>
              <a:rPr lang="es-CR" sz="1500" b="1" dirty="0">
                <a:solidFill>
                  <a:srgbClr val="0070C0"/>
                </a:solidFill>
              </a:rPr>
              <a:t>vender su empresa</a:t>
            </a:r>
            <a:r>
              <a:rPr lang="es-CR" sz="1500" dirty="0"/>
              <a:t>, una buena reputación la hará más atractiva para los compradores potenciales. </a:t>
            </a:r>
          </a:p>
        </p:txBody>
      </p:sp>
      <p:sp>
        <p:nvSpPr>
          <p:cNvPr id="13" name="12 CuadroTexto"/>
          <p:cNvSpPr txBox="1"/>
          <p:nvPr/>
        </p:nvSpPr>
        <p:spPr>
          <a:xfrm>
            <a:off x="838200" y="3358261"/>
            <a:ext cx="8168148" cy="553998"/>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Una empresa con </a:t>
            </a:r>
            <a:r>
              <a:rPr lang="es-CR" sz="1500" b="1" dirty="0">
                <a:solidFill>
                  <a:srgbClr val="0070C0"/>
                </a:solidFill>
              </a:rPr>
              <a:t>normas éticas es un buen lugar para trabajar, que fomenta buenas relaciones laborales y un ambiente agradable. </a:t>
            </a:r>
          </a:p>
        </p:txBody>
      </p:sp>
      <p:sp>
        <p:nvSpPr>
          <p:cNvPr id="14" name="13 CuadroTexto"/>
          <p:cNvSpPr txBox="1"/>
          <p:nvPr/>
        </p:nvSpPr>
        <p:spPr>
          <a:xfrm>
            <a:off x="848827" y="3960789"/>
            <a:ext cx="7924799"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Su empresa será más </a:t>
            </a:r>
            <a:r>
              <a:rPr lang="es-CR" sz="1500" b="1" dirty="0">
                <a:solidFill>
                  <a:srgbClr val="0070C0"/>
                </a:solidFill>
              </a:rPr>
              <a:t>atractiva para las organizaciones financieras</a:t>
            </a:r>
            <a:r>
              <a:rPr lang="es-CR" sz="1500" dirty="0">
                <a:solidFill>
                  <a:srgbClr val="0070C0"/>
                </a:solidFill>
              </a:rPr>
              <a:t>. </a:t>
            </a:r>
          </a:p>
        </p:txBody>
      </p:sp>
      <p:sp>
        <p:nvSpPr>
          <p:cNvPr id="15" name="14 CuadroTexto"/>
          <p:cNvSpPr txBox="1"/>
          <p:nvPr/>
        </p:nvSpPr>
        <p:spPr>
          <a:xfrm>
            <a:off x="838201" y="4303510"/>
            <a:ext cx="8168148" cy="784830"/>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Usted, y no algún pagador o cobrador de sobornos, será el dueño de su empresa y quien tenga el </a:t>
            </a:r>
            <a:r>
              <a:rPr lang="es-CR" sz="1500" b="1" dirty="0">
                <a:solidFill>
                  <a:srgbClr val="0070C0"/>
                </a:solidFill>
              </a:rPr>
              <a:t>control de sus decisiones comerciales</a:t>
            </a:r>
            <a:r>
              <a:rPr lang="es-CR" sz="1500" dirty="0"/>
              <a:t>. Su organización ahorrará un dinero que, de otro modo, podría malgastarse en el pago de sobornos, regalos e incentivos. </a:t>
            </a:r>
          </a:p>
        </p:txBody>
      </p:sp>
      <p:pic>
        <p:nvPicPr>
          <p:cNvPr id="7" name="Picture 6"/>
          <p:cNvPicPr>
            <a:picLocks noChangeAspect="1"/>
          </p:cNvPicPr>
          <p:nvPr/>
        </p:nvPicPr>
        <p:blipFill>
          <a:blip r:embed="rId3"/>
          <a:stretch>
            <a:fillRect/>
          </a:stretch>
        </p:blipFill>
        <p:spPr>
          <a:xfrm>
            <a:off x="7213939" y="285694"/>
            <a:ext cx="1691522" cy="460813"/>
          </a:xfrm>
          <a:prstGeom prst="rect">
            <a:avLst/>
          </a:prstGeom>
        </p:spPr>
      </p:pic>
      <p:sp>
        <p:nvSpPr>
          <p:cNvPr id="9" name="Rectangle 8"/>
          <p:cNvSpPr/>
          <p:nvPr/>
        </p:nvSpPr>
        <p:spPr>
          <a:xfrm>
            <a:off x="2602200" y="350985"/>
            <a:ext cx="4528034" cy="369332"/>
          </a:xfrm>
          <a:prstGeom prst="rect">
            <a:avLst/>
          </a:prstGeom>
        </p:spPr>
        <p:txBody>
          <a:bodyPr wrap="none">
            <a:spAutoFit/>
          </a:bodyPr>
          <a:lstStyle/>
          <a:p>
            <a:pPr lvl="0" fontAlgn="base"/>
            <a:r>
              <a:rPr lang="es-CO" b="1" i="1" dirty="0">
                <a:solidFill>
                  <a:prstClr val="black"/>
                </a:solidFill>
              </a:rPr>
              <a:t>“Gestión de riesgos de corrupción y soborno”.</a:t>
            </a:r>
            <a:endParaRPr lang="es-ES" b="1" dirty="0">
              <a:solidFill>
                <a:srgbClr val="202B6C"/>
              </a:solidFill>
              <a:latin typeface="Helvetica"/>
              <a:cs typeface="Helvetica"/>
            </a:endParaRPr>
          </a:p>
        </p:txBody>
      </p:sp>
      <p:pic>
        <p:nvPicPr>
          <p:cNvPr id="16" name="Picture 9"/>
          <p:cNvPicPr>
            <a:picLocks noChangeAspect="1"/>
          </p:cNvPicPr>
          <p:nvPr/>
        </p:nvPicPr>
        <p:blipFill>
          <a:blip r:embed="rId4"/>
          <a:stretch>
            <a:fillRect/>
          </a:stretch>
        </p:blipFill>
        <p:spPr>
          <a:xfrm>
            <a:off x="951426" y="241718"/>
            <a:ext cx="1525373" cy="457240"/>
          </a:xfrm>
          <a:prstGeom prst="rect">
            <a:avLst/>
          </a:prstGeom>
        </p:spPr>
      </p:pic>
    </p:spTree>
    <p:extLst>
      <p:ext uri="{BB962C8B-B14F-4D97-AF65-F5344CB8AC3E}">
        <p14:creationId xmlns:p14="http://schemas.microsoft.com/office/powerpoint/2010/main" val="25540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 t="13095" r="50054" b="36905"/>
          <a:stretch/>
        </p:blipFill>
        <p:spPr bwMode="auto">
          <a:xfrm>
            <a:off x="9832" y="56869"/>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971416" y="1294776"/>
            <a:ext cx="5165259"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latin typeface="Helvetica" panose="020B0604020202020204" pitchFamily="34" charset="0"/>
                <a:cs typeface="Helvetica" panose="020B0604020202020204" pitchFamily="34" charset="0"/>
              </a:rPr>
              <a:t>Conflicto de </a:t>
            </a:r>
            <a:r>
              <a:rPr lang="es-CR" sz="3200" dirty="0">
                <a:solidFill>
                  <a:srgbClr val="0070C0"/>
                </a:solidFill>
                <a:latin typeface="Helvetica" panose="020B0604020202020204" pitchFamily="34" charset="0"/>
                <a:cs typeface="Helvetica" panose="020B0604020202020204" pitchFamily="34" charset="0"/>
              </a:rPr>
              <a:t>I</a:t>
            </a:r>
            <a:r>
              <a:rPr lang="es-CR" sz="3200" dirty="0" smtClean="0">
                <a:solidFill>
                  <a:srgbClr val="0070C0"/>
                </a:solidFill>
                <a:latin typeface="Helvetica" panose="020B0604020202020204" pitchFamily="34" charset="0"/>
                <a:cs typeface="Helvetica" panose="020B0604020202020204" pitchFamily="34" charset="0"/>
              </a:rPr>
              <a:t>ntereses</a:t>
            </a:r>
            <a:endParaRPr lang="en-US" sz="3200" dirty="0">
              <a:solidFill>
                <a:srgbClr val="0070C0"/>
              </a:solidFill>
              <a:latin typeface="Helvetica" panose="020B0604020202020204" pitchFamily="34" charset="0"/>
              <a:cs typeface="Helvetica" panose="020B0604020202020204" pitchFamily="34"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163" y="422922"/>
            <a:ext cx="1795837" cy="49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p:nvPr/>
        </p:nvSpPr>
        <p:spPr>
          <a:xfrm>
            <a:off x="1093839" y="2385863"/>
            <a:ext cx="8040329" cy="1708160"/>
          </a:xfrm>
          <a:prstGeom prst="rect">
            <a:avLst/>
          </a:prstGeom>
        </p:spPr>
        <p:txBody>
          <a:bodyPr wrap="square">
            <a:spAutoFit/>
          </a:bodyPr>
          <a:lstStyle/>
          <a:p>
            <a:pPr algn="just"/>
            <a:r>
              <a:rPr lang="es-ES" sz="1500" dirty="0" smtClean="0"/>
              <a:t>Un conflicto de intereses surge cuando se </a:t>
            </a:r>
            <a:r>
              <a:rPr lang="es-ES" sz="1500" b="1" dirty="0" smtClean="0">
                <a:solidFill>
                  <a:srgbClr val="0070C0"/>
                </a:solidFill>
              </a:rPr>
              <a:t>antepone un interés o una relación personal </a:t>
            </a:r>
            <a:r>
              <a:rPr lang="es-ES" sz="1500" dirty="0" smtClean="0"/>
              <a:t>a los intereses de la empresa. Estos pueden viciar el criterio y derivar en acciones que no son ni honestas ni realizadas de forma transparente. </a:t>
            </a:r>
            <a:r>
              <a:rPr lang="es-ES" sz="1500" b="1" dirty="0" smtClean="0">
                <a:solidFill>
                  <a:srgbClr val="0070C0"/>
                </a:solidFill>
              </a:rPr>
              <a:t>Se dan o aceptan un beneficios </a:t>
            </a:r>
            <a:r>
              <a:rPr lang="es-ES" sz="1500" dirty="0" smtClean="0"/>
              <a:t>que puede perjudicar a la empresa. </a:t>
            </a:r>
          </a:p>
          <a:p>
            <a:pPr algn="just"/>
            <a:endParaRPr lang="es-ES" sz="1500" dirty="0" smtClean="0"/>
          </a:p>
          <a:p>
            <a:pPr algn="just"/>
            <a:r>
              <a:rPr lang="es-ES" sz="1500" dirty="0" smtClean="0"/>
              <a:t>Los conflictos de intereses </a:t>
            </a:r>
            <a:r>
              <a:rPr lang="es-ES" sz="1500" b="1" u="sng" dirty="0" smtClean="0">
                <a:solidFill>
                  <a:srgbClr val="0070C0"/>
                </a:solidFill>
              </a:rPr>
              <a:t>pueden ser vistos como actividades corruptas </a:t>
            </a:r>
            <a:r>
              <a:rPr lang="es-ES" sz="1500" dirty="0" smtClean="0"/>
              <a:t>y esto puede ser tan perjudicial como un hecho de negligencia profesional real. </a:t>
            </a:r>
            <a:endParaRPr lang="en-US" sz="1500" dirty="0"/>
          </a:p>
        </p:txBody>
      </p:sp>
      <p:pic>
        <p:nvPicPr>
          <p:cNvPr id="8" name="Picture 7"/>
          <p:cNvPicPr>
            <a:picLocks noChangeAspect="1"/>
          </p:cNvPicPr>
          <p:nvPr/>
        </p:nvPicPr>
        <p:blipFill>
          <a:blip r:embed="rId4"/>
          <a:stretch>
            <a:fillRect/>
          </a:stretch>
        </p:blipFill>
        <p:spPr>
          <a:xfrm>
            <a:off x="2793599" y="430966"/>
            <a:ext cx="4086623" cy="493819"/>
          </a:xfrm>
          <a:prstGeom prst="rect">
            <a:avLst/>
          </a:prstGeom>
        </p:spPr>
      </p:pic>
      <p:pic>
        <p:nvPicPr>
          <p:cNvPr id="10" name="Picture 9"/>
          <p:cNvPicPr>
            <a:picLocks noChangeAspect="1"/>
          </p:cNvPicPr>
          <p:nvPr/>
        </p:nvPicPr>
        <p:blipFill>
          <a:blip r:embed="rId5"/>
          <a:stretch>
            <a:fillRect/>
          </a:stretch>
        </p:blipFill>
        <p:spPr>
          <a:xfrm>
            <a:off x="971416" y="405904"/>
            <a:ext cx="1642184" cy="457240"/>
          </a:xfrm>
          <a:prstGeom prst="rect">
            <a:avLst/>
          </a:prstGeom>
        </p:spPr>
      </p:pic>
    </p:spTree>
    <p:extLst>
      <p:ext uri="{BB962C8B-B14F-4D97-AF65-F5344CB8AC3E}">
        <p14:creationId xmlns:p14="http://schemas.microsoft.com/office/powerpoint/2010/main" val="34394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 t="13095" r="50054" b="36905"/>
          <a:stretch/>
        </p:blipFill>
        <p:spPr bwMode="auto">
          <a:xfrm>
            <a:off x="0" y="-7696"/>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989770" y="746507"/>
            <a:ext cx="6767917"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rgbClr val="0070C0"/>
                </a:solidFill>
                <a:latin typeface="Helvetica" panose="020B0604020202020204" pitchFamily="34" charset="0"/>
                <a:cs typeface="Helvetica" panose="020B0604020202020204" pitchFamily="34" charset="0"/>
              </a:rPr>
              <a:t>Panorama en América Latina</a:t>
            </a:r>
            <a:endParaRPr lang="en-US" sz="3200" dirty="0">
              <a:solidFill>
                <a:srgbClr val="0070C0"/>
              </a:solidFill>
              <a:latin typeface="Helvetica" panose="020B0604020202020204" pitchFamily="34" charset="0"/>
              <a:cs typeface="Helvetica" panose="020B0604020202020204" pitchFamily="34" charset="0"/>
            </a:endParaRPr>
          </a:p>
        </p:txBody>
      </p:sp>
      <p:sp>
        <p:nvSpPr>
          <p:cNvPr id="8" name="Content Placeholder 2"/>
          <p:cNvSpPr txBox="1">
            <a:spLocks/>
          </p:cNvSpPr>
          <p:nvPr/>
        </p:nvSpPr>
        <p:spPr>
          <a:xfrm>
            <a:off x="1001069" y="1362442"/>
            <a:ext cx="7383868" cy="127361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s-ES" sz="1500" dirty="0" smtClean="0"/>
              <a:t>En los últimos años se han observado en la región de América Latina y el Caribe tendencias preocupantes, que incluyen el deterioro de los derechos humanos y el debilitamiento de las estructuras de gobernanza. </a:t>
            </a:r>
          </a:p>
          <a:p>
            <a:pPr marL="0" indent="0" algn="just">
              <a:buFont typeface="Arial"/>
              <a:buNone/>
            </a:pPr>
            <a:endParaRPr lang="es-ES" sz="1500" dirty="0" smtClean="0"/>
          </a:p>
          <a:p>
            <a:pPr marL="0" indent="0" algn="just">
              <a:buFont typeface="Arial"/>
              <a:buNone/>
            </a:pPr>
            <a:r>
              <a:rPr lang="es-ES" sz="1500" dirty="0" smtClean="0"/>
              <a:t>Varios escándalos de corrupción han marcado la pauta: </a:t>
            </a:r>
          </a:p>
          <a:p>
            <a:pPr marL="0" indent="0" algn="just">
              <a:buFont typeface="Arial"/>
              <a:buNone/>
            </a:pPr>
            <a:endParaRPr lang="es-ES" sz="1500" dirty="0" smtClean="0"/>
          </a:p>
          <a:p>
            <a:pPr marL="0" indent="0" algn="just">
              <a:buFont typeface="Arial"/>
              <a:buNone/>
            </a:pPr>
            <a:endParaRPr lang="en-US" sz="1500" dirty="0"/>
          </a:p>
        </p:txBody>
      </p:sp>
      <p:sp>
        <p:nvSpPr>
          <p:cNvPr id="9" name="8 CuadroTexto"/>
          <p:cNvSpPr txBox="1"/>
          <p:nvPr/>
        </p:nvSpPr>
        <p:spPr>
          <a:xfrm>
            <a:off x="1225858" y="2636059"/>
            <a:ext cx="1622323"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Casa </a:t>
            </a:r>
            <a:r>
              <a:rPr lang="es-CR" sz="1500" dirty="0" smtClean="0"/>
              <a:t>Blanca</a:t>
            </a:r>
            <a:endParaRPr lang="es-CR" sz="1500" dirty="0"/>
          </a:p>
        </p:txBody>
      </p:sp>
      <p:sp>
        <p:nvSpPr>
          <p:cNvPr id="10" name="9 CuadroTexto"/>
          <p:cNvSpPr txBox="1"/>
          <p:nvPr/>
        </p:nvSpPr>
        <p:spPr>
          <a:xfrm>
            <a:off x="1225858" y="2933814"/>
            <a:ext cx="1238865"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Lava </a:t>
            </a:r>
            <a:r>
              <a:rPr lang="es-CR" sz="1500" dirty="0" smtClean="0"/>
              <a:t>Jato</a:t>
            </a:r>
            <a:endParaRPr lang="es-CR" sz="1500" dirty="0"/>
          </a:p>
        </p:txBody>
      </p:sp>
      <p:sp>
        <p:nvSpPr>
          <p:cNvPr id="11" name="10 CuadroTexto"/>
          <p:cNvSpPr txBox="1"/>
          <p:nvPr/>
        </p:nvSpPr>
        <p:spPr>
          <a:xfrm>
            <a:off x="1225858" y="3272414"/>
            <a:ext cx="1327355"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err="1" smtClean="0"/>
              <a:t>Martielli</a:t>
            </a:r>
            <a:endParaRPr lang="es-CR" sz="1500" dirty="0"/>
          </a:p>
        </p:txBody>
      </p:sp>
      <p:sp>
        <p:nvSpPr>
          <p:cNvPr id="12" name="11 CuadroTexto"/>
          <p:cNvSpPr txBox="1"/>
          <p:nvPr/>
        </p:nvSpPr>
        <p:spPr>
          <a:xfrm>
            <a:off x="1225858" y="3590692"/>
            <a:ext cx="2349910"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err="1" smtClean="0"/>
              <a:t>Panama</a:t>
            </a:r>
            <a:r>
              <a:rPr lang="es-CR" sz="1500" dirty="0" smtClean="0"/>
              <a:t> </a:t>
            </a:r>
            <a:r>
              <a:rPr lang="es-CR" sz="1500" dirty="0" err="1" smtClean="0"/>
              <a:t>Papers</a:t>
            </a:r>
            <a:endParaRPr lang="es-CR" sz="1500" dirty="0"/>
          </a:p>
        </p:txBody>
      </p:sp>
      <p:sp>
        <p:nvSpPr>
          <p:cNvPr id="13" name="12 CuadroTexto"/>
          <p:cNvSpPr txBox="1"/>
          <p:nvPr/>
        </p:nvSpPr>
        <p:spPr>
          <a:xfrm>
            <a:off x="1225858" y="3881366"/>
            <a:ext cx="3893574"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8 casos de corrupción en </a:t>
            </a:r>
            <a:r>
              <a:rPr lang="es-CR" sz="1500" dirty="0" smtClean="0"/>
              <a:t>Guatemala </a:t>
            </a:r>
            <a:endParaRPr lang="es-CR" sz="1500" dirty="0"/>
          </a:p>
        </p:txBody>
      </p:sp>
      <p:sp>
        <p:nvSpPr>
          <p:cNvPr id="14" name="13 CuadroTexto"/>
          <p:cNvSpPr txBox="1"/>
          <p:nvPr/>
        </p:nvSpPr>
        <p:spPr>
          <a:xfrm>
            <a:off x="1225859" y="4164356"/>
            <a:ext cx="2153264"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smtClean="0"/>
              <a:t>Cemento</a:t>
            </a:r>
            <a:endParaRPr lang="es-CR" sz="1500" dirty="0"/>
          </a:p>
        </p:txBody>
      </p:sp>
      <p:sp>
        <p:nvSpPr>
          <p:cNvPr id="15" name="14 CuadroTexto"/>
          <p:cNvSpPr txBox="1"/>
          <p:nvPr/>
        </p:nvSpPr>
        <p:spPr>
          <a:xfrm>
            <a:off x="1225857" y="4464862"/>
            <a:ext cx="1946788" cy="323165"/>
          </a:xfrm>
          <a:prstGeom prst="rect">
            <a:avLst/>
          </a:prstGeom>
          <a:noFill/>
        </p:spPr>
        <p:txBody>
          <a:bodyPr wrap="square" rtlCol="0">
            <a:spAutoFit/>
          </a:bodyPr>
          <a:lstStyle/>
          <a:p>
            <a:pPr marL="285750" indent="-285750">
              <a:buFont typeface="Wingdings" panose="05000000000000000000" pitchFamily="2" charset="2"/>
              <a:buChar char="ü"/>
            </a:pPr>
            <a:r>
              <a:rPr lang="es-CR" sz="1500" dirty="0"/>
              <a:t>Paradise </a:t>
            </a:r>
            <a:r>
              <a:rPr lang="es-CR" sz="1500" dirty="0" err="1"/>
              <a:t>papers</a:t>
            </a:r>
            <a:r>
              <a:rPr lang="es-CR" sz="1500" dirty="0"/>
              <a:t> </a:t>
            </a:r>
          </a:p>
        </p:txBody>
      </p:sp>
      <p:sp>
        <p:nvSpPr>
          <p:cNvPr id="17" name="16 CuadroTexto"/>
          <p:cNvSpPr txBox="1"/>
          <p:nvPr/>
        </p:nvSpPr>
        <p:spPr>
          <a:xfrm>
            <a:off x="5218950" y="2875111"/>
            <a:ext cx="3165987" cy="1754326"/>
          </a:xfrm>
          <a:prstGeom prst="rect">
            <a:avLst/>
          </a:prstGeom>
          <a:solidFill>
            <a:schemeClr val="accent6">
              <a:lumMod val="60000"/>
              <a:lumOff val="40000"/>
            </a:schemeClr>
          </a:solidFill>
        </p:spPr>
        <p:txBody>
          <a:bodyPr wrap="square" rtlCol="0">
            <a:spAutoFit/>
          </a:bodyPr>
          <a:lstStyle/>
          <a:p>
            <a:pPr algn="just"/>
            <a:r>
              <a:rPr lang="es-CR" dirty="0"/>
              <a:t>Todos ellos tienen pautas </a:t>
            </a:r>
            <a:r>
              <a:rPr lang="es-CR" dirty="0" smtClean="0"/>
              <a:t>comunes:</a:t>
            </a:r>
          </a:p>
          <a:p>
            <a:pPr algn="just"/>
            <a:endParaRPr lang="es-CR" dirty="0" smtClean="0"/>
          </a:p>
          <a:p>
            <a:pPr marL="285750" indent="-285750" algn="just">
              <a:buFont typeface="Arial" panose="020B0604020202020204" pitchFamily="34" charset="0"/>
              <a:buChar char="•"/>
            </a:pPr>
            <a:r>
              <a:rPr lang="es-CR" dirty="0" smtClean="0"/>
              <a:t>Corrupción </a:t>
            </a:r>
            <a:r>
              <a:rPr lang="es-CR" dirty="0"/>
              <a:t>(</a:t>
            </a:r>
            <a:r>
              <a:rPr lang="es-CR" dirty="0" smtClean="0"/>
              <a:t>soborno)</a:t>
            </a:r>
          </a:p>
          <a:p>
            <a:pPr marL="285750" indent="-285750" algn="just">
              <a:buFont typeface="Arial" panose="020B0604020202020204" pitchFamily="34" charset="0"/>
              <a:buChar char="•"/>
            </a:pPr>
            <a:r>
              <a:rPr lang="es-CR" dirty="0" smtClean="0"/>
              <a:t>Tráfico </a:t>
            </a:r>
            <a:r>
              <a:rPr lang="es-CR" dirty="0"/>
              <a:t>de </a:t>
            </a:r>
            <a:r>
              <a:rPr lang="es-CR" dirty="0" smtClean="0"/>
              <a:t>influencias</a:t>
            </a:r>
          </a:p>
          <a:p>
            <a:pPr marL="285750" indent="-285750" algn="just">
              <a:buFont typeface="Arial" panose="020B0604020202020204" pitchFamily="34" charset="0"/>
              <a:buChar char="•"/>
            </a:pPr>
            <a:r>
              <a:rPr lang="es-CR" dirty="0" smtClean="0"/>
              <a:t>Conflicto </a:t>
            </a:r>
            <a:r>
              <a:rPr lang="es-CR" dirty="0"/>
              <a:t>de intereses </a:t>
            </a:r>
          </a:p>
        </p:txBody>
      </p:sp>
      <p:sp>
        <p:nvSpPr>
          <p:cNvPr id="18" name="17 Abrir llave"/>
          <p:cNvSpPr/>
          <p:nvPr/>
        </p:nvSpPr>
        <p:spPr>
          <a:xfrm>
            <a:off x="4648838" y="2757081"/>
            <a:ext cx="363793" cy="1990385"/>
          </a:xfrm>
          <a:prstGeom prst="lef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R"/>
          </a:p>
        </p:txBody>
      </p:sp>
      <p:pic>
        <p:nvPicPr>
          <p:cNvPr id="19" name="Picture 18"/>
          <p:cNvPicPr>
            <a:picLocks noChangeAspect="1"/>
          </p:cNvPicPr>
          <p:nvPr/>
        </p:nvPicPr>
        <p:blipFill>
          <a:blip r:embed="rId4"/>
          <a:stretch>
            <a:fillRect/>
          </a:stretch>
        </p:blipFill>
        <p:spPr>
          <a:xfrm>
            <a:off x="2443123" y="290292"/>
            <a:ext cx="4596782" cy="493819"/>
          </a:xfrm>
          <a:prstGeom prst="rect">
            <a:avLst/>
          </a:prstGeom>
        </p:spPr>
      </p:pic>
      <p:pic>
        <p:nvPicPr>
          <p:cNvPr id="7" name="Picture 6"/>
          <p:cNvPicPr>
            <a:picLocks noChangeAspect="1"/>
          </p:cNvPicPr>
          <p:nvPr/>
        </p:nvPicPr>
        <p:blipFill>
          <a:blip r:embed="rId5"/>
          <a:stretch>
            <a:fillRect/>
          </a:stretch>
        </p:blipFill>
        <p:spPr>
          <a:xfrm>
            <a:off x="7228800" y="322790"/>
            <a:ext cx="1595335" cy="381208"/>
          </a:xfrm>
          <a:prstGeom prst="rect">
            <a:avLst/>
          </a:prstGeom>
        </p:spPr>
      </p:pic>
      <p:pic>
        <p:nvPicPr>
          <p:cNvPr id="20" name="Picture 9"/>
          <p:cNvPicPr>
            <a:picLocks noChangeAspect="1"/>
          </p:cNvPicPr>
          <p:nvPr/>
        </p:nvPicPr>
        <p:blipFill>
          <a:blip r:embed="rId6"/>
          <a:stretch>
            <a:fillRect/>
          </a:stretch>
        </p:blipFill>
        <p:spPr>
          <a:xfrm>
            <a:off x="1030764" y="322790"/>
            <a:ext cx="1271727" cy="381208"/>
          </a:xfrm>
          <a:prstGeom prst="rect">
            <a:avLst/>
          </a:prstGeom>
        </p:spPr>
      </p:pic>
    </p:spTree>
    <p:extLst>
      <p:ext uri="{BB962C8B-B14F-4D97-AF65-F5344CB8AC3E}">
        <p14:creationId xmlns:p14="http://schemas.microsoft.com/office/powerpoint/2010/main" val="7602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 t="13095" r="50054" b="36905"/>
          <a:stretch/>
        </p:blipFill>
        <p:spPr bwMode="auto">
          <a:xfrm>
            <a:off x="0" y="-7696"/>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ítulo 1"/>
          <p:cNvSpPr txBox="1">
            <a:spLocks/>
          </p:cNvSpPr>
          <p:nvPr/>
        </p:nvSpPr>
        <p:spPr>
          <a:xfrm>
            <a:off x="536937" y="56869"/>
            <a:ext cx="5590422" cy="8149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b="1" dirty="0" smtClean="0">
                <a:solidFill>
                  <a:srgbClr val="DD872A"/>
                </a:solidFill>
                <a:latin typeface="Helvetica"/>
                <a:cs typeface="Helvetica"/>
              </a:rPr>
              <a:t>Titulo</a:t>
            </a:r>
            <a:endParaRPr lang="es-ES" sz="3200" b="1" dirty="0">
              <a:solidFill>
                <a:srgbClr val="DD872A"/>
              </a:solidFill>
              <a:latin typeface="Helvetica"/>
              <a:cs typeface="Helvetica"/>
            </a:endParaRPr>
          </a:p>
        </p:txBody>
      </p:sp>
      <p:pic>
        <p:nvPicPr>
          <p:cNvPr id="7" name="Picture 6"/>
          <p:cNvPicPr>
            <a:picLocks noChangeAspect="1"/>
          </p:cNvPicPr>
          <p:nvPr/>
        </p:nvPicPr>
        <p:blipFill>
          <a:blip r:embed="rId4"/>
          <a:stretch>
            <a:fillRect/>
          </a:stretch>
        </p:blipFill>
        <p:spPr>
          <a:xfrm>
            <a:off x="6638849" y="153486"/>
            <a:ext cx="2127688" cy="579170"/>
          </a:xfrm>
          <a:prstGeom prst="rect">
            <a:avLst/>
          </a:prstGeom>
        </p:spPr>
      </p:pic>
      <p:sp>
        <p:nvSpPr>
          <p:cNvPr id="20" name="Rectangle 4"/>
          <p:cNvSpPr/>
          <p:nvPr/>
        </p:nvSpPr>
        <p:spPr>
          <a:xfrm rot="21401106">
            <a:off x="4969828" y="3448668"/>
            <a:ext cx="3960842" cy="1477328"/>
          </a:xfrm>
          <a:prstGeom prst="rect">
            <a:avLst/>
          </a:prstGeom>
        </p:spPr>
        <p:txBody>
          <a:bodyPr wrap="square">
            <a:spAutoFit/>
          </a:bodyPr>
          <a:lstStyle/>
          <a:p>
            <a:pPr lvl="0"/>
            <a:r>
              <a:rPr lang="en-US" sz="1000" dirty="0">
                <a:solidFill>
                  <a:schemeClr val="tx2">
                    <a:lumMod val="60000"/>
                    <a:lumOff val="40000"/>
                  </a:schemeClr>
                </a:solidFill>
                <a:latin typeface="Arial" panose="020B0604020202020204" pitchFamily="34" charset="0"/>
                <a:cs typeface="Arial" panose="020B0604020202020204" pitchFamily="34" charset="0"/>
              </a:rPr>
              <a:t>Panamá: </a:t>
            </a:r>
            <a:r>
              <a:rPr lang="en-US" sz="1000" dirty="0">
                <a:latin typeface="Arial" panose="020B0604020202020204" pitchFamily="34" charset="0"/>
                <a:cs typeface="Arial" panose="020B0604020202020204" pitchFamily="34" charset="0"/>
              </a:rPr>
              <a:t>The </a:t>
            </a:r>
            <a:r>
              <a:rPr lang="en-US" sz="1000" b="1" dirty="0">
                <a:latin typeface="Arial" panose="020B0604020202020204" pitchFamily="34" charset="0"/>
                <a:cs typeface="Arial" panose="020B0604020202020204" pitchFamily="34" charset="0"/>
                <a:hlinkClick r:id="rId5"/>
              </a:rPr>
              <a:t>Panama Papers</a:t>
            </a:r>
            <a:r>
              <a:rPr lang="en-US" sz="1000" dirty="0">
                <a:latin typeface="Arial" panose="020B0604020202020204" pitchFamily="34" charset="0"/>
                <a:cs typeface="Arial" panose="020B0604020202020204" pitchFamily="34" charset="0"/>
              </a:rPr>
              <a:t> have exposed a global web of secrecy and corruption that hurts all of us. It is an opportunity to denounce systemic and international loopholes, to put significant international pressure on states, international </a:t>
            </a:r>
            <a:r>
              <a:rPr lang="en-US" sz="1000" dirty="0" err="1">
                <a:latin typeface="Arial" panose="020B0604020202020204" pitchFamily="34" charset="0"/>
                <a:cs typeface="Arial" panose="020B0604020202020204" pitchFamily="34" charset="0"/>
              </a:rPr>
              <a:t>organisations</a:t>
            </a:r>
            <a:r>
              <a:rPr lang="en-US" sz="1000" dirty="0">
                <a:latin typeface="Arial" panose="020B0604020202020204" pitchFamily="34" charset="0"/>
                <a:cs typeface="Arial" panose="020B0604020202020204" pitchFamily="34" charset="0"/>
              </a:rPr>
              <a:t> and financial institutions, and to stop the corrupt. As for Panama we believe the Panama Papers are just the tip of the iceberg. The in-depth investigative reporting show the extent of the corruption enabled by just one of the many firms that operate all around the world, including in Panama.</a:t>
            </a:r>
          </a:p>
        </p:txBody>
      </p:sp>
      <p:sp>
        <p:nvSpPr>
          <p:cNvPr id="21" name="Title 1"/>
          <p:cNvSpPr txBox="1">
            <a:spLocks/>
          </p:cNvSpPr>
          <p:nvPr/>
        </p:nvSpPr>
        <p:spPr>
          <a:xfrm>
            <a:off x="800226" y="732656"/>
            <a:ext cx="3542936" cy="6334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R" sz="3200" dirty="0" smtClean="0">
                <a:solidFill>
                  <a:schemeClr val="accent6">
                    <a:lumMod val="75000"/>
                  </a:schemeClr>
                </a:solidFill>
                <a:latin typeface="Helvetica" panose="020B0604020202020204" pitchFamily="34" charset="0"/>
                <a:cs typeface="Helvetica" panose="020B0604020202020204" pitchFamily="34" charset="0"/>
              </a:rPr>
              <a:t>Casos</a:t>
            </a:r>
            <a:endParaRPr lang="en-US" sz="3200" dirty="0">
              <a:solidFill>
                <a:schemeClr val="accent6">
                  <a:lumMod val="75000"/>
                </a:schemeClr>
              </a:solidFill>
              <a:latin typeface="Helvetica" panose="020B0604020202020204" pitchFamily="34" charset="0"/>
              <a:cs typeface="Helvetica" panose="020B0604020202020204" pitchFamily="34" charset="0"/>
            </a:endParaRPr>
          </a:p>
        </p:txBody>
      </p:sp>
      <p:sp>
        <p:nvSpPr>
          <p:cNvPr id="23" name="Rectangle 6"/>
          <p:cNvSpPr/>
          <p:nvPr/>
        </p:nvSpPr>
        <p:spPr>
          <a:xfrm>
            <a:off x="315930" y="2997961"/>
            <a:ext cx="3153904" cy="1754326"/>
          </a:xfrm>
          <a:prstGeom prst="rect">
            <a:avLst/>
          </a:prstGeom>
        </p:spPr>
        <p:txBody>
          <a:bodyPr wrap="square">
            <a:spAutoFit/>
          </a:bodyPr>
          <a:lstStyle/>
          <a:p>
            <a:pPr lvl="0" algn="just"/>
            <a:r>
              <a:rPr lang="en-US" sz="1200" b="1" dirty="0">
                <a:solidFill>
                  <a:srgbClr val="FF0000"/>
                </a:solidFill>
              </a:rPr>
              <a:t>Ecuador: </a:t>
            </a:r>
            <a:r>
              <a:rPr lang="en-US" sz="1200" dirty="0">
                <a:solidFill>
                  <a:prstClr val="black"/>
                </a:solidFill>
              </a:rPr>
              <a:t>President Rafael Correa boasted that they showed Ecuador to be less corrupt than its neighbors. Then he and his estranged brother’s names turned up in the files as the registered owners of an offshore company that the </a:t>
            </a:r>
            <a:r>
              <a:rPr lang="en-US" sz="1200" dirty="0" err="1">
                <a:solidFill>
                  <a:prstClr val="black"/>
                </a:solidFill>
              </a:rPr>
              <a:t>Mossack</a:t>
            </a:r>
            <a:r>
              <a:rPr lang="en-US" sz="1200" dirty="0">
                <a:solidFill>
                  <a:prstClr val="black"/>
                </a:solidFill>
              </a:rPr>
              <a:t> Fonseca firm apparently declined to do business with over fears it could be used for illegal purposes. A Correa spokesman issued a denial.</a:t>
            </a:r>
          </a:p>
        </p:txBody>
      </p:sp>
      <p:sp>
        <p:nvSpPr>
          <p:cNvPr id="24" name="Rectangle 3"/>
          <p:cNvSpPr/>
          <p:nvPr/>
        </p:nvSpPr>
        <p:spPr>
          <a:xfrm>
            <a:off x="193530" y="1526511"/>
            <a:ext cx="3636410" cy="1223412"/>
          </a:xfrm>
          <a:prstGeom prst="rect">
            <a:avLst/>
          </a:prstGeom>
        </p:spPr>
        <p:txBody>
          <a:bodyPr wrap="square">
            <a:spAutoFit/>
          </a:bodyPr>
          <a:lstStyle/>
          <a:p>
            <a:pPr lvl="0" algn="just"/>
            <a:r>
              <a:rPr lang="es-ES" sz="1050" b="1" dirty="0">
                <a:solidFill>
                  <a:srgbClr val="92D050"/>
                </a:solidFill>
              </a:rPr>
              <a:t>Guatemala: </a:t>
            </a:r>
            <a:r>
              <a:rPr lang="es-ES" sz="1050" dirty="0">
                <a:solidFill>
                  <a:prstClr val="black"/>
                </a:solidFill>
              </a:rPr>
              <a:t>las elecciones de 2015 llevaron al poder a un presidente con un amplio apoyo popular después de intensas protestas públicas por un escándalo de </a:t>
            </a:r>
            <a:r>
              <a:rPr lang="es-ES" sz="1050" dirty="0">
                <a:solidFill>
                  <a:schemeClr val="accent6"/>
                </a:solidFill>
              </a:rPr>
              <a:t>corrupción que involucraba a su predecesor. </a:t>
            </a:r>
            <a:r>
              <a:rPr lang="es-ES" sz="1050" dirty="0">
                <a:solidFill>
                  <a:prstClr val="black"/>
                </a:solidFill>
              </a:rPr>
              <a:t>Sin embargo, la nueva administración pronto se vio empañada por escándalos de corrupción en los que, presuntamente, están involucrados familiares del actual presidente y el vicepresidente .</a:t>
            </a:r>
          </a:p>
        </p:txBody>
      </p:sp>
      <p:sp>
        <p:nvSpPr>
          <p:cNvPr id="25" name="Content Placeholder 2"/>
          <p:cNvSpPr txBox="1">
            <a:spLocks/>
          </p:cNvSpPr>
          <p:nvPr/>
        </p:nvSpPr>
        <p:spPr>
          <a:xfrm rot="21416205">
            <a:off x="4319480" y="993162"/>
            <a:ext cx="4563750" cy="793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1100" b="1" dirty="0" smtClean="0">
                <a:solidFill>
                  <a:srgbClr val="00B050"/>
                </a:solidFill>
              </a:rPr>
              <a:t>Brasil</a:t>
            </a:r>
            <a:r>
              <a:rPr lang="es-ES" sz="1100" b="1" dirty="0" smtClean="0"/>
              <a:t>  </a:t>
            </a:r>
            <a:r>
              <a:rPr lang="es-ES" sz="1100" dirty="0" smtClean="0"/>
              <a:t>escandalo Lava-Jato que involucró a políticos y empresarios ha desembocado en </a:t>
            </a:r>
            <a:r>
              <a:rPr lang="es-ES" sz="1100" b="1" dirty="0" smtClean="0">
                <a:solidFill>
                  <a:srgbClr val="FF0000"/>
                </a:solidFill>
              </a:rPr>
              <a:t>una multa</a:t>
            </a:r>
            <a:r>
              <a:rPr lang="en-US" sz="1100" b="1" dirty="0" smtClean="0">
                <a:solidFill>
                  <a:srgbClr val="FF0000"/>
                </a:solidFill>
              </a:rPr>
              <a:t> de $3.5 billion</a:t>
            </a:r>
            <a:r>
              <a:rPr lang="es-ES" sz="1100" dirty="0" smtClean="0"/>
              <a:t> para la compañía constructora </a:t>
            </a:r>
            <a:r>
              <a:rPr lang="es-ES" sz="1100" b="1" dirty="0" err="1" smtClean="0">
                <a:solidFill>
                  <a:srgbClr val="FF0000"/>
                </a:solidFill>
              </a:rPr>
              <a:t>Odebrecht</a:t>
            </a:r>
            <a:r>
              <a:rPr lang="es-ES" sz="1100" b="1" dirty="0" smtClean="0">
                <a:solidFill>
                  <a:srgbClr val="FF0000"/>
                </a:solidFill>
              </a:rPr>
              <a:t> y  </a:t>
            </a:r>
            <a:r>
              <a:rPr lang="en-US" sz="1100" b="1" dirty="0" err="1" smtClean="0">
                <a:solidFill>
                  <a:srgbClr val="FF0000"/>
                </a:solidFill>
              </a:rPr>
              <a:t>Braskem</a:t>
            </a:r>
            <a:r>
              <a:rPr lang="en-US" sz="1100" b="1" dirty="0" smtClean="0">
                <a:solidFill>
                  <a:srgbClr val="FF0000"/>
                </a:solidFill>
              </a:rPr>
              <a:t> SA </a:t>
            </a:r>
            <a:r>
              <a:rPr lang="en-US" sz="1100" dirty="0" smtClean="0"/>
              <a:t>( $2.6 billion </a:t>
            </a:r>
            <a:r>
              <a:rPr lang="en-US" sz="1100" dirty="0" err="1" smtClean="0"/>
              <a:t>Odebrecht</a:t>
            </a:r>
            <a:r>
              <a:rPr lang="en-US" sz="1100" dirty="0" smtClean="0"/>
              <a:t> and $957 million </a:t>
            </a:r>
            <a:r>
              <a:rPr lang="en-US" sz="1100" dirty="0" err="1" smtClean="0"/>
              <a:t>Braskem</a:t>
            </a:r>
            <a:r>
              <a:rPr lang="en-US" sz="1100" dirty="0" smtClean="0"/>
              <a:t>) </a:t>
            </a:r>
            <a:r>
              <a:rPr lang="en-US" sz="1100" dirty="0" err="1" smtClean="0"/>
              <a:t>quienes</a:t>
            </a:r>
            <a:r>
              <a:rPr lang="en-US" sz="1100" dirty="0" smtClean="0"/>
              <a:t> </a:t>
            </a:r>
            <a:r>
              <a:rPr lang="en-US" sz="1100" dirty="0" err="1" smtClean="0"/>
              <a:t>sistematicamente</a:t>
            </a:r>
            <a:r>
              <a:rPr lang="en-US" sz="1100" dirty="0" smtClean="0"/>
              <a:t> </a:t>
            </a:r>
            <a:r>
              <a:rPr lang="en-US" sz="1100" dirty="0" err="1" smtClean="0"/>
              <a:t>pagaron</a:t>
            </a:r>
            <a:r>
              <a:rPr lang="en-US" sz="1100" dirty="0" smtClean="0"/>
              <a:t> </a:t>
            </a:r>
            <a:r>
              <a:rPr lang="en-US" sz="1100" dirty="0" err="1" smtClean="0"/>
              <a:t>cientos</a:t>
            </a:r>
            <a:r>
              <a:rPr lang="en-US" sz="1100" dirty="0" smtClean="0"/>
              <a:t> de miles de </a:t>
            </a:r>
            <a:r>
              <a:rPr lang="en-US" sz="1100" dirty="0" err="1" smtClean="0"/>
              <a:t>dólares</a:t>
            </a:r>
            <a:r>
              <a:rPr lang="en-US" sz="1100" dirty="0" smtClean="0"/>
              <a:t> para </a:t>
            </a:r>
            <a:r>
              <a:rPr lang="en-US" sz="1100" dirty="0" err="1" smtClean="0"/>
              <a:t>corrompero</a:t>
            </a:r>
            <a:r>
              <a:rPr lang="en-US" sz="1100" dirty="0" smtClean="0"/>
              <a:t> </a:t>
            </a:r>
            <a:r>
              <a:rPr lang="en-US" sz="1100" dirty="0" err="1" smtClean="0"/>
              <a:t>oficiales</a:t>
            </a:r>
            <a:r>
              <a:rPr lang="en-US" sz="1100" dirty="0" smtClean="0"/>
              <a:t> de </a:t>
            </a:r>
            <a:r>
              <a:rPr lang="en-US" sz="1100" dirty="0" err="1" smtClean="0"/>
              <a:t>gobierno</a:t>
            </a:r>
            <a:r>
              <a:rPr lang="en-US" sz="1100" dirty="0" smtClean="0"/>
              <a:t> </a:t>
            </a:r>
            <a:r>
              <a:rPr lang="en-US" sz="1100" dirty="0" err="1" smtClean="0"/>
              <a:t>en</a:t>
            </a:r>
            <a:r>
              <a:rPr lang="en-US" sz="1100" dirty="0" smtClean="0"/>
              <a:t> ´</a:t>
            </a:r>
            <a:r>
              <a:rPr lang="en-US" sz="1100" dirty="0" err="1" smtClean="0"/>
              <a:t>paises</a:t>
            </a:r>
            <a:r>
              <a:rPr lang="en-US" sz="1100" dirty="0" smtClean="0"/>
              <a:t> de </a:t>
            </a:r>
            <a:r>
              <a:rPr lang="en-US" sz="1100" dirty="0" err="1" smtClean="0"/>
              <a:t>tres</a:t>
            </a:r>
            <a:r>
              <a:rPr lang="en-US" sz="1100" dirty="0" smtClean="0"/>
              <a:t> </a:t>
            </a:r>
            <a:r>
              <a:rPr lang="en-US" sz="1100" dirty="0" err="1" smtClean="0"/>
              <a:t>continentes</a:t>
            </a:r>
            <a:r>
              <a:rPr lang="en-US" sz="1100" dirty="0" smtClean="0"/>
              <a:t>. </a:t>
            </a:r>
            <a:r>
              <a:rPr lang="en-US" sz="1100" dirty="0" err="1" smtClean="0"/>
              <a:t>Desde</a:t>
            </a:r>
            <a:r>
              <a:rPr lang="en-US" sz="1100" dirty="0" smtClean="0"/>
              <a:t> 2001 a 2016, </a:t>
            </a:r>
            <a:r>
              <a:rPr lang="en-US" sz="1100" dirty="0" err="1" smtClean="0"/>
              <a:t>Odebrecht</a:t>
            </a:r>
            <a:r>
              <a:rPr lang="en-US" sz="1100" dirty="0" smtClean="0"/>
              <a:t> </a:t>
            </a:r>
            <a:r>
              <a:rPr lang="en-US" sz="1100" dirty="0" err="1" smtClean="0"/>
              <a:t>pago</a:t>
            </a:r>
            <a:r>
              <a:rPr lang="en-US" sz="1100" dirty="0" smtClean="0"/>
              <a:t> </a:t>
            </a:r>
            <a:r>
              <a:rPr lang="en-US" sz="1100" dirty="0" err="1" smtClean="0"/>
              <a:t>aproximadamente</a:t>
            </a:r>
            <a:r>
              <a:rPr lang="en-US" sz="1100" dirty="0" smtClean="0"/>
              <a:t>  $788 million </a:t>
            </a:r>
            <a:r>
              <a:rPr lang="en-US" sz="1100" dirty="0" err="1" smtClean="0"/>
              <a:t>en</a:t>
            </a:r>
            <a:r>
              <a:rPr lang="en-US" sz="1100" dirty="0" smtClean="0"/>
              <a:t> </a:t>
            </a:r>
            <a:r>
              <a:rPr lang="en-US" sz="1100" dirty="0" err="1" smtClean="0"/>
              <a:t>sobornos</a:t>
            </a:r>
            <a:r>
              <a:rPr lang="en-US" sz="1100" dirty="0" smtClean="0"/>
              <a:t> </a:t>
            </a:r>
            <a:r>
              <a:rPr lang="en-US" sz="1100" dirty="0" err="1" smtClean="0"/>
              <a:t>en</a:t>
            </a:r>
            <a:r>
              <a:rPr lang="en-US" sz="1100" dirty="0" smtClean="0"/>
              <a:t> </a:t>
            </a:r>
            <a:r>
              <a:rPr lang="en-US" sz="1100" dirty="0" err="1" smtClean="0"/>
              <a:t>relación</a:t>
            </a:r>
            <a:r>
              <a:rPr lang="en-US" sz="1100" dirty="0" smtClean="0"/>
              <a:t> con 100 </a:t>
            </a:r>
            <a:r>
              <a:rPr lang="en-US" sz="1100" dirty="0" err="1" smtClean="0"/>
              <a:t>projectoss</a:t>
            </a:r>
            <a:r>
              <a:rPr lang="en-US" sz="1100" dirty="0" smtClean="0"/>
              <a:t> in 12 </a:t>
            </a:r>
            <a:r>
              <a:rPr lang="en-US" sz="1100" dirty="0" err="1" smtClean="0"/>
              <a:t>paíse</a:t>
            </a:r>
            <a:r>
              <a:rPr lang="en-US" sz="1100" dirty="0" smtClean="0"/>
              <a:t>, </a:t>
            </a:r>
            <a:r>
              <a:rPr lang="en-US" sz="1100" dirty="0" err="1" smtClean="0"/>
              <a:t>incluyendo</a:t>
            </a:r>
            <a:r>
              <a:rPr lang="en-US" sz="1100" dirty="0" smtClean="0"/>
              <a:t> Brazil, Argentina, Colombia, Mexico and Venezuela. </a:t>
            </a:r>
            <a:r>
              <a:rPr lang="en-US" sz="1100" dirty="0" err="1" smtClean="0"/>
              <a:t>En</a:t>
            </a:r>
            <a:r>
              <a:rPr lang="en-US" sz="1100" dirty="0" smtClean="0"/>
              <a:t> </a:t>
            </a:r>
            <a:r>
              <a:rPr lang="en-US" sz="1100" dirty="0" err="1" smtClean="0"/>
              <a:t>consecuencia</a:t>
            </a:r>
            <a:r>
              <a:rPr lang="en-US" sz="1100" dirty="0" smtClean="0"/>
              <a:t> </a:t>
            </a:r>
            <a:r>
              <a:rPr lang="en-US" sz="1100" dirty="0" err="1" smtClean="0"/>
              <a:t>Odebrecht’s</a:t>
            </a:r>
            <a:r>
              <a:rPr lang="en-US" sz="1100" dirty="0" smtClean="0"/>
              <a:t> former CEO Marcelo </a:t>
            </a:r>
            <a:r>
              <a:rPr lang="en-US" sz="1100" dirty="0" err="1" smtClean="0"/>
              <a:t>Odebrecht</a:t>
            </a:r>
            <a:r>
              <a:rPr lang="en-US" sz="1100" dirty="0" smtClean="0"/>
              <a:t> </a:t>
            </a:r>
            <a:r>
              <a:rPr lang="en-US" sz="1100" dirty="0" err="1" smtClean="0"/>
              <a:t>está</a:t>
            </a:r>
            <a:r>
              <a:rPr lang="en-US" sz="1100" dirty="0" smtClean="0"/>
              <a:t> </a:t>
            </a:r>
            <a:r>
              <a:rPr lang="en-US" sz="1100" dirty="0" err="1" smtClean="0"/>
              <a:t>cumpliendo</a:t>
            </a:r>
            <a:r>
              <a:rPr lang="en-US" sz="1100" dirty="0" smtClean="0"/>
              <a:t> </a:t>
            </a:r>
            <a:r>
              <a:rPr lang="en-US" sz="1100" dirty="0" err="1" smtClean="0"/>
              <a:t>sentencia</a:t>
            </a:r>
            <a:r>
              <a:rPr lang="en-US" sz="1100" dirty="0" smtClean="0"/>
              <a:t> 19 </a:t>
            </a:r>
            <a:r>
              <a:rPr lang="en-US" sz="1100" dirty="0" err="1" smtClean="0"/>
              <a:t>después</a:t>
            </a:r>
            <a:r>
              <a:rPr lang="en-US" sz="1100" dirty="0" smtClean="0"/>
              <a:t> de </a:t>
            </a:r>
            <a:r>
              <a:rPr lang="en-US" sz="1100" dirty="0" err="1" smtClean="0"/>
              <a:t>haber</a:t>
            </a:r>
            <a:r>
              <a:rPr lang="en-US" sz="1100" dirty="0" smtClean="0"/>
              <a:t> </a:t>
            </a:r>
            <a:r>
              <a:rPr lang="en-US" sz="1100" dirty="0" err="1" smtClean="0"/>
              <a:t>sido</a:t>
            </a:r>
            <a:r>
              <a:rPr lang="en-US" sz="1100" dirty="0" smtClean="0"/>
              <a:t> </a:t>
            </a:r>
            <a:r>
              <a:rPr lang="en-US" sz="1100" dirty="0" err="1" smtClean="0"/>
              <a:t>encontrado</a:t>
            </a:r>
            <a:r>
              <a:rPr lang="en-US" sz="1100" dirty="0" smtClean="0"/>
              <a:t> culpable de </a:t>
            </a:r>
            <a:r>
              <a:rPr lang="en-US" sz="1100" dirty="0" err="1" smtClean="0"/>
              <a:t>corrupción</a:t>
            </a:r>
            <a:r>
              <a:rPr lang="en-US" sz="1100" dirty="0" smtClean="0"/>
              <a:t> . Como </a:t>
            </a:r>
            <a:r>
              <a:rPr lang="en-US" sz="1100" dirty="0" err="1" smtClean="0"/>
              <a:t>resultado</a:t>
            </a:r>
            <a:r>
              <a:rPr lang="en-US" sz="1100" dirty="0" smtClean="0"/>
              <a:t> positive de </a:t>
            </a:r>
            <a:r>
              <a:rPr lang="en-US" sz="1100" dirty="0" err="1" smtClean="0"/>
              <a:t>este</a:t>
            </a:r>
            <a:r>
              <a:rPr lang="en-US" sz="1100" dirty="0" smtClean="0"/>
              <a:t> </a:t>
            </a:r>
            <a:r>
              <a:rPr lang="en-US" sz="1100" dirty="0" err="1" smtClean="0"/>
              <a:t>escandalo</a:t>
            </a:r>
            <a:r>
              <a:rPr lang="en-US" sz="1100" dirty="0" smtClean="0"/>
              <a:t> Fernando Musa, </a:t>
            </a:r>
            <a:r>
              <a:rPr lang="en-US" sz="1100" dirty="0" err="1" smtClean="0"/>
              <a:t>Braskem</a:t>
            </a:r>
            <a:r>
              <a:rPr lang="en-US" sz="1100" dirty="0" smtClean="0"/>
              <a:t> CEO </a:t>
            </a:r>
            <a:r>
              <a:rPr lang="en-US" sz="1100" dirty="0" err="1" smtClean="0"/>
              <a:t>iimplementnado</a:t>
            </a:r>
            <a:r>
              <a:rPr lang="en-US" sz="1100" dirty="0" smtClean="0"/>
              <a:t> </a:t>
            </a:r>
            <a:r>
              <a:rPr lang="en-US" sz="1100" dirty="0" err="1" smtClean="0"/>
              <a:t>practices,más</a:t>
            </a:r>
            <a:r>
              <a:rPr lang="en-US" sz="1100" dirty="0" smtClean="0"/>
              <a:t> </a:t>
            </a:r>
            <a:r>
              <a:rPr lang="en-US" sz="1100" dirty="0" err="1" smtClean="0"/>
              <a:t>robustos</a:t>
            </a:r>
            <a:r>
              <a:rPr lang="en-US" sz="1100" dirty="0" smtClean="0"/>
              <a:t> para </a:t>
            </a:r>
            <a:r>
              <a:rPr lang="en-US" sz="1100" dirty="0" err="1" smtClean="0"/>
              <a:t>prevenir</a:t>
            </a:r>
            <a:r>
              <a:rPr lang="en-US" sz="1100" dirty="0" smtClean="0"/>
              <a:t> la </a:t>
            </a:r>
            <a:r>
              <a:rPr lang="en-US" sz="1100" dirty="0" err="1" smtClean="0"/>
              <a:t>corrupción</a:t>
            </a:r>
            <a:r>
              <a:rPr lang="en-US" sz="1100" dirty="0" smtClean="0"/>
              <a:t> y el </a:t>
            </a:r>
            <a:r>
              <a:rPr lang="en-US" sz="1100" dirty="0" err="1" smtClean="0"/>
              <a:t>soborno</a:t>
            </a:r>
            <a:r>
              <a:rPr lang="en-US" sz="1100" dirty="0" smtClean="0"/>
              <a:t>. (money-laundering)</a:t>
            </a:r>
            <a:r>
              <a:rPr lang="es-ES" sz="1100" dirty="0" smtClean="0"/>
              <a:t>.</a:t>
            </a:r>
            <a:endParaRPr lang="en-US" sz="1100" dirty="0"/>
          </a:p>
        </p:txBody>
      </p:sp>
      <p:sp>
        <p:nvSpPr>
          <p:cNvPr id="26" name="Rectangle 5"/>
          <p:cNvSpPr/>
          <p:nvPr/>
        </p:nvSpPr>
        <p:spPr>
          <a:xfrm rot="4802705">
            <a:off x="2386085" y="2449462"/>
            <a:ext cx="3333900" cy="1277273"/>
          </a:xfrm>
          <a:prstGeom prst="rect">
            <a:avLst/>
          </a:prstGeom>
        </p:spPr>
        <p:txBody>
          <a:bodyPr wrap="square">
            <a:spAutoFit/>
          </a:bodyPr>
          <a:lstStyle/>
          <a:p>
            <a:pPr lvl="0"/>
            <a:r>
              <a:rPr lang="en-US" sz="1100" b="1" dirty="0">
                <a:solidFill>
                  <a:schemeClr val="accent2"/>
                </a:solidFill>
              </a:rPr>
              <a:t>Argentina:  </a:t>
            </a:r>
            <a:r>
              <a:rPr lang="en-US" sz="1100" dirty="0">
                <a:solidFill>
                  <a:prstClr val="black"/>
                </a:solidFill>
                <a:latin typeface="AR DARLING" panose="02000000000000000000" pitchFamily="2" charset="0"/>
              </a:rPr>
              <a:t>Former president Cristina Fernandez de Kirchner was called to testify this month in a </a:t>
            </a:r>
            <a:r>
              <a:rPr lang="en-US" sz="1100" dirty="0">
                <a:solidFill>
                  <a:schemeClr val="accent6"/>
                </a:solidFill>
              </a:rPr>
              <a:t>fraud </a:t>
            </a:r>
            <a:r>
              <a:rPr lang="en-US" sz="1100" dirty="0">
                <a:solidFill>
                  <a:prstClr val="black"/>
                </a:solidFill>
                <a:latin typeface="AR DARLING" panose="02000000000000000000" pitchFamily="2" charset="0"/>
              </a:rPr>
              <a:t>inquiry. In a separate case, a star government witness testified that Kirchner’s late husband, former president Nestor Kirchner, conspired with a business partner to fleece the government for millions through bloated contracts. The </a:t>
            </a:r>
            <a:r>
              <a:rPr lang="en-US" sz="1100" dirty="0" err="1">
                <a:solidFill>
                  <a:prstClr val="black"/>
                </a:solidFill>
                <a:latin typeface="AR DARLING" panose="02000000000000000000" pitchFamily="2" charset="0"/>
              </a:rPr>
              <a:t>Kirchners</a:t>
            </a:r>
            <a:r>
              <a:rPr lang="en-US" sz="1100" dirty="0">
                <a:solidFill>
                  <a:prstClr val="black"/>
                </a:solidFill>
                <a:latin typeface="AR DARLING" panose="02000000000000000000" pitchFamily="2" charset="0"/>
              </a:rPr>
              <a:t>’ wealth soared while they were in office.</a:t>
            </a:r>
          </a:p>
        </p:txBody>
      </p:sp>
      <p:pic>
        <p:nvPicPr>
          <p:cNvPr id="27" name="Picture 9"/>
          <p:cNvPicPr>
            <a:picLocks noChangeAspect="1"/>
          </p:cNvPicPr>
          <p:nvPr/>
        </p:nvPicPr>
        <p:blipFill>
          <a:blip r:embed="rId6"/>
          <a:stretch>
            <a:fillRect/>
          </a:stretch>
        </p:blipFill>
        <p:spPr>
          <a:xfrm>
            <a:off x="800226" y="197388"/>
            <a:ext cx="1525373" cy="457240"/>
          </a:xfrm>
          <a:prstGeom prst="rect">
            <a:avLst/>
          </a:prstGeom>
        </p:spPr>
      </p:pic>
      <p:pic>
        <p:nvPicPr>
          <p:cNvPr id="28" name="Picture 18"/>
          <p:cNvPicPr>
            <a:picLocks noChangeAspect="1"/>
          </p:cNvPicPr>
          <p:nvPr/>
        </p:nvPicPr>
        <p:blipFill>
          <a:blip r:embed="rId7"/>
          <a:stretch>
            <a:fillRect/>
          </a:stretch>
        </p:blipFill>
        <p:spPr>
          <a:xfrm>
            <a:off x="2475743" y="113235"/>
            <a:ext cx="3651615" cy="493819"/>
          </a:xfrm>
          <a:prstGeom prst="rect">
            <a:avLst/>
          </a:prstGeom>
        </p:spPr>
      </p:pic>
    </p:spTree>
    <p:extLst>
      <p:ext uri="{BB962C8B-B14F-4D97-AF65-F5344CB8AC3E}">
        <p14:creationId xmlns:p14="http://schemas.microsoft.com/office/powerpoint/2010/main" val="29802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26"/>
                                        </p:tgtEl>
                                        <p:attrNameLst>
                                          <p:attrName>r</p:attrName>
                                        </p:attrNameLst>
                                      </p:cBhvr>
                                    </p:animRot>
                                    <p:animRot by="-240000">
                                      <p:cBhvr>
                                        <p:cTn id="42" dur="200" fill="hold">
                                          <p:stCondLst>
                                            <p:cond delay="200"/>
                                          </p:stCondLst>
                                        </p:cTn>
                                        <p:tgtEl>
                                          <p:spTgt spid="26"/>
                                        </p:tgtEl>
                                        <p:attrNameLst>
                                          <p:attrName>r</p:attrName>
                                        </p:attrNameLst>
                                      </p:cBhvr>
                                    </p:animRot>
                                    <p:animRot by="240000">
                                      <p:cBhvr>
                                        <p:cTn id="43" dur="200" fill="hold">
                                          <p:stCondLst>
                                            <p:cond delay="400"/>
                                          </p:stCondLst>
                                        </p:cTn>
                                        <p:tgtEl>
                                          <p:spTgt spid="26"/>
                                        </p:tgtEl>
                                        <p:attrNameLst>
                                          <p:attrName>r</p:attrName>
                                        </p:attrNameLst>
                                      </p:cBhvr>
                                    </p:animRot>
                                    <p:animRot by="-240000">
                                      <p:cBhvr>
                                        <p:cTn id="44" dur="200" fill="hold">
                                          <p:stCondLst>
                                            <p:cond delay="600"/>
                                          </p:stCondLst>
                                        </p:cTn>
                                        <p:tgtEl>
                                          <p:spTgt spid="26"/>
                                        </p:tgtEl>
                                        <p:attrNameLst>
                                          <p:attrName>r</p:attrName>
                                        </p:attrNameLst>
                                      </p:cBhvr>
                                    </p:animRot>
                                    <p:animRot by="120000">
                                      <p:cBhvr>
                                        <p:cTn id="45"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P spid="2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3968</TotalTime>
  <Words>2066</Words>
  <Application>Microsoft Office PowerPoint</Application>
  <PresentationFormat>Presentación en pantalla (16:9)</PresentationFormat>
  <Paragraphs>193</Paragraphs>
  <Slides>25</Slides>
  <Notes>10</Notes>
  <HiddenSlides>0</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Tema de Office</vt:lpstr>
      <vt:lpstr>Cecilia Rodríguez Fernández</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BABEL_GROUP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Nombre del expositor</dc:title>
  <dc:creator>DISEÑO_1</dc:creator>
  <cp:lastModifiedBy>Cecilia Rodriguez Fernandez</cp:lastModifiedBy>
  <cp:revision>95</cp:revision>
  <dcterms:created xsi:type="dcterms:W3CDTF">2017-10-24T19:37:10Z</dcterms:created>
  <dcterms:modified xsi:type="dcterms:W3CDTF">2017-11-14T22:10:23Z</dcterms:modified>
</cp:coreProperties>
</file>