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93" r:id="rId8"/>
    <p:sldId id="263" r:id="rId9"/>
    <p:sldId id="294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96" r:id="rId18"/>
    <p:sldId id="297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5" r:id="rId38"/>
    <p:sldId id="291" r:id="rId39"/>
    <p:sldId id="257" r:id="rId40"/>
  </p:sldIdLst>
  <p:sldSz cx="6858000" cy="5143500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872A"/>
    <a:srgbClr val="202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33" autoAdjust="0"/>
  </p:normalViewPr>
  <p:slideViewPr>
    <p:cSldViewPr snapToGrid="0" snapToObjects="1">
      <p:cViewPr varScale="1">
        <p:scale>
          <a:sx n="149" d="100"/>
          <a:sy n="149" d="100"/>
        </p:scale>
        <p:origin x="936" y="114"/>
      </p:cViewPr>
      <p:guideLst>
        <p:guide orient="horz" pos="16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269-36E8-9146-A3C4-7BC173E9818D}" type="datetimeFigureOut">
              <a:rPr lang="es-ES" smtClean="0"/>
              <a:t>10/11/2017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D1F7-F019-794A-AF3E-B40195A6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8200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269-36E8-9146-A3C4-7BC173E9818D}" type="datetimeFigureOut">
              <a:rPr lang="es-ES" smtClean="0"/>
              <a:t>10/11/2017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D1F7-F019-794A-AF3E-B40195A6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488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4972050" y="154781"/>
            <a:ext cx="1543050" cy="329088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42900" y="154781"/>
            <a:ext cx="4514850" cy="329088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269-36E8-9146-A3C4-7BC173E9818D}" type="datetimeFigureOut">
              <a:rPr lang="es-ES" smtClean="0"/>
              <a:t>10/11/2017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D1F7-F019-794A-AF3E-B40195A6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1490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269-36E8-9146-A3C4-7BC173E9818D}" type="datetimeFigureOut">
              <a:rPr lang="es-ES" smtClean="0"/>
              <a:t>10/11/2017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D1F7-F019-794A-AF3E-B40195A6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449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269-36E8-9146-A3C4-7BC173E9818D}" type="datetimeFigureOut">
              <a:rPr lang="es-ES" smtClean="0"/>
              <a:t>10/11/2017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D1F7-F019-794A-AF3E-B40195A6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598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4290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86150" y="900113"/>
            <a:ext cx="3028950" cy="25455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269-36E8-9146-A3C4-7BC173E9818D}" type="datetimeFigureOut">
              <a:rPr lang="es-ES" smtClean="0"/>
              <a:t>10/11/2017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D1F7-F019-794A-AF3E-B40195A6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304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269-36E8-9146-A3C4-7BC173E9818D}" type="datetimeFigureOut">
              <a:rPr lang="es-ES" smtClean="0"/>
              <a:t>10/11/2017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D1F7-F019-794A-AF3E-B40195A6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274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269-36E8-9146-A3C4-7BC173E9818D}" type="datetimeFigureOut">
              <a:rPr lang="es-ES" smtClean="0"/>
              <a:t>10/11/2017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D1F7-F019-794A-AF3E-B40195A6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851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269-36E8-9146-A3C4-7BC173E9818D}" type="datetimeFigureOut">
              <a:rPr lang="es-ES" smtClean="0"/>
              <a:t>10/11/2017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D1F7-F019-794A-AF3E-B40195A6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175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269-36E8-9146-A3C4-7BC173E9818D}" type="datetimeFigureOut">
              <a:rPr lang="es-ES" smtClean="0"/>
              <a:t>10/11/2017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D1F7-F019-794A-AF3E-B40195A6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547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6269-36E8-9146-A3C4-7BC173E9818D}" type="datetimeFigureOut">
              <a:rPr lang="es-ES" smtClean="0"/>
              <a:t>10/11/2017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BD1F7-F019-794A-AF3E-B40195A6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3336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06269-36E8-9146-A3C4-7BC173E9818D}" type="datetimeFigureOut">
              <a:rPr lang="es-ES" smtClean="0"/>
              <a:t>10/11/2017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BD1F7-F019-794A-AF3E-B40195A6A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347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jpg"/><Relationship Id="rId9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jafo321@Hotmail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3.png"/><Relationship Id="rId7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27.png"/><Relationship Id="rId9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14350" y="1178328"/>
            <a:ext cx="5829300" cy="826889"/>
          </a:xfrm>
        </p:spPr>
        <p:txBody>
          <a:bodyPr/>
          <a:lstStyle/>
          <a:p>
            <a:r>
              <a:rPr lang="es-ES" b="1" dirty="0" smtClean="0">
                <a:solidFill>
                  <a:srgbClr val="202B6C"/>
                </a:solidFill>
                <a:latin typeface="Helvetica"/>
                <a:cs typeface="Helvetica"/>
              </a:rPr>
              <a:t>Jairo Andrés Fonseca Ortiz</a:t>
            </a:r>
            <a:endParaRPr lang="es-ES" b="1" dirty="0">
              <a:solidFill>
                <a:srgbClr val="202B6C"/>
              </a:solidFill>
              <a:latin typeface="Helvetica"/>
              <a:cs typeface="Helvetica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28700" y="1900086"/>
            <a:ext cx="4800600" cy="498334"/>
          </a:xfrm>
        </p:spPr>
        <p:txBody>
          <a:bodyPr>
            <a:noAutofit/>
          </a:bodyPr>
          <a:lstStyle/>
          <a:p>
            <a:r>
              <a:rPr lang="es-CO" dirty="0">
                <a:solidFill>
                  <a:srgbClr val="202B6C"/>
                </a:solidFill>
                <a:latin typeface="Helvetica"/>
                <a:cs typeface="Helvetica"/>
              </a:rPr>
              <a:t>Riesgo Operacional: </a:t>
            </a:r>
            <a:endParaRPr lang="es-CO" dirty="0" smtClean="0">
              <a:solidFill>
                <a:srgbClr val="202B6C"/>
              </a:solidFill>
              <a:latin typeface="Helvetica"/>
              <a:cs typeface="Helvetica"/>
            </a:endParaRPr>
          </a:p>
          <a:p>
            <a:r>
              <a:rPr lang="es-CO" dirty="0" smtClean="0">
                <a:solidFill>
                  <a:srgbClr val="202B6C"/>
                </a:solidFill>
                <a:latin typeface="Helvetica"/>
                <a:cs typeface="Helvetica"/>
              </a:rPr>
              <a:t>Sinergias </a:t>
            </a:r>
            <a:r>
              <a:rPr lang="es-CO" dirty="0">
                <a:solidFill>
                  <a:srgbClr val="202B6C"/>
                </a:solidFill>
                <a:latin typeface="Helvetica"/>
                <a:cs typeface="Helvetica"/>
              </a:rPr>
              <a:t>y buenas prácticas</a:t>
            </a:r>
            <a:endParaRPr lang="es-ES" dirty="0">
              <a:solidFill>
                <a:srgbClr val="202B6C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9555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Funcionarios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81" y="1313123"/>
            <a:ext cx="2801900" cy="23299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414" y="1044447"/>
            <a:ext cx="1525053" cy="8387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591" y="2076816"/>
            <a:ext cx="1527028" cy="8387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591" y="3109185"/>
            <a:ext cx="1527028" cy="838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>
                <a:solidFill>
                  <a:srgbClr val="DD872A"/>
                </a:solidFill>
                <a:latin typeface="Helvetica"/>
                <a:cs typeface="Helvetica"/>
              </a:rPr>
              <a:t>Funcionarios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4" y="1313123"/>
            <a:ext cx="2801900" cy="2329978"/>
          </a:xfrm>
          <a:prstGeom prst="rect">
            <a:avLst/>
          </a:prstGeom>
        </p:spPr>
      </p:pic>
      <p:pic>
        <p:nvPicPr>
          <p:cNvPr id="5" name="Picture 14" descr="http://img.freepik.com/vector-gratis/trabajador-con-un-megafono_1012-220.jpg?size=338c&amp;ext=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76" y="1747520"/>
            <a:ext cx="1985951" cy="198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8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>
                <a:solidFill>
                  <a:srgbClr val="DD872A"/>
                </a:solidFill>
                <a:latin typeface="Helvetica"/>
                <a:cs typeface="Helvetica"/>
              </a:rPr>
              <a:t>Funcionarios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6" y="1313123"/>
            <a:ext cx="2801900" cy="23299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31" y="1313123"/>
            <a:ext cx="2801900" cy="23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5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6153884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Normativa y Adopción de buenas prácticas 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776153" y="1808478"/>
            <a:ext cx="5697301" cy="2855308"/>
            <a:chOff x="349053" y="1657350"/>
            <a:chExt cx="8443661" cy="4327238"/>
          </a:xfrm>
        </p:grpSpPr>
        <p:sp>
          <p:nvSpPr>
            <p:cNvPr id="3" name="Text Box 48"/>
            <p:cNvSpPr txBox="1">
              <a:spLocks noChangeArrowheads="1"/>
            </p:cNvSpPr>
            <p:nvPr/>
          </p:nvSpPr>
          <p:spPr bwMode="auto">
            <a:xfrm>
              <a:off x="4680857" y="1657350"/>
              <a:ext cx="3594100" cy="5837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relaxedInset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206" tIns="45601" rIns="91206" bIns="45601" anchor="ctr">
              <a:noAutofit/>
            </a:bodyPr>
            <a:lstStyle>
              <a:defPPr>
                <a:defRPr lang="en-US"/>
              </a:defPPr>
              <a:lvl1pPr algn="ctr">
                <a:defRPr sz="1100" b="1">
                  <a:solidFill>
                    <a:prstClr val="white"/>
                  </a:solidFill>
                </a:defRPr>
              </a:lvl1pPr>
            </a:lstStyle>
            <a:p>
              <a:r>
                <a:rPr lang="es-CO" dirty="0"/>
                <a:t>Sistema de Gestión de Seguridad de la Información </a:t>
              </a:r>
              <a:r>
                <a:rPr lang="es-CO" dirty="0" smtClean="0"/>
                <a:t>SGSI</a:t>
              </a:r>
              <a:endParaRPr lang="es-CO" dirty="0"/>
            </a:p>
          </p:txBody>
        </p:sp>
        <p:sp>
          <p:nvSpPr>
            <p:cNvPr id="5" name="Text Box 48"/>
            <p:cNvSpPr txBox="1">
              <a:spLocks noChangeArrowheads="1"/>
            </p:cNvSpPr>
            <p:nvPr/>
          </p:nvSpPr>
          <p:spPr bwMode="auto">
            <a:xfrm>
              <a:off x="680357" y="1657350"/>
              <a:ext cx="3441700" cy="5837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 prst="relaxedInset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lIns="91206" tIns="45601" rIns="91206" bIns="45601" anchor="ctr">
              <a:noAutofit/>
            </a:bodyPr>
            <a:lstStyle>
              <a:defPPr>
                <a:defRPr lang="en-US"/>
              </a:defPPr>
              <a:lvl1pPr algn="ctr">
                <a:defRPr sz="1200" b="0">
                  <a:solidFill>
                    <a:schemeClr val="bg1"/>
                  </a:solidFill>
                </a:defRPr>
              </a:lvl1pPr>
            </a:lstStyle>
            <a:p>
              <a:r>
                <a:rPr lang="es-CO" sz="1100" dirty="0"/>
                <a:t>Sistema de Administración de Riesgo </a:t>
              </a:r>
              <a:r>
                <a:rPr lang="es-CO" sz="1100" dirty="0" smtClean="0"/>
                <a:t>Operativo</a:t>
              </a:r>
              <a:endParaRPr lang="es-CO" sz="1100" dirty="0"/>
            </a:p>
          </p:txBody>
        </p:sp>
        <p:cxnSp>
          <p:nvCxnSpPr>
            <p:cNvPr id="6" name="8 Conector angular"/>
            <p:cNvCxnSpPr>
              <a:stCxn id="3" idx="3"/>
            </p:cNvCxnSpPr>
            <p:nvPr/>
          </p:nvCxnSpPr>
          <p:spPr>
            <a:xfrm>
              <a:off x="8274957" y="1949223"/>
              <a:ext cx="517757" cy="2376587"/>
            </a:xfrm>
            <a:prstGeom prst="bentConnector3">
              <a:avLst>
                <a:gd name="adj1" fmla="val 144152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5 Conector angular"/>
            <p:cNvCxnSpPr>
              <a:stCxn id="5" idx="1"/>
            </p:cNvCxnSpPr>
            <p:nvPr/>
          </p:nvCxnSpPr>
          <p:spPr>
            <a:xfrm rot="10800000" flipV="1">
              <a:off x="349053" y="1949222"/>
              <a:ext cx="331305" cy="2480173"/>
            </a:xfrm>
            <a:prstGeom prst="bentConnector3">
              <a:avLst>
                <a:gd name="adj1" fmla="val 169000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4" descr="http://certcircus.mintrix.net/files/2013/08/ISO-Logo-300x10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5" y="3053194"/>
              <a:ext cx="2857500" cy="10382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://www.oo2.fr/sites/default/files/styles/medium/public/images/iso-27002.jpg?itok=XXMIxaf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6438" y="4736862"/>
              <a:ext cx="1124206" cy="8533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pic>
          <p:nvPicPr>
            <p:cNvPr id="10" name="Picture 8" descr="http://www.bankingtech.com/files/2013/08/Australia-flag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4761" y="2684683"/>
              <a:ext cx="1972843" cy="1652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3 Rectángulo"/>
            <p:cNvSpPr/>
            <p:nvPr/>
          </p:nvSpPr>
          <p:spPr>
            <a:xfrm>
              <a:off x="349053" y="2728875"/>
              <a:ext cx="2043012" cy="6063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000" dirty="0" smtClean="0"/>
                <a:t>Estándar australiano</a:t>
              </a:r>
            </a:p>
            <a:p>
              <a:r>
                <a:rPr lang="es-CO" sz="1000" dirty="0" smtClean="0"/>
                <a:t>AS/NZS 4360</a:t>
              </a:r>
              <a:endParaRPr lang="es-CO" sz="1000" dirty="0"/>
            </a:p>
          </p:txBody>
        </p:sp>
        <p:grpSp>
          <p:nvGrpSpPr>
            <p:cNvPr id="12" name="Grupo 11"/>
            <p:cNvGrpSpPr/>
            <p:nvPr/>
          </p:nvGrpSpPr>
          <p:grpSpPr>
            <a:xfrm>
              <a:off x="1952879" y="4639065"/>
              <a:ext cx="1436605" cy="1345523"/>
              <a:chOff x="1952879" y="4639065"/>
              <a:chExt cx="1436605" cy="1345523"/>
            </a:xfrm>
          </p:grpSpPr>
          <p:pic>
            <p:nvPicPr>
              <p:cNvPr id="13" name="Picture 2" descr="http://2.bp.blogspot.com/-M88TSzzyvQg/TaRCAk1B6GI/AAAAAAAAABs/a-f53k90Buw/s1600/Basilea3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2879" y="4639065"/>
                <a:ext cx="1436605" cy="134552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sp>
            <p:nvSpPr>
              <p:cNvPr id="14" name="4 CuadroTexto"/>
              <p:cNvSpPr txBox="1"/>
              <p:nvPr/>
            </p:nvSpPr>
            <p:spPr>
              <a:xfrm>
                <a:off x="2206265" y="5054327"/>
                <a:ext cx="940525" cy="338554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effectLst>
                <a:softEdge rad="63500"/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endParaRPr lang="es-CO" sz="400" b="1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s-CO" sz="1400" b="1" dirty="0" smtClean="0">
                    <a:solidFill>
                      <a:schemeClr val="bg1"/>
                    </a:solidFill>
                  </a:rPr>
                  <a:t>BASILEA</a:t>
                </a:r>
              </a:p>
              <a:p>
                <a:pPr algn="ctr"/>
                <a:endParaRPr lang="es-CO" sz="4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7498" y="942140"/>
            <a:ext cx="2295813" cy="6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8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2" y="285963"/>
            <a:ext cx="6004871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A tener en cuenta…</a:t>
            </a:r>
            <a:endParaRPr lang="es-CO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50240" y="1009227"/>
            <a:ext cx="5655733" cy="3952235"/>
            <a:chOff x="700418" y="1004674"/>
            <a:chExt cx="7918648" cy="5900737"/>
          </a:xfrm>
        </p:grpSpPr>
        <p:sp>
          <p:nvSpPr>
            <p:cNvPr id="3" name="24 Elipse">
              <a:hlinkClick r:id="" action="ppaction://noaction"/>
            </p:cNvPr>
            <p:cNvSpPr/>
            <p:nvPr/>
          </p:nvSpPr>
          <p:spPr>
            <a:xfrm>
              <a:off x="8374380" y="6301740"/>
              <a:ext cx="106680" cy="152400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5" name="Picture 2" descr="http://www.hrvoice.org/wp-content/uploads/2010/11/Gear-Assembly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" t="4850" r="2981" b="5925"/>
            <a:stretch/>
          </p:blipFill>
          <p:spPr bwMode="auto">
            <a:xfrm>
              <a:off x="2269065" y="2057400"/>
              <a:ext cx="4765791" cy="339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13 CuadroTexto"/>
            <p:cNvSpPr txBox="1">
              <a:spLocks noChangeArrowheads="1"/>
            </p:cNvSpPr>
            <p:nvPr/>
          </p:nvSpPr>
          <p:spPr bwMode="auto">
            <a:xfrm>
              <a:off x="700418" y="2430541"/>
              <a:ext cx="2449182" cy="2205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just"/>
              <a:r>
                <a:rPr lang="es-CO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Optimizar recursos disponibles (humanos</a:t>
              </a:r>
              <a:r>
                <a:rPr lang="es-CO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, técnicos, logísticos)</a:t>
              </a:r>
            </a:p>
          </p:txBody>
        </p:sp>
        <p:sp>
          <p:nvSpPr>
            <p:cNvPr id="7" name="26 CuadroTexto"/>
            <p:cNvSpPr txBox="1"/>
            <p:nvPr/>
          </p:nvSpPr>
          <p:spPr>
            <a:xfrm>
              <a:off x="1427132" y="5802576"/>
              <a:ext cx="4584700" cy="110283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es-CO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Sincronizar planes de trabajo, inclusive con los entes de control  </a:t>
              </a:r>
              <a:endParaRPr lang="es-CO" sz="16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8" name="4 Conector angular"/>
            <p:cNvCxnSpPr>
              <a:stCxn id="11" idx="1"/>
            </p:cNvCxnSpPr>
            <p:nvPr/>
          </p:nvCxnSpPr>
          <p:spPr>
            <a:xfrm rot="10800000" flipV="1">
              <a:off x="5892803" y="1992585"/>
              <a:ext cx="680136" cy="987682"/>
            </a:xfrm>
            <a:prstGeom prst="bentConnector2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6 Conector angular"/>
            <p:cNvCxnSpPr>
              <a:stCxn id="6" idx="0"/>
            </p:cNvCxnSpPr>
            <p:nvPr/>
          </p:nvCxnSpPr>
          <p:spPr>
            <a:xfrm rot="16200000" flipH="1">
              <a:off x="2905115" y="1450435"/>
              <a:ext cx="685191" cy="2645403"/>
            </a:xfrm>
            <a:prstGeom prst="bentConnector4">
              <a:avLst>
                <a:gd name="adj1" fmla="val -49811"/>
                <a:gd name="adj2" fmla="val 99674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9 Conector angular"/>
            <p:cNvCxnSpPr>
              <a:stCxn id="7" idx="0"/>
            </p:cNvCxnSpPr>
            <p:nvPr/>
          </p:nvCxnSpPr>
          <p:spPr>
            <a:xfrm rot="5400000" flipH="1" flipV="1">
              <a:off x="3166387" y="4693301"/>
              <a:ext cx="1662373" cy="556180"/>
            </a:xfrm>
            <a:prstGeom prst="bent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13 CuadroTexto"/>
            <p:cNvSpPr txBox="1">
              <a:spLocks noChangeArrowheads="1"/>
            </p:cNvSpPr>
            <p:nvPr/>
          </p:nvSpPr>
          <p:spPr bwMode="auto">
            <a:xfrm>
              <a:off x="6572939" y="1004674"/>
              <a:ext cx="2046127" cy="19758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382" tIns="45690" rIns="91382" bIns="45690">
              <a:spAutoFit/>
            </a:bodyPr>
            <a:lstStyle/>
            <a:p>
              <a:pPr algn="just"/>
              <a:r>
                <a:rPr lang="es-CO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Unificar conceptos y metodologías</a:t>
              </a:r>
              <a:endParaRPr lang="es-CO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02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02702" y="285963"/>
            <a:ext cx="6004871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Visión de Riesgo </a:t>
            </a:r>
            <a:r>
              <a:rPr lang="es-CO" sz="2400" b="1" dirty="0">
                <a:solidFill>
                  <a:srgbClr val="DD872A"/>
                </a:solidFill>
                <a:latin typeface="Helvetica"/>
                <a:cs typeface="Helvetica"/>
              </a:rPr>
              <a:t>O</a:t>
            </a:r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perativo – Seguridad de la información y Continuidad del negocio </a:t>
            </a:r>
            <a:endParaRPr lang="es-CO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51" y="975361"/>
            <a:ext cx="5952091" cy="382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2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02702" y="285963"/>
            <a:ext cx="6004871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Visión de Riesgo </a:t>
            </a:r>
            <a:r>
              <a:rPr lang="es-CO" sz="2400" b="1" dirty="0">
                <a:solidFill>
                  <a:srgbClr val="DD872A"/>
                </a:solidFill>
                <a:latin typeface="Helvetica"/>
                <a:cs typeface="Helvetica"/>
              </a:rPr>
              <a:t>O</a:t>
            </a:r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perativo – Seguridad de la información y Continuidad del negocio </a:t>
            </a:r>
            <a:endParaRPr lang="es-CO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7401" t="29910" r="56812" b="44540"/>
          <a:stretch/>
        </p:blipFill>
        <p:spPr>
          <a:xfrm>
            <a:off x="402702" y="897153"/>
            <a:ext cx="1789612" cy="162912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353440" y="1288429"/>
            <a:ext cx="89017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Producto </a:t>
            </a:r>
          </a:p>
          <a:p>
            <a:pPr lvl="0" algn="ctr"/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Proceso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3503157" y="1428360"/>
            <a:ext cx="221216" cy="50494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/>
          <p:cNvSpPr/>
          <p:nvPr/>
        </p:nvSpPr>
        <p:spPr>
          <a:xfrm>
            <a:off x="3983911" y="1280349"/>
            <a:ext cx="113216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Nuevo</a:t>
            </a:r>
          </a:p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</a:p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Modificación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5060397" y="2365667"/>
            <a:ext cx="1530290" cy="1519864"/>
            <a:chOff x="4218120" y="4089413"/>
            <a:chExt cx="1770422" cy="1944600"/>
          </a:xfrm>
        </p:grpSpPr>
        <p:grpSp>
          <p:nvGrpSpPr>
            <p:cNvPr id="10" name="Grupo 9"/>
            <p:cNvGrpSpPr/>
            <p:nvPr/>
          </p:nvGrpSpPr>
          <p:grpSpPr>
            <a:xfrm>
              <a:off x="4218120" y="4305744"/>
              <a:ext cx="1770422" cy="1728269"/>
              <a:chOff x="4572000" y="4233348"/>
              <a:chExt cx="1770422" cy="1728269"/>
            </a:xfrm>
          </p:grpSpPr>
          <p:pic>
            <p:nvPicPr>
              <p:cNvPr id="14" name="Imagen 1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4233348"/>
                <a:ext cx="1770422" cy="1728269"/>
              </a:xfrm>
              <a:prstGeom prst="rect">
                <a:avLst/>
              </a:prstGeom>
            </p:spPr>
          </p:pic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20" t="4376" r="3424" b="14456"/>
              <a:stretch/>
            </p:blipFill>
            <p:spPr bwMode="auto">
              <a:xfrm rot="1117736">
                <a:off x="5313705" y="5211021"/>
                <a:ext cx="119796" cy="859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outerShdw dist="35921" dir="2700000" algn="ctr" rotWithShape="0">
                  <a:schemeClr val="bg2"/>
                </a:outerShdw>
                <a:reflection stA="0" endPos="65000" dist="50800" dir="5400000" sy="-100000" algn="bl" rotWithShape="0"/>
              </a:effectLst>
            </p:spPr>
          </p:pic>
        </p:grpSp>
        <p:sp>
          <p:nvSpPr>
            <p:cNvPr id="11" name="Rectángulo 10"/>
            <p:cNvSpPr/>
            <p:nvPr/>
          </p:nvSpPr>
          <p:spPr>
            <a:xfrm>
              <a:off x="4365801" y="4160322"/>
              <a:ext cx="514079" cy="334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</a:t>
              </a:r>
              <a:r>
                <a:rPr lang="es-CO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RO</a:t>
              </a:r>
              <a:endParaRPr lang="es-CO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5371384" y="4089413"/>
              <a:ext cx="37702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OSI</a:t>
              </a:r>
              <a:endParaRPr lang="es-CO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4939225" y="4171979"/>
              <a:ext cx="41389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D.P.</a:t>
              </a:r>
              <a:endParaRPr lang="es-CO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6" name="Flecha derecha 15"/>
          <p:cNvSpPr/>
          <p:nvPr/>
        </p:nvSpPr>
        <p:spPr>
          <a:xfrm rot="10800000">
            <a:off x="4781005" y="2880359"/>
            <a:ext cx="167673" cy="534641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7" name="Grupo 16"/>
          <p:cNvGrpSpPr/>
          <p:nvPr/>
        </p:nvGrpSpPr>
        <p:grpSpPr>
          <a:xfrm>
            <a:off x="1198317" y="2880358"/>
            <a:ext cx="1481643" cy="1105215"/>
            <a:chOff x="1347748" y="4467114"/>
            <a:chExt cx="1811299" cy="1316205"/>
          </a:xfrm>
        </p:grpSpPr>
        <p:grpSp>
          <p:nvGrpSpPr>
            <p:cNvPr id="18" name="Grupo 17"/>
            <p:cNvGrpSpPr/>
            <p:nvPr/>
          </p:nvGrpSpPr>
          <p:grpSpPr>
            <a:xfrm>
              <a:off x="1347748" y="4467114"/>
              <a:ext cx="1811299" cy="1316205"/>
              <a:chOff x="1006413" y="1691184"/>
              <a:chExt cx="1811299" cy="1316205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6413" y="1691184"/>
                <a:ext cx="1811299" cy="1316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2787" y="2001569"/>
                <a:ext cx="590579" cy="34988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outerShdw dist="35921" dir="2700000" algn="ctr" rotWithShape="0">
                  <a:schemeClr val="bg2"/>
                </a:outerShdw>
                <a:reflection stA="0" endPos="65000" dist="50800" dir="5400000" sy="-100000" algn="bl" rotWithShape="0"/>
              </a:effectLst>
            </p:spPr>
          </p:pic>
        </p:grpSp>
        <p:sp>
          <p:nvSpPr>
            <p:cNvPr id="19" name="Rectángulo 18"/>
            <p:cNvSpPr/>
            <p:nvPr/>
          </p:nvSpPr>
          <p:spPr>
            <a:xfrm>
              <a:off x="2519926" y="4520995"/>
              <a:ext cx="41389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D.P.</a:t>
              </a:r>
              <a:endParaRPr lang="es-CO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2679960" y="3971454"/>
            <a:ext cx="4086600" cy="912721"/>
            <a:chOff x="3154566" y="5617146"/>
            <a:chExt cx="4331478" cy="998578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566" y="5861254"/>
              <a:ext cx="620605" cy="620605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" r="29024" b="17710"/>
            <a:stretch/>
          </p:blipFill>
          <p:spPr>
            <a:xfrm rot="310323">
              <a:off x="3672085" y="5617146"/>
              <a:ext cx="3813959" cy="998578"/>
            </a:xfrm>
            <a:prstGeom prst="rect">
              <a:avLst/>
            </a:prstGeom>
          </p:spPr>
        </p:pic>
      </p:grpSp>
      <p:sp>
        <p:nvSpPr>
          <p:cNvPr id="25" name="Flecha curvada hacia la derecha 24"/>
          <p:cNvSpPr/>
          <p:nvPr/>
        </p:nvSpPr>
        <p:spPr>
          <a:xfrm>
            <a:off x="569082" y="3165865"/>
            <a:ext cx="533400" cy="1439331"/>
          </a:xfrm>
          <a:prstGeom prst="curved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/>
          <p:cNvSpPr/>
          <p:nvPr/>
        </p:nvSpPr>
        <p:spPr>
          <a:xfrm>
            <a:off x="1200025" y="4229334"/>
            <a:ext cx="1478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Previo a su salida </a:t>
            </a:r>
          </a:p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producción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Flecha doblada 26"/>
          <p:cNvSpPr/>
          <p:nvPr/>
        </p:nvSpPr>
        <p:spPr>
          <a:xfrm rot="5400000">
            <a:off x="5305572" y="1654503"/>
            <a:ext cx="708073" cy="567983"/>
          </a:xfrm>
          <a:prstGeom prst="ben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28" name="Grupo 27"/>
          <p:cNvGrpSpPr/>
          <p:nvPr/>
        </p:nvGrpSpPr>
        <p:grpSpPr>
          <a:xfrm>
            <a:off x="3243619" y="2642764"/>
            <a:ext cx="1376455" cy="1091441"/>
            <a:chOff x="4354836" y="3800474"/>
            <a:chExt cx="1557386" cy="1301410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10"/>
            <a:srcRect t="7472" b="14367"/>
            <a:stretch/>
          </p:blipFill>
          <p:spPr>
            <a:xfrm>
              <a:off x="4354836" y="3800474"/>
              <a:ext cx="1557386" cy="1301410"/>
            </a:xfrm>
            <a:prstGeom prst="rect">
              <a:avLst/>
            </a:prstGeom>
          </p:spPr>
        </p:pic>
        <p:sp>
          <p:nvSpPr>
            <p:cNvPr id="30" name="Rectángulo 29"/>
            <p:cNvSpPr/>
            <p:nvPr/>
          </p:nvSpPr>
          <p:spPr>
            <a:xfrm>
              <a:off x="4894354" y="4296917"/>
              <a:ext cx="874574" cy="3119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Viabilidad</a:t>
              </a:r>
              <a:endParaRPr lang="es-CO" sz="1100" b="1" dirty="0"/>
            </a:p>
          </p:txBody>
        </p:sp>
      </p:grpSp>
      <p:sp>
        <p:nvSpPr>
          <p:cNvPr id="31" name="Flecha derecha 30"/>
          <p:cNvSpPr/>
          <p:nvPr/>
        </p:nvSpPr>
        <p:spPr>
          <a:xfrm rot="10800000">
            <a:off x="2854234" y="2880358"/>
            <a:ext cx="197714" cy="537596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/>
          <p:cNvSpPr/>
          <p:nvPr/>
        </p:nvSpPr>
        <p:spPr>
          <a:xfrm>
            <a:off x="1568239" y="3436941"/>
            <a:ext cx="4173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PCN</a:t>
            </a:r>
            <a:endParaRPr lang="es-CO" sz="1050" b="1" dirty="0"/>
          </a:p>
        </p:txBody>
      </p:sp>
    </p:spTree>
    <p:extLst>
      <p:ext uri="{BB962C8B-B14F-4D97-AF65-F5344CB8AC3E}">
        <p14:creationId xmlns:p14="http://schemas.microsoft.com/office/powerpoint/2010/main" val="316408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6" grpId="0" animBg="1"/>
      <p:bldP spid="25" grpId="0" animBg="1"/>
      <p:bldP spid="26" grpId="0"/>
      <p:bldP spid="27" grpId="0" animBg="1"/>
      <p:bldP spid="31" grpId="0" animBg="1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563233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Mapa de Riesgo </a:t>
            </a:r>
            <a:r>
              <a:rPr lang="es-ES" sz="2400" b="1" dirty="0">
                <a:solidFill>
                  <a:srgbClr val="DD872A"/>
                </a:solidFill>
                <a:latin typeface="Helvetica"/>
                <a:cs typeface="Helvetica"/>
              </a:rPr>
              <a:t>O</a:t>
            </a:r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perativo institucional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8" y="1051939"/>
            <a:ext cx="5846763" cy="370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2" y="285963"/>
            <a:ext cx="5747485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 smtClean="0">
                <a:solidFill>
                  <a:srgbClr val="DD872A"/>
                </a:solidFill>
                <a:latin typeface="Helvetica"/>
                <a:cs typeface="Helvetica"/>
              </a:rPr>
              <a:t>Mapa de riesgos de fraude y corrupción</a:t>
            </a:r>
            <a:endParaRPr lang="es-CO" sz="20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02" y="1415626"/>
            <a:ext cx="6390951" cy="26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02702" y="285963"/>
            <a:ext cx="6004871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Visión de Riesgo Operativo – Seguridad de la información y Continuidad del negocio </a:t>
            </a:r>
            <a:endParaRPr lang="es-CO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402702" y="969173"/>
            <a:ext cx="1880101" cy="1588416"/>
            <a:chOff x="402702" y="790303"/>
            <a:chExt cx="1692881" cy="142385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/>
            <a:srcRect l="27618" t="30369" r="56400" b="45469"/>
            <a:stretch/>
          </p:blipFill>
          <p:spPr>
            <a:xfrm>
              <a:off x="402702" y="790303"/>
              <a:ext cx="1674292" cy="1423851"/>
            </a:xfrm>
            <a:prstGeom prst="rect">
              <a:avLst/>
            </a:prstGeom>
          </p:spPr>
        </p:pic>
        <p:sp>
          <p:nvSpPr>
            <p:cNvPr id="6" name="Rectángulo 5"/>
            <p:cNvSpPr/>
            <p:nvPr/>
          </p:nvSpPr>
          <p:spPr>
            <a:xfrm>
              <a:off x="1988660" y="837667"/>
              <a:ext cx="88334" cy="594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2007249" y="2154668"/>
              <a:ext cx="88334" cy="594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9" name="Flecha derecha 8"/>
          <p:cNvSpPr/>
          <p:nvPr/>
        </p:nvSpPr>
        <p:spPr>
          <a:xfrm>
            <a:off x="3973610" y="1551804"/>
            <a:ext cx="148938" cy="478912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/>
          <p:cNvSpPr/>
          <p:nvPr/>
        </p:nvSpPr>
        <p:spPr>
          <a:xfrm>
            <a:off x="4110324" y="1470258"/>
            <a:ext cx="15888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Gestión de eventos</a:t>
            </a:r>
          </a:p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Proceso Crítico</a:t>
            </a:r>
          </a:p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PCN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5151620" y="2630507"/>
            <a:ext cx="1501094" cy="1151236"/>
            <a:chOff x="6793687" y="3445921"/>
            <a:chExt cx="1916455" cy="1643520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687" y="3652100"/>
              <a:ext cx="1916455" cy="1437341"/>
            </a:xfrm>
            <a:prstGeom prst="rect">
              <a:avLst/>
            </a:prstGeom>
          </p:spPr>
        </p:pic>
        <p:sp>
          <p:nvSpPr>
            <p:cNvPr id="13" name="Rectángulo 12"/>
            <p:cNvSpPr/>
            <p:nvPr/>
          </p:nvSpPr>
          <p:spPr>
            <a:xfrm>
              <a:off x="7039309" y="3491429"/>
              <a:ext cx="567307" cy="373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</a:t>
              </a:r>
              <a:r>
                <a:rPr lang="es-CO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RO</a:t>
              </a:r>
              <a:endParaRPr lang="es-CO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8053359" y="3445921"/>
              <a:ext cx="481351" cy="373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OSI</a:t>
              </a:r>
              <a:endParaRPr lang="es-CO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7612733" y="3503085"/>
              <a:ext cx="528423" cy="373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D.P.</a:t>
              </a:r>
              <a:endParaRPr lang="es-CO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16" name="Flecha doblada 15"/>
          <p:cNvSpPr/>
          <p:nvPr/>
        </p:nvSpPr>
        <p:spPr>
          <a:xfrm rot="5400000">
            <a:off x="5585097" y="1833789"/>
            <a:ext cx="878937" cy="589710"/>
          </a:xfrm>
          <a:prstGeom prst="ben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7" name="Grupo 16"/>
          <p:cNvGrpSpPr/>
          <p:nvPr/>
        </p:nvGrpSpPr>
        <p:grpSpPr>
          <a:xfrm>
            <a:off x="2639567" y="1382065"/>
            <a:ext cx="1122538" cy="915051"/>
            <a:chOff x="3881311" y="1854199"/>
            <a:chExt cx="1315492" cy="1109134"/>
          </a:xfrm>
        </p:grpSpPr>
        <p:sp>
          <p:nvSpPr>
            <p:cNvPr id="18" name="Explosión 1 17"/>
            <p:cNvSpPr/>
            <p:nvPr/>
          </p:nvSpPr>
          <p:spPr>
            <a:xfrm>
              <a:off x="3881311" y="1854199"/>
              <a:ext cx="1315492" cy="1109134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4129172" y="2179135"/>
              <a:ext cx="911559" cy="3730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b="1" dirty="0" smtClean="0">
                  <a:solidFill>
                    <a:schemeClr val="bg1"/>
                  </a:solidFill>
                </a:rPr>
                <a:t>Evento</a:t>
              </a:r>
              <a:endParaRPr lang="es-CO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Rectángulo 19"/>
          <p:cNvSpPr/>
          <p:nvPr/>
        </p:nvSpPr>
        <p:spPr>
          <a:xfrm>
            <a:off x="2918798" y="2909004"/>
            <a:ext cx="139333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Tratamiento </a:t>
            </a:r>
          </a:p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 </a:t>
            </a:r>
          </a:p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Planes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acción</a:t>
            </a:r>
            <a:endParaRPr lang="es-CO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Flecha derecha 20"/>
          <p:cNvSpPr/>
          <p:nvPr/>
        </p:nvSpPr>
        <p:spPr>
          <a:xfrm rot="10800000">
            <a:off x="4633854" y="3003574"/>
            <a:ext cx="180611" cy="549527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431" y="2781306"/>
            <a:ext cx="884654" cy="979699"/>
          </a:xfrm>
          <a:prstGeom prst="rect">
            <a:avLst/>
          </a:prstGeom>
        </p:spPr>
      </p:pic>
      <p:sp>
        <p:nvSpPr>
          <p:cNvPr id="23" name="Flecha derecha 22"/>
          <p:cNvSpPr/>
          <p:nvPr/>
        </p:nvSpPr>
        <p:spPr>
          <a:xfrm rot="10800000">
            <a:off x="2535753" y="2989211"/>
            <a:ext cx="147321" cy="563889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Flecha curvada hacia la derecha 23"/>
          <p:cNvSpPr/>
          <p:nvPr/>
        </p:nvSpPr>
        <p:spPr>
          <a:xfrm>
            <a:off x="548607" y="3169296"/>
            <a:ext cx="533400" cy="1439331"/>
          </a:xfrm>
          <a:prstGeom prst="curved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Rectángulo 24"/>
          <p:cNvSpPr/>
          <p:nvPr/>
        </p:nvSpPr>
        <p:spPr>
          <a:xfrm>
            <a:off x="1297086" y="4298475"/>
            <a:ext cx="10981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Seguimiento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9" t="12642" r="49555" b="71350"/>
          <a:stretch/>
        </p:blipFill>
        <p:spPr bwMode="auto">
          <a:xfrm>
            <a:off x="2652627" y="986168"/>
            <a:ext cx="1081363" cy="36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errar llave 26"/>
          <p:cNvSpPr/>
          <p:nvPr/>
        </p:nvSpPr>
        <p:spPr>
          <a:xfrm>
            <a:off x="2285236" y="973603"/>
            <a:ext cx="220070" cy="1574864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269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6" grpId="0" animBg="1"/>
      <p:bldP spid="20" grpId="0"/>
      <p:bldP spid="21" grpId="0" animBg="1"/>
      <p:bldP spid="23" grpId="0" animBg="1"/>
      <p:bldP spid="24" grpId="0" animBg="1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>
                <a:solidFill>
                  <a:srgbClr val="DD872A"/>
                </a:solidFill>
                <a:latin typeface="Helvetica"/>
                <a:cs typeface="Helvetica"/>
              </a:rPr>
              <a:t>Presentación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41254" y="1228940"/>
            <a:ext cx="5975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Economista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Especialista en Finanzas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Catedrático universitario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Estructurador de Programas de Riesgo en la Universidad del Rosario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10 años de experiencia en Riesgo Operativo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Jefe de la Oficina de Riesgo Operativo de Bancóldex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Representante por Colombia al Congreso Latinoamericano de Riesgo Operativo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Certificado como </a:t>
            </a:r>
            <a:r>
              <a:rPr lang="es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Operational</a:t>
            </a: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s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Risk</a:t>
            </a: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Manager </a:t>
            </a:r>
            <a:r>
              <a:rPr lang="es-CO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OpRM</a:t>
            </a:r>
            <a:endParaRPr lang="es-CO" sz="12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722" y="1241796"/>
            <a:ext cx="1056478" cy="10043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428898" y="4095829"/>
            <a:ext cx="175593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350" dirty="0">
                <a:hlinkClick r:id="rId4"/>
              </a:rPr>
              <a:t>jafo321@hotmail.com</a:t>
            </a:r>
            <a:endParaRPr lang="es-CO" sz="1350" dirty="0"/>
          </a:p>
          <a:p>
            <a:r>
              <a:rPr lang="es-CO" sz="1350" dirty="0" err="1"/>
              <a:t>Cel</a:t>
            </a:r>
            <a:r>
              <a:rPr lang="es-CO" sz="1350" dirty="0"/>
              <a:t>: 3202658745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/>
          <a:srcRect l="20232" t="20298" r="34048" b="18485"/>
          <a:stretch/>
        </p:blipFill>
        <p:spPr>
          <a:xfrm>
            <a:off x="744448" y="3057460"/>
            <a:ext cx="2052939" cy="15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Radar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sp>
        <p:nvSpPr>
          <p:cNvPr id="3" name="1 CuadroTexto"/>
          <p:cNvSpPr txBox="1"/>
          <p:nvPr/>
        </p:nvSpPr>
        <p:spPr>
          <a:xfrm>
            <a:off x="576727" y="1140582"/>
            <a:ext cx="5986632" cy="30777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tabLst>
                <a:tab pos="0" algn="l"/>
              </a:tabLst>
            </a:pP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La URO gestiona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y administrar los eventos de RO </a:t>
            </a:r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reportados a través de RADAR.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5" name="8 CuadroTexto"/>
          <p:cNvSpPr txBox="1"/>
          <p:nvPr/>
        </p:nvSpPr>
        <p:spPr>
          <a:xfrm>
            <a:off x="576728" y="3051270"/>
            <a:ext cx="5918900" cy="95410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just">
              <a:tabLst>
                <a:tab pos="0" algn="l"/>
              </a:tabLs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r>
              <a:rPr lang="es-CO" sz="1400" dirty="0"/>
              <a:t>Aplicación </a:t>
            </a:r>
            <a:r>
              <a:rPr lang="es-CO" sz="1400" dirty="0"/>
              <a:t>Web que permite reportar y capturar de manera oportuna los </a:t>
            </a:r>
            <a:r>
              <a:rPr lang="es-CO" sz="1400" dirty="0"/>
              <a:t>eventos de riesgo operativo, </a:t>
            </a:r>
            <a:r>
              <a:rPr lang="es-CO" sz="1400" dirty="0"/>
              <a:t>facilitando su </a:t>
            </a:r>
            <a:r>
              <a:rPr lang="es-CO" sz="1400" dirty="0"/>
              <a:t>gestión, oportunidad </a:t>
            </a:r>
            <a:r>
              <a:rPr lang="es-CO" sz="1400" dirty="0"/>
              <a:t>y seguimiento</a:t>
            </a:r>
            <a:r>
              <a:rPr lang="es-CO" sz="1400" dirty="0"/>
              <a:t>.</a:t>
            </a:r>
          </a:p>
          <a:p>
            <a:endParaRPr lang="es-CO" sz="1400" dirty="0"/>
          </a:p>
          <a:p>
            <a:r>
              <a:rPr lang="es-CO" sz="1400" dirty="0"/>
              <a:t>Disponible </a:t>
            </a:r>
            <a:r>
              <a:rPr lang="es-CO" sz="1400" dirty="0"/>
              <a:t>en </a:t>
            </a:r>
            <a:r>
              <a:rPr lang="es-CO" sz="1400" dirty="0"/>
              <a:t>la Intranet </a:t>
            </a:r>
            <a:r>
              <a:rPr lang="es-CO" sz="1400" dirty="0"/>
              <a:t>y con acceso para todos los </a:t>
            </a:r>
            <a:r>
              <a:rPr lang="es-CO" sz="1400" dirty="0"/>
              <a:t>funcionarios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576727" y="1691788"/>
            <a:ext cx="5918901" cy="1116053"/>
            <a:chOff x="576727" y="2094507"/>
            <a:chExt cx="7735999" cy="135018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9" t="12642" r="49555" b="71350"/>
            <a:stretch/>
          </p:blipFill>
          <p:spPr bwMode="auto">
            <a:xfrm>
              <a:off x="576727" y="2124257"/>
              <a:ext cx="3894343" cy="1320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9" t="12271" r="10871" b="71334"/>
            <a:stretch/>
          </p:blipFill>
          <p:spPr bwMode="auto">
            <a:xfrm>
              <a:off x="4471070" y="2094507"/>
              <a:ext cx="3841656" cy="135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466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>
                <a:solidFill>
                  <a:srgbClr val="DD872A"/>
                </a:solidFill>
                <a:latin typeface="Helvetica"/>
                <a:cs typeface="Helvetica"/>
              </a:rPr>
              <a:t>Radar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587" y="897153"/>
            <a:ext cx="4649177" cy="361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8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18" y="897153"/>
            <a:ext cx="6227801" cy="3084672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Radar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5" name="5BE6D9F8-049D-4523-89D6-16BCAFB7D22D-L0-00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5520" y="2191104"/>
            <a:ext cx="1818827" cy="179072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Elipse 5"/>
          <p:cNvSpPr/>
          <p:nvPr/>
        </p:nvSpPr>
        <p:spPr>
          <a:xfrm>
            <a:off x="3820716" y="2097365"/>
            <a:ext cx="105449" cy="9373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Elipse 6"/>
          <p:cNvSpPr/>
          <p:nvPr/>
        </p:nvSpPr>
        <p:spPr>
          <a:xfrm>
            <a:off x="3820716" y="2417716"/>
            <a:ext cx="105449" cy="9373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Elipse 7"/>
          <p:cNvSpPr/>
          <p:nvPr/>
        </p:nvSpPr>
        <p:spPr>
          <a:xfrm>
            <a:off x="3820716" y="2749590"/>
            <a:ext cx="105449" cy="9373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/>
          <p:cNvSpPr/>
          <p:nvPr/>
        </p:nvSpPr>
        <p:spPr>
          <a:xfrm>
            <a:off x="3820716" y="2953346"/>
            <a:ext cx="105449" cy="9373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/>
          <p:cNvSpPr/>
          <p:nvPr/>
        </p:nvSpPr>
        <p:spPr>
          <a:xfrm>
            <a:off x="3820715" y="3122645"/>
            <a:ext cx="105449" cy="9373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/>
          <p:cNvSpPr/>
          <p:nvPr/>
        </p:nvSpPr>
        <p:spPr>
          <a:xfrm>
            <a:off x="3820714" y="3277948"/>
            <a:ext cx="105449" cy="9373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1105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Radar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03" y="1503678"/>
            <a:ext cx="6199042" cy="2569201"/>
          </a:xfrm>
          <a:prstGeom prst="rect">
            <a:avLst/>
          </a:prstGeom>
        </p:spPr>
      </p:pic>
      <p:pic>
        <p:nvPicPr>
          <p:cNvPr id="5" name="AA05BF54-6CAA-462B-823D-21F069844867-L0-001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97735" y="623145"/>
            <a:ext cx="1716986" cy="16418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95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402702" y="285963"/>
            <a:ext cx="6004871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Visión de Riesgo </a:t>
            </a:r>
            <a:r>
              <a:rPr lang="es-CO" sz="2400" b="1" dirty="0">
                <a:solidFill>
                  <a:srgbClr val="DD872A"/>
                </a:solidFill>
                <a:latin typeface="Helvetica"/>
                <a:cs typeface="Helvetica"/>
              </a:rPr>
              <a:t>O</a:t>
            </a:r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perativo – Seguridad de la información y Continuidad del negocio </a:t>
            </a:r>
            <a:endParaRPr lang="es-CO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402702" y="897152"/>
            <a:ext cx="2180638" cy="1782103"/>
            <a:chOff x="881744" y="705396"/>
            <a:chExt cx="1645919" cy="1430382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/>
            <a:srcRect l="27847" t="30192" r="55884" b="44674"/>
            <a:stretch/>
          </p:blipFill>
          <p:spPr>
            <a:xfrm>
              <a:off x="881744" y="705396"/>
              <a:ext cx="1645919" cy="1430382"/>
            </a:xfrm>
            <a:prstGeom prst="rect">
              <a:avLst/>
            </a:prstGeom>
          </p:spPr>
        </p:pic>
        <p:sp>
          <p:nvSpPr>
            <p:cNvPr id="8" name="Rectángulo 7"/>
            <p:cNvSpPr/>
            <p:nvPr/>
          </p:nvSpPr>
          <p:spPr>
            <a:xfrm>
              <a:off x="2314775" y="1649757"/>
              <a:ext cx="212888" cy="4028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01" y="1716834"/>
            <a:ext cx="607846" cy="49556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dist="35921" dir="2700000" algn="ctr" rotWithShape="0">
              <a:schemeClr val="bg1"/>
            </a:outerShdw>
            <a:reflection stA="0" endPos="65000" dist="50800" dir="5400000" sy="-100000" algn="bl" rotWithShape="0"/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301" y="2185360"/>
            <a:ext cx="796332" cy="52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lecha derecha 11"/>
          <p:cNvSpPr/>
          <p:nvPr/>
        </p:nvSpPr>
        <p:spPr>
          <a:xfrm rot="20769869">
            <a:off x="2312276" y="2069328"/>
            <a:ext cx="206616" cy="488684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Flecha derecha 12"/>
          <p:cNvSpPr/>
          <p:nvPr/>
        </p:nvSpPr>
        <p:spPr>
          <a:xfrm rot="5400000">
            <a:off x="1834899" y="2530478"/>
            <a:ext cx="186550" cy="498373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/>
          <p:cNvSpPr/>
          <p:nvPr/>
        </p:nvSpPr>
        <p:spPr>
          <a:xfrm>
            <a:off x="2596220" y="1676158"/>
            <a:ext cx="1207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Anualmente</a:t>
            </a:r>
          </a:p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los </a:t>
            </a:r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procesos</a:t>
            </a:r>
            <a:endParaRPr lang="es-CO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Flecha derecha 14"/>
          <p:cNvSpPr/>
          <p:nvPr/>
        </p:nvSpPr>
        <p:spPr>
          <a:xfrm>
            <a:off x="3835193" y="1684282"/>
            <a:ext cx="157708" cy="569651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 22"/>
          <p:cNvSpPr/>
          <p:nvPr/>
        </p:nvSpPr>
        <p:spPr>
          <a:xfrm>
            <a:off x="1150333" y="3054749"/>
            <a:ext cx="1555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Permanentemente</a:t>
            </a:r>
          </a:p>
          <a:p>
            <a:pPr lvl="0" algn="ctr"/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los eventos</a:t>
            </a:r>
          </a:p>
        </p:txBody>
      </p:sp>
      <p:grpSp>
        <p:nvGrpSpPr>
          <p:cNvPr id="24" name="Grupo 23"/>
          <p:cNvGrpSpPr/>
          <p:nvPr/>
        </p:nvGrpSpPr>
        <p:grpSpPr>
          <a:xfrm>
            <a:off x="1186080" y="3589249"/>
            <a:ext cx="1378246" cy="1216250"/>
            <a:chOff x="6793687" y="3445921"/>
            <a:chExt cx="1916455" cy="1643520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687" y="3652100"/>
              <a:ext cx="1916455" cy="1437341"/>
            </a:xfrm>
            <a:prstGeom prst="rect">
              <a:avLst/>
            </a:prstGeom>
          </p:spPr>
        </p:pic>
        <p:sp>
          <p:nvSpPr>
            <p:cNvPr id="26" name="Rectángulo 25"/>
            <p:cNvSpPr/>
            <p:nvPr/>
          </p:nvSpPr>
          <p:spPr>
            <a:xfrm>
              <a:off x="7039310" y="3491429"/>
              <a:ext cx="622331" cy="353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ORO</a:t>
              </a: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8053359" y="3445921"/>
              <a:ext cx="524256" cy="353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OSI</a:t>
              </a:r>
              <a:endParaRPr lang="es-CO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7612734" y="3503086"/>
              <a:ext cx="575524" cy="3535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D.P.</a:t>
              </a:r>
              <a:endParaRPr lang="es-CO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9" name="Flecha derecha 28"/>
          <p:cNvSpPr/>
          <p:nvPr/>
        </p:nvSpPr>
        <p:spPr>
          <a:xfrm rot="5400000">
            <a:off x="4770050" y="2724565"/>
            <a:ext cx="216149" cy="512899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Flecha derecha 29"/>
          <p:cNvSpPr/>
          <p:nvPr/>
        </p:nvSpPr>
        <p:spPr>
          <a:xfrm>
            <a:off x="3293577" y="3504134"/>
            <a:ext cx="204315" cy="579957"/>
          </a:xfrm>
          <a:prstGeom prst="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31" name="Grupo 30"/>
          <p:cNvGrpSpPr/>
          <p:nvPr/>
        </p:nvGrpSpPr>
        <p:grpSpPr>
          <a:xfrm>
            <a:off x="3992901" y="3151593"/>
            <a:ext cx="1771447" cy="1864996"/>
            <a:chOff x="5593728" y="4210733"/>
            <a:chExt cx="2343756" cy="2259060"/>
          </a:xfrm>
        </p:grpSpPr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3"/>
            <a:stretch/>
          </p:blipFill>
          <p:spPr>
            <a:xfrm>
              <a:off x="5647264" y="4450955"/>
              <a:ext cx="1865339" cy="2018838"/>
            </a:xfrm>
            <a:prstGeom prst="rect">
              <a:avLst/>
            </a:prstGeom>
          </p:spPr>
        </p:pic>
        <p:sp>
          <p:nvSpPr>
            <p:cNvPr id="33" name="Rectángulo 32"/>
            <p:cNvSpPr/>
            <p:nvPr/>
          </p:nvSpPr>
          <p:spPr>
            <a:xfrm>
              <a:off x="5593728" y="4210733"/>
              <a:ext cx="2343756" cy="3728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Cronograma conjunto</a:t>
              </a:r>
              <a:endParaRPr lang="es-CO" sz="1400" dirty="0"/>
            </a:p>
          </p:txBody>
        </p:sp>
      </p:grpSp>
      <p:sp>
        <p:nvSpPr>
          <p:cNvPr id="34" name="Rectángulo 33"/>
          <p:cNvSpPr/>
          <p:nvPr/>
        </p:nvSpPr>
        <p:spPr>
          <a:xfrm>
            <a:off x="5664365" y="1374309"/>
            <a:ext cx="11499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Actualización</a:t>
            </a:r>
          </a:p>
        </p:txBody>
      </p:sp>
      <p:cxnSp>
        <p:nvCxnSpPr>
          <p:cNvPr id="35" name="Conector angular 34"/>
          <p:cNvCxnSpPr>
            <a:stCxn id="25" idx="2"/>
            <a:endCxn id="10" idx="3"/>
          </p:cNvCxnSpPr>
          <p:nvPr/>
        </p:nvCxnSpPr>
        <p:spPr>
          <a:xfrm rot="5400000" flipH="1" flipV="1">
            <a:off x="2729735" y="1110087"/>
            <a:ext cx="2840880" cy="4549944"/>
          </a:xfrm>
          <a:prstGeom prst="bentConnector4">
            <a:avLst>
              <a:gd name="adj1" fmla="val -8047"/>
              <a:gd name="adj2" fmla="val 105024"/>
            </a:avLst>
          </a:prstGeom>
          <a:ln>
            <a:solidFill>
              <a:schemeClr val="bg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upo 35"/>
          <p:cNvGrpSpPr/>
          <p:nvPr/>
        </p:nvGrpSpPr>
        <p:grpSpPr>
          <a:xfrm>
            <a:off x="4075949" y="1209175"/>
            <a:ext cx="1530290" cy="1519864"/>
            <a:chOff x="4218120" y="4089413"/>
            <a:chExt cx="1770422" cy="1944600"/>
          </a:xfrm>
        </p:grpSpPr>
        <p:grpSp>
          <p:nvGrpSpPr>
            <p:cNvPr id="37" name="Grupo 36"/>
            <p:cNvGrpSpPr/>
            <p:nvPr/>
          </p:nvGrpSpPr>
          <p:grpSpPr>
            <a:xfrm>
              <a:off x="4218120" y="4305744"/>
              <a:ext cx="1770422" cy="1728269"/>
              <a:chOff x="4572000" y="4233348"/>
              <a:chExt cx="1770422" cy="1728269"/>
            </a:xfrm>
          </p:grpSpPr>
          <p:pic>
            <p:nvPicPr>
              <p:cNvPr id="41" name="Imagen 4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4233348"/>
                <a:ext cx="1770422" cy="1728269"/>
              </a:xfrm>
              <a:prstGeom prst="rect">
                <a:avLst/>
              </a:prstGeom>
            </p:spPr>
          </p:pic>
          <p:pic>
            <p:nvPicPr>
              <p:cNvPr id="42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520" t="4376" r="3424" b="14456"/>
              <a:stretch/>
            </p:blipFill>
            <p:spPr bwMode="auto">
              <a:xfrm rot="1117736">
                <a:off x="5313705" y="5211021"/>
                <a:ext cx="119796" cy="8590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glow rad="127000">
                  <a:schemeClr val="accent1">
                    <a:alpha val="0"/>
                  </a:schemeClr>
                </a:glow>
                <a:outerShdw dist="35921" dir="2700000" algn="ctr" rotWithShape="0">
                  <a:schemeClr val="bg2"/>
                </a:outerShdw>
                <a:reflection stA="0" endPos="65000" dist="50800" dir="5400000" sy="-100000" algn="bl" rotWithShape="0"/>
              </a:effectLst>
            </p:spPr>
          </p:pic>
        </p:grpSp>
        <p:sp>
          <p:nvSpPr>
            <p:cNvPr id="38" name="Rectángulo 37"/>
            <p:cNvSpPr/>
            <p:nvPr/>
          </p:nvSpPr>
          <p:spPr>
            <a:xfrm>
              <a:off x="4365801" y="4160322"/>
              <a:ext cx="514079" cy="334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</a:t>
              </a:r>
              <a:r>
                <a:rPr lang="es-CO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RO</a:t>
              </a:r>
              <a:endParaRPr lang="es-CO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Rectángulo 38"/>
            <p:cNvSpPr/>
            <p:nvPr/>
          </p:nvSpPr>
          <p:spPr>
            <a:xfrm>
              <a:off x="5371384" y="4089413"/>
              <a:ext cx="37702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OSI</a:t>
              </a:r>
              <a:endParaRPr lang="es-CO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Rectángulo 39"/>
            <p:cNvSpPr/>
            <p:nvPr/>
          </p:nvSpPr>
          <p:spPr>
            <a:xfrm>
              <a:off x="4939225" y="4171979"/>
              <a:ext cx="41389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11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D.P.</a:t>
              </a:r>
              <a:endParaRPr lang="es-CO" sz="11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68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23" grpId="0"/>
      <p:bldP spid="29" grpId="0" animBg="1"/>
      <p:bldP spid="30" grpId="0" animBg="1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Descripción del riesgo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0" y="1413375"/>
            <a:ext cx="5923630" cy="251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Evaluación de controles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03" y="1092822"/>
            <a:ext cx="6086150" cy="351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704390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Metodología evaluación de riesgo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187" y="1162123"/>
            <a:ext cx="3906754" cy="398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5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02702" y="285963"/>
            <a:ext cx="6004871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Visión de Riesgo Operativo – Seguridad de la información y Continuidad del negocio </a:t>
            </a:r>
            <a:endParaRPr lang="es-CO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49" y="897154"/>
            <a:ext cx="6323218" cy="42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50767" r="3314"/>
          <a:stretch/>
        </p:blipFill>
        <p:spPr>
          <a:xfrm>
            <a:off x="287555" y="2885439"/>
            <a:ext cx="5324993" cy="2052321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02702" y="285963"/>
            <a:ext cx="6004871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Visión de Riesgo </a:t>
            </a:r>
            <a:r>
              <a:rPr lang="es-CO" sz="2400" b="1" dirty="0">
                <a:solidFill>
                  <a:srgbClr val="DD872A"/>
                </a:solidFill>
                <a:latin typeface="Helvetica"/>
                <a:cs typeface="Helvetica"/>
              </a:rPr>
              <a:t>O</a:t>
            </a:r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perativo – Seguridad de la información y Continuidad del negocio </a:t>
            </a:r>
            <a:endParaRPr lang="es-CO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r="62727" b="52098"/>
          <a:stretch/>
        </p:blipFill>
        <p:spPr>
          <a:xfrm>
            <a:off x="402703" y="985205"/>
            <a:ext cx="2238188" cy="199506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l="52625" b="52098"/>
          <a:stretch/>
        </p:blipFill>
        <p:spPr>
          <a:xfrm>
            <a:off x="3248358" y="985205"/>
            <a:ext cx="2844823" cy="19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0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6318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>
                <a:solidFill>
                  <a:srgbClr val="DD872A"/>
                </a:solidFill>
                <a:latin typeface="Helvetica"/>
                <a:cs typeface="Helvetica"/>
              </a:rPr>
              <a:t>Bancoldex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02703" y="1774967"/>
            <a:ext cx="61393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Es el banco de desarrollo para el crecimiento empresarial en Colombia, apalancando compañías de todos los tamaños, todos los sectores y todas las regiones de Colombia indistintamente de su tiempo de existencia, con servicios de conocimiento e instrumentos financieros.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02703" y="1409181"/>
            <a:ext cx="161582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¿Qué es Bancóldex?</a:t>
            </a:r>
            <a:endParaRPr lang="es-CO" sz="1350" dirty="0"/>
          </a:p>
        </p:txBody>
      </p:sp>
      <p:sp>
        <p:nvSpPr>
          <p:cNvPr id="15" name="Rectángulo 14"/>
          <p:cNvSpPr/>
          <p:nvPr/>
        </p:nvSpPr>
        <p:spPr>
          <a:xfrm>
            <a:off x="402703" y="2901184"/>
            <a:ext cx="6139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Somos un Banco de segundo piso. Esto quiere decir, que cuando un empresario solicita un crédito a una entidad financiera (a un banco comercial, por ejemplo), ésta institución puede solicitarle a Bancoldex los recursos que dicho empresario requiere. Nosotros se los entregamos a la entidad financiera, y ésta a su vez, se los entrega al empresario.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402703" y="2535398"/>
            <a:ext cx="155786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35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¿Cómo operamos? 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/>
          <a:srcRect t="21505" b="23400"/>
          <a:stretch/>
        </p:blipFill>
        <p:spPr>
          <a:xfrm>
            <a:off x="4412722" y="739629"/>
            <a:ext cx="2129369" cy="61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4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000" b="1" dirty="0" smtClean="0">
                <a:solidFill>
                  <a:srgbClr val="DD872A"/>
                </a:solidFill>
                <a:latin typeface="Helvetica"/>
                <a:cs typeface="Helvetica"/>
              </a:rPr>
              <a:t>Reporte </a:t>
            </a:r>
            <a:r>
              <a:rPr lang="es-ES" sz="2000" b="1" dirty="0">
                <a:solidFill>
                  <a:srgbClr val="DD872A"/>
                </a:solidFill>
                <a:latin typeface="Helvetica"/>
                <a:cs typeface="Helvetica"/>
              </a:rPr>
              <a:t>RO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03" y="897153"/>
            <a:ext cx="6308718" cy="41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000" b="1" dirty="0">
                <a:solidFill>
                  <a:srgbClr val="DD872A"/>
                </a:solidFill>
                <a:latin typeface="Helvetica"/>
                <a:cs typeface="Helvetica"/>
              </a:rPr>
              <a:t>Reporte RO</a:t>
            </a:r>
            <a:endParaRPr lang="es-ES" sz="20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03" y="897153"/>
            <a:ext cx="6305028" cy="40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5665588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Reporte aprobación de tratamientos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02" y="897153"/>
            <a:ext cx="6285845" cy="410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5179613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>
                <a:solidFill>
                  <a:srgbClr val="DD872A"/>
                </a:solidFill>
                <a:latin typeface="Helvetica"/>
                <a:cs typeface="Helvetica"/>
              </a:rPr>
              <a:t>Reporte aprobación de tratamientos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1536"/>
          <a:stretch/>
        </p:blipFill>
        <p:spPr>
          <a:xfrm>
            <a:off x="402704" y="897153"/>
            <a:ext cx="6273056" cy="40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8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5985308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Mapa de Riesgo </a:t>
            </a:r>
            <a:r>
              <a:rPr lang="es-ES" sz="2400" b="1" dirty="0">
                <a:solidFill>
                  <a:srgbClr val="DD872A"/>
                </a:solidFill>
                <a:latin typeface="Helvetica"/>
                <a:cs typeface="Helvetica"/>
              </a:rPr>
              <a:t>O</a:t>
            </a:r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perativo institucional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03" y="897154"/>
            <a:ext cx="6235627" cy="403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66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4192817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Comités e Informes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548" y="2059805"/>
            <a:ext cx="2335416" cy="174930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/>
          <a:srcRect l="19379" t="13871" r="19604" b="11019"/>
          <a:stretch/>
        </p:blipFill>
        <p:spPr>
          <a:xfrm rot="8452394">
            <a:off x="2801099" y="2785092"/>
            <a:ext cx="209214" cy="14154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/>
          <a:srcRect l="24744" t="7972" r="39619" b="6039"/>
          <a:stretch/>
        </p:blipFill>
        <p:spPr>
          <a:xfrm rot="498652">
            <a:off x="3579222" y="2830244"/>
            <a:ext cx="151798" cy="20843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/>
          <a:srcRect l="65807"/>
          <a:stretch/>
        </p:blipFill>
        <p:spPr>
          <a:xfrm>
            <a:off x="4039809" y="3809113"/>
            <a:ext cx="836607" cy="131931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62" y="2007088"/>
            <a:ext cx="1439248" cy="99148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9574" y="1048970"/>
            <a:ext cx="1725713" cy="81024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868" y="2220686"/>
            <a:ext cx="1283696" cy="61807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304" y="3722715"/>
            <a:ext cx="959498" cy="959498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4080129" y="986246"/>
            <a:ext cx="1615277" cy="1114099"/>
            <a:chOff x="5063067" y="2387600"/>
            <a:chExt cx="1380066" cy="999067"/>
          </a:xfrm>
        </p:grpSpPr>
        <p:sp>
          <p:nvSpPr>
            <p:cNvPr id="24" name="Llamada ovalada 23"/>
            <p:cNvSpPr/>
            <p:nvPr/>
          </p:nvSpPr>
          <p:spPr>
            <a:xfrm>
              <a:off x="5063067" y="2387600"/>
              <a:ext cx="1380066" cy="999067"/>
            </a:xfrm>
            <a:prstGeom prst="wedgeEllipseCallout">
              <a:avLst>
                <a:gd name="adj1" fmla="val -52121"/>
                <a:gd name="adj2" fmla="val 51483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5"/>
            <a:srcRect l="24744" t="7972" r="39619" b="6039"/>
            <a:stretch/>
          </p:blipFill>
          <p:spPr>
            <a:xfrm>
              <a:off x="5512341" y="2531533"/>
              <a:ext cx="527352" cy="724094"/>
            </a:xfrm>
            <a:prstGeom prst="rect">
              <a:avLst/>
            </a:prstGeom>
          </p:spPr>
        </p:pic>
      </p:grpSp>
      <p:pic>
        <p:nvPicPr>
          <p:cNvPr id="26" name="Imagen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8788" y="508264"/>
            <a:ext cx="904009" cy="103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3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402702" y="285963"/>
            <a:ext cx="6004871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Visión de Riesgo </a:t>
            </a:r>
            <a:r>
              <a:rPr lang="es-CO" sz="2400" b="1" dirty="0">
                <a:solidFill>
                  <a:srgbClr val="DD872A"/>
                </a:solidFill>
                <a:latin typeface="Helvetica"/>
                <a:cs typeface="Helvetica"/>
              </a:rPr>
              <a:t>O</a:t>
            </a:r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perativo – Seguridad de la información y Continuidad del negocio </a:t>
            </a:r>
            <a:endParaRPr lang="es-CO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5859" t="30164" r="57890" b="41566"/>
          <a:stretch/>
        </p:blipFill>
        <p:spPr>
          <a:xfrm>
            <a:off x="483006" y="1060569"/>
            <a:ext cx="1966280" cy="1924048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989" y="1607400"/>
            <a:ext cx="1799715" cy="1197629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2948631" y="1255215"/>
            <a:ext cx="14764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Cultura de riesgo</a:t>
            </a:r>
            <a:endParaRPr lang="es-CO" sz="1400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40" y="1607400"/>
            <a:ext cx="1590601" cy="1197629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5044941" y="1239826"/>
            <a:ext cx="15071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Viajes Oficinas de </a:t>
            </a:r>
          </a:p>
          <a:p>
            <a:pPr algn="ctr"/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Representación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4516" y="2984617"/>
            <a:ext cx="2201241" cy="200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098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834" y="2184577"/>
            <a:ext cx="882278" cy="882278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402702" y="285963"/>
            <a:ext cx="6004871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Visión de Riesgo </a:t>
            </a:r>
            <a:r>
              <a:rPr lang="es-CO" sz="2400" b="1" dirty="0">
                <a:solidFill>
                  <a:srgbClr val="DD872A"/>
                </a:solidFill>
                <a:latin typeface="Helvetica"/>
                <a:cs typeface="Helvetica"/>
              </a:rPr>
              <a:t>O</a:t>
            </a:r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perativo – Auditoría</a:t>
            </a:r>
            <a:endParaRPr lang="es-CO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339" y="2565683"/>
            <a:ext cx="1758234" cy="97875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5074858" y="2151305"/>
            <a:ext cx="907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Auditoría</a:t>
            </a:r>
            <a:endParaRPr lang="es-CO" sz="1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49" y="2452296"/>
            <a:ext cx="1377920" cy="112954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876130" y="2188708"/>
            <a:ext cx="514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URO</a:t>
            </a:r>
            <a:endParaRPr lang="es-C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Flecha curvada hacia la derecha 12"/>
          <p:cNvSpPr/>
          <p:nvPr/>
        </p:nvSpPr>
        <p:spPr>
          <a:xfrm rot="16200000">
            <a:off x="2990086" y="2536083"/>
            <a:ext cx="925783" cy="3350670"/>
          </a:xfrm>
          <a:prstGeom prst="curved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Flecha curvada hacia la derecha 13"/>
          <p:cNvSpPr/>
          <p:nvPr/>
        </p:nvSpPr>
        <p:spPr>
          <a:xfrm rot="5400000">
            <a:off x="2881382" y="-43110"/>
            <a:ext cx="925784" cy="3350671"/>
          </a:xfrm>
          <a:prstGeom prst="curved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563" y="3036885"/>
            <a:ext cx="638332" cy="461823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2280143" y="2015304"/>
            <a:ext cx="907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 smtClean="0"/>
              <a:t>Eventos</a:t>
            </a:r>
            <a:endParaRPr lang="es-CO" sz="1400" dirty="0"/>
          </a:p>
        </p:txBody>
      </p:sp>
      <p:sp>
        <p:nvSpPr>
          <p:cNvPr id="18" name="Rectángulo 17"/>
          <p:cNvSpPr/>
          <p:nvPr/>
        </p:nvSpPr>
        <p:spPr>
          <a:xfrm>
            <a:off x="2280143" y="2839885"/>
            <a:ext cx="9071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 smtClean="0"/>
              <a:t>Riesgos</a:t>
            </a:r>
            <a:endParaRPr lang="es-CO" sz="1400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61" y="2367298"/>
            <a:ext cx="607846" cy="49556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glow rad="127000">
              <a:schemeClr val="accent1">
                <a:alpha val="0"/>
              </a:schemeClr>
            </a:glow>
            <a:outerShdw dist="35921" dir="2700000" algn="ctr" rotWithShape="0">
              <a:schemeClr val="bg1"/>
            </a:outerShdw>
            <a:reflection stA="0" endPos="65000" dist="50800" dir="5400000" sy="-100000" algn="bl" rotWithShape="0"/>
          </a:effectLst>
        </p:spPr>
      </p:pic>
      <p:sp>
        <p:nvSpPr>
          <p:cNvPr id="20" name="Rectángulo 19"/>
          <p:cNvSpPr/>
          <p:nvPr/>
        </p:nvSpPr>
        <p:spPr>
          <a:xfrm>
            <a:off x="2280143" y="3658052"/>
            <a:ext cx="7608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400" dirty="0" smtClean="0"/>
              <a:t>Fraudes</a:t>
            </a:r>
            <a:endParaRPr lang="es-CO" sz="140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0595" y="3179135"/>
            <a:ext cx="510096" cy="510096"/>
          </a:xfrm>
          <a:prstGeom prst="rect">
            <a:avLst/>
          </a:prstGeom>
        </p:spPr>
      </p:pic>
      <p:sp>
        <p:nvSpPr>
          <p:cNvPr id="7" name="Flecha izquierda y derecha 6"/>
          <p:cNvSpPr/>
          <p:nvPr/>
        </p:nvSpPr>
        <p:spPr>
          <a:xfrm>
            <a:off x="3110808" y="2661646"/>
            <a:ext cx="534205" cy="297184"/>
          </a:xfrm>
          <a:prstGeom prst="leftRightArrow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8141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/>
      <p:bldP spid="18" grpId="0"/>
      <p:bldP spid="20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2" y="285963"/>
            <a:ext cx="6554411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000" b="1" dirty="0">
                <a:solidFill>
                  <a:srgbClr val="DD872A"/>
                </a:solidFill>
                <a:latin typeface="Helvetica"/>
                <a:cs typeface="Helvetica"/>
              </a:rPr>
              <a:t>S</a:t>
            </a:r>
            <a:r>
              <a:rPr lang="es-CO" sz="2000" b="1" dirty="0" smtClean="0">
                <a:solidFill>
                  <a:srgbClr val="DD872A"/>
                </a:solidFill>
                <a:latin typeface="Helvetica"/>
                <a:cs typeface="Helvetica"/>
              </a:rPr>
              <a:t>istema de Administración de Riesgo Operativo</a:t>
            </a:r>
            <a:endParaRPr lang="es-CO" sz="20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52329"/>
          <a:stretch/>
        </p:blipFill>
        <p:spPr>
          <a:xfrm>
            <a:off x="629012" y="1688124"/>
            <a:ext cx="5846014" cy="140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t="12241"/>
          <a:stretch/>
        </p:blipFill>
        <p:spPr>
          <a:xfrm>
            <a:off x="1732967" y="1843088"/>
            <a:ext cx="4231415" cy="232256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989859" y="829975"/>
            <a:ext cx="244187" cy="348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CO" sz="1350"/>
          </a:p>
        </p:txBody>
      </p:sp>
    </p:spTree>
    <p:extLst>
      <p:ext uri="{BB962C8B-B14F-4D97-AF65-F5344CB8AC3E}">
        <p14:creationId xmlns:p14="http://schemas.microsoft.com/office/powerpoint/2010/main" val="14313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56814" y="468163"/>
            <a:ext cx="6106682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400" b="1" dirty="0">
                <a:solidFill>
                  <a:srgbClr val="DD872A"/>
                </a:solidFill>
                <a:latin typeface="Helvetica"/>
                <a:cs typeface="Helvetica"/>
              </a:rPr>
              <a:t>Gobierno del Sistema Administración de Riesgo</a:t>
            </a:r>
          </a:p>
        </p:txBody>
      </p:sp>
      <p:grpSp>
        <p:nvGrpSpPr>
          <p:cNvPr id="3" name="209 Grupo"/>
          <p:cNvGrpSpPr/>
          <p:nvPr/>
        </p:nvGrpSpPr>
        <p:grpSpPr>
          <a:xfrm>
            <a:off x="968464" y="1201611"/>
            <a:ext cx="4561607" cy="3861414"/>
            <a:chOff x="1927573" y="1198868"/>
            <a:chExt cx="6082142" cy="5148552"/>
          </a:xfrm>
        </p:grpSpPr>
        <p:grpSp>
          <p:nvGrpSpPr>
            <p:cNvPr id="5" name="118 Grupo"/>
            <p:cNvGrpSpPr/>
            <p:nvPr/>
          </p:nvGrpSpPr>
          <p:grpSpPr>
            <a:xfrm>
              <a:off x="7092280" y="5427289"/>
              <a:ext cx="917435" cy="355029"/>
              <a:chOff x="6783152" y="4539310"/>
              <a:chExt cx="917435" cy="355029"/>
            </a:xfrm>
          </p:grpSpPr>
          <p:sp>
            <p:nvSpPr>
              <p:cNvPr id="77" name="146 Rectángulo"/>
              <p:cNvSpPr/>
              <p:nvPr/>
            </p:nvSpPr>
            <p:spPr>
              <a:xfrm>
                <a:off x="6783152" y="4539310"/>
                <a:ext cx="917435" cy="355029"/>
              </a:xfrm>
              <a:prstGeom prst="rect">
                <a:avLst/>
              </a:prstGeom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8" name="147 Rectángulo"/>
              <p:cNvSpPr/>
              <p:nvPr/>
            </p:nvSpPr>
            <p:spPr>
              <a:xfrm>
                <a:off x="6783152" y="4539310"/>
                <a:ext cx="917435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dirty="0">
                    <a:cs typeface="Times New Roman" pitchFamily="18" charset="0"/>
                  </a:rPr>
                  <a:t>Oficina de Cumplimiento</a:t>
                </a:r>
              </a:p>
            </p:txBody>
          </p:sp>
        </p:grpSp>
        <p:cxnSp>
          <p:nvCxnSpPr>
            <p:cNvPr id="6" name="194 Conector recto"/>
            <p:cNvCxnSpPr/>
            <p:nvPr/>
          </p:nvCxnSpPr>
          <p:spPr>
            <a:xfrm>
              <a:off x="3203370" y="5229216"/>
              <a:ext cx="0" cy="144000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195 Conector recto"/>
            <p:cNvCxnSpPr/>
            <p:nvPr/>
          </p:nvCxnSpPr>
          <p:spPr>
            <a:xfrm>
              <a:off x="4957440" y="5229216"/>
              <a:ext cx="0" cy="144000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116 Grupo"/>
            <p:cNvGrpSpPr/>
            <p:nvPr/>
          </p:nvGrpSpPr>
          <p:grpSpPr>
            <a:xfrm>
              <a:off x="4634677" y="5979111"/>
              <a:ext cx="710059" cy="355876"/>
              <a:chOff x="4690543" y="5152252"/>
              <a:chExt cx="710059" cy="355876"/>
            </a:xfrm>
          </p:grpSpPr>
          <p:sp>
            <p:nvSpPr>
              <p:cNvPr id="75" name="150 Rectángulo"/>
              <p:cNvSpPr/>
              <p:nvPr/>
            </p:nvSpPr>
            <p:spPr>
              <a:xfrm>
                <a:off x="4690543" y="5152252"/>
                <a:ext cx="710059" cy="35502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6" name="151 Rectángulo"/>
              <p:cNvSpPr/>
              <p:nvPr/>
            </p:nvSpPr>
            <p:spPr>
              <a:xfrm>
                <a:off x="4690543" y="5153099"/>
                <a:ext cx="710059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b="1" dirty="0">
                    <a:solidFill>
                      <a:schemeClr val="tx2"/>
                    </a:solidFill>
                    <a:cs typeface="Times New Roman" pitchFamily="18" charset="0"/>
                  </a:rPr>
                  <a:t>SARO</a:t>
                </a:r>
              </a:p>
            </p:txBody>
          </p:sp>
        </p:grpSp>
        <p:sp>
          <p:nvSpPr>
            <p:cNvPr id="9" name="Conector recto 3"/>
            <p:cNvSpPr/>
            <p:nvPr/>
          </p:nvSpPr>
          <p:spPr>
            <a:xfrm>
              <a:off x="5183160" y="1553898"/>
              <a:ext cx="91440" cy="8307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20276" y="0"/>
                  </a:moveTo>
                  <a:lnTo>
                    <a:pt x="120276" y="830769"/>
                  </a:lnTo>
                  <a:lnTo>
                    <a:pt x="45720" y="830769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1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Conector recto 4"/>
            <p:cNvSpPr/>
            <p:nvPr/>
          </p:nvSpPr>
          <p:spPr>
            <a:xfrm>
              <a:off x="5257717" y="1553898"/>
              <a:ext cx="91440" cy="32662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26627"/>
                  </a:lnTo>
                  <a:lnTo>
                    <a:pt x="80846" y="326627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1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onector recto 5"/>
            <p:cNvSpPr/>
            <p:nvPr/>
          </p:nvSpPr>
          <p:spPr>
            <a:xfrm>
              <a:off x="5183160" y="1553898"/>
              <a:ext cx="91440" cy="32662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20276" y="0"/>
                  </a:moveTo>
                  <a:lnTo>
                    <a:pt x="120276" y="326627"/>
                  </a:lnTo>
                  <a:lnTo>
                    <a:pt x="45720" y="326627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1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Conector recto 7"/>
            <p:cNvSpPr/>
            <p:nvPr/>
          </p:nvSpPr>
          <p:spPr>
            <a:xfrm>
              <a:off x="5257717" y="3265494"/>
              <a:ext cx="91440" cy="8307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830769"/>
                  </a:lnTo>
                  <a:lnTo>
                    <a:pt x="120276" y="830769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1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Conector recto 8"/>
            <p:cNvSpPr/>
            <p:nvPr/>
          </p:nvSpPr>
          <p:spPr>
            <a:xfrm>
              <a:off x="5183160" y="3265500"/>
              <a:ext cx="91440" cy="83076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20276" y="0"/>
                  </a:moveTo>
                  <a:lnTo>
                    <a:pt x="120276" y="830769"/>
                  </a:lnTo>
                  <a:lnTo>
                    <a:pt x="45720" y="830769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1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Conector recto 9"/>
            <p:cNvSpPr/>
            <p:nvPr/>
          </p:nvSpPr>
          <p:spPr>
            <a:xfrm>
              <a:off x="5257717" y="3066324"/>
              <a:ext cx="91440" cy="32662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326627"/>
                  </a:lnTo>
                  <a:lnTo>
                    <a:pt x="112245" y="326627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1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onector recto 10"/>
            <p:cNvSpPr/>
            <p:nvPr/>
          </p:nvSpPr>
          <p:spPr>
            <a:xfrm>
              <a:off x="5183160" y="3066324"/>
              <a:ext cx="91440" cy="32662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20276" y="0"/>
                  </a:moveTo>
                  <a:lnTo>
                    <a:pt x="120276" y="326627"/>
                  </a:lnTo>
                  <a:lnTo>
                    <a:pt x="45720" y="326627"/>
                  </a:lnTo>
                </a:path>
              </a:pathLst>
            </a:custGeom>
            <a:noFill/>
            <a:ln w="6350">
              <a:solidFill>
                <a:schemeClr val="tx2"/>
              </a:solidFill>
            </a:ln>
          </p:spPr>
          <p:style>
            <a:lnRef idx="1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Conector recto 13"/>
            <p:cNvSpPr/>
            <p:nvPr/>
          </p:nvSpPr>
          <p:spPr>
            <a:xfrm>
              <a:off x="5303437" y="3066322"/>
              <a:ext cx="2162035" cy="166153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86982"/>
                  </a:lnTo>
                  <a:lnTo>
                    <a:pt x="2162035" y="1586982"/>
                  </a:lnTo>
                  <a:lnTo>
                    <a:pt x="2162035" y="1661538"/>
                  </a:lnTo>
                </a:path>
              </a:pathLst>
            </a:custGeom>
            <a:noFill/>
          </p:spPr>
          <p:style>
            <a:lnRef idx="1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Conector recto 24"/>
            <p:cNvSpPr/>
            <p:nvPr/>
          </p:nvSpPr>
          <p:spPr>
            <a:xfrm>
              <a:off x="3752638" y="3066324"/>
              <a:ext cx="1550798" cy="166153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550798" y="0"/>
                  </a:moveTo>
                  <a:lnTo>
                    <a:pt x="1550798" y="1586982"/>
                  </a:lnTo>
                  <a:lnTo>
                    <a:pt x="0" y="1586982"/>
                  </a:lnTo>
                  <a:lnTo>
                    <a:pt x="0" y="1661538"/>
                  </a:lnTo>
                </a:path>
              </a:pathLst>
            </a:custGeom>
            <a:noFill/>
          </p:spPr>
          <p:style>
            <a:lnRef idx="1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Conector recto 25"/>
            <p:cNvSpPr/>
            <p:nvPr/>
          </p:nvSpPr>
          <p:spPr>
            <a:xfrm>
              <a:off x="5257717" y="1553898"/>
              <a:ext cx="91440" cy="115739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157396"/>
                  </a:lnTo>
                </a:path>
              </a:pathLst>
            </a:custGeom>
            <a:noFill/>
            <a:ln w="9525">
              <a:solidFill>
                <a:schemeClr val="tx2"/>
              </a:solidFill>
            </a:ln>
          </p:spPr>
          <p:style>
            <a:lnRef idx="1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9" name="104 Grupo"/>
            <p:cNvGrpSpPr/>
            <p:nvPr/>
          </p:nvGrpSpPr>
          <p:grpSpPr>
            <a:xfrm>
              <a:off x="4948407" y="1198868"/>
              <a:ext cx="710059" cy="355029"/>
              <a:chOff x="4621116" y="506173"/>
              <a:chExt cx="710059" cy="355029"/>
            </a:xfrm>
          </p:grpSpPr>
          <p:sp>
            <p:nvSpPr>
              <p:cNvPr id="73" name="174 Rectángulo"/>
              <p:cNvSpPr/>
              <p:nvPr/>
            </p:nvSpPr>
            <p:spPr>
              <a:xfrm>
                <a:off x="4621116" y="506173"/>
                <a:ext cx="710059" cy="35502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4" name="175 Rectángulo"/>
              <p:cNvSpPr/>
              <p:nvPr/>
            </p:nvSpPr>
            <p:spPr>
              <a:xfrm>
                <a:off x="4621116" y="506173"/>
                <a:ext cx="710059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b="1" dirty="0">
                    <a:cs typeface="Times New Roman" pitchFamily="18" charset="0"/>
                  </a:rPr>
                  <a:t>Junta Directiva</a:t>
                </a:r>
              </a:p>
            </p:txBody>
          </p:sp>
        </p:grpSp>
        <p:grpSp>
          <p:nvGrpSpPr>
            <p:cNvPr id="20" name="105 Grupo"/>
            <p:cNvGrpSpPr/>
            <p:nvPr/>
          </p:nvGrpSpPr>
          <p:grpSpPr>
            <a:xfrm>
              <a:off x="4948407" y="2711294"/>
              <a:ext cx="710059" cy="355029"/>
              <a:chOff x="4621116" y="2018599"/>
              <a:chExt cx="710059" cy="355029"/>
            </a:xfrm>
          </p:grpSpPr>
          <p:sp>
            <p:nvSpPr>
              <p:cNvPr id="71" name="172 Rectángulo"/>
              <p:cNvSpPr/>
              <p:nvPr/>
            </p:nvSpPr>
            <p:spPr>
              <a:xfrm>
                <a:off x="4621116" y="2018599"/>
                <a:ext cx="710059" cy="35502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2" name="173 Rectángulo"/>
              <p:cNvSpPr/>
              <p:nvPr/>
            </p:nvSpPr>
            <p:spPr>
              <a:xfrm>
                <a:off x="4621116" y="2018599"/>
                <a:ext cx="710059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b="1" dirty="0">
                    <a:cs typeface="Times New Roman" pitchFamily="18" charset="0"/>
                  </a:rPr>
                  <a:t>Presidente</a:t>
                </a:r>
              </a:p>
            </p:txBody>
          </p:sp>
        </p:grpSp>
        <p:grpSp>
          <p:nvGrpSpPr>
            <p:cNvPr id="21" name="106 Grupo"/>
            <p:cNvGrpSpPr/>
            <p:nvPr/>
          </p:nvGrpSpPr>
          <p:grpSpPr>
            <a:xfrm>
              <a:off x="3215595" y="4727863"/>
              <a:ext cx="1074085" cy="355029"/>
              <a:chOff x="2888304" y="4035168"/>
              <a:chExt cx="1074085" cy="355029"/>
            </a:xfrm>
          </p:grpSpPr>
          <p:sp>
            <p:nvSpPr>
              <p:cNvPr id="69" name="170 Rectángulo"/>
              <p:cNvSpPr/>
              <p:nvPr/>
            </p:nvSpPr>
            <p:spPr>
              <a:xfrm>
                <a:off x="2888304" y="4035168"/>
                <a:ext cx="1074085" cy="35502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0" name="171 Rectángulo"/>
              <p:cNvSpPr/>
              <p:nvPr/>
            </p:nvSpPr>
            <p:spPr>
              <a:xfrm>
                <a:off x="2888304" y="4035168"/>
                <a:ext cx="1074085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b="1" dirty="0">
                    <a:cs typeface="Times New Roman" pitchFamily="18" charset="0"/>
                  </a:rPr>
                  <a:t>Vicepresidencia de Riesgo</a:t>
                </a:r>
              </a:p>
            </p:txBody>
          </p:sp>
        </p:grpSp>
        <p:grpSp>
          <p:nvGrpSpPr>
            <p:cNvPr id="22" name="110 Grupo"/>
            <p:cNvGrpSpPr/>
            <p:nvPr/>
          </p:nvGrpSpPr>
          <p:grpSpPr>
            <a:xfrm>
              <a:off x="5984141" y="5988116"/>
              <a:ext cx="710059" cy="355876"/>
              <a:chOff x="5828109" y="5146392"/>
              <a:chExt cx="710059" cy="355876"/>
            </a:xfrm>
          </p:grpSpPr>
          <p:sp>
            <p:nvSpPr>
              <p:cNvPr id="67" name="162 Rectángulo"/>
              <p:cNvSpPr/>
              <p:nvPr/>
            </p:nvSpPr>
            <p:spPr>
              <a:xfrm>
                <a:off x="5828109" y="5147239"/>
                <a:ext cx="710059" cy="35502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8" name="163 Rectángulo"/>
              <p:cNvSpPr/>
              <p:nvPr/>
            </p:nvSpPr>
            <p:spPr>
              <a:xfrm>
                <a:off x="5828109" y="5146392"/>
                <a:ext cx="710059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b="1" dirty="0">
                    <a:solidFill>
                      <a:schemeClr val="bg1"/>
                    </a:solidFill>
                    <a:cs typeface="Times New Roman" pitchFamily="18" charset="0"/>
                  </a:rPr>
                  <a:t>SGSI</a:t>
                </a:r>
              </a:p>
            </p:txBody>
          </p:sp>
        </p:grpSp>
        <p:grpSp>
          <p:nvGrpSpPr>
            <p:cNvPr id="23" name="111 Grupo"/>
            <p:cNvGrpSpPr/>
            <p:nvPr/>
          </p:nvGrpSpPr>
          <p:grpSpPr>
            <a:xfrm>
              <a:off x="2771961" y="5373216"/>
              <a:ext cx="866017" cy="355029"/>
              <a:chOff x="2735259" y="4536417"/>
              <a:chExt cx="866017" cy="355029"/>
            </a:xfrm>
          </p:grpSpPr>
          <p:sp>
            <p:nvSpPr>
              <p:cNvPr id="65" name="160 Rectángulo"/>
              <p:cNvSpPr/>
              <p:nvPr/>
            </p:nvSpPr>
            <p:spPr>
              <a:xfrm>
                <a:off x="2735259" y="4536417"/>
                <a:ext cx="866017" cy="355029"/>
              </a:xfrm>
              <a:prstGeom prst="rect">
                <a:avLst/>
              </a:prstGeom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6" name="161 Rectángulo"/>
              <p:cNvSpPr/>
              <p:nvPr/>
            </p:nvSpPr>
            <p:spPr>
              <a:xfrm>
                <a:off x="2735260" y="4536417"/>
                <a:ext cx="866016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dirty="0">
                    <a:cs typeface="Times New Roman" pitchFamily="18" charset="0"/>
                  </a:rPr>
                  <a:t>Departamento de Riesgo Financiero</a:t>
                </a:r>
              </a:p>
            </p:txBody>
          </p:sp>
        </p:grpSp>
        <p:grpSp>
          <p:nvGrpSpPr>
            <p:cNvPr id="24" name="109 Grupo"/>
            <p:cNvGrpSpPr/>
            <p:nvPr/>
          </p:nvGrpSpPr>
          <p:grpSpPr>
            <a:xfrm>
              <a:off x="5745479" y="5373968"/>
              <a:ext cx="1145237" cy="439290"/>
              <a:chOff x="5554128" y="4498317"/>
              <a:chExt cx="1145237" cy="439290"/>
            </a:xfrm>
          </p:grpSpPr>
          <p:sp>
            <p:nvSpPr>
              <p:cNvPr id="63" name="164 Rectángulo"/>
              <p:cNvSpPr/>
              <p:nvPr/>
            </p:nvSpPr>
            <p:spPr>
              <a:xfrm>
                <a:off x="5554128" y="4498317"/>
                <a:ext cx="1145237" cy="43929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4" name="165 Rectángulo"/>
              <p:cNvSpPr/>
              <p:nvPr/>
            </p:nvSpPr>
            <p:spPr>
              <a:xfrm>
                <a:off x="5584609" y="4536417"/>
                <a:ext cx="1114756" cy="35502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b="1" dirty="0">
                    <a:solidFill>
                      <a:schemeClr val="bg1"/>
                    </a:solidFill>
                    <a:cs typeface="Times New Roman" pitchFamily="18" charset="0"/>
                  </a:rPr>
                  <a:t>Oficina Seguridad de la Información y Continuidad</a:t>
                </a:r>
              </a:p>
            </p:txBody>
          </p:sp>
        </p:grpSp>
        <p:grpSp>
          <p:nvGrpSpPr>
            <p:cNvPr id="25" name="112 Grupo"/>
            <p:cNvGrpSpPr/>
            <p:nvPr/>
          </p:nvGrpSpPr>
          <p:grpSpPr>
            <a:xfrm>
              <a:off x="1927573" y="5968712"/>
              <a:ext cx="710059" cy="370269"/>
              <a:chOff x="1890871" y="5131999"/>
              <a:chExt cx="710059" cy="370269"/>
            </a:xfrm>
          </p:grpSpPr>
          <p:sp>
            <p:nvSpPr>
              <p:cNvPr id="61" name="158 Rectángulo"/>
              <p:cNvSpPr/>
              <p:nvPr/>
            </p:nvSpPr>
            <p:spPr>
              <a:xfrm>
                <a:off x="1890871" y="5147239"/>
                <a:ext cx="710059" cy="35502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2" name="159 Rectángulo"/>
              <p:cNvSpPr/>
              <p:nvPr/>
            </p:nvSpPr>
            <p:spPr>
              <a:xfrm>
                <a:off x="1890871" y="5131999"/>
                <a:ext cx="710059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dirty="0">
                    <a:solidFill>
                      <a:schemeClr val="bg1"/>
                    </a:solidFill>
                    <a:cs typeface="Times New Roman" pitchFamily="18" charset="0"/>
                  </a:rPr>
                  <a:t>SARC</a:t>
                </a:r>
              </a:p>
            </p:txBody>
          </p:sp>
        </p:grpSp>
        <p:grpSp>
          <p:nvGrpSpPr>
            <p:cNvPr id="26" name="113 Grupo"/>
            <p:cNvGrpSpPr/>
            <p:nvPr/>
          </p:nvGrpSpPr>
          <p:grpSpPr>
            <a:xfrm>
              <a:off x="2848750" y="5968798"/>
              <a:ext cx="732919" cy="370269"/>
              <a:chOff x="2719563" y="5131999"/>
              <a:chExt cx="732919" cy="370269"/>
            </a:xfrm>
          </p:grpSpPr>
          <p:sp>
            <p:nvSpPr>
              <p:cNvPr id="59" name="156 Rectángulo"/>
              <p:cNvSpPr/>
              <p:nvPr/>
            </p:nvSpPr>
            <p:spPr>
              <a:xfrm>
                <a:off x="2719563" y="5147239"/>
                <a:ext cx="710059" cy="35502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0" name="157 Rectángulo"/>
              <p:cNvSpPr/>
              <p:nvPr/>
            </p:nvSpPr>
            <p:spPr>
              <a:xfrm>
                <a:off x="2742423" y="5131999"/>
                <a:ext cx="710059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dirty="0">
                    <a:solidFill>
                      <a:schemeClr val="bg1"/>
                    </a:solidFill>
                    <a:cs typeface="Times New Roman" pitchFamily="18" charset="0"/>
                  </a:rPr>
                  <a:t>SARM</a:t>
                </a:r>
              </a:p>
            </p:txBody>
          </p:sp>
        </p:grpSp>
        <p:grpSp>
          <p:nvGrpSpPr>
            <p:cNvPr id="27" name="114 Grupo"/>
            <p:cNvGrpSpPr/>
            <p:nvPr/>
          </p:nvGrpSpPr>
          <p:grpSpPr>
            <a:xfrm>
              <a:off x="3688252" y="5976418"/>
              <a:ext cx="710059" cy="362649"/>
              <a:chOff x="3609215" y="5139619"/>
              <a:chExt cx="710059" cy="362649"/>
            </a:xfrm>
          </p:grpSpPr>
          <p:sp>
            <p:nvSpPr>
              <p:cNvPr id="57" name="154 Rectángulo"/>
              <p:cNvSpPr/>
              <p:nvPr/>
            </p:nvSpPr>
            <p:spPr>
              <a:xfrm>
                <a:off x="3609215" y="5147239"/>
                <a:ext cx="710059" cy="35502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8" name="155 Rectángulo"/>
              <p:cNvSpPr/>
              <p:nvPr/>
            </p:nvSpPr>
            <p:spPr>
              <a:xfrm>
                <a:off x="3609215" y="5139619"/>
                <a:ext cx="710059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dirty="0">
                    <a:solidFill>
                      <a:schemeClr val="bg1"/>
                    </a:solidFill>
                    <a:cs typeface="Times New Roman" pitchFamily="18" charset="0"/>
                  </a:rPr>
                  <a:t>SARL</a:t>
                </a:r>
              </a:p>
            </p:txBody>
          </p:sp>
        </p:grpSp>
        <p:grpSp>
          <p:nvGrpSpPr>
            <p:cNvPr id="28" name="115 Grupo"/>
            <p:cNvGrpSpPr/>
            <p:nvPr/>
          </p:nvGrpSpPr>
          <p:grpSpPr>
            <a:xfrm>
              <a:off x="4545702" y="5378227"/>
              <a:ext cx="832291" cy="388870"/>
              <a:chOff x="4538892" y="4618365"/>
              <a:chExt cx="832291" cy="388870"/>
            </a:xfrm>
          </p:grpSpPr>
          <p:sp>
            <p:nvSpPr>
              <p:cNvPr id="55" name="152 Rectángulo"/>
              <p:cNvSpPr/>
              <p:nvPr/>
            </p:nvSpPr>
            <p:spPr>
              <a:xfrm>
                <a:off x="4538892" y="4618365"/>
                <a:ext cx="832291" cy="38887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6" name="153 Rectángulo"/>
              <p:cNvSpPr/>
              <p:nvPr/>
            </p:nvSpPr>
            <p:spPr>
              <a:xfrm>
                <a:off x="4627866" y="4633605"/>
                <a:ext cx="710059" cy="35502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b="1" dirty="0">
                    <a:solidFill>
                      <a:schemeClr val="tx2"/>
                    </a:solidFill>
                    <a:cs typeface="Times New Roman" pitchFamily="18" charset="0"/>
                  </a:rPr>
                  <a:t>Oficina de Riesgo Operativo</a:t>
                </a:r>
              </a:p>
            </p:txBody>
          </p:sp>
        </p:grpSp>
        <p:grpSp>
          <p:nvGrpSpPr>
            <p:cNvPr id="29" name="117 Grupo"/>
            <p:cNvGrpSpPr/>
            <p:nvPr/>
          </p:nvGrpSpPr>
          <p:grpSpPr>
            <a:xfrm>
              <a:off x="7024036" y="4727863"/>
              <a:ext cx="882873" cy="355029"/>
              <a:chOff x="6696745" y="4035168"/>
              <a:chExt cx="882873" cy="355029"/>
            </a:xfrm>
          </p:grpSpPr>
          <p:sp>
            <p:nvSpPr>
              <p:cNvPr id="53" name="148 Rectángulo"/>
              <p:cNvSpPr/>
              <p:nvPr/>
            </p:nvSpPr>
            <p:spPr>
              <a:xfrm>
                <a:off x="6696745" y="4035168"/>
                <a:ext cx="882873" cy="355029"/>
              </a:xfrm>
              <a:prstGeom prst="rect">
                <a:avLst/>
              </a:prstGeom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4" name="149 Rectángulo"/>
              <p:cNvSpPr/>
              <p:nvPr/>
            </p:nvSpPr>
            <p:spPr>
              <a:xfrm>
                <a:off x="6696745" y="4035168"/>
                <a:ext cx="882873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b="1" dirty="0">
                    <a:cs typeface="Times New Roman" pitchFamily="18" charset="0"/>
                  </a:rPr>
                  <a:t>Gerencia de Cumplimiento</a:t>
                </a:r>
              </a:p>
            </p:txBody>
          </p:sp>
        </p:grpSp>
        <p:grpSp>
          <p:nvGrpSpPr>
            <p:cNvPr id="30" name="119 Grupo"/>
            <p:cNvGrpSpPr/>
            <p:nvPr/>
          </p:nvGrpSpPr>
          <p:grpSpPr>
            <a:xfrm>
              <a:off x="7176100" y="5992391"/>
              <a:ext cx="725299" cy="355029"/>
              <a:chOff x="6866972" y="5104412"/>
              <a:chExt cx="725299" cy="355029"/>
            </a:xfrm>
          </p:grpSpPr>
          <p:sp>
            <p:nvSpPr>
              <p:cNvPr id="51" name="144 Rectángulo"/>
              <p:cNvSpPr/>
              <p:nvPr/>
            </p:nvSpPr>
            <p:spPr>
              <a:xfrm>
                <a:off x="6866972" y="5112033"/>
                <a:ext cx="710059" cy="339056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2" name="145 Rectángulo"/>
              <p:cNvSpPr/>
              <p:nvPr/>
            </p:nvSpPr>
            <p:spPr>
              <a:xfrm>
                <a:off x="6882212" y="5104412"/>
                <a:ext cx="710059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dirty="0">
                    <a:solidFill>
                      <a:schemeClr val="bg1"/>
                    </a:solidFill>
                    <a:cs typeface="Times New Roman" pitchFamily="18" charset="0"/>
                  </a:rPr>
                  <a:t>SARLAFT</a:t>
                </a:r>
              </a:p>
            </p:txBody>
          </p:sp>
        </p:grpSp>
        <p:grpSp>
          <p:nvGrpSpPr>
            <p:cNvPr id="31" name="120 Grupo"/>
            <p:cNvGrpSpPr/>
            <p:nvPr/>
          </p:nvGrpSpPr>
          <p:grpSpPr>
            <a:xfrm>
              <a:off x="3979694" y="3215437"/>
              <a:ext cx="1249186" cy="355029"/>
              <a:chOff x="3652403" y="2522742"/>
              <a:chExt cx="1249186" cy="355029"/>
            </a:xfrm>
          </p:grpSpPr>
          <p:sp>
            <p:nvSpPr>
              <p:cNvPr id="49" name="142 Rectángulo"/>
              <p:cNvSpPr/>
              <p:nvPr/>
            </p:nvSpPr>
            <p:spPr>
              <a:xfrm>
                <a:off x="3652403" y="2522742"/>
                <a:ext cx="1249186" cy="355029"/>
              </a:xfrm>
              <a:prstGeom prst="rect">
                <a:avLst/>
              </a:prstGeom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0" name="143 Rectángulo"/>
              <p:cNvSpPr/>
              <p:nvPr/>
            </p:nvSpPr>
            <p:spPr>
              <a:xfrm>
                <a:off x="3652403" y="2522742"/>
                <a:ext cx="1249186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dirty="0">
                    <a:cs typeface="Times New Roman" pitchFamily="18" charset="0"/>
                  </a:rPr>
                  <a:t>Comité Interno de Crédito</a:t>
                </a:r>
              </a:p>
            </p:txBody>
          </p:sp>
        </p:grpSp>
        <p:grpSp>
          <p:nvGrpSpPr>
            <p:cNvPr id="32" name="121 Grupo"/>
            <p:cNvGrpSpPr/>
            <p:nvPr/>
          </p:nvGrpSpPr>
          <p:grpSpPr>
            <a:xfrm>
              <a:off x="5369962" y="3215437"/>
              <a:ext cx="1520755" cy="355029"/>
              <a:chOff x="5042671" y="2522742"/>
              <a:chExt cx="1520755" cy="355029"/>
            </a:xfrm>
          </p:grpSpPr>
          <p:sp>
            <p:nvSpPr>
              <p:cNvPr id="47" name="140 Rectángulo"/>
              <p:cNvSpPr/>
              <p:nvPr/>
            </p:nvSpPr>
            <p:spPr>
              <a:xfrm>
                <a:off x="5042671" y="2522742"/>
                <a:ext cx="1520755" cy="355029"/>
              </a:xfrm>
              <a:prstGeom prst="rect">
                <a:avLst/>
              </a:prstGeom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8" name="141 Rectángulo"/>
              <p:cNvSpPr/>
              <p:nvPr/>
            </p:nvSpPr>
            <p:spPr>
              <a:xfrm>
                <a:off x="5042671" y="2522742"/>
                <a:ext cx="1520755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>
                    <a:cs typeface="Times New Roman" pitchFamily="18" charset="0"/>
                  </a:rPr>
                  <a:t>Comité de Calificación de Cartera</a:t>
                </a:r>
              </a:p>
            </p:txBody>
          </p:sp>
        </p:grpSp>
        <p:sp>
          <p:nvSpPr>
            <p:cNvPr id="33" name="139 Rectángulo"/>
            <p:cNvSpPr/>
            <p:nvPr/>
          </p:nvSpPr>
          <p:spPr>
            <a:xfrm>
              <a:off x="3124200" y="3864430"/>
              <a:ext cx="2104680" cy="44094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750" b="1" dirty="0">
                  <a:cs typeface="Times New Roman" pitchFamily="18" charset="0"/>
                </a:rPr>
                <a:t>Comité de Calidad y Riesgo Operativo</a:t>
              </a:r>
            </a:p>
          </p:txBody>
        </p:sp>
        <p:sp>
          <p:nvSpPr>
            <p:cNvPr id="34" name="137 Rectángulo"/>
            <p:cNvSpPr/>
            <p:nvPr/>
          </p:nvSpPr>
          <p:spPr>
            <a:xfrm>
              <a:off x="5377993" y="3864430"/>
              <a:ext cx="2087479" cy="44094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" tIns="3810" rIns="3810" bIns="3810" numCol="1" spcCol="1270" anchor="ctr" anchorCtr="0">
              <a:noAutofit/>
            </a:bodyPr>
            <a:lstStyle/>
            <a:p>
              <a:pPr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750" b="1" dirty="0">
                  <a:solidFill>
                    <a:schemeClr val="bg1"/>
                  </a:solidFill>
                  <a:cs typeface="Times New Roman" pitchFamily="18" charset="0"/>
                </a:rPr>
                <a:t>Comité de Seguridad de la Información y Continuidad de Negocio</a:t>
              </a:r>
            </a:p>
          </p:txBody>
        </p:sp>
        <p:grpSp>
          <p:nvGrpSpPr>
            <p:cNvPr id="35" name="125 Grupo"/>
            <p:cNvGrpSpPr/>
            <p:nvPr/>
          </p:nvGrpSpPr>
          <p:grpSpPr>
            <a:xfrm>
              <a:off x="3892990" y="1639810"/>
              <a:ext cx="1335890" cy="418230"/>
              <a:chOff x="3565699" y="947115"/>
              <a:chExt cx="1335890" cy="418230"/>
            </a:xfrm>
          </p:grpSpPr>
          <p:sp>
            <p:nvSpPr>
              <p:cNvPr id="45" name="132 Rectángulo"/>
              <p:cNvSpPr/>
              <p:nvPr/>
            </p:nvSpPr>
            <p:spPr>
              <a:xfrm>
                <a:off x="3565699" y="947115"/>
                <a:ext cx="1335890" cy="41823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6" name="133 Rectángulo"/>
              <p:cNvSpPr/>
              <p:nvPr/>
            </p:nvSpPr>
            <p:spPr>
              <a:xfrm>
                <a:off x="3652403" y="983156"/>
                <a:ext cx="1249186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b="1" dirty="0">
                    <a:cs typeface="Times New Roman" pitchFamily="18" charset="0"/>
                  </a:rPr>
                  <a:t>Comité de Administración de Riesgos</a:t>
                </a:r>
              </a:p>
            </p:txBody>
          </p:sp>
        </p:grpSp>
        <p:grpSp>
          <p:nvGrpSpPr>
            <p:cNvPr id="36" name="126 Grupo"/>
            <p:cNvGrpSpPr/>
            <p:nvPr/>
          </p:nvGrpSpPr>
          <p:grpSpPr>
            <a:xfrm>
              <a:off x="5338563" y="1703010"/>
              <a:ext cx="1439283" cy="355029"/>
              <a:chOff x="5011272" y="1010315"/>
              <a:chExt cx="1439283" cy="355029"/>
            </a:xfrm>
          </p:grpSpPr>
          <p:sp>
            <p:nvSpPr>
              <p:cNvPr id="43" name="130 Rectángulo"/>
              <p:cNvSpPr/>
              <p:nvPr/>
            </p:nvSpPr>
            <p:spPr>
              <a:xfrm>
                <a:off x="5011272" y="1010315"/>
                <a:ext cx="1439283" cy="355029"/>
              </a:xfrm>
              <a:prstGeom prst="rect">
                <a:avLst/>
              </a:prstGeom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4" name="131 Rectángulo"/>
              <p:cNvSpPr/>
              <p:nvPr/>
            </p:nvSpPr>
            <p:spPr>
              <a:xfrm>
                <a:off x="5011272" y="1010315"/>
                <a:ext cx="1439283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dirty="0">
                    <a:cs typeface="Times New Roman" pitchFamily="18" charset="0"/>
                  </a:rPr>
                  <a:t>Comité de Gestión de Activos y Pasivos</a:t>
                </a:r>
              </a:p>
            </p:txBody>
          </p:sp>
        </p:grpSp>
        <p:grpSp>
          <p:nvGrpSpPr>
            <p:cNvPr id="37" name="127 Grupo"/>
            <p:cNvGrpSpPr/>
            <p:nvPr/>
          </p:nvGrpSpPr>
          <p:grpSpPr>
            <a:xfrm>
              <a:off x="3979694" y="2207152"/>
              <a:ext cx="1249186" cy="355029"/>
              <a:chOff x="3652403" y="1514457"/>
              <a:chExt cx="1249186" cy="355029"/>
            </a:xfrm>
          </p:grpSpPr>
          <p:sp>
            <p:nvSpPr>
              <p:cNvPr id="41" name="128 Rectángulo"/>
              <p:cNvSpPr/>
              <p:nvPr/>
            </p:nvSpPr>
            <p:spPr>
              <a:xfrm>
                <a:off x="3652403" y="1514457"/>
                <a:ext cx="1249186" cy="355029"/>
              </a:xfrm>
              <a:prstGeom prst="rect">
                <a:avLst/>
              </a:prstGeom>
            </p:spPr>
            <p:style>
              <a:lnRef idx="0">
                <a:schemeClr val="dk2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2" name="129 Rectángulo"/>
              <p:cNvSpPr/>
              <p:nvPr/>
            </p:nvSpPr>
            <p:spPr>
              <a:xfrm>
                <a:off x="3652403" y="1514457"/>
                <a:ext cx="1249186" cy="35502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2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810" tIns="3810" rIns="3810" bIns="381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CO" sz="750" dirty="0">
                    <a:cs typeface="Times New Roman" pitchFamily="18" charset="0"/>
                  </a:rPr>
                  <a:t>Comité de Auditoría</a:t>
                </a:r>
              </a:p>
            </p:txBody>
          </p:sp>
        </p:grpSp>
        <p:cxnSp>
          <p:nvCxnSpPr>
            <p:cNvPr id="38" name="176 Conector angular"/>
            <p:cNvCxnSpPr>
              <a:stCxn id="69" idx="2"/>
              <a:endCxn id="65" idx="0"/>
            </p:cNvCxnSpPr>
            <p:nvPr/>
          </p:nvCxnSpPr>
          <p:spPr>
            <a:xfrm rot="5400000">
              <a:off x="3333642" y="4954220"/>
              <a:ext cx="290324" cy="547668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185 Conector angular"/>
            <p:cNvCxnSpPr>
              <a:stCxn id="70" idx="2"/>
              <a:endCxn id="63" idx="0"/>
            </p:cNvCxnSpPr>
            <p:nvPr/>
          </p:nvCxnSpPr>
          <p:spPr>
            <a:xfrm rot="16200000" flipH="1">
              <a:off x="4889830" y="3945700"/>
              <a:ext cx="291076" cy="2565460"/>
            </a:xfrm>
            <a:prstGeom prst="bentConnector3">
              <a:avLst>
                <a:gd name="adj1" fmla="val 50000"/>
              </a:avLst>
            </a:prstGeom>
            <a:ln w="9525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208 Conector recto"/>
            <p:cNvCxnSpPr/>
            <p:nvPr/>
          </p:nvCxnSpPr>
          <p:spPr>
            <a:xfrm>
              <a:off x="7454486" y="5103479"/>
              <a:ext cx="0" cy="324000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10 Conector angular"/>
          <p:cNvCxnSpPr>
            <a:stCxn id="66" idx="2"/>
            <a:endCxn id="61" idx="0"/>
          </p:cNvCxnSpPr>
          <p:nvPr/>
        </p:nvCxnSpPr>
        <p:spPr>
          <a:xfrm rot="5400000">
            <a:off x="1484734" y="4348646"/>
            <a:ext cx="191780" cy="691776"/>
          </a:xfrm>
          <a:prstGeom prst="bentConnector3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12 Conector angular"/>
          <p:cNvCxnSpPr>
            <a:stCxn id="66" idx="2"/>
            <a:endCxn id="57" idx="0"/>
          </p:cNvCxnSpPr>
          <p:nvPr/>
        </p:nvCxnSpPr>
        <p:spPr>
          <a:xfrm rot="16200000" flipH="1">
            <a:off x="2144956" y="4380199"/>
            <a:ext cx="191845" cy="628733"/>
          </a:xfrm>
          <a:prstGeom prst="bentConnector3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14 Conector angular"/>
          <p:cNvCxnSpPr>
            <a:stCxn id="66" idx="2"/>
            <a:endCxn id="59" idx="0"/>
          </p:cNvCxnSpPr>
          <p:nvPr/>
        </p:nvCxnSpPr>
        <p:spPr>
          <a:xfrm rot="5400000">
            <a:off x="1830144" y="4694120"/>
            <a:ext cx="191845" cy="893"/>
          </a:xfrm>
          <a:prstGeom prst="bentConnector3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16 Conector recto de flecha"/>
          <p:cNvCxnSpPr>
            <a:stCxn id="56" idx="2"/>
            <a:endCxn id="75" idx="0"/>
          </p:cNvCxnSpPr>
          <p:nvPr/>
        </p:nvCxnSpPr>
        <p:spPr>
          <a:xfrm>
            <a:off x="3265063" y="4613832"/>
            <a:ext cx="1" cy="172961"/>
          </a:xfrm>
          <a:prstGeom prst="straightConnector1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18 Conector recto de flecha"/>
          <p:cNvCxnSpPr>
            <a:stCxn id="64" idx="2"/>
            <a:endCxn id="67" idx="0"/>
          </p:cNvCxnSpPr>
          <p:nvPr/>
        </p:nvCxnSpPr>
        <p:spPr>
          <a:xfrm>
            <a:off x="4272789" y="4627783"/>
            <a:ext cx="4373" cy="166399"/>
          </a:xfrm>
          <a:prstGeom prst="straightConnector1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20 Conector recto de flecha"/>
          <p:cNvCxnSpPr>
            <a:stCxn id="77" idx="2"/>
            <a:endCxn id="52" idx="0"/>
          </p:cNvCxnSpPr>
          <p:nvPr/>
        </p:nvCxnSpPr>
        <p:spPr>
          <a:xfrm flipH="1">
            <a:off x="5182562" y="4639199"/>
            <a:ext cx="3471" cy="157554"/>
          </a:xfrm>
          <a:prstGeom prst="straightConnector1">
            <a:avLst/>
          </a:prstGeom>
          <a:ln w="952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22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6296124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Estructura organizacional del SARO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29" y="972874"/>
            <a:ext cx="5408158" cy="36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6269030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Certificación semestral de Riesgo </a:t>
            </a:r>
            <a:r>
              <a:rPr lang="es-CO" sz="2400" b="1" dirty="0">
                <a:solidFill>
                  <a:srgbClr val="DD872A"/>
                </a:solidFill>
                <a:latin typeface="Helvetica"/>
                <a:cs typeface="Helvetica"/>
              </a:rPr>
              <a:t>O</a:t>
            </a:r>
            <a:r>
              <a:rPr lang="es-CO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perativo</a:t>
            </a:r>
            <a:endParaRPr lang="es-CO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076966" y="921171"/>
            <a:ext cx="4148175" cy="4214890"/>
            <a:chOff x="1406950" y="1106714"/>
            <a:chExt cx="6114346" cy="5451749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6950" y="1106714"/>
              <a:ext cx="6114346" cy="5451749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3302000" y="1397000"/>
              <a:ext cx="2209800" cy="194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40000" dist="23000" dir="5400000" rotWithShape="0">
                <a:schemeClr val="bg1">
                  <a:alpha val="3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1" y="2191920"/>
            <a:ext cx="1361776" cy="90785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225141" y="1486224"/>
            <a:ext cx="1360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Líder de </a:t>
            </a:r>
          </a:p>
          <a:p>
            <a:pPr algn="ctr"/>
            <a:r>
              <a:rPr lang="es-CO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proceso</a:t>
            </a:r>
            <a:endParaRPr lang="es-CO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6296124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Estructura organizacional del SARO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29" y="972874"/>
            <a:ext cx="5408158" cy="36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3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5435910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2200" b="1" dirty="0">
                <a:solidFill>
                  <a:srgbClr val="DD872A"/>
                </a:solidFill>
                <a:latin typeface="Helvetica"/>
                <a:cs typeface="Helvetica"/>
              </a:rPr>
              <a:t>Gestores de </a:t>
            </a:r>
            <a:r>
              <a:rPr lang="es-CO" sz="2200" b="1" dirty="0" smtClean="0">
                <a:solidFill>
                  <a:srgbClr val="DD872A"/>
                </a:solidFill>
                <a:latin typeface="Helvetica"/>
                <a:cs typeface="Helvetica"/>
              </a:rPr>
              <a:t>Calidad </a:t>
            </a:r>
            <a:r>
              <a:rPr lang="es-CO" sz="2200" b="1" dirty="0">
                <a:solidFill>
                  <a:srgbClr val="DD872A"/>
                </a:solidFill>
                <a:latin typeface="Helvetica"/>
                <a:cs typeface="Helvetica"/>
              </a:rPr>
              <a:t>y </a:t>
            </a:r>
            <a:r>
              <a:rPr lang="es-CO" sz="2200" b="1" dirty="0" smtClean="0">
                <a:solidFill>
                  <a:srgbClr val="DD872A"/>
                </a:solidFill>
                <a:latin typeface="Helvetica"/>
                <a:cs typeface="Helvetica"/>
              </a:rPr>
              <a:t>Riesgo Operativo</a:t>
            </a:r>
            <a:endParaRPr lang="es-CO" sz="22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93776" y="810261"/>
            <a:ext cx="5962033" cy="4326709"/>
            <a:chOff x="-15076" y="1200770"/>
            <a:chExt cx="8534797" cy="5604979"/>
          </a:xfrm>
        </p:grpSpPr>
        <p:pic>
          <p:nvPicPr>
            <p:cNvPr id="3" name="Picture 10" descr="https://image.freepik.com/vector-gratis/super-hombre-de-negocios_1012-19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4" t="8802" r="16477" b="9282"/>
            <a:stretch/>
          </p:blipFill>
          <p:spPr bwMode="auto">
            <a:xfrm>
              <a:off x="3627297" y="4428309"/>
              <a:ext cx="1794734" cy="2377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4" descr="http://img.freepik.com/vector-gratis/trabajador-con-un-megafono_1012-220.jpg?size=338c&amp;ext=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263" y="1393369"/>
              <a:ext cx="2420348" cy="2420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upo 5"/>
            <p:cNvGrpSpPr/>
            <p:nvPr/>
          </p:nvGrpSpPr>
          <p:grpSpPr>
            <a:xfrm>
              <a:off x="5575208" y="1362363"/>
              <a:ext cx="2497637" cy="2448000"/>
              <a:chOff x="6097723" y="2673531"/>
              <a:chExt cx="2420348" cy="2420348"/>
            </a:xfrm>
          </p:grpSpPr>
          <p:pic>
            <p:nvPicPr>
              <p:cNvPr id="7" name="Picture 16" descr="https://image.freepik.com/vetores-gratis/trabalhador-com-um-sinal_1012-206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7723" y="2673531"/>
                <a:ext cx="2420348" cy="2420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8" descr="http://www.codnet.com.ar/wp-content/uploads/2013/06/mejora-de-procesos-en-plantas-industriales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73" b="15163"/>
              <a:stretch/>
            </p:blipFill>
            <p:spPr bwMode="auto">
              <a:xfrm>
                <a:off x="6431869" y="3147219"/>
                <a:ext cx="798188" cy="4659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CuadroTexto 8"/>
            <p:cNvSpPr txBox="1"/>
            <p:nvPr/>
          </p:nvSpPr>
          <p:spPr>
            <a:xfrm>
              <a:off x="-15076" y="1200770"/>
              <a:ext cx="4059745" cy="4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Gestor de Riesgo Operativo</a:t>
              </a:r>
              <a:endParaRPr lang="es-CO" sz="16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5887709" y="1232581"/>
              <a:ext cx="2417551" cy="4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1600" b="1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es-CO" dirty="0"/>
                <a:t>Gestor de Calidad</a:t>
              </a:r>
              <a:endParaRPr lang="es-CO" dirty="0"/>
            </a:p>
          </p:txBody>
        </p:sp>
        <p:cxnSp>
          <p:nvCxnSpPr>
            <p:cNvPr id="11" name="Conector recto 10"/>
            <p:cNvCxnSpPr/>
            <p:nvPr/>
          </p:nvCxnSpPr>
          <p:spPr>
            <a:xfrm>
              <a:off x="635721" y="3826229"/>
              <a:ext cx="7884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echa doblada 11"/>
            <p:cNvSpPr/>
            <p:nvPr/>
          </p:nvSpPr>
          <p:spPr>
            <a:xfrm rot="10800000">
              <a:off x="6132659" y="3838741"/>
              <a:ext cx="1010195" cy="177828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13" name="Flecha doblada 12"/>
            <p:cNvSpPr/>
            <p:nvPr/>
          </p:nvSpPr>
          <p:spPr>
            <a:xfrm rot="10800000" flipH="1">
              <a:off x="1906476" y="3838742"/>
              <a:ext cx="1010195" cy="177828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071805" y="3803646"/>
              <a:ext cx="2658536" cy="757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defRPr sz="1600" b="1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es-CO" dirty="0"/>
                <a:t>Gestor de Calidad </a:t>
              </a:r>
              <a:endParaRPr lang="es-CO" dirty="0" smtClean="0"/>
            </a:p>
            <a:p>
              <a:r>
                <a:rPr lang="es-CO" dirty="0" smtClean="0"/>
                <a:t>y Riesgo </a:t>
              </a:r>
              <a:r>
                <a:rPr lang="es-CO" dirty="0"/>
                <a:t>Operativo</a:t>
              </a:r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89613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02703" y="285963"/>
            <a:ext cx="6296124" cy="61119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400" b="1" dirty="0" smtClean="0">
                <a:solidFill>
                  <a:srgbClr val="DD872A"/>
                </a:solidFill>
                <a:latin typeface="Helvetica"/>
                <a:cs typeface="Helvetica"/>
              </a:rPr>
              <a:t>Estructura organizacional del SARO</a:t>
            </a:r>
            <a:endParaRPr lang="es-ES" sz="2400" b="1" dirty="0">
              <a:solidFill>
                <a:srgbClr val="DD872A"/>
              </a:solidFill>
              <a:latin typeface="Helvetica"/>
              <a:cs typeface="Helvetica"/>
            </a:endParaRPr>
          </a:p>
        </p:txBody>
      </p:sp>
      <p:pic>
        <p:nvPicPr>
          <p:cNvPr id="59" name="Imagen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29" y="972874"/>
            <a:ext cx="5408158" cy="362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625</Words>
  <Application>Microsoft Office PowerPoint</Application>
  <PresentationFormat>Personalizado</PresentationFormat>
  <Paragraphs>139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Calibri</vt:lpstr>
      <vt:lpstr>Helvetica</vt:lpstr>
      <vt:lpstr>Times New Roman</vt:lpstr>
      <vt:lpstr>Tema de Office</vt:lpstr>
      <vt:lpstr>Jairo Andrés Fonseca Ortiz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BABEL_GROUP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 del expositor</dc:title>
  <dc:creator>DISEÑO_1</dc:creator>
  <cp:lastModifiedBy>Jairo Andres Fonseca Ortiz</cp:lastModifiedBy>
  <cp:revision>45</cp:revision>
  <dcterms:created xsi:type="dcterms:W3CDTF">2017-10-24T19:37:10Z</dcterms:created>
  <dcterms:modified xsi:type="dcterms:W3CDTF">2017-11-10T21:56:39Z</dcterms:modified>
</cp:coreProperties>
</file>