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g" ContentType="image/jpeg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  <p:sldMasterId id="2147483660" r:id="rId2"/>
  </p:sldMasterIdLst>
  <p:notesMasterIdLst>
    <p:notesMasterId r:id="rId43"/>
  </p:notesMasterIdLst>
  <p:sldIdLst>
    <p:sldId id="277" r:id="rId3"/>
    <p:sldId id="376" r:id="rId4"/>
    <p:sldId id="394" r:id="rId5"/>
    <p:sldId id="395" r:id="rId6"/>
    <p:sldId id="396" r:id="rId7"/>
    <p:sldId id="381" r:id="rId8"/>
    <p:sldId id="321" r:id="rId9"/>
    <p:sldId id="382" r:id="rId10"/>
    <p:sldId id="383" r:id="rId11"/>
    <p:sldId id="401" r:id="rId12"/>
    <p:sldId id="377" r:id="rId13"/>
    <p:sldId id="378" r:id="rId14"/>
    <p:sldId id="379" r:id="rId15"/>
    <p:sldId id="384" r:id="rId16"/>
    <p:sldId id="370" r:id="rId17"/>
    <p:sldId id="398" r:id="rId18"/>
    <p:sldId id="397" r:id="rId19"/>
    <p:sldId id="399" r:id="rId20"/>
    <p:sldId id="400" r:id="rId21"/>
    <p:sldId id="371" r:id="rId22"/>
    <p:sldId id="402" r:id="rId23"/>
    <p:sldId id="403" r:id="rId24"/>
    <p:sldId id="404" r:id="rId25"/>
    <p:sldId id="405" r:id="rId26"/>
    <p:sldId id="406" r:id="rId27"/>
    <p:sldId id="407" r:id="rId28"/>
    <p:sldId id="374" r:id="rId29"/>
    <p:sldId id="351" r:id="rId30"/>
    <p:sldId id="352" r:id="rId31"/>
    <p:sldId id="375" r:id="rId32"/>
    <p:sldId id="386" r:id="rId33"/>
    <p:sldId id="388" r:id="rId34"/>
    <p:sldId id="389" r:id="rId35"/>
    <p:sldId id="390" r:id="rId36"/>
    <p:sldId id="385" r:id="rId37"/>
    <p:sldId id="361" r:id="rId38"/>
    <p:sldId id="387" r:id="rId39"/>
    <p:sldId id="391" r:id="rId40"/>
    <p:sldId id="392" r:id="rId41"/>
    <p:sldId id="393" r:id="rId42"/>
  </p:sldIdLst>
  <p:sldSz cx="9144000" cy="6858000" type="screen4x3"/>
  <p:notesSz cx="7010400" cy="92964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0" autoAdjust="0"/>
    <p:restoredTop sz="87879"/>
  </p:normalViewPr>
  <p:slideViewPr>
    <p:cSldViewPr>
      <p:cViewPr>
        <p:scale>
          <a:sx n="80" d="100"/>
          <a:sy n="80" d="100"/>
        </p:scale>
        <p:origin x="2312" y="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99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7" d="100"/>
          <a:sy n="67" d="100"/>
        </p:scale>
        <p:origin x="3992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notesMaster" Target="notesMasters/notesMaster1.xml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5BE49CC-9E98-4F11-A2E4-642BEA06D009}" type="datetimeFigureOut">
              <a:rPr lang="es-CO" smtClean="0"/>
              <a:t>14/07/17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2AC63B7-1428-4911-8044-C83C958CBFF7}" type="slidenum">
              <a:rPr lang="es-CO" smtClean="0"/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37876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ehaviouralinsights.co.uk/" TargetMode="External"/><Relationship Id="rId4" Type="http://schemas.openxmlformats.org/officeDocument/2006/relationships/hyperlink" Target="http://38r8om2xjhhl25mw24492dir.wpengine.netdna-cdn.com/wp-content/uploads/2015/07/BIT-Publication-EAST_FA_WEB.pdf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Relationship Id="rId3" Type="http://schemas.openxmlformats.org/officeDocument/2006/relationships/hyperlink" Target="https://www.gov.uk/government/uploads/system/uploads/attachment_data/file/522791/FINAL_-_AC_Summit_Communique_-_May_2016.pdf" TargetMode="Externa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AC63B7-1428-4911-8044-C83C958CBFF7}" type="slidenum">
              <a:rPr lang="es-CO" smtClean="0"/>
              <a:t>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044960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 smtClean="0"/>
              <a:t>http://</a:t>
            </a:r>
            <a:r>
              <a:rPr lang="es-ES_tradnl" dirty="0" err="1" smtClean="0"/>
              <a:t>www.mofa.go.jp</a:t>
            </a:r>
            <a:r>
              <a:rPr lang="es-ES_tradnl" dirty="0" smtClean="0"/>
              <a:t>/</a:t>
            </a:r>
            <a:r>
              <a:rPr lang="es-ES_tradnl" dirty="0" err="1" smtClean="0"/>
              <a:t>mofaj</a:t>
            </a:r>
            <a:r>
              <a:rPr lang="es-ES_tradnl" dirty="0" smtClean="0"/>
              <a:t>/files/000192325.pdf </a:t>
            </a:r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AC63B7-1428-4911-8044-C83C958CBFF7}" type="slidenum">
              <a:rPr lang="es-CO" smtClean="0"/>
              <a:t>19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96472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dirty="0" smtClean="0">
                <a:solidFill>
                  <a:srgbClr val="333333"/>
                </a:solidFill>
                <a:latin typeface="Arial" charset="0"/>
              </a:rPr>
              <a:t>“</a:t>
            </a:r>
            <a:r>
              <a:rPr lang="es-ES_tradnl" sz="1200" dirty="0" err="1" smtClean="0">
                <a:solidFill>
                  <a:srgbClr val="333333"/>
                </a:solidFill>
                <a:latin typeface="Arial" charset="0"/>
              </a:rPr>
              <a:t>Based</a:t>
            </a:r>
            <a:r>
              <a:rPr lang="es-ES_tradnl" sz="1200" dirty="0" smtClean="0">
                <a:solidFill>
                  <a:srgbClr val="333333"/>
                </a:solidFill>
                <a:latin typeface="Arial" charset="0"/>
              </a:rPr>
              <a:t> </a:t>
            </a:r>
            <a:r>
              <a:rPr lang="es-ES_tradnl" sz="1200" dirty="0" err="1" smtClean="0">
                <a:solidFill>
                  <a:srgbClr val="333333"/>
                </a:solidFill>
                <a:latin typeface="Arial" charset="0"/>
              </a:rPr>
              <a:t>on</a:t>
            </a:r>
            <a:r>
              <a:rPr lang="es-ES_tradnl" sz="1200" dirty="0" smtClean="0">
                <a:solidFill>
                  <a:srgbClr val="333333"/>
                </a:solidFill>
                <a:latin typeface="Arial" charset="0"/>
              </a:rPr>
              <a:t> </a:t>
            </a:r>
            <a:r>
              <a:rPr lang="es-ES_tradnl" sz="1200" dirty="0" err="1" smtClean="0">
                <a:solidFill>
                  <a:srgbClr val="333333"/>
                </a:solidFill>
                <a:latin typeface="Arial" charset="0"/>
              </a:rPr>
              <a:t>extensive</a:t>
            </a:r>
            <a:r>
              <a:rPr lang="es-ES_tradnl" sz="1200" dirty="0" smtClean="0">
                <a:solidFill>
                  <a:srgbClr val="333333"/>
                </a:solidFill>
                <a:latin typeface="Arial" charset="0"/>
              </a:rPr>
              <a:t> </a:t>
            </a:r>
            <a:r>
              <a:rPr lang="es-ES_tradnl" sz="1200" dirty="0" err="1" smtClean="0">
                <a:solidFill>
                  <a:srgbClr val="333333"/>
                </a:solidFill>
                <a:latin typeface="Arial" charset="0"/>
              </a:rPr>
              <a:t>interaction</a:t>
            </a:r>
            <a:r>
              <a:rPr lang="es-ES_tradnl" sz="1200" dirty="0" smtClean="0">
                <a:solidFill>
                  <a:srgbClr val="333333"/>
                </a:solidFill>
                <a:latin typeface="Arial" charset="0"/>
              </a:rPr>
              <a:t> </a:t>
            </a:r>
            <a:r>
              <a:rPr lang="es-ES_tradnl" sz="1200" dirty="0" err="1" smtClean="0">
                <a:solidFill>
                  <a:srgbClr val="333333"/>
                </a:solidFill>
                <a:latin typeface="Arial" charset="0"/>
              </a:rPr>
              <a:t>with</a:t>
            </a:r>
            <a:r>
              <a:rPr lang="es-ES_tradnl" sz="1200" dirty="0" smtClean="0">
                <a:solidFill>
                  <a:srgbClr val="333333"/>
                </a:solidFill>
                <a:latin typeface="Arial" charset="0"/>
              </a:rPr>
              <a:t> </a:t>
            </a:r>
            <a:r>
              <a:rPr lang="es-ES_tradnl" sz="1200" dirty="0" err="1" smtClean="0">
                <a:solidFill>
                  <a:srgbClr val="333333"/>
                </a:solidFill>
                <a:latin typeface="Arial" charset="0"/>
              </a:rPr>
              <a:t>nearly</a:t>
            </a:r>
            <a:r>
              <a:rPr lang="es-ES_tradnl" sz="1200" dirty="0" smtClean="0">
                <a:solidFill>
                  <a:srgbClr val="333333"/>
                </a:solidFill>
                <a:latin typeface="Arial" charset="0"/>
              </a:rPr>
              <a:t> </a:t>
            </a:r>
            <a:r>
              <a:rPr lang="es-ES_tradnl" sz="1200" dirty="0" err="1" smtClean="0">
                <a:solidFill>
                  <a:srgbClr val="333333"/>
                </a:solidFill>
                <a:latin typeface="Arial" charset="0"/>
              </a:rPr>
              <a:t>fifty</a:t>
            </a:r>
            <a:r>
              <a:rPr lang="es-ES_tradnl" sz="1200" dirty="0" smtClean="0">
                <a:solidFill>
                  <a:srgbClr val="333333"/>
                </a:solidFill>
                <a:latin typeface="Arial" charset="0"/>
              </a:rPr>
              <a:t> </a:t>
            </a:r>
            <a:r>
              <a:rPr lang="es-ES_tradnl" sz="1200" dirty="0" err="1" smtClean="0">
                <a:solidFill>
                  <a:srgbClr val="333333"/>
                </a:solidFill>
                <a:latin typeface="Arial" charset="0"/>
              </a:rPr>
              <a:t>former</a:t>
            </a:r>
            <a:r>
              <a:rPr lang="es-ES_tradnl" sz="1200" dirty="0" smtClean="0">
                <a:solidFill>
                  <a:srgbClr val="333333"/>
                </a:solidFill>
                <a:latin typeface="Arial" charset="0"/>
              </a:rPr>
              <a:t> </a:t>
            </a:r>
            <a:r>
              <a:rPr lang="es-ES_tradnl" sz="1200" dirty="0" err="1" smtClean="0">
                <a:solidFill>
                  <a:srgbClr val="333333"/>
                </a:solidFill>
                <a:latin typeface="Arial" charset="0"/>
              </a:rPr>
              <a:t>executives</a:t>
            </a:r>
            <a:r>
              <a:rPr lang="es-ES_tradnl" sz="1200" dirty="0" smtClean="0">
                <a:solidFill>
                  <a:srgbClr val="333333"/>
                </a:solidFill>
                <a:latin typeface="Arial" charset="0"/>
              </a:rPr>
              <a:t>, </a:t>
            </a:r>
            <a:r>
              <a:rPr lang="es-ES_tradnl" sz="1200" dirty="0" err="1" smtClean="0">
                <a:solidFill>
                  <a:srgbClr val="333333"/>
                </a:solidFill>
                <a:latin typeface="Arial" charset="0"/>
              </a:rPr>
              <a:t>Soltes</a:t>
            </a:r>
            <a:r>
              <a:rPr lang="es-ES_tradnl" sz="1200" dirty="0" smtClean="0">
                <a:solidFill>
                  <a:srgbClr val="333333"/>
                </a:solidFill>
                <a:latin typeface="Arial" charset="0"/>
              </a:rPr>
              <a:t> </a:t>
            </a:r>
            <a:r>
              <a:rPr lang="es-ES_tradnl" sz="1200" dirty="0" err="1" smtClean="0">
                <a:solidFill>
                  <a:srgbClr val="333333"/>
                </a:solidFill>
                <a:latin typeface="Arial" charset="0"/>
              </a:rPr>
              <a:t>provides</a:t>
            </a:r>
            <a:r>
              <a:rPr lang="es-ES_tradnl" sz="1200" dirty="0" smtClean="0">
                <a:solidFill>
                  <a:srgbClr val="333333"/>
                </a:solidFill>
                <a:latin typeface="Arial" charset="0"/>
              </a:rPr>
              <a:t> </a:t>
            </a:r>
            <a:r>
              <a:rPr lang="es-ES_tradnl" sz="1200" dirty="0" err="1" smtClean="0">
                <a:solidFill>
                  <a:srgbClr val="333333"/>
                </a:solidFill>
                <a:latin typeface="Arial" charset="0"/>
              </a:rPr>
              <a:t>insights</a:t>
            </a:r>
            <a:r>
              <a:rPr lang="es-ES_tradnl" sz="1200" dirty="0" smtClean="0">
                <a:solidFill>
                  <a:srgbClr val="333333"/>
                </a:solidFill>
                <a:latin typeface="Arial" charset="0"/>
              </a:rPr>
              <a:t> </a:t>
            </a:r>
            <a:r>
              <a:rPr lang="es-ES_tradnl" sz="1200" dirty="0" err="1" smtClean="0">
                <a:solidFill>
                  <a:srgbClr val="333333"/>
                </a:solidFill>
                <a:latin typeface="Arial" charset="0"/>
              </a:rPr>
              <a:t>into</a:t>
            </a:r>
            <a:r>
              <a:rPr lang="es-ES_tradnl" sz="1200" dirty="0" smtClean="0">
                <a:solidFill>
                  <a:srgbClr val="333333"/>
                </a:solidFill>
                <a:latin typeface="Arial" charset="0"/>
              </a:rPr>
              <a:t> </a:t>
            </a:r>
            <a:r>
              <a:rPr lang="es-ES_tradnl" sz="1200" dirty="0" err="1" smtClean="0">
                <a:solidFill>
                  <a:srgbClr val="333333"/>
                </a:solidFill>
                <a:latin typeface="Arial" charset="0"/>
              </a:rPr>
              <a:t>why</a:t>
            </a:r>
            <a:r>
              <a:rPr lang="es-ES_tradnl" sz="1200" dirty="0" smtClean="0">
                <a:solidFill>
                  <a:srgbClr val="333333"/>
                </a:solidFill>
                <a:latin typeface="Arial" charset="0"/>
              </a:rPr>
              <a:t> </a:t>
            </a:r>
            <a:r>
              <a:rPr lang="es-ES_tradnl" sz="1200" dirty="0" err="1" smtClean="0">
                <a:solidFill>
                  <a:srgbClr val="333333"/>
                </a:solidFill>
                <a:latin typeface="Arial" charset="0"/>
              </a:rPr>
              <a:t>some</a:t>
            </a:r>
            <a:r>
              <a:rPr lang="es-ES_tradnl" sz="1200" dirty="0" smtClean="0">
                <a:solidFill>
                  <a:srgbClr val="333333"/>
                </a:solidFill>
                <a:latin typeface="Arial" charset="0"/>
              </a:rPr>
              <a:t> </a:t>
            </a:r>
            <a:r>
              <a:rPr lang="es-ES_tradnl" sz="1200" dirty="0" err="1" smtClean="0">
                <a:solidFill>
                  <a:srgbClr val="333333"/>
                </a:solidFill>
                <a:latin typeface="Arial" charset="0"/>
              </a:rPr>
              <a:t>saw</a:t>
            </a:r>
            <a:r>
              <a:rPr lang="es-ES_tradnl" sz="1200" dirty="0" smtClean="0">
                <a:solidFill>
                  <a:srgbClr val="333333"/>
                </a:solidFill>
                <a:latin typeface="Arial" charset="0"/>
              </a:rPr>
              <a:t> </a:t>
            </a:r>
            <a:r>
              <a:rPr lang="es-ES_tradnl" sz="1200" dirty="0" err="1" smtClean="0">
                <a:solidFill>
                  <a:srgbClr val="333333"/>
                </a:solidFill>
                <a:latin typeface="Arial" charset="0"/>
              </a:rPr>
              <a:t>the</a:t>
            </a:r>
            <a:r>
              <a:rPr lang="es-ES_tradnl" sz="1200" dirty="0" smtClean="0">
                <a:solidFill>
                  <a:srgbClr val="333333"/>
                </a:solidFill>
                <a:latin typeface="Arial" charset="0"/>
              </a:rPr>
              <a:t> </a:t>
            </a:r>
            <a:r>
              <a:rPr lang="es-ES_tradnl" sz="1200" dirty="0" err="1" smtClean="0">
                <a:solidFill>
                  <a:srgbClr val="333333"/>
                </a:solidFill>
                <a:latin typeface="Arial" charset="0"/>
              </a:rPr>
              <a:t>immediate</a:t>
            </a:r>
            <a:r>
              <a:rPr lang="es-ES_tradnl" sz="1200" dirty="0" smtClean="0">
                <a:solidFill>
                  <a:srgbClr val="333333"/>
                </a:solidFill>
                <a:latin typeface="Arial" charset="0"/>
              </a:rPr>
              <a:t> </a:t>
            </a:r>
            <a:r>
              <a:rPr lang="es-ES_tradnl" sz="1200" dirty="0" err="1" smtClean="0">
                <a:solidFill>
                  <a:srgbClr val="333333"/>
                </a:solidFill>
                <a:latin typeface="Arial" charset="0"/>
              </a:rPr>
              <a:t>effects</a:t>
            </a:r>
            <a:r>
              <a:rPr lang="es-ES_tradnl" sz="1200" dirty="0" smtClean="0">
                <a:solidFill>
                  <a:srgbClr val="333333"/>
                </a:solidFill>
                <a:latin typeface="Arial" charset="0"/>
              </a:rPr>
              <a:t> of </a:t>
            </a:r>
            <a:r>
              <a:rPr lang="es-ES_tradnl" sz="1200" dirty="0" err="1" smtClean="0">
                <a:solidFill>
                  <a:srgbClr val="333333"/>
                </a:solidFill>
                <a:latin typeface="Arial" charset="0"/>
              </a:rPr>
              <a:t>misconduct</a:t>
            </a:r>
            <a:r>
              <a:rPr lang="es-ES_tradnl" sz="1200" dirty="0" smtClean="0">
                <a:solidFill>
                  <a:srgbClr val="333333"/>
                </a:solidFill>
                <a:latin typeface="Arial" charset="0"/>
              </a:rPr>
              <a:t> as positive, </a:t>
            </a:r>
            <a:r>
              <a:rPr lang="es-ES_tradnl" sz="1200" b="1" dirty="0" err="1" smtClean="0">
                <a:solidFill>
                  <a:srgbClr val="FF0000"/>
                </a:solidFill>
                <a:latin typeface="Arial" charset="0"/>
              </a:rPr>
              <a:t>why</a:t>
            </a:r>
            <a:r>
              <a:rPr lang="es-ES_tradnl" sz="12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s-ES_tradnl" sz="1200" b="1" dirty="0" err="1" smtClean="0">
                <a:solidFill>
                  <a:srgbClr val="FF0000"/>
                </a:solidFill>
                <a:latin typeface="Arial" charset="0"/>
              </a:rPr>
              <a:t>executives</a:t>
            </a:r>
            <a:r>
              <a:rPr lang="es-ES_tradnl" sz="12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s-ES_tradnl" sz="1200" b="1" dirty="0" err="1" smtClean="0">
                <a:solidFill>
                  <a:srgbClr val="FF0000"/>
                </a:solidFill>
                <a:latin typeface="Arial" charset="0"/>
              </a:rPr>
              <a:t>often</a:t>
            </a:r>
            <a:r>
              <a:rPr lang="es-ES_tradnl" sz="12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s-ES_tradnl" sz="1200" b="1" dirty="0" err="1" smtClean="0">
                <a:solidFill>
                  <a:srgbClr val="FF0000"/>
                </a:solidFill>
                <a:latin typeface="Arial" charset="0"/>
              </a:rPr>
              <a:t>don't</a:t>
            </a:r>
            <a:r>
              <a:rPr lang="es-ES_tradnl" sz="12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s-ES_tradnl" sz="1200" b="1" dirty="0" err="1" smtClean="0">
                <a:solidFill>
                  <a:srgbClr val="FF0000"/>
                </a:solidFill>
                <a:latin typeface="Arial" charset="0"/>
              </a:rPr>
              <a:t>feel</a:t>
            </a:r>
            <a:r>
              <a:rPr lang="es-ES_tradnl" sz="12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s-ES_tradnl" sz="1200" b="1" dirty="0" err="1" smtClean="0">
                <a:solidFill>
                  <a:srgbClr val="FF0000"/>
                </a:solidFill>
                <a:latin typeface="Arial" charset="0"/>
              </a:rPr>
              <a:t>the</a:t>
            </a:r>
            <a:r>
              <a:rPr lang="es-ES_tradnl" sz="12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s-ES_tradnl" sz="1200" b="1" dirty="0" err="1" smtClean="0">
                <a:solidFill>
                  <a:srgbClr val="FF0000"/>
                </a:solidFill>
                <a:latin typeface="Arial" charset="0"/>
              </a:rPr>
              <a:t>emotions</a:t>
            </a:r>
            <a:r>
              <a:rPr lang="es-ES_tradnl" sz="12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s-ES_tradnl" sz="1200" b="1" dirty="0" err="1" smtClean="0">
                <a:solidFill>
                  <a:srgbClr val="FF0000"/>
                </a:solidFill>
                <a:latin typeface="Arial" charset="0"/>
              </a:rPr>
              <a:t>most</a:t>
            </a:r>
            <a:r>
              <a:rPr lang="es-ES_tradnl" sz="12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s-ES_tradnl" sz="1200" b="1" dirty="0" err="1" smtClean="0">
                <a:solidFill>
                  <a:srgbClr val="FF0000"/>
                </a:solidFill>
                <a:latin typeface="Arial" charset="0"/>
              </a:rPr>
              <a:t>people</a:t>
            </a:r>
            <a:r>
              <a:rPr lang="es-ES_tradnl" sz="12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s-ES_tradnl" sz="1200" b="1" dirty="0" err="1" smtClean="0">
                <a:solidFill>
                  <a:srgbClr val="FF0000"/>
                </a:solidFill>
                <a:latin typeface="Arial" charset="0"/>
              </a:rPr>
              <a:t>would</a:t>
            </a:r>
            <a:r>
              <a:rPr lang="es-ES_tradnl" sz="12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s-ES_tradnl" sz="1200" b="1" dirty="0" err="1" smtClean="0">
                <a:solidFill>
                  <a:srgbClr val="FF0000"/>
                </a:solidFill>
                <a:latin typeface="Arial" charset="0"/>
              </a:rPr>
              <a:t>expect</a:t>
            </a:r>
            <a:r>
              <a:rPr lang="es-ES_tradnl" sz="1200" b="1" dirty="0" smtClean="0">
                <a:solidFill>
                  <a:srgbClr val="FF0000"/>
                </a:solidFill>
                <a:latin typeface="Arial" charset="0"/>
              </a:rPr>
              <a:t>, and </a:t>
            </a:r>
            <a:r>
              <a:rPr lang="es-ES_tradnl" sz="1200" b="1" dirty="0" err="1" smtClean="0">
                <a:solidFill>
                  <a:srgbClr val="FF0000"/>
                </a:solidFill>
                <a:latin typeface="Arial" charset="0"/>
              </a:rPr>
              <a:t>how</a:t>
            </a:r>
            <a:r>
              <a:rPr lang="es-ES_tradnl" sz="12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s-ES_tradnl" sz="1200" b="1" dirty="0" err="1" smtClean="0">
                <a:solidFill>
                  <a:srgbClr val="FF0000"/>
                </a:solidFill>
                <a:latin typeface="Arial" charset="0"/>
              </a:rPr>
              <a:t>acceptable</a:t>
            </a:r>
            <a:r>
              <a:rPr lang="es-ES_tradnl" sz="12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s-ES_tradnl" sz="1200" b="1" dirty="0" err="1" smtClean="0">
                <a:solidFill>
                  <a:srgbClr val="FF0000"/>
                </a:solidFill>
                <a:latin typeface="Arial" charset="0"/>
              </a:rPr>
              <a:t>norms</a:t>
            </a:r>
            <a:r>
              <a:rPr lang="es-ES_tradnl" sz="1200" b="1" dirty="0" smtClean="0">
                <a:solidFill>
                  <a:srgbClr val="FF0000"/>
                </a:solidFill>
                <a:latin typeface="Arial" charset="0"/>
              </a:rPr>
              <a:t> in </a:t>
            </a:r>
            <a:r>
              <a:rPr lang="es-ES_tradnl" sz="1200" b="1" dirty="0" err="1" smtClean="0">
                <a:solidFill>
                  <a:srgbClr val="FF0000"/>
                </a:solidFill>
                <a:latin typeface="Arial" charset="0"/>
              </a:rPr>
              <a:t>the</a:t>
            </a:r>
            <a:r>
              <a:rPr lang="es-ES_tradnl" sz="12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s-ES_tradnl" sz="1200" b="1" dirty="0" err="1" smtClean="0">
                <a:solidFill>
                  <a:srgbClr val="FF0000"/>
                </a:solidFill>
                <a:latin typeface="Arial" charset="0"/>
              </a:rPr>
              <a:t>business</a:t>
            </a:r>
            <a:r>
              <a:rPr lang="es-ES_tradnl" sz="12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s-ES_tradnl" sz="1200" b="1" dirty="0" err="1" smtClean="0">
                <a:solidFill>
                  <a:srgbClr val="FF0000"/>
                </a:solidFill>
                <a:latin typeface="Arial" charset="0"/>
              </a:rPr>
              <a:t>community</a:t>
            </a:r>
            <a:r>
              <a:rPr lang="es-ES_tradnl" sz="1200" b="1" dirty="0" smtClean="0">
                <a:solidFill>
                  <a:srgbClr val="FF0000"/>
                </a:solidFill>
                <a:latin typeface="Arial" charset="0"/>
              </a:rPr>
              <a:t> can </a:t>
            </a:r>
            <a:r>
              <a:rPr lang="es-ES_tradnl" sz="1200" b="1" dirty="0" err="1" smtClean="0">
                <a:solidFill>
                  <a:srgbClr val="FF0000"/>
                </a:solidFill>
                <a:latin typeface="Arial" charset="0"/>
              </a:rPr>
              <a:t>differ</a:t>
            </a:r>
            <a:r>
              <a:rPr lang="es-ES_tradnl" sz="12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s-ES_tradnl" sz="1200" b="1" dirty="0" err="1" smtClean="0">
                <a:solidFill>
                  <a:srgbClr val="FF0000"/>
                </a:solidFill>
                <a:latin typeface="Arial" charset="0"/>
              </a:rPr>
              <a:t>from</a:t>
            </a:r>
            <a:r>
              <a:rPr lang="es-ES_tradnl" sz="12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s-ES_tradnl" sz="1200" b="1" dirty="0" err="1" smtClean="0">
                <a:solidFill>
                  <a:srgbClr val="FF0000"/>
                </a:solidFill>
                <a:latin typeface="Arial" charset="0"/>
              </a:rPr>
              <a:t>those</a:t>
            </a:r>
            <a:r>
              <a:rPr lang="es-ES_tradnl" sz="1200" b="1" dirty="0" smtClean="0">
                <a:solidFill>
                  <a:srgbClr val="FF0000"/>
                </a:solidFill>
                <a:latin typeface="Arial" charset="0"/>
              </a:rPr>
              <a:t> of </a:t>
            </a:r>
            <a:r>
              <a:rPr lang="es-ES_tradnl" sz="1200" b="1" dirty="0" err="1" smtClean="0">
                <a:solidFill>
                  <a:srgbClr val="FF0000"/>
                </a:solidFill>
                <a:latin typeface="Arial" charset="0"/>
              </a:rPr>
              <a:t>the</a:t>
            </a:r>
            <a:r>
              <a:rPr lang="es-ES_tradnl" sz="12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s-ES_tradnl" sz="1200" b="1" dirty="0" err="1" smtClean="0">
                <a:solidFill>
                  <a:srgbClr val="FF0000"/>
                </a:solidFill>
                <a:latin typeface="Arial" charset="0"/>
              </a:rPr>
              <a:t>broader</a:t>
            </a:r>
            <a:r>
              <a:rPr lang="es-ES_tradnl" sz="12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s-ES_tradnl" sz="1200" b="1" dirty="0" err="1" smtClean="0">
                <a:solidFill>
                  <a:srgbClr val="FF0000"/>
                </a:solidFill>
                <a:latin typeface="Arial" charset="0"/>
              </a:rPr>
              <a:t>society</a:t>
            </a:r>
            <a:r>
              <a:rPr lang="es-ES_tradnl" sz="1200" dirty="0" smtClean="0">
                <a:solidFill>
                  <a:srgbClr val="333333"/>
                </a:solidFill>
                <a:latin typeface="Arial" charset="0"/>
              </a:rPr>
              <a:t>.”</a:t>
            </a:r>
            <a:endParaRPr lang="es-ES_tradnl" sz="1200" dirty="0" smtClean="0"/>
          </a:p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AC63B7-1428-4911-8044-C83C958CBFF7}" type="slidenum">
              <a:rPr lang="es-CO" smtClean="0"/>
              <a:t>27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06758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dirty="0" smtClean="0">
                <a:solidFill>
                  <a:srgbClr val="333333"/>
                </a:solidFill>
                <a:latin typeface="Arial" charset="0"/>
              </a:rPr>
              <a:t>“</a:t>
            </a:r>
            <a:r>
              <a:rPr lang="es-ES_tradnl" sz="1200" dirty="0" err="1" smtClean="0">
                <a:solidFill>
                  <a:srgbClr val="333333"/>
                </a:solidFill>
                <a:latin typeface="Arial" charset="0"/>
              </a:rPr>
              <a:t>Based</a:t>
            </a:r>
            <a:r>
              <a:rPr lang="es-ES_tradnl" sz="1200" dirty="0" smtClean="0">
                <a:solidFill>
                  <a:srgbClr val="333333"/>
                </a:solidFill>
                <a:latin typeface="Arial" charset="0"/>
              </a:rPr>
              <a:t> </a:t>
            </a:r>
            <a:r>
              <a:rPr lang="es-ES_tradnl" sz="1200" dirty="0" err="1" smtClean="0">
                <a:solidFill>
                  <a:srgbClr val="333333"/>
                </a:solidFill>
                <a:latin typeface="Arial" charset="0"/>
              </a:rPr>
              <a:t>on</a:t>
            </a:r>
            <a:r>
              <a:rPr lang="es-ES_tradnl" sz="1200" dirty="0" smtClean="0">
                <a:solidFill>
                  <a:srgbClr val="333333"/>
                </a:solidFill>
                <a:latin typeface="Arial" charset="0"/>
              </a:rPr>
              <a:t> </a:t>
            </a:r>
            <a:r>
              <a:rPr lang="es-ES_tradnl" sz="1200" dirty="0" err="1" smtClean="0">
                <a:solidFill>
                  <a:srgbClr val="333333"/>
                </a:solidFill>
                <a:latin typeface="Arial" charset="0"/>
              </a:rPr>
              <a:t>extensive</a:t>
            </a:r>
            <a:r>
              <a:rPr lang="es-ES_tradnl" sz="1200" dirty="0" smtClean="0">
                <a:solidFill>
                  <a:srgbClr val="333333"/>
                </a:solidFill>
                <a:latin typeface="Arial" charset="0"/>
              </a:rPr>
              <a:t> </a:t>
            </a:r>
            <a:r>
              <a:rPr lang="es-ES_tradnl" sz="1200" dirty="0" err="1" smtClean="0">
                <a:solidFill>
                  <a:srgbClr val="333333"/>
                </a:solidFill>
                <a:latin typeface="Arial" charset="0"/>
              </a:rPr>
              <a:t>interaction</a:t>
            </a:r>
            <a:r>
              <a:rPr lang="es-ES_tradnl" sz="1200" dirty="0" smtClean="0">
                <a:solidFill>
                  <a:srgbClr val="333333"/>
                </a:solidFill>
                <a:latin typeface="Arial" charset="0"/>
              </a:rPr>
              <a:t> </a:t>
            </a:r>
            <a:r>
              <a:rPr lang="es-ES_tradnl" sz="1200" dirty="0" err="1" smtClean="0">
                <a:solidFill>
                  <a:srgbClr val="333333"/>
                </a:solidFill>
                <a:latin typeface="Arial" charset="0"/>
              </a:rPr>
              <a:t>with</a:t>
            </a:r>
            <a:r>
              <a:rPr lang="es-ES_tradnl" sz="1200" dirty="0" smtClean="0">
                <a:solidFill>
                  <a:srgbClr val="333333"/>
                </a:solidFill>
                <a:latin typeface="Arial" charset="0"/>
              </a:rPr>
              <a:t> </a:t>
            </a:r>
            <a:r>
              <a:rPr lang="es-ES_tradnl" sz="1200" dirty="0" err="1" smtClean="0">
                <a:solidFill>
                  <a:srgbClr val="333333"/>
                </a:solidFill>
                <a:latin typeface="Arial" charset="0"/>
              </a:rPr>
              <a:t>nearly</a:t>
            </a:r>
            <a:r>
              <a:rPr lang="es-ES_tradnl" sz="1200" dirty="0" smtClean="0">
                <a:solidFill>
                  <a:srgbClr val="333333"/>
                </a:solidFill>
                <a:latin typeface="Arial" charset="0"/>
              </a:rPr>
              <a:t> </a:t>
            </a:r>
            <a:r>
              <a:rPr lang="es-ES_tradnl" sz="1200" dirty="0" err="1" smtClean="0">
                <a:solidFill>
                  <a:srgbClr val="333333"/>
                </a:solidFill>
                <a:latin typeface="Arial" charset="0"/>
              </a:rPr>
              <a:t>fifty</a:t>
            </a:r>
            <a:r>
              <a:rPr lang="es-ES_tradnl" sz="1200" dirty="0" smtClean="0">
                <a:solidFill>
                  <a:srgbClr val="333333"/>
                </a:solidFill>
                <a:latin typeface="Arial" charset="0"/>
              </a:rPr>
              <a:t> </a:t>
            </a:r>
            <a:r>
              <a:rPr lang="es-ES_tradnl" sz="1200" dirty="0" err="1" smtClean="0">
                <a:solidFill>
                  <a:srgbClr val="333333"/>
                </a:solidFill>
                <a:latin typeface="Arial" charset="0"/>
              </a:rPr>
              <a:t>former</a:t>
            </a:r>
            <a:r>
              <a:rPr lang="es-ES_tradnl" sz="1200" dirty="0" smtClean="0">
                <a:solidFill>
                  <a:srgbClr val="333333"/>
                </a:solidFill>
                <a:latin typeface="Arial" charset="0"/>
              </a:rPr>
              <a:t> </a:t>
            </a:r>
            <a:r>
              <a:rPr lang="es-ES_tradnl" sz="1200" dirty="0" err="1" smtClean="0">
                <a:solidFill>
                  <a:srgbClr val="333333"/>
                </a:solidFill>
                <a:latin typeface="Arial" charset="0"/>
              </a:rPr>
              <a:t>executives</a:t>
            </a:r>
            <a:r>
              <a:rPr lang="es-ES_tradnl" sz="1200" dirty="0" smtClean="0">
                <a:solidFill>
                  <a:srgbClr val="333333"/>
                </a:solidFill>
                <a:latin typeface="Arial" charset="0"/>
              </a:rPr>
              <a:t>, </a:t>
            </a:r>
            <a:r>
              <a:rPr lang="es-ES_tradnl" sz="1200" dirty="0" err="1" smtClean="0">
                <a:solidFill>
                  <a:srgbClr val="333333"/>
                </a:solidFill>
                <a:latin typeface="Arial" charset="0"/>
              </a:rPr>
              <a:t>Soltes</a:t>
            </a:r>
            <a:r>
              <a:rPr lang="es-ES_tradnl" sz="1200" dirty="0" smtClean="0">
                <a:solidFill>
                  <a:srgbClr val="333333"/>
                </a:solidFill>
                <a:latin typeface="Arial" charset="0"/>
              </a:rPr>
              <a:t> </a:t>
            </a:r>
            <a:r>
              <a:rPr lang="es-ES_tradnl" sz="1200" dirty="0" err="1" smtClean="0">
                <a:solidFill>
                  <a:srgbClr val="333333"/>
                </a:solidFill>
                <a:latin typeface="Arial" charset="0"/>
              </a:rPr>
              <a:t>provides</a:t>
            </a:r>
            <a:r>
              <a:rPr lang="es-ES_tradnl" sz="1200" dirty="0" smtClean="0">
                <a:solidFill>
                  <a:srgbClr val="333333"/>
                </a:solidFill>
                <a:latin typeface="Arial" charset="0"/>
              </a:rPr>
              <a:t> </a:t>
            </a:r>
            <a:r>
              <a:rPr lang="es-ES_tradnl" sz="1200" dirty="0" err="1" smtClean="0">
                <a:solidFill>
                  <a:srgbClr val="333333"/>
                </a:solidFill>
                <a:latin typeface="Arial" charset="0"/>
              </a:rPr>
              <a:t>insights</a:t>
            </a:r>
            <a:r>
              <a:rPr lang="es-ES_tradnl" sz="1200" dirty="0" smtClean="0">
                <a:solidFill>
                  <a:srgbClr val="333333"/>
                </a:solidFill>
                <a:latin typeface="Arial" charset="0"/>
              </a:rPr>
              <a:t> </a:t>
            </a:r>
            <a:r>
              <a:rPr lang="es-ES_tradnl" sz="1200" dirty="0" err="1" smtClean="0">
                <a:solidFill>
                  <a:srgbClr val="333333"/>
                </a:solidFill>
                <a:latin typeface="Arial" charset="0"/>
              </a:rPr>
              <a:t>into</a:t>
            </a:r>
            <a:r>
              <a:rPr lang="es-ES_tradnl" sz="1200" dirty="0" smtClean="0">
                <a:solidFill>
                  <a:srgbClr val="333333"/>
                </a:solidFill>
                <a:latin typeface="Arial" charset="0"/>
              </a:rPr>
              <a:t> </a:t>
            </a:r>
            <a:r>
              <a:rPr lang="es-ES_tradnl" sz="1200" dirty="0" err="1" smtClean="0">
                <a:solidFill>
                  <a:srgbClr val="333333"/>
                </a:solidFill>
                <a:latin typeface="Arial" charset="0"/>
              </a:rPr>
              <a:t>why</a:t>
            </a:r>
            <a:r>
              <a:rPr lang="es-ES_tradnl" sz="1200" dirty="0" smtClean="0">
                <a:solidFill>
                  <a:srgbClr val="333333"/>
                </a:solidFill>
                <a:latin typeface="Arial" charset="0"/>
              </a:rPr>
              <a:t> </a:t>
            </a:r>
            <a:r>
              <a:rPr lang="es-ES_tradnl" sz="1200" dirty="0" err="1" smtClean="0">
                <a:solidFill>
                  <a:srgbClr val="333333"/>
                </a:solidFill>
                <a:latin typeface="Arial" charset="0"/>
              </a:rPr>
              <a:t>some</a:t>
            </a:r>
            <a:r>
              <a:rPr lang="es-ES_tradnl" sz="1200" dirty="0" smtClean="0">
                <a:solidFill>
                  <a:srgbClr val="333333"/>
                </a:solidFill>
                <a:latin typeface="Arial" charset="0"/>
              </a:rPr>
              <a:t> </a:t>
            </a:r>
            <a:r>
              <a:rPr lang="es-ES_tradnl" sz="1200" dirty="0" err="1" smtClean="0">
                <a:solidFill>
                  <a:srgbClr val="333333"/>
                </a:solidFill>
                <a:latin typeface="Arial" charset="0"/>
              </a:rPr>
              <a:t>saw</a:t>
            </a:r>
            <a:r>
              <a:rPr lang="es-ES_tradnl" sz="1200" dirty="0" smtClean="0">
                <a:solidFill>
                  <a:srgbClr val="333333"/>
                </a:solidFill>
                <a:latin typeface="Arial" charset="0"/>
              </a:rPr>
              <a:t> </a:t>
            </a:r>
            <a:r>
              <a:rPr lang="es-ES_tradnl" sz="1200" dirty="0" err="1" smtClean="0">
                <a:solidFill>
                  <a:srgbClr val="333333"/>
                </a:solidFill>
                <a:latin typeface="Arial" charset="0"/>
              </a:rPr>
              <a:t>the</a:t>
            </a:r>
            <a:r>
              <a:rPr lang="es-ES_tradnl" sz="1200" dirty="0" smtClean="0">
                <a:solidFill>
                  <a:srgbClr val="333333"/>
                </a:solidFill>
                <a:latin typeface="Arial" charset="0"/>
              </a:rPr>
              <a:t> </a:t>
            </a:r>
            <a:r>
              <a:rPr lang="es-ES_tradnl" sz="1200" dirty="0" err="1" smtClean="0">
                <a:solidFill>
                  <a:srgbClr val="333333"/>
                </a:solidFill>
                <a:latin typeface="Arial" charset="0"/>
              </a:rPr>
              <a:t>immediate</a:t>
            </a:r>
            <a:r>
              <a:rPr lang="es-ES_tradnl" sz="1200" dirty="0" smtClean="0">
                <a:solidFill>
                  <a:srgbClr val="333333"/>
                </a:solidFill>
                <a:latin typeface="Arial" charset="0"/>
              </a:rPr>
              <a:t> </a:t>
            </a:r>
            <a:r>
              <a:rPr lang="es-ES_tradnl" sz="1200" dirty="0" err="1" smtClean="0">
                <a:solidFill>
                  <a:srgbClr val="333333"/>
                </a:solidFill>
                <a:latin typeface="Arial" charset="0"/>
              </a:rPr>
              <a:t>effects</a:t>
            </a:r>
            <a:r>
              <a:rPr lang="es-ES_tradnl" sz="1200" dirty="0" smtClean="0">
                <a:solidFill>
                  <a:srgbClr val="333333"/>
                </a:solidFill>
                <a:latin typeface="Arial" charset="0"/>
              </a:rPr>
              <a:t> of </a:t>
            </a:r>
            <a:r>
              <a:rPr lang="es-ES_tradnl" sz="1200" dirty="0" err="1" smtClean="0">
                <a:solidFill>
                  <a:srgbClr val="333333"/>
                </a:solidFill>
                <a:latin typeface="Arial" charset="0"/>
              </a:rPr>
              <a:t>misconduct</a:t>
            </a:r>
            <a:r>
              <a:rPr lang="es-ES_tradnl" sz="1200" dirty="0" smtClean="0">
                <a:solidFill>
                  <a:srgbClr val="333333"/>
                </a:solidFill>
                <a:latin typeface="Arial" charset="0"/>
              </a:rPr>
              <a:t> as positive, </a:t>
            </a:r>
            <a:r>
              <a:rPr lang="es-ES_tradnl" sz="1200" b="1" dirty="0" err="1" smtClean="0">
                <a:solidFill>
                  <a:srgbClr val="FF0000"/>
                </a:solidFill>
                <a:latin typeface="Arial" charset="0"/>
              </a:rPr>
              <a:t>why</a:t>
            </a:r>
            <a:r>
              <a:rPr lang="es-ES_tradnl" sz="12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s-ES_tradnl" sz="1200" b="1" dirty="0" err="1" smtClean="0">
                <a:solidFill>
                  <a:srgbClr val="FF0000"/>
                </a:solidFill>
                <a:latin typeface="Arial" charset="0"/>
              </a:rPr>
              <a:t>executives</a:t>
            </a:r>
            <a:r>
              <a:rPr lang="es-ES_tradnl" sz="12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s-ES_tradnl" sz="1200" b="1" dirty="0" err="1" smtClean="0">
                <a:solidFill>
                  <a:srgbClr val="FF0000"/>
                </a:solidFill>
                <a:latin typeface="Arial" charset="0"/>
              </a:rPr>
              <a:t>often</a:t>
            </a:r>
            <a:r>
              <a:rPr lang="es-ES_tradnl" sz="12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s-ES_tradnl" sz="1200" b="1" dirty="0" err="1" smtClean="0">
                <a:solidFill>
                  <a:srgbClr val="FF0000"/>
                </a:solidFill>
                <a:latin typeface="Arial" charset="0"/>
              </a:rPr>
              <a:t>don't</a:t>
            </a:r>
            <a:r>
              <a:rPr lang="es-ES_tradnl" sz="12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s-ES_tradnl" sz="1200" b="1" dirty="0" err="1" smtClean="0">
                <a:solidFill>
                  <a:srgbClr val="FF0000"/>
                </a:solidFill>
                <a:latin typeface="Arial" charset="0"/>
              </a:rPr>
              <a:t>feel</a:t>
            </a:r>
            <a:r>
              <a:rPr lang="es-ES_tradnl" sz="12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s-ES_tradnl" sz="1200" b="1" dirty="0" err="1" smtClean="0">
                <a:solidFill>
                  <a:srgbClr val="FF0000"/>
                </a:solidFill>
                <a:latin typeface="Arial" charset="0"/>
              </a:rPr>
              <a:t>the</a:t>
            </a:r>
            <a:r>
              <a:rPr lang="es-ES_tradnl" sz="12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s-ES_tradnl" sz="1200" b="1" dirty="0" err="1" smtClean="0">
                <a:solidFill>
                  <a:srgbClr val="FF0000"/>
                </a:solidFill>
                <a:latin typeface="Arial" charset="0"/>
              </a:rPr>
              <a:t>emotions</a:t>
            </a:r>
            <a:r>
              <a:rPr lang="es-ES_tradnl" sz="12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s-ES_tradnl" sz="1200" b="1" dirty="0" err="1" smtClean="0">
                <a:solidFill>
                  <a:srgbClr val="FF0000"/>
                </a:solidFill>
                <a:latin typeface="Arial" charset="0"/>
              </a:rPr>
              <a:t>most</a:t>
            </a:r>
            <a:r>
              <a:rPr lang="es-ES_tradnl" sz="12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s-ES_tradnl" sz="1200" b="1" dirty="0" err="1" smtClean="0">
                <a:solidFill>
                  <a:srgbClr val="FF0000"/>
                </a:solidFill>
                <a:latin typeface="Arial" charset="0"/>
              </a:rPr>
              <a:t>people</a:t>
            </a:r>
            <a:r>
              <a:rPr lang="es-ES_tradnl" sz="12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s-ES_tradnl" sz="1200" b="1" dirty="0" err="1" smtClean="0">
                <a:solidFill>
                  <a:srgbClr val="FF0000"/>
                </a:solidFill>
                <a:latin typeface="Arial" charset="0"/>
              </a:rPr>
              <a:t>would</a:t>
            </a:r>
            <a:r>
              <a:rPr lang="es-ES_tradnl" sz="12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s-ES_tradnl" sz="1200" b="1" dirty="0" err="1" smtClean="0">
                <a:solidFill>
                  <a:srgbClr val="FF0000"/>
                </a:solidFill>
                <a:latin typeface="Arial" charset="0"/>
              </a:rPr>
              <a:t>expect</a:t>
            </a:r>
            <a:r>
              <a:rPr lang="es-ES_tradnl" sz="1200" b="1" dirty="0" smtClean="0">
                <a:solidFill>
                  <a:srgbClr val="FF0000"/>
                </a:solidFill>
                <a:latin typeface="Arial" charset="0"/>
              </a:rPr>
              <a:t>, and </a:t>
            </a:r>
            <a:r>
              <a:rPr lang="es-ES_tradnl" sz="1200" b="1" dirty="0" err="1" smtClean="0">
                <a:solidFill>
                  <a:srgbClr val="FF0000"/>
                </a:solidFill>
                <a:latin typeface="Arial" charset="0"/>
              </a:rPr>
              <a:t>how</a:t>
            </a:r>
            <a:r>
              <a:rPr lang="es-ES_tradnl" sz="12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s-ES_tradnl" sz="1200" b="1" dirty="0" err="1" smtClean="0">
                <a:solidFill>
                  <a:srgbClr val="FF0000"/>
                </a:solidFill>
                <a:latin typeface="Arial" charset="0"/>
              </a:rPr>
              <a:t>acceptable</a:t>
            </a:r>
            <a:r>
              <a:rPr lang="es-ES_tradnl" sz="12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s-ES_tradnl" sz="1200" b="1" dirty="0" err="1" smtClean="0">
                <a:solidFill>
                  <a:srgbClr val="FF0000"/>
                </a:solidFill>
                <a:latin typeface="Arial" charset="0"/>
              </a:rPr>
              <a:t>norms</a:t>
            </a:r>
            <a:r>
              <a:rPr lang="es-ES_tradnl" sz="1200" b="1" dirty="0" smtClean="0">
                <a:solidFill>
                  <a:srgbClr val="FF0000"/>
                </a:solidFill>
                <a:latin typeface="Arial" charset="0"/>
              </a:rPr>
              <a:t> in </a:t>
            </a:r>
            <a:r>
              <a:rPr lang="es-ES_tradnl" sz="1200" b="1" dirty="0" err="1" smtClean="0">
                <a:solidFill>
                  <a:srgbClr val="FF0000"/>
                </a:solidFill>
                <a:latin typeface="Arial" charset="0"/>
              </a:rPr>
              <a:t>the</a:t>
            </a:r>
            <a:r>
              <a:rPr lang="es-ES_tradnl" sz="12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s-ES_tradnl" sz="1200" b="1" dirty="0" err="1" smtClean="0">
                <a:solidFill>
                  <a:srgbClr val="FF0000"/>
                </a:solidFill>
                <a:latin typeface="Arial" charset="0"/>
              </a:rPr>
              <a:t>business</a:t>
            </a:r>
            <a:r>
              <a:rPr lang="es-ES_tradnl" sz="12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s-ES_tradnl" sz="1200" b="1" dirty="0" err="1" smtClean="0">
                <a:solidFill>
                  <a:srgbClr val="FF0000"/>
                </a:solidFill>
                <a:latin typeface="Arial" charset="0"/>
              </a:rPr>
              <a:t>community</a:t>
            </a:r>
            <a:r>
              <a:rPr lang="es-ES_tradnl" sz="1200" b="1" dirty="0" smtClean="0">
                <a:solidFill>
                  <a:srgbClr val="FF0000"/>
                </a:solidFill>
                <a:latin typeface="Arial" charset="0"/>
              </a:rPr>
              <a:t> can </a:t>
            </a:r>
            <a:r>
              <a:rPr lang="es-ES_tradnl" sz="1200" b="1" dirty="0" err="1" smtClean="0">
                <a:solidFill>
                  <a:srgbClr val="FF0000"/>
                </a:solidFill>
                <a:latin typeface="Arial" charset="0"/>
              </a:rPr>
              <a:t>differ</a:t>
            </a:r>
            <a:r>
              <a:rPr lang="es-ES_tradnl" sz="12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s-ES_tradnl" sz="1200" b="1" dirty="0" err="1" smtClean="0">
                <a:solidFill>
                  <a:srgbClr val="FF0000"/>
                </a:solidFill>
                <a:latin typeface="Arial" charset="0"/>
              </a:rPr>
              <a:t>from</a:t>
            </a:r>
            <a:r>
              <a:rPr lang="es-ES_tradnl" sz="12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s-ES_tradnl" sz="1200" b="1" dirty="0" err="1" smtClean="0">
                <a:solidFill>
                  <a:srgbClr val="FF0000"/>
                </a:solidFill>
                <a:latin typeface="Arial" charset="0"/>
              </a:rPr>
              <a:t>those</a:t>
            </a:r>
            <a:r>
              <a:rPr lang="es-ES_tradnl" sz="1200" b="1" dirty="0" smtClean="0">
                <a:solidFill>
                  <a:srgbClr val="FF0000"/>
                </a:solidFill>
                <a:latin typeface="Arial" charset="0"/>
              </a:rPr>
              <a:t> of </a:t>
            </a:r>
            <a:r>
              <a:rPr lang="es-ES_tradnl" sz="1200" b="1" dirty="0" err="1" smtClean="0">
                <a:solidFill>
                  <a:srgbClr val="FF0000"/>
                </a:solidFill>
                <a:latin typeface="Arial" charset="0"/>
              </a:rPr>
              <a:t>the</a:t>
            </a:r>
            <a:r>
              <a:rPr lang="es-ES_tradnl" sz="12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s-ES_tradnl" sz="1200" b="1" dirty="0" err="1" smtClean="0">
                <a:solidFill>
                  <a:srgbClr val="FF0000"/>
                </a:solidFill>
                <a:latin typeface="Arial" charset="0"/>
              </a:rPr>
              <a:t>broader</a:t>
            </a:r>
            <a:r>
              <a:rPr lang="es-ES_tradnl" sz="12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s-ES_tradnl" sz="1200" b="1" dirty="0" err="1" smtClean="0">
                <a:solidFill>
                  <a:srgbClr val="FF0000"/>
                </a:solidFill>
                <a:latin typeface="Arial" charset="0"/>
              </a:rPr>
              <a:t>society</a:t>
            </a:r>
            <a:r>
              <a:rPr lang="es-ES_tradnl" sz="1200" smtClean="0">
                <a:solidFill>
                  <a:srgbClr val="333333"/>
                </a:solidFill>
                <a:latin typeface="Arial" charset="0"/>
              </a:rPr>
              <a:t>.”</a:t>
            </a:r>
            <a:endParaRPr lang="es-ES_tradnl" sz="1200" smtClean="0"/>
          </a:p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AC63B7-1428-4911-8044-C83C958CBFF7}" type="slidenum">
              <a:rPr lang="es-CO" smtClean="0"/>
              <a:t>28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665848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dirty="0" smtClean="0">
                <a:solidFill>
                  <a:srgbClr val="333333"/>
                </a:solidFill>
                <a:latin typeface="Arial" charset="0"/>
              </a:rPr>
              <a:t>“</a:t>
            </a:r>
            <a:r>
              <a:rPr lang="es-ES_tradnl" sz="1200" dirty="0" err="1" smtClean="0">
                <a:solidFill>
                  <a:srgbClr val="333333"/>
                </a:solidFill>
                <a:latin typeface="Arial" charset="0"/>
              </a:rPr>
              <a:t>Based</a:t>
            </a:r>
            <a:r>
              <a:rPr lang="es-ES_tradnl" sz="1200" dirty="0" smtClean="0">
                <a:solidFill>
                  <a:srgbClr val="333333"/>
                </a:solidFill>
                <a:latin typeface="Arial" charset="0"/>
              </a:rPr>
              <a:t> </a:t>
            </a:r>
            <a:r>
              <a:rPr lang="es-ES_tradnl" sz="1200" dirty="0" err="1" smtClean="0">
                <a:solidFill>
                  <a:srgbClr val="333333"/>
                </a:solidFill>
                <a:latin typeface="Arial" charset="0"/>
              </a:rPr>
              <a:t>on</a:t>
            </a:r>
            <a:r>
              <a:rPr lang="es-ES_tradnl" sz="1200" dirty="0" smtClean="0">
                <a:solidFill>
                  <a:srgbClr val="333333"/>
                </a:solidFill>
                <a:latin typeface="Arial" charset="0"/>
              </a:rPr>
              <a:t> </a:t>
            </a:r>
            <a:r>
              <a:rPr lang="es-ES_tradnl" sz="1200" dirty="0" err="1" smtClean="0">
                <a:solidFill>
                  <a:srgbClr val="333333"/>
                </a:solidFill>
                <a:latin typeface="Arial" charset="0"/>
              </a:rPr>
              <a:t>extensive</a:t>
            </a:r>
            <a:r>
              <a:rPr lang="es-ES_tradnl" sz="1200" dirty="0" smtClean="0">
                <a:solidFill>
                  <a:srgbClr val="333333"/>
                </a:solidFill>
                <a:latin typeface="Arial" charset="0"/>
              </a:rPr>
              <a:t> </a:t>
            </a:r>
            <a:r>
              <a:rPr lang="es-ES_tradnl" sz="1200" dirty="0" err="1" smtClean="0">
                <a:solidFill>
                  <a:srgbClr val="333333"/>
                </a:solidFill>
                <a:latin typeface="Arial" charset="0"/>
              </a:rPr>
              <a:t>interaction</a:t>
            </a:r>
            <a:r>
              <a:rPr lang="es-ES_tradnl" sz="1200" dirty="0" smtClean="0">
                <a:solidFill>
                  <a:srgbClr val="333333"/>
                </a:solidFill>
                <a:latin typeface="Arial" charset="0"/>
              </a:rPr>
              <a:t> </a:t>
            </a:r>
            <a:r>
              <a:rPr lang="es-ES_tradnl" sz="1200" dirty="0" err="1" smtClean="0">
                <a:solidFill>
                  <a:srgbClr val="333333"/>
                </a:solidFill>
                <a:latin typeface="Arial" charset="0"/>
              </a:rPr>
              <a:t>with</a:t>
            </a:r>
            <a:r>
              <a:rPr lang="es-ES_tradnl" sz="1200" dirty="0" smtClean="0">
                <a:solidFill>
                  <a:srgbClr val="333333"/>
                </a:solidFill>
                <a:latin typeface="Arial" charset="0"/>
              </a:rPr>
              <a:t> </a:t>
            </a:r>
            <a:r>
              <a:rPr lang="es-ES_tradnl" sz="1200" dirty="0" err="1" smtClean="0">
                <a:solidFill>
                  <a:srgbClr val="333333"/>
                </a:solidFill>
                <a:latin typeface="Arial" charset="0"/>
              </a:rPr>
              <a:t>nearly</a:t>
            </a:r>
            <a:r>
              <a:rPr lang="es-ES_tradnl" sz="1200" dirty="0" smtClean="0">
                <a:solidFill>
                  <a:srgbClr val="333333"/>
                </a:solidFill>
                <a:latin typeface="Arial" charset="0"/>
              </a:rPr>
              <a:t> </a:t>
            </a:r>
            <a:r>
              <a:rPr lang="es-ES_tradnl" sz="1200" dirty="0" err="1" smtClean="0">
                <a:solidFill>
                  <a:srgbClr val="333333"/>
                </a:solidFill>
                <a:latin typeface="Arial" charset="0"/>
              </a:rPr>
              <a:t>fifty</a:t>
            </a:r>
            <a:r>
              <a:rPr lang="es-ES_tradnl" sz="1200" dirty="0" smtClean="0">
                <a:solidFill>
                  <a:srgbClr val="333333"/>
                </a:solidFill>
                <a:latin typeface="Arial" charset="0"/>
              </a:rPr>
              <a:t> </a:t>
            </a:r>
            <a:r>
              <a:rPr lang="es-ES_tradnl" sz="1200" dirty="0" err="1" smtClean="0">
                <a:solidFill>
                  <a:srgbClr val="333333"/>
                </a:solidFill>
                <a:latin typeface="Arial" charset="0"/>
              </a:rPr>
              <a:t>former</a:t>
            </a:r>
            <a:r>
              <a:rPr lang="es-ES_tradnl" sz="1200" dirty="0" smtClean="0">
                <a:solidFill>
                  <a:srgbClr val="333333"/>
                </a:solidFill>
                <a:latin typeface="Arial" charset="0"/>
              </a:rPr>
              <a:t> </a:t>
            </a:r>
            <a:r>
              <a:rPr lang="es-ES_tradnl" sz="1200" dirty="0" err="1" smtClean="0">
                <a:solidFill>
                  <a:srgbClr val="333333"/>
                </a:solidFill>
                <a:latin typeface="Arial" charset="0"/>
              </a:rPr>
              <a:t>executives</a:t>
            </a:r>
            <a:r>
              <a:rPr lang="es-ES_tradnl" sz="1200" dirty="0" smtClean="0">
                <a:solidFill>
                  <a:srgbClr val="333333"/>
                </a:solidFill>
                <a:latin typeface="Arial" charset="0"/>
              </a:rPr>
              <a:t>, </a:t>
            </a:r>
            <a:r>
              <a:rPr lang="es-ES_tradnl" sz="1200" dirty="0" err="1" smtClean="0">
                <a:solidFill>
                  <a:srgbClr val="333333"/>
                </a:solidFill>
                <a:latin typeface="Arial" charset="0"/>
              </a:rPr>
              <a:t>Soltes</a:t>
            </a:r>
            <a:r>
              <a:rPr lang="es-ES_tradnl" sz="1200" dirty="0" smtClean="0">
                <a:solidFill>
                  <a:srgbClr val="333333"/>
                </a:solidFill>
                <a:latin typeface="Arial" charset="0"/>
              </a:rPr>
              <a:t> </a:t>
            </a:r>
            <a:r>
              <a:rPr lang="es-ES_tradnl" sz="1200" dirty="0" err="1" smtClean="0">
                <a:solidFill>
                  <a:srgbClr val="333333"/>
                </a:solidFill>
                <a:latin typeface="Arial" charset="0"/>
              </a:rPr>
              <a:t>provides</a:t>
            </a:r>
            <a:r>
              <a:rPr lang="es-ES_tradnl" sz="1200" dirty="0" smtClean="0">
                <a:solidFill>
                  <a:srgbClr val="333333"/>
                </a:solidFill>
                <a:latin typeface="Arial" charset="0"/>
              </a:rPr>
              <a:t> </a:t>
            </a:r>
            <a:r>
              <a:rPr lang="es-ES_tradnl" sz="1200" dirty="0" err="1" smtClean="0">
                <a:solidFill>
                  <a:srgbClr val="333333"/>
                </a:solidFill>
                <a:latin typeface="Arial" charset="0"/>
              </a:rPr>
              <a:t>insights</a:t>
            </a:r>
            <a:r>
              <a:rPr lang="es-ES_tradnl" sz="1200" dirty="0" smtClean="0">
                <a:solidFill>
                  <a:srgbClr val="333333"/>
                </a:solidFill>
                <a:latin typeface="Arial" charset="0"/>
              </a:rPr>
              <a:t> </a:t>
            </a:r>
            <a:r>
              <a:rPr lang="es-ES_tradnl" sz="1200" dirty="0" err="1" smtClean="0">
                <a:solidFill>
                  <a:srgbClr val="333333"/>
                </a:solidFill>
                <a:latin typeface="Arial" charset="0"/>
              </a:rPr>
              <a:t>into</a:t>
            </a:r>
            <a:r>
              <a:rPr lang="es-ES_tradnl" sz="1200" dirty="0" smtClean="0">
                <a:solidFill>
                  <a:srgbClr val="333333"/>
                </a:solidFill>
                <a:latin typeface="Arial" charset="0"/>
              </a:rPr>
              <a:t> </a:t>
            </a:r>
            <a:r>
              <a:rPr lang="es-ES_tradnl" sz="1200" dirty="0" err="1" smtClean="0">
                <a:solidFill>
                  <a:srgbClr val="333333"/>
                </a:solidFill>
                <a:latin typeface="Arial" charset="0"/>
              </a:rPr>
              <a:t>why</a:t>
            </a:r>
            <a:r>
              <a:rPr lang="es-ES_tradnl" sz="1200" dirty="0" smtClean="0">
                <a:solidFill>
                  <a:srgbClr val="333333"/>
                </a:solidFill>
                <a:latin typeface="Arial" charset="0"/>
              </a:rPr>
              <a:t> </a:t>
            </a:r>
            <a:r>
              <a:rPr lang="es-ES_tradnl" sz="1200" dirty="0" err="1" smtClean="0">
                <a:solidFill>
                  <a:srgbClr val="333333"/>
                </a:solidFill>
                <a:latin typeface="Arial" charset="0"/>
              </a:rPr>
              <a:t>some</a:t>
            </a:r>
            <a:r>
              <a:rPr lang="es-ES_tradnl" sz="1200" dirty="0" smtClean="0">
                <a:solidFill>
                  <a:srgbClr val="333333"/>
                </a:solidFill>
                <a:latin typeface="Arial" charset="0"/>
              </a:rPr>
              <a:t> </a:t>
            </a:r>
            <a:r>
              <a:rPr lang="es-ES_tradnl" sz="1200" dirty="0" err="1" smtClean="0">
                <a:solidFill>
                  <a:srgbClr val="333333"/>
                </a:solidFill>
                <a:latin typeface="Arial" charset="0"/>
              </a:rPr>
              <a:t>saw</a:t>
            </a:r>
            <a:r>
              <a:rPr lang="es-ES_tradnl" sz="1200" dirty="0" smtClean="0">
                <a:solidFill>
                  <a:srgbClr val="333333"/>
                </a:solidFill>
                <a:latin typeface="Arial" charset="0"/>
              </a:rPr>
              <a:t> </a:t>
            </a:r>
            <a:r>
              <a:rPr lang="es-ES_tradnl" sz="1200" dirty="0" err="1" smtClean="0">
                <a:solidFill>
                  <a:srgbClr val="333333"/>
                </a:solidFill>
                <a:latin typeface="Arial" charset="0"/>
              </a:rPr>
              <a:t>the</a:t>
            </a:r>
            <a:r>
              <a:rPr lang="es-ES_tradnl" sz="1200" dirty="0" smtClean="0">
                <a:solidFill>
                  <a:srgbClr val="333333"/>
                </a:solidFill>
                <a:latin typeface="Arial" charset="0"/>
              </a:rPr>
              <a:t> </a:t>
            </a:r>
            <a:r>
              <a:rPr lang="es-ES_tradnl" sz="1200" dirty="0" err="1" smtClean="0">
                <a:solidFill>
                  <a:srgbClr val="333333"/>
                </a:solidFill>
                <a:latin typeface="Arial" charset="0"/>
              </a:rPr>
              <a:t>immediate</a:t>
            </a:r>
            <a:r>
              <a:rPr lang="es-ES_tradnl" sz="1200" dirty="0" smtClean="0">
                <a:solidFill>
                  <a:srgbClr val="333333"/>
                </a:solidFill>
                <a:latin typeface="Arial" charset="0"/>
              </a:rPr>
              <a:t> </a:t>
            </a:r>
            <a:r>
              <a:rPr lang="es-ES_tradnl" sz="1200" dirty="0" err="1" smtClean="0">
                <a:solidFill>
                  <a:srgbClr val="333333"/>
                </a:solidFill>
                <a:latin typeface="Arial" charset="0"/>
              </a:rPr>
              <a:t>effects</a:t>
            </a:r>
            <a:r>
              <a:rPr lang="es-ES_tradnl" sz="1200" dirty="0" smtClean="0">
                <a:solidFill>
                  <a:srgbClr val="333333"/>
                </a:solidFill>
                <a:latin typeface="Arial" charset="0"/>
              </a:rPr>
              <a:t> of </a:t>
            </a:r>
            <a:r>
              <a:rPr lang="es-ES_tradnl" sz="1200" dirty="0" err="1" smtClean="0">
                <a:solidFill>
                  <a:srgbClr val="333333"/>
                </a:solidFill>
                <a:latin typeface="Arial" charset="0"/>
              </a:rPr>
              <a:t>misconduct</a:t>
            </a:r>
            <a:r>
              <a:rPr lang="es-ES_tradnl" sz="1200" dirty="0" smtClean="0">
                <a:solidFill>
                  <a:srgbClr val="333333"/>
                </a:solidFill>
                <a:latin typeface="Arial" charset="0"/>
              </a:rPr>
              <a:t> as positive, </a:t>
            </a:r>
            <a:r>
              <a:rPr lang="es-ES_tradnl" sz="1200" b="1" dirty="0" err="1" smtClean="0">
                <a:solidFill>
                  <a:srgbClr val="FF0000"/>
                </a:solidFill>
                <a:latin typeface="Arial" charset="0"/>
              </a:rPr>
              <a:t>why</a:t>
            </a:r>
            <a:r>
              <a:rPr lang="es-ES_tradnl" sz="12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s-ES_tradnl" sz="1200" b="1" dirty="0" err="1" smtClean="0">
                <a:solidFill>
                  <a:srgbClr val="FF0000"/>
                </a:solidFill>
                <a:latin typeface="Arial" charset="0"/>
              </a:rPr>
              <a:t>executives</a:t>
            </a:r>
            <a:r>
              <a:rPr lang="es-ES_tradnl" sz="12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s-ES_tradnl" sz="1200" b="1" dirty="0" err="1" smtClean="0">
                <a:solidFill>
                  <a:srgbClr val="FF0000"/>
                </a:solidFill>
                <a:latin typeface="Arial" charset="0"/>
              </a:rPr>
              <a:t>often</a:t>
            </a:r>
            <a:r>
              <a:rPr lang="es-ES_tradnl" sz="12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s-ES_tradnl" sz="1200" b="1" dirty="0" err="1" smtClean="0">
                <a:solidFill>
                  <a:srgbClr val="FF0000"/>
                </a:solidFill>
                <a:latin typeface="Arial" charset="0"/>
              </a:rPr>
              <a:t>don't</a:t>
            </a:r>
            <a:r>
              <a:rPr lang="es-ES_tradnl" sz="12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s-ES_tradnl" sz="1200" b="1" dirty="0" err="1" smtClean="0">
                <a:solidFill>
                  <a:srgbClr val="FF0000"/>
                </a:solidFill>
                <a:latin typeface="Arial" charset="0"/>
              </a:rPr>
              <a:t>feel</a:t>
            </a:r>
            <a:r>
              <a:rPr lang="es-ES_tradnl" sz="12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s-ES_tradnl" sz="1200" b="1" dirty="0" err="1" smtClean="0">
                <a:solidFill>
                  <a:srgbClr val="FF0000"/>
                </a:solidFill>
                <a:latin typeface="Arial" charset="0"/>
              </a:rPr>
              <a:t>the</a:t>
            </a:r>
            <a:r>
              <a:rPr lang="es-ES_tradnl" sz="12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s-ES_tradnl" sz="1200" b="1" dirty="0" err="1" smtClean="0">
                <a:solidFill>
                  <a:srgbClr val="FF0000"/>
                </a:solidFill>
                <a:latin typeface="Arial" charset="0"/>
              </a:rPr>
              <a:t>emotions</a:t>
            </a:r>
            <a:r>
              <a:rPr lang="es-ES_tradnl" sz="12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s-ES_tradnl" sz="1200" b="1" dirty="0" err="1" smtClean="0">
                <a:solidFill>
                  <a:srgbClr val="FF0000"/>
                </a:solidFill>
                <a:latin typeface="Arial" charset="0"/>
              </a:rPr>
              <a:t>most</a:t>
            </a:r>
            <a:r>
              <a:rPr lang="es-ES_tradnl" sz="12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s-ES_tradnl" sz="1200" b="1" dirty="0" err="1" smtClean="0">
                <a:solidFill>
                  <a:srgbClr val="FF0000"/>
                </a:solidFill>
                <a:latin typeface="Arial" charset="0"/>
              </a:rPr>
              <a:t>people</a:t>
            </a:r>
            <a:r>
              <a:rPr lang="es-ES_tradnl" sz="12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s-ES_tradnl" sz="1200" b="1" dirty="0" err="1" smtClean="0">
                <a:solidFill>
                  <a:srgbClr val="FF0000"/>
                </a:solidFill>
                <a:latin typeface="Arial" charset="0"/>
              </a:rPr>
              <a:t>would</a:t>
            </a:r>
            <a:r>
              <a:rPr lang="es-ES_tradnl" sz="12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s-ES_tradnl" sz="1200" b="1" dirty="0" err="1" smtClean="0">
                <a:solidFill>
                  <a:srgbClr val="FF0000"/>
                </a:solidFill>
                <a:latin typeface="Arial" charset="0"/>
              </a:rPr>
              <a:t>expect</a:t>
            </a:r>
            <a:r>
              <a:rPr lang="es-ES_tradnl" sz="1200" b="1" dirty="0" smtClean="0">
                <a:solidFill>
                  <a:srgbClr val="FF0000"/>
                </a:solidFill>
                <a:latin typeface="Arial" charset="0"/>
              </a:rPr>
              <a:t>, and </a:t>
            </a:r>
            <a:r>
              <a:rPr lang="es-ES_tradnl" sz="1200" b="1" dirty="0" err="1" smtClean="0">
                <a:solidFill>
                  <a:srgbClr val="FF0000"/>
                </a:solidFill>
                <a:latin typeface="Arial" charset="0"/>
              </a:rPr>
              <a:t>how</a:t>
            </a:r>
            <a:r>
              <a:rPr lang="es-ES_tradnl" sz="12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s-ES_tradnl" sz="1200" b="1" dirty="0" err="1" smtClean="0">
                <a:solidFill>
                  <a:srgbClr val="FF0000"/>
                </a:solidFill>
                <a:latin typeface="Arial" charset="0"/>
              </a:rPr>
              <a:t>acceptable</a:t>
            </a:r>
            <a:r>
              <a:rPr lang="es-ES_tradnl" sz="12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s-ES_tradnl" sz="1200" b="1" dirty="0" err="1" smtClean="0">
                <a:solidFill>
                  <a:srgbClr val="FF0000"/>
                </a:solidFill>
                <a:latin typeface="Arial" charset="0"/>
              </a:rPr>
              <a:t>norms</a:t>
            </a:r>
            <a:r>
              <a:rPr lang="es-ES_tradnl" sz="1200" b="1" dirty="0" smtClean="0">
                <a:solidFill>
                  <a:srgbClr val="FF0000"/>
                </a:solidFill>
                <a:latin typeface="Arial" charset="0"/>
              </a:rPr>
              <a:t> in </a:t>
            </a:r>
            <a:r>
              <a:rPr lang="es-ES_tradnl" sz="1200" b="1" dirty="0" err="1" smtClean="0">
                <a:solidFill>
                  <a:srgbClr val="FF0000"/>
                </a:solidFill>
                <a:latin typeface="Arial" charset="0"/>
              </a:rPr>
              <a:t>the</a:t>
            </a:r>
            <a:r>
              <a:rPr lang="es-ES_tradnl" sz="12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s-ES_tradnl" sz="1200" b="1" dirty="0" err="1" smtClean="0">
                <a:solidFill>
                  <a:srgbClr val="FF0000"/>
                </a:solidFill>
                <a:latin typeface="Arial" charset="0"/>
              </a:rPr>
              <a:t>business</a:t>
            </a:r>
            <a:r>
              <a:rPr lang="es-ES_tradnl" sz="12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s-ES_tradnl" sz="1200" b="1" dirty="0" err="1" smtClean="0">
                <a:solidFill>
                  <a:srgbClr val="FF0000"/>
                </a:solidFill>
                <a:latin typeface="Arial" charset="0"/>
              </a:rPr>
              <a:t>community</a:t>
            </a:r>
            <a:r>
              <a:rPr lang="es-ES_tradnl" sz="1200" b="1" dirty="0" smtClean="0">
                <a:solidFill>
                  <a:srgbClr val="FF0000"/>
                </a:solidFill>
                <a:latin typeface="Arial" charset="0"/>
              </a:rPr>
              <a:t> can </a:t>
            </a:r>
            <a:r>
              <a:rPr lang="es-ES_tradnl" sz="1200" b="1" dirty="0" err="1" smtClean="0">
                <a:solidFill>
                  <a:srgbClr val="FF0000"/>
                </a:solidFill>
                <a:latin typeface="Arial" charset="0"/>
              </a:rPr>
              <a:t>differ</a:t>
            </a:r>
            <a:r>
              <a:rPr lang="es-ES_tradnl" sz="12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s-ES_tradnl" sz="1200" b="1" dirty="0" err="1" smtClean="0">
                <a:solidFill>
                  <a:srgbClr val="FF0000"/>
                </a:solidFill>
                <a:latin typeface="Arial" charset="0"/>
              </a:rPr>
              <a:t>from</a:t>
            </a:r>
            <a:r>
              <a:rPr lang="es-ES_tradnl" sz="12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s-ES_tradnl" sz="1200" b="1" dirty="0" err="1" smtClean="0">
                <a:solidFill>
                  <a:srgbClr val="FF0000"/>
                </a:solidFill>
                <a:latin typeface="Arial" charset="0"/>
              </a:rPr>
              <a:t>those</a:t>
            </a:r>
            <a:r>
              <a:rPr lang="es-ES_tradnl" sz="1200" b="1" dirty="0" smtClean="0">
                <a:solidFill>
                  <a:srgbClr val="FF0000"/>
                </a:solidFill>
                <a:latin typeface="Arial" charset="0"/>
              </a:rPr>
              <a:t> of </a:t>
            </a:r>
            <a:r>
              <a:rPr lang="es-ES_tradnl" sz="1200" b="1" dirty="0" err="1" smtClean="0">
                <a:solidFill>
                  <a:srgbClr val="FF0000"/>
                </a:solidFill>
                <a:latin typeface="Arial" charset="0"/>
              </a:rPr>
              <a:t>the</a:t>
            </a:r>
            <a:r>
              <a:rPr lang="es-ES_tradnl" sz="12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s-ES_tradnl" sz="1200" b="1" dirty="0" err="1" smtClean="0">
                <a:solidFill>
                  <a:srgbClr val="FF0000"/>
                </a:solidFill>
                <a:latin typeface="Arial" charset="0"/>
              </a:rPr>
              <a:t>broader</a:t>
            </a:r>
            <a:r>
              <a:rPr lang="es-ES_tradnl" sz="12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s-ES_tradnl" sz="1200" b="1" dirty="0" err="1" smtClean="0">
                <a:solidFill>
                  <a:srgbClr val="FF0000"/>
                </a:solidFill>
                <a:latin typeface="Arial" charset="0"/>
              </a:rPr>
              <a:t>society</a:t>
            </a:r>
            <a:r>
              <a:rPr lang="es-ES_tradnl" sz="1200" smtClean="0">
                <a:solidFill>
                  <a:srgbClr val="333333"/>
                </a:solidFill>
                <a:latin typeface="Arial" charset="0"/>
              </a:rPr>
              <a:t>.”</a:t>
            </a:r>
            <a:endParaRPr lang="es-ES_tradnl" sz="1200" smtClean="0"/>
          </a:p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AC63B7-1428-4911-8044-C83C958CBFF7}" type="slidenum">
              <a:rPr lang="es-CO" smtClean="0"/>
              <a:t>29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366687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dirty="0" smtClean="0">
                <a:solidFill>
                  <a:srgbClr val="333333"/>
                </a:solidFill>
                <a:latin typeface="Arial" charset="0"/>
              </a:rPr>
              <a:t>“</a:t>
            </a:r>
            <a:r>
              <a:rPr lang="es-ES_tradnl" sz="1200" dirty="0" err="1" smtClean="0">
                <a:solidFill>
                  <a:srgbClr val="333333"/>
                </a:solidFill>
                <a:latin typeface="Arial" charset="0"/>
              </a:rPr>
              <a:t>Based</a:t>
            </a:r>
            <a:r>
              <a:rPr lang="es-ES_tradnl" sz="1200" dirty="0" smtClean="0">
                <a:solidFill>
                  <a:srgbClr val="333333"/>
                </a:solidFill>
                <a:latin typeface="Arial" charset="0"/>
              </a:rPr>
              <a:t> </a:t>
            </a:r>
            <a:r>
              <a:rPr lang="es-ES_tradnl" sz="1200" dirty="0" err="1" smtClean="0">
                <a:solidFill>
                  <a:srgbClr val="333333"/>
                </a:solidFill>
                <a:latin typeface="Arial" charset="0"/>
              </a:rPr>
              <a:t>on</a:t>
            </a:r>
            <a:r>
              <a:rPr lang="es-ES_tradnl" sz="1200" dirty="0" smtClean="0">
                <a:solidFill>
                  <a:srgbClr val="333333"/>
                </a:solidFill>
                <a:latin typeface="Arial" charset="0"/>
              </a:rPr>
              <a:t> </a:t>
            </a:r>
            <a:r>
              <a:rPr lang="es-ES_tradnl" sz="1200" dirty="0" err="1" smtClean="0">
                <a:solidFill>
                  <a:srgbClr val="333333"/>
                </a:solidFill>
                <a:latin typeface="Arial" charset="0"/>
              </a:rPr>
              <a:t>extensive</a:t>
            </a:r>
            <a:r>
              <a:rPr lang="es-ES_tradnl" sz="1200" dirty="0" smtClean="0">
                <a:solidFill>
                  <a:srgbClr val="333333"/>
                </a:solidFill>
                <a:latin typeface="Arial" charset="0"/>
              </a:rPr>
              <a:t> </a:t>
            </a:r>
            <a:r>
              <a:rPr lang="es-ES_tradnl" sz="1200" dirty="0" err="1" smtClean="0">
                <a:solidFill>
                  <a:srgbClr val="333333"/>
                </a:solidFill>
                <a:latin typeface="Arial" charset="0"/>
              </a:rPr>
              <a:t>interaction</a:t>
            </a:r>
            <a:r>
              <a:rPr lang="es-ES_tradnl" sz="1200" dirty="0" smtClean="0">
                <a:solidFill>
                  <a:srgbClr val="333333"/>
                </a:solidFill>
                <a:latin typeface="Arial" charset="0"/>
              </a:rPr>
              <a:t> </a:t>
            </a:r>
            <a:r>
              <a:rPr lang="es-ES_tradnl" sz="1200" dirty="0" err="1" smtClean="0">
                <a:solidFill>
                  <a:srgbClr val="333333"/>
                </a:solidFill>
                <a:latin typeface="Arial" charset="0"/>
              </a:rPr>
              <a:t>with</a:t>
            </a:r>
            <a:r>
              <a:rPr lang="es-ES_tradnl" sz="1200" dirty="0" smtClean="0">
                <a:solidFill>
                  <a:srgbClr val="333333"/>
                </a:solidFill>
                <a:latin typeface="Arial" charset="0"/>
              </a:rPr>
              <a:t> </a:t>
            </a:r>
            <a:r>
              <a:rPr lang="es-ES_tradnl" sz="1200" dirty="0" err="1" smtClean="0">
                <a:solidFill>
                  <a:srgbClr val="333333"/>
                </a:solidFill>
                <a:latin typeface="Arial" charset="0"/>
              </a:rPr>
              <a:t>nearly</a:t>
            </a:r>
            <a:r>
              <a:rPr lang="es-ES_tradnl" sz="1200" dirty="0" smtClean="0">
                <a:solidFill>
                  <a:srgbClr val="333333"/>
                </a:solidFill>
                <a:latin typeface="Arial" charset="0"/>
              </a:rPr>
              <a:t> </a:t>
            </a:r>
            <a:r>
              <a:rPr lang="es-ES_tradnl" sz="1200" dirty="0" err="1" smtClean="0">
                <a:solidFill>
                  <a:srgbClr val="333333"/>
                </a:solidFill>
                <a:latin typeface="Arial" charset="0"/>
              </a:rPr>
              <a:t>fifty</a:t>
            </a:r>
            <a:r>
              <a:rPr lang="es-ES_tradnl" sz="1200" dirty="0" smtClean="0">
                <a:solidFill>
                  <a:srgbClr val="333333"/>
                </a:solidFill>
                <a:latin typeface="Arial" charset="0"/>
              </a:rPr>
              <a:t> </a:t>
            </a:r>
            <a:r>
              <a:rPr lang="es-ES_tradnl" sz="1200" dirty="0" err="1" smtClean="0">
                <a:solidFill>
                  <a:srgbClr val="333333"/>
                </a:solidFill>
                <a:latin typeface="Arial" charset="0"/>
              </a:rPr>
              <a:t>former</a:t>
            </a:r>
            <a:r>
              <a:rPr lang="es-ES_tradnl" sz="1200" dirty="0" smtClean="0">
                <a:solidFill>
                  <a:srgbClr val="333333"/>
                </a:solidFill>
                <a:latin typeface="Arial" charset="0"/>
              </a:rPr>
              <a:t> </a:t>
            </a:r>
            <a:r>
              <a:rPr lang="es-ES_tradnl" sz="1200" dirty="0" err="1" smtClean="0">
                <a:solidFill>
                  <a:srgbClr val="333333"/>
                </a:solidFill>
                <a:latin typeface="Arial" charset="0"/>
              </a:rPr>
              <a:t>executives</a:t>
            </a:r>
            <a:r>
              <a:rPr lang="es-ES_tradnl" sz="1200" dirty="0" smtClean="0">
                <a:solidFill>
                  <a:srgbClr val="333333"/>
                </a:solidFill>
                <a:latin typeface="Arial" charset="0"/>
              </a:rPr>
              <a:t>, </a:t>
            </a:r>
            <a:r>
              <a:rPr lang="es-ES_tradnl" sz="1200" dirty="0" err="1" smtClean="0">
                <a:solidFill>
                  <a:srgbClr val="333333"/>
                </a:solidFill>
                <a:latin typeface="Arial" charset="0"/>
              </a:rPr>
              <a:t>Soltes</a:t>
            </a:r>
            <a:r>
              <a:rPr lang="es-ES_tradnl" sz="1200" dirty="0" smtClean="0">
                <a:solidFill>
                  <a:srgbClr val="333333"/>
                </a:solidFill>
                <a:latin typeface="Arial" charset="0"/>
              </a:rPr>
              <a:t> </a:t>
            </a:r>
            <a:r>
              <a:rPr lang="es-ES_tradnl" sz="1200" dirty="0" err="1" smtClean="0">
                <a:solidFill>
                  <a:srgbClr val="333333"/>
                </a:solidFill>
                <a:latin typeface="Arial" charset="0"/>
              </a:rPr>
              <a:t>provides</a:t>
            </a:r>
            <a:r>
              <a:rPr lang="es-ES_tradnl" sz="1200" dirty="0" smtClean="0">
                <a:solidFill>
                  <a:srgbClr val="333333"/>
                </a:solidFill>
                <a:latin typeface="Arial" charset="0"/>
              </a:rPr>
              <a:t> </a:t>
            </a:r>
            <a:r>
              <a:rPr lang="es-ES_tradnl" sz="1200" dirty="0" err="1" smtClean="0">
                <a:solidFill>
                  <a:srgbClr val="333333"/>
                </a:solidFill>
                <a:latin typeface="Arial" charset="0"/>
              </a:rPr>
              <a:t>insights</a:t>
            </a:r>
            <a:r>
              <a:rPr lang="es-ES_tradnl" sz="1200" dirty="0" smtClean="0">
                <a:solidFill>
                  <a:srgbClr val="333333"/>
                </a:solidFill>
                <a:latin typeface="Arial" charset="0"/>
              </a:rPr>
              <a:t> </a:t>
            </a:r>
            <a:r>
              <a:rPr lang="es-ES_tradnl" sz="1200" dirty="0" err="1" smtClean="0">
                <a:solidFill>
                  <a:srgbClr val="333333"/>
                </a:solidFill>
                <a:latin typeface="Arial" charset="0"/>
              </a:rPr>
              <a:t>into</a:t>
            </a:r>
            <a:r>
              <a:rPr lang="es-ES_tradnl" sz="1200" dirty="0" smtClean="0">
                <a:solidFill>
                  <a:srgbClr val="333333"/>
                </a:solidFill>
                <a:latin typeface="Arial" charset="0"/>
              </a:rPr>
              <a:t> </a:t>
            </a:r>
            <a:r>
              <a:rPr lang="es-ES_tradnl" sz="1200" dirty="0" err="1" smtClean="0">
                <a:solidFill>
                  <a:srgbClr val="333333"/>
                </a:solidFill>
                <a:latin typeface="Arial" charset="0"/>
              </a:rPr>
              <a:t>why</a:t>
            </a:r>
            <a:r>
              <a:rPr lang="es-ES_tradnl" sz="1200" dirty="0" smtClean="0">
                <a:solidFill>
                  <a:srgbClr val="333333"/>
                </a:solidFill>
                <a:latin typeface="Arial" charset="0"/>
              </a:rPr>
              <a:t> </a:t>
            </a:r>
            <a:r>
              <a:rPr lang="es-ES_tradnl" sz="1200" dirty="0" err="1" smtClean="0">
                <a:solidFill>
                  <a:srgbClr val="333333"/>
                </a:solidFill>
                <a:latin typeface="Arial" charset="0"/>
              </a:rPr>
              <a:t>some</a:t>
            </a:r>
            <a:r>
              <a:rPr lang="es-ES_tradnl" sz="1200" dirty="0" smtClean="0">
                <a:solidFill>
                  <a:srgbClr val="333333"/>
                </a:solidFill>
                <a:latin typeface="Arial" charset="0"/>
              </a:rPr>
              <a:t> </a:t>
            </a:r>
            <a:r>
              <a:rPr lang="es-ES_tradnl" sz="1200" dirty="0" err="1" smtClean="0">
                <a:solidFill>
                  <a:srgbClr val="333333"/>
                </a:solidFill>
                <a:latin typeface="Arial" charset="0"/>
              </a:rPr>
              <a:t>saw</a:t>
            </a:r>
            <a:r>
              <a:rPr lang="es-ES_tradnl" sz="1200" dirty="0" smtClean="0">
                <a:solidFill>
                  <a:srgbClr val="333333"/>
                </a:solidFill>
                <a:latin typeface="Arial" charset="0"/>
              </a:rPr>
              <a:t> </a:t>
            </a:r>
            <a:r>
              <a:rPr lang="es-ES_tradnl" sz="1200" dirty="0" err="1" smtClean="0">
                <a:solidFill>
                  <a:srgbClr val="333333"/>
                </a:solidFill>
                <a:latin typeface="Arial" charset="0"/>
              </a:rPr>
              <a:t>the</a:t>
            </a:r>
            <a:r>
              <a:rPr lang="es-ES_tradnl" sz="1200" dirty="0" smtClean="0">
                <a:solidFill>
                  <a:srgbClr val="333333"/>
                </a:solidFill>
                <a:latin typeface="Arial" charset="0"/>
              </a:rPr>
              <a:t> </a:t>
            </a:r>
            <a:r>
              <a:rPr lang="es-ES_tradnl" sz="1200" dirty="0" err="1" smtClean="0">
                <a:solidFill>
                  <a:srgbClr val="333333"/>
                </a:solidFill>
                <a:latin typeface="Arial" charset="0"/>
              </a:rPr>
              <a:t>immediate</a:t>
            </a:r>
            <a:r>
              <a:rPr lang="es-ES_tradnl" sz="1200" dirty="0" smtClean="0">
                <a:solidFill>
                  <a:srgbClr val="333333"/>
                </a:solidFill>
                <a:latin typeface="Arial" charset="0"/>
              </a:rPr>
              <a:t> </a:t>
            </a:r>
            <a:r>
              <a:rPr lang="es-ES_tradnl" sz="1200" dirty="0" err="1" smtClean="0">
                <a:solidFill>
                  <a:srgbClr val="333333"/>
                </a:solidFill>
                <a:latin typeface="Arial" charset="0"/>
              </a:rPr>
              <a:t>effects</a:t>
            </a:r>
            <a:r>
              <a:rPr lang="es-ES_tradnl" sz="1200" dirty="0" smtClean="0">
                <a:solidFill>
                  <a:srgbClr val="333333"/>
                </a:solidFill>
                <a:latin typeface="Arial" charset="0"/>
              </a:rPr>
              <a:t> of </a:t>
            </a:r>
            <a:r>
              <a:rPr lang="es-ES_tradnl" sz="1200" dirty="0" err="1" smtClean="0">
                <a:solidFill>
                  <a:srgbClr val="333333"/>
                </a:solidFill>
                <a:latin typeface="Arial" charset="0"/>
              </a:rPr>
              <a:t>misconduct</a:t>
            </a:r>
            <a:r>
              <a:rPr lang="es-ES_tradnl" sz="1200" dirty="0" smtClean="0">
                <a:solidFill>
                  <a:srgbClr val="333333"/>
                </a:solidFill>
                <a:latin typeface="Arial" charset="0"/>
              </a:rPr>
              <a:t> as positive, </a:t>
            </a:r>
            <a:r>
              <a:rPr lang="es-ES_tradnl" sz="1200" b="1" dirty="0" err="1" smtClean="0">
                <a:solidFill>
                  <a:srgbClr val="FF0000"/>
                </a:solidFill>
                <a:latin typeface="Arial" charset="0"/>
              </a:rPr>
              <a:t>why</a:t>
            </a:r>
            <a:r>
              <a:rPr lang="es-ES_tradnl" sz="12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s-ES_tradnl" sz="1200" b="1" dirty="0" err="1" smtClean="0">
                <a:solidFill>
                  <a:srgbClr val="FF0000"/>
                </a:solidFill>
                <a:latin typeface="Arial" charset="0"/>
              </a:rPr>
              <a:t>executives</a:t>
            </a:r>
            <a:r>
              <a:rPr lang="es-ES_tradnl" sz="12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s-ES_tradnl" sz="1200" b="1" dirty="0" err="1" smtClean="0">
                <a:solidFill>
                  <a:srgbClr val="FF0000"/>
                </a:solidFill>
                <a:latin typeface="Arial" charset="0"/>
              </a:rPr>
              <a:t>often</a:t>
            </a:r>
            <a:r>
              <a:rPr lang="es-ES_tradnl" sz="12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s-ES_tradnl" sz="1200" b="1" dirty="0" err="1" smtClean="0">
                <a:solidFill>
                  <a:srgbClr val="FF0000"/>
                </a:solidFill>
                <a:latin typeface="Arial" charset="0"/>
              </a:rPr>
              <a:t>don't</a:t>
            </a:r>
            <a:r>
              <a:rPr lang="es-ES_tradnl" sz="12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s-ES_tradnl" sz="1200" b="1" dirty="0" err="1" smtClean="0">
                <a:solidFill>
                  <a:srgbClr val="FF0000"/>
                </a:solidFill>
                <a:latin typeface="Arial" charset="0"/>
              </a:rPr>
              <a:t>feel</a:t>
            </a:r>
            <a:r>
              <a:rPr lang="es-ES_tradnl" sz="12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s-ES_tradnl" sz="1200" b="1" dirty="0" err="1" smtClean="0">
                <a:solidFill>
                  <a:srgbClr val="FF0000"/>
                </a:solidFill>
                <a:latin typeface="Arial" charset="0"/>
              </a:rPr>
              <a:t>the</a:t>
            </a:r>
            <a:r>
              <a:rPr lang="es-ES_tradnl" sz="12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s-ES_tradnl" sz="1200" b="1" dirty="0" err="1" smtClean="0">
                <a:solidFill>
                  <a:srgbClr val="FF0000"/>
                </a:solidFill>
                <a:latin typeface="Arial" charset="0"/>
              </a:rPr>
              <a:t>emotions</a:t>
            </a:r>
            <a:r>
              <a:rPr lang="es-ES_tradnl" sz="12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s-ES_tradnl" sz="1200" b="1" dirty="0" err="1" smtClean="0">
                <a:solidFill>
                  <a:srgbClr val="FF0000"/>
                </a:solidFill>
                <a:latin typeface="Arial" charset="0"/>
              </a:rPr>
              <a:t>most</a:t>
            </a:r>
            <a:r>
              <a:rPr lang="es-ES_tradnl" sz="12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s-ES_tradnl" sz="1200" b="1" dirty="0" err="1" smtClean="0">
                <a:solidFill>
                  <a:srgbClr val="FF0000"/>
                </a:solidFill>
                <a:latin typeface="Arial" charset="0"/>
              </a:rPr>
              <a:t>people</a:t>
            </a:r>
            <a:r>
              <a:rPr lang="es-ES_tradnl" sz="12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s-ES_tradnl" sz="1200" b="1" dirty="0" err="1" smtClean="0">
                <a:solidFill>
                  <a:srgbClr val="FF0000"/>
                </a:solidFill>
                <a:latin typeface="Arial" charset="0"/>
              </a:rPr>
              <a:t>would</a:t>
            </a:r>
            <a:r>
              <a:rPr lang="es-ES_tradnl" sz="12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s-ES_tradnl" sz="1200" b="1" dirty="0" err="1" smtClean="0">
                <a:solidFill>
                  <a:srgbClr val="FF0000"/>
                </a:solidFill>
                <a:latin typeface="Arial" charset="0"/>
              </a:rPr>
              <a:t>expect</a:t>
            </a:r>
            <a:r>
              <a:rPr lang="es-ES_tradnl" sz="1200" b="1" dirty="0" smtClean="0">
                <a:solidFill>
                  <a:srgbClr val="FF0000"/>
                </a:solidFill>
                <a:latin typeface="Arial" charset="0"/>
              </a:rPr>
              <a:t>, and </a:t>
            </a:r>
            <a:r>
              <a:rPr lang="es-ES_tradnl" sz="1200" b="1" dirty="0" err="1" smtClean="0">
                <a:solidFill>
                  <a:srgbClr val="FF0000"/>
                </a:solidFill>
                <a:latin typeface="Arial" charset="0"/>
              </a:rPr>
              <a:t>how</a:t>
            </a:r>
            <a:r>
              <a:rPr lang="es-ES_tradnl" sz="12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s-ES_tradnl" sz="1200" b="1" dirty="0" err="1" smtClean="0">
                <a:solidFill>
                  <a:srgbClr val="FF0000"/>
                </a:solidFill>
                <a:latin typeface="Arial" charset="0"/>
              </a:rPr>
              <a:t>acceptable</a:t>
            </a:r>
            <a:r>
              <a:rPr lang="es-ES_tradnl" sz="12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s-ES_tradnl" sz="1200" b="1" dirty="0" err="1" smtClean="0">
                <a:solidFill>
                  <a:srgbClr val="FF0000"/>
                </a:solidFill>
                <a:latin typeface="Arial" charset="0"/>
              </a:rPr>
              <a:t>norms</a:t>
            </a:r>
            <a:r>
              <a:rPr lang="es-ES_tradnl" sz="1200" b="1" dirty="0" smtClean="0">
                <a:solidFill>
                  <a:srgbClr val="FF0000"/>
                </a:solidFill>
                <a:latin typeface="Arial" charset="0"/>
              </a:rPr>
              <a:t> in </a:t>
            </a:r>
            <a:r>
              <a:rPr lang="es-ES_tradnl" sz="1200" b="1" dirty="0" err="1" smtClean="0">
                <a:solidFill>
                  <a:srgbClr val="FF0000"/>
                </a:solidFill>
                <a:latin typeface="Arial" charset="0"/>
              </a:rPr>
              <a:t>the</a:t>
            </a:r>
            <a:r>
              <a:rPr lang="es-ES_tradnl" sz="12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s-ES_tradnl" sz="1200" b="1" dirty="0" err="1" smtClean="0">
                <a:solidFill>
                  <a:srgbClr val="FF0000"/>
                </a:solidFill>
                <a:latin typeface="Arial" charset="0"/>
              </a:rPr>
              <a:t>business</a:t>
            </a:r>
            <a:r>
              <a:rPr lang="es-ES_tradnl" sz="12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s-ES_tradnl" sz="1200" b="1" dirty="0" err="1" smtClean="0">
                <a:solidFill>
                  <a:srgbClr val="FF0000"/>
                </a:solidFill>
                <a:latin typeface="Arial" charset="0"/>
              </a:rPr>
              <a:t>community</a:t>
            </a:r>
            <a:r>
              <a:rPr lang="es-ES_tradnl" sz="1200" b="1" dirty="0" smtClean="0">
                <a:solidFill>
                  <a:srgbClr val="FF0000"/>
                </a:solidFill>
                <a:latin typeface="Arial" charset="0"/>
              </a:rPr>
              <a:t> can </a:t>
            </a:r>
            <a:r>
              <a:rPr lang="es-ES_tradnl" sz="1200" b="1" dirty="0" err="1" smtClean="0">
                <a:solidFill>
                  <a:srgbClr val="FF0000"/>
                </a:solidFill>
                <a:latin typeface="Arial" charset="0"/>
              </a:rPr>
              <a:t>differ</a:t>
            </a:r>
            <a:r>
              <a:rPr lang="es-ES_tradnl" sz="12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s-ES_tradnl" sz="1200" b="1" dirty="0" err="1" smtClean="0">
                <a:solidFill>
                  <a:srgbClr val="FF0000"/>
                </a:solidFill>
                <a:latin typeface="Arial" charset="0"/>
              </a:rPr>
              <a:t>from</a:t>
            </a:r>
            <a:r>
              <a:rPr lang="es-ES_tradnl" sz="12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s-ES_tradnl" sz="1200" b="1" dirty="0" err="1" smtClean="0">
                <a:solidFill>
                  <a:srgbClr val="FF0000"/>
                </a:solidFill>
                <a:latin typeface="Arial" charset="0"/>
              </a:rPr>
              <a:t>those</a:t>
            </a:r>
            <a:r>
              <a:rPr lang="es-ES_tradnl" sz="1200" b="1" dirty="0" smtClean="0">
                <a:solidFill>
                  <a:srgbClr val="FF0000"/>
                </a:solidFill>
                <a:latin typeface="Arial" charset="0"/>
              </a:rPr>
              <a:t> of </a:t>
            </a:r>
            <a:r>
              <a:rPr lang="es-ES_tradnl" sz="1200" b="1" dirty="0" err="1" smtClean="0">
                <a:solidFill>
                  <a:srgbClr val="FF0000"/>
                </a:solidFill>
                <a:latin typeface="Arial" charset="0"/>
              </a:rPr>
              <a:t>the</a:t>
            </a:r>
            <a:r>
              <a:rPr lang="es-ES_tradnl" sz="12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s-ES_tradnl" sz="1200" b="1" dirty="0" err="1" smtClean="0">
                <a:solidFill>
                  <a:srgbClr val="FF0000"/>
                </a:solidFill>
                <a:latin typeface="Arial" charset="0"/>
              </a:rPr>
              <a:t>broader</a:t>
            </a:r>
            <a:r>
              <a:rPr lang="es-ES_tradnl" sz="12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s-ES_tradnl" sz="1200" b="1" dirty="0" err="1" smtClean="0">
                <a:solidFill>
                  <a:srgbClr val="FF0000"/>
                </a:solidFill>
                <a:latin typeface="Arial" charset="0"/>
              </a:rPr>
              <a:t>society</a:t>
            </a:r>
            <a:r>
              <a:rPr lang="es-ES_tradnl" sz="1200" smtClean="0">
                <a:solidFill>
                  <a:srgbClr val="333333"/>
                </a:solidFill>
                <a:latin typeface="Arial" charset="0"/>
              </a:rPr>
              <a:t>.”</a:t>
            </a:r>
            <a:endParaRPr lang="es-ES_tradnl" sz="1200" smtClean="0"/>
          </a:p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AC63B7-1428-4911-8044-C83C958CBFF7}" type="slidenum">
              <a:rPr lang="es-CO" smtClean="0"/>
              <a:t>30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083646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dirty="0" smtClean="0">
                <a:solidFill>
                  <a:srgbClr val="333333"/>
                </a:solidFill>
                <a:latin typeface="Arial" charset="0"/>
              </a:rPr>
              <a:t>“</a:t>
            </a:r>
            <a:r>
              <a:rPr lang="es-ES_tradnl" sz="1200" dirty="0" err="1" smtClean="0">
                <a:solidFill>
                  <a:srgbClr val="333333"/>
                </a:solidFill>
                <a:latin typeface="Arial" charset="0"/>
              </a:rPr>
              <a:t>Based</a:t>
            </a:r>
            <a:r>
              <a:rPr lang="es-ES_tradnl" sz="1200" dirty="0" smtClean="0">
                <a:solidFill>
                  <a:srgbClr val="333333"/>
                </a:solidFill>
                <a:latin typeface="Arial" charset="0"/>
              </a:rPr>
              <a:t> </a:t>
            </a:r>
            <a:r>
              <a:rPr lang="es-ES_tradnl" sz="1200" dirty="0" err="1" smtClean="0">
                <a:solidFill>
                  <a:srgbClr val="333333"/>
                </a:solidFill>
                <a:latin typeface="Arial" charset="0"/>
              </a:rPr>
              <a:t>on</a:t>
            </a:r>
            <a:r>
              <a:rPr lang="es-ES_tradnl" sz="1200" dirty="0" smtClean="0">
                <a:solidFill>
                  <a:srgbClr val="333333"/>
                </a:solidFill>
                <a:latin typeface="Arial" charset="0"/>
              </a:rPr>
              <a:t> </a:t>
            </a:r>
            <a:r>
              <a:rPr lang="es-ES_tradnl" sz="1200" dirty="0" err="1" smtClean="0">
                <a:solidFill>
                  <a:srgbClr val="333333"/>
                </a:solidFill>
                <a:latin typeface="Arial" charset="0"/>
              </a:rPr>
              <a:t>extensive</a:t>
            </a:r>
            <a:r>
              <a:rPr lang="es-ES_tradnl" sz="1200" dirty="0" smtClean="0">
                <a:solidFill>
                  <a:srgbClr val="333333"/>
                </a:solidFill>
                <a:latin typeface="Arial" charset="0"/>
              </a:rPr>
              <a:t> </a:t>
            </a:r>
            <a:r>
              <a:rPr lang="es-ES_tradnl" sz="1200" dirty="0" err="1" smtClean="0">
                <a:solidFill>
                  <a:srgbClr val="333333"/>
                </a:solidFill>
                <a:latin typeface="Arial" charset="0"/>
              </a:rPr>
              <a:t>interaction</a:t>
            </a:r>
            <a:r>
              <a:rPr lang="es-ES_tradnl" sz="1200" dirty="0" smtClean="0">
                <a:solidFill>
                  <a:srgbClr val="333333"/>
                </a:solidFill>
                <a:latin typeface="Arial" charset="0"/>
              </a:rPr>
              <a:t> </a:t>
            </a:r>
            <a:r>
              <a:rPr lang="es-ES_tradnl" sz="1200" dirty="0" err="1" smtClean="0">
                <a:solidFill>
                  <a:srgbClr val="333333"/>
                </a:solidFill>
                <a:latin typeface="Arial" charset="0"/>
              </a:rPr>
              <a:t>with</a:t>
            </a:r>
            <a:r>
              <a:rPr lang="es-ES_tradnl" sz="1200" dirty="0" smtClean="0">
                <a:solidFill>
                  <a:srgbClr val="333333"/>
                </a:solidFill>
                <a:latin typeface="Arial" charset="0"/>
              </a:rPr>
              <a:t> </a:t>
            </a:r>
            <a:r>
              <a:rPr lang="es-ES_tradnl" sz="1200" dirty="0" err="1" smtClean="0">
                <a:solidFill>
                  <a:srgbClr val="333333"/>
                </a:solidFill>
                <a:latin typeface="Arial" charset="0"/>
              </a:rPr>
              <a:t>nearly</a:t>
            </a:r>
            <a:r>
              <a:rPr lang="es-ES_tradnl" sz="1200" dirty="0" smtClean="0">
                <a:solidFill>
                  <a:srgbClr val="333333"/>
                </a:solidFill>
                <a:latin typeface="Arial" charset="0"/>
              </a:rPr>
              <a:t> </a:t>
            </a:r>
            <a:r>
              <a:rPr lang="es-ES_tradnl" sz="1200" dirty="0" err="1" smtClean="0">
                <a:solidFill>
                  <a:srgbClr val="333333"/>
                </a:solidFill>
                <a:latin typeface="Arial" charset="0"/>
              </a:rPr>
              <a:t>fifty</a:t>
            </a:r>
            <a:r>
              <a:rPr lang="es-ES_tradnl" sz="1200" dirty="0" smtClean="0">
                <a:solidFill>
                  <a:srgbClr val="333333"/>
                </a:solidFill>
                <a:latin typeface="Arial" charset="0"/>
              </a:rPr>
              <a:t> </a:t>
            </a:r>
            <a:r>
              <a:rPr lang="es-ES_tradnl" sz="1200" dirty="0" err="1" smtClean="0">
                <a:solidFill>
                  <a:srgbClr val="333333"/>
                </a:solidFill>
                <a:latin typeface="Arial" charset="0"/>
              </a:rPr>
              <a:t>former</a:t>
            </a:r>
            <a:r>
              <a:rPr lang="es-ES_tradnl" sz="1200" dirty="0" smtClean="0">
                <a:solidFill>
                  <a:srgbClr val="333333"/>
                </a:solidFill>
                <a:latin typeface="Arial" charset="0"/>
              </a:rPr>
              <a:t> </a:t>
            </a:r>
            <a:r>
              <a:rPr lang="es-ES_tradnl" sz="1200" dirty="0" err="1" smtClean="0">
                <a:solidFill>
                  <a:srgbClr val="333333"/>
                </a:solidFill>
                <a:latin typeface="Arial" charset="0"/>
              </a:rPr>
              <a:t>executives</a:t>
            </a:r>
            <a:r>
              <a:rPr lang="es-ES_tradnl" sz="1200" dirty="0" smtClean="0">
                <a:solidFill>
                  <a:srgbClr val="333333"/>
                </a:solidFill>
                <a:latin typeface="Arial" charset="0"/>
              </a:rPr>
              <a:t>, </a:t>
            </a:r>
            <a:r>
              <a:rPr lang="es-ES_tradnl" sz="1200" dirty="0" err="1" smtClean="0">
                <a:solidFill>
                  <a:srgbClr val="333333"/>
                </a:solidFill>
                <a:latin typeface="Arial" charset="0"/>
              </a:rPr>
              <a:t>Soltes</a:t>
            </a:r>
            <a:r>
              <a:rPr lang="es-ES_tradnl" sz="1200" dirty="0" smtClean="0">
                <a:solidFill>
                  <a:srgbClr val="333333"/>
                </a:solidFill>
                <a:latin typeface="Arial" charset="0"/>
              </a:rPr>
              <a:t> </a:t>
            </a:r>
            <a:r>
              <a:rPr lang="es-ES_tradnl" sz="1200" dirty="0" err="1" smtClean="0">
                <a:solidFill>
                  <a:srgbClr val="333333"/>
                </a:solidFill>
                <a:latin typeface="Arial" charset="0"/>
              </a:rPr>
              <a:t>provides</a:t>
            </a:r>
            <a:r>
              <a:rPr lang="es-ES_tradnl" sz="1200" dirty="0" smtClean="0">
                <a:solidFill>
                  <a:srgbClr val="333333"/>
                </a:solidFill>
                <a:latin typeface="Arial" charset="0"/>
              </a:rPr>
              <a:t> </a:t>
            </a:r>
            <a:r>
              <a:rPr lang="es-ES_tradnl" sz="1200" dirty="0" err="1" smtClean="0">
                <a:solidFill>
                  <a:srgbClr val="333333"/>
                </a:solidFill>
                <a:latin typeface="Arial" charset="0"/>
              </a:rPr>
              <a:t>insights</a:t>
            </a:r>
            <a:r>
              <a:rPr lang="es-ES_tradnl" sz="1200" dirty="0" smtClean="0">
                <a:solidFill>
                  <a:srgbClr val="333333"/>
                </a:solidFill>
                <a:latin typeface="Arial" charset="0"/>
              </a:rPr>
              <a:t> </a:t>
            </a:r>
            <a:r>
              <a:rPr lang="es-ES_tradnl" sz="1200" dirty="0" err="1" smtClean="0">
                <a:solidFill>
                  <a:srgbClr val="333333"/>
                </a:solidFill>
                <a:latin typeface="Arial" charset="0"/>
              </a:rPr>
              <a:t>into</a:t>
            </a:r>
            <a:r>
              <a:rPr lang="es-ES_tradnl" sz="1200" dirty="0" smtClean="0">
                <a:solidFill>
                  <a:srgbClr val="333333"/>
                </a:solidFill>
                <a:latin typeface="Arial" charset="0"/>
              </a:rPr>
              <a:t> </a:t>
            </a:r>
            <a:r>
              <a:rPr lang="es-ES_tradnl" sz="1200" dirty="0" err="1" smtClean="0">
                <a:solidFill>
                  <a:srgbClr val="333333"/>
                </a:solidFill>
                <a:latin typeface="Arial" charset="0"/>
              </a:rPr>
              <a:t>why</a:t>
            </a:r>
            <a:r>
              <a:rPr lang="es-ES_tradnl" sz="1200" dirty="0" smtClean="0">
                <a:solidFill>
                  <a:srgbClr val="333333"/>
                </a:solidFill>
                <a:latin typeface="Arial" charset="0"/>
              </a:rPr>
              <a:t> </a:t>
            </a:r>
            <a:r>
              <a:rPr lang="es-ES_tradnl" sz="1200" dirty="0" err="1" smtClean="0">
                <a:solidFill>
                  <a:srgbClr val="333333"/>
                </a:solidFill>
                <a:latin typeface="Arial" charset="0"/>
              </a:rPr>
              <a:t>some</a:t>
            </a:r>
            <a:r>
              <a:rPr lang="es-ES_tradnl" sz="1200" dirty="0" smtClean="0">
                <a:solidFill>
                  <a:srgbClr val="333333"/>
                </a:solidFill>
                <a:latin typeface="Arial" charset="0"/>
              </a:rPr>
              <a:t> </a:t>
            </a:r>
            <a:r>
              <a:rPr lang="es-ES_tradnl" sz="1200" dirty="0" err="1" smtClean="0">
                <a:solidFill>
                  <a:srgbClr val="333333"/>
                </a:solidFill>
                <a:latin typeface="Arial" charset="0"/>
              </a:rPr>
              <a:t>saw</a:t>
            </a:r>
            <a:r>
              <a:rPr lang="es-ES_tradnl" sz="1200" dirty="0" smtClean="0">
                <a:solidFill>
                  <a:srgbClr val="333333"/>
                </a:solidFill>
                <a:latin typeface="Arial" charset="0"/>
              </a:rPr>
              <a:t> </a:t>
            </a:r>
            <a:r>
              <a:rPr lang="es-ES_tradnl" sz="1200" dirty="0" err="1" smtClean="0">
                <a:solidFill>
                  <a:srgbClr val="333333"/>
                </a:solidFill>
                <a:latin typeface="Arial" charset="0"/>
              </a:rPr>
              <a:t>the</a:t>
            </a:r>
            <a:r>
              <a:rPr lang="es-ES_tradnl" sz="1200" dirty="0" smtClean="0">
                <a:solidFill>
                  <a:srgbClr val="333333"/>
                </a:solidFill>
                <a:latin typeface="Arial" charset="0"/>
              </a:rPr>
              <a:t> </a:t>
            </a:r>
            <a:r>
              <a:rPr lang="es-ES_tradnl" sz="1200" dirty="0" err="1" smtClean="0">
                <a:solidFill>
                  <a:srgbClr val="333333"/>
                </a:solidFill>
                <a:latin typeface="Arial" charset="0"/>
              </a:rPr>
              <a:t>immediate</a:t>
            </a:r>
            <a:r>
              <a:rPr lang="es-ES_tradnl" sz="1200" dirty="0" smtClean="0">
                <a:solidFill>
                  <a:srgbClr val="333333"/>
                </a:solidFill>
                <a:latin typeface="Arial" charset="0"/>
              </a:rPr>
              <a:t> </a:t>
            </a:r>
            <a:r>
              <a:rPr lang="es-ES_tradnl" sz="1200" dirty="0" err="1" smtClean="0">
                <a:solidFill>
                  <a:srgbClr val="333333"/>
                </a:solidFill>
                <a:latin typeface="Arial" charset="0"/>
              </a:rPr>
              <a:t>effects</a:t>
            </a:r>
            <a:r>
              <a:rPr lang="es-ES_tradnl" sz="1200" dirty="0" smtClean="0">
                <a:solidFill>
                  <a:srgbClr val="333333"/>
                </a:solidFill>
                <a:latin typeface="Arial" charset="0"/>
              </a:rPr>
              <a:t> of </a:t>
            </a:r>
            <a:r>
              <a:rPr lang="es-ES_tradnl" sz="1200" dirty="0" err="1" smtClean="0">
                <a:solidFill>
                  <a:srgbClr val="333333"/>
                </a:solidFill>
                <a:latin typeface="Arial" charset="0"/>
              </a:rPr>
              <a:t>misconduct</a:t>
            </a:r>
            <a:r>
              <a:rPr lang="es-ES_tradnl" sz="1200" dirty="0" smtClean="0">
                <a:solidFill>
                  <a:srgbClr val="333333"/>
                </a:solidFill>
                <a:latin typeface="Arial" charset="0"/>
              </a:rPr>
              <a:t> as positive, </a:t>
            </a:r>
            <a:r>
              <a:rPr lang="es-ES_tradnl" sz="1200" b="1" dirty="0" err="1" smtClean="0">
                <a:solidFill>
                  <a:srgbClr val="FF0000"/>
                </a:solidFill>
                <a:latin typeface="Arial" charset="0"/>
              </a:rPr>
              <a:t>why</a:t>
            </a:r>
            <a:r>
              <a:rPr lang="es-ES_tradnl" sz="12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s-ES_tradnl" sz="1200" b="1" dirty="0" err="1" smtClean="0">
                <a:solidFill>
                  <a:srgbClr val="FF0000"/>
                </a:solidFill>
                <a:latin typeface="Arial" charset="0"/>
              </a:rPr>
              <a:t>executives</a:t>
            </a:r>
            <a:r>
              <a:rPr lang="es-ES_tradnl" sz="12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s-ES_tradnl" sz="1200" b="1" dirty="0" err="1" smtClean="0">
                <a:solidFill>
                  <a:srgbClr val="FF0000"/>
                </a:solidFill>
                <a:latin typeface="Arial" charset="0"/>
              </a:rPr>
              <a:t>often</a:t>
            </a:r>
            <a:r>
              <a:rPr lang="es-ES_tradnl" sz="12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s-ES_tradnl" sz="1200" b="1" dirty="0" err="1" smtClean="0">
                <a:solidFill>
                  <a:srgbClr val="FF0000"/>
                </a:solidFill>
                <a:latin typeface="Arial" charset="0"/>
              </a:rPr>
              <a:t>don't</a:t>
            </a:r>
            <a:r>
              <a:rPr lang="es-ES_tradnl" sz="12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s-ES_tradnl" sz="1200" b="1" dirty="0" err="1" smtClean="0">
                <a:solidFill>
                  <a:srgbClr val="FF0000"/>
                </a:solidFill>
                <a:latin typeface="Arial" charset="0"/>
              </a:rPr>
              <a:t>feel</a:t>
            </a:r>
            <a:r>
              <a:rPr lang="es-ES_tradnl" sz="12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s-ES_tradnl" sz="1200" b="1" dirty="0" err="1" smtClean="0">
                <a:solidFill>
                  <a:srgbClr val="FF0000"/>
                </a:solidFill>
                <a:latin typeface="Arial" charset="0"/>
              </a:rPr>
              <a:t>the</a:t>
            </a:r>
            <a:r>
              <a:rPr lang="es-ES_tradnl" sz="12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s-ES_tradnl" sz="1200" b="1" dirty="0" err="1" smtClean="0">
                <a:solidFill>
                  <a:srgbClr val="FF0000"/>
                </a:solidFill>
                <a:latin typeface="Arial" charset="0"/>
              </a:rPr>
              <a:t>emotions</a:t>
            </a:r>
            <a:r>
              <a:rPr lang="es-ES_tradnl" sz="12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s-ES_tradnl" sz="1200" b="1" dirty="0" err="1" smtClean="0">
                <a:solidFill>
                  <a:srgbClr val="FF0000"/>
                </a:solidFill>
                <a:latin typeface="Arial" charset="0"/>
              </a:rPr>
              <a:t>most</a:t>
            </a:r>
            <a:r>
              <a:rPr lang="es-ES_tradnl" sz="12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s-ES_tradnl" sz="1200" b="1" dirty="0" err="1" smtClean="0">
                <a:solidFill>
                  <a:srgbClr val="FF0000"/>
                </a:solidFill>
                <a:latin typeface="Arial" charset="0"/>
              </a:rPr>
              <a:t>people</a:t>
            </a:r>
            <a:r>
              <a:rPr lang="es-ES_tradnl" sz="12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s-ES_tradnl" sz="1200" b="1" dirty="0" err="1" smtClean="0">
                <a:solidFill>
                  <a:srgbClr val="FF0000"/>
                </a:solidFill>
                <a:latin typeface="Arial" charset="0"/>
              </a:rPr>
              <a:t>would</a:t>
            </a:r>
            <a:r>
              <a:rPr lang="es-ES_tradnl" sz="12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s-ES_tradnl" sz="1200" b="1" dirty="0" err="1" smtClean="0">
                <a:solidFill>
                  <a:srgbClr val="FF0000"/>
                </a:solidFill>
                <a:latin typeface="Arial" charset="0"/>
              </a:rPr>
              <a:t>expect</a:t>
            </a:r>
            <a:r>
              <a:rPr lang="es-ES_tradnl" sz="1200" b="1" dirty="0" smtClean="0">
                <a:solidFill>
                  <a:srgbClr val="FF0000"/>
                </a:solidFill>
                <a:latin typeface="Arial" charset="0"/>
              </a:rPr>
              <a:t>, and </a:t>
            </a:r>
            <a:r>
              <a:rPr lang="es-ES_tradnl" sz="1200" b="1" dirty="0" err="1" smtClean="0">
                <a:solidFill>
                  <a:srgbClr val="FF0000"/>
                </a:solidFill>
                <a:latin typeface="Arial" charset="0"/>
              </a:rPr>
              <a:t>how</a:t>
            </a:r>
            <a:r>
              <a:rPr lang="es-ES_tradnl" sz="12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s-ES_tradnl" sz="1200" b="1" dirty="0" err="1" smtClean="0">
                <a:solidFill>
                  <a:srgbClr val="FF0000"/>
                </a:solidFill>
                <a:latin typeface="Arial" charset="0"/>
              </a:rPr>
              <a:t>acceptable</a:t>
            </a:r>
            <a:r>
              <a:rPr lang="es-ES_tradnl" sz="12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s-ES_tradnl" sz="1200" b="1" dirty="0" err="1" smtClean="0">
                <a:solidFill>
                  <a:srgbClr val="FF0000"/>
                </a:solidFill>
                <a:latin typeface="Arial" charset="0"/>
              </a:rPr>
              <a:t>norms</a:t>
            </a:r>
            <a:r>
              <a:rPr lang="es-ES_tradnl" sz="1200" b="1" dirty="0" smtClean="0">
                <a:solidFill>
                  <a:srgbClr val="FF0000"/>
                </a:solidFill>
                <a:latin typeface="Arial" charset="0"/>
              </a:rPr>
              <a:t> in </a:t>
            </a:r>
            <a:r>
              <a:rPr lang="es-ES_tradnl" sz="1200" b="1" dirty="0" err="1" smtClean="0">
                <a:solidFill>
                  <a:srgbClr val="FF0000"/>
                </a:solidFill>
                <a:latin typeface="Arial" charset="0"/>
              </a:rPr>
              <a:t>the</a:t>
            </a:r>
            <a:r>
              <a:rPr lang="es-ES_tradnl" sz="12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s-ES_tradnl" sz="1200" b="1" dirty="0" err="1" smtClean="0">
                <a:solidFill>
                  <a:srgbClr val="FF0000"/>
                </a:solidFill>
                <a:latin typeface="Arial" charset="0"/>
              </a:rPr>
              <a:t>business</a:t>
            </a:r>
            <a:r>
              <a:rPr lang="es-ES_tradnl" sz="12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s-ES_tradnl" sz="1200" b="1" dirty="0" err="1" smtClean="0">
                <a:solidFill>
                  <a:srgbClr val="FF0000"/>
                </a:solidFill>
                <a:latin typeface="Arial" charset="0"/>
              </a:rPr>
              <a:t>community</a:t>
            </a:r>
            <a:r>
              <a:rPr lang="es-ES_tradnl" sz="1200" b="1" dirty="0" smtClean="0">
                <a:solidFill>
                  <a:srgbClr val="FF0000"/>
                </a:solidFill>
                <a:latin typeface="Arial" charset="0"/>
              </a:rPr>
              <a:t> can </a:t>
            </a:r>
            <a:r>
              <a:rPr lang="es-ES_tradnl" sz="1200" b="1" dirty="0" err="1" smtClean="0">
                <a:solidFill>
                  <a:srgbClr val="FF0000"/>
                </a:solidFill>
                <a:latin typeface="Arial" charset="0"/>
              </a:rPr>
              <a:t>differ</a:t>
            </a:r>
            <a:r>
              <a:rPr lang="es-ES_tradnl" sz="12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s-ES_tradnl" sz="1200" b="1" dirty="0" err="1" smtClean="0">
                <a:solidFill>
                  <a:srgbClr val="FF0000"/>
                </a:solidFill>
                <a:latin typeface="Arial" charset="0"/>
              </a:rPr>
              <a:t>from</a:t>
            </a:r>
            <a:r>
              <a:rPr lang="es-ES_tradnl" sz="12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s-ES_tradnl" sz="1200" b="1" dirty="0" err="1" smtClean="0">
                <a:solidFill>
                  <a:srgbClr val="FF0000"/>
                </a:solidFill>
                <a:latin typeface="Arial" charset="0"/>
              </a:rPr>
              <a:t>those</a:t>
            </a:r>
            <a:r>
              <a:rPr lang="es-ES_tradnl" sz="1200" b="1" dirty="0" smtClean="0">
                <a:solidFill>
                  <a:srgbClr val="FF0000"/>
                </a:solidFill>
                <a:latin typeface="Arial" charset="0"/>
              </a:rPr>
              <a:t> of </a:t>
            </a:r>
            <a:r>
              <a:rPr lang="es-ES_tradnl" sz="1200" b="1" dirty="0" err="1" smtClean="0">
                <a:solidFill>
                  <a:srgbClr val="FF0000"/>
                </a:solidFill>
                <a:latin typeface="Arial" charset="0"/>
              </a:rPr>
              <a:t>the</a:t>
            </a:r>
            <a:r>
              <a:rPr lang="es-ES_tradnl" sz="12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s-ES_tradnl" sz="1200" b="1" dirty="0" err="1" smtClean="0">
                <a:solidFill>
                  <a:srgbClr val="FF0000"/>
                </a:solidFill>
                <a:latin typeface="Arial" charset="0"/>
              </a:rPr>
              <a:t>broader</a:t>
            </a:r>
            <a:r>
              <a:rPr lang="es-ES_tradnl" sz="12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s-ES_tradnl" sz="1200" b="1" dirty="0" err="1" smtClean="0">
                <a:solidFill>
                  <a:srgbClr val="FF0000"/>
                </a:solidFill>
                <a:latin typeface="Arial" charset="0"/>
              </a:rPr>
              <a:t>society</a:t>
            </a:r>
            <a:r>
              <a:rPr lang="es-ES_tradnl" sz="1200" smtClean="0">
                <a:solidFill>
                  <a:srgbClr val="333333"/>
                </a:solidFill>
                <a:latin typeface="Arial" charset="0"/>
              </a:rPr>
              <a:t>.”</a:t>
            </a:r>
            <a:endParaRPr lang="es-ES_tradnl" sz="1200" smtClean="0"/>
          </a:p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AC63B7-1428-4911-8044-C83C958CBFF7}" type="slidenum">
              <a:rPr lang="es-CO" smtClean="0"/>
              <a:t>31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85733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last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half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2015, Louisville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had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over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$1.1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million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parking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fees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fines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that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went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unpaid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according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data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provided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city’s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Parking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Authority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(PARC).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These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unpaid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fines are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not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only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issue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city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they’re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issue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drivers as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well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if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drivers ignore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their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ticket,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they’ll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be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charged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late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fee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their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debt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will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ultimately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end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up in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hands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a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third-party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collection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agency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Louisville, drivers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unpaid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tickets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already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receive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reminder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letters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if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they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don’t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pay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one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after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seven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days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another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after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14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days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In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attempt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recover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piece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$1.1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million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pie, PARC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wanted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send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third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letter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drivers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who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still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had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unpaid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tickets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after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45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days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To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measure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how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effective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new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letter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would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be, BIT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randomly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allocated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1,831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different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drivers to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either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treatment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control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group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Drivers in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control and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treatment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group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were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still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sent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first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two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letters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after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seven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14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days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only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difference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that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drivers in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treatment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group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were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sent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additional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letter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that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BIT helped design. Among other things, this new letter informed the driver that their debt would be referred to a third-party collection agency if they still did not pay.</a:t>
            </a:r>
          </a:p>
          <a:p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Another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feature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new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letter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was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use of social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norms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letter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included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true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statement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that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“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majority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drivers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who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receive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parking fine in Louisville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pay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it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within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13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days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.”</a:t>
            </a:r>
          </a:p>
          <a:p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Additionally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based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4"/>
              </a:rPr>
              <a:t>previous BIT work in New South Wales, we added a “Pay Now” stamp to the front of the letter to make it clear what action we wanted the driver to take.</a:t>
            </a:r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AC63B7-1428-4911-8044-C83C958CBFF7}" type="slidenum">
              <a:rPr lang="es-CO" smtClean="0"/>
              <a:t>34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78421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dirty="0" err="1" smtClean="0"/>
              <a:t>Interpret</a:t>
            </a:r>
            <a:r>
              <a:rPr lang="es-ES" sz="1200" dirty="0" err="1" smtClean="0"/>
              <a:t>ó</a:t>
            </a:r>
            <a:r>
              <a:rPr lang="es-ES" sz="1200" dirty="0" smtClean="0"/>
              <a:t> la inhabilidad para contratar del Estatuto Anticorrupción de forma muy amplia y consideró que el Estado debe promoverla de oficio</a:t>
            </a:r>
            <a:r>
              <a:rPr lang="is-IS" sz="1200" dirty="0" smtClean="0"/>
              <a:t>….   Nunca explic</a:t>
            </a:r>
            <a:r>
              <a:rPr lang="es-ES" sz="1200" dirty="0" err="1" smtClean="0"/>
              <a:t>ó</a:t>
            </a:r>
            <a:r>
              <a:rPr lang="es-ES" sz="1200" dirty="0" smtClean="0"/>
              <a:t> cómo. </a:t>
            </a:r>
            <a:endParaRPr lang="es-ES_tradnl" sz="1200" dirty="0" smtClean="0"/>
          </a:p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AC63B7-1428-4911-8044-C83C958CBFF7}" type="slidenum">
              <a:rPr lang="es-CO" smtClean="0"/>
              <a:t>36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238296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six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case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studies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Spector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identifies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key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ingredients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building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integrity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into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new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governments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establishing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cease-fires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negotiating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future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governance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anticorruption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reforms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adequate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timely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development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assistance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implement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reforms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continuing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public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participation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postagreement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negotiations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volume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assesses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effectiveness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anticorruption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measures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outlines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best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practices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build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legitimate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criminal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justice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systems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transparent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accountable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legislative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political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systems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effective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governance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practices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independent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media, and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sustainable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economies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post-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conflict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societies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es-ES_tradnl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author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concludes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that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ending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violence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through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negotiated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cease-fire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not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likely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itself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to be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sufficient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but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addressing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one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initiating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causes of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conflict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—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corruption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abuse of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power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—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likely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strengthen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economic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political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social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fabric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necessary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long-lasting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peace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growth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volume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offers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lessons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analysts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practitioners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how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structure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negotiations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provide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post-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conflict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societies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sustainable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new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beginning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AC63B7-1428-4911-8044-C83C958CBFF7}" type="slidenum">
              <a:rPr lang="es-CO" smtClean="0"/>
              <a:t>37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511433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AC63B7-1428-4911-8044-C83C958CBFF7}" type="slidenum">
              <a:rPr lang="es-CO" smtClean="0"/>
              <a:t>38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02434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dirty="0" smtClean="0">
                <a:solidFill>
                  <a:schemeClr val="tx1"/>
                </a:solidFill>
              </a:rPr>
              <a:t>Un esfuerzo de la comunidad internacional por acelerar las iniciativas globales de lucha contra la corrupción y la recuperación de activos.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dirty="0" smtClean="0">
                <a:solidFill>
                  <a:schemeClr val="tx1"/>
                </a:solidFill>
              </a:rPr>
              <a:t>Tomado de: </a:t>
            </a:r>
            <a:r>
              <a:rPr lang="en-US" sz="1200" dirty="0" smtClean="0">
                <a:solidFill>
                  <a:schemeClr val="tx1"/>
                </a:solidFill>
              </a:rPr>
              <a:t>https://static1.squarespace.com/static/5728d314b6aa60d865f7840e/t/573017392fe131e2fe8db895/1462769490910/</a:t>
            </a:r>
            <a:r>
              <a:rPr lang="en-US" sz="1200" dirty="0" err="1" smtClean="0">
                <a:solidFill>
                  <a:schemeClr val="tx1"/>
                </a:solidFill>
              </a:rPr>
              <a:t>London.png</a:t>
            </a:r>
            <a:r>
              <a:rPr lang="en-US" sz="1200" dirty="0" smtClean="0">
                <a:solidFill>
                  <a:schemeClr val="tx1"/>
                </a:solidFill>
              </a:rPr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>
              <a:solidFill>
                <a:schemeClr val="tx1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_tradnl" sz="1200" dirty="0" smtClean="0">
              <a:solidFill>
                <a:schemeClr val="tx1"/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AC63B7-1428-4911-8044-C83C958CBFF7}" type="slidenum">
              <a:rPr lang="es-CO" smtClean="0"/>
              <a:t>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094862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dirty="0" err="1" smtClean="0"/>
              <a:t>Interpret</a:t>
            </a:r>
            <a:r>
              <a:rPr lang="es-ES" sz="1200" dirty="0" err="1" smtClean="0"/>
              <a:t>ó</a:t>
            </a:r>
            <a:r>
              <a:rPr lang="es-ES" sz="1200" dirty="0" smtClean="0"/>
              <a:t> la inhabilidad para contratar del Estatuto Anticorrupción de forma muy amplia y consideró que el Estado debe promoverla de oficio</a:t>
            </a:r>
            <a:r>
              <a:rPr lang="is-IS" sz="1200" dirty="0" smtClean="0"/>
              <a:t>….   Nunca explic</a:t>
            </a:r>
            <a:r>
              <a:rPr lang="es-ES" sz="1200" dirty="0" err="1" smtClean="0"/>
              <a:t>ó</a:t>
            </a:r>
            <a:r>
              <a:rPr lang="es-ES" sz="1200" dirty="0" smtClean="0"/>
              <a:t> cómo. </a:t>
            </a:r>
            <a:endParaRPr lang="es-ES_tradnl" sz="1200" dirty="0" smtClean="0"/>
          </a:p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AC63B7-1428-4911-8044-C83C958CBFF7}" type="slidenum">
              <a:rPr lang="es-CO" smtClean="0"/>
              <a:t>39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098020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dirty="0" err="1" smtClean="0"/>
              <a:t>Interpret</a:t>
            </a:r>
            <a:r>
              <a:rPr lang="es-ES" sz="1200" dirty="0" err="1" smtClean="0"/>
              <a:t>ó</a:t>
            </a:r>
            <a:r>
              <a:rPr lang="es-ES" sz="1200" dirty="0" smtClean="0"/>
              <a:t> la inhabilidad para contratar del Estatuto Anticorrupción de forma muy amplia y consideró que el Estado debe promoverla de oficio</a:t>
            </a:r>
            <a:r>
              <a:rPr lang="is-IS" sz="1200" dirty="0" smtClean="0"/>
              <a:t>….   Nunca explic</a:t>
            </a:r>
            <a:r>
              <a:rPr lang="es-ES" sz="1200" dirty="0" err="1" smtClean="0"/>
              <a:t>ó</a:t>
            </a:r>
            <a:r>
              <a:rPr lang="es-ES" sz="1200" dirty="0" smtClean="0"/>
              <a:t> cómo. </a:t>
            </a:r>
            <a:endParaRPr lang="es-ES_tradnl" sz="1200" dirty="0" smtClean="0"/>
          </a:p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AC63B7-1428-4911-8044-C83C958CBFF7}" type="slidenum">
              <a:rPr lang="es-CO" smtClean="0"/>
              <a:t>40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575092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chemeClr val="tx1"/>
                </a:solidFill>
              </a:rPr>
              <a:t>UK</a:t>
            </a:r>
            <a:r>
              <a:rPr lang="en-US" sz="1200" baseline="0" dirty="0" smtClean="0">
                <a:solidFill>
                  <a:schemeClr val="tx1"/>
                </a:solidFill>
              </a:rPr>
              <a:t> is no place for dirty money (specially in property market).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smtClean="0">
                <a:solidFill>
                  <a:schemeClr val="tx1"/>
                </a:solidFill>
              </a:rPr>
              <a:t>https://</a:t>
            </a:r>
            <a:r>
              <a:rPr lang="en-US" sz="1200" baseline="0" dirty="0" err="1" smtClean="0">
                <a:solidFill>
                  <a:schemeClr val="tx1"/>
                </a:solidFill>
              </a:rPr>
              <a:t>www.theguardian.com</a:t>
            </a:r>
            <a:r>
              <a:rPr lang="en-US" sz="1200" baseline="0" dirty="0" smtClean="0">
                <a:solidFill>
                  <a:schemeClr val="tx1"/>
                </a:solidFill>
              </a:rPr>
              <a:t>/politics/2015/</a:t>
            </a:r>
            <a:r>
              <a:rPr lang="en-US" sz="1200" baseline="0" dirty="0" err="1" smtClean="0">
                <a:solidFill>
                  <a:schemeClr val="tx1"/>
                </a:solidFill>
              </a:rPr>
              <a:t>jul</a:t>
            </a:r>
            <a:r>
              <a:rPr lang="en-US" sz="1200" baseline="0" dirty="0" smtClean="0">
                <a:solidFill>
                  <a:schemeClr val="tx1"/>
                </a:solidFill>
              </a:rPr>
              <a:t>/28/</a:t>
            </a:r>
            <a:r>
              <a:rPr lang="en-US" sz="1200" baseline="0" dirty="0" err="1" smtClean="0">
                <a:solidFill>
                  <a:schemeClr val="tx1"/>
                </a:solidFill>
              </a:rPr>
              <a:t>david</a:t>
            </a:r>
            <a:r>
              <a:rPr lang="en-US" sz="1200" baseline="0" dirty="0" smtClean="0">
                <a:solidFill>
                  <a:schemeClr val="tx1"/>
                </a:solidFill>
              </a:rPr>
              <a:t>-</a:t>
            </a:r>
            <a:r>
              <a:rPr lang="en-US" sz="1200" baseline="0" dirty="0" err="1" smtClean="0">
                <a:solidFill>
                  <a:schemeClr val="tx1"/>
                </a:solidFill>
              </a:rPr>
              <a:t>cameron</a:t>
            </a:r>
            <a:r>
              <a:rPr lang="en-US" sz="1200" baseline="0" dirty="0" smtClean="0">
                <a:solidFill>
                  <a:schemeClr val="tx1"/>
                </a:solidFill>
              </a:rPr>
              <a:t>-fight-dirty-money-</a:t>
            </a:r>
            <a:r>
              <a:rPr lang="en-US" sz="1200" baseline="0" dirty="0" err="1" smtClean="0">
                <a:solidFill>
                  <a:schemeClr val="tx1"/>
                </a:solidFill>
              </a:rPr>
              <a:t>uk</a:t>
            </a:r>
            <a:r>
              <a:rPr lang="en-US" sz="1200" baseline="0" dirty="0" smtClean="0">
                <a:solidFill>
                  <a:schemeClr val="tx1"/>
                </a:solidFill>
              </a:rPr>
              <a:t>-property-market-corruption.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smtClean="0">
                <a:solidFill>
                  <a:schemeClr val="tx1"/>
                </a:solidFill>
              </a:rPr>
              <a:t>122 Billion Pounds of Property in the property market owned by </a:t>
            </a:r>
            <a:r>
              <a:rPr lang="en-US" sz="1200" baseline="0" dirty="0" err="1" smtClean="0">
                <a:solidFill>
                  <a:schemeClr val="tx1"/>
                </a:solidFill>
              </a:rPr>
              <a:t>foreing</a:t>
            </a:r>
            <a:r>
              <a:rPr lang="en-US" sz="1200" baseline="0" dirty="0" smtClean="0">
                <a:solidFill>
                  <a:schemeClr val="tx1"/>
                </a:solidFill>
              </a:rPr>
              <a:t> companies. </a:t>
            </a:r>
            <a:r>
              <a:rPr lang="en-US" sz="1200" baseline="0" dirty="0" err="1" smtClean="0">
                <a:solidFill>
                  <a:schemeClr val="tx1"/>
                </a:solidFill>
              </a:rPr>
              <a:t>Algunas</a:t>
            </a:r>
            <a:r>
              <a:rPr lang="en-US" sz="1200" baseline="0" dirty="0" smtClean="0">
                <a:solidFill>
                  <a:schemeClr val="tx1"/>
                </a:solidFill>
              </a:rPr>
              <a:t> </a:t>
            </a:r>
            <a:r>
              <a:rPr lang="en-US" sz="1200" baseline="0" dirty="0" err="1" smtClean="0">
                <a:solidFill>
                  <a:schemeClr val="tx1"/>
                </a:solidFill>
              </a:rPr>
              <a:t>propiedades</a:t>
            </a:r>
            <a:r>
              <a:rPr lang="en-US" sz="1200" baseline="0" dirty="0" smtClean="0">
                <a:solidFill>
                  <a:schemeClr val="tx1"/>
                </a:solidFill>
              </a:rPr>
              <a:t> de </a:t>
            </a:r>
            <a:r>
              <a:rPr lang="en-US" sz="1200" baseline="0" dirty="0" err="1" smtClean="0">
                <a:solidFill>
                  <a:schemeClr val="tx1"/>
                </a:solidFill>
              </a:rPr>
              <a:t>Londres</a:t>
            </a:r>
            <a:r>
              <a:rPr lang="en-US" sz="1200" baseline="0" dirty="0" smtClean="0">
                <a:solidFill>
                  <a:schemeClr val="tx1"/>
                </a:solidFill>
              </a:rPr>
              <a:t>, </a:t>
            </a:r>
            <a:r>
              <a:rPr lang="en-US" sz="1200" baseline="0" dirty="0" err="1" smtClean="0">
                <a:solidFill>
                  <a:schemeClr val="tx1"/>
                </a:solidFill>
              </a:rPr>
              <a:t>particularmente</a:t>
            </a:r>
            <a:r>
              <a:rPr lang="en-US" sz="1200" baseline="0" dirty="0" smtClean="0">
                <a:solidFill>
                  <a:schemeClr val="tx1"/>
                </a:solidFill>
              </a:rPr>
              <a:t> </a:t>
            </a:r>
          </a:p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AC63B7-1428-4911-8044-C83C958CBFF7}" type="slidenum">
              <a:rPr lang="es-CO" smtClean="0"/>
              <a:t>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885610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 smtClean="0"/>
              <a:t>64,000 Millones de USD fueron </a:t>
            </a:r>
            <a:r>
              <a:rPr lang="es-ES_tradnl" dirty="0" err="1" smtClean="0"/>
              <a:t>adminitrador</a:t>
            </a:r>
            <a:r>
              <a:rPr lang="es-ES_tradnl" baseline="0" dirty="0" smtClean="0"/>
              <a:t> por BNP </a:t>
            </a:r>
            <a:r>
              <a:rPr lang="es-ES_tradnl" baseline="0" dirty="0" err="1" smtClean="0"/>
              <a:t>Paribase</a:t>
            </a:r>
            <a:r>
              <a:rPr lang="es-ES_tradnl" baseline="0" dirty="0" smtClean="0"/>
              <a:t>. </a:t>
            </a:r>
          </a:p>
          <a:p>
            <a:r>
              <a:rPr lang="es-ES_tradnl" baseline="0" dirty="0" smtClean="0"/>
              <a:t>Miles de millones de pagos en USD fueron hechos sin contar con evidencia de </a:t>
            </a:r>
            <a:r>
              <a:rPr lang="es-ES_tradnl" baseline="0" dirty="0" err="1" smtClean="0"/>
              <a:t>contraprestaci</a:t>
            </a:r>
            <a:r>
              <a:rPr lang="es-ES" baseline="0" dirty="0" err="1" smtClean="0"/>
              <a:t>ón</a:t>
            </a:r>
            <a:r>
              <a:rPr lang="es-ES" baseline="0" dirty="0" smtClean="0"/>
              <a:t> de servicios.</a:t>
            </a:r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AC63B7-1428-4911-8044-C83C958CBFF7}" type="slidenum">
              <a:rPr lang="es-CO" smtClean="0"/>
              <a:t>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455234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AC63B7-1428-4911-8044-C83C958CBFF7}" type="slidenum">
              <a:rPr lang="es-CO" smtClean="0"/>
              <a:t>11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561625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dirty="0" smtClean="0"/>
              <a:t>21 TRILLION: </a:t>
            </a:r>
            <a:r>
              <a:rPr lang="es-ES_tradnl" dirty="0" err="1" smtClean="0">
                <a:latin typeface="Cambria" charset="0"/>
              </a:rPr>
              <a:t>This</a:t>
            </a:r>
            <a:r>
              <a:rPr lang="es-ES_tradnl" dirty="0" smtClean="0">
                <a:latin typeface="Cambria" charset="0"/>
              </a:rPr>
              <a:t> sum </a:t>
            </a:r>
            <a:r>
              <a:rPr lang="es-ES_tradnl" dirty="0" err="1" smtClean="0">
                <a:latin typeface="Cambria" charset="0"/>
              </a:rPr>
              <a:t>is</a:t>
            </a:r>
            <a:r>
              <a:rPr lang="es-ES_tradnl" dirty="0" smtClean="0">
                <a:latin typeface="Cambria" charset="0"/>
              </a:rPr>
              <a:t> </a:t>
            </a:r>
            <a:r>
              <a:rPr lang="es-ES_tradnl" dirty="0" err="1" smtClean="0">
                <a:latin typeface="Cambria" charset="0"/>
              </a:rPr>
              <a:t>equivalent</a:t>
            </a:r>
            <a:r>
              <a:rPr lang="es-ES_tradnl" dirty="0" smtClean="0">
                <a:latin typeface="Cambria" charset="0"/>
              </a:rPr>
              <a:t> to </a:t>
            </a:r>
            <a:r>
              <a:rPr lang="es-ES_tradnl" dirty="0" err="1" smtClean="0">
                <a:latin typeface="Cambria" charset="0"/>
              </a:rPr>
              <a:t>the</a:t>
            </a:r>
            <a:r>
              <a:rPr lang="es-ES_tradnl" dirty="0" smtClean="0">
                <a:latin typeface="Cambria" charset="0"/>
              </a:rPr>
              <a:t> </a:t>
            </a:r>
            <a:r>
              <a:rPr lang="es-ES_tradnl" dirty="0" err="1" smtClean="0">
                <a:latin typeface="Cambria" charset="0"/>
              </a:rPr>
              <a:t>size</a:t>
            </a:r>
            <a:r>
              <a:rPr lang="es-ES_tradnl" dirty="0" smtClean="0">
                <a:latin typeface="Cambria" charset="0"/>
              </a:rPr>
              <a:t> of </a:t>
            </a:r>
            <a:r>
              <a:rPr lang="es-ES_tradnl" dirty="0" err="1" smtClean="0">
                <a:latin typeface="Cambria" charset="0"/>
              </a:rPr>
              <a:t>the</a:t>
            </a:r>
            <a:r>
              <a:rPr lang="es-ES_tradnl" dirty="0" smtClean="0">
                <a:latin typeface="Cambria" charset="0"/>
              </a:rPr>
              <a:t> </a:t>
            </a:r>
            <a:r>
              <a:rPr lang="es-ES_tradnl" dirty="0" err="1" smtClean="0">
                <a:latin typeface="Cambria" charset="0"/>
              </a:rPr>
              <a:t>United</a:t>
            </a:r>
            <a:r>
              <a:rPr lang="es-ES_tradnl" dirty="0" smtClean="0">
                <a:latin typeface="Cambria" charset="0"/>
              </a:rPr>
              <a:t> </a:t>
            </a:r>
            <a:r>
              <a:rPr lang="es-ES_tradnl" dirty="0" err="1" smtClean="0">
                <a:latin typeface="Cambria" charset="0"/>
              </a:rPr>
              <a:t>States</a:t>
            </a:r>
            <a:r>
              <a:rPr lang="es-ES_tradnl" dirty="0" smtClean="0">
                <a:latin typeface="Cambria" charset="0"/>
              </a:rPr>
              <a:t> and </a:t>
            </a:r>
            <a:r>
              <a:rPr lang="es-ES_tradnl" dirty="0" err="1" smtClean="0">
                <a:latin typeface="Cambria" charset="0"/>
              </a:rPr>
              <a:t>Japanese</a:t>
            </a:r>
            <a:r>
              <a:rPr lang="es-ES_tradnl" dirty="0" smtClean="0">
                <a:latin typeface="Cambria" charset="0"/>
              </a:rPr>
              <a:t> </a:t>
            </a:r>
            <a:r>
              <a:rPr lang="es-ES_tradnl" dirty="0" err="1" smtClean="0">
                <a:latin typeface="Cambria" charset="0"/>
              </a:rPr>
              <a:t>economies</a:t>
            </a:r>
            <a:r>
              <a:rPr lang="es-ES_tradnl" dirty="0" smtClean="0">
                <a:latin typeface="Cambria" charset="0"/>
              </a:rPr>
              <a:t> </a:t>
            </a:r>
            <a:r>
              <a:rPr lang="es-ES_tradnl" dirty="0" err="1" smtClean="0">
                <a:latin typeface="Cambria" charset="0"/>
              </a:rPr>
              <a:t>combined</a:t>
            </a:r>
            <a:r>
              <a:rPr lang="es-ES_tradnl" dirty="0" smtClean="0">
                <a:latin typeface="Cambria" charset="0"/>
              </a:rPr>
              <a:t>. </a:t>
            </a:r>
            <a:endParaRPr lang="es-ES_tradnl" dirty="0" smtClean="0"/>
          </a:p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AC63B7-1428-4911-8044-C83C958CBFF7}" type="slidenum">
              <a:rPr lang="es-CO" smtClean="0"/>
              <a:t>14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938227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s-ES_tradnl" sz="1800" dirty="0" smtClean="0"/>
              <a:t>Cumbre global </a:t>
            </a:r>
            <a:r>
              <a:rPr lang="es-ES_tradnl" sz="1800" dirty="0" err="1" smtClean="0"/>
              <a:t>anticorrupci</a:t>
            </a:r>
            <a:r>
              <a:rPr lang="es-ES" sz="1800" dirty="0" err="1" smtClean="0"/>
              <a:t>ón</a:t>
            </a:r>
            <a:r>
              <a:rPr lang="es-ES" sz="1800" dirty="0" smtClean="0"/>
              <a:t> de Londres: 12 de mayo de 2016</a:t>
            </a:r>
          </a:p>
          <a:p>
            <a:pPr algn="ctr"/>
            <a:r>
              <a:rPr lang="es-ES" sz="1200" dirty="0" smtClean="0">
                <a:hlinkClick r:id="rId3"/>
              </a:rPr>
              <a:t>https://www.gov.uk/government/uploads/system/uploads/attachment_data/file/522791/FINAL_-_AC_Summit_Communique_-_May_2016.pdf</a:t>
            </a:r>
            <a:r>
              <a:rPr lang="es-ES" sz="1200" dirty="0" smtClean="0"/>
              <a:t> </a:t>
            </a:r>
            <a:endParaRPr lang="es-ES_tradnl" sz="1200" dirty="0" smtClean="0"/>
          </a:p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AC63B7-1428-4911-8044-C83C958CBFF7}" type="slidenum">
              <a:rPr lang="es-CO" smtClean="0"/>
              <a:t>15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255395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 smtClean="0"/>
              <a:t>http://</a:t>
            </a:r>
            <a:r>
              <a:rPr lang="es-ES_tradnl" dirty="0" err="1" smtClean="0"/>
              <a:t>www.mofa.go.jp</a:t>
            </a:r>
            <a:r>
              <a:rPr lang="es-ES_tradnl" dirty="0" smtClean="0"/>
              <a:t>/</a:t>
            </a:r>
            <a:r>
              <a:rPr lang="es-ES_tradnl" dirty="0" err="1" smtClean="0"/>
              <a:t>mofaj</a:t>
            </a:r>
            <a:r>
              <a:rPr lang="es-ES_tradnl" dirty="0" smtClean="0"/>
              <a:t>/files/000192325.pdf </a:t>
            </a:r>
          </a:p>
          <a:p>
            <a:r>
              <a:rPr lang="es-ES_tradnl" dirty="0" smtClean="0"/>
              <a:t>Pero ojo</a:t>
            </a:r>
            <a:r>
              <a:rPr lang="es-ES_tradnl" baseline="0" dirty="0" smtClean="0"/>
              <a:t>: La mayor transparencia sobre entidades no solo se limita a las </a:t>
            </a:r>
            <a:r>
              <a:rPr lang="es-ES_tradnl" baseline="0" dirty="0" err="1" smtClean="0"/>
              <a:t>compañ</a:t>
            </a:r>
            <a:r>
              <a:rPr lang="es-ES" baseline="0" dirty="0" err="1" smtClean="0"/>
              <a:t>ías</a:t>
            </a:r>
            <a:r>
              <a:rPr lang="es-ES" baseline="0" dirty="0" smtClean="0"/>
              <a:t>; se extiende también a otros ”legal </a:t>
            </a:r>
            <a:r>
              <a:rPr lang="es-ES" baseline="0" dirty="0" err="1" smtClean="0"/>
              <a:t>arrangement</a:t>
            </a:r>
            <a:r>
              <a:rPr lang="es-ES" baseline="0" dirty="0" smtClean="0"/>
              <a:t>”, como patrimonios autónomos, fundaciones, etc. </a:t>
            </a:r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AC63B7-1428-4911-8044-C83C958CBFF7}" type="slidenum">
              <a:rPr lang="es-CO" smtClean="0"/>
              <a:t>17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16114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 smtClean="0"/>
              <a:t>http://</a:t>
            </a:r>
            <a:r>
              <a:rPr lang="es-ES_tradnl" dirty="0" err="1" smtClean="0"/>
              <a:t>www.mofa.go.jp</a:t>
            </a:r>
            <a:r>
              <a:rPr lang="es-ES_tradnl" dirty="0" smtClean="0"/>
              <a:t>/</a:t>
            </a:r>
            <a:r>
              <a:rPr lang="es-ES_tradnl" dirty="0" err="1" smtClean="0"/>
              <a:t>mofaj</a:t>
            </a:r>
            <a:r>
              <a:rPr lang="es-ES_tradnl" dirty="0" smtClean="0"/>
              <a:t>/files/000192325.pdf </a:t>
            </a:r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AC63B7-1428-4911-8044-C83C958CBFF7}" type="slidenum">
              <a:rPr lang="es-CO" smtClean="0"/>
              <a:t>18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30024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retaría de Transparenc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038289"/>
            <a:ext cx="8532440" cy="503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5022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615DE-3D0F-4EE1-B1A7-DED8F4937CF5}" type="datetimeFigureOut">
              <a:rPr lang="es-CO" smtClean="0"/>
              <a:t>14/07/17</a:t>
            </a:fld>
            <a:endParaRPr lang="es-CO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390E-A369-47C8-82AD-D961993E8F0F}" type="slidenum">
              <a:rPr lang="es-CO" smtClean="0"/>
              <a:t>‹Nr.›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292739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615DE-3D0F-4EE1-B1A7-DED8F4937CF5}" type="datetimeFigureOut">
              <a:rPr lang="es-CO" smtClean="0"/>
              <a:t>14/07/17</a:t>
            </a:fld>
            <a:endParaRPr lang="es-CO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390E-A369-47C8-82AD-D961993E8F0F}" type="slidenum">
              <a:rPr lang="es-CO" smtClean="0"/>
              <a:t>‹Nr.›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140991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EFBEB-BBD6-44E0-8051-FE0EBBCE0BAF}" type="datetimeFigureOut">
              <a:rPr lang="es-CO" smtClean="0"/>
              <a:t>14/07/17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F6162-510F-48EB-9B6B-AE80DB040EBE}" type="slidenum">
              <a:rPr lang="es-CO" smtClean="0"/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992248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A637A-C6E7-4824-A052-092EA0464766}" type="datetimeFigureOut">
              <a:rPr lang="es-CO" smtClean="0"/>
              <a:t>14/07/17</a:t>
            </a:fld>
            <a:endParaRPr lang="es-CO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F8865-9304-401E-A12E-9C4515D362C4}" type="slidenum">
              <a:rPr lang="es-CO" smtClean="0"/>
              <a:t>‹Nr.›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1952019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A637A-C6E7-4824-A052-092EA0464766}" type="datetimeFigureOut">
              <a:rPr lang="es-CO" smtClean="0"/>
              <a:t>14/07/17</a:t>
            </a:fld>
            <a:endParaRPr lang="es-CO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F8865-9304-401E-A12E-9C4515D362C4}" type="slidenum">
              <a:rPr lang="es-CO" smtClean="0"/>
              <a:t>‹Nr.›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1427344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A637A-C6E7-4824-A052-092EA0464766}" type="datetimeFigureOut">
              <a:rPr lang="es-CO" smtClean="0"/>
              <a:t>14/07/17</a:t>
            </a:fld>
            <a:endParaRPr lang="es-CO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F8865-9304-401E-A12E-9C4515D362C4}" type="slidenum">
              <a:rPr lang="es-CO" smtClean="0"/>
              <a:t>‹Nr.›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9378993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9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9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A637A-C6E7-4824-A052-092EA0464766}" type="datetimeFigureOut">
              <a:rPr lang="es-CO" smtClean="0"/>
              <a:t>14/07/17</a:t>
            </a:fld>
            <a:endParaRPr lang="es-CO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F8865-9304-401E-A12E-9C4515D362C4}" type="slidenum">
              <a:rPr lang="es-CO" smtClean="0"/>
              <a:t>‹Nr.›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9009683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0241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0241" y="2505076"/>
            <a:ext cx="386873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6"/>
            <a:ext cx="38877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A637A-C6E7-4824-A052-092EA0464766}" type="datetimeFigureOut">
              <a:rPr lang="es-CO" smtClean="0"/>
              <a:t>14/07/17</a:t>
            </a:fld>
            <a:endParaRPr lang="es-CO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F8865-9304-401E-A12E-9C4515D362C4}" type="slidenum">
              <a:rPr lang="es-CO" smtClean="0"/>
              <a:t>‹Nr.›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3513745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A637A-C6E7-4824-A052-092EA0464766}" type="datetimeFigureOut">
              <a:rPr lang="es-CO" smtClean="0"/>
              <a:t>14/07/17</a:t>
            </a:fld>
            <a:endParaRPr lang="es-CO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F8865-9304-401E-A12E-9C4515D362C4}" type="slidenum">
              <a:rPr lang="es-CO" smtClean="0"/>
              <a:t>‹Nr.›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344667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A637A-C6E7-4824-A052-092EA0464766}" type="datetimeFigureOut">
              <a:rPr lang="es-CO" smtClean="0"/>
              <a:t>14/07/17</a:t>
            </a:fld>
            <a:endParaRPr lang="es-CO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F8865-9304-401E-A12E-9C4515D362C4}" type="slidenum">
              <a:rPr lang="es-CO" smtClean="0"/>
              <a:t>‹Nr.›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940611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615DE-3D0F-4EE1-B1A7-DED8F4937CF5}" type="datetimeFigureOut">
              <a:rPr lang="es-CO" smtClean="0"/>
              <a:t>14/07/17</a:t>
            </a:fld>
            <a:endParaRPr lang="es-CO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390E-A369-47C8-82AD-D961993E8F0F}" type="slidenum">
              <a:rPr lang="es-CO" smtClean="0"/>
              <a:t>‹Nr.›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6166948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41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788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41" y="2057402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A637A-C6E7-4824-A052-092EA0464766}" type="datetimeFigureOut">
              <a:rPr lang="es-CO" smtClean="0"/>
              <a:t>14/07/17</a:t>
            </a:fld>
            <a:endParaRPr lang="es-CO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F8865-9304-401E-A12E-9C4515D362C4}" type="slidenum">
              <a:rPr lang="es-CO" smtClean="0"/>
              <a:t>‹Nr.›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8030166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41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788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41" y="2057402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A637A-C6E7-4824-A052-092EA0464766}" type="datetimeFigureOut">
              <a:rPr lang="es-CO" smtClean="0"/>
              <a:t>14/07/17</a:t>
            </a:fld>
            <a:endParaRPr lang="es-CO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F8865-9304-401E-A12E-9C4515D362C4}" type="slidenum">
              <a:rPr lang="es-CO" smtClean="0"/>
              <a:t>‹Nr.›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7472695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A637A-C6E7-4824-A052-092EA0464766}" type="datetimeFigureOut">
              <a:rPr lang="es-CO" smtClean="0"/>
              <a:t>14/07/17</a:t>
            </a:fld>
            <a:endParaRPr lang="es-CO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F8865-9304-401E-A12E-9C4515D362C4}" type="slidenum">
              <a:rPr lang="es-CO" smtClean="0"/>
              <a:t>‹Nr.›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4727483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6" y="365127"/>
            <a:ext cx="1971675" cy="5811839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3" y="365127"/>
            <a:ext cx="5762625" cy="5811839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A637A-C6E7-4824-A052-092EA0464766}" type="datetimeFigureOut">
              <a:rPr lang="es-CO" smtClean="0"/>
              <a:t>14/07/17</a:t>
            </a:fld>
            <a:endParaRPr lang="es-CO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F8865-9304-401E-A12E-9C4515D362C4}" type="slidenum">
              <a:rPr lang="es-CO" smtClean="0"/>
              <a:t>‹Nr.›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1859267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A637A-C6E7-4824-A052-092EA0464766}" type="datetimeFigureOut">
              <a:rPr lang="es-CO" smtClean="0"/>
              <a:t>14/07/17</a:t>
            </a:fld>
            <a:endParaRPr lang="es-CO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F8865-9304-401E-A12E-9C4515D362C4}" type="slidenum">
              <a:rPr lang="es-CO" smtClean="0"/>
              <a:t>‹Nr.›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4975132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615DE-3D0F-4EE1-B1A7-DED8F4937CF5}" type="datetimeFigureOut">
              <a:rPr lang="es-CO" smtClean="0"/>
              <a:t>14/07/17</a:t>
            </a:fld>
            <a:endParaRPr lang="es-CO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390E-A369-47C8-82AD-D961993E8F0F}" type="slidenum">
              <a:rPr lang="es-CO" smtClean="0"/>
              <a:t>‹Nr.›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6405197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615DE-3D0F-4EE1-B1A7-DED8F4937CF5}" type="datetimeFigureOut">
              <a:rPr lang="es-CO" smtClean="0"/>
              <a:t>14/07/17</a:t>
            </a:fld>
            <a:endParaRPr lang="es-CO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390E-A369-47C8-82AD-D961993E8F0F}" type="slidenum">
              <a:rPr lang="es-CO" smtClean="0"/>
              <a:t>‹Nr.›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31675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615DE-3D0F-4EE1-B1A7-DED8F4937CF5}" type="datetimeFigureOut">
              <a:rPr lang="es-CO" smtClean="0"/>
              <a:t>14/07/17</a:t>
            </a:fld>
            <a:endParaRPr lang="es-CO" dirty="0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390E-A369-47C8-82AD-D961993E8F0F}" type="slidenum">
              <a:rPr lang="es-CO" smtClean="0"/>
              <a:t>‹Nr.›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440757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615DE-3D0F-4EE1-B1A7-DED8F4937CF5}" type="datetimeFigureOut">
              <a:rPr lang="es-CO" smtClean="0"/>
              <a:t>14/07/17</a:t>
            </a:fld>
            <a:endParaRPr lang="es-CO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390E-A369-47C8-82AD-D961993E8F0F}" type="slidenum">
              <a:rPr lang="es-CO" smtClean="0"/>
              <a:t>‹Nr.›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014200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615DE-3D0F-4EE1-B1A7-DED8F4937CF5}" type="datetimeFigureOut">
              <a:rPr lang="es-CO" smtClean="0"/>
              <a:t>14/07/17</a:t>
            </a:fld>
            <a:endParaRPr lang="es-CO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390E-A369-47C8-82AD-D961993E8F0F}" type="slidenum">
              <a:rPr lang="es-CO" smtClean="0"/>
              <a:t>‹Nr.›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178901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3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3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615DE-3D0F-4EE1-B1A7-DED8F4937CF5}" type="datetimeFigureOut">
              <a:rPr lang="es-CO" smtClean="0"/>
              <a:t>14/07/17</a:t>
            </a:fld>
            <a:endParaRPr lang="es-CO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390E-A369-47C8-82AD-D961993E8F0F}" type="slidenum">
              <a:rPr lang="es-CO" smtClean="0"/>
              <a:t>‹Nr.›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201024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615DE-3D0F-4EE1-B1A7-DED8F4937CF5}" type="datetimeFigureOut">
              <a:rPr lang="es-CO" smtClean="0"/>
              <a:t>14/07/17</a:t>
            </a:fld>
            <a:endParaRPr lang="es-CO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390E-A369-47C8-82AD-D961993E8F0F}" type="slidenum">
              <a:rPr lang="es-CO" smtClean="0"/>
              <a:t>‹Nr.›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255269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g"/><Relationship Id="rId15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A615DE-3D0F-4EE1-B1A7-DED8F4937CF5}" type="datetimeFigureOut">
              <a:rPr lang="es-CO" smtClean="0"/>
              <a:t>14/07/17</a:t>
            </a:fld>
            <a:endParaRPr lang="es-CO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86390E-A369-47C8-82AD-D961993E8F0F}" type="slidenum">
              <a:rPr lang="es-CO" smtClean="0"/>
              <a:t>‹Nr.›</a:t>
            </a:fld>
            <a:endParaRPr lang="es-CO" dirty="0"/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038289"/>
            <a:ext cx="8532440" cy="503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642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3" r:id="rId1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6A637A-C6E7-4824-A052-092EA0464766}" type="datetimeFigureOut">
              <a:rPr lang="es-CO" smtClean="0"/>
              <a:t>14/07/17</a:t>
            </a:fld>
            <a:endParaRPr lang="es-CO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F8865-9304-401E-A12E-9C4515D362C4}" type="slidenum">
              <a:rPr lang="es-CO" smtClean="0"/>
              <a:t>‹Nr.›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619065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2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3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4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5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6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7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8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9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0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1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4" Type="http://schemas.openxmlformats.org/officeDocument/2006/relationships/image" Target="../media/image33.tiff"/><Relationship Id="rId5" Type="http://schemas.openxmlformats.org/officeDocument/2006/relationships/image" Target="../media/image34.tif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5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6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7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8.tif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tif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4" Type="http://schemas.openxmlformats.org/officeDocument/2006/relationships/image" Target="../media/image42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3.tif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4.tif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5.tif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microsoft.com/office/2007/relationships/hdphoto" Target="../media/hdphoto1.wdp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http://www.standard.co.uk/lifestyle/london-life/bubble-trouble-danny-dorlings-new-book-on-the-problem-with-londons-property-market-9135697.html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mailto:camiloenciso@encisovanegas.com" TargetMode="External"/><Relationship Id="rId4" Type="http://schemas.openxmlformats.org/officeDocument/2006/relationships/image" Target="../media/image47.tif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http://www.standard.co.uk/lifestyle/london-life/bubble-trouble-danny-dorlings-new-book-on-the-problem-with-londons-property-market-9135697.html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4" Type="http://schemas.openxmlformats.org/officeDocument/2006/relationships/image" Target="../media/image10.tif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4" Type="http://schemas.openxmlformats.org/officeDocument/2006/relationships/image" Target="../media/image12.tif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tiff"/><Relationship Id="rId3" Type="http://schemas.openxmlformats.org/officeDocument/2006/relationships/image" Target="../media/image1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5 CuadroTexto"/>
          <p:cNvSpPr txBox="1"/>
          <p:nvPr/>
        </p:nvSpPr>
        <p:spPr>
          <a:xfrm>
            <a:off x="1115616" y="2780928"/>
            <a:ext cx="713147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200" dirty="0" smtClean="0">
                <a:solidFill>
                  <a:schemeClr val="bg1"/>
                </a:solidFill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SECRETARÍA DE TRANSPARENCIA</a:t>
            </a:r>
            <a:endParaRPr lang="es-CO" sz="3200" dirty="0">
              <a:solidFill>
                <a:schemeClr val="bg1"/>
              </a:solidFill>
              <a:latin typeface="Helvetica" panose="020B0604020202020204" pitchFamily="34" charset="0"/>
              <a:ea typeface="Verdana" panose="020B0604030504040204" pitchFamily="34" charset="0"/>
              <a:cs typeface="Helvetica" panose="020B060402020202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0" y="116632"/>
            <a:ext cx="91440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 smtClean="0"/>
              <a:t>LA CUMBRE ANTICORRUPCIÓN DE LONDRES Y SU IMPACTO SOBRE LA PREVENCIÓN DE LAFT Y LA CORRUPCIÓN</a:t>
            </a:r>
          </a:p>
          <a:p>
            <a:pPr algn="ctr"/>
            <a:r>
              <a:rPr lang="es-E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Camilo A. Enciso Vanegas</a:t>
            </a:r>
          </a:p>
          <a:p>
            <a:pPr algn="ctr"/>
            <a:r>
              <a:rPr lang="es-ES" sz="2000" dirty="0" smtClean="0"/>
              <a:t>14 de julio de 2017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974361" y="63408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8216" y="2485005"/>
            <a:ext cx="5066072" cy="338511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1760" y="5949280"/>
            <a:ext cx="4392488" cy="840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122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1494"/>
            <a:ext cx="9144000" cy="4845738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771800" y="5949280"/>
            <a:ext cx="432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 err="1" smtClean="0">
                <a:solidFill>
                  <a:srgbClr val="FF0000"/>
                </a:solidFill>
              </a:rPr>
              <a:t>Revoluci</a:t>
            </a:r>
            <a:r>
              <a:rPr lang="es-ES" dirty="0" err="1" smtClean="0">
                <a:solidFill>
                  <a:srgbClr val="FF0000"/>
                </a:solidFill>
              </a:rPr>
              <a:t>ón</a:t>
            </a:r>
            <a:r>
              <a:rPr lang="es-ES" dirty="0" smtClean="0">
                <a:solidFill>
                  <a:srgbClr val="FF0000"/>
                </a:solidFill>
              </a:rPr>
              <a:t> copernicana en el enfoque de la lucha contra la corrupción</a:t>
            </a:r>
            <a:endParaRPr lang="es-ES_tradnl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0952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3561" t="56462" r="18975" b="5645"/>
          <a:stretch/>
        </p:blipFill>
        <p:spPr>
          <a:xfrm>
            <a:off x="34697" y="1869791"/>
            <a:ext cx="9143999" cy="3230410"/>
          </a:xfrm>
          <a:prstGeom prst="rect">
            <a:avLst/>
          </a:prstGeom>
        </p:spPr>
      </p:pic>
      <p:sp>
        <p:nvSpPr>
          <p:cNvPr id="5" name="Subtítulo 2"/>
          <p:cNvSpPr>
            <a:spLocks noGrp="1"/>
          </p:cNvSpPr>
          <p:nvPr>
            <p:ph type="subTitle" idx="1"/>
          </p:nvPr>
        </p:nvSpPr>
        <p:spPr>
          <a:xfrm>
            <a:off x="1403648" y="791927"/>
            <a:ext cx="3096344" cy="1052127"/>
          </a:xfrm>
        </p:spPr>
        <p:txBody>
          <a:bodyPr>
            <a:normAutofit/>
          </a:bodyPr>
          <a:lstStyle/>
          <a:p>
            <a:pPr algn="just"/>
            <a:r>
              <a:rPr lang="es-ES_tradnl" sz="1800" dirty="0" err="1" smtClean="0">
                <a:solidFill>
                  <a:schemeClr val="tx1"/>
                </a:solidFill>
              </a:rPr>
              <a:t>Comisi</a:t>
            </a:r>
            <a:r>
              <a:rPr lang="es-ES" sz="1800" dirty="0" err="1" smtClean="0">
                <a:solidFill>
                  <a:schemeClr val="tx1"/>
                </a:solidFill>
              </a:rPr>
              <a:t>ón</a:t>
            </a:r>
            <a:r>
              <a:rPr lang="es-ES" sz="1800" dirty="0" smtClean="0">
                <a:solidFill>
                  <a:schemeClr val="tx1"/>
                </a:solidFill>
              </a:rPr>
              <a:t> Europea</a:t>
            </a:r>
          </a:p>
          <a:p>
            <a:pPr algn="just"/>
            <a:r>
              <a:rPr lang="es-ES" sz="1800" dirty="0" smtClean="0">
                <a:solidFill>
                  <a:schemeClr val="tx1"/>
                </a:solidFill>
              </a:rPr>
              <a:t>Comisión de la Commonwealth</a:t>
            </a:r>
          </a:p>
          <a:p>
            <a:pPr algn="just"/>
            <a:r>
              <a:rPr lang="es-ES" sz="1800" dirty="0" smtClean="0">
                <a:solidFill>
                  <a:schemeClr val="tx1"/>
                </a:solidFill>
              </a:rPr>
              <a:t>FMI</a:t>
            </a:r>
          </a:p>
          <a:p>
            <a:pPr algn="just"/>
            <a:endParaRPr lang="es-ES_tradnl" sz="1800" dirty="0" smtClean="0">
              <a:solidFill>
                <a:schemeClr val="tx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979712" y="56818"/>
            <a:ext cx="54726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4000" dirty="0" smtClean="0"/>
              <a:t>¿</a:t>
            </a:r>
            <a:r>
              <a:rPr lang="es-ES" sz="4000" dirty="0" smtClean="0"/>
              <a:t>QUIÉNES ASISTIERON?</a:t>
            </a:r>
            <a:endParaRPr lang="es-ES_tradnl" sz="4000" dirty="0"/>
          </a:p>
        </p:txBody>
      </p:sp>
      <p:sp>
        <p:nvSpPr>
          <p:cNvPr id="2" name="CuadroTexto 1"/>
          <p:cNvSpPr txBox="1"/>
          <p:nvPr/>
        </p:nvSpPr>
        <p:spPr>
          <a:xfrm>
            <a:off x="34697" y="5072385"/>
            <a:ext cx="165618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err="1" smtClean="0"/>
              <a:t>Afga</a:t>
            </a:r>
            <a:endParaRPr lang="es-ES_tradnl" dirty="0" smtClean="0"/>
          </a:p>
          <a:p>
            <a:r>
              <a:rPr lang="es-ES_tradnl" dirty="0" err="1" smtClean="0"/>
              <a:t>Arg</a:t>
            </a:r>
            <a:endParaRPr lang="es-ES_tradnl" dirty="0" smtClean="0"/>
          </a:p>
          <a:p>
            <a:r>
              <a:rPr lang="es-ES_tradnl" dirty="0" err="1" smtClean="0"/>
              <a:t>Austr</a:t>
            </a:r>
            <a:endParaRPr lang="es-ES_tradnl" dirty="0" smtClean="0"/>
          </a:p>
          <a:p>
            <a:r>
              <a:rPr lang="es-ES_tradnl" dirty="0" err="1" smtClean="0"/>
              <a:t>Brazil</a:t>
            </a:r>
            <a:endParaRPr lang="es-ES_tradnl" dirty="0" smtClean="0"/>
          </a:p>
          <a:p>
            <a:r>
              <a:rPr lang="es-ES_tradnl" dirty="0" smtClean="0"/>
              <a:t>Bulgaria</a:t>
            </a:r>
          </a:p>
          <a:p>
            <a:r>
              <a:rPr lang="es-ES_tradnl" dirty="0" err="1" smtClean="0"/>
              <a:t>Canada</a:t>
            </a:r>
            <a:endParaRPr lang="es-ES_tradnl" dirty="0" smtClean="0"/>
          </a:p>
          <a:p>
            <a:endParaRPr lang="es-ES_tradnl" dirty="0"/>
          </a:p>
        </p:txBody>
      </p:sp>
      <p:sp>
        <p:nvSpPr>
          <p:cNvPr id="3" name="Rectángulo 2"/>
          <p:cNvSpPr/>
          <p:nvPr/>
        </p:nvSpPr>
        <p:spPr>
          <a:xfrm>
            <a:off x="971600" y="5085184"/>
            <a:ext cx="133164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dirty="0"/>
              <a:t>China </a:t>
            </a:r>
          </a:p>
          <a:p>
            <a:r>
              <a:rPr lang="es-ES_tradnl" dirty="0"/>
              <a:t>Colombia </a:t>
            </a:r>
          </a:p>
          <a:p>
            <a:r>
              <a:rPr lang="es-ES_tradnl" dirty="0" smtClean="0"/>
              <a:t>Francia</a:t>
            </a:r>
          </a:p>
          <a:p>
            <a:r>
              <a:rPr lang="es-ES_tradnl" dirty="0" smtClean="0"/>
              <a:t>Georgia</a:t>
            </a:r>
          </a:p>
          <a:p>
            <a:r>
              <a:rPr lang="es-ES_tradnl" dirty="0" smtClean="0"/>
              <a:t>Alemania</a:t>
            </a:r>
          </a:p>
          <a:p>
            <a:r>
              <a:rPr lang="es-ES_tradnl" dirty="0" smtClean="0"/>
              <a:t>Ghana</a:t>
            </a:r>
            <a:endParaRPr lang="es-ES_tradnl" dirty="0"/>
          </a:p>
        </p:txBody>
      </p:sp>
      <p:sp>
        <p:nvSpPr>
          <p:cNvPr id="7" name="Rectángulo 6"/>
          <p:cNvSpPr/>
          <p:nvPr/>
        </p:nvSpPr>
        <p:spPr>
          <a:xfrm>
            <a:off x="2267744" y="5085184"/>
            <a:ext cx="133164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dirty="0" smtClean="0"/>
              <a:t>India </a:t>
            </a:r>
          </a:p>
          <a:p>
            <a:r>
              <a:rPr lang="es-ES_tradnl" dirty="0" smtClean="0"/>
              <a:t>Indonesia</a:t>
            </a:r>
          </a:p>
          <a:p>
            <a:r>
              <a:rPr lang="es-ES_tradnl" dirty="0" smtClean="0"/>
              <a:t>Irlanda</a:t>
            </a:r>
          </a:p>
          <a:p>
            <a:r>
              <a:rPr lang="es-ES_tradnl" dirty="0" smtClean="0"/>
              <a:t>Italia</a:t>
            </a:r>
          </a:p>
          <a:p>
            <a:r>
              <a:rPr lang="es-ES_tradnl" dirty="0" err="1" smtClean="0"/>
              <a:t>Jap</a:t>
            </a:r>
            <a:r>
              <a:rPr lang="es-ES" dirty="0" err="1" smtClean="0"/>
              <a:t>ón</a:t>
            </a:r>
            <a:endParaRPr lang="es-ES" dirty="0" smtClean="0"/>
          </a:p>
          <a:p>
            <a:r>
              <a:rPr lang="es-ES" dirty="0" smtClean="0"/>
              <a:t>Jordania</a:t>
            </a:r>
            <a:endParaRPr lang="es-ES_tradnl" dirty="0" smtClean="0"/>
          </a:p>
        </p:txBody>
      </p:sp>
      <p:sp>
        <p:nvSpPr>
          <p:cNvPr id="8" name="Rectángulo 7"/>
          <p:cNvSpPr/>
          <p:nvPr/>
        </p:nvSpPr>
        <p:spPr>
          <a:xfrm>
            <a:off x="3491880" y="5103674"/>
            <a:ext cx="161988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err="1" smtClean="0"/>
              <a:t>Kenya</a:t>
            </a:r>
            <a:endParaRPr lang="es-ES" dirty="0" smtClean="0"/>
          </a:p>
          <a:p>
            <a:r>
              <a:rPr lang="es-ES" dirty="0" smtClean="0"/>
              <a:t>Malta</a:t>
            </a:r>
          </a:p>
          <a:p>
            <a:r>
              <a:rPr lang="es-ES" dirty="0" smtClean="0"/>
              <a:t>México</a:t>
            </a:r>
          </a:p>
          <a:p>
            <a:r>
              <a:rPr lang="es-ES" dirty="0" smtClean="0"/>
              <a:t>Holanda</a:t>
            </a:r>
          </a:p>
          <a:p>
            <a:r>
              <a:rPr lang="es-ES" dirty="0" smtClean="0"/>
              <a:t>Nueva Zelanda</a:t>
            </a:r>
          </a:p>
          <a:p>
            <a:r>
              <a:rPr lang="es-ES" dirty="0" smtClean="0"/>
              <a:t>Nigeria</a:t>
            </a:r>
          </a:p>
          <a:p>
            <a:endParaRPr lang="es-ES_tradnl" dirty="0" smtClean="0"/>
          </a:p>
        </p:txBody>
      </p:sp>
      <p:sp>
        <p:nvSpPr>
          <p:cNvPr id="9" name="Rectángulo 8"/>
          <p:cNvSpPr/>
          <p:nvPr/>
        </p:nvSpPr>
        <p:spPr>
          <a:xfrm>
            <a:off x="5148064" y="5085184"/>
            <a:ext cx="16198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/>
              <a:t>Noruega</a:t>
            </a:r>
          </a:p>
          <a:p>
            <a:r>
              <a:rPr lang="es-ES" dirty="0" smtClean="0"/>
              <a:t>Corea</a:t>
            </a:r>
            <a:endParaRPr lang="es-ES" dirty="0"/>
          </a:p>
          <a:p>
            <a:r>
              <a:rPr lang="es-ES" dirty="0" smtClean="0"/>
              <a:t>Rumania</a:t>
            </a:r>
          </a:p>
          <a:p>
            <a:r>
              <a:rPr lang="es-ES" dirty="0" smtClean="0"/>
              <a:t>Rusia</a:t>
            </a:r>
          </a:p>
          <a:p>
            <a:r>
              <a:rPr lang="es-ES" dirty="0" err="1" smtClean="0"/>
              <a:t>Singagur</a:t>
            </a:r>
            <a:endParaRPr lang="es-ES" dirty="0" smtClean="0"/>
          </a:p>
          <a:p>
            <a:r>
              <a:rPr lang="es-ES" dirty="0" smtClean="0"/>
              <a:t>Sur </a:t>
            </a:r>
            <a:r>
              <a:rPr lang="es-ES" dirty="0" err="1" smtClean="0"/>
              <a:t>Africa</a:t>
            </a:r>
            <a:endParaRPr lang="es-ES" dirty="0" smtClean="0"/>
          </a:p>
        </p:txBody>
      </p:sp>
      <p:sp>
        <p:nvSpPr>
          <p:cNvPr id="10" name="Rectángulo 9"/>
          <p:cNvSpPr/>
          <p:nvPr/>
        </p:nvSpPr>
        <p:spPr>
          <a:xfrm>
            <a:off x="6300192" y="5085184"/>
            <a:ext cx="163774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/>
              <a:t>España</a:t>
            </a:r>
          </a:p>
          <a:p>
            <a:r>
              <a:rPr lang="es-ES" dirty="0" smtClean="0"/>
              <a:t>Sri Lanka</a:t>
            </a:r>
          </a:p>
          <a:p>
            <a:r>
              <a:rPr lang="es-ES" dirty="0" smtClean="0"/>
              <a:t>Suiza</a:t>
            </a:r>
          </a:p>
          <a:p>
            <a:r>
              <a:rPr lang="es-ES" dirty="0" smtClean="0"/>
              <a:t>Tanzania</a:t>
            </a:r>
          </a:p>
          <a:p>
            <a:r>
              <a:rPr lang="es-ES" dirty="0" smtClean="0"/>
              <a:t>Trinidad &amp; </a:t>
            </a:r>
            <a:r>
              <a:rPr lang="es-ES" dirty="0" err="1" smtClean="0"/>
              <a:t>Tob</a:t>
            </a:r>
            <a:endParaRPr lang="es-ES" dirty="0" smtClean="0"/>
          </a:p>
          <a:p>
            <a:r>
              <a:rPr lang="es-ES" dirty="0" err="1" smtClean="0"/>
              <a:t>Tunisia</a:t>
            </a:r>
            <a:endParaRPr lang="es-ES" dirty="0" smtClean="0"/>
          </a:p>
        </p:txBody>
      </p:sp>
      <p:sp>
        <p:nvSpPr>
          <p:cNvPr id="11" name="Rectángulo 10"/>
          <p:cNvSpPr/>
          <p:nvPr/>
        </p:nvSpPr>
        <p:spPr>
          <a:xfrm>
            <a:off x="7812360" y="5085184"/>
            <a:ext cx="163774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/>
              <a:t>Turquía</a:t>
            </a:r>
          </a:p>
          <a:p>
            <a:r>
              <a:rPr lang="es-ES" dirty="0" smtClean="0"/>
              <a:t>Ucrania</a:t>
            </a:r>
          </a:p>
          <a:p>
            <a:r>
              <a:rPr lang="es-ES" dirty="0" smtClean="0"/>
              <a:t>Emiratos A.</a:t>
            </a:r>
          </a:p>
          <a:p>
            <a:r>
              <a:rPr lang="es-ES" dirty="0" smtClean="0"/>
              <a:t>Reino Unido</a:t>
            </a:r>
          </a:p>
          <a:p>
            <a:r>
              <a:rPr lang="es-ES" dirty="0" smtClean="0"/>
              <a:t>EEUU</a:t>
            </a:r>
          </a:p>
        </p:txBody>
      </p:sp>
      <p:sp>
        <p:nvSpPr>
          <p:cNvPr id="12" name="Subtítulo 2"/>
          <p:cNvSpPr txBox="1">
            <a:spLocks/>
          </p:cNvSpPr>
          <p:nvPr/>
        </p:nvSpPr>
        <p:spPr>
          <a:xfrm>
            <a:off x="5580112" y="749083"/>
            <a:ext cx="3096344" cy="10521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ES" sz="1800" dirty="0" smtClean="0">
                <a:solidFill>
                  <a:schemeClr val="tx1"/>
                </a:solidFill>
              </a:rPr>
              <a:t>Banco Mundial</a:t>
            </a:r>
          </a:p>
          <a:p>
            <a:pPr algn="just"/>
            <a:r>
              <a:rPr lang="es-ES" sz="1800" dirty="0" smtClean="0">
                <a:solidFill>
                  <a:schemeClr val="tx1"/>
                </a:solidFill>
              </a:rPr>
              <a:t>OCDE</a:t>
            </a:r>
          </a:p>
          <a:p>
            <a:pPr algn="just"/>
            <a:r>
              <a:rPr lang="es-ES" sz="1800" dirty="0" smtClean="0">
                <a:solidFill>
                  <a:schemeClr val="tx1"/>
                </a:solidFill>
              </a:rPr>
              <a:t>ONU</a:t>
            </a:r>
          </a:p>
          <a:p>
            <a:pPr algn="just"/>
            <a:endParaRPr lang="es-ES" sz="1800" dirty="0" smtClean="0">
              <a:solidFill>
                <a:schemeClr val="tx1"/>
              </a:solidFill>
            </a:endParaRPr>
          </a:p>
          <a:p>
            <a:pPr algn="just"/>
            <a:endParaRPr lang="es-ES_tradnl" sz="18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852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3568" y="116632"/>
            <a:ext cx="7772400" cy="1008112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PROBLEMAS QUE BUSCABA ABORDAR LA CUMBRE</a:t>
            </a: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79512" y="1988840"/>
            <a:ext cx="2088232" cy="3528392"/>
          </a:xfrm>
        </p:spPr>
        <p:txBody>
          <a:bodyPr>
            <a:noAutofit/>
          </a:bodyPr>
          <a:lstStyle/>
          <a:p>
            <a:pPr algn="l"/>
            <a:r>
              <a:rPr lang="es-ES" sz="2000" dirty="0" smtClean="0">
                <a:solidFill>
                  <a:schemeClr val="tx1"/>
                </a:solidFill>
              </a:rPr>
              <a:t>Relación entre corrupción y terrorismo, contrabando,</a:t>
            </a:r>
          </a:p>
          <a:p>
            <a:pPr algn="l"/>
            <a:r>
              <a:rPr lang="es-ES" sz="2000" dirty="0" smtClean="0">
                <a:solidFill>
                  <a:schemeClr val="tx1"/>
                </a:solidFill>
              </a:rPr>
              <a:t>minería ilegal, trata de personas y cualquier actividad seria del crimen organizado)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87" y="1412776"/>
            <a:ext cx="6781714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827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57" y="1340768"/>
            <a:ext cx="8984422" cy="3718891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835696" y="5419699"/>
            <a:ext cx="5832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dirty="0" smtClean="0"/>
              <a:t>Lentitud y dificultad de mecanismos de </a:t>
            </a:r>
          </a:p>
          <a:p>
            <a:pPr algn="ctr"/>
            <a:r>
              <a:rPr lang="es-ES_tradnl" sz="2000" dirty="0" err="1" smtClean="0"/>
              <a:t>cooperaci</a:t>
            </a:r>
            <a:r>
              <a:rPr lang="es-ES" sz="2000" dirty="0" err="1" smtClean="0"/>
              <a:t>ón</a:t>
            </a:r>
            <a:r>
              <a:rPr lang="es-ES" sz="2000" dirty="0" smtClean="0"/>
              <a:t> judicial y administrativa internacional</a:t>
            </a:r>
            <a:endParaRPr lang="es-ES_tradnl" sz="2000" dirty="0"/>
          </a:p>
        </p:txBody>
      </p:sp>
    </p:spTree>
    <p:extLst>
      <p:ext uri="{BB962C8B-B14F-4D97-AF65-F5344CB8AC3E}">
        <p14:creationId xmlns:p14="http://schemas.microsoft.com/office/powerpoint/2010/main" val="1834119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36712"/>
            <a:ext cx="9144000" cy="5616624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1835696" y="190381"/>
            <a:ext cx="5832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 smtClean="0"/>
              <a:t>Huida de capitales a para</a:t>
            </a:r>
            <a:r>
              <a:rPr lang="es-ES" dirty="0" smtClean="0"/>
              <a:t>Í</a:t>
            </a:r>
            <a:r>
              <a:rPr lang="es-ES_tradnl" dirty="0" err="1" smtClean="0"/>
              <a:t>sos</a:t>
            </a:r>
            <a:r>
              <a:rPr lang="es-ES_tradnl" dirty="0" smtClean="0"/>
              <a:t> fiscales</a:t>
            </a:r>
          </a:p>
          <a:p>
            <a:pPr algn="ctr"/>
            <a:r>
              <a:rPr lang="es-ES_tradnl" dirty="0" smtClean="0"/>
              <a:t>Mapa de 2012 – </a:t>
            </a:r>
            <a:r>
              <a:rPr lang="es-ES_tradnl" dirty="0" err="1" smtClean="0"/>
              <a:t>Tax</a:t>
            </a:r>
            <a:r>
              <a:rPr lang="es-ES_tradnl" dirty="0" smtClean="0"/>
              <a:t> </a:t>
            </a:r>
            <a:r>
              <a:rPr lang="es-ES_tradnl" dirty="0" err="1" smtClean="0"/>
              <a:t>Justice</a:t>
            </a:r>
            <a:r>
              <a:rPr lang="es-ES_tradnl" dirty="0" smtClean="0"/>
              <a:t> Network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570193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79512" y="4293096"/>
            <a:ext cx="4320480" cy="2564904"/>
          </a:xfrm>
        </p:spPr>
        <p:txBody>
          <a:bodyPr>
            <a:noAutofit/>
          </a:bodyPr>
          <a:lstStyle/>
          <a:p>
            <a:pPr marL="514350" indent="-514350" algn="just">
              <a:buFont typeface="Arial" charset="0"/>
              <a:buChar char="•"/>
            </a:pPr>
            <a:r>
              <a:rPr lang="es-ES" sz="1600" dirty="0" smtClean="0">
                <a:solidFill>
                  <a:schemeClr val="tx1"/>
                </a:solidFill>
              </a:rPr>
              <a:t>Beneficial </a:t>
            </a:r>
            <a:r>
              <a:rPr lang="es-ES" sz="1600" dirty="0" err="1" smtClean="0">
                <a:solidFill>
                  <a:schemeClr val="tx1"/>
                </a:solidFill>
              </a:rPr>
              <a:t>Ownership</a:t>
            </a:r>
            <a:endParaRPr lang="es-ES" sz="1600" dirty="0" smtClean="0">
              <a:solidFill>
                <a:schemeClr val="tx1"/>
              </a:solidFill>
            </a:endParaRPr>
          </a:p>
          <a:p>
            <a:pPr marL="514350" indent="-514350" algn="just">
              <a:buFont typeface="Arial" charset="0"/>
              <a:buChar char="•"/>
            </a:pPr>
            <a:r>
              <a:rPr lang="es-ES" sz="1600" dirty="0" smtClean="0">
                <a:solidFill>
                  <a:schemeClr val="tx1"/>
                </a:solidFill>
              </a:rPr>
              <a:t>Compras públicas y por licitación</a:t>
            </a:r>
            <a:endParaRPr lang="es-ES" sz="1600" i="1" dirty="0" smtClean="0">
              <a:solidFill>
                <a:schemeClr val="tx1"/>
              </a:solidFill>
            </a:endParaRPr>
          </a:p>
          <a:p>
            <a:pPr marL="514350" indent="-514350" algn="just">
              <a:buFont typeface="Arial" charset="0"/>
              <a:buChar char="•"/>
            </a:pPr>
            <a:r>
              <a:rPr lang="es-ES" sz="1600" dirty="0" smtClean="0">
                <a:solidFill>
                  <a:schemeClr val="tx1"/>
                </a:solidFill>
              </a:rPr>
              <a:t>Mejorar coordinación entre Unidades de Análisis Financiero</a:t>
            </a:r>
          </a:p>
          <a:p>
            <a:pPr marL="514350" indent="-514350" algn="just">
              <a:buFont typeface="Arial" charset="0"/>
              <a:buChar char="•"/>
            </a:pPr>
            <a:r>
              <a:rPr lang="es-ES" sz="1600" dirty="0" smtClean="0">
                <a:solidFill>
                  <a:schemeClr val="tx1"/>
                </a:solidFill>
              </a:rPr>
              <a:t>Impulso de EITI y OGP</a:t>
            </a:r>
          </a:p>
          <a:p>
            <a:pPr marL="514350" indent="-514350" algn="just">
              <a:buFont typeface="Arial" charset="0"/>
              <a:buChar char="•"/>
            </a:pPr>
            <a:r>
              <a:rPr lang="es-ES" sz="1600" dirty="0" smtClean="0">
                <a:solidFill>
                  <a:schemeClr val="tx1"/>
                </a:solidFill>
              </a:rPr>
              <a:t>Impulso Unidades Especializadas Anticorrupción</a:t>
            </a:r>
          </a:p>
          <a:p>
            <a:pPr marL="514350" indent="-514350" algn="just">
              <a:buFont typeface="Arial" charset="0"/>
              <a:buChar char="•"/>
            </a:pPr>
            <a:r>
              <a:rPr lang="es-ES" sz="1600" dirty="0" smtClean="0">
                <a:solidFill>
                  <a:schemeClr val="tx1"/>
                </a:solidFill>
              </a:rPr>
              <a:t>Creación de </a:t>
            </a:r>
            <a:r>
              <a:rPr lang="es-ES" sz="1600" i="1" dirty="0" smtClean="0">
                <a:solidFill>
                  <a:schemeClr val="tx1"/>
                </a:solidFill>
              </a:rPr>
              <a:t>International </a:t>
            </a:r>
            <a:r>
              <a:rPr lang="es-ES" sz="1600" i="1" dirty="0" err="1" smtClean="0">
                <a:solidFill>
                  <a:schemeClr val="tx1"/>
                </a:solidFill>
              </a:rPr>
              <a:t>Anticorruption</a:t>
            </a:r>
            <a:r>
              <a:rPr lang="es-ES" sz="1600" i="1" dirty="0" smtClean="0">
                <a:solidFill>
                  <a:schemeClr val="tx1"/>
                </a:solidFill>
              </a:rPr>
              <a:t> </a:t>
            </a:r>
            <a:r>
              <a:rPr lang="es-ES" sz="1600" i="1" dirty="0" err="1" smtClean="0">
                <a:solidFill>
                  <a:schemeClr val="tx1"/>
                </a:solidFill>
              </a:rPr>
              <a:t>Coordination</a:t>
            </a:r>
            <a:r>
              <a:rPr lang="es-ES" sz="1600" i="1" dirty="0" smtClean="0">
                <a:solidFill>
                  <a:schemeClr val="tx1"/>
                </a:solidFill>
              </a:rPr>
              <a:t> Centre</a:t>
            </a:r>
          </a:p>
          <a:p>
            <a:pPr marL="514350" indent="-514350" algn="just">
              <a:buAutoNum type="arabicPeriod"/>
            </a:pPr>
            <a:endParaRPr lang="es-ES_tradnl" sz="1600" dirty="0">
              <a:solidFill>
                <a:schemeClr val="tx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t="12773"/>
          <a:stretch/>
        </p:blipFill>
        <p:spPr>
          <a:xfrm>
            <a:off x="0" y="779073"/>
            <a:ext cx="9144000" cy="3442015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4572000" y="4433044"/>
            <a:ext cx="43924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buFont typeface="Arial" charset="0"/>
              <a:buChar char="•"/>
            </a:pPr>
            <a:r>
              <a:rPr lang="es-ES" dirty="0"/>
              <a:t>Transparencia tributaria </a:t>
            </a:r>
            <a:r>
              <a:rPr lang="es-ES" dirty="0" smtClean="0"/>
              <a:t>internacional</a:t>
            </a:r>
          </a:p>
          <a:p>
            <a:pPr marL="514350" indent="-514350" algn="just">
              <a:buFont typeface="Arial" charset="0"/>
              <a:buChar char="•"/>
            </a:pPr>
            <a:r>
              <a:rPr lang="es-ES" dirty="0" smtClean="0"/>
              <a:t>Apoyo a </a:t>
            </a:r>
            <a:r>
              <a:rPr lang="es-ES" dirty="0" err="1" smtClean="0"/>
              <a:t>Task</a:t>
            </a:r>
            <a:r>
              <a:rPr lang="es-ES" dirty="0" smtClean="0"/>
              <a:t> </a:t>
            </a:r>
            <a:r>
              <a:rPr lang="es-ES" dirty="0" err="1" smtClean="0"/>
              <a:t>Force</a:t>
            </a:r>
            <a:r>
              <a:rPr lang="es-ES" dirty="0" smtClean="0"/>
              <a:t> contra Delitos de Evasión Fiscal de la OCDE</a:t>
            </a:r>
            <a:endParaRPr lang="es-ES" dirty="0"/>
          </a:p>
          <a:p>
            <a:pPr marL="514350" indent="-514350" algn="just">
              <a:buFont typeface="Arial" charset="0"/>
              <a:buChar char="•"/>
            </a:pPr>
            <a:r>
              <a:rPr lang="es-ES" dirty="0" smtClean="0"/>
              <a:t>Más y mejor cooperación internacional</a:t>
            </a:r>
            <a:endParaRPr lang="es-ES" dirty="0"/>
          </a:p>
          <a:p>
            <a:pPr marL="514350" indent="-514350" algn="just">
              <a:buFont typeface="Arial" charset="0"/>
              <a:buChar char="•"/>
            </a:pPr>
            <a:r>
              <a:rPr lang="es-ES" dirty="0"/>
              <a:t>Protección de denunciantes</a:t>
            </a:r>
          </a:p>
          <a:p>
            <a:pPr marL="514350" indent="-514350" algn="just">
              <a:buFont typeface="Arial" charset="0"/>
              <a:buChar char="•"/>
            </a:pPr>
            <a:r>
              <a:rPr lang="es-ES" dirty="0"/>
              <a:t>Transparencia en el deporte</a:t>
            </a:r>
          </a:p>
          <a:p>
            <a:pPr marL="514350" indent="-514350" algn="just">
              <a:buFont typeface="Arial" charset="0"/>
              <a:buChar char="•"/>
            </a:pPr>
            <a:r>
              <a:rPr lang="es-ES" dirty="0" smtClean="0"/>
              <a:t>Más </a:t>
            </a:r>
            <a:r>
              <a:rPr lang="es-ES" dirty="0"/>
              <a:t>exigencias </a:t>
            </a:r>
            <a:r>
              <a:rPr lang="es-ES" dirty="0" smtClean="0"/>
              <a:t>a </a:t>
            </a:r>
            <a:r>
              <a:rPr lang="es-ES" dirty="0"/>
              <a:t>facilitadores de </a:t>
            </a:r>
            <a:r>
              <a:rPr lang="es-ES" dirty="0" smtClean="0"/>
              <a:t>negocios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1331640" y="56818"/>
            <a:ext cx="66247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4000" dirty="0" smtClean="0"/>
              <a:t>¿</a:t>
            </a:r>
            <a:r>
              <a:rPr lang="es-ES" sz="4000" dirty="0" smtClean="0"/>
              <a:t>QUÉ LOGRÓ LA CUMBRE?</a:t>
            </a:r>
            <a:endParaRPr lang="es-ES_tradnl" sz="4000" dirty="0"/>
          </a:p>
        </p:txBody>
      </p:sp>
    </p:spTree>
    <p:extLst>
      <p:ext uri="{BB962C8B-B14F-4D97-AF65-F5344CB8AC3E}">
        <p14:creationId xmlns:p14="http://schemas.microsoft.com/office/powerpoint/2010/main" val="1812075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650" y="342900"/>
            <a:ext cx="81407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106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" y="666750"/>
            <a:ext cx="7848600" cy="552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1174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950" y="762000"/>
            <a:ext cx="79121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6106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0" y="711200"/>
            <a:ext cx="7874000" cy="543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9973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1979712" y="56818"/>
            <a:ext cx="54726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4000" dirty="0" smtClean="0"/>
              <a:t>¿</a:t>
            </a:r>
            <a:r>
              <a:rPr lang="es-ES" sz="4000" dirty="0" smtClean="0"/>
              <a:t>QUÉ FUE LA CUMBRE?</a:t>
            </a:r>
            <a:endParaRPr lang="es-ES_tradnl" sz="400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692696"/>
            <a:ext cx="8316416" cy="5999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923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79512" y="1412776"/>
            <a:ext cx="2520280" cy="4824536"/>
          </a:xfrm>
        </p:spPr>
        <p:txBody>
          <a:bodyPr>
            <a:normAutofit fontScale="92500"/>
          </a:bodyPr>
          <a:lstStyle/>
          <a:p>
            <a:pPr marL="514350" indent="-514350" algn="just">
              <a:buFont typeface="Arial" charset="0"/>
              <a:buChar char="•"/>
            </a:pPr>
            <a:r>
              <a:rPr lang="es-ES" sz="2400" dirty="0" smtClean="0">
                <a:solidFill>
                  <a:schemeClr val="tx1"/>
                </a:solidFill>
              </a:rPr>
              <a:t>WBP</a:t>
            </a:r>
          </a:p>
          <a:p>
            <a:pPr marL="514350" indent="-514350" algn="just">
              <a:buFont typeface="Arial" charset="0"/>
              <a:buChar char="•"/>
            </a:pPr>
            <a:r>
              <a:rPr lang="es-ES" sz="2400" dirty="0" smtClean="0">
                <a:solidFill>
                  <a:schemeClr val="tx1"/>
                </a:solidFill>
              </a:rPr>
              <a:t>Beneficial </a:t>
            </a:r>
            <a:r>
              <a:rPr lang="es-ES" sz="2400" dirty="0" err="1" smtClean="0">
                <a:solidFill>
                  <a:schemeClr val="tx1"/>
                </a:solidFill>
              </a:rPr>
              <a:t>Ownership</a:t>
            </a:r>
            <a:endParaRPr lang="es-ES" sz="2400" dirty="0" smtClean="0">
              <a:solidFill>
                <a:schemeClr val="tx1"/>
              </a:solidFill>
            </a:endParaRPr>
          </a:p>
          <a:p>
            <a:pPr marL="514350" indent="-514350" algn="just">
              <a:buFont typeface="Arial" charset="0"/>
              <a:buChar char="•"/>
            </a:pPr>
            <a:r>
              <a:rPr lang="es-ES" sz="2400" dirty="0" smtClean="0">
                <a:solidFill>
                  <a:schemeClr val="tx1"/>
                </a:solidFill>
              </a:rPr>
              <a:t>PEPS</a:t>
            </a:r>
          </a:p>
          <a:p>
            <a:pPr marL="514350" indent="-514350" algn="just">
              <a:buFont typeface="Arial" charset="0"/>
              <a:buChar char="•"/>
            </a:pPr>
            <a:r>
              <a:rPr lang="es-ES" sz="2400" dirty="0" smtClean="0">
                <a:solidFill>
                  <a:schemeClr val="tx1"/>
                </a:solidFill>
              </a:rPr>
              <a:t>Contratación pública (+G20 Bancarización plena)</a:t>
            </a:r>
          </a:p>
          <a:p>
            <a:pPr marL="514350" indent="-514350" algn="just">
              <a:buFont typeface="Arial" charset="0"/>
              <a:buChar char="•"/>
            </a:pPr>
            <a:r>
              <a:rPr lang="es-ES" sz="2400" dirty="0" smtClean="0">
                <a:solidFill>
                  <a:schemeClr val="tx1"/>
                </a:solidFill>
              </a:rPr>
              <a:t>EITI</a:t>
            </a:r>
          </a:p>
          <a:p>
            <a:pPr marL="514350" indent="-514350" algn="just">
              <a:buFont typeface="Arial" charset="0"/>
              <a:buChar char="•"/>
            </a:pPr>
            <a:r>
              <a:rPr lang="es-ES" sz="2400" dirty="0" smtClean="0">
                <a:solidFill>
                  <a:schemeClr val="tx1"/>
                </a:solidFill>
              </a:rPr>
              <a:t>UIAF</a:t>
            </a:r>
          </a:p>
          <a:p>
            <a:pPr marL="514350" indent="-514350" algn="just">
              <a:buFont typeface="Arial" charset="0"/>
              <a:buChar char="•"/>
            </a:pPr>
            <a:r>
              <a:rPr lang="es-ES" sz="2400" dirty="0" smtClean="0">
                <a:solidFill>
                  <a:schemeClr val="tx1"/>
                </a:solidFill>
              </a:rPr>
              <a:t>Cabildeo</a:t>
            </a:r>
          </a:p>
          <a:p>
            <a:pPr marL="514350" indent="-514350" algn="just">
              <a:buFont typeface="Arial" charset="0"/>
              <a:buChar char="•"/>
            </a:pPr>
            <a:r>
              <a:rPr lang="es-ES" sz="2400" dirty="0" smtClean="0">
                <a:solidFill>
                  <a:schemeClr val="tx1"/>
                </a:solidFill>
              </a:rPr>
              <a:t>Ley de Probidad</a:t>
            </a:r>
          </a:p>
          <a:p>
            <a:pPr marL="514350" indent="-514350" algn="just">
              <a:buFont typeface="Arial" charset="0"/>
              <a:buChar char="•"/>
            </a:pPr>
            <a:endParaRPr lang="es-ES" sz="2400" dirty="0" smtClean="0">
              <a:solidFill>
                <a:schemeClr val="tx1"/>
              </a:solidFill>
            </a:endParaRPr>
          </a:p>
          <a:p>
            <a:pPr marL="514350" indent="-514350" algn="just">
              <a:buFont typeface="Arial" charset="0"/>
              <a:buChar char="•"/>
            </a:pPr>
            <a:endParaRPr lang="es-ES" sz="2400" dirty="0" smtClean="0">
              <a:solidFill>
                <a:schemeClr val="tx1"/>
              </a:solidFill>
            </a:endParaRPr>
          </a:p>
          <a:p>
            <a:pPr marL="514350" indent="-514350" algn="just">
              <a:buAutoNum type="arabicPeriod"/>
            </a:pPr>
            <a:endParaRPr lang="es-ES" sz="2400" dirty="0" smtClean="0">
              <a:solidFill>
                <a:schemeClr val="tx1"/>
              </a:solidFill>
            </a:endParaRPr>
          </a:p>
          <a:p>
            <a:pPr marL="514350" indent="-514350" algn="just">
              <a:buAutoNum type="arabicPeriod"/>
            </a:pPr>
            <a:endParaRPr lang="es-ES" sz="2400" dirty="0" smtClean="0">
              <a:solidFill>
                <a:schemeClr val="tx1"/>
              </a:solidFill>
            </a:endParaRPr>
          </a:p>
          <a:p>
            <a:pPr marL="514350" indent="-514350" algn="just">
              <a:buAutoNum type="arabicPeriod"/>
            </a:pPr>
            <a:endParaRPr lang="es-ES_tradnl" sz="2400" dirty="0">
              <a:solidFill>
                <a:schemeClr val="tx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792" y="2420888"/>
            <a:ext cx="6290863" cy="1973188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187624" y="56818"/>
            <a:ext cx="6984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4000" dirty="0" smtClean="0"/>
              <a:t>¿</a:t>
            </a:r>
            <a:r>
              <a:rPr lang="es-ES" sz="4000" dirty="0" smtClean="0"/>
              <a:t>CÓMO IMPACTA A COLOMBIA?</a:t>
            </a:r>
            <a:endParaRPr lang="es-ES_tradnl" sz="4000" dirty="0"/>
          </a:p>
        </p:txBody>
      </p:sp>
    </p:spTree>
    <p:extLst>
      <p:ext uri="{BB962C8B-B14F-4D97-AF65-F5344CB8AC3E}">
        <p14:creationId xmlns:p14="http://schemas.microsoft.com/office/powerpoint/2010/main" val="1840603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79674"/>
            <a:ext cx="9144000" cy="2498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06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69736"/>
            <a:ext cx="9144000" cy="311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06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7419"/>
            <a:ext cx="9144000" cy="5243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245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3251"/>
            <a:ext cx="9144000" cy="5291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28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059"/>
            <a:ext cx="9144000" cy="4347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40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4358"/>
            <a:ext cx="9144000" cy="4789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379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22813" y="939977"/>
            <a:ext cx="3600400" cy="760831"/>
          </a:xfrm>
        </p:spPr>
        <p:txBody>
          <a:bodyPr>
            <a:noAutofit/>
          </a:bodyPr>
          <a:lstStyle/>
          <a:p>
            <a:pPr algn="l"/>
            <a:r>
              <a:rPr lang="es-ES" sz="2000" dirty="0" smtClean="0">
                <a:solidFill>
                  <a:schemeClr val="tx1"/>
                </a:solidFill>
              </a:rPr>
              <a:t>Seguimos sin tener claro por qué la gente se corrompe</a:t>
            </a:r>
          </a:p>
          <a:p>
            <a:pPr algn="l"/>
            <a:endParaRPr lang="es-ES_tradnl" sz="2000" dirty="0">
              <a:solidFill>
                <a:schemeClr val="tx1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979712" y="56818"/>
            <a:ext cx="54726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4000" dirty="0" smtClean="0"/>
              <a:t>¿</a:t>
            </a:r>
            <a:r>
              <a:rPr lang="es-ES" sz="4000" dirty="0" smtClean="0"/>
              <a:t>OTROS PROBLEMAS?</a:t>
            </a:r>
            <a:endParaRPr lang="es-ES_tradnl" sz="40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8416" y="939977"/>
            <a:ext cx="3925583" cy="591802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/>
          <a:srcRect r="1845" b="11326"/>
          <a:stretch/>
        </p:blipFill>
        <p:spPr>
          <a:xfrm>
            <a:off x="522813" y="1655772"/>
            <a:ext cx="3401115" cy="263732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5"/>
          <a:srcRect r="2618"/>
          <a:stretch/>
        </p:blipFill>
        <p:spPr>
          <a:xfrm>
            <a:off x="549599" y="4509120"/>
            <a:ext cx="3374330" cy="2224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196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17982" t="8322" r="7747"/>
          <a:stretch/>
        </p:blipFill>
        <p:spPr>
          <a:xfrm>
            <a:off x="10076" y="476672"/>
            <a:ext cx="9133924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022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0" y="332656"/>
            <a:ext cx="889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19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0" y="980728"/>
            <a:ext cx="9144000" cy="6038952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3131840" y="260648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dirty="0" err="1" smtClean="0"/>
              <a:t>Bubble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trouble</a:t>
            </a:r>
            <a:r>
              <a:rPr lang="es-ES_tradnl" sz="2400" dirty="0" smtClean="0"/>
              <a:t>!</a:t>
            </a:r>
            <a:endParaRPr lang="es-ES_tradnl" sz="2400" dirty="0"/>
          </a:p>
        </p:txBody>
      </p:sp>
    </p:spTree>
    <p:extLst>
      <p:ext uri="{BB962C8B-B14F-4D97-AF65-F5344CB8AC3E}">
        <p14:creationId xmlns:p14="http://schemas.microsoft.com/office/powerpoint/2010/main" val="1043949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57052"/>
            <a:ext cx="9144000" cy="534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256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3538" r="1964" b="1176"/>
          <a:stretch/>
        </p:blipFill>
        <p:spPr>
          <a:xfrm>
            <a:off x="1" y="1027584"/>
            <a:ext cx="9137114" cy="477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52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4067944" y="5834805"/>
            <a:ext cx="21957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dirty="0" smtClean="0"/>
              <a:t>Lecciones de </a:t>
            </a:r>
            <a:r>
              <a:rPr lang="es-ES_tradnl" sz="2000" smtClean="0"/>
              <a:t>la neurociencia</a:t>
            </a:r>
            <a:endParaRPr lang="es-ES_tradnl" sz="2000"/>
          </a:p>
        </p:txBody>
      </p:sp>
      <p:sp>
        <p:nvSpPr>
          <p:cNvPr id="5" name="Rectángulo 4"/>
          <p:cNvSpPr/>
          <p:nvPr/>
        </p:nvSpPr>
        <p:spPr>
          <a:xfrm>
            <a:off x="6123346" y="6173359"/>
            <a:ext cx="29880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s-ES" dirty="0"/>
              <a:t>Ley </a:t>
            </a:r>
            <a:r>
              <a:rPr lang="es-ES" dirty="0" err="1"/>
              <a:t>Antisoborno</a:t>
            </a:r>
            <a:r>
              <a:rPr lang="es-ES" dirty="0"/>
              <a:t> de 2016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343183"/>
            <a:ext cx="6180556" cy="549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6685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3707904" y="6342636"/>
            <a:ext cx="26988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smtClean="0"/>
              <a:t>Inteligencia artificial</a:t>
            </a:r>
            <a:endParaRPr lang="es-ES_tradnl" sz="200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325525"/>
            <a:ext cx="8775700" cy="603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1236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r="49093"/>
          <a:stretch/>
        </p:blipFill>
        <p:spPr>
          <a:xfrm>
            <a:off x="179512" y="1988840"/>
            <a:ext cx="4176464" cy="28321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/>
          <a:srcRect b="2479"/>
          <a:stretch/>
        </p:blipFill>
        <p:spPr>
          <a:xfrm>
            <a:off x="4355976" y="507931"/>
            <a:ext cx="4784610" cy="608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8565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1979712" y="56818"/>
            <a:ext cx="54726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4000" dirty="0" smtClean="0"/>
              <a:t>¿</a:t>
            </a:r>
            <a:r>
              <a:rPr lang="es-ES" sz="4000" dirty="0" smtClean="0"/>
              <a:t>OTROS PROBLEMAS?</a:t>
            </a:r>
            <a:endParaRPr lang="es-ES_tradnl" sz="4000" dirty="0"/>
          </a:p>
        </p:txBody>
      </p:sp>
      <p:sp>
        <p:nvSpPr>
          <p:cNvPr id="4" name="Rectángulo 3"/>
          <p:cNvSpPr/>
          <p:nvPr/>
        </p:nvSpPr>
        <p:spPr>
          <a:xfrm>
            <a:off x="160421" y="1474980"/>
            <a:ext cx="280831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 smtClean="0"/>
              <a:t>Gran </a:t>
            </a:r>
            <a:r>
              <a:rPr lang="es-ES" sz="2000" dirty="0"/>
              <a:t>populismo y confusión en lucha </a:t>
            </a:r>
            <a:r>
              <a:rPr lang="es-ES" sz="2000" dirty="0" smtClean="0"/>
              <a:t>anticorrupción (en Colombia y el extranjero)</a:t>
            </a:r>
          </a:p>
          <a:p>
            <a:endParaRPr lang="es-ES" sz="2000" dirty="0"/>
          </a:p>
          <a:p>
            <a:endParaRPr lang="es-ES" sz="2000" dirty="0" smtClean="0"/>
          </a:p>
          <a:p>
            <a:endParaRPr lang="es-ES" sz="2000" dirty="0"/>
          </a:p>
          <a:p>
            <a:endParaRPr lang="es-ES" sz="2000" dirty="0" smtClean="0"/>
          </a:p>
          <a:p>
            <a:r>
              <a:rPr lang="es-ES" sz="2000" dirty="0" smtClean="0"/>
              <a:t>Falta mayor comprensión del fenómeno</a:t>
            </a:r>
            <a:endParaRPr lang="es-ES" sz="2000" dirty="0"/>
          </a:p>
        </p:txBody>
      </p:sp>
      <p:sp>
        <p:nvSpPr>
          <p:cNvPr id="6" name="CuadroTexto 5"/>
          <p:cNvSpPr txBox="1"/>
          <p:nvPr/>
        </p:nvSpPr>
        <p:spPr>
          <a:xfrm>
            <a:off x="4954107" y="935176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i="1" smtClean="0">
                <a:solidFill>
                  <a:srgbClr val="FF0000"/>
                </a:solidFill>
              </a:rPr>
              <a:t>¿Muro de la infamia?</a:t>
            </a:r>
            <a:endParaRPr lang="es-ES_tradnl" i="1">
              <a:solidFill>
                <a:srgbClr val="FF0000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143508" y="5854454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i="1" dirty="0" smtClean="0">
                <a:solidFill>
                  <a:srgbClr val="FF0000"/>
                </a:solidFill>
              </a:rPr>
              <a:t>¿Salario de congresistas?</a:t>
            </a:r>
            <a:endParaRPr lang="es-ES_tradnl" i="1" dirty="0">
              <a:solidFill>
                <a:srgbClr val="FF0000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-3348880" y="9794706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/>
              <a:t>¿Salario </a:t>
            </a:r>
            <a:r>
              <a:rPr lang="es-ES_tradnl" smtClean="0"/>
              <a:t>de congresistas?</a:t>
            </a:r>
            <a:endParaRPr lang="es-ES_tradnl"/>
          </a:p>
        </p:txBody>
      </p:sp>
      <p:sp>
        <p:nvSpPr>
          <p:cNvPr id="9" name="CuadroTexto 8"/>
          <p:cNvSpPr txBox="1"/>
          <p:nvPr/>
        </p:nvSpPr>
        <p:spPr>
          <a:xfrm>
            <a:off x="4283968" y="5854454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i="1" dirty="0" smtClean="0">
                <a:solidFill>
                  <a:srgbClr val="FF0000"/>
                </a:solidFill>
              </a:rPr>
              <a:t>¿</a:t>
            </a:r>
            <a:r>
              <a:rPr lang="es-ES_tradnl" i="1" dirty="0" err="1" smtClean="0">
                <a:solidFill>
                  <a:srgbClr val="FF0000"/>
                </a:solidFill>
              </a:rPr>
              <a:t>Rendici</a:t>
            </a:r>
            <a:r>
              <a:rPr lang="es-ES" i="1" dirty="0" err="1" smtClean="0">
                <a:solidFill>
                  <a:srgbClr val="FF0000"/>
                </a:solidFill>
              </a:rPr>
              <a:t>ón</a:t>
            </a:r>
            <a:r>
              <a:rPr lang="es-ES" i="1" dirty="0" smtClean="0">
                <a:solidFill>
                  <a:srgbClr val="FF0000"/>
                </a:solidFill>
              </a:rPr>
              <a:t> de cuentas</a:t>
            </a:r>
            <a:r>
              <a:rPr lang="es-ES_tradnl" i="1" dirty="0" smtClean="0">
                <a:solidFill>
                  <a:srgbClr val="FF0000"/>
                </a:solidFill>
              </a:rPr>
              <a:t>? ¡Ya existe!</a:t>
            </a:r>
            <a:endParaRPr lang="es-ES_tradnl" i="1" dirty="0">
              <a:solidFill>
                <a:srgbClr val="FF0000"/>
              </a:solidFill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6278" y="1474980"/>
            <a:ext cx="5378170" cy="4048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756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1403648" y="1052736"/>
            <a:ext cx="6840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smtClean="0"/>
              <a:t>Una “novedosa” </a:t>
            </a:r>
            <a:r>
              <a:rPr lang="es-ES" sz="2400" dirty="0" smtClean="0"/>
              <a:t>interpretación del Consejo de Estado</a:t>
            </a:r>
            <a:endParaRPr lang="es-ES_tradnl" sz="24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00808"/>
            <a:ext cx="9144000" cy="42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242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5364088" y="2734624"/>
            <a:ext cx="33843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 smtClean="0"/>
              <a:t>¿Más o menos corrupción en el postconflicto?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513" y="0"/>
            <a:ext cx="4968553" cy="6934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0187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611560" y="2492896"/>
            <a:ext cx="3312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/>
              <a:t>Ley </a:t>
            </a:r>
            <a:r>
              <a:rPr lang="es-ES" sz="2400" dirty="0" err="1" smtClean="0"/>
              <a:t>Antisoborno</a:t>
            </a:r>
            <a:r>
              <a:rPr lang="es-ES" sz="2400" dirty="0" smtClean="0"/>
              <a:t> y problemas actuales del </a:t>
            </a:r>
            <a:r>
              <a:rPr lang="es-ES" sz="2400" i="1" dirty="0" err="1" smtClean="0"/>
              <a:t>compliance</a:t>
            </a:r>
            <a:endParaRPr lang="es-ES_tradnl" sz="2400" i="1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 l="3351" t="1701" r="2822" b="1701"/>
          <a:stretch/>
        </p:blipFill>
        <p:spPr>
          <a:xfrm>
            <a:off x="4427984" y="116632"/>
            <a:ext cx="4032448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664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755576" y="1268760"/>
            <a:ext cx="784887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s-ES_tradnl" sz="2400" dirty="0" smtClean="0"/>
              <a:t>Falta de </a:t>
            </a:r>
            <a:r>
              <a:rPr lang="es-ES_tradnl" sz="2400" i="1" dirty="0" err="1" smtClean="0"/>
              <a:t>platanizaci</a:t>
            </a:r>
            <a:r>
              <a:rPr lang="es-ES" sz="2400" i="1" dirty="0" err="1" smtClean="0"/>
              <a:t>ón</a:t>
            </a:r>
            <a:r>
              <a:rPr lang="es-ES" sz="2400" i="1" dirty="0" smtClean="0"/>
              <a:t> </a:t>
            </a:r>
            <a:r>
              <a:rPr lang="es-ES" sz="2400" dirty="0" smtClean="0"/>
              <a:t>de programas de </a:t>
            </a:r>
            <a:r>
              <a:rPr lang="es-ES" sz="2400" dirty="0" err="1" smtClean="0"/>
              <a:t>compliance</a:t>
            </a:r>
            <a:r>
              <a:rPr lang="es-ES" sz="2400" dirty="0" smtClean="0"/>
              <a:t> de empresas multinacionales</a:t>
            </a:r>
          </a:p>
          <a:p>
            <a:pPr marL="342900" indent="-342900">
              <a:buFont typeface="Arial" charset="0"/>
              <a:buChar char="•"/>
            </a:pPr>
            <a:endParaRPr lang="es-ES_tradnl" sz="2400" dirty="0" smtClean="0"/>
          </a:p>
          <a:p>
            <a:pPr marL="342900" indent="-342900">
              <a:buFont typeface="Arial" charset="0"/>
              <a:buChar char="•"/>
            </a:pPr>
            <a:r>
              <a:rPr lang="es-ES_tradnl" sz="2400" dirty="0" smtClean="0"/>
              <a:t>Empresas creen que saben c</a:t>
            </a:r>
            <a:r>
              <a:rPr lang="es-ES" sz="2400" dirty="0" err="1" smtClean="0"/>
              <a:t>ómo</a:t>
            </a:r>
            <a:r>
              <a:rPr lang="es-ES" sz="2400" dirty="0" smtClean="0"/>
              <a:t> lidiar con casos penales, pero no siempre es el caso</a:t>
            </a:r>
          </a:p>
          <a:p>
            <a:pPr marL="342900" indent="-342900">
              <a:buFont typeface="Arial" charset="0"/>
              <a:buChar char="•"/>
            </a:pPr>
            <a:endParaRPr lang="es-ES" sz="2400" dirty="0"/>
          </a:p>
          <a:p>
            <a:pPr marL="342900" indent="-342900">
              <a:buFont typeface="Arial" charset="0"/>
              <a:buChar char="•"/>
            </a:pPr>
            <a:r>
              <a:rPr lang="es-ES" sz="2400" dirty="0" smtClean="0"/>
              <a:t>No son conscientes de que otros países también han desarrollado normas contra el soborno transnacional</a:t>
            </a:r>
          </a:p>
          <a:p>
            <a:pPr marL="342900" indent="-342900">
              <a:buFont typeface="Arial" charset="0"/>
              <a:buChar char="•"/>
            </a:pPr>
            <a:endParaRPr lang="es-ES" sz="2400" dirty="0"/>
          </a:p>
          <a:p>
            <a:pPr marL="342900" indent="-342900">
              <a:buFont typeface="Arial" charset="0"/>
              <a:buChar char="•"/>
            </a:pPr>
            <a:r>
              <a:rPr lang="es-ES" sz="2400" dirty="0" smtClean="0"/>
              <a:t>Se precipitan y actúan con torpeza</a:t>
            </a:r>
          </a:p>
          <a:p>
            <a:pPr marL="342900" indent="-342900">
              <a:buFont typeface="Arial" charset="0"/>
              <a:buChar char="•"/>
            </a:pPr>
            <a:endParaRPr lang="es-ES" sz="2400" dirty="0"/>
          </a:p>
          <a:p>
            <a:pPr marL="342900" indent="-342900">
              <a:buFont typeface="Arial" charset="0"/>
              <a:buChar char="•"/>
            </a:pPr>
            <a:r>
              <a:rPr lang="es-ES" sz="2400" dirty="0" smtClean="0"/>
              <a:t>Informan al top-</a:t>
            </a:r>
            <a:r>
              <a:rPr lang="es-ES" sz="2400" dirty="0" err="1" smtClean="0"/>
              <a:t>management</a:t>
            </a:r>
            <a:r>
              <a:rPr lang="es-ES" sz="2400" dirty="0" smtClean="0"/>
              <a:t> el problema, pero a veces el top-</a:t>
            </a:r>
            <a:r>
              <a:rPr lang="es-ES" sz="2400" dirty="0" err="1" smtClean="0"/>
              <a:t>management</a:t>
            </a:r>
            <a:r>
              <a:rPr lang="es-ES" sz="2400" dirty="0" smtClean="0"/>
              <a:t> está involucrado</a:t>
            </a:r>
            <a:endParaRPr lang="es-ES_tradnl" sz="2400" dirty="0"/>
          </a:p>
        </p:txBody>
      </p:sp>
    </p:spTree>
    <p:extLst>
      <p:ext uri="{BB962C8B-B14F-4D97-AF65-F5344CB8AC3E}">
        <p14:creationId xmlns:p14="http://schemas.microsoft.com/office/powerpoint/2010/main" val="1122170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115616" y="1268760"/>
            <a:ext cx="705678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000" b="1" i="1" dirty="0" err="1">
                <a:solidFill>
                  <a:prstClr val="black"/>
                </a:solidFill>
                <a:latin typeface="Publico-Roman" charset="0"/>
              </a:rPr>
              <a:t>It</a:t>
            </a:r>
            <a:r>
              <a:rPr lang="es-ES_tradnl" sz="2000" b="1" i="1" dirty="0">
                <a:solidFill>
                  <a:prstClr val="black"/>
                </a:solidFill>
                <a:latin typeface="Publico-Roman" charset="0"/>
              </a:rPr>
              <a:t> </a:t>
            </a:r>
            <a:r>
              <a:rPr lang="es-ES_tradnl" sz="2000" b="1" i="1" dirty="0" err="1">
                <a:solidFill>
                  <a:prstClr val="black"/>
                </a:solidFill>
                <a:latin typeface="Publico-Roman" charset="0"/>
              </a:rPr>
              <a:t>is</a:t>
            </a:r>
            <a:r>
              <a:rPr lang="es-ES_tradnl" sz="2000" b="1" i="1" dirty="0">
                <a:solidFill>
                  <a:prstClr val="black"/>
                </a:solidFill>
                <a:latin typeface="Publico-Roman" charset="0"/>
              </a:rPr>
              <a:t> </a:t>
            </a:r>
            <a:r>
              <a:rPr lang="es-ES_tradnl" sz="2000" b="1" i="1" dirty="0" err="1">
                <a:solidFill>
                  <a:prstClr val="black"/>
                </a:solidFill>
                <a:latin typeface="Publico-Roman" charset="0"/>
              </a:rPr>
              <a:t>hardly</a:t>
            </a:r>
            <a:r>
              <a:rPr lang="es-ES_tradnl" sz="2000" b="1" i="1" dirty="0">
                <a:solidFill>
                  <a:prstClr val="black"/>
                </a:solidFill>
                <a:latin typeface="Publico-Roman" charset="0"/>
              </a:rPr>
              <a:t> </a:t>
            </a:r>
            <a:r>
              <a:rPr lang="es-ES_tradnl" sz="2000" b="1" i="1" dirty="0" err="1">
                <a:solidFill>
                  <a:prstClr val="black"/>
                </a:solidFill>
                <a:latin typeface="Publico-Roman" charset="0"/>
              </a:rPr>
              <a:t>news</a:t>
            </a:r>
            <a:r>
              <a:rPr lang="es-ES_tradnl" sz="2000" b="1" i="1" dirty="0">
                <a:solidFill>
                  <a:prstClr val="black"/>
                </a:solidFill>
                <a:latin typeface="Publico-Roman" charset="0"/>
              </a:rPr>
              <a:t> to </a:t>
            </a:r>
            <a:r>
              <a:rPr lang="es-ES_tradnl" sz="2000" b="1" i="1" dirty="0" err="1">
                <a:solidFill>
                  <a:prstClr val="black"/>
                </a:solidFill>
                <a:latin typeface="Publico-Roman" charset="0"/>
              </a:rPr>
              <a:t>Londoners</a:t>
            </a:r>
            <a:r>
              <a:rPr lang="es-ES_tradnl" sz="2000" b="1" i="1" dirty="0">
                <a:solidFill>
                  <a:prstClr val="black"/>
                </a:solidFill>
                <a:latin typeface="Publico-Roman" charset="0"/>
              </a:rPr>
              <a:t> </a:t>
            </a:r>
            <a:r>
              <a:rPr lang="es-ES_tradnl" sz="2000" b="1" i="1" dirty="0" err="1">
                <a:solidFill>
                  <a:prstClr val="black"/>
                </a:solidFill>
                <a:latin typeface="Publico-Roman" charset="0"/>
              </a:rPr>
              <a:t>that</a:t>
            </a:r>
            <a:r>
              <a:rPr lang="es-ES_tradnl" sz="2000" b="1" i="1" dirty="0">
                <a:solidFill>
                  <a:prstClr val="black"/>
                </a:solidFill>
                <a:latin typeface="Publico-Roman" charset="0"/>
              </a:rPr>
              <a:t> </a:t>
            </a:r>
            <a:r>
              <a:rPr lang="es-ES_tradnl" sz="2000" b="1" i="1" dirty="0" err="1">
                <a:solidFill>
                  <a:prstClr val="black"/>
                </a:solidFill>
                <a:latin typeface="Publico-Roman" charset="0"/>
              </a:rPr>
              <a:t>housing</a:t>
            </a:r>
            <a:r>
              <a:rPr lang="es-ES_tradnl" sz="2000" b="1" i="1" dirty="0">
                <a:solidFill>
                  <a:prstClr val="black"/>
                </a:solidFill>
                <a:latin typeface="Publico-Roman" charset="0"/>
              </a:rPr>
              <a:t> </a:t>
            </a:r>
            <a:r>
              <a:rPr lang="es-ES_tradnl" sz="2000" b="1" i="1" dirty="0" err="1">
                <a:solidFill>
                  <a:prstClr val="black"/>
                </a:solidFill>
                <a:latin typeface="Publico-Roman" charset="0"/>
              </a:rPr>
              <a:t>is</a:t>
            </a:r>
            <a:r>
              <a:rPr lang="es-ES_tradnl" sz="2000" b="1" i="1" dirty="0">
                <a:solidFill>
                  <a:prstClr val="black"/>
                </a:solidFill>
                <a:latin typeface="Publico-Roman" charset="0"/>
              </a:rPr>
              <a:t> </a:t>
            </a:r>
            <a:r>
              <a:rPr lang="es-ES_tradnl" sz="2000" b="1" i="1" dirty="0" err="1">
                <a:solidFill>
                  <a:prstClr val="black"/>
                </a:solidFill>
                <a:latin typeface="Publico-Roman" charset="0"/>
              </a:rPr>
              <a:t>unaffordable</a:t>
            </a:r>
            <a:r>
              <a:rPr lang="es-ES_tradnl" sz="2000" b="1" i="1" dirty="0">
                <a:solidFill>
                  <a:prstClr val="black"/>
                </a:solidFill>
                <a:latin typeface="Publico-Roman" charset="0"/>
              </a:rPr>
              <a:t> </a:t>
            </a:r>
            <a:r>
              <a:rPr lang="es-ES_tradnl" sz="2000" b="1" i="1" dirty="0" err="1">
                <a:solidFill>
                  <a:prstClr val="black"/>
                </a:solidFill>
                <a:latin typeface="Publico-Roman" charset="0"/>
              </a:rPr>
              <a:t>for</a:t>
            </a:r>
            <a:r>
              <a:rPr lang="es-ES_tradnl" sz="2000" b="1" i="1" dirty="0">
                <a:solidFill>
                  <a:prstClr val="black"/>
                </a:solidFill>
                <a:latin typeface="Publico-Roman" charset="0"/>
              </a:rPr>
              <a:t> </a:t>
            </a:r>
            <a:r>
              <a:rPr lang="es-ES_tradnl" sz="2000" b="1" i="1" dirty="0" err="1">
                <a:solidFill>
                  <a:prstClr val="black"/>
                </a:solidFill>
                <a:latin typeface="Publico-Roman" charset="0"/>
              </a:rPr>
              <a:t>too</a:t>
            </a:r>
            <a:r>
              <a:rPr lang="es-ES_tradnl" sz="2000" b="1" i="1" dirty="0">
                <a:solidFill>
                  <a:prstClr val="black"/>
                </a:solidFill>
                <a:latin typeface="Publico-Roman" charset="0"/>
              </a:rPr>
              <a:t> </a:t>
            </a:r>
            <a:r>
              <a:rPr lang="es-ES_tradnl" sz="2000" b="1" i="1" dirty="0" err="1">
                <a:solidFill>
                  <a:prstClr val="black"/>
                </a:solidFill>
                <a:latin typeface="Publico-Roman" charset="0"/>
              </a:rPr>
              <a:t>many</a:t>
            </a:r>
            <a:r>
              <a:rPr lang="es-ES_tradnl" sz="2000" b="1" i="1" dirty="0">
                <a:solidFill>
                  <a:prstClr val="black"/>
                </a:solidFill>
                <a:latin typeface="Publico-Roman" charset="0"/>
              </a:rPr>
              <a:t> of </a:t>
            </a:r>
            <a:r>
              <a:rPr lang="es-ES_tradnl" sz="2000" b="1" i="1" dirty="0" err="1">
                <a:solidFill>
                  <a:prstClr val="black"/>
                </a:solidFill>
                <a:latin typeface="Publico-Roman" charset="0"/>
              </a:rPr>
              <a:t>us</a:t>
            </a:r>
            <a:r>
              <a:rPr lang="es-ES_tradnl" sz="2000" b="1" i="1" dirty="0">
                <a:solidFill>
                  <a:prstClr val="black"/>
                </a:solidFill>
                <a:latin typeface="Publico-Roman" charset="0"/>
              </a:rPr>
              <a:t>.</a:t>
            </a:r>
            <a:r>
              <a:rPr lang="es-ES_tradnl" sz="2000" i="1" dirty="0">
                <a:solidFill>
                  <a:prstClr val="black"/>
                </a:solidFill>
                <a:latin typeface="Publico-Roman" charset="0"/>
              </a:rPr>
              <a:t> </a:t>
            </a:r>
            <a:r>
              <a:rPr lang="es-ES_tradnl" sz="2000" i="1" dirty="0" err="1">
                <a:solidFill>
                  <a:prstClr val="black"/>
                </a:solidFill>
                <a:latin typeface="Publico-Roman" charset="0"/>
              </a:rPr>
              <a:t>It’s</a:t>
            </a:r>
            <a:r>
              <a:rPr lang="es-ES_tradnl" sz="2000" i="1" dirty="0">
                <a:solidFill>
                  <a:prstClr val="black"/>
                </a:solidFill>
                <a:latin typeface="Publico-Roman" charset="0"/>
              </a:rPr>
              <a:t> </a:t>
            </a:r>
            <a:r>
              <a:rPr lang="es-ES_tradnl" sz="2000" i="1" dirty="0" err="1">
                <a:solidFill>
                  <a:prstClr val="black"/>
                </a:solidFill>
                <a:latin typeface="Publico-Roman" charset="0"/>
              </a:rPr>
              <a:t>perhaps</a:t>
            </a:r>
            <a:r>
              <a:rPr lang="es-ES_tradnl" sz="2000" i="1" dirty="0">
                <a:solidFill>
                  <a:prstClr val="black"/>
                </a:solidFill>
                <a:latin typeface="Publico-Roman" charset="0"/>
              </a:rPr>
              <a:t> </a:t>
            </a:r>
            <a:r>
              <a:rPr lang="es-ES_tradnl" sz="2000" i="1" dirty="0" err="1">
                <a:solidFill>
                  <a:prstClr val="black"/>
                </a:solidFill>
                <a:latin typeface="Publico-Roman" charset="0"/>
              </a:rPr>
              <a:t>the</a:t>
            </a:r>
            <a:r>
              <a:rPr lang="es-ES_tradnl" sz="2000" i="1" dirty="0">
                <a:solidFill>
                  <a:prstClr val="black"/>
                </a:solidFill>
                <a:latin typeface="Publico-Roman" charset="0"/>
              </a:rPr>
              <a:t> </a:t>
            </a:r>
            <a:r>
              <a:rPr lang="es-ES_tradnl" sz="2000" i="1" dirty="0" err="1">
                <a:solidFill>
                  <a:prstClr val="black"/>
                </a:solidFill>
                <a:latin typeface="Publico-Roman" charset="0"/>
              </a:rPr>
              <a:t>most</a:t>
            </a:r>
            <a:r>
              <a:rPr lang="es-ES_tradnl" sz="2000" i="1" dirty="0">
                <a:solidFill>
                  <a:prstClr val="black"/>
                </a:solidFill>
                <a:latin typeface="Publico-Roman" charset="0"/>
              </a:rPr>
              <a:t> </a:t>
            </a:r>
            <a:r>
              <a:rPr lang="es-ES_tradnl" sz="2000" i="1" dirty="0" err="1">
                <a:solidFill>
                  <a:prstClr val="black"/>
                </a:solidFill>
                <a:latin typeface="Publico-Roman" charset="0"/>
              </a:rPr>
              <a:t>anguished</a:t>
            </a:r>
            <a:r>
              <a:rPr lang="es-ES_tradnl" sz="2000" i="1" dirty="0">
                <a:solidFill>
                  <a:prstClr val="black"/>
                </a:solidFill>
                <a:latin typeface="Publico-Roman" charset="0"/>
              </a:rPr>
              <a:t> of </a:t>
            </a:r>
            <a:r>
              <a:rPr lang="es-ES_tradnl" sz="2000" i="1" dirty="0" err="1">
                <a:solidFill>
                  <a:prstClr val="black"/>
                </a:solidFill>
                <a:latin typeface="Publico-Roman" charset="0"/>
              </a:rPr>
              <a:t>family</a:t>
            </a:r>
            <a:r>
              <a:rPr lang="es-ES_tradnl" sz="2000" i="1" dirty="0">
                <a:solidFill>
                  <a:prstClr val="black"/>
                </a:solidFill>
                <a:latin typeface="Publico-Roman" charset="0"/>
              </a:rPr>
              <a:t> </a:t>
            </a:r>
            <a:r>
              <a:rPr lang="es-ES_tradnl" sz="2000" i="1" dirty="0" err="1">
                <a:solidFill>
                  <a:prstClr val="black"/>
                </a:solidFill>
                <a:latin typeface="Publico-Roman" charset="0"/>
              </a:rPr>
              <a:t>discussion</a:t>
            </a:r>
            <a:r>
              <a:rPr lang="es-ES_tradnl" sz="2000" i="1" dirty="0">
                <a:solidFill>
                  <a:prstClr val="black"/>
                </a:solidFill>
                <a:latin typeface="Publico-Roman" charset="0"/>
              </a:rPr>
              <a:t> </a:t>
            </a:r>
            <a:r>
              <a:rPr lang="es-ES_tradnl" sz="2000" i="1" dirty="0" err="1">
                <a:solidFill>
                  <a:prstClr val="black"/>
                </a:solidFill>
                <a:latin typeface="Publico-Roman" charset="0"/>
              </a:rPr>
              <a:t>topics</a:t>
            </a:r>
            <a:r>
              <a:rPr lang="es-ES_tradnl" sz="2000" i="1" dirty="0">
                <a:solidFill>
                  <a:prstClr val="black"/>
                </a:solidFill>
                <a:latin typeface="Publico-Roman" charset="0"/>
              </a:rPr>
              <a:t>, </a:t>
            </a:r>
            <a:r>
              <a:rPr lang="es-ES_tradnl" sz="2000" i="1" dirty="0" err="1">
                <a:solidFill>
                  <a:prstClr val="black"/>
                </a:solidFill>
                <a:latin typeface="Publico-Roman" charset="0"/>
              </a:rPr>
              <a:t>the</a:t>
            </a:r>
            <a:r>
              <a:rPr lang="es-ES_tradnl" sz="2000" i="1" dirty="0">
                <a:solidFill>
                  <a:prstClr val="black"/>
                </a:solidFill>
                <a:latin typeface="Publico-Roman" charset="0"/>
              </a:rPr>
              <a:t> </a:t>
            </a:r>
            <a:r>
              <a:rPr lang="es-ES_tradnl" sz="2000" i="1" dirty="0" err="1">
                <a:solidFill>
                  <a:prstClr val="black"/>
                </a:solidFill>
                <a:latin typeface="Publico-Roman" charset="0"/>
              </a:rPr>
              <a:t>rantiest</a:t>
            </a:r>
            <a:r>
              <a:rPr lang="es-ES_tradnl" sz="2000" i="1" dirty="0">
                <a:solidFill>
                  <a:prstClr val="black"/>
                </a:solidFill>
                <a:latin typeface="Publico-Roman" charset="0"/>
              </a:rPr>
              <a:t> of pub </a:t>
            </a:r>
            <a:r>
              <a:rPr lang="es-ES_tradnl" sz="2000" i="1" dirty="0" err="1">
                <a:solidFill>
                  <a:prstClr val="black"/>
                </a:solidFill>
                <a:latin typeface="Publico-Roman" charset="0"/>
              </a:rPr>
              <a:t>conversations</a:t>
            </a:r>
            <a:r>
              <a:rPr lang="es-ES_tradnl" sz="2000" i="1" dirty="0">
                <a:solidFill>
                  <a:prstClr val="black"/>
                </a:solidFill>
                <a:latin typeface="Publico-Roman" charset="0"/>
              </a:rPr>
              <a:t>. </a:t>
            </a:r>
            <a:r>
              <a:rPr lang="es-ES_tradnl" sz="2000" b="1" i="1" dirty="0" err="1">
                <a:solidFill>
                  <a:prstClr val="black"/>
                </a:solidFill>
                <a:latin typeface="Publico-Roman" charset="0"/>
              </a:rPr>
              <a:t>The</a:t>
            </a:r>
            <a:r>
              <a:rPr lang="es-ES_tradnl" sz="2000" b="1" i="1" dirty="0">
                <a:solidFill>
                  <a:prstClr val="black"/>
                </a:solidFill>
                <a:latin typeface="Publico-Roman" charset="0"/>
              </a:rPr>
              <a:t> </a:t>
            </a:r>
            <a:r>
              <a:rPr lang="es-ES_tradnl" sz="2000" b="1" i="1" dirty="0" err="1">
                <a:solidFill>
                  <a:prstClr val="black"/>
                </a:solidFill>
                <a:latin typeface="Publico-Roman" charset="0"/>
              </a:rPr>
              <a:t>average</a:t>
            </a:r>
            <a:r>
              <a:rPr lang="es-ES_tradnl" sz="2000" b="1" i="1" dirty="0">
                <a:solidFill>
                  <a:prstClr val="black"/>
                </a:solidFill>
                <a:latin typeface="Publico-Roman" charset="0"/>
              </a:rPr>
              <a:t> British home </a:t>
            </a:r>
            <a:r>
              <a:rPr lang="es-ES_tradnl" sz="2000" b="1" i="1" dirty="0" err="1">
                <a:solidFill>
                  <a:prstClr val="black"/>
                </a:solidFill>
                <a:latin typeface="Publico-Roman" charset="0"/>
              </a:rPr>
              <a:t>now</a:t>
            </a:r>
            <a:r>
              <a:rPr lang="es-ES_tradnl" sz="2000" b="1" i="1" dirty="0">
                <a:solidFill>
                  <a:prstClr val="black"/>
                </a:solidFill>
                <a:latin typeface="Publico-Roman" charset="0"/>
              </a:rPr>
              <a:t> </a:t>
            </a:r>
            <a:r>
              <a:rPr lang="es-ES_tradnl" sz="2000" b="1" i="1" dirty="0" err="1">
                <a:solidFill>
                  <a:prstClr val="black"/>
                </a:solidFill>
                <a:latin typeface="Publico-Roman" charset="0"/>
              </a:rPr>
              <a:t>costs</a:t>
            </a:r>
            <a:r>
              <a:rPr lang="es-ES_tradnl" sz="2000" b="1" i="1" dirty="0">
                <a:solidFill>
                  <a:prstClr val="black"/>
                </a:solidFill>
                <a:latin typeface="Publico-Roman" charset="0"/>
              </a:rPr>
              <a:t> </a:t>
            </a:r>
            <a:r>
              <a:rPr lang="es-ES_tradnl" sz="2000" b="1" i="1" dirty="0" err="1">
                <a:solidFill>
                  <a:prstClr val="black"/>
                </a:solidFill>
                <a:latin typeface="Publico-Roman" charset="0"/>
              </a:rPr>
              <a:t>five</a:t>
            </a:r>
            <a:r>
              <a:rPr lang="es-ES_tradnl" sz="2000" b="1" i="1" dirty="0">
                <a:solidFill>
                  <a:prstClr val="black"/>
                </a:solidFill>
                <a:latin typeface="Publico-Roman" charset="0"/>
              </a:rPr>
              <a:t> times </a:t>
            </a:r>
            <a:r>
              <a:rPr lang="es-ES_tradnl" sz="2000" b="1" i="1" dirty="0" err="1">
                <a:solidFill>
                  <a:prstClr val="black"/>
                </a:solidFill>
                <a:latin typeface="Publico-Roman" charset="0"/>
              </a:rPr>
              <a:t>the</a:t>
            </a:r>
            <a:r>
              <a:rPr lang="es-ES_tradnl" sz="2000" b="1" i="1" dirty="0">
                <a:solidFill>
                  <a:prstClr val="black"/>
                </a:solidFill>
                <a:latin typeface="Publico-Roman" charset="0"/>
              </a:rPr>
              <a:t> </a:t>
            </a:r>
            <a:r>
              <a:rPr lang="es-ES_tradnl" sz="2000" b="1" i="1" dirty="0" err="1">
                <a:solidFill>
                  <a:prstClr val="black"/>
                </a:solidFill>
                <a:latin typeface="Publico-Roman" charset="0"/>
              </a:rPr>
              <a:t>average</a:t>
            </a:r>
            <a:r>
              <a:rPr lang="es-ES_tradnl" sz="2000" b="1" i="1" dirty="0">
                <a:solidFill>
                  <a:prstClr val="black"/>
                </a:solidFill>
                <a:latin typeface="Publico-Roman" charset="0"/>
              </a:rPr>
              <a:t> </a:t>
            </a:r>
            <a:r>
              <a:rPr lang="es-ES_tradnl" sz="2000" b="1" i="1" dirty="0" err="1">
                <a:solidFill>
                  <a:prstClr val="black"/>
                </a:solidFill>
                <a:latin typeface="Publico-Roman" charset="0"/>
              </a:rPr>
              <a:t>income</a:t>
            </a:r>
            <a:r>
              <a:rPr lang="es-ES_tradnl" sz="2000" b="1" i="1" dirty="0">
                <a:solidFill>
                  <a:prstClr val="black"/>
                </a:solidFill>
                <a:latin typeface="Publico-Roman" charset="0"/>
              </a:rPr>
              <a:t>. </a:t>
            </a:r>
            <a:r>
              <a:rPr lang="es-ES_tradnl" sz="2000" b="1" i="1" dirty="0" err="1">
                <a:solidFill>
                  <a:prstClr val="black"/>
                </a:solidFill>
                <a:latin typeface="Publico-Roman" charset="0"/>
              </a:rPr>
              <a:t>Perfectly</a:t>
            </a:r>
            <a:r>
              <a:rPr lang="es-ES_tradnl" sz="2000" b="1" i="1" dirty="0">
                <a:solidFill>
                  <a:prstClr val="black"/>
                </a:solidFill>
                <a:latin typeface="Publico-Roman" charset="0"/>
              </a:rPr>
              <a:t> </a:t>
            </a:r>
            <a:r>
              <a:rPr lang="es-ES_tradnl" sz="2000" b="1" i="1" dirty="0" err="1">
                <a:solidFill>
                  <a:prstClr val="black"/>
                </a:solidFill>
                <a:latin typeface="Publico-Roman" charset="0"/>
              </a:rPr>
              <a:t>ordinary</a:t>
            </a:r>
            <a:r>
              <a:rPr lang="es-ES_tradnl" sz="2000" b="1" i="1" dirty="0">
                <a:solidFill>
                  <a:prstClr val="black"/>
                </a:solidFill>
                <a:latin typeface="Publico-Roman" charset="0"/>
              </a:rPr>
              <a:t> </a:t>
            </a:r>
            <a:r>
              <a:rPr lang="es-ES_tradnl" sz="2000" b="1" i="1" dirty="0" err="1">
                <a:solidFill>
                  <a:prstClr val="black"/>
                </a:solidFill>
                <a:latin typeface="Publico-Roman" charset="0"/>
              </a:rPr>
              <a:t>two-bedroom</a:t>
            </a:r>
            <a:r>
              <a:rPr lang="es-ES_tradnl" sz="2000" b="1" i="1" dirty="0">
                <a:solidFill>
                  <a:prstClr val="black"/>
                </a:solidFill>
                <a:latin typeface="Publico-Roman" charset="0"/>
              </a:rPr>
              <a:t> </a:t>
            </a:r>
            <a:r>
              <a:rPr lang="es-ES_tradnl" sz="2000" b="1" i="1" dirty="0" err="1">
                <a:solidFill>
                  <a:prstClr val="black"/>
                </a:solidFill>
                <a:latin typeface="Publico-Roman" charset="0"/>
              </a:rPr>
              <a:t>homes</a:t>
            </a:r>
            <a:r>
              <a:rPr lang="es-ES_tradnl" sz="2000" b="1" i="1" dirty="0">
                <a:solidFill>
                  <a:prstClr val="black"/>
                </a:solidFill>
                <a:latin typeface="Publico-Roman" charset="0"/>
              </a:rPr>
              <a:t> in </a:t>
            </a:r>
            <a:r>
              <a:rPr lang="es-ES_tradnl" sz="2000" b="1" i="1" dirty="0" err="1">
                <a:solidFill>
                  <a:prstClr val="black"/>
                </a:solidFill>
                <a:latin typeface="Publico-Roman" charset="0"/>
              </a:rPr>
              <a:t>Islington</a:t>
            </a:r>
            <a:r>
              <a:rPr lang="es-ES_tradnl" sz="2000" b="1" i="1" dirty="0">
                <a:solidFill>
                  <a:prstClr val="black"/>
                </a:solidFill>
                <a:latin typeface="Publico-Roman" charset="0"/>
              </a:rPr>
              <a:t> </a:t>
            </a:r>
            <a:r>
              <a:rPr lang="es-ES_tradnl" sz="2000" b="1" i="1" dirty="0" err="1">
                <a:solidFill>
                  <a:prstClr val="black"/>
                </a:solidFill>
                <a:latin typeface="Publico-Roman" charset="0"/>
              </a:rPr>
              <a:t>go</a:t>
            </a:r>
            <a:r>
              <a:rPr lang="es-ES_tradnl" sz="2000" b="1" i="1" dirty="0">
                <a:solidFill>
                  <a:prstClr val="black"/>
                </a:solidFill>
                <a:latin typeface="Publico-Roman" charset="0"/>
              </a:rPr>
              <a:t> </a:t>
            </a:r>
            <a:r>
              <a:rPr lang="es-ES_tradnl" sz="2000" b="1" i="1" dirty="0" err="1">
                <a:solidFill>
                  <a:prstClr val="black"/>
                </a:solidFill>
                <a:latin typeface="Publico-Roman" charset="0"/>
              </a:rPr>
              <a:t>for</a:t>
            </a:r>
            <a:r>
              <a:rPr lang="es-ES_tradnl" sz="2000" b="1" i="1" dirty="0">
                <a:solidFill>
                  <a:prstClr val="black"/>
                </a:solidFill>
                <a:latin typeface="Publico-Roman" charset="0"/>
              </a:rPr>
              <a:t> more </a:t>
            </a:r>
            <a:r>
              <a:rPr lang="es-ES_tradnl" sz="2000" b="1" i="1" dirty="0" err="1">
                <a:solidFill>
                  <a:prstClr val="black"/>
                </a:solidFill>
                <a:latin typeface="Publico-Roman" charset="0"/>
              </a:rPr>
              <a:t>than</a:t>
            </a:r>
            <a:r>
              <a:rPr lang="es-ES_tradnl" sz="2000" b="1" i="1" dirty="0">
                <a:solidFill>
                  <a:prstClr val="black"/>
                </a:solidFill>
                <a:latin typeface="Publico-Roman" charset="0"/>
              </a:rPr>
              <a:t> £1 </a:t>
            </a:r>
            <a:r>
              <a:rPr lang="es-ES_tradnl" sz="2000" b="1" i="1" dirty="0" err="1">
                <a:solidFill>
                  <a:prstClr val="black"/>
                </a:solidFill>
                <a:latin typeface="Publico-Roman" charset="0"/>
              </a:rPr>
              <a:t>million</a:t>
            </a:r>
            <a:r>
              <a:rPr lang="es-ES_tradnl" sz="2000" b="1" i="1" dirty="0">
                <a:solidFill>
                  <a:prstClr val="black"/>
                </a:solidFill>
                <a:latin typeface="Publico-Roman" charset="0"/>
              </a:rPr>
              <a:t>, and </a:t>
            </a:r>
            <a:r>
              <a:rPr lang="es-ES_tradnl" sz="2000" b="1" i="1" dirty="0" err="1">
                <a:solidFill>
                  <a:prstClr val="black"/>
                </a:solidFill>
                <a:latin typeface="Publico-Roman" charset="0"/>
              </a:rPr>
              <a:t>equally</a:t>
            </a:r>
            <a:r>
              <a:rPr lang="es-ES_tradnl" sz="2000" b="1" i="1" dirty="0">
                <a:solidFill>
                  <a:prstClr val="black"/>
                </a:solidFill>
                <a:latin typeface="Publico-Roman" charset="0"/>
              </a:rPr>
              <a:t> </a:t>
            </a:r>
            <a:r>
              <a:rPr lang="es-ES_tradnl" sz="2000" b="1" i="1" dirty="0" err="1">
                <a:solidFill>
                  <a:prstClr val="black"/>
                </a:solidFill>
                <a:latin typeface="Publico-Roman" charset="0"/>
              </a:rPr>
              <a:t>ordinary</a:t>
            </a:r>
            <a:r>
              <a:rPr lang="es-ES_tradnl" sz="2000" b="1" i="1" dirty="0">
                <a:solidFill>
                  <a:prstClr val="black"/>
                </a:solidFill>
                <a:latin typeface="Publico-Roman" charset="0"/>
              </a:rPr>
              <a:t> </a:t>
            </a:r>
            <a:r>
              <a:rPr lang="es-ES_tradnl" sz="2000" b="1" i="1" dirty="0" err="1">
                <a:solidFill>
                  <a:prstClr val="black"/>
                </a:solidFill>
                <a:latin typeface="Publico-Roman" charset="0"/>
              </a:rPr>
              <a:t>flats</a:t>
            </a:r>
            <a:r>
              <a:rPr lang="es-ES_tradnl" sz="2000" b="1" i="1" dirty="0">
                <a:solidFill>
                  <a:prstClr val="black"/>
                </a:solidFill>
                <a:latin typeface="Publico-Roman" charset="0"/>
              </a:rPr>
              <a:t> in New Cross </a:t>
            </a:r>
            <a:r>
              <a:rPr lang="es-ES_tradnl" sz="2000" b="1" i="1" dirty="0" err="1">
                <a:solidFill>
                  <a:prstClr val="black"/>
                </a:solidFill>
                <a:latin typeface="Publico-Roman" charset="0"/>
              </a:rPr>
              <a:t>sell</a:t>
            </a:r>
            <a:r>
              <a:rPr lang="es-ES_tradnl" sz="2000" b="1" i="1" dirty="0">
                <a:solidFill>
                  <a:prstClr val="black"/>
                </a:solidFill>
                <a:latin typeface="Publico-Roman" charset="0"/>
              </a:rPr>
              <a:t> at </a:t>
            </a:r>
            <a:r>
              <a:rPr lang="es-ES_tradnl" sz="2000" b="1" i="1" dirty="0" err="1">
                <a:solidFill>
                  <a:prstClr val="black"/>
                </a:solidFill>
                <a:latin typeface="Publico-Roman" charset="0"/>
              </a:rPr>
              <a:t>over</a:t>
            </a:r>
            <a:r>
              <a:rPr lang="es-ES_tradnl" sz="2000" b="1" i="1" dirty="0">
                <a:solidFill>
                  <a:prstClr val="black"/>
                </a:solidFill>
                <a:latin typeface="Publico-Roman" charset="0"/>
              </a:rPr>
              <a:t> £100,000 </a:t>
            </a:r>
            <a:r>
              <a:rPr lang="es-ES_tradnl" sz="2000" i="1" dirty="0">
                <a:solidFill>
                  <a:prstClr val="black"/>
                </a:solidFill>
                <a:latin typeface="Publico-Roman" charset="0"/>
              </a:rPr>
              <a:t>more </a:t>
            </a:r>
            <a:r>
              <a:rPr lang="es-ES_tradnl" sz="2000" i="1" dirty="0" err="1">
                <a:solidFill>
                  <a:prstClr val="black"/>
                </a:solidFill>
                <a:latin typeface="Publico-Roman" charset="0"/>
              </a:rPr>
              <a:t>than</a:t>
            </a:r>
            <a:r>
              <a:rPr lang="es-ES_tradnl" sz="2000" i="1" dirty="0">
                <a:solidFill>
                  <a:prstClr val="black"/>
                </a:solidFill>
                <a:latin typeface="Publico-Roman" charset="0"/>
              </a:rPr>
              <a:t> </a:t>
            </a:r>
            <a:r>
              <a:rPr lang="es-ES_tradnl" sz="2000" i="1" dirty="0" err="1">
                <a:solidFill>
                  <a:prstClr val="black"/>
                </a:solidFill>
                <a:latin typeface="Publico-Roman" charset="0"/>
              </a:rPr>
              <a:t>the</a:t>
            </a:r>
            <a:r>
              <a:rPr lang="es-ES_tradnl" sz="2000" i="1" dirty="0">
                <a:solidFill>
                  <a:prstClr val="black"/>
                </a:solidFill>
                <a:latin typeface="Publico-Roman" charset="0"/>
              </a:rPr>
              <a:t> </a:t>
            </a:r>
            <a:r>
              <a:rPr lang="es-ES_tradnl" sz="2000" i="1" dirty="0" err="1">
                <a:solidFill>
                  <a:prstClr val="black"/>
                </a:solidFill>
                <a:latin typeface="Publico-Roman" charset="0"/>
              </a:rPr>
              <a:t>asking</a:t>
            </a:r>
            <a:r>
              <a:rPr lang="es-ES_tradnl" sz="2000" i="1" dirty="0">
                <a:solidFill>
                  <a:prstClr val="black"/>
                </a:solidFill>
                <a:latin typeface="Publico-Roman" charset="0"/>
              </a:rPr>
              <a:t> </a:t>
            </a:r>
            <a:r>
              <a:rPr lang="es-ES_tradnl" sz="2000" i="1" dirty="0" err="1">
                <a:solidFill>
                  <a:prstClr val="black"/>
                </a:solidFill>
                <a:latin typeface="Publico-Roman" charset="0"/>
              </a:rPr>
              <a:t>price</a:t>
            </a:r>
            <a:r>
              <a:rPr lang="es-ES_tradnl" sz="2000" i="1" dirty="0">
                <a:solidFill>
                  <a:prstClr val="black"/>
                </a:solidFill>
                <a:latin typeface="Publico-Roman" charset="0"/>
              </a:rPr>
              <a:t>. </a:t>
            </a:r>
            <a:endParaRPr lang="es-ES_tradnl" sz="2000" i="1" dirty="0" smtClean="0">
              <a:solidFill>
                <a:prstClr val="black"/>
              </a:solidFill>
              <a:latin typeface="Publico-Roman" charset="0"/>
            </a:endParaRPr>
          </a:p>
          <a:p>
            <a:endParaRPr lang="es-ES_tradnl" sz="2000" i="1" dirty="0">
              <a:solidFill>
                <a:prstClr val="black"/>
              </a:solidFill>
              <a:latin typeface="Publico-Roman" charset="0"/>
            </a:endParaRPr>
          </a:p>
          <a:p>
            <a:r>
              <a:rPr lang="es-ES_tradnl" sz="2000" b="1" i="1" dirty="0" err="1" smtClean="0">
                <a:solidFill>
                  <a:prstClr val="black"/>
                </a:solidFill>
                <a:latin typeface="Publico-Roman" charset="0"/>
              </a:rPr>
              <a:t>The</a:t>
            </a:r>
            <a:r>
              <a:rPr lang="es-ES_tradnl" sz="2000" b="1" i="1" dirty="0" smtClean="0">
                <a:solidFill>
                  <a:prstClr val="black"/>
                </a:solidFill>
                <a:latin typeface="Publico-Roman" charset="0"/>
              </a:rPr>
              <a:t> </a:t>
            </a:r>
            <a:r>
              <a:rPr lang="es-ES_tradnl" sz="2000" b="1" i="1" dirty="0" err="1">
                <a:solidFill>
                  <a:prstClr val="black"/>
                </a:solidFill>
                <a:latin typeface="Publico-Roman" charset="0"/>
              </a:rPr>
              <a:t>average</a:t>
            </a:r>
            <a:r>
              <a:rPr lang="es-ES_tradnl" sz="2000" b="1" i="1" dirty="0">
                <a:solidFill>
                  <a:prstClr val="black"/>
                </a:solidFill>
                <a:latin typeface="Publico-Roman" charset="0"/>
              </a:rPr>
              <a:t> </a:t>
            </a:r>
            <a:r>
              <a:rPr lang="es-ES_tradnl" sz="2000" b="1" i="1" dirty="0" err="1">
                <a:solidFill>
                  <a:prstClr val="black"/>
                </a:solidFill>
                <a:latin typeface="Publico-Roman" charset="0"/>
              </a:rPr>
              <a:t>cost</a:t>
            </a:r>
            <a:r>
              <a:rPr lang="es-ES_tradnl" sz="2000" b="1" i="1" dirty="0">
                <a:solidFill>
                  <a:prstClr val="black"/>
                </a:solidFill>
                <a:latin typeface="Publico-Roman" charset="0"/>
              </a:rPr>
              <a:t> of a </a:t>
            </a:r>
            <a:r>
              <a:rPr lang="es-ES_tradnl" sz="2000" b="1" i="1" dirty="0" err="1">
                <a:solidFill>
                  <a:prstClr val="black"/>
                </a:solidFill>
                <a:latin typeface="Publico-Roman" charset="0"/>
              </a:rPr>
              <a:t>house</a:t>
            </a:r>
            <a:r>
              <a:rPr lang="es-ES_tradnl" sz="2000" b="1" i="1" dirty="0">
                <a:solidFill>
                  <a:prstClr val="black"/>
                </a:solidFill>
                <a:latin typeface="Publico-Roman" charset="0"/>
              </a:rPr>
              <a:t> in </a:t>
            </a:r>
            <a:r>
              <a:rPr lang="es-ES_tradnl" sz="2000" b="1" i="1" dirty="0" err="1">
                <a:solidFill>
                  <a:prstClr val="black"/>
                </a:solidFill>
                <a:latin typeface="Publico-Roman" charset="0"/>
              </a:rPr>
              <a:t>Hackney</a:t>
            </a:r>
            <a:r>
              <a:rPr lang="es-ES_tradnl" sz="2000" b="1" i="1" dirty="0">
                <a:solidFill>
                  <a:prstClr val="black"/>
                </a:solidFill>
                <a:latin typeface="Publico-Roman" charset="0"/>
              </a:rPr>
              <a:t> </a:t>
            </a:r>
            <a:r>
              <a:rPr lang="es-ES_tradnl" sz="2000" b="1" i="1" dirty="0" err="1">
                <a:solidFill>
                  <a:prstClr val="black"/>
                </a:solidFill>
                <a:latin typeface="Publico-Roman" charset="0"/>
              </a:rPr>
              <a:t>is</a:t>
            </a:r>
            <a:r>
              <a:rPr lang="es-ES_tradnl" sz="2000" b="1" i="1" dirty="0">
                <a:solidFill>
                  <a:prstClr val="black"/>
                </a:solidFill>
                <a:latin typeface="Publico-Roman" charset="0"/>
              </a:rPr>
              <a:t> </a:t>
            </a:r>
            <a:r>
              <a:rPr lang="es-ES_tradnl" sz="2000" b="1" i="1" dirty="0" err="1">
                <a:solidFill>
                  <a:prstClr val="black"/>
                </a:solidFill>
                <a:latin typeface="Publico-Roman" charset="0"/>
              </a:rPr>
              <a:t>half</a:t>
            </a:r>
            <a:r>
              <a:rPr lang="es-ES_tradnl" sz="2000" b="1" i="1" dirty="0">
                <a:solidFill>
                  <a:prstClr val="black"/>
                </a:solidFill>
                <a:latin typeface="Publico-Roman" charset="0"/>
              </a:rPr>
              <a:t> a </a:t>
            </a:r>
            <a:r>
              <a:rPr lang="es-ES_tradnl" sz="2000" b="1" i="1" dirty="0" err="1">
                <a:solidFill>
                  <a:prstClr val="black"/>
                </a:solidFill>
                <a:latin typeface="Publico-Roman" charset="0"/>
              </a:rPr>
              <a:t>million</a:t>
            </a:r>
            <a:r>
              <a:rPr lang="es-ES_tradnl" sz="2000" b="1" i="1" dirty="0">
                <a:solidFill>
                  <a:prstClr val="black"/>
                </a:solidFill>
                <a:latin typeface="Publico-Roman" charset="0"/>
              </a:rPr>
              <a:t> </a:t>
            </a:r>
            <a:r>
              <a:rPr lang="es-ES_tradnl" sz="2000" b="1" i="1" dirty="0" err="1">
                <a:solidFill>
                  <a:prstClr val="black"/>
                </a:solidFill>
                <a:latin typeface="Publico-Roman" charset="0"/>
              </a:rPr>
              <a:t>pounds</a:t>
            </a:r>
            <a:r>
              <a:rPr lang="es-ES_tradnl" sz="2000" i="1" dirty="0">
                <a:solidFill>
                  <a:prstClr val="black"/>
                </a:solidFill>
                <a:latin typeface="Publico-Roman" charset="0"/>
              </a:rPr>
              <a:t>. </a:t>
            </a:r>
            <a:r>
              <a:rPr lang="es-ES_tradnl" sz="2000" i="1" dirty="0" err="1">
                <a:solidFill>
                  <a:prstClr val="black"/>
                </a:solidFill>
                <a:latin typeface="Publico-Roman" charset="0"/>
              </a:rPr>
              <a:t>With</a:t>
            </a:r>
            <a:r>
              <a:rPr lang="es-ES_tradnl" sz="2000" i="1" dirty="0">
                <a:solidFill>
                  <a:prstClr val="black"/>
                </a:solidFill>
                <a:latin typeface="Publico-Roman" charset="0"/>
              </a:rPr>
              <a:t> </a:t>
            </a:r>
            <a:r>
              <a:rPr lang="es-ES_tradnl" sz="2000" i="1" dirty="0" err="1">
                <a:solidFill>
                  <a:prstClr val="black"/>
                </a:solidFill>
                <a:latin typeface="Publico-Roman" charset="0"/>
              </a:rPr>
              <a:t>prices</a:t>
            </a:r>
            <a:r>
              <a:rPr lang="es-ES_tradnl" sz="2000" i="1" dirty="0">
                <a:solidFill>
                  <a:prstClr val="black"/>
                </a:solidFill>
                <a:latin typeface="Publico-Roman" charset="0"/>
              </a:rPr>
              <a:t> so </a:t>
            </a:r>
            <a:r>
              <a:rPr lang="es-ES_tradnl" sz="2000" i="1" dirty="0" err="1">
                <a:solidFill>
                  <a:prstClr val="black"/>
                </a:solidFill>
                <a:latin typeface="Publico-Roman" charset="0"/>
              </a:rPr>
              <a:t>out</a:t>
            </a:r>
            <a:r>
              <a:rPr lang="es-ES_tradnl" sz="2000" i="1" dirty="0">
                <a:solidFill>
                  <a:prstClr val="black"/>
                </a:solidFill>
                <a:latin typeface="Publico-Roman" charset="0"/>
              </a:rPr>
              <a:t> of </a:t>
            </a:r>
            <a:r>
              <a:rPr lang="es-ES_tradnl" sz="2000" i="1" dirty="0" err="1">
                <a:solidFill>
                  <a:prstClr val="black"/>
                </a:solidFill>
                <a:latin typeface="Publico-Roman" charset="0"/>
              </a:rPr>
              <a:t>whack</a:t>
            </a:r>
            <a:r>
              <a:rPr lang="es-ES_tradnl" sz="2000" i="1" dirty="0">
                <a:solidFill>
                  <a:prstClr val="black"/>
                </a:solidFill>
                <a:latin typeface="Publico-Roman" charset="0"/>
              </a:rPr>
              <a:t> </a:t>
            </a:r>
            <a:r>
              <a:rPr lang="es-ES_tradnl" sz="2000" i="1" dirty="0" err="1">
                <a:solidFill>
                  <a:prstClr val="black"/>
                </a:solidFill>
                <a:latin typeface="Publico-Roman" charset="0"/>
              </a:rPr>
              <a:t>with</a:t>
            </a:r>
            <a:r>
              <a:rPr lang="es-ES_tradnl" sz="2000" i="1" dirty="0">
                <a:solidFill>
                  <a:prstClr val="black"/>
                </a:solidFill>
                <a:latin typeface="Publico-Roman" charset="0"/>
              </a:rPr>
              <a:t> </a:t>
            </a:r>
            <a:r>
              <a:rPr lang="es-ES_tradnl" sz="2000" i="1" dirty="0" err="1">
                <a:solidFill>
                  <a:prstClr val="black"/>
                </a:solidFill>
                <a:latin typeface="Publico-Roman" charset="0"/>
              </a:rPr>
              <a:t>our</a:t>
            </a:r>
            <a:r>
              <a:rPr lang="es-ES_tradnl" sz="2000" i="1" dirty="0">
                <a:solidFill>
                  <a:prstClr val="black"/>
                </a:solidFill>
                <a:latin typeface="Publico-Roman" charset="0"/>
              </a:rPr>
              <a:t> </a:t>
            </a:r>
            <a:r>
              <a:rPr lang="es-ES_tradnl" sz="2000" i="1" dirty="0" err="1">
                <a:solidFill>
                  <a:prstClr val="black"/>
                </a:solidFill>
                <a:latin typeface="Publico-Roman" charset="0"/>
              </a:rPr>
              <a:t>incomes</a:t>
            </a:r>
            <a:r>
              <a:rPr lang="es-ES_tradnl" sz="2000" i="1" dirty="0">
                <a:solidFill>
                  <a:prstClr val="black"/>
                </a:solidFill>
                <a:latin typeface="Publico-Roman" charset="0"/>
              </a:rPr>
              <a:t>, </a:t>
            </a:r>
            <a:r>
              <a:rPr lang="es-ES_tradnl" sz="2000" i="1" dirty="0" err="1">
                <a:solidFill>
                  <a:prstClr val="black"/>
                </a:solidFill>
                <a:latin typeface="Publico-Roman" charset="0"/>
              </a:rPr>
              <a:t>the</a:t>
            </a:r>
            <a:r>
              <a:rPr lang="es-ES_tradnl" sz="2000" i="1" dirty="0">
                <a:solidFill>
                  <a:prstClr val="black"/>
                </a:solidFill>
                <a:latin typeface="Publico-Roman" charset="0"/>
              </a:rPr>
              <a:t> </a:t>
            </a:r>
            <a:r>
              <a:rPr lang="es-ES_tradnl" sz="2000" i="1" dirty="0" err="1">
                <a:solidFill>
                  <a:prstClr val="black"/>
                </a:solidFill>
                <a:latin typeface="Publico-Roman" charset="0"/>
              </a:rPr>
              <a:t>amount</a:t>
            </a:r>
            <a:r>
              <a:rPr lang="es-ES_tradnl" sz="2000" i="1" dirty="0">
                <a:solidFill>
                  <a:prstClr val="black"/>
                </a:solidFill>
                <a:latin typeface="Publico-Roman" charset="0"/>
              </a:rPr>
              <a:t> of </a:t>
            </a:r>
            <a:r>
              <a:rPr lang="es-ES_tradnl" sz="2000" i="1" dirty="0" err="1">
                <a:solidFill>
                  <a:prstClr val="black"/>
                </a:solidFill>
                <a:latin typeface="Publico-Roman" charset="0"/>
              </a:rPr>
              <a:t>houses</a:t>
            </a:r>
            <a:r>
              <a:rPr lang="es-ES_tradnl" sz="2000" i="1" dirty="0">
                <a:solidFill>
                  <a:prstClr val="black"/>
                </a:solidFill>
                <a:latin typeface="Publico-Roman" charset="0"/>
              </a:rPr>
              <a:t> </a:t>
            </a:r>
            <a:r>
              <a:rPr lang="es-ES_tradnl" sz="2000" i="1" dirty="0" err="1">
                <a:solidFill>
                  <a:prstClr val="black"/>
                </a:solidFill>
                <a:latin typeface="Publico-Roman" charset="0"/>
              </a:rPr>
              <a:t>that</a:t>
            </a:r>
            <a:r>
              <a:rPr lang="es-ES_tradnl" sz="2000" i="1" dirty="0">
                <a:solidFill>
                  <a:prstClr val="black"/>
                </a:solidFill>
                <a:latin typeface="Publico-Roman" charset="0"/>
              </a:rPr>
              <a:t> </a:t>
            </a:r>
            <a:r>
              <a:rPr lang="es-ES_tradnl" sz="2000" i="1" dirty="0" err="1">
                <a:solidFill>
                  <a:prstClr val="black"/>
                </a:solidFill>
                <a:latin typeface="Publico-Roman" charset="0"/>
              </a:rPr>
              <a:t>each</a:t>
            </a:r>
            <a:r>
              <a:rPr lang="es-ES_tradnl" sz="2000" i="1" dirty="0">
                <a:solidFill>
                  <a:prstClr val="black"/>
                </a:solidFill>
                <a:latin typeface="Publico-Roman" charset="0"/>
              </a:rPr>
              <a:t> of </a:t>
            </a:r>
            <a:r>
              <a:rPr lang="es-ES_tradnl" sz="2000" i="1" dirty="0" err="1">
                <a:solidFill>
                  <a:prstClr val="black"/>
                </a:solidFill>
                <a:latin typeface="Publico-Roman" charset="0"/>
              </a:rPr>
              <a:t>us</a:t>
            </a:r>
            <a:r>
              <a:rPr lang="es-ES_tradnl" sz="2000" i="1" dirty="0">
                <a:solidFill>
                  <a:prstClr val="black"/>
                </a:solidFill>
                <a:latin typeface="Publico-Roman" charset="0"/>
              </a:rPr>
              <a:t> </a:t>
            </a:r>
            <a:r>
              <a:rPr lang="es-ES_tradnl" sz="2000" i="1" dirty="0" err="1">
                <a:solidFill>
                  <a:prstClr val="black"/>
                </a:solidFill>
                <a:latin typeface="Publico-Roman" charset="0"/>
              </a:rPr>
              <a:t>have</a:t>
            </a:r>
            <a:r>
              <a:rPr lang="es-ES_tradnl" sz="2000" i="1" dirty="0">
                <a:solidFill>
                  <a:prstClr val="black"/>
                </a:solidFill>
                <a:latin typeface="Publico-Roman" charset="0"/>
              </a:rPr>
              <a:t> “</a:t>
            </a:r>
            <a:r>
              <a:rPr lang="es-ES_tradnl" sz="2000" i="1" dirty="0" err="1">
                <a:solidFill>
                  <a:prstClr val="black"/>
                </a:solidFill>
                <a:latin typeface="Publico-Roman" charset="0"/>
              </a:rPr>
              <a:t>got</a:t>
            </a:r>
            <a:r>
              <a:rPr lang="es-ES_tradnl" sz="2000" i="1" dirty="0">
                <a:solidFill>
                  <a:prstClr val="black"/>
                </a:solidFill>
                <a:latin typeface="Publico-Roman" charset="0"/>
              </a:rPr>
              <a:t>” has </a:t>
            </a:r>
            <a:r>
              <a:rPr lang="es-ES_tradnl" sz="2000" i="1" dirty="0" err="1">
                <a:solidFill>
                  <a:prstClr val="black"/>
                </a:solidFill>
                <a:latin typeface="Publico-Roman" charset="0"/>
              </a:rPr>
              <a:t>little</a:t>
            </a:r>
            <a:r>
              <a:rPr lang="es-ES_tradnl" sz="2000" i="1" dirty="0">
                <a:solidFill>
                  <a:prstClr val="black"/>
                </a:solidFill>
                <a:latin typeface="Publico-Roman" charset="0"/>
              </a:rPr>
              <a:t> to do </a:t>
            </a:r>
            <a:r>
              <a:rPr lang="es-ES_tradnl" sz="2000" i="1" dirty="0" err="1">
                <a:solidFill>
                  <a:prstClr val="black"/>
                </a:solidFill>
                <a:latin typeface="Publico-Roman" charset="0"/>
              </a:rPr>
              <a:t>with</a:t>
            </a:r>
            <a:r>
              <a:rPr lang="es-ES_tradnl" sz="2000" i="1" dirty="0">
                <a:solidFill>
                  <a:prstClr val="black"/>
                </a:solidFill>
                <a:latin typeface="Publico-Roman" charset="0"/>
              </a:rPr>
              <a:t> </a:t>
            </a:r>
            <a:r>
              <a:rPr lang="es-ES_tradnl" sz="2000" i="1" dirty="0" err="1">
                <a:solidFill>
                  <a:prstClr val="black"/>
                </a:solidFill>
                <a:latin typeface="Publico-Roman" charset="0"/>
              </a:rPr>
              <a:t>merit</a:t>
            </a:r>
            <a:r>
              <a:rPr lang="es-ES_tradnl" sz="2000" i="1" dirty="0">
                <a:solidFill>
                  <a:prstClr val="black"/>
                </a:solidFill>
                <a:latin typeface="Publico-Roman" charset="0"/>
              </a:rPr>
              <a:t> </a:t>
            </a:r>
            <a:r>
              <a:rPr lang="es-ES_tradnl" sz="2000" i="1" dirty="0" err="1">
                <a:solidFill>
                  <a:prstClr val="black"/>
                </a:solidFill>
                <a:latin typeface="Publico-Roman" charset="0"/>
              </a:rPr>
              <a:t>or</a:t>
            </a:r>
            <a:r>
              <a:rPr lang="es-ES_tradnl" sz="2000" i="1" dirty="0">
                <a:solidFill>
                  <a:prstClr val="black"/>
                </a:solidFill>
                <a:latin typeface="Publico-Roman" charset="0"/>
              </a:rPr>
              <a:t> </a:t>
            </a:r>
            <a:r>
              <a:rPr lang="es-ES_tradnl" sz="2000" i="1" dirty="0" err="1">
                <a:solidFill>
                  <a:prstClr val="black"/>
                </a:solidFill>
                <a:latin typeface="Publico-Roman" charset="0"/>
              </a:rPr>
              <a:t>graft</a:t>
            </a:r>
            <a:r>
              <a:rPr lang="es-ES_tradnl" sz="2000" i="1" dirty="0">
                <a:solidFill>
                  <a:prstClr val="black"/>
                </a:solidFill>
                <a:latin typeface="Publico-Roman" charset="0"/>
              </a:rPr>
              <a:t>. As </a:t>
            </a:r>
            <a:r>
              <a:rPr lang="es-ES_tradnl" sz="2000" i="1" dirty="0" err="1">
                <a:solidFill>
                  <a:prstClr val="black"/>
                </a:solidFill>
                <a:latin typeface="Publico-Roman" charset="0"/>
              </a:rPr>
              <a:t>Dorling</a:t>
            </a:r>
            <a:r>
              <a:rPr lang="es-ES_tradnl" sz="2000" i="1" dirty="0">
                <a:solidFill>
                  <a:prstClr val="black"/>
                </a:solidFill>
                <a:latin typeface="Publico-Roman" charset="0"/>
              </a:rPr>
              <a:t> observes, </a:t>
            </a:r>
            <a:r>
              <a:rPr lang="es-ES_tradnl" sz="2000" i="1" dirty="0" err="1">
                <a:solidFill>
                  <a:prstClr val="black"/>
                </a:solidFill>
                <a:latin typeface="Publico-Roman" charset="0"/>
              </a:rPr>
              <a:t>it</a:t>
            </a:r>
            <a:r>
              <a:rPr lang="es-ES_tradnl" sz="2000" i="1" dirty="0">
                <a:solidFill>
                  <a:prstClr val="black"/>
                </a:solidFill>
                <a:latin typeface="Publico-Roman" charset="0"/>
              </a:rPr>
              <a:t> </a:t>
            </a:r>
            <a:r>
              <a:rPr lang="es-ES_tradnl" sz="2000" i="1" dirty="0" err="1">
                <a:solidFill>
                  <a:prstClr val="black"/>
                </a:solidFill>
                <a:latin typeface="Publico-Roman" charset="0"/>
              </a:rPr>
              <a:t>depends</a:t>
            </a:r>
            <a:r>
              <a:rPr lang="es-ES_tradnl" sz="2000" i="1" dirty="0">
                <a:solidFill>
                  <a:prstClr val="black"/>
                </a:solidFill>
                <a:latin typeface="Publico-Roman" charset="0"/>
              </a:rPr>
              <a:t> </a:t>
            </a:r>
            <a:r>
              <a:rPr lang="es-ES_tradnl" sz="2000" i="1" dirty="0" err="1">
                <a:solidFill>
                  <a:prstClr val="black"/>
                </a:solidFill>
                <a:latin typeface="Publico-Roman" charset="0"/>
              </a:rPr>
              <a:t>on</a:t>
            </a:r>
            <a:r>
              <a:rPr lang="es-ES_tradnl" sz="2000" i="1" dirty="0">
                <a:solidFill>
                  <a:prstClr val="black"/>
                </a:solidFill>
                <a:latin typeface="Publico-Roman" charset="0"/>
              </a:rPr>
              <a:t> </a:t>
            </a:r>
            <a:r>
              <a:rPr lang="es-ES_tradnl" sz="2000" i="1" dirty="0" err="1">
                <a:solidFill>
                  <a:prstClr val="black"/>
                </a:solidFill>
                <a:latin typeface="Publico-Roman" charset="0"/>
              </a:rPr>
              <a:t>luck</a:t>
            </a:r>
            <a:r>
              <a:rPr lang="es-ES_tradnl" sz="2000" i="1" dirty="0">
                <a:solidFill>
                  <a:prstClr val="black"/>
                </a:solidFill>
                <a:latin typeface="Publico-Roman" charset="0"/>
              </a:rPr>
              <a:t> and </a:t>
            </a:r>
            <a:r>
              <a:rPr lang="es-ES_tradnl" sz="2000" i="1" dirty="0" err="1">
                <a:solidFill>
                  <a:prstClr val="black"/>
                </a:solidFill>
                <a:latin typeface="Publico-Roman" charset="0"/>
              </a:rPr>
              <a:t>greed</a:t>
            </a:r>
            <a:r>
              <a:rPr lang="es-ES_tradnl" sz="2000" i="1" dirty="0">
                <a:solidFill>
                  <a:prstClr val="black"/>
                </a:solidFill>
                <a:latin typeface="Publico-Roman" charset="0"/>
              </a:rPr>
              <a:t>. </a:t>
            </a:r>
            <a:r>
              <a:rPr lang="es-ES_tradnl" sz="2000" i="1" dirty="0" err="1">
                <a:solidFill>
                  <a:prstClr val="black"/>
                </a:solidFill>
                <a:latin typeface="Publico-Roman" charset="0"/>
              </a:rPr>
              <a:t>When</a:t>
            </a:r>
            <a:r>
              <a:rPr lang="es-ES_tradnl" sz="2000" i="1" dirty="0">
                <a:solidFill>
                  <a:prstClr val="black"/>
                </a:solidFill>
                <a:latin typeface="Publico-Roman" charset="0"/>
              </a:rPr>
              <a:t> and </a:t>
            </a:r>
            <a:r>
              <a:rPr lang="es-ES_tradnl" sz="2000" i="1" dirty="0" err="1">
                <a:solidFill>
                  <a:prstClr val="black"/>
                </a:solidFill>
                <a:latin typeface="Publico-Roman" charset="0"/>
              </a:rPr>
              <a:t>where</a:t>
            </a:r>
            <a:r>
              <a:rPr lang="es-ES_tradnl" sz="2000" i="1" dirty="0">
                <a:solidFill>
                  <a:prstClr val="black"/>
                </a:solidFill>
                <a:latin typeface="Publico-Roman" charset="0"/>
              </a:rPr>
              <a:t> </a:t>
            </a:r>
            <a:r>
              <a:rPr lang="es-ES_tradnl" sz="2000" i="1" dirty="0" err="1">
                <a:solidFill>
                  <a:prstClr val="black"/>
                </a:solidFill>
                <a:latin typeface="Publico-Roman" charset="0"/>
              </a:rPr>
              <a:t>you</a:t>
            </a:r>
            <a:r>
              <a:rPr lang="es-ES_tradnl" sz="2000" i="1" dirty="0">
                <a:solidFill>
                  <a:prstClr val="black"/>
                </a:solidFill>
                <a:latin typeface="Publico-Roman" charset="0"/>
              </a:rPr>
              <a:t> </a:t>
            </a:r>
            <a:r>
              <a:rPr lang="es-ES_tradnl" sz="2000" i="1" dirty="0" err="1">
                <a:solidFill>
                  <a:prstClr val="black"/>
                </a:solidFill>
                <a:latin typeface="Publico-Roman" charset="0"/>
              </a:rPr>
              <a:t>were</a:t>
            </a:r>
            <a:r>
              <a:rPr lang="es-ES_tradnl" sz="2000" i="1" dirty="0">
                <a:solidFill>
                  <a:prstClr val="black"/>
                </a:solidFill>
                <a:latin typeface="Publico-Roman" charset="0"/>
              </a:rPr>
              <a:t> </a:t>
            </a:r>
            <a:r>
              <a:rPr lang="es-ES_tradnl" sz="2000" i="1" dirty="0" err="1">
                <a:solidFill>
                  <a:prstClr val="black"/>
                </a:solidFill>
                <a:latin typeface="Publico-Roman" charset="0"/>
              </a:rPr>
              <a:t>born</a:t>
            </a:r>
            <a:r>
              <a:rPr lang="es-ES_tradnl" sz="2000" i="1" dirty="0">
                <a:solidFill>
                  <a:prstClr val="black"/>
                </a:solidFill>
                <a:latin typeface="Publico-Roman" charset="0"/>
              </a:rPr>
              <a:t>. </a:t>
            </a:r>
            <a:r>
              <a:rPr lang="es-ES_tradnl" sz="2000" i="1" dirty="0" err="1">
                <a:solidFill>
                  <a:prstClr val="black"/>
                </a:solidFill>
                <a:latin typeface="Publico-Roman" charset="0"/>
              </a:rPr>
              <a:t>Who</a:t>
            </a:r>
            <a:r>
              <a:rPr lang="es-ES_tradnl" sz="2000" i="1" dirty="0">
                <a:solidFill>
                  <a:prstClr val="black"/>
                </a:solidFill>
                <a:latin typeface="Publico-Roman" charset="0"/>
              </a:rPr>
              <a:t> </a:t>
            </a:r>
            <a:r>
              <a:rPr lang="es-ES_tradnl" sz="2000" i="1" dirty="0" err="1">
                <a:solidFill>
                  <a:prstClr val="black"/>
                </a:solidFill>
                <a:latin typeface="Publico-Roman" charset="0"/>
              </a:rPr>
              <a:t>your</a:t>
            </a:r>
            <a:r>
              <a:rPr lang="es-ES_tradnl" sz="2000" i="1" dirty="0">
                <a:solidFill>
                  <a:prstClr val="black"/>
                </a:solidFill>
                <a:latin typeface="Publico-Roman" charset="0"/>
              </a:rPr>
              <a:t> </a:t>
            </a:r>
            <a:r>
              <a:rPr lang="es-ES_tradnl" sz="2000" i="1" dirty="0" err="1">
                <a:solidFill>
                  <a:prstClr val="black"/>
                </a:solidFill>
                <a:latin typeface="Publico-Roman" charset="0"/>
              </a:rPr>
              <a:t>parents</a:t>
            </a:r>
            <a:r>
              <a:rPr lang="es-ES_tradnl" sz="2000" i="1" dirty="0">
                <a:solidFill>
                  <a:prstClr val="black"/>
                </a:solidFill>
                <a:latin typeface="Publico-Roman" charset="0"/>
              </a:rPr>
              <a:t> are. </a:t>
            </a:r>
            <a:r>
              <a:rPr lang="es-ES_tradnl" sz="2000" i="1" dirty="0" err="1">
                <a:solidFill>
                  <a:prstClr val="black"/>
                </a:solidFill>
                <a:latin typeface="Publico-Roman" charset="0"/>
              </a:rPr>
              <a:t>Whether</a:t>
            </a:r>
            <a:r>
              <a:rPr lang="es-ES_tradnl" sz="2000" i="1" dirty="0">
                <a:solidFill>
                  <a:prstClr val="black"/>
                </a:solidFill>
                <a:latin typeface="Publico-Roman" charset="0"/>
              </a:rPr>
              <a:t> </a:t>
            </a:r>
            <a:r>
              <a:rPr lang="es-ES_tradnl" sz="2000" i="1" dirty="0" err="1">
                <a:solidFill>
                  <a:prstClr val="black"/>
                </a:solidFill>
                <a:latin typeface="Publico-Roman" charset="0"/>
              </a:rPr>
              <a:t>you</a:t>
            </a:r>
            <a:r>
              <a:rPr lang="es-ES_tradnl" sz="2000" i="1" dirty="0">
                <a:solidFill>
                  <a:prstClr val="black"/>
                </a:solidFill>
                <a:latin typeface="Publico-Roman" charset="0"/>
              </a:rPr>
              <a:t> are </a:t>
            </a:r>
            <a:r>
              <a:rPr lang="es-ES_tradnl" sz="2000" i="1" dirty="0" err="1">
                <a:solidFill>
                  <a:prstClr val="black"/>
                </a:solidFill>
                <a:latin typeface="Publico-Roman" charset="0"/>
              </a:rPr>
              <a:t>part</a:t>
            </a:r>
            <a:r>
              <a:rPr lang="es-ES_tradnl" sz="2000" i="1" dirty="0">
                <a:solidFill>
                  <a:prstClr val="black"/>
                </a:solidFill>
                <a:latin typeface="Publico-Roman" charset="0"/>
              </a:rPr>
              <a:t> of </a:t>
            </a:r>
            <a:r>
              <a:rPr lang="es-ES_tradnl" sz="2000" i="1" dirty="0" err="1">
                <a:solidFill>
                  <a:prstClr val="black"/>
                </a:solidFill>
                <a:latin typeface="Publico-Roman" charset="0"/>
              </a:rPr>
              <a:t>the</a:t>
            </a:r>
            <a:r>
              <a:rPr lang="es-ES_tradnl" sz="2000" i="1" dirty="0">
                <a:solidFill>
                  <a:prstClr val="black"/>
                </a:solidFill>
                <a:latin typeface="Publico-Roman" charset="0"/>
              </a:rPr>
              <a:t> top 10 per cent, 1 per cent, 0.1 per cent... </a:t>
            </a:r>
            <a:r>
              <a:rPr lang="es-ES_tradnl" sz="2000" i="1" dirty="0" err="1">
                <a:solidFill>
                  <a:prstClr val="black"/>
                </a:solidFill>
                <a:latin typeface="Publico-Roman" charset="0"/>
              </a:rPr>
              <a:t>or</a:t>
            </a:r>
            <a:r>
              <a:rPr lang="es-ES_tradnl" sz="2000" i="1" dirty="0">
                <a:solidFill>
                  <a:prstClr val="black"/>
                </a:solidFill>
                <a:latin typeface="Publico-Roman" charset="0"/>
              </a:rPr>
              <a:t> </a:t>
            </a:r>
            <a:r>
              <a:rPr lang="es-ES_tradnl" sz="2000" i="1" dirty="0" err="1">
                <a:solidFill>
                  <a:prstClr val="black"/>
                </a:solidFill>
                <a:latin typeface="Publico-Roman" charset="0"/>
              </a:rPr>
              <a:t>none</a:t>
            </a:r>
            <a:r>
              <a:rPr lang="es-ES_tradnl" sz="2000" i="1" dirty="0">
                <a:solidFill>
                  <a:prstClr val="black"/>
                </a:solidFill>
                <a:latin typeface="Publico-Roman" charset="0"/>
              </a:rPr>
              <a:t> of </a:t>
            </a:r>
            <a:r>
              <a:rPr lang="es-ES_tradnl" sz="2000" i="1" dirty="0" err="1">
                <a:solidFill>
                  <a:prstClr val="black"/>
                </a:solidFill>
                <a:latin typeface="Publico-Roman" charset="0"/>
              </a:rPr>
              <a:t>the</a:t>
            </a:r>
            <a:r>
              <a:rPr lang="es-ES_tradnl" sz="2000" i="1" dirty="0">
                <a:solidFill>
                  <a:prstClr val="black"/>
                </a:solidFill>
                <a:latin typeface="Publico-Roman" charset="0"/>
              </a:rPr>
              <a:t> </a:t>
            </a:r>
            <a:r>
              <a:rPr lang="es-ES_tradnl" sz="2000" i="1" dirty="0" err="1">
                <a:solidFill>
                  <a:prstClr val="black"/>
                </a:solidFill>
                <a:latin typeface="Publico-Roman" charset="0"/>
              </a:rPr>
              <a:t>above</a:t>
            </a:r>
            <a:r>
              <a:rPr lang="es-ES_tradnl" sz="2000" i="1" dirty="0" smtClean="0">
                <a:solidFill>
                  <a:prstClr val="black"/>
                </a:solidFill>
                <a:latin typeface="Publico-Roman" charset="0"/>
              </a:rPr>
              <a:t>.</a:t>
            </a:r>
            <a:endParaRPr lang="es-ES_tradnl" sz="2000" i="1" dirty="0">
              <a:solidFill>
                <a:prstClr val="black"/>
              </a:solidFill>
              <a:latin typeface="Publico-Roman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971600" y="6093296"/>
            <a:ext cx="76683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1200" dirty="0">
                <a:hlinkClick r:id="rId2"/>
              </a:rPr>
              <a:t>http://</a:t>
            </a:r>
            <a:r>
              <a:rPr lang="es-ES_tradnl" sz="1200" dirty="0" smtClean="0">
                <a:hlinkClick r:id="rId2"/>
              </a:rPr>
              <a:t>www.standard.co.uk/lifestyle/london-life/bubble-trouble-danny-dorlings-new-book-on-the-problem-with-londons-property-market-9135697.html</a:t>
            </a:r>
            <a:r>
              <a:rPr lang="es-ES_tradnl" sz="1200" dirty="0" smtClean="0"/>
              <a:t> </a:t>
            </a:r>
            <a:endParaRPr lang="es-ES_tradnl" sz="1200" dirty="0"/>
          </a:p>
        </p:txBody>
      </p:sp>
    </p:spTree>
    <p:extLst>
      <p:ext uri="{BB962C8B-B14F-4D97-AF65-F5344CB8AC3E}">
        <p14:creationId xmlns:p14="http://schemas.microsoft.com/office/powerpoint/2010/main" val="1497430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511660" y="4797152"/>
            <a:ext cx="61206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 smtClean="0">
                <a:hlinkClick r:id="rId3"/>
              </a:rPr>
              <a:t>camiloenciso@encisovanegas.com</a:t>
            </a:r>
            <a:endParaRPr lang="es-ES_tradnl" dirty="0" smtClean="0"/>
          </a:p>
          <a:p>
            <a:pPr algn="ctr"/>
            <a:endParaRPr lang="es-ES_tradnl" dirty="0"/>
          </a:p>
          <a:p>
            <a:pPr algn="ctr"/>
            <a:r>
              <a:rPr lang="es-ES_tradnl" b="1" dirty="0" err="1" smtClean="0"/>
              <a:t>Direcci</a:t>
            </a:r>
            <a:r>
              <a:rPr lang="es-ES" b="1" dirty="0" err="1" smtClean="0"/>
              <a:t>ón</a:t>
            </a:r>
            <a:r>
              <a:rPr lang="es-ES" b="1" dirty="0" smtClean="0"/>
              <a:t>: </a:t>
            </a:r>
            <a:r>
              <a:rPr lang="es-ES_tradnl" dirty="0" smtClean="0"/>
              <a:t>Calle 71 No. 5-41 Oficina 202</a:t>
            </a:r>
          </a:p>
          <a:p>
            <a:pPr algn="ctr"/>
            <a:r>
              <a:rPr lang="es-ES_tradnl" b="1" dirty="0" smtClean="0"/>
              <a:t>Tel</a:t>
            </a:r>
            <a:r>
              <a:rPr lang="es-ES" b="1" dirty="0" err="1" smtClean="0"/>
              <a:t>éfonos</a:t>
            </a:r>
            <a:r>
              <a:rPr lang="es-ES" b="1" dirty="0" smtClean="0"/>
              <a:t>: </a:t>
            </a:r>
            <a:r>
              <a:rPr lang="es-ES" dirty="0" smtClean="0"/>
              <a:t>(+57) 318-7268740</a:t>
            </a:r>
          </a:p>
          <a:p>
            <a:pPr algn="ctr"/>
            <a:r>
              <a:rPr lang="es-ES" dirty="0" smtClean="0"/>
              <a:t>(+57-1) 7968763</a:t>
            </a:r>
            <a:endParaRPr lang="es-ES_tradnl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950" y="2425700"/>
            <a:ext cx="8674100" cy="200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384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115616" y="1997839"/>
            <a:ext cx="698477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000" i="1" dirty="0" err="1">
                <a:solidFill>
                  <a:prstClr val="black"/>
                </a:solidFill>
                <a:latin typeface="Publico-Roman" charset="0"/>
              </a:rPr>
              <a:t>If</a:t>
            </a:r>
            <a:r>
              <a:rPr lang="es-ES_tradnl" sz="2000" i="1" dirty="0">
                <a:solidFill>
                  <a:prstClr val="black"/>
                </a:solidFill>
                <a:latin typeface="Publico-Roman" charset="0"/>
              </a:rPr>
              <a:t> </a:t>
            </a:r>
            <a:r>
              <a:rPr lang="es-ES_tradnl" sz="2000" i="1" dirty="0" err="1">
                <a:solidFill>
                  <a:prstClr val="black"/>
                </a:solidFill>
                <a:latin typeface="Publico-Roman" charset="0"/>
              </a:rPr>
              <a:t>you</a:t>
            </a:r>
            <a:r>
              <a:rPr lang="es-ES_tradnl" sz="2000" i="1" dirty="0">
                <a:solidFill>
                  <a:prstClr val="black"/>
                </a:solidFill>
                <a:latin typeface="Publico-Roman" charset="0"/>
              </a:rPr>
              <a:t> are a </a:t>
            </a:r>
            <a:r>
              <a:rPr lang="es-ES_tradnl" sz="2000" i="1" dirty="0" err="1">
                <a:solidFill>
                  <a:prstClr val="black"/>
                </a:solidFill>
                <a:latin typeface="Publico-Roman" charset="0"/>
              </a:rPr>
              <a:t>speculator</a:t>
            </a:r>
            <a:r>
              <a:rPr lang="es-ES_tradnl" sz="2000" i="1" dirty="0">
                <a:solidFill>
                  <a:prstClr val="black"/>
                </a:solidFill>
                <a:latin typeface="Publico-Roman" charset="0"/>
              </a:rPr>
              <a:t> </a:t>
            </a:r>
            <a:r>
              <a:rPr lang="es-ES_tradnl" sz="2000" i="1" dirty="0" err="1">
                <a:solidFill>
                  <a:prstClr val="black"/>
                </a:solidFill>
                <a:latin typeface="Publico-Roman" charset="0"/>
              </a:rPr>
              <a:t>using</a:t>
            </a:r>
            <a:r>
              <a:rPr lang="es-ES_tradnl" sz="2000" i="1" dirty="0">
                <a:solidFill>
                  <a:prstClr val="black"/>
                </a:solidFill>
                <a:latin typeface="Publico-Roman" charset="0"/>
              </a:rPr>
              <a:t> </a:t>
            </a:r>
            <a:r>
              <a:rPr lang="es-ES_tradnl" sz="2000" i="1" dirty="0" err="1">
                <a:solidFill>
                  <a:prstClr val="black"/>
                </a:solidFill>
                <a:latin typeface="Publico-Roman" charset="0"/>
              </a:rPr>
              <a:t>London’s</a:t>
            </a:r>
            <a:r>
              <a:rPr lang="es-ES_tradnl" sz="2000" i="1" dirty="0">
                <a:solidFill>
                  <a:prstClr val="black"/>
                </a:solidFill>
                <a:latin typeface="Publico-Roman" charset="0"/>
              </a:rPr>
              <a:t> </a:t>
            </a:r>
            <a:r>
              <a:rPr lang="es-ES_tradnl" sz="2000" i="1" dirty="0" err="1">
                <a:solidFill>
                  <a:prstClr val="black"/>
                </a:solidFill>
                <a:latin typeface="Publico-Roman" charset="0"/>
              </a:rPr>
              <a:t>grandest</a:t>
            </a:r>
            <a:r>
              <a:rPr lang="es-ES_tradnl" sz="2000" i="1" dirty="0">
                <a:solidFill>
                  <a:prstClr val="black"/>
                </a:solidFill>
                <a:latin typeface="Publico-Roman" charset="0"/>
              </a:rPr>
              <a:t> </a:t>
            </a:r>
            <a:r>
              <a:rPr lang="es-ES_tradnl" sz="2000" i="1" dirty="0" err="1">
                <a:solidFill>
                  <a:prstClr val="black"/>
                </a:solidFill>
                <a:latin typeface="Publico-Roman" charset="0"/>
              </a:rPr>
              <a:t>homes</a:t>
            </a:r>
            <a:r>
              <a:rPr lang="es-ES_tradnl" sz="2000" i="1" dirty="0">
                <a:solidFill>
                  <a:prstClr val="black"/>
                </a:solidFill>
                <a:latin typeface="Publico-Roman" charset="0"/>
              </a:rPr>
              <a:t> as real-</a:t>
            </a:r>
            <a:r>
              <a:rPr lang="es-ES_tradnl" sz="2000" i="1" dirty="0" err="1">
                <a:solidFill>
                  <a:prstClr val="black"/>
                </a:solidFill>
                <a:latin typeface="Publico-Roman" charset="0"/>
              </a:rPr>
              <a:t>life</a:t>
            </a:r>
            <a:r>
              <a:rPr lang="es-ES_tradnl" sz="2000" i="1" dirty="0">
                <a:solidFill>
                  <a:prstClr val="black"/>
                </a:solidFill>
                <a:latin typeface="Publico-Roman" charset="0"/>
              </a:rPr>
              <a:t> </a:t>
            </a:r>
            <a:r>
              <a:rPr lang="es-ES_tradnl" sz="2000" i="1" dirty="0" err="1">
                <a:solidFill>
                  <a:prstClr val="black"/>
                </a:solidFill>
                <a:latin typeface="Publico-Roman" charset="0"/>
              </a:rPr>
              <a:t>Monopoly</a:t>
            </a:r>
            <a:r>
              <a:rPr lang="es-ES_tradnl" sz="2000" i="1" dirty="0">
                <a:solidFill>
                  <a:prstClr val="black"/>
                </a:solidFill>
                <a:latin typeface="Publico-Roman" charset="0"/>
              </a:rPr>
              <a:t> </a:t>
            </a:r>
            <a:r>
              <a:rPr lang="es-ES_tradnl" sz="2000" i="1" dirty="0" err="1">
                <a:solidFill>
                  <a:prstClr val="black"/>
                </a:solidFill>
                <a:latin typeface="Publico-Roman" charset="0"/>
              </a:rPr>
              <a:t>pieces</a:t>
            </a:r>
            <a:r>
              <a:rPr lang="es-ES_tradnl" sz="2000" i="1" dirty="0">
                <a:solidFill>
                  <a:prstClr val="black"/>
                </a:solidFill>
                <a:latin typeface="Publico-Roman" charset="0"/>
              </a:rPr>
              <a:t>, </a:t>
            </a:r>
            <a:r>
              <a:rPr lang="es-ES_tradnl" sz="2000" i="1" dirty="0" err="1">
                <a:solidFill>
                  <a:prstClr val="black"/>
                </a:solidFill>
                <a:latin typeface="Publico-Roman" charset="0"/>
              </a:rPr>
              <a:t>you</a:t>
            </a:r>
            <a:r>
              <a:rPr lang="es-ES_tradnl" sz="2000" i="1" dirty="0">
                <a:solidFill>
                  <a:prstClr val="black"/>
                </a:solidFill>
                <a:latin typeface="Publico-Roman" charset="0"/>
              </a:rPr>
              <a:t> </a:t>
            </a:r>
            <a:r>
              <a:rPr lang="es-ES_tradnl" sz="2000" i="1" dirty="0" err="1">
                <a:solidFill>
                  <a:prstClr val="black"/>
                </a:solidFill>
                <a:latin typeface="Publico-Roman" charset="0"/>
              </a:rPr>
              <a:t>may</a:t>
            </a:r>
            <a:r>
              <a:rPr lang="es-ES_tradnl" sz="2000" i="1" dirty="0">
                <a:solidFill>
                  <a:prstClr val="black"/>
                </a:solidFill>
                <a:latin typeface="Publico-Roman" charset="0"/>
              </a:rPr>
              <a:t> </a:t>
            </a:r>
            <a:r>
              <a:rPr lang="es-ES_tradnl" sz="2000" i="1" dirty="0" err="1">
                <a:solidFill>
                  <a:prstClr val="black"/>
                </a:solidFill>
                <a:latin typeface="Publico-Roman" charset="0"/>
              </a:rPr>
              <a:t>have</a:t>
            </a:r>
            <a:r>
              <a:rPr lang="es-ES_tradnl" sz="2000" i="1" dirty="0">
                <a:solidFill>
                  <a:prstClr val="black"/>
                </a:solidFill>
                <a:latin typeface="Publico-Roman" charset="0"/>
              </a:rPr>
              <a:t> 10 </a:t>
            </a:r>
            <a:r>
              <a:rPr lang="es-ES_tradnl" sz="2000" i="1" dirty="0" err="1">
                <a:solidFill>
                  <a:prstClr val="black"/>
                </a:solidFill>
                <a:latin typeface="Publico-Roman" charset="0"/>
              </a:rPr>
              <a:t>or</a:t>
            </a:r>
            <a:r>
              <a:rPr lang="es-ES_tradnl" sz="2000" i="1" dirty="0">
                <a:solidFill>
                  <a:prstClr val="black"/>
                </a:solidFill>
                <a:latin typeface="Publico-Roman" charset="0"/>
              </a:rPr>
              <a:t> 20 </a:t>
            </a:r>
            <a:r>
              <a:rPr lang="es-ES_tradnl" sz="2000" i="1" dirty="0" err="1">
                <a:solidFill>
                  <a:prstClr val="black"/>
                </a:solidFill>
                <a:latin typeface="Publico-Roman" charset="0"/>
              </a:rPr>
              <a:t>properties</a:t>
            </a:r>
            <a:r>
              <a:rPr lang="es-ES_tradnl" sz="2000" i="1" dirty="0">
                <a:solidFill>
                  <a:prstClr val="black"/>
                </a:solidFill>
                <a:latin typeface="Publico-Roman" charset="0"/>
              </a:rPr>
              <a:t> </a:t>
            </a:r>
            <a:r>
              <a:rPr lang="es-ES_tradnl" sz="2000" i="1" dirty="0" err="1">
                <a:solidFill>
                  <a:prstClr val="black"/>
                </a:solidFill>
                <a:latin typeface="Publico-Roman" charset="0"/>
              </a:rPr>
              <a:t>lying</a:t>
            </a:r>
            <a:r>
              <a:rPr lang="es-ES_tradnl" sz="2000" i="1" dirty="0">
                <a:solidFill>
                  <a:prstClr val="black"/>
                </a:solidFill>
                <a:latin typeface="Publico-Roman" charset="0"/>
              </a:rPr>
              <a:t> </a:t>
            </a:r>
            <a:r>
              <a:rPr lang="es-ES_tradnl" sz="2000" i="1" dirty="0" err="1">
                <a:solidFill>
                  <a:prstClr val="black"/>
                </a:solidFill>
                <a:latin typeface="Publico-Roman" charset="0"/>
              </a:rPr>
              <a:t>derelict</a:t>
            </a:r>
            <a:r>
              <a:rPr lang="es-ES_tradnl" sz="2000" i="1" dirty="0">
                <a:solidFill>
                  <a:prstClr val="black"/>
                </a:solidFill>
                <a:latin typeface="Publico-Roman" charset="0"/>
              </a:rPr>
              <a:t> in </a:t>
            </a:r>
            <a:r>
              <a:rPr lang="es-ES_tradnl" sz="2000" i="1" dirty="0" err="1">
                <a:solidFill>
                  <a:prstClr val="black"/>
                </a:solidFill>
                <a:latin typeface="Publico-Roman" charset="0"/>
              </a:rPr>
              <a:t>Hampstead</a:t>
            </a:r>
            <a:r>
              <a:rPr lang="es-ES_tradnl" sz="2000" i="1" dirty="0">
                <a:solidFill>
                  <a:prstClr val="black"/>
                </a:solidFill>
                <a:latin typeface="Publico-Roman" charset="0"/>
              </a:rPr>
              <a:t> and Kensington, </a:t>
            </a:r>
            <a:r>
              <a:rPr lang="es-ES_tradnl" sz="2000" i="1" dirty="0" err="1">
                <a:solidFill>
                  <a:prstClr val="black"/>
                </a:solidFill>
                <a:latin typeface="Publico-Roman" charset="0"/>
              </a:rPr>
              <a:t>or</a:t>
            </a:r>
            <a:r>
              <a:rPr lang="es-ES_tradnl" sz="2000" i="1" dirty="0">
                <a:solidFill>
                  <a:prstClr val="black"/>
                </a:solidFill>
                <a:latin typeface="Publico-Roman" charset="0"/>
              </a:rPr>
              <a:t> </a:t>
            </a:r>
            <a:r>
              <a:rPr lang="es-ES_tradnl" sz="2000" i="1" dirty="0" err="1">
                <a:solidFill>
                  <a:prstClr val="black"/>
                </a:solidFill>
                <a:latin typeface="Publico-Roman" charset="0"/>
              </a:rPr>
              <a:t>perhaps</a:t>
            </a:r>
            <a:r>
              <a:rPr lang="es-ES_tradnl" sz="2000" i="1" dirty="0">
                <a:solidFill>
                  <a:prstClr val="black"/>
                </a:solidFill>
                <a:latin typeface="Publico-Roman" charset="0"/>
              </a:rPr>
              <a:t> </a:t>
            </a:r>
            <a:r>
              <a:rPr lang="es-ES_tradnl" sz="2000" i="1" dirty="0" err="1">
                <a:solidFill>
                  <a:prstClr val="black"/>
                </a:solidFill>
                <a:latin typeface="Publico-Roman" charset="0"/>
              </a:rPr>
              <a:t>large</a:t>
            </a:r>
            <a:r>
              <a:rPr lang="es-ES_tradnl" sz="2000" i="1" dirty="0">
                <a:solidFill>
                  <a:prstClr val="black"/>
                </a:solidFill>
                <a:latin typeface="Publico-Roman" charset="0"/>
              </a:rPr>
              <a:t> </a:t>
            </a:r>
            <a:r>
              <a:rPr lang="es-ES_tradnl" sz="2000" i="1" dirty="0" err="1">
                <a:solidFill>
                  <a:prstClr val="black"/>
                </a:solidFill>
                <a:latin typeface="Publico-Roman" charset="0"/>
              </a:rPr>
              <a:t>tracts</a:t>
            </a:r>
            <a:r>
              <a:rPr lang="es-ES_tradnl" sz="2000" i="1" dirty="0">
                <a:solidFill>
                  <a:prstClr val="black"/>
                </a:solidFill>
                <a:latin typeface="Publico-Roman" charset="0"/>
              </a:rPr>
              <a:t> of </a:t>
            </a:r>
            <a:r>
              <a:rPr lang="es-ES_tradnl" sz="2000" i="1" dirty="0" err="1">
                <a:solidFill>
                  <a:prstClr val="black"/>
                </a:solidFill>
                <a:latin typeface="Publico-Roman" charset="0"/>
              </a:rPr>
              <a:t>Docklands</a:t>
            </a:r>
            <a:r>
              <a:rPr lang="es-ES_tradnl" sz="2000" i="1" dirty="0">
                <a:solidFill>
                  <a:prstClr val="black"/>
                </a:solidFill>
                <a:latin typeface="Publico-Roman" charset="0"/>
              </a:rPr>
              <a:t> </a:t>
            </a:r>
            <a:r>
              <a:rPr lang="es-ES_tradnl" sz="2000" i="1" dirty="0" err="1">
                <a:solidFill>
                  <a:prstClr val="black"/>
                </a:solidFill>
                <a:latin typeface="Publico-Roman" charset="0"/>
              </a:rPr>
              <a:t>you</a:t>
            </a:r>
            <a:r>
              <a:rPr lang="es-ES_tradnl" sz="2000" i="1" dirty="0">
                <a:solidFill>
                  <a:prstClr val="black"/>
                </a:solidFill>
                <a:latin typeface="Publico-Roman" charset="0"/>
              </a:rPr>
              <a:t> are </a:t>
            </a:r>
            <a:r>
              <a:rPr lang="es-ES_tradnl" sz="2000" i="1" dirty="0" err="1">
                <a:solidFill>
                  <a:prstClr val="black"/>
                </a:solidFill>
                <a:latin typeface="Publico-Roman" charset="0"/>
              </a:rPr>
              <a:t>sitting</a:t>
            </a:r>
            <a:r>
              <a:rPr lang="es-ES_tradnl" sz="2000" i="1" dirty="0">
                <a:solidFill>
                  <a:prstClr val="black"/>
                </a:solidFill>
                <a:latin typeface="Publico-Roman" charset="0"/>
              </a:rPr>
              <a:t> </a:t>
            </a:r>
            <a:r>
              <a:rPr lang="es-ES_tradnl" sz="2000" i="1" dirty="0" err="1">
                <a:solidFill>
                  <a:prstClr val="black"/>
                </a:solidFill>
                <a:latin typeface="Publico-Roman" charset="0"/>
              </a:rPr>
              <a:t>on</a:t>
            </a:r>
            <a:r>
              <a:rPr lang="es-ES_tradnl" sz="2000" i="1" dirty="0">
                <a:solidFill>
                  <a:prstClr val="black"/>
                </a:solidFill>
                <a:latin typeface="Publico-Roman" charset="0"/>
              </a:rPr>
              <a:t> </a:t>
            </a:r>
            <a:r>
              <a:rPr lang="es-ES_tradnl" sz="2000" i="1" dirty="0" err="1">
                <a:solidFill>
                  <a:prstClr val="black"/>
                </a:solidFill>
                <a:latin typeface="Publico-Roman" charset="0"/>
              </a:rPr>
              <a:t>until</a:t>
            </a:r>
            <a:r>
              <a:rPr lang="es-ES_tradnl" sz="2000" i="1" dirty="0">
                <a:solidFill>
                  <a:prstClr val="black"/>
                </a:solidFill>
                <a:latin typeface="Publico-Roman" charset="0"/>
              </a:rPr>
              <a:t> </a:t>
            </a:r>
            <a:r>
              <a:rPr lang="es-ES_tradnl" sz="2000" i="1" dirty="0" err="1">
                <a:solidFill>
                  <a:prstClr val="black"/>
                </a:solidFill>
                <a:latin typeface="Publico-Roman" charset="0"/>
              </a:rPr>
              <a:t>values</a:t>
            </a:r>
            <a:r>
              <a:rPr lang="es-ES_tradnl" sz="2000" i="1" dirty="0">
                <a:solidFill>
                  <a:prstClr val="black"/>
                </a:solidFill>
                <a:latin typeface="Publico-Roman" charset="0"/>
              </a:rPr>
              <a:t> </a:t>
            </a:r>
            <a:r>
              <a:rPr lang="es-ES_tradnl" sz="2000" i="1" dirty="0" err="1">
                <a:solidFill>
                  <a:prstClr val="black"/>
                </a:solidFill>
                <a:latin typeface="Publico-Roman" charset="0"/>
              </a:rPr>
              <a:t>rise</a:t>
            </a:r>
            <a:r>
              <a:rPr lang="es-ES_tradnl" sz="2000" i="1" dirty="0">
                <a:solidFill>
                  <a:prstClr val="black"/>
                </a:solidFill>
                <a:latin typeface="Publico-Roman" charset="0"/>
              </a:rPr>
              <a:t>. </a:t>
            </a:r>
            <a:r>
              <a:rPr lang="es-ES_tradnl" sz="2000" b="1" i="1" dirty="0" err="1">
                <a:solidFill>
                  <a:prstClr val="black"/>
                </a:solidFill>
                <a:latin typeface="Publico-Roman" charset="0"/>
              </a:rPr>
              <a:t>Last</a:t>
            </a:r>
            <a:r>
              <a:rPr lang="es-ES_tradnl" sz="2000" b="1" i="1" dirty="0">
                <a:solidFill>
                  <a:prstClr val="black"/>
                </a:solidFill>
                <a:latin typeface="Publico-Roman" charset="0"/>
              </a:rPr>
              <a:t> </a:t>
            </a:r>
            <a:r>
              <a:rPr lang="es-ES_tradnl" sz="2000" b="1" i="1" dirty="0" err="1">
                <a:solidFill>
                  <a:prstClr val="black"/>
                </a:solidFill>
                <a:latin typeface="Publico-Roman" charset="0"/>
              </a:rPr>
              <a:t>week’s</a:t>
            </a:r>
            <a:r>
              <a:rPr lang="es-ES_tradnl" sz="2000" b="1" i="1" dirty="0">
                <a:solidFill>
                  <a:prstClr val="black"/>
                </a:solidFill>
                <a:latin typeface="Publico-Roman" charset="0"/>
              </a:rPr>
              <a:t> </a:t>
            </a:r>
            <a:r>
              <a:rPr lang="es-ES_tradnl" sz="2000" b="1" i="1" dirty="0" err="1">
                <a:solidFill>
                  <a:prstClr val="black"/>
                </a:solidFill>
                <a:latin typeface="Publico-Roman" charset="0"/>
              </a:rPr>
              <a:t>Evening</a:t>
            </a:r>
            <a:r>
              <a:rPr lang="es-ES_tradnl" sz="2000" b="1" i="1" dirty="0">
                <a:solidFill>
                  <a:prstClr val="black"/>
                </a:solidFill>
                <a:latin typeface="Publico-Roman" charset="0"/>
              </a:rPr>
              <a:t> Standard </a:t>
            </a:r>
            <a:r>
              <a:rPr lang="es-ES_tradnl" sz="2000" b="1" i="1" dirty="0" err="1">
                <a:solidFill>
                  <a:prstClr val="black"/>
                </a:solidFill>
                <a:latin typeface="Publico-Roman" charset="0"/>
              </a:rPr>
              <a:t>investigation</a:t>
            </a:r>
            <a:r>
              <a:rPr lang="es-ES_tradnl" sz="2000" b="1" i="1" dirty="0">
                <a:solidFill>
                  <a:prstClr val="black"/>
                </a:solidFill>
                <a:latin typeface="Publico-Roman" charset="0"/>
              </a:rPr>
              <a:t> </a:t>
            </a:r>
            <a:r>
              <a:rPr lang="es-ES_tradnl" sz="2000" b="1" i="1" dirty="0" err="1">
                <a:solidFill>
                  <a:prstClr val="black"/>
                </a:solidFill>
                <a:latin typeface="Publico-Roman" charset="0"/>
              </a:rPr>
              <a:t>found</a:t>
            </a:r>
            <a:r>
              <a:rPr lang="es-ES_tradnl" sz="2000" b="1" i="1" dirty="0">
                <a:solidFill>
                  <a:prstClr val="black"/>
                </a:solidFill>
                <a:latin typeface="Publico-Roman" charset="0"/>
              </a:rPr>
              <a:t> more </a:t>
            </a:r>
            <a:r>
              <a:rPr lang="es-ES_tradnl" sz="2000" b="1" i="1" dirty="0" err="1">
                <a:solidFill>
                  <a:prstClr val="black"/>
                </a:solidFill>
                <a:latin typeface="Publico-Roman" charset="0"/>
              </a:rPr>
              <a:t>than</a:t>
            </a:r>
            <a:r>
              <a:rPr lang="es-ES_tradnl" sz="2000" b="1" i="1" dirty="0">
                <a:solidFill>
                  <a:prstClr val="black"/>
                </a:solidFill>
                <a:latin typeface="Publico-Roman" charset="0"/>
              </a:rPr>
              <a:t> 700 “</a:t>
            </a:r>
            <a:r>
              <a:rPr lang="es-ES_tradnl" sz="2000" b="1" i="1" dirty="0" err="1">
                <a:solidFill>
                  <a:prstClr val="black"/>
                </a:solidFill>
                <a:latin typeface="Publico-Roman" charset="0"/>
              </a:rPr>
              <a:t>ghost</a:t>
            </a:r>
            <a:r>
              <a:rPr lang="es-ES_tradnl" sz="2000" b="1" i="1" dirty="0">
                <a:solidFill>
                  <a:prstClr val="black"/>
                </a:solidFill>
                <a:latin typeface="Publico-Roman" charset="0"/>
              </a:rPr>
              <a:t> </a:t>
            </a:r>
            <a:r>
              <a:rPr lang="es-ES_tradnl" sz="2000" b="1" i="1" dirty="0" err="1">
                <a:solidFill>
                  <a:prstClr val="black"/>
                </a:solidFill>
                <a:latin typeface="Publico-Roman" charset="0"/>
              </a:rPr>
              <a:t>mansions</a:t>
            </a:r>
            <a:r>
              <a:rPr lang="es-ES_tradnl" sz="2000" b="1" i="1" dirty="0">
                <a:solidFill>
                  <a:prstClr val="black"/>
                </a:solidFill>
                <a:latin typeface="Publico-Roman" charset="0"/>
              </a:rPr>
              <a:t>” in London — £3 </a:t>
            </a:r>
            <a:r>
              <a:rPr lang="es-ES_tradnl" sz="2000" b="1" i="1" dirty="0" err="1">
                <a:solidFill>
                  <a:prstClr val="black"/>
                </a:solidFill>
                <a:latin typeface="Publico-Roman" charset="0"/>
              </a:rPr>
              <a:t>billion</a:t>
            </a:r>
            <a:r>
              <a:rPr lang="es-ES_tradnl" sz="2000" b="1" i="1" dirty="0">
                <a:solidFill>
                  <a:prstClr val="black"/>
                </a:solidFill>
                <a:latin typeface="Publico-Roman" charset="0"/>
              </a:rPr>
              <a:t> </a:t>
            </a:r>
            <a:r>
              <a:rPr lang="es-ES_tradnl" sz="2000" b="1" i="1" dirty="0" err="1">
                <a:solidFill>
                  <a:prstClr val="black"/>
                </a:solidFill>
                <a:latin typeface="Publico-Roman" charset="0"/>
              </a:rPr>
              <a:t>worth</a:t>
            </a:r>
            <a:r>
              <a:rPr lang="es-ES_tradnl" sz="2000" b="1" i="1" dirty="0">
                <a:solidFill>
                  <a:prstClr val="black"/>
                </a:solidFill>
                <a:latin typeface="Publico-Roman" charset="0"/>
              </a:rPr>
              <a:t> of </a:t>
            </a:r>
            <a:r>
              <a:rPr lang="es-ES_tradnl" sz="2000" b="1" i="1" dirty="0" err="1">
                <a:solidFill>
                  <a:prstClr val="black"/>
                </a:solidFill>
                <a:latin typeface="Publico-Roman" charset="0"/>
              </a:rPr>
              <a:t>property</a:t>
            </a:r>
            <a:r>
              <a:rPr lang="es-ES_tradnl" sz="2000" b="1" i="1" dirty="0">
                <a:solidFill>
                  <a:prstClr val="black"/>
                </a:solidFill>
                <a:latin typeface="Publico-Roman" charset="0"/>
              </a:rPr>
              <a:t> </a:t>
            </a:r>
            <a:r>
              <a:rPr lang="es-ES_tradnl" sz="2000" b="1" i="1" dirty="0" err="1">
                <a:solidFill>
                  <a:prstClr val="black"/>
                </a:solidFill>
                <a:latin typeface="Publico-Roman" charset="0"/>
              </a:rPr>
              <a:t>housing</a:t>
            </a:r>
            <a:r>
              <a:rPr lang="es-ES_tradnl" sz="2000" b="1" i="1" dirty="0">
                <a:solidFill>
                  <a:prstClr val="black"/>
                </a:solidFill>
                <a:latin typeface="Publico-Roman" charset="0"/>
              </a:rPr>
              <a:t> no </a:t>
            </a:r>
            <a:r>
              <a:rPr lang="es-ES_tradnl" sz="2000" b="1" i="1" dirty="0" err="1">
                <a:solidFill>
                  <a:prstClr val="black"/>
                </a:solidFill>
                <a:latin typeface="Publico-Roman" charset="0"/>
              </a:rPr>
              <a:t>one</a:t>
            </a:r>
            <a:r>
              <a:rPr lang="es-ES_tradnl" sz="2000" b="1" i="1" dirty="0">
                <a:solidFill>
                  <a:prstClr val="black"/>
                </a:solidFill>
                <a:latin typeface="Publico-Roman" charset="0"/>
              </a:rPr>
              <a:t>, </a:t>
            </a:r>
            <a:r>
              <a:rPr lang="es-ES_tradnl" sz="2000" b="1" i="1" dirty="0" err="1">
                <a:solidFill>
                  <a:prstClr val="black"/>
                </a:solidFill>
                <a:latin typeface="Publico-Roman" charset="0"/>
              </a:rPr>
              <a:t>barely</a:t>
            </a:r>
            <a:r>
              <a:rPr lang="es-ES_tradnl" sz="2000" b="1" i="1" dirty="0">
                <a:solidFill>
                  <a:prstClr val="black"/>
                </a:solidFill>
                <a:latin typeface="Publico-Roman" charset="0"/>
              </a:rPr>
              <a:t> </a:t>
            </a:r>
            <a:r>
              <a:rPr lang="es-ES_tradnl" sz="2000" b="1" i="1" dirty="0" err="1">
                <a:solidFill>
                  <a:prstClr val="black"/>
                </a:solidFill>
                <a:latin typeface="Publico-Roman" charset="0"/>
              </a:rPr>
              <a:t>touched</a:t>
            </a:r>
            <a:r>
              <a:rPr lang="es-ES_tradnl" sz="2000" i="1" dirty="0">
                <a:solidFill>
                  <a:prstClr val="black"/>
                </a:solidFill>
                <a:latin typeface="Publico-Roman" charset="0"/>
              </a:rPr>
              <a:t> </a:t>
            </a:r>
            <a:r>
              <a:rPr lang="es-ES_tradnl" sz="2000" i="1" dirty="0" err="1">
                <a:solidFill>
                  <a:prstClr val="black"/>
                </a:solidFill>
                <a:latin typeface="Publico-Roman" charset="0"/>
              </a:rPr>
              <a:t>by</a:t>
            </a:r>
            <a:r>
              <a:rPr lang="es-ES_tradnl" sz="2000" i="1" dirty="0">
                <a:solidFill>
                  <a:prstClr val="black"/>
                </a:solidFill>
                <a:latin typeface="Publico-Roman" charset="0"/>
              </a:rPr>
              <a:t> </a:t>
            </a:r>
            <a:r>
              <a:rPr lang="es-ES_tradnl" sz="2000" i="1" dirty="0" err="1">
                <a:solidFill>
                  <a:prstClr val="black"/>
                </a:solidFill>
                <a:latin typeface="Publico-Roman" charset="0"/>
              </a:rPr>
              <a:t>the</a:t>
            </a:r>
            <a:r>
              <a:rPr lang="es-ES_tradnl" sz="2000" i="1" dirty="0">
                <a:solidFill>
                  <a:prstClr val="black"/>
                </a:solidFill>
                <a:latin typeface="Publico-Roman" charset="0"/>
              </a:rPr>
              <a:t> </a:t>
            </a:r>
            <a:r>
              <a:rPr lang="es-ES_tradnl" sz="2000" i="1" dirty="0" err="1">
                <a:solidFill>
                  <a:prstClr val="black"/>
                </a:solidFill>
                <a:latin typeface="Publico-Roman" charset="0"/>
              </a:rPr>
              <a:t>taxman</a:t>
            </a:r>
            <a:r>
              <a:rPr lang="es-ES_tradnl" sz="2000" i="1" dirty="0">
                <a:solidFill>
                  <a:prstClr val="black"/>
                </a:solidFill>
                <a:latin typeface="Publico-Roman" charset="0"/>
              </a:rPr>
              <a:t>, </a:t>
            </a:r>
            <a:r>
              <a:rPr lang="es-ES_tradnl" sz="2000" i="1" dirty="0" err="1">
                <a:solidFill>
                  <a:prstClr val="black"/>
                </a:solidFill>
                <a:latin typeface="Publico-Roman" charset="0"/>
              </a:rPr>
              <a:t>storing</a:t>
            </a:r>
            <a:r>
              <a:rPr lang="es-ES_tradnl" sz="2000" i="1" dirty="0">
                <a:solidFill>
                  <a:prstClr val="black"/>
                </a:solidFill>
                <a:latin typeface="Publico-Roman" charset="0"/>
              </a:rPr>
              <a:t> up </a:t>
            </a:r>
            <a:r>
              <a:rPr lang="es-ES_tradnl" sz="2000" i="1" dirty="0" err="1">
                <a:solidFill>
                  <a:prstClr val="black"/>
                </a:solidFill>
                <a:latin typeface="Publico-Roman" charset="0"/>
              </a:rPr>
              <a:t>future</a:t>
            </a:r>
            <a:r>
              <a:rPr lang="es-ES_tradnl" sz="2000" i="1" dirty="0">
                <a:solidFill>
                  <a:prstClr val="black"/>
                </a:solidFill>
                <a:latin typeface="Publico-Roman" charset="0"/>
              </a:rPr>
              <a:t> </a:t>
            </a:r>
            <a:r>
              <a:rPr lang="es-ES_tradnl" sz="2000" i="1" dirty="0" err="1">
                <a:solidFill>
                  <a:prstClr val="black"/>
                </a:solidFill>
                <a:latin typeface="Publico-Roman" charset="0"/>
              </a:rPr>
              <a:t>profit</a:t>
            </a:r>
            <a:r>
              <a:rPr lang="es-ES_tradnl" sz="2000" i="1" dirty="0">
                <a:solidFill>
                  <a:prstClr val="black"/>
                </a:solidFill>
                <a:latin typeface="Publico-Roman" charset="0"/>
              </a:rPr>
              <a:t> </a:t>
            </a:r>
            <a:r>
              <a:rPr lang="es-ES_tradnl" sz="2000" i="1" dirty="0" err="1">
                <a:solidFill>
                  <a:prstClr val="black"/>
                </a:solidFill>
                <a:latin typeface="Publico-Roman" charset="0"/>
              </a:rPr>
              <a:t>all</a:t>
            </a:r>
            <a:r>
              <a:rPr lang="es-ES_tradnl" sz="2000" i="1" dirty="0">
                <a:solidFill>
                  <a:prstClr val="black"/>
                </a:solidFill>
                <a:latin typeface="Publico-Roman" charset="0"/>
              </a:rPr>
              <a:t> </a:t>
            </a:r>
            <a:r>
              <a:rPr lang="es-ES_tradnl" sz="2000" i="1" dirty="0" err="1">
                <a:solidFill>
                  <a:prstClr val="black"/>
                </a:solidFill>
                <a:latin typeface="Publico-Roman" charset="0"/>
              </a:rPr>
              <a:t>the</a:t>
            </a:r>
            <a:r>
              <a:rPr lang="es-ES_tradnl" sz="2000" i="1" dirty="0">
                <a:solidFill>
                  <a:prstClr val="black"/>
                </a:solidFill>
                <a:latin typeface="Publico-Roman" charset="0"/>
              </a:rPr>
              <a:t> </a:t>
            </a:r>
            <a:r>
              <a:rPr lang="es-ES_tradnl" sz="2000" i="1" dirty="0" err="1">
                <a:solidFill>
                  <a:prstClr val="black"/>
                </a:solidFill>
                <a:latin typeface="Publico-Roman" charset="0"/>
              </a:rPr>
              <a:t>same</a:t>
            </a:r>
            <a:r>
              <a:rPr lang="es-ES_tradnl" sz="2000" i="1" dirty="0">
                <a:solidFill>
                  <a:prstClr val="black"/>
                </a:solidFill>
                <a:latin typeface="Publico-Roman" charset="0"/>
              </a:rPr>
              <a:t>.</a:t>
            </a:r>
            <a:endParaRPr lang="es-ES_tradnl" sz="2000" i="1" dirty="0"/>
          </a:p>
        </p:txBody>
      </p:sp>
      <p:sp>
        <p:nvSpPr>
          <p:cNvPr id="5" name="Rectángulo 4"/>
          <p:cNvSpPr/>
          <p:nvPr/>
        </p:nvSpPr>
        <p:spPr>
          <a:xfrm>
            <a:off x="971600" y="6093296"/>
            <a:ext cx="76683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1200" dirty="0">
                <a:hlinkClick r:id="rId2"/>
              </a:rPr>
              <a:t>http://</a:t>
            </a:r>
            <a:r>
              <a:rPr lang="es-ES_tradnl" sz="1200" dirty="0" smtClean="0">
                <a:hlinkClick r:id="rId2"/>
              </a:rPr>
              <a:t>www.standard.co.uk/lifestyle/london-life/bubble-trouble-danny-dorlings-new-book-on-the-problem-with-londons-property-market-9135697.html</a:t>
            </a:r>
            <a:r>
              <a:rPr lang="es-ES_tradnl" sz="1200" dirty="0" smtClean="0"/>
              <a:t> </a:t>
            </a:r>
            <a:endParaRPr lang="es-ES_tradnl" sz="1200" dirty="0"/>
          </a:p>
        </p:txBody>
      </p:sp>
    </p:spTree>
    <p:extLst>
      <p:ext uri="{BB962C8B-B14F-4D97-AF65-F5344CB8AC3E}">
        <p14:creationId xmlns:p14="http://schemas.microsoft.com/office/powerpoint/2010/main" val="192059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797" y="705043"/>
            <a:ext cx="8431941" cy="553226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5220072" y="476672"/>
            <a:ext cx="35656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dirty="0" smtClean="0"/>
              <a:t>122,000 millones de libras en propiedades inmobiliarias </a:t>
            </a:r>
            <a:r>
              <a:rPr lang="es-ES_tradnl" sz="2000" dirty="0" err="1" smtClean="0"/>
              <a:t>est</a:t>
            </a:r>
            <a:r>
              <a:rPr lang="es-ES" sz="2000" dirty="0" err="1" smtClean="0"/>
              <a:t>án</a:t>
            </a:r>
            <a:r>
              <a:rPr lang="es-ES" sz="2000" dirty="0" smtClean="0"/>
              <a:t> en manos de extranjeros</a:t>
            </a:r>
            <a:endParaRPr lang="es-ES_tradnl" sz="2000" dirty="0"/>
          </a:p>
        </p:txBody>
      </p:sp>
    </p:spTree>
    <p:extLst>
      <p:ext uri="{BB962C8B-B14F-4D97-AF65-F5344CB8AC3E}">
        <p14:creationId xmlns:p14="http://schemas.microsoft.com/office/powerpoint/2010/main" val="178070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2796" y="534010"/>
            <a:ext cx="4598408" cy="224691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t="29647" r="2972" b="37028"/>
          <a:stretch/>
        </p:blipFill>
        <p:spPr>
          <a:xfrm>
            <a:off x="2076579" y="2946893"/>
            <a:ext cx="4799677" cy="84214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5776" y="4005064"/>
            <a:ext cx="4080072" cy="2293495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271327" y="2702977"/>
            <a:ext cx="18052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dirty="0" smtClean="0"/>
              <a:t>Nuevos casos, </a:t>
            </a:r>
            <a:r>
              <a:rPr lang="es-ES" sz="2000" dirty="0" smtClean="0"/>
              <a:t>de un fenómeno viejo</a:t>
            </a:r>
            <a:endParaRPr lang="es-ES_tradnl" sz="2000" dirty="0"/>
          </a:p>
        </p:txBody>
      </p:sp>
    </p:spTree>
    <p:extLst>
      <p:ext uri="{BB962C8B-B14F-4D97-AF65-F5344CB8AC3E}">
        <p14:creationId xmlns:p14="http://schemas.microsoft.com/office/powerpoint/2010/main" val="416542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915816" y="116632"/>
            <a:ext cx="396044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dirty="0" err="1"/>
              <a:t>Oil</a:t>
            </a:r>
            <a:r>
              <a:rPr lang="es-ES_tradnl" sz="2800" dirty="0"/>
              <a:t> </a:t>
            </a:r>
            <a:r>
              <a:rPr lang="es-ES_tradnl" sz="2800" dirty="0" err="1"/>
              <a:t>For</a:t>
            </a:r>
            <a:r>
              <a:rPr lang="es-ES_tradnl" sz="2800" dirty="0"/>
              <a:t> </a:t>
            </a:r>
            <a:r>
              <a:rPr lang="es-ES_tradnl" sz="2800" dirty="0" err="1"/>
              <a:t>Food</a:t>
            </a:r>
            <a:r>
              <a:rPr lang="es-ES_tradnl" sz="2800" dirty="0"/>
              <a:t> </a:t>
            </a:r>
            <a:r>
              <a:rPr lang="es-ES_tradnl" sz="2800" dirty="0" err="1"/>
              <a:t>Program</a:t>
            </a:r>
            <a:endParaRPr lang="es-ES_tradnl" sz="2800" dirty="0"/>
          </a:p>
          <a:p>
            <a:pPr algn="ctr"/>
            <a:r>
              <a:rPr lang="es-ES_tradnl" sz="2400" dirty="0" smtClean="0"/>
              <a:t>1996 – 2003</a:t>
            </a:r>
          </a:p>
        </p:txBody>
      </p:sp>
      <p:sp>
        <p:nvSpPr>
          <p:cNvPr id="3" name="Rectángulo 2"/>
          <p:cNvSpPr/>
          <p:nvPr/>
        </p:nvSpPr>
        <p:spPr>
          <a:xfrm>
            <a:off x="5004048" y="1186874"/>
            <a:ext cx="367240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dirty="0" smtClean="0"/>
              <a:t>“A </a:t>
            </a:r>
            <a:r>
              <a:rPr lang="es-ES_tradnl" dirty="0"/>
              <a:t>U.N. </a:t>
            </a:r>
            <a:r>
              <a:rPr lang="es-ES_tradnl" dirty="0" err="1"/>
              <a:t>investigation</a:t>
            </a:r>
            <a:r>
              <a:rPr lang="es-ES_tradnl" dirty="0"/>
              <a:t> in 2005 </a:t>
            </a:r>
            <a:r>
              <a:rPr lang="es-ES_tradnl" dirty="0" err="1"/>
              <a:t>found</a:t>
            </a:r>
            <a:r>
              <a:rPr lang="es-ES_tradnl" dirty="0"/>
              <a:t> </a:t>
            </a:r>
            <a:r>
              <a:rPr lang="es-ES_tradnl" dirty="0" err="1"/>
              <a:t>that</a:t>
            </a:r>
            <a:r>
              <a:rPr lang="es-ES_tradnl" dirty="0"/>
              <a:t> $.1.8 </a:t>
            </a:r>
            <a:r>
              <a:rPr lang="es-ES_tradnl" dirty="0" err="1"/>
              <a:t>billion</a:t>
            </a:r>
            <a:r>
              <a:rPr lang="es-ES_tradnl" dirty="0"/>
              <a:t> in </a:t>
            </a:r>
            <a:r>
              <a:rPr lang="es-ES_tradnl" dirty="0" err="1"/>
              <a:t>illicit</a:t>
            </a:r>
            <a:r>
              <a:rPr lang="es-ES_tradnl" dirty="0"/>
              <a:t> </a:t>
            </a:r>
            <a:r>
              <a:rPr lang="es-ES_tradnl" dirty="0" err="1"/>
              <a:t>payments</a:t>
            </a:r>
            <a:r>
              <a:rPr lang="es-ES_tradnl" dirty="0"/>
              <a:t> </a:t>
            </a:r>
            <a:r>
              <a:rPr lang="es-ES_tradnl" dirty="0" err="1"/>
              <a:t>had</a:t>
            </a:r>
            <a:r>
              <a:rPr lang="es-ES_tradnl" dirty="0"/>
              <a:t> </a:t>
            </a:r>
            <a:r>
              <a:rPr lang="es-ES_tradnl" dirty="0" err="1"/>
              <a:t>been</a:t>
            </a:r>
            <a:r>
              <a:rPr lang="es-ES_tradnl" dirty="0"/>
              <a:t> </a:t>
            </a:r>
            <a:r>
              <a:rPr lang="es-ES_tradnl" dirty="0" err="1"/>
              <a:t>diverted</a:t>
            </a:r>
            <a:r>
              <a:rPr lang="es-ES_tradnl" dirty="0"/>
              <a:t> </a:t>
            </a:r>
            <a:r>
              <a:rPr lang="es-ES_tradnl" dirty="0" err="1"/>
              <a:t>from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program</a:t>
            </a:r>
            <a:r>
              <a:rPr lang="es-ES_tradnl" dirty="0"/>
              <a:t> and </a:t>
            </a:r>
            <a:r>
              <a:rPr lang="es-ES_tradnl" dirty="0" err="1"/>
              <a:t>that</a:t>
            </a:r>
            <a:r>
              <a:rPr lang="es-ES_tradnl" dirty="0"/>
              <a:t> </a:t>
            </a:r>
            <a:r>
              <a:rPr lang="es-ES_tradnl" dirty="0" err="1"/>
              <a:t>much</a:t>
            </a:r>
            <a:r>
              <a:rPr lang="es-ES_tradnl" dirty="0"/>
              <a:t> of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purchased</a:t>
            </a:r>
            <a:r>
              <a:rPr lang="es-ES_tradnl" dirty="0"/>
              <a:t> </a:t>
            </a:r>
            <a:r>
              <a:rPr lang="es-ES_tradnl" dirty="0" err="1"/>
              <a:t>food</a:t>
            </a:r>
            <a:r>
              <a:rPr lang="es-ES_tradnl" dirty="0"/>
              <a:t> </a:t>
            </a:r>
            <a:r>
              <a:rPr lang="es-ES_tradnl" dirty="0" err="1"/>
              <a:t>was</a:t>
            </a:r>
            <a:r>
              <a:rPr lang="es-ES_tradnl" dirty="0"/>
              <a:t> </a:t>
            </a:r>
            <a:r>
              <a:rPr lang="es-ES_tradnl" dirty="0" err="1" smtClean="0"/>
              <a:t>unfit</a:t>
            </a:r>
            <a:r>
              <a:rPr lang="es-ES_tradnl" dirty="0" smtClean="0"/>
              <a:t> </a:t>
            </a:r>
            <a:r>
              <a:rPr lang="es-ES_tradnl" dirty="0" err="1"/>
              <a:t>for</a:t>
            </a:r>
            <a:r>
              <a:rPr lang="es-ES_tradnl" dirty="0"/>
              <a:t> human </a:t>
            </a:r>
            <a:r>
              <a:rPr lang="es-ES_tradnl" dirty="0" err="1"/>
              <a:t>consumption</a:t>
            </a:r>
            <a:r>
              <a:rPr lang="es-ES_tradnl" dirty="0"/>
              <a:t>. More </a:t>
            </a:r>
            <a:r>
              <a:rPr lang="es-ES_tradnl" dirty="0" err="1"/>
              <a:t>that</a:t>
            </a:r>
            <a:r>
              <a:rPr lang="es-ES_tradnl" dirty="0"/>
              <a:t> 2,200 </a:t>
            </a:r>
            <a:r>
              <a:rPr lang="es-ES_tradnl" dirty="0" err="1"/>
              <a:t>companies</a:t>
            </a:r>
            <a:r>
              <a:rPr lang="es-ES_tradnl" dirty="0"/>
              <a:t> </a:t>
            </a:r>
            <a:r>
              <a:rPr lang="es-ES_tradnl" dirty="0" err="1"/>
              <a:t>were</a:t>
            </a:r>
            <a:r>
              <a:rPr lang="es-ES_tradnl" dirty="0"/>
              <a:t> </a:t>
            </a:r>
            <a:r>
              <a:rPr lang="es-ES_tradnl" dirty="0" err="1" smtClean="0"/>
              <a:t>involved</a:t>
            </a:r>
            <a:r>
              <a:rPr lang="es-ES_tradnl" dirty="0" smtClean="0"/>
              <a:t> figure </a:t>
            </a:r>
            <a:r>
              <a:rPr lang="es-ES_tradnl" dirty="0"/>
              <a:t>18.2). </a:t>
            </a:r>
            <a:r>
              <a:rPr lang="es-ES_tradnl" dirty="0" err="1"/>
              <a:t>Illicit</a:t>
            </a:r>
            <a:r>
              <a:rPr lang="es-ES_tradnl" dirty="0"/>
              <a:t> </a:t>
            </a:r>
            <a:r>
              <a:rPr lang="es-ES_tradnl" dirty="0" err="1"/>
              <a:t>kickbacks</a:t>
            </a:r>
            <a:r>
              <a:rPr lang="es-ES_tradnl" dirty="0"/>
              <a:t> </a:t>
            </a:r>
            <a:r>
              <a:rPr lang="es-ES_tradnl" dirty="0" err="1"/>
              <a:t>came</a:t>
            </a:r>
            <a:r>
              <a:rPr lang="es-ES_tradnl" dirty="0"/>
              <a:t> </a:t>
            </a:r>
            <a:r>
              <a:rPr lang="es-ES_tradnl" dirty="0" err="1"/>
              <a:t>from</a:t>
            </a:r>
            <a:r>
              <a:rPr lang="es-ES_tradnl" dirty="0"/>
              <a:t> </a:t>
            </a:r>
            <a:r>
              <a:rPr lang="es-ES_tradnl" dirty="0" err="1"/>
              <a:t>companies</a:t>
            </a:r>
            <a:r>
              <a:rPr lang="es-ES_tradnl" dirty="0"/>
              <a:t> and </a:t>
            </a:r>
            <a:r>
              <a:rPr lang="es-ES_tradnl" dirty="0" err="1"/>
              <a:t>individuals</a:t>
            </a:r>
            <a:r>
              <a:rPr lang="es-ES_tradnl" dirty="0"/>
              <a:t> </a:t>
            </a:r>
            <a:r>
              <a:rPr lang="es-ES_tradnl" dirty="0" err="1"/>
              <a:t>from</a:t>
            </a:r>
            <a:r>
              <a:rPr lang="es-ES_tradnl" dirty="0"/>
              <a:t> 66 </a:t>
            </a:r>
            <a:r>
              <a:rPr lang="es-ES_tradnl" dirty="0" err="1"/>
              <a:t>different</a:t>
            </a:r>
            <a:r>
              <a:rPr lang="es-ES_tradnl" dirty="0"/>
              <a:t> </a:t>
            </a:r>
            <a:r>
              <a:rPr lang="es-ES_tradnl" dirty="0" err="1"/>
              <a:t>countries</a:t>
            </a:r>
            <a:r>
              <a:rPr lang="es-ES_tradnl" dirty="0"/>
              <a:t>, and </a:t>
            </a:r>
            <a:r>
              <a:rPr lang="es-ES_tradnl" dirty="0" err="1"/>
              <a:t>illicit</a:t>
            </a:r>
            <a:r>
              <a:rPr lang="es-ES_tradnl" dirty="0"/>
              <a:t> </a:t>
            </a:r>
            <a:r>
              <a:rPr lang="es-ES_tradnl" dirty="0" err="1"/>
              <a:t>surcharges</a:t>
            </a:r>
            <a:r>
              <a:rPr lang="es-ES_tradnl" dirty="0"/>
              <a:t> </a:t>
            </a:r>
            <a:r>
              <a:rPr lang="es-ES_tradnl" dirty="0" err="1"/>
              <a:t>were</a:t>
            </a:r>
            <a:r>
              <a:rPr lang="es-ES_tradnl" dirty="0"/>
              <a:t> </a:t>
            </a:r>
            <a:r>
              <a:rPr lang="es-ES_tradnl" dirty="0" err="1"/>
              <a:t>paid</a:t>
            </a:r>
            <a:r>
              <a:rPr lang="es-ES_tradnl" dirty="0"/>
              <a:t> </a:t>
            </a:r>
            <a:r>
              <a:rPr lang="es-ES_tradnl" dirty="0" err="1"/>
              <a:t>by</a:t>
            </a:r>
            <a:r>
              <a:rPr lang="es-ES_tradnl" dirty="0"/>
              <a:t> </a:t>
            </a:r>
            <a:r>
              <a:rPr lang="es-ES_tradnl" dirty="0" err="1"/>
              <a:t>companies</a:t>
            </a:r>
            <a:r>
              <a:rPr lang="es-ES_tradnl" dirty="0"/>
              <a:t> </a:t>
            </a:r>
            <a:r>
              <a:rPr lang="es-ES_tradnl" dirty="0" err="1"/>
              <a:t>from</a:t>
            </a:r>
            <a:r>
              <a:rPr lang="es-ES_tradnl" dirty="0"/>
              <a:t> </a:t>
            </a:r>
            <a:r>
              <a:rPr lang="es-ES_tradnl" dirty="0" err="1"/>
              <a:t>around</a:t>
            </a:r>
            <a:r>
              <a:rPr lang="es-ES_tradnl" dirty="0"/>
              <a:t> 40 </a:t>
            </a:r>
            <a:r>
              <a:rPr lang="es-ES_tradnl" dirty="0" err="1" smtClean="0"/>
              <a:t>countries</a:t>
            </a:r>
            <a:r>
              <a:rPr lang="es-ES_tradnl" dirty="0" smtClean="0"/>
              <a:t>.” </a:t>
            </a:r>
          </a:p>
          <a:p>
            <a:pPr algn="just"/>
            <a:r>
              <a:rPr lang="es-ES_tradnl" i="1" dirty="0" err="1" smtClean="0"/>
              <a:t>On</a:t>
            </a:r>
            <a:r>
              <a:rPr lang="es-ES_tradnl" i="1" dirty="0" smtClean="0"/>
              <a:t> </a:t>
            </a:r>
            <a:r>
              <a:rPr lang="es-ES_tradnl" i="1" dirty="0" err="1" smtClean="0"/>
              <a:t>the</a:t>
            </a:r>
            <a:r>
              <a:rPr lang="es-ES_tradnl" i="1" dirty="0" smtClean="0"/>
              <a:t> Criminal </a:t>
            </a:r>
            <a:r>
              <a:rPr lang="es-ES_tradnl" i="1" dirty="0" err="1" smtClean="0"/>
              <a:t>Accountability</a:t>
            </a:r>
            <a:r>
              <a:rPr lang="es-ES_tradnl" i="1" dirty="0" smtClean="0"/>
              <a:t> of UN </a:t>
            </a:r>
            <a:r>
              <a:rPr lang="es-ES_tradnl" i="1" dirty="0" err="1" smtClean="0"/>
              <a:t>Officials</a:t>
            </a:r>
            <a:r>
              <a:rPr lang="es-ES_tradnl" dirty="0" smtClean="0"/>
              <a:t>. Camilo Enciso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27000" t="25719" r="7169" b="10840"/>
          <a:stretch/>
        </p:blipFill>
        <p:spPr>
          <a:xfrm>
            <a:off x="899592" y="1178611"/>
            <a:ext cx="3642507" cy="390028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8008" y="5443059"/>
            <a:ext cx="4860032" cy="1365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814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843808" y="116632"/>
            <a:ext cx="39604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dirty="0" smtClean="0"/>
              <a:t>Siemens</a:t>
            </a:r>
          </a:p>
          <a:p>
            <a:pPr algn="ctr"/>
            <a:r>
              <a:rPr lang="es-ES_tradnl" sz="2800" dirty="0" smtClean="0"/>
              <a:t>2002-2006</a:t>
            </a:r>
            <a:endParaRPr lang="es-ES_tradnl" sz="2400" dirty="0" smtClean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09" y="4781939"/>
            <a:ext cx="9144000" cy="207606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4716016" y="1628800"/>
            <a:ext cx="381642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sz="2000" dirty="0" smtClean="0">
                <a:solidFill>
                  <a:srgbClr val="262626"/>
                </a:solidFill>
                <a:latin typeface="+mj-lt"/>
              </a:rPr>
              <a:t>“Mr</a:t>
            </a:r>
            <a:r>
              <a:rPr lang="es-ES_tradnl" sz="2000" dirty="0">
                <a:solidFill>
                  <a:srgbClr val="262626"/>
                </a:solidFill>
                <a:latin typeface="+mj-lt"/>
              </a:rPr>
              <a:t>. </a:t>
            </a:r>
            <a:r>
              <a:rPr lang="es-ES_tradnl" sz="2000" dirty="0" err="1">
                <a:solidFill>
                  <a:srgbClr val="262626"/>
                </a:solidFill>
                <a:latin typeface="+mj-lt"/>
              </a:rPr>
              <a:t>Siekaczek</a:t>
            </a:r>
            <a:r>
              <a:rPr lang="es-ES_tradnl" sz="2000" dirty="0">
                <a:solidFill>
                  <a:srgbClr val="262626"/>
                </a:solidFill>
                <a:latin typeface="+mj-lt"/>
              </a:rPr>
              <a:t> (</a:t>
            </a:r>
            <a:r>
              <a:rPr lang="es-ES_tradnl" sz="2000" dirty="0" err="1">
                <a:solidFill>
                  <a:srgbClr val="262626"/>
                </a:solidFill>
                <a:latin typeface="+mj-lt"/>
              </a:rPr>
              <a:t>pronounced</a:t>
            </a:r>
            <a:r>
              <a:rPr lang="es-ES_tradnl" sz="2000" dirty="0">
                <a:solidFill>
                  <a:srgbClr val="262626"/>
                </a:solidFill>
                <a:latin typeface="+mj-lt"/>
              </a:rPr>
              <a:t> SEE-</a:t>
            </a:r>
            <a:r>
              <a:rPr lang="es-ES_tradnl" sz="2000" dirty="0" err="1">
                <a:solidFill>
                  <a:srgbClr val="262626"/>
                </a:solidFill>
                <a:latin typeface="+mj-lt"/>
              </a:rPr>
              <a:t>kah</a:t>
            </a:r>
            <a:r>
              <a:rPr lang="es-ES_tradnl" sz="2000" dirty="0">
                <a:solidFill>
                  <a:srgbClr val="262626"/>
                </a:solidFill>
                <a:latin typeface="+mj-lt"/>
              </a:rPr>
              <a:t>-</a:t>
            </a:r>
            <a:r>
              <a:rPr lang="es-ES_tradnl" sz="2000" dirty="0" err="1">
                <a:solidFill>
                  <a:srgbClr val="262626"/>
                </a:solidFill>
                <a:latin typeface="+mj-lt"/>
              </a:rPr>
              <a:t>chek</a:t>
            </a:r>
            <a:r>
              <a:rPr lang="es-ES_tradnl" sz="2000" dirty="0">
                <a:solidFill>
                  <a:srgbClr val="262626"/>
                </a:solidFill>
                <a:latin typeface="+mj-lt"/>
              </a:rPr>
              <a:t>) </a:t>
            </a:r>
            <a:r>
              <a:rPr lang="es-ES_tradnl" sz="2000" dirty="0" err="1">
                <a:solidFill>
                  <a:srgbClr val="262626"/>
                </a:solidFill>
                <a:latin typeface="+mj-lt"/>
              </a:rPr>
              <a:t>says</a:t>
            </a:r>
            <a:r>
              <a:rPr lang="es-ES_tradnl" sz="2000" dirty="0">
                <a:solidFill>
                  <a:srgbClr val="262626"/>
                </a:solidFill>
                <a:latin typeface="+mj-lt"/>
              </a:rPr>
              <a:t> </a:t>
            </a:r>
            <a:r>
              <a:rPr lang="es-ES_tradnl" sz="2000" dirty="0" err="1">
                <a:solidFill>
                  <a:srgbClr val="262626"/>
                </a:solidFill>
                <a:latin typeface="+mj-lt"/>
              </a:rPr>
              <a:t>that</a:t>
            </a:r>
            <a:r>
              <a:rPr lang="es-ES_tradnl" sz="2000" dirty="0">
                <a:solidFill>
                  <a:srgbClr val="262626"/>
                </a:solidFill>
                <a:latin typeface="+mj-lt"/>
              </a:rPr>
              <a:t> </a:t>
            </a:r>
            <a:r>
              <a:rPr lang="es-ES_tradnl" sz="2000" dirty="0" err="1">
                <a:solidFill>
                  <a:srgbClr val="262626"/>
                </a:solidFill>
                <a:latin typeface="+mj-lt"/>
              </a:rPr>
              <a:t>from</a:t>
            </a:r>
            <a:r>
              <a:rPr lang="es-ES_tradnl" sz="2000" dirty="0">
                <a:solidFill>
                  <a:srgbClr val="262626"/>
                </a:solidFill>
                <a:latin typeface="+mj-lt"/>
              </a:rPr>
              <a:t> 2002 to 2006 he </a:t>
            </a:r>
            <a:r>
              <a:rPr lang="es-ES_tradnl" sz="2000" dirty="0" err="1">
                <a:solidFill>
                  <a:srgbClr val="262626"/>
                </a:solidFill>
                <a:latin typeface="+mj-lt"/>
              </a:rPr>
              <a:t>oversaw</a:t>
            </a:r>
            <a:r>
              <a:rPr lang="es-ES_tradnl" sz="2000" dirty="0">
                <a:solidFill>
                  <a:srgbClr val="262626"/>
                </a:solidFill>
                <a:latin typeface="+mj-lt"/>
              </a:rPr>
              <a:t> </a:t>
            </a:r>
            <a:r>
              <a:rPr lang="es-ES_tradnl" sz="2000" dirty="0" err="1">
                <a:solidFill>
                  <a:srgbClr val="262626"/>
                </a:solidFill>
                <a:latin typeface="+mj-lt"/>
              </a:rPr>
              <a:t>an</a:t>
            </a:r>
            <a:r>
              <a:rPr lang="es-ES_tradnl" sz="2000" dirty="0">
                <a:solidFill>
                  <a:srgbClr val="262626"/>
                </a:solidFill>
                <a:latin typeface="+mj-lt"/>
              </a:rPr>
              <a:t> </a:t>
            </a:r>
            <a:r>
              <a:rPr lang="es-ES_tradnl" sz="2000" dirty="0" err="1">
                <a:solidFill>
                  <a:srgbClr val="262626"/>
                </a:solidFill>
                <a:latin typeface="+mj-lt"/>
              </a:rPr>
              <a:t>annual</a:t>
            </a:r>
            <a:r>
              <a:rPr lang="es-ES_tradnl" sz="2000" dirty="0">
                <a:solidFill>
                  <a:srgbClr val="262626"/>
                </a:solidFill>
                <a:latin typeface="+mj-lt"/>
              </a:rPr>
              <a:t> </a:t>
            </a:r>
            <a:r>
              <a:rPr lang="es-ES_tradnl" sz="2000" dirty="0" err="1">
                <a:solidFill>
                  <a:srgbClr val="262626"/>
                </a:solidFill>
                <a:latin typeface="+mj-lt"/>
              </a:rPr>
              <a:t>bribery</a:t>
            </a:r>
            <a:r>
              <a:rPr lang="es-ES_tradnl" sz="2000" dirty="0">
                <a:solidFill>
                  <a:srgbClr val="262626"/>
                </a:solidFill>
                <a:latin typeface="+mj-lt"/>
              </a:rPr>
              <a:t> </a:t>
            </a:r>
            <a:r>
              <a:rPr lang="es-ES_tradnl" sz="2000" dirty="0" err="1">
                <a:solidFill>
                  <a:srgbClr val="262626"/>
                </a:solidFill>
                <a:latin typeface="+mj-lt"/>
              </a:rPr>
              <a:t>budget</a:t>
            </a:r>
            <a:r>
              <a:rPr lang="es-ES_tradnl" sz="2000" dirty="0">
                <a:solidFill>
                  <a:srgbClr val="262626"/>
                </a:solidFill>
                <a:latin typeface="+mj-lt"/>
              </a:rPr>
              <a:t> of </a:t>
            </a:r>
            <a:r>
              <a:rPr lang="es-ES_tradnl" sz="2000" dirty="0" err="1">
                <a:solidFill>
                  <a:srgbClr val="262626"/>
                </a:solidFill>
                <a:latin typeface="+mj-lt"/>
              </a:rPr>
              <a:t>about</a:t>
            </a:r>
            <a:r>
              <a:rPr lang="es-ES_tradnl" sz="2000" dirty="0">
                <a:solidFill>
                  <a:srgbClr val="262626"/>
                </a:solidFill>
                <a:latin typeface="+mj-lt"/>
              </a:rPr>
              <a:t> $40 </a:t>
            </a:r>
            <a:r>
              <a:rPr lang="es-ES_tradnl" sz="2000" dirty="0" err="1">
                <a:solidFill>
                  <a:srgbClr val="262626"/>
                </a:solidFill>
                <a:latin typeface="+mj-lt"/>
              </a:rPr>
              <a:t>million</a:t>
            </a:r>
            <a:r>
              <a:rPr lang="es-ES_tradnl" sz="2000" dirty="0">
                <a:solidFill>
                  <a:srgbClr val="262626"/>
                </a:solidFill>
                <a:latin typeface="+mj-lt"/>
              </a:rPr>
              <a:t> to $50 </a:t>
            </a:r>
            <a:r>
              <a:rPr lang="es-ES_tradnl" sz="2000" dirty="0" err="1">
                <a:solidFill>
                  <a:srgbClr val="262626"/>
                </a:solidFill>
                <a:latin typeface="+mj-lt"/>
              </a:rPr>
              <a:t>million</a:t>
            </a:r>
            <a:r>
              <a:rPr lang="es-ES_tradnl" sz="2000" dirty="0">
                <a:solidFill>
                  <a:srgbClr val="262626"/>
                </a:solidFill>
                <a:latin typeface="+mj-lt"/>
              </a:rPr>
              <a:t> at Siemens. Company managers and sales staff </a:t>
            </a:r>
            <a:r>
              <a:rPr lang="es-ES_tradnl" sz="2000" dirty="0" err="1">
                <a:solidFill>
                  <a:srgbClr val="262626"/>
                </a:solidFill>
                <a:latin typeface="+mj-lt"/>
              </a:rPr>
              <a:t>used</a:t>
            </a:r>
            <a:r>
              <a:rPr lang="es-ES_tradnl" sz="2000" dirty="0">
                <a:solidFill>
                  <a:srgbClr val="262626"/>
                </a:solidFill>
                <a:latin typeface="+mj-lt"/>
              </a:rPr>
              <a:t> </a:t>
            </a:r>
            <a:r>
              <a:rPr lang="es-ES_tradnl" sz="2000" dirty="0" err="1">
                <a:solidFill>
                  <a:srgbClr val="262626"/>
                </a:solidFill>
                <a:latin typeface="+mj-lt"/>
              </a:rPr>
              <a:t>the</a:t>
            </a:r>
            <a:r>
              <a:rPr lang="es-ES_tradnl" sz="2000" dirty="0">
                <a:solidFill>
                  <a:srgbClr val="262626"/>
                </a:solidFill>
                <a:latin typeface="+mj-lt"/>
              </a:rPr>
              <a:t> </a:t>
            </a:r>
            <a:r>
              <a:rPr lang="es-ES_tradnl" sz="2000" dirty="0" err="1">
                <a:solidFill>
                  <a:srgbClr val="262626"/>
                </a:solidFill>
                <a:latin typeface="+mj-lt"/>
              </a:rPr>
              <a:t>slush</a:t>
            </a:r>
            <a:r>
              <a:rPr lang="es-ES_tradnl" sz="2000" dirty="0">
                <a:solidFill>
                  <a:srgbClr val="262626"/>
                </a:solidFill>
                <a:latin typeface="+mj-lt"/>
              </a:rPr>
              <a:t> </a:t>
            </a:r>
            <a:r>
              <a:rPr lang="es-ES_tradnl" sz="2000" dirty="0" err="1">
                <a:solidFill>
                  <a:srgbClr val="262626"/>
                </a:solidFill>
                <a:latin typeface="+mj-lt"/>
              </a:rPr>
              <a:t>fund</a:t>
            </a:r>
            <a:r>
              <a:rPr lang="es-ES_tradnl" sz="2000" dirty="0">
                <a:solidFill>
                  <a:srgbClr val="262626"/>
                </a:solidFill>
                <a:latin typeface="+mj-lt"/>
              </a:rPr>
              <a:t> to </a:t>
            </a:r>
            <a:r>
              <a:rPr lang="es-ES_tradnl" sz="2000" dirty="0" err="1">
                <a:solidFill>
                  <a:srgbClr val="262626"/>
                </a:solidFill>
                <a:latin typeface="+mj-lt"/>
              </a:rPr>
              <a:t>cozy</a:t>
            </a:r>
            <a:r>
              <a:rPr lang="es-ES_tradnl" sz="2000" dirty="0">
                <a:solidFill>
                  <a:srgbClr val="262626"/>
                </a:solidFill>
                <a:latin typeface="+mj-lt"/>
              </a:rPr>
              <a:t> up to </a:t>
            </a:r>
            <a:r>
              <a:rPr lang="es-ES_tradnl" sz="2000" dirty="0" err="1">
                <a:solidFill>
                  <a:srgbClr val="262626"/>
                </a:solidFill>
                <a:latin typeface="+mj-lt"/>
              </a:rPr>
              <a:t>corrupt</a:t>
            </a:r>
            <a:r>
              <a:rPr lang="es-ES_tradnl" sz="2000" dirty="0">
                <a:solidFill>
                  <a:srgbClr val="262626"/>
                </a:solidFill>
                <a:latin typeface="+mj-lt"/>
              </a:rPr>
              <a:t> </a:t>
            </a:r>
            <a:r>
              <a:rPr lang="es-ES_tradnl" sz="2000" dirty="0" err="1">
                <a:solidFill>
                  <a:srgbClr val="262626"/>
                </a:solidFill>
                <a:latin typeface="+mj-lt"/>
              </a:rPr>
              <a:t>government</a:t>
            </a:r>
            <a:r>
              <a:rPr lang="es-ES_tradnl" sz="2000" dirty="0">
                <a:solidFill>
                  <a:srgbClr val="262626"/>
                </a:solidFill>
                <a:latin typeface="+mj-lt"/>
              </a:rPr>
              <a:t> </a:t>
            </a:r>
            <a:r>
              <a:rPr lang="es-ES_tradnl" sz="2000" dirty="0" err="1">
                <a:solidFill>
                  <a:srgbClr val="262626"/>
                </a:solidFill>
                <a:latin typeface="+mj-lt"/>
              </a:rPr>
              <a:t>officials</a:t>
            </a:r>
            <a:r>
              <a:rPr lang="es-ES_tradnl" sz="2000" dirty="0">
                <a:solidFill>
                  <a:srgbClr val="262626"/>
                </a:solidFill>
                <a:latin typeface="+mj-lt"/>
              </a:rPr>
              <a:t> </a:t>
            </a:r>
            <a:r>
              <a:rPr lang="es-ES_tradnl" sz="2000" dirty="0" err="1">
                <a:solidFill>
                  <a:srgbClr val="262626"/>
                </a:solidFill>
                <a:latin typeface="+mj-lt"/>
              </a:rPr>
              <a:t>worldwide</a:t>
            </a:r>
            <a:r>
              <a:rPr lang="es-ES_tradnl" sz="2000" dirty="0" smtClean="0">
                <a:solidFill>
                  <a:srgbClr val="262626"/>
                </a:solidFill>
                <a:latin typeface="+mj-lt"/>
              </a:rPr>
              <a:t>.”</a:t>
            </a:r>
            <a:endParaRPr lang="es-ES_tradnl" sz="2000" dirty="0">
              <a:latin typeface="+mj-lt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l="4534" r="57899" b="8431"/>
          <a:stretch/>
        </p:blipFill>
        <p:spPr>
          <a:xfrm>
            <a:off x="899592" y="1169530"/>
            <a:ext cx="2304256" cy="3456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533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13133</TotalTime>
  <Words>1885</Words>
  <Application>Microsoft Macintosh PowerPoint</Application>
  <PresentationFormat>Presentación en pantalla (4:3)</PresentationFormat>
  <Paragraphs>186</Paragraphs>
  <Slides>40</Slides>
  <Notes>21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40</vt:i4>
      </vt:variant>
    </vt:vector>
  </HeadingPairs>
  <TitlesOfParts>
    <vt:vector size="49" baseType="lpstr">
      <vt:lpstr>Calibri</vt:lpstr>
      <vt:lpstr>Calibri Light</vt:lpstr>
      <vt:lpstr>Cambria</vt:lpstr>
      <vt:lpstr>Helvetica</vt:lpstr>
      <vt:lpstr>Publico-Roman</vt:lpstr>
      <vt:lpstr>Verdana</vt:lpstr>
      <vt:lpstr>Arial</vt:lpstr>
      <vt:lpstr>Tema de Office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PROBLEMAS QUE BUSCABA ABORDAR LA CUMBRE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Carolina Acosta Gutierrez</dc:creator>
  <cp:lastModifiedBy>Camilo Alberto Enciso Vanegas</cp:lastModifiedBy>
  <cp:revision>303</cp:revision>
  <cp:lastPrinted>2016-01-05T21:31:06Z</cp:lastPrinted>
  <dcterms:created xsi:type="dcterms:W3CDTF">2014-10-20T16:00:02Z</dcterms:created>
  <dcterms:modified xsi:type="dcterms:W3CDTF">2017-07-14T18:27:05Z</dcterms:modified>
</cp:coreProperties>
</file>