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747" r:id="rId2"/>
  </p:sldMasterIdLst>
  <p:notesMasterIdLst>
    <p:notesMasterId r:id="rId20"/>
  </p:notesMasterIdLst>
  <p:handoutMasterIdLst>
    <p:handoutMasterId r:id="rId21"/>
  </p:handoutMasterIdLst>
  <p:sldIdLst>
    <p:sldId id="852" r:id="rId3"/>
    <p:sldId id="1055" r:id="rId4"/>
    <p:sldId id="1069" r:id="rId5"/>
    <p:sldId id="1070" r:id="rId6"/>
    <p:sldId id="1078" r:id="rId7"/>
    <p:sldId id="1077" r:id="rId8"/>
    <p:sldId id="1075" r:id="rId9"/>
    <p:sldId id="1079" r:id="rId10"/>
    <p:sldId id="1080" r:id="rId11"/>
    <p:sldId id="1071" r:id="rId12"/>
    <p:sldId id="1073" r:id="rId13"/>
    <p:sldId id="1072" r:id="rId14"/>
    <p:sldId id="1081" r:id="rId15"/>
    <p:sldId id="1082" r:id="rId16"/>
    <p:sldId id="1074" r:id="rId17"/>
    <p:sldId id="1083" r:id="rId18"/>
    <p:sldId id="1084" r:id="rId19"/>
  </p:sldIdLst>
  <p:sldSz cx="9144000" cy="6858000" type="screen4x3"/>
  <p:notesSz cx="6888163" cy="10020300"/>
  <p:defaultTextStyle>
    <a:defPPr>
      <a:defRPr lang="es-C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4C082549-833B-46A7-9748-9BE58CF28B64}">
          <p14:sldIdLst>
            <p14:sldId id="852"/>
            <p14:sldId id="1055"/>
            <p14:sldId id="1069"/>
            <p14:sldId id="1070"/>
            <p14:sldId id="1078"/>
            <p14:sldId id="1077"/>
            <p14:sldId id="1075"/>
            <p14:sldId id="1079"/>
            <p14:sldId id="1080"/>
            <p14:sldId id="1071"/>
            <p14:sldId id="1073"/>
            <p14:sldId id="1072"/>
            <p14:sldId id="1081"/>
            <p14:sldId id="1082"/>
            <p14:sldId id="1074"/>
            <p14:sldId id="1083"/>
            <p14:sldId id="10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3399"/>
    <a:srgbClr val="336699"/>
    <a:srgbClr val="FF5353"/>
    <a:srgbClr val="663300"/>
    <a:srgbClr val="964B00"/>
    <a:srgbClr val="924900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8034E78-7F5D-4C2E-B375-FC64B27BC917}" styleName="Estilo o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40" autoAdjust="0"/>
    <p:restoredTop sz="98224" autoAdjust="0"/>
  </p:normalViewPr>
  <p:slideViewPr>
    <p:cSldViewPr>
      <p:cViewPr varScale="1">
        <p:scale>
          <a:sx n="69" d="100"/>
          <a:sy n="69" d="100"/>
        </p:scale>
        <p:origin x="726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212"/>
    </p:cViewPr>
  </p:sorterViewPr>
  <p:notesViewPr>
    <p:cSldViewPr>
      <p:cViewPr varScale="1">
        <p:scale>
          <a:sx n="49" d="100"/>
          <a:sy n="49" d="100"/>
        </p:scale>
        <p:origin x="-2940" y="-96"/>
      </p:cViewPr>
      <p:guideLst>
        <p:guide orient="horz" pos="3156"/>
        <p:guide pos="217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F157B9-5715-4C64-929D-60D8DCD025D0}" type="doc">
      <dgm:prSet loTypeId="urn:microsoft.com/office/officeart/2005/8/layout/cycle2" loCatId="cycle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s-ES"/>
        </a:p>
      </dgm:t>
    </dgm:pt>
    <dgm:pt modelId="{D4707249-7034-4054-9B64-9B413073B195}">
      <dgm:prSet phldrT="[Texto]"/>
      <dgm:spPr/>
      <dgm:t>
        <a:bodyPr/>
        <a:lstStyle/>
        <a:p>
          <a:r>
            <a:rPr lang="es-ES" b="1" dirty="0"/>
            <a:t>POLÍTICA MONETARIA</a:t>
          </a:r>
        </a:p>
      </dgm:t>
    </dgm:pt>
    <dgm:pt modelId="{F00160D3-2AA1-4387-B719-62093E2601AE}" type="parTrans" cxnId="{A4B9BDB9-2F9C-4136-BD26-20AD351EF7D4}">
      <dgm:prSet/>
      <dgm:spPr/>
      <dgm:t>
        <a:bodyPr/>
        <a:lstStyle/>
        <a:p>
          <a:endParaRPr lang="es-ES"/>
        </a:p>
      </dgm:t>
    </dgm:pt>
    <dgm:pt modelId="{E22AE34B-04CA-4313-A0E3-793FA86ADE0D}" type="sibTrans" cxnId="{A4B9BDB9-2F9C-4136-BD26-20AD351EF7D4}">
      <dgm:prSet/>
      <dgm:spPr/>
      <dgm:t>
        <a:bodyPr/>
        <a:lstStyle/>
        <a:p>
          <a:endParaRPr lang="es-ES"/>
        </a:p>
      </dgm:t>
    </dgm:pt>
    <dgm:pt modelId="{28D931AE-EB74-44F0-A1C5-4C6C0D7127E5}">
      <dgm:prSet phldrT="[Texto]"/>
      <dgm:spPr/>
      <dgm:t>
        <a:bodyPr/>
        <a:lstStyle/>
        <a:p>
          <a:r>
            <a:rPr lang="es-ES" b="1" dirty="0"/>
            <a:t>REGULACION</a:t>
          </a:r>
        </a:p>
      </dgm:t>
    </dgm:pt>
    <dgm:pt modelId="{58758A5A-9BCB-432A-BC05-4E21C811424B}" type="parTrans" cxnId="{16A1F729-F934-49FB-853D-5DB84D0F50CF}">
      <dgm:prSet/>
      <dgm:spPr/>
      <dgm:t>
        <a:bodyPr/>
        <a:lstStyle/>
        <a:p>
          <a:endParaRPr lang="es-ES"/>
        </a:p>
      </dgm:t>
    </dgm:pt>
    <dgm:pt modelId="{252BFFF4-CFFD-4C08-8A16-74B8C154A2CD}" type="sibTrans" cxnId="{16A1F729-F934-49FB-853D-5DB84D0F50CF}">
      <dgm:prSet/>
      <dgm:spPr/>
      <dgm:t>
        <a:bodyPr/>
        <a:lstStyle/>
        <a:p>
          <a:endParaRPr lang="es-ES"/>
        </a:p>
      </dgm:t>
    </dgm:pt>
    <dgm:pt modelId="{431BC939-52D3-4837-8047-B34B389932E7}">
      <dgm:prSet phldrT="[Texto]"/>
      <dgm:spPr/>
      <dgm:t>
        <a:bodyPr/>
        <a:lstStyle/>
        <a:p>
          <a:r>
            <a:rPr lang="es-ES" b="1" dirty="0"/>
            <a:t>SUPERVISION</a:t>
          </a:r>
        </a:p>
      </dgm:t>
    </dgm:pt>
    <dgm:pt modelId="{0AB59187-B0E1-492A-BEE1-6414B33ED542}" type="parTrans" cxnId="{438D9C70-9068-4D3A-987A-0BA98D859C99}">
      <dgm:prSet/>
      <dgm:spPr/>
      <dgm:t>
        <a:bodyPr/>
        <a:lstStyle/>
        <a:p>
          <a:endParaRPr lang="es-ES"/>
        </a:p>
      </dgm:t>
    </dgm:pt>
    <dgm:pt modelId="{6D501927-61BE-4DA9-B716-DD937A5BC322}" type="sibTrans" cxnId="{438D9C70-9068-4D3A-987A-0BA98D859C99}">
      <dgm:prSet/>
      <dgm:spPr/>
      <dgm:t>
        <a:bodyPr/>
        <a:lstStyle/>
        <a:p>
          <a:endParaRPr lang="es-ES"/>
        </a:p>
      </dgm:t>
    </dgm:pt>
    <dgm:pt modelId="{5E86278D-3410-4AF5-89DC-6C01085495EB}">
      <dgm:prSet phldrT="[Texto]"/>
      <dgm:spPr/>
      <dgm:t>
        <a:bodyPr/>
        <a:lstStyle/>
        <a:p>
          <a:r>
            <a:rPr lang="es-ES" b="1" dirty="0"/>
            <a:t>ASEGURAMIENTO</a:t>
          </a:r>
        </a:p>
      </dgm:t>
    </dgm:pt>
    <dgm:pt modelId="{38409202-D36A-4C91-9722-C55CE1DDEF2F}" type="parTrans" cxnId="{0F502051-A3F9-403F-B859-5CBC1771F973}">
      <dgm:prSet/>
      <dgm:spPr/>
      <dgm:t>
        <a:bodyPr/>
        <a:lstStyle/>
        <a:p>
          <a:endParaRPr lang="es-ES"/>
        </a:p>
      </dgm:t>
    </dgm:pt>
    <dgm:pt modelId="{177822A8-958B-46B4-B121-8B3B42CE7701}" type="sibTrans" cxnId="{0F502051-A3F9-403F-B859-5CBC1771F973}">
      <dgm:prSet/>
      <dgm:spPr/>
      <dgm:t>
        <a:bodyPr/>
        <a:lstStyle/>
        <a:p>
          <a:endParaRPr lang="es-ES"/>
        </a:p>
      </dgm:t>
    </dgm:pt>
    <dgm:pt modelId="{F7CAB4ED-3279-4CF0-A05E-EFC54200E1C3}">
      <dgm:prSet phldrT="[Texto]"/>
      <dgm:spPr/>
      <dgm:t>
        <a:bodyPr/>
        <a:lstStyle/>
        <a:p>
          <a:r>
            <a:rPr lang="es-ES" b="1" dirty="0"/>
            <a:t>OPERACIÓN DEL SISTEMA</a:t>
          </a:r>
        </a:p>
      </dgm:t>
    </dgm:pt>
    <dgm:pt modelId="{AA2FDB87-AF98-41ED-BA18-F40CFB20A492}" type="parTrans" cxnId="{41E65B38-F857-4074-BF97-79769534E298}">
      <dgm:prSet/>
      <dgm:spPr/>
      <dgm:t>
        <a:bodyPr/>
        <a:lstStyle/>
        <a:p>
          <a:endParaRPr lang="es-ES"/>
        </a:p>
      </dgm:t>
    </dgm:pt>
    <dgm:pt modelId="{6E1C8FE7-03DC-4E3A-A20B-B2CD40DCE8E3}" type="sibTrans" cxnId="{41E65B38-F857-4074-BF97-79769534E298}">
      <dgm:prSet/>
      <dgm:spPr/>
      <dgm:t>
        <a:bodyPr/>
        <a:lstStyle/>
        <a:p>
          <a:endParaRPr lang="es-ES"/>
        </a:p>
      </dgm:t>
    </dgm:pt>
    <dgm:pt modelId="{BCEFD8DD-EFEF-4948-878E-65A1A271C82A}">
      <dgm:prSet custT="1"/>
      <dgm:spPr/>
      <dgm:t>
        <a:bodyPr/>
        <a:lstStyle/>
        <a:p>
          <a:r>
            <a:rPr lang="es-ES" sz="600" b="1" dirty="0"/>
            <a:t>CLIENTES</a:t>
          </a:r>
        </a:p>
      </dgm:t>
    </dgm:pt>
    <dgm:pt modelId="{BD486644-0B45-4D2D-ABB0-BF7F2CAFC5DF}" type="parTrans" cxnId="{CBED7E82-84D4-4500-9200-FBD0FDD0DD9B}">
      <dgm:prSet/>
      <dgm:spPr/>
      <dgm:t>
        <a:bodyPr/>
        <a:lstStyle/>
        <a:p>
          <a:endParaRPr lang="es-ES"/>
        </a:p>
      </dgm:t>
    </dgm:pt>
    <dgm:pt modelId="{BB9764FB-4BF4-4C3A-9F1C-8DFD38153C6E}" type="sibTrans" cxnId="{CBED7E82-84D4-4500-9200-FBD0FDD0DD9B}">
      <dgm:prSet/>
      <dgm:spPr/>
      <dgm:t>
        <a:bodyPr/>
        <a:lstStyle/>
        <a:p>
          <a:endParaRPr lang="es-ES"/>
        </a:p>
      </dgm:t>
    </dgm:pt>
    <dgm:pt modelId="{BE86E30C-EA3B-489E-A5C5-81498A9000DB}" type="pres">
      <dgm:prSet presAssocID="{F9F157B9-5715-4C64-929D-60D8DCD025D0}" presName="cycle" presStyleCnt="0">
        <dgm:presLayoutVars>
          <dgm:dir/>
          <dgm:resizeHandles val="exact"/>
        </dgm:presLayoutVars>
      </dgm:prSet>
      <dgm:spPr/>
    </dgm:pt>
    <dgm:pt modelId="{387C4E92-5298-4A7E-BE9D-2E11FCF077FA}" type="pres">
      <dgm:prSet presAssocID="{D4707249-7034-4054-9B64-9B413073B195}" presName="node" presStyleLbl="node1" presStyleIdx="0" presStyleCnt="6">
        <dgm:presLayoutVars>
          <dgm:bulletEnabled val="1"/>
        </dgm:presLayoutVars>
      </dgm:prSet>
      <dgm:spPr/>
    </dgm:pt>
    <dgm:pt modelId="{521B40A8-F871-4D27-BE11-C859050381A6}" type="pres">
      <dgm:prSet presAssocID="{E22AE34B-04CA-4313-A0E3-793FA86ADE0D}" presName="sibTrans" presStyleLbl="sibTrans2D1" presStyleIdx="0" presStyleCnt="6"/>
      <dgm:spPr/>
    </dgm:pt>
    <dgm:pt modelId="{3FD52FBD-0CAA-4E5C-AE5D-73FC7AEAA0A9}" type="pres">
      <dgm:prSet presAssocID="{E22AE34B-04CA-4313-A0E3-793FA86ADE0D}" presName="connectorText" presStyleLbl="sibTrans2D1" presStyleIdx="0" presStyleCnt="6"/>
      <dgm:spPr/>
    </dgm:pt>
    <dgm:pt modelId="{12A779A9-75EF-49DC-B4DC-C727AA16F162}" type="pres">
      <dgm:prSet presAssocID="{28D931AE-EB74-44F0-A1C5-4C6C0D7127E5}" presName="node" presStyleLbl="node1" presStyleIdx="1" presStyleCnt="6">
        <dgm:presLayoutVars>
          <dgm:bulletEnabled val="1"/>
        </dgm:presLayoutVars>
      </dgm:prSet>
      <dgm:spPr/>
    </dgm:pt>
    <dgm:pt modelId="{594A57AF-9FEC-4024-A4C7-B7FF219F0A39}" type="pres">
      <dgm:prSet presAssocID="{252BFFF4-CFFD-4C08-8A16-74B8C154A2CD}" presName="sibTrans" presStyleLbl="sibTrans2D1" presStyleIdx="1" presStyleCnt="6"/>
      <dgm:spPr/>
    </dgm:pt>
    <dgm:pt modelId="{602524FE-7DB3-4DEC-85A3-92CC057B6DBC}" type="pres">
      <dgm:prSet presAssocID="{252BFFF4-CFFD-4C08-8A16-74B8C154A2CD}" presName="connectorText" presStyleLbl="sibTrans2D1" presStyleIdx="1" presStyleCnt="6"/>
      <dgm:spPr/>
    </dgm:pt>
    <dgm:pt modelId="{3D78AFB8-E8C1-4624-BD3C-3735E7D329FA}" type="pres">
      <dgm:prSet presAssocID="{431BC939-52D3-4837-8047-B34B389932E7}" presName="node" presStyleLbl="node1" presStyleIdx="2" presStyleCnt="6">
        <dgm:presLayoutVars>
          <dgm:bulletEnabled val="1"/>
        </dgm:presLayoutVars>
      </dgm:prSet>
      <dgm:spPr/>
    </dgm:pt>
    <dgm:pt modelId="{E8440211-67FD-4CB9-ACA6-037DFA25BD7E}" type="pres">
      <dgm:prSet presAssocID="{6D501927-61BE-4DA9-B716-DD937A5BC322}" presName="sibTrans" presStyleLbl="sibTrans2D1" presStyleIdx="2" presStyleCnt="6"/>
      <dgm:spPr/>
    </dgm:pt>
    <dgm:pt modelId="{C0927408-2A61-4E8D-8F53-AE6DE3710769}" type="pres">
      <dgm:prSet presAssocID="{6D501927-61BE-4DA9-B716-DD937A5BC322}" presName="connectorText" presStyleLbl="sibTrans2D1" presStyleIdx="2" presStyleCnt="6"/>
      <dgm:spPr/>
    </dgm:pt>
    <dgm:pt modelId="{6F419C39-80FF-44C5-88BD-DC8B65EB0CB4}" type="pres">
      <dgm:prSet presAssocID="{5E86278D-3410-4AF5-89DC-6C01085495EB}" presName="node" presStyleLbl="node1" presStyleIdx="3" presStyleCnt="6">
        <dgm:presLayoutVars>
          <dgm:bulletEnabled val="1"/>
        </dgm:presLayoutVars>
      </dgm:prSet>
      <dgm:spPr/>
    </dgm:pt>
    <dgm:pt modelId="{E5DCA1B0-6E12-4FA7-8D19-C9C6A90FDE64}" type="pres">
      <dgm:prSet presAssocID="{177822A8-958B-46B4-B121-8B3B42CE7701}" presName="sibTrans" presStyleLbl="sibTrans2D1" presStyleIdx="3" presStyleCnt="6"/>
      <dgm:spPr/>
    </dgm:pt>
    <dgm:pt modelId="{A88DDE38-7EEF-4EAE-847B-34037557D2FE}" type="pres">
      <dgm:prSet presAssocID="{177822A8-958B-46B4-B121-8B3B42CE7701}" presName="connectorText" presStyleLbl="sibTrans2D1" presStyleIdx="3" presStyleCnt="6"/>
      <dgm:spPr/>
    </dgm:pt>
    <dgm:pt modelId="{F42110EE-EB71-4C74-98D7-43B9E489B264}" type="pres">
      <dgm:prSet presAssocID="{F7CAB4ED-3279-4CF0-A05E-EFC54200E1C3}" presName="node" presStyleLbl="node1" presStyleIdx="4" presStyleCnt="6">
        <dgm:presLayoutVars>
          <dgm:bulletEnabled val="1"/>
        </dgm:presLayoutVars>
      </dgm:prSet>
      <dgm:spPr/>
    </dgm:pt>
    <dgm:pt modelId="{EC3F42EA-2DCC-4B97-8D6A-9B1DBAE9E285}" type="pres">
      <dgm:prSet presAssocID="{6E1C8FE7-03DC-4E3A-A20B-B2CD40DCE8E3}" presName="sibTrans" presStyleLbl="sibTrans2D1" presStyleIdx="4" presStyleCnt="6"/>
      <dgm:spPr/>
    </dgm:pt>
    <dgm:pt modelId="{A3D42306-EBED-4D1B-B98C-B55DD623E4B0}" type="pres">
      <dgm:prSet presAssocID="{6E1C8FE7-03DC-4E3A-A20B-B2CD40DCE8E3}" presName="connectorText" presStyleLbl="sibTrans2D1" presStyleIdx="4" presStyleCnt="6"/>
      <dgm:spPr/>
    </dgm:pt>
    <dgm:pt modelId="{372534E5-8345-48F4-8130-97F8F307FD3E}" type="pres">
      <dgm:prSet presAssocID="{BCEFD8DD-EFEF-4948-878E-65A1A271C82A}" presName="node" presStyleLbl="node1" presStyleIdx="5" presStyleCnt="6">
        <dgm:presLayoutVars>
          <dgm:bulletEnabled val="1"/>
        </dgm:presLayoutVars>
      </dgm:prSet>
      <dgm:spPr/>
    </dgm:pt>
    <dgm:pt modelId="{BDDE6910-6DF7-460B-8A08-94E4211C81C5}" type="pres">
      <dgm:prSet presAssocID="{BB9764FB-4BF4-4C3A-9F1C-8DFD38153C6E}" presName="sibTrans" presStyleLbl="sibTrans2D1" presStyleIdx="5" presStyleCnt="6"/>
      <dgm:spPr/>
    </dgm:pt>
    <dgm:pt modelId="{7A12AD74-AFB3-4A5B-AC64-C8903A62CBDC}" type="pres">
      <dgm:prSet presAssocID="{BB9764FB-4BF4-4C3A-9F1C-8DFD38153C6E}" presName="connectorText" presStyleLbl="sibTrans2D1" presStyleIdx="5" presStyleCnt="6"/>
      <dgm:spPr/>
    </dgm:pt>
  </dgm:ptLst>
  <dgm:cxnLst>
    <dgm:cxn modelId="{369419B1-A942-4A10-AAD4-5B4A65CD67C4}" type="presOf" srcId="{6E1C8FE7-03DC-4E3A-A20B-B2CD40DCE8E3}" destId="{EC3F42EA-2DCC-4B97-8D6A-9B1DBAE9E285}" srcOrd="0" destOrd="0" presId="urn:microsoft.com/office/officeart/2005/8/layout/cycle2"/>
    <dgm:cxn modelId="{15399B74-34D1-416B-88BF-E0996B6DADFB}" type="presOf" srcId="{6E1C8FE7-03DC-4E3A-A20B-B2CD40DCE8E3}" destId="{A3D42306-EBED-4D1B-B98C-B55DD623E4B0}" srcOrd="1" destOrd="0" presId="urn:microsoft.com/office/officeart/2005/8/layout/cycle2"/>
    <dgm:cxn modelId="{B64E48F9-FC55-4FB5-ABB3-9BF2091A605F}" type="presOf" srcId="{5E86278D-3410-4AF5-89DC-6C01085495EB}" destId="{6F419C39-80FF-44C5-88BD-DC8B65EB0CB4}" srcOrd="0" destOrd="0" presId="urn:microsoft.com/office/officeart/2005/8/layout/cycle2"/>
    <dgm:cxn modelId="{0F502051-A3F9-403F-B859-5CBC1771F973}" srcId="{F9F157B9-5715-4C64-929D-60D8DCD025D0}" destId="{5E86278D-3410-4AF5-89DC-6C01085495EB}" srcOrd="3" destOrd="0" parTransId="{38409202-D36A-4C91-9722-C55CE1DDEF2F}" sibTransId="{177822A8-958B-46B4-B121-8B3B42CE7701}"/>
    <dgm:cxn modelId="{85F61948-A713-40DA-98CF-5A5B2363D880}" type="presOf" srcId="{F7CAB4ED-3279-4CF0-A05E-EFC54200E1C3}" destId="{F42110EE-EB71-4C74-98D7-43B9E489B264}" srcOrd="0" destOrd="0" presId="urn:microsoft.com/office/officeart/2005/8/layout/cycle2"/>
    <dgm:cxn modelId="{FCD2C3F3-4819-477E-87C5-E598B00CD18E}" type="presOf" srcId="{6D501927-61BE-4DA9-B716-DD937A5BC322}" destId="{C0927408-2A61-4E8D-8F53-AE6DE3710769}" srcOrd="1" destOrd="0" presId="urn:microsoft.com/office/officeart/2005/8/layout/cycle2"/>
    <dgm:cxn modelId="{012AF515-2DCC-47C4-9082-DB2F11A2955C}" type="presOf" srcId="{431BC939-52D3-4837-8047-B34B389932E7}" destId="{3D78AFB8-E8C1-4624-BD3C-3735E7D329FA}" srcOrd="0" destOrd="0" presId="urn:microsoft.com/office/officeart/2005/8/layout/cycle2"/>
    <dgm:cxn modelId="{11191E9A-5C88-4E26-910D-42C942BF318A}" type="presOf" srcId="{BB9764FB-4BF4-4C3A-9F1C-8DFD38153C6E}" destId="{BDDE6910-6DF7-460B-8A08-94E4211C81C5}" srcOrd="0" destOrd="0" presId="urn:microsoft.com/office/officeart/2005/8/layout/cycle2"/>
    <dgm:cxn modelId="{5A62A916-E09D-4E64-86DA-348D874C74F4}" type="presOf" srcId="{177822A8-958B-46B4-B121-8B3B42CE7701}" destId="{A88DDE38-7EEF-4EAE-847B-34037557D2FE}" srcOrd="1" destOrd="0" presId="urn:microsoft.com/office/officeart/2005/8/layout/cycle2"/>
    <dgm:cxn modelId="{A971188D-E11C-4B63-841D-E5277E171B24}" type="presOf" srcId="{D4707249-7034-4054-9B64-9B413073B195}" destId="{387C4E92-5298-4A7E-BE9D-2E11FCF077FA}" srcOrd="0" destOrd="0" presId="urn:microsoft.com/office/officeart/2005/8/layout/cycle2"/>
    <dgm:cxn modelId="{230A5659-3EE6-449B-870F-CD8070B80087}" type="presOf" srcId="{BB9764FB-4BF4-4C3A-9F1C-8DFD38153C6E}" destId="{7A12AD74-AFB3-4A5B-AC64-C8903A62CBDC}" srcOrd="1" destOrd="0" presId="urn:microsoft.com/office/officeart/2005/8/layout/cycle2"/>
    <dgm:cxn modelId="{586E94E2-FA3B-4DA4-BAB8-A31D766BB6F3}" type="presOf" srcId="{252BFFF4-CFFD-4C08-8A16-74B8C154A2CD}" destId="{594A57AF-9FEC-4024-A4C7-B7FF219F0A39}" srcOrd="0" destOrd="0" presId="urn:microsoft.com/office/officeart/2005/8/layout/cycle2"/>
    <dgm:cxn modelId="{3B6AFE84-17C3-4C28-A8B5-4972940F5CF2}" type="presOf" srcId="{E22AE34B-04CA-4313-A0E3-793FA86ADE0D}" destId="{521B40A8-F871-4D27-BE11-C859050381A6}" srcOrd="0" destOrd="0" presId="urn:microsoft.com/office/officeart/2005/8/layout/cycle2"/>
    <dgm:cxn modelId="{3D2BFF1B-8CF0-4065-868C-8C5675B76D62}" type="presOf" srcId="{6D501927-61BE-4DA9-B716-DD937A5BC322}" destId="{E8440211-67FD-4CB9-ACA6-037DFA25BD7E}" srcOrd="0" destOrd="0" presId="urn:microsoft.com/office/officeart/2005/8/layout/cycle2"/>
    <dgm:cxn modelId="{48D9E9F3-2914-4EF2-A8DA-9463E87E589B}" type="presOf" srcId="{E22AE34B-04CA-4313-A0E3-793FA86ADE0D}" destId="{3FD52FBD-0CAA-4E5C-AE5D-73FC7AEAA0A9}" srcOrd="1" destOrd="0" presId="urn:microsoft.com/office/officeart/2005/8/layout/cycle2"/>
    <dgm:cxn modelId="{4E3477FB-71CA-4EBD-8A08-EAD8EB3FD9B4}" type="presOf" srcId="{F9F157B9-5715-4C64-929D-60D8DCD025D0}" destId="{BE86E30C-EA3B-489E-A5C5-81498A9000DB}" srcOrd="0" destOrd="0" presId="urn:microsoft.com/office/officeart/2005/8/layout/cycle2"/>
    <dgm:cxn modelId="{CE903C44-1DCA-4881-B0E7-49A71AE1020C}" type="presOf" srcId="{177822A8-958B-46B4-B121-8B3B42CE7701}" destId="{E5DCA1B0-6E12-4FA7-8D19-C9C6A90FDE64}" srcOrd="0" destOrd="0" presId="urn:microsoft.com/office/officeart/2005/8/layout/cycle2"/>
    <dgm:cxn modelId="{2C1133E1-DBC5-4F5E-AFA3-EE6FDA9D85C1}" type="presOf" srcId="{252BFFF4-CFFD-4C08-8A16-74B8C154A2CD}" destId="{602524FE-7DB3-4DEC-85A3-92CC057B6DBC}" srcOrd="1" destOrd="0" presId="urn:microsoft.com/office/officeart/2005/8/layout/cycle2"/>
    <dgm:cxn modelId="{41E65B38-F857-4074-BF97-79769534E298}" srcId="{F9F157B9-5715-4C64-929D-60D8DCD025D0}" destId="{F7CAB4ED-3279-4CF0-A05E-EFC54200E1C3}" srcOrd="4" destOrd="0" parTransId="{AA2FDB87-AF98-41ED-BA18-F40CFB20A492}" sibTransId="{6E1C8FE7-03DC-4E3A-A20B-B2CD40DCE8E3}"/>
    <dgm:cxn modelId="{431D6190-A06E-4FE8-AE64-E85269F148AB}" type="presOf" srcId="{BCEFD8DD-EFEF-4948-878E-65A1A271C82A}" destId="{372534E5-8345-48F4-8130-97F8F307FD3E}" srcOrd="0" destOrd="0" presId="urn:microsoft.com/office/officeart/2005/8/layout/cycle2"/>
    <dgm:cxn modelId="{18EAC65E-CB8D-4426-B648-8702706DF1E6}" type="presOf" srcId="{28D931AE-EB74-44F0-A1C5-4C6C0D7127E5}" destId="{12A779A9-75EF-49DC-B4DC-C727AA16F162}" srcOrd="0" destOrd="0" presId="urn:microsoft.com/office/officeart/2005/8/layout/cycle2"/>
    <dgm:cxn modelId="{438D9C70-9068-4D3A-987A-0BA98D859C99}" srcId="{F9F157B9-5715-4C64-929D-60D8DCD025D0}" destId="{431BC939-52D3-4837-8047-B34B389932E7}" srcOrd="2" destOrd="0" parTransId="{0AB59187-B0E1-492A-BEE1-6414B33ED542}" sibTransId="{6D501927-61BE-4DA9-B716-DD937A5BC322}"/>
    <dgm:cxn modelId="{A4B9BDB9-2F9C-4136-BD26-20AD351EF7D4}" srcId="{F9F157B9-5715-4C64-929D-60D8DCD025D0}" destId="{D4707249-7034-4054-9B64-9B413073B195}" srcOrd="0" destOrd="0" parTransId="{F00160D3-2AA1-4387-B719-62093E2601AE}" sibTransId="{E22AE34B-04CA-4313-A0E3-793FA86ADE0D}"/>
    <dgm:cxn modelId="{16A1F729-F934-49FB-853D-5DB84D0F50CF}" srcId="{F9F157B9-5715-4C64-929D-60D8DCD025D0}" destId="{28D931AE-EB74-44F0-A1C5-4C6C0D7127E5}" srcOrd="1" destOrd="0" parTransId="{58758A5A-9BCB-432A-BC05-4E21C811424B}" sibTransId="{252BFFF4-CFFD-4C08-8A16-74B8C154A2CD}"/>
    <dgm:cxn modelId="{CBED7E82-84D4-4500-9200-FBD0FDD0DD9B}" srcId="{F9F157B9-5715-4C64-929D-60D8DCD025D0}" destId="{BCEFD8DD-EFEF-4948-878E-65A1A271C82A}" srcOrd="5" destOrd="0" parTransId="{BD486644-0B45-4D2D-ABB0-BF7F2CAFC5DF}" sibTransId="{BB9764FB-4BF4-4C3A-9F1C-8DFD38153C6E}"/>
    <dgm:cxn modelId="{310118CF-7A6A-424A-9DCA-888E96A06218}" type="presParOf" srcId="{BE86E30C-EA3B-489E-A5C5-81498A9000DB}" destId="{387C4E92-5298-4A7E-BE9D-2E11FCF077FA}" srcOrd="0" destOrd="0" presId="urn:microsoft.com/office/officeart/2005/8/layout/cycle2"/>
    <dgm:cxn modelId="{CBAA1249-9D04-4CBD-A9A9-6D8E3F1ACBA0}" type="presParOf" srcId="{BE86E30C-EA3B-489E-A5C5-81498A9000DB}" destId="{521B40A8-F871-4D27-BE11-C859050381A6}" srcOrd="1" destOrd="0" presId="urn:microsoft.com/office/officeart/2005/8/layout/cycle2"/>
    <dgm:cxn modelId="{7C1D2974-E842-4F14-A0D8-17FD6A75EDEC}" type="presParOf" srcId="{521B40A8-F871-4D27-BE11-C859050381A6}" destId="{3FD52FBD-0CAA-4E5C-AE5D-73FC7AEAA0A9}" srcOrd="0" destOrd="0" presId="urn:microsoft.com/office/officeart/2005/8/layout/cycle2"/>
    <dgm:cxn modelId="{547E3DE5-1201-4511-B739-89801B8A3E86}" type="presParOf" srcId="{BE86E30C-EA3B-489E-A5C5-81498A9000DB}" destId="{12A779A9-75EF-49DC-B4DC-C727AA16F162}" srcOrd="2" destOrd="0" presId="urn:microsoft.com/office/officeart/2005/8/layout/cycle2"/>
    <dgm:cxn modelId="{0A552FB6-F96D-4D27-94D1-E6B4AF5E4276}" type="presParOf" srcId="{BE86E30C-EA3B-489E-A5C5-81498A9000DB}" destId="{594A57AF-9FEC-4024-A4C7-B7FF219F0A39}" srcOrd="3" destOrd="0" presId="urn:microsoft.com/office/officeart/2005/8/layout/cycle2"/>
    <dgm:cxn modelId="{82C8AD5B-822D-4BD1-9056-49C74E438271}" type="presParOf" srcId="{594A57AF-9FEC-4024-A4C7-B7FF219F0A39}" destId="{602524FE-7DB3-4DEC-85A3-92CC057B6DBC}" srcOrd="0" destOrd="0" presId="urn:microsoft.com/office/officeart/2005/8/layout/cycle2"/>
    <dgm:cxn modelId="{F9A943CF-191E-455D-AA82-964E9E99B4FA}" type="presParOf" srcId="{BE86E30C-EA3B-489E-A5C5-81498A9000DB}" destId="{3D78AFB8-E8C1-4624-BD3C-3735E7D329FA}" srcOrd="4" destOrd="0" presId="urn:microsoft.com/office/officeart/2005/8/layout/cycle2"/>
    <dgm:cxn modelId="{6F21DB9F-88A6-47FF-BB3E-48341DDE6D4B}" type="presParOf" srcId="{BE86E30C-EA3B-489E-A5C5-81498A9000DB}" destId="{E8440211-67FD-4CB9-ACA6-037DFA25BD7E}" srcOrd="5" destOrd="0" presId="urn:microsoft.com/office/officeart/2005/8/layout/cycle2"/>
    <dgm:cxn modelId="{71874FA6-DF73-4AD0-A134-83F5CADF1DA6}" type="presParOf" srcId="{E8440211-67FD-4CB9-ACA6-037DFA25BD7E}" destId="{C0927408-2A61-4E8D-8F53-AE6DE3710769}" srcOrd="0" destOrd="0" presId="urn:microsoft.com/office/officeart/2005/8/layout/cycle2"/>
    <dgm:cxn modelId="{15AED868-0650-4C1E-8CF2-9EDF869C934E}" type="presParOf" srcId="{BE86E30C-EA3B-489E-A5C5-81498A9000DB}" destId="{6F419C39-80FF-44C5-88BD-DC8B65EB0CB4}" srcOrd="6" destOrd="0" presId="urn:microsoft.com/office/officeart/2005/8/layout/cycle2"/>
    <dgm:cxn modelId="{B6C0F71C-032A-4E8C-9A69-CAB3844C4090}" type="presParOf" srcId="{BE86E30C-EA3B-489E-A5C5-81498A9000DB}" destId="{E5DCA1B0-6E12-4FA7-8D19-C9C6A90FDE64}" srcOrd="7" destOrd="0" presId="urn:microsoft.com/office/officeart/2005/8/layout/cycle2"/>
    <dgm:cxn modelId="{075E8CF6-AB27-4295-81D3-1864C9D096FE}" type="presParOf" srcId="{E5DCA1B0-6E12-4FA7-8D19-C9C6A90FDE64}" destId="{A88DDE38-7EEF-4EAE-847B-34037557D2FE}" srcOrd="0" destOrd="0" presId="urn:microsoft.com/office/officeart/2005/8/layout/cycle2"/>
    <dgm:cxn modelId="{6A8D3530-A983-4110-B645-6665D1BD0FE0}" type="presParOf" srcId="{BE86E30C-EA3B-489E-A5C5-81498A9000DB}" destId="{F42110EE-EB71-4C74-98D7-43B9E489B264}" srcOrd="8" destOrd="0" presId="urn:microsoft.com/office/officeart/2005/8/layout/cycle2"/>
    <dgm:cxn modelId="{C82E9FB2-5923-4CD2-91A0-315948FFEF0F}" type="presParOf" srcId="{BE86E30C-EA3B-489E-A5C5-81498A9000DB}" destId="{EC3F42EA-2DCC-4B97-8D6A-9B1DBAE9E285}" srcOrd="9" destOrd="0" presId="urn:microsoft.com/office/officeart/2005/8/layout/cycle2"/>
    <dgm:cxn modelId="{92BDAB1D-C2A8-40A6-9247-1AB4CFE1D642}" type="presParOf" srcId="{EC3F42EA-2DCC-4B97-8D6A-9B1DBAE9E285}" destId="{A3D42306-EBED-4D1B-B98C-B55DD623E4B0}" srcOrd="0" destOrd="0" presId="urn:microsoft.com/office/officeart/2005/8/layout/cycle2"/>
    <dgm:cxn modelId="{55592E2C-F9E3-4546-904A-20610E0F617E}" type="presParOf" srcId="{BE86E30C-EA3B-489E-A5C5-81498A9000DB}" destId="{372534E5-8345-48F4-8130-97F8F307FD3E}" srcOrd="10" destOrd="0" presId="urn:microsoft.com/office/officeart/2005/8/layout/cycle2"/>
    <dgm:cxn modelId="{FF787795-3D95-45C7-A4F0-81785A70F508}" type="presParOf" srcId="{BE86E30C-EA3B-489E-A5C5-81498A9000DB}" destId="{BDDE6910-6DF7-460B-8A08-94E4211C81C5}" srcOrd="11" destOrd="0" presId="urn:microsoft.com/office/officeart/2005/8/layout/cycle2"/>
    <dgm:cxn modelId="{7856ECFB-73DD-42E8-A553-991A1F856C02}" type="presParOf" srcId="{BDDE6910-6DF7-460B-8A08-94E4211C81C5}" destId="{7A12AD74-AFB3-4A5B-AC64-C8903A62CBD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7C4E92-5298-4A7E-BE9D-2E11FCF077FA}">
      <dsp:nvSpPr>
        <dsp:cNvPr id="0" name=""/>
        <dsp:cNvSpPr/>
      </dsp:nvSpPr>
      <dsp:spPr>
        <a:xfrm>
          <a:off x="3096369" y="1194"/>
          <a:ext cx="1046261" cy="10462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500" b="1" kern="1200" dirty="0"/>
            <a:t>POLÍTICA MONETARIA</a:t>
          </a:r>
        </a:p>
      </dsp:txBody>
      <dsp:txXfrm>
        <a:off x="3249590" y="154415"/>
        <a:ext cx="739819" cy="739819"/>
      </dsp:txXfrm>
    </dsp:sp>
    <dsp:sp modelId="{521B40A8-F871-4D27-BE11-C859050381A6}">
      <dsp:nvSpPr>
        <dsp:cNvPr id="0" name=""/>
        <dsp:cNvSpPr/>
      </dsp:nvSpPr>
      <dsp:spPr>
        <a:xfrm rot="1800000">
          <a:off x="4153917" y="736625"/>
          <a:ext cx="278203" cy="3531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400" kern="1200"/>
        </a:p>
      </dsp:txBody>
      <dsp:txXfrm>
        <a:off x="4159508" y="786383"/>
        <a:ext cx="194742" cy="211867"/>
      </dsp:txXfrm>
    </dsp:sp>
    <dsp:sp modelId="{12A779A9-75EF-49DC-B4DC-C727AA16F162}">
      <dsp:nvSpPr>
        <dsp:cNvPr id="0" name=""/>
        <dsp:cNvSpPr/>
      </dsp:nvSpPr>
      <dsp:spPr>
        <a:xfrm>
          <a:off x="4457046" y="786781"/>
          <a:ext cx="1046261" cy="10462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500" b="1" kern="1200" dirty="0"/>
            <a:t>REGULACION</a:t>
          </a:r>
        </a:p>
      </dsp:txBody>
      <dsp:txXfrm>
        <a:off x="4610267" y="940002"/>
        <a:ext cx="739819" cy="739819"/>
      </dsp:txXfrm>
    </dsp:sp>
    <dsp:sp modelId="{594A57AF-9FEC-4024-A4C7-B7FF219F0A39}">
      <dsp:nvSpPr>
        <dsp:cNvPr id="0" name=""/>
        <dsp:cNvSpPr/>
      </dsp:nvSpPr>
      <dsp:spPr>
        <a:xfrm rot="5400000">
          <a:off x="4841075" y="1911069"/>
          <a:ext cx="278203" cy="3531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400" kern="1200"/>
        </a:p>
      </dsp:txBody>
      <dsp:txXfrm>
        <a:off x="4882806" y="1939962"/>
        <a:ext cx="194742" cy="211867"/>
      </dsp:txXfrm>
    </dsp:sp>
    <dsp:sp modelId="{3D78AFB8-E8C1-4624-BD3C-3735E7D329FA}">
      <dsp:nvSpPr>
        <dsp:cNvPr id="0" name=""/>
        <dsp:cNvSpPr/>
      </dsp:nvSpPr>
      <dsp:spPr>
        <a:xfrm>
          <a:off x="4457046" y="2357956"/>
          <a:ext cx="1046261" cy="10462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500" b="1" kern="1200" dirty="0"/>
            <a:t>SUPERVISION</a:t>
          </a:r>
        </a:p>
      </dsp:txBody>
      <dsp:txXfrm>
        <a:off x="4610267" y="2511177"/>
        <a:ext cx="739819" cy="739819"/>
      </dsp:txXfrm>
    </dsp:sp>
    <dsp:sp modelId="{E8440211-67FD-4CB9-ACA6-037DFA25BD7E}">
      <dsp:nvSpPr>
        <dsp:cNvPr id="0" name=""/>
        <dsp:cNvSpPr/>
      </dsp:nvSpPr>
      <dsp:spPr>
        <a:xfrm rot="9000000">
          <a:off x="4167555" y="3093387"/>
          <a:ext cx="278203" cy="3531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400" kern="1200"/>
        </a:p>
      </dsp:txBody>
      <dsp:txXfrm rot="10800000">
        <a:off x="4245425" y="3143145"/>
        <a:ext cx="194742" cy="211867"/>
      </dsp:txXfrm>
    </dsp:sp>
    <dsp:sp modelId="{6F419C39-80FF-44C5-88BD-DC8B65EB0CB4}">
      <dsp:nvSpPr>
        <dsp:cNvPr id="0" name=""/>
        <dsp:cNvSpPr/>
      </dsp:nvSpPr>
      <dsp:spPr>
        <a:xfrm>
          <a:off x="3096369" y="3143543"/>
          <a:ext cx="1046261" cy="10462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500" b="1" kern="1200" dirty="0"/>
            <a:t>ASEGURAMIENTO</a:t>
          </a:r>
        </a:p>
      </dsp:txBody>
      <dsp:txXfrm>
        <a:off x="3249590" y="3296764"/>
        <a:ext cx="739819" cy="739819"/>
      </dsp:txXfrm>
    </dsp:sp>
    <dsp:sp modelId="{E5DCA1B0-6E12-4FA7-8D19-C9C6A90FDE64}">
      <dsp:nvSpPr>
        <dsp:cNvPr id="0" name=""/>
        <dsp:cNvSpPr/>
      </dsp:nvSpPr>
      <dsp:spPr>
        <a:xfrm rot="12600000">
          <a:off x="2806878" y="3101261"/>
          <a:ext cx="278203" cy="3531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400" kern="1200"/>
        </a:p>
      </dsp:txBody>
      <dsp:txXfrm rot="10800000">
        <a:off x="2884748" y="3192749"/>
        <a:ext cx="194742" cy="211867"/>
      </dsp:txXfrm>
    </dsp:sp>
    <dsp:sp modelId="{F42110EE-EB71-4C74-98D7-43B9E489B264}">
      <dsp:nvSpPr>
        <dsp:cNvPr id="0" name=""/>
        <dsp:cNvSpPr/>
      </dsp:nvSpPr>
      <dsp:spPr>
        <a:xfrm>
          <a:off x="1735691" y="2357956"/>
          <a:ext cx="1046261" cy="10462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500" b="1" kern="1200" dirty="0"/>
            <a:t>OPERACIÓN DEL SISTEMA</a:t>
          </a:r>
        </a:p>
      </dsp:txBody>
      <dsp:txXfrm>
        <a:off x="1888912" y="2511177"/>
        <a:ext cx="739819" cy="739819"/>
      </dsp:txXfrm>
    </dsp:sp>
    <dsp:sp modelId="{EC3F42EA-2DCC-4B97-8D6A-9B1DBAE9E285}">
      <dsp:nvSpPr>
        <dsp:cNvPr id="0" name=""/>
        <dsp:cNvSpPr/>
      </dsp:nvSpPr>
      <dsp:spPr>
        <a:xfrm rot="16200000">
          <a:off x="2119720" y="1926817"/>
          <a:ext cx="278203" cy="3531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400" kern="1200"/>
        </a:p>
      </dsp:txBody>
      <dsp:txXfrm>
        <a:off x="2161451" y="2039171"/>
        <a:ext cx="194742" cy="211867"/>
      </dsp:txXfrm>
    </dsp:sp>
    <dsp:sp modelId="{372534E5-8345-48F4-8130-97F8F307FD3E}">
      <dsp:nvSpPr>
        <dsp:cNvPr id="0" name=""/>
        <dsp:cNvSpPr/>
      </dsp:nvSpPr>
      <dsp:spPr>
        <a:xfrm>
          <a:off x="1735691" y="786781"/>
          <a:ext cx="1046261" cy="10462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00" b="1" kern="1200" dirty="0"/>
            <a:t>CLIENTES</a:t>
          </a:r>
        </a:p>
      </dsp:txBody>
      <dsp:txXfrm>
        <a:off x="1888912" y="940002"/>
        <a:ext cx="739819" cy="739819"/>
      </dsp:txXfrm>
    </dsp:sp>
    <dsp:sp modelId="{BDDE6910-6DF7-460B-8A08-94E4211C81C5}">
      <dsp:nvSpPr>
        <dsp:cNvPr id="0" name=""/>
        <dsp:cNvSpPr/>
      </dsp:nvSpPr>
      <dsp:spPr>
        <a:xfrm rot="19800000">
          <a:off x="2793240" y="744499"/>
          <a:ext cx="278203" cy="3531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400" kern="1200"/>
        </a:p>
      </dsp:txBody>
      <dsp:txXfrm>
        <a:off x="2798831" y="835987"/>
        <a:ext cx="194742" cy="2118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84979" cy="500453"/>
          </a:xfrm>
          <a:prstGeom prst="rect">
            <a:avLst/>
          </a:prstGeom>
        </p:spPr>
        <p:txBody>
          <a:bodyPr vert="horz" lIns="91371" tIns="45686" rIns="91371" bIns="4568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01577" y="1"/>
            <a:ext cx="2984979" cy="500453"/>
          </a:xfrm>
          <a:prstGeom prst="rect">
            <a:avLst/>
          </a:prstGeom>
        </p:spPr>
        <p:txBody>
          <a:bodyPr vert="horz" lIns="91371" tIns="45686" rIns="91371" bIns="4568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fld id="{D75B59C6-1E4E-4820-9060-BF0E3C9A5E61}" type="datetimeFigureOut">
              <a:rPr lang="es-ES"/>
              <a:pPr>
                <a:defRPr/>
              </a:pPr>
              <a:t>17/11/2016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2" y="9518243"/>
            <a:ext cx="2984979" cy="500453"/>
          </a:xfrm>
          <a:prstGeom prst="rect">
            <a:avLst/>
          </a:prstGeom>
        </p:spPr>
        <p:txBody>
          <a:bodyPr vert="horz" lIns="91371" tIns="45686" rIns="91371" bIns="4568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01577" y="9518243"/>
            <a:ext cx="2984979" cy="500453"/>
          </a:xfrm>
          <a:prstGeom prst="rect">
            <a:avLst/>
          </a:prstGeom>
        </p:spPr>
        <p:txBody>
          <a:bodyPr vert="horz" lIns="91371" tIns="45686" rIns="91371" bIns="4568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fld id="{DA0A16F9-4D4A-4766-8768-5F80B17262E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9305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84979" cy="500453"/>
          </a:xfrm>
          <a:prstGeom prst="rect">
            <a:avLst/>
          </a:prstGeom>
        </p:spPr>
        <p:txBody>
          <a:bodyPr vert="horz" lIns="91371" tIns="45686" rIns="91371" bIns="4568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01577" y="1"/>
            <a:ext cx="2984979" cy="500453"/>
          </a:xfrm>
          <a:prstGeom prst="rect">
            <a:avLst/>
          </a:prstGeom>
        </p:spPr>
        <p:txBody>
          <a:bodyPr vert="horz" lIns="91371" tIns="45686" rIns="91371" bIns="4568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fld id="{E4D38535-690F-4EC2-A261-AC90275A5DF8}" type="datetimeFigureOut">
              <a:rPr lang="es-CO"/>
              <a:pPr>
                <a:defRPr/>
              </a:pPr>
              <a:t>17/11/2016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52475"/>
            <a:ext cx="5005387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71" tIns="45686" rIns="91371" bIns="45686" rtlCol="0" anchor="ctr"/>
          <a:lstStyle/>
          <a:p>
            <a:pPr lvl="0"/>
            <a:endParaRPr lang="es-CO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9463" y="4759123"/>
            <a:ext cx="5509242" cy="4508894"/>
          </a:xfrm>
          <a:prstGeom prst="rect">
            <a:avLst/>
          </a:prstGeom>
        </p:spPr>
        <p:txBody>
          <a:bodyPr vert="horz" lIns="91371" tIns="45686" rIns="91371" bIns="45686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2" y="9518243"/>
            <a:ext cx="2984979" cy="500453"/>
          </a:xfrm>
          <a:prstGeom prst="rect">
            <a:avLst/>
          </a:prstGeom>
        </p:spPr>
        <p:txBody>
          <a:bodyPr vert="horz" lIns="91371" tIns="45686" rIns="91371" bIns="4568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01577" y="9518243"/>
            <a:ext cx="2984979" cy="500453"/>
          </a:xfrm>
          <a:prstGeom prst="rect">
            <a:avLst/>
          </a:prstGeom>
        </p:spPr>
        <p:txBody>
          <a:bodyPr vert="horz" lIns="91371" tIns="45686" rIns="91371" bIns="4568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fld id="{40A60F6E-B5F8-462B-9B23-B52FEBDD7940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148236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06169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52354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071810"/>
            <a:ext cx="7010400" cy="523220"/>
          </a:xfrm>
          <a:prstGeom prst="rect">
            <a:avLst/>
          </a:prstGeom>
          <a:noFill/>
        </p:spPr>
        <p:txBody>
          <a:bodyPr rtlCol="0">
            <a:spAutoFit/>
          </a:bodyPr>
          <a:lstStyle>
            <a:lvl1pPr marL="0" indent="0" algn="ctr" defTabSz="914400" rtl="0" eaLnBrk="1" latinLnBrk="0" hangingPunct="1">
              <a:buFont typeface="Wingdings" pitchFamily="2" charset="2"/>
              <a:buNone/>
              <a:defRPr lang="es-ES" sz="28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subtítulo del patrón</a:t>
            </a:r>
            <a:endParaRPr lang="es-ES" dirty="0"/>
          </a:p>
        </p:txBody>
      </p:sp>
      <p:sp>
        <p:nvSpPr>
          <p:cNvPr id="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6778" y="1000108"/>
            <a:ext cx="5948362" cy="123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3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5" name="3 Marcador de fecha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/>
              <a:t>Asobancaria</a:t>
            </a:r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lang="it-IT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pt-BR"/>
              <a:t>Augusto Acosta Torres                                  </a:t>
            </a:r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F795-8F07-4A5D-BBA5-867B472C86B5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233-C6DE-4AE3-8F29-6EE1E3D3A8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91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F795-8F07-4A5D-BBA5-867B472C86B5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233-C6DE-4AE3-8F29-6EE1E3D3A8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915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F795-8F07-4A5D-BBA5-867B472C86B5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233-C6DE-4AE3-8F29-6EE1E3D3A8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3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F795-8F07-4A5D-BBA5-867B472C86B5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233-C6DE-4AE3-8F29-6EE1E3D3A8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922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F795-8F07-4A5D-BBA5-867B472C86B5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233-C6DE-4AE3-8F29-6EE1E3D3A8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3606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F795-8F07-4A5D-BBA5-867B472C86B5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233-C6DE-4AE3-8F29-6EE1E3D3A8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989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F795-8F07-4A5D-BBA5-867B472C86B5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233-C6DE-4AE3-8F29-6EE1E3D3A8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36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609600" y="1295400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574675" y="762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s-CO" sz="18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642966" y="2019320"/>
            <a:ext cx="8001000" cy="4052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469900" indent="-469900" algn="just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+mj-lt"/>
              <a:buAutoNum type="arabicPeriod"/>
              <a:defRPr lang="es-CO" sz="18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>
              <a:buFont typeface="Courier New" panose="02070309020205020404" pitchFamily="49" charset="0"/>
              <a:buChar char="o"/>
              <a:defRPr sz="1600"/>
            </a:lvl2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6553200" y="6245225"/>
            <a:ext cx="1981200" cy="476250"/>
          </a:xfrm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marL="0" algn="r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defRPr lang="es-CO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D0CCE3B-0DFC-4B80-8B60-A1DFC7E30027}" type="slidenum">
              <a:rPr lang="it-IT"/>
              <a:pPr>
                <a:defRPr/>
              </a:pPr>
              <a:t>‹Nº›</a:t>
            </a:fld>
            <a:endParaRPr lang="it-IT" dirty="0"/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lang="it-IT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pt-BR"/>
              <a:t>Augusto Acosta Torres                                  </a:t>
            </a:r>
            <a:endParaRPr dirty="0"/>
          </a:p>
        </p:txBody>
      </p:sp>
      <p:sp>
        <p:nvSpPr>
          <p:cNvPr id="10" name="3 Marcador de fecha"/>
          <p:cNvSpPr>
            <a:spLocks noGrp="1"/>
          </p:cNvSpPr>
          <p:nvPr>
            <p:ph type="dt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/>
              <a:t>Asobancaria</a:t>
            </a:r>
            <a:endParaRPr lang="es-C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Augusto Acosta Torres                                  </a:t>
            </a:r>
            <a:endParaRPr lang="pt-BR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Asobancaria</a:t>
            </a:r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C415A-B040-4A88-AAE9-0BD6A622E713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45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Augusto Acosta Torres                                  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Asobancaria</a:t>
            </a:r>
            <a:endParaRPr lang="es-C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Augusto Acosta Torres                                  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Asobancaria</a:t>
            </a:r>
            <a:endParaRPr lang="es-C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F795-8F07-4A5D-BBA5-867B472C86B5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233-C6DE-4AE3-8F29-6EE1E3D3A8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6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F795-8F07-4A5D-BBA5-867B472C86B5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233-C6DE-4AE3-8F29-6EE1E3D3A8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450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F795-8F07-4A5D-BBA5-867B472C86B5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233-C6DE-4AE3-8F29-6EE1E3D3A8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47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F795-8F07-4A5D-BBA5-867B472C86B5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233-C6DE-4AE3-8F29-6EE1E3D3A8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036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mar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lang="it-IT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pt-BR"/>
              <a:t>Augusto Acosta Torres                                  </a:t>
            </a:r>
            <a:endParaRPr dirty="0"/>
          </a:p>
        </p:txBody>
      </p:sp>
      <p:sp>
        <p:nvSpPr>
          <p:cNvPr id="3" name="3 Marcador de fecha"/>
          <p:cNvSpPr>
            <a:spLocks noGrp="1"/>
          </p:cNvSpPr>
          <p:nvPr>
            <p:ph type="dt" sz="quarter" idx="2"/>
          </p:nvPr>
        </p:nvSpPr>
        <p:spPr bwMode="auto">
          <a:xfrm>
            <a:off x="609600" y="6245225"/>
            <a:ext cx="2176463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/>
              <a:t>Asobancaria</a:t>
            </a:r>
            <a:endParaRPr lang="es-CO" dirty="0"/>
          </a:p>
        </p:txBody>
      </p:sp>
      <p:sp>
        <p:nvSpPr>
          <p:cNvPr id="1028" name="Title Placeholder 3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29" name="Text Placeholder 4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FDC415A-B040-4A88-AAE9-0BD6A622E71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6" r:id="rId3"/>
    <p:sldLayoutId id="2147483744" r:id="rId4"/>
    <p:sldLayoutId id="2147483745" r:id="rId5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br>
              <a:rPr lang="es-ES" dirty="0"/>
            </a:br>
            <a:br>
              <a:rPr lang="es-ES" dirty="0"/>
            </a:br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2F795-8F07-4A5D-BBA5-867B472C86B5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1E233-C6DE-4AE3-8F29-6EE1E3D3A8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815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914400" rtl="0" eaLnBrk="1" latinLnBrk="0" hangingPunct="1">
        <a:spcBef>
          <a:spcPct val="20000"/>
        </a:spcBef>
        <a:buFont typeface="+mj-lt"/>
        <a:buAutoNum type="arabicPeriod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ü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591425" cy="1233488"/>
          </a:xfrm>
        </p:spPr>
        <p:txBody>
          <a:bodyPr/>
          <a:lstStyle/>
          <a:p>
            <a:br>
              <a:rPr lang="es-CO" sz="2800" dirty="0"/>
            </a:br>
            <a:endParaRPr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733800" y="4572000"/>
            <a:ext cx="4495800" cy="1143000"/>
          </a:xfrm>
          <a:prstGeom prst="rect">
            <a:avLst/>
          </a:prstGeom>
        </p:spPr>
        <p:txBody>
          <a:bodyPr/>
          <a:lstStyle/>
          <a:p>
            <a:pPr marL="469900" indent="-469900" algn="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endParaRPr lang="es-CO" kern="0" dirty="0">
              <a:latin typeface="+mn-lt"/>
              <a:cs typeface="+mn-cs"/>
            </a:endParaRPr>
          </a:p>
          <a:p>
            <a:pPr marL="469900" indent="-469900" algn="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s-CO" kern="0" dirty="0">
                <a:latin typeface="+mn-lt"/>
                <a:cs typeface="+mn-cs"/>
              </a:rPr>
              <a:t>	</a:t>
            </a:r>
            <a:endParaRPr lang="es-CO" sz="1200" kern="0" dirty="0">
              <a:latin typeface="+mn-lt"/>
              <a:cs typeface="+mn-cs"/>
            </a:endParaRPr>
          </a:p>
          <a:p>
            <a:pPr marL="469900" indent="-469900" algn="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s-CO" sz="1200" kern="0" dirty="0">
                <a:latin typeface="+mn-lt"/>
                <a:cs typeface="+mn-cs"/>
              </a:rPr>
              <a:t>Augusto Acosta Torres </a:t>
            </a:r>
          </a:p>
          <a:p>
            <a:pPr marL="469900" indent="-469900" algn="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s-CO" sz="1200" kern="0" dirty="0">
                <a:latin typeface="+mn-lt"/>
                <a:cs typeface="+mn-cs"/>
              </a:rPr>
              <a:t>Cartagena, Noviembre 18 de 2016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600" y="3316069"/>
            <a:ext cx="678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dirty="0"/>
              <a:t>Buenas prácticas en la articulación del gobierno corporativo y la gestión de riesgos </a:t>
            </a:r>
          </a:p>
          <a:p>
            <a:pPr algn="ctr"/>
            <a:endParaRPr lang="es-CO" sz="1400" i="1" dirty="0"/>
          </a:p>
          <a:p>
            <a:pPr algn="ctr"/>
            <a:r>
              <a:rPr lang="es-CO" sz="1400" i="1" dirty="0"/>
              <a:t>Reflexiones</a:t>
            </a:r>
          </a:p>
        </p:txBody>
      </p:sp>
      <p:pic>
        <p:nvPicPr>
          <p:cNvPr id="2" name="Picture 2" descr="Asobancar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50" y="1066800"/>
            <a:ext cx="272415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066800" y="1981200"/>
            <a:ext cx="4873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/>
              <a:t>15 CONGRESO DE RIESGO FINANCIERO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18900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4675" y="76200"/>
            <a:ext cx="8001000" cy="1216025"/>
          </a:xfrm>
        </p:spPr>
        <p:txBody>
          <a:bodyPr/>
          <a:lstStyle/>
          <a:p>
            <a:pPr lvl="0"/>
            <a:r>
              <a:rPr lang="es-CO" sz="2000" dirty="0"/>
              <a:t>3. Condiciones comunes  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76400"/>
            <a:ext cx="7315200" cy="4052886"/>
          </a:xfrm>
        </p:spPr>
        <p:txBody>
          <a:bodyPr/>
          <a:lstStyle/>
          <a:p>
            <a:pPr marL="0" lvl="0" indent="0">
              <a:buNone/>
            </a:pPr>
            <a:r>
              <a:rPr lang="es-CO" sz="1800" dirty="0">
                <a:latin typeface="Arial" panose="020B0604020202020204" pitchFamily="34" charset="0"/>
                <a:cs typeface="Arial" panose="020B0604020202020204" pitchFamily="34" charset="0"/>
              </a:rPr>
              <a:t>Los riesgos típicos están siempre presentes</a:t>
            </a:r>
          </a:p>
          <a:p>
            <a:pPr lvl="1">
              <a:buFont typeface="+mj-lt"/>
              <a:buAutoNum type="arabicPeriod"/>
            </a:pP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+mj-lt"/>
              <a:buAutoNum type="arabicPeriod"/>
            </a:pP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El riesgo de mercado</a:t>
            </a:r>
          </a:p>
          <a:p>
            <a:pPr lvl="1">
              <a:buFont typeface="+mj-lt"/>
              <a:buAutoNum type="arabicPeriod"/>
            </a:pP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El riesgo de crédito</a:t>
            </a:r>
          </a:p>
          <a:p>
            <a:pPr lvl="1">
              <a:buFont typeface="+mj-lt"/>
              <a:buAutoNum type="arabicPeriod"/>
            </a:pP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El riesgo de liquidez</a:t>
            </a:r>
          </a:p>
          <a:p>
            <a:pPr marL="471487" lvl="1" indent="0">
              <a:buNone/>
            </a:pP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337" indent="0" algn="ctr">
              <a:buNone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PERO NO EXPLICAN TODO</a:t>
            </a:r>
            <a:endParaRPr lang="es-CO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Las prácticas y conductas del mercado magnifican o mitigan el riesgo existente</a:t>
            </a:r>
          </a:p>
          <a:p>
            <a:pPr marL="0" indent="0" algn="ctr">
              <a:buNone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PERO NO SON SUFICIENTES</a:t>
            </a:r>
          </a:p>
          <a:p>
            <a:pPr marL="0" indent="0" algn="ctr">
              <a:buNone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Las condiciones del entorno regulatorio</a:t>
            </a:r>
          </a:p>
          <a:p>
            <a:pPr marL="0" indent="0" algn="ctr">
              <a:buNone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SON FUNDAMENTALES PERO PUEDEN SER “SUPERADAS” POR CONDUCTAS HABILIDOSAS EN EL MERCADO</a:t>
            </a:r>
          </a:p>
          <a:p>
            <a:pPr marL="0" indent="0" algn="ctr">
              <a:buNone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Las condiciones del entorno económico y político</a:t>
            </a:r>
          </a:p>
          <a:p>
            <a:pPr marL="0" indent="0" algn="ctr">
              <a:buNone/>
            </a:pPr>
            <a:r>
              <a:rPr lang="es-CO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PUEDEN SUPERAR AUN LA MEJOR COMBINACIÓN DE LAS ANTERIORES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0CCE3B-0DFC-4B80-8B60-A1DFC7E30027}" type="slidenum">
              <a:rPr lang="it-IT" smtClean="0"/>
              <a:pPr>
                <a:defRPr/>
              </a:pPr>
              <a:t>10</a:t>
            </a:fld>
            <a:endParaRPr lang="it-IT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Augusto Acosta Torres                                  </a:t>
            </a:r>
            <a:endParaRPr lang="pt-B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Asobancaria</a:t>
            </a:r>
            <a:endParaRPr lang="es-CO" dirty="0"/>
          </a:p>
        </p:txBody>
      </p:sp>
      <p:sp>
        <p:nvSpPr>
          <p:cNvPr id="7" name="Cerrar llave 6"/>
          <p:cNvSpPr/>
          <p:nvPr/>
        </p:nvSpPr>
        <p:spPr bwMode="auto">
          <a:xfrm>
            <a:off x="4191000" y="2286000"/>
            <a:ext cx="228600" cy="942658"/>
          </a:xfrm>
          <a:prstGeom prst="rightBrace">
            <a:avLst/>
          </a:prstGeom>
          <a:solidFill>
            <a:schemeClr val="accent2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sz="22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24400" y="2362200"/>
            <a:ext cx="1447800" cy="73866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O" sz="1400" dirty="0">
                <a:solidFill>
                  <a:srgbClr val="FF0000"/>
                </a:solidFill>
              </a:rPr>
              <a:t>En 1998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O" sz="1400" dirty="0">
                <a:solidFill>
                  <a:srgbClr val="FF0000"/>
                </a:solidFill>
              </a:rPr>
              <a:t>En 2008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O" sz="1400" dirty="0">
                <a:solidFill>
                  <a:srgbClr val="FF0000"/>
                </a:solidFill>
              </a:rPr>
              <a:t>En 2012</a:t>
            </a:r>
          </a:p>
        </p:txBody>
      </p:sp>
    </p:spTree>
    <p:extLst>
      <p:ext uri="{BB962C8B-B14F-4D97-AF65-F5344CB8AC3E}">
        <p14:creationId xmlns:p14="http://schemas.microsoft.com/office/powerpoint/2010/main" val="92049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4675" y="76200"/>
            <a:ext cx="8001000" cy="1216025"/>
          </a:xfrm>
        </p:spPr>
        <p:txBody>
          <a:bodyPr/>
          <a:lstStyle/>
          <a:p>
            <a:r>
              <a:rPr lang="es-CO" sz="2000" dirty="0"/>
              <a:t>4. Los conceptos de riesgo y gobierno corporativo  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347914"/>
            <a:ext cx="7315200" cy="4052886"/>
          </a:xfrm>
        </p:spPr>
        <p:txBody>
          <a:bodyPr/>
          <a:lstStyle/>
          <a:p>
            <a:pPr marL="0" lvl="0" indent="0" algn="ctr">
              <a:buNone/>
            </a:pPr>
            <a:r>
              <a:rPr lang="es-CO" sz="1600" dirty="0"/>
              <a:t>EL TITANIC</a:t>
            </a:r>
          </a:p>
          <a:p>
            <a:pPr marL="0" lvl="0" indent="0" algn="ctr">
              <a:buNone/>
            </a:pPr>
            <a:endParaRPr lang="es-CO" sz="1600" dirty="0"/>
          </a:p>
          <a:p>
            <a:pPr marL="0" lvl="0" indent="0" algn="ctr">
              <a:buNone/>
            </a:pPr>
            <a:r>
              <a:rPr lang="en-US" sz="1400" dirty="0"/>
              <a:t>Los </a:t>
            </a:r>
            <a:r>
              <a:rPr lang="en-US" sz="1400" dirty="0" err="1"/>
              <a:t>conceptos</a:t>
            </a:r>
            <a:r>
              <a:rPr lang="en-US" sz="1400" dirty="0"/>
              <a:t> de riesgo y </a:t>
            </a:r>
            <a:r>
              <a:rPr lang="en-US" sz="1400" dirty="0" err="1"/>
              <a:t>gobierno</a:t>
            </a:r>
            <a:r>
              <a:rPr lang="en-US" sz="1400" dirty="0"/>
              <a:t> corporativo se unen en el </a:t>
            </a:r>
            <a:r>
              <a:rPr lang="en-US" sz="1400" dirty="0" err="1"/>
              <a:t>propósito</a:t>
            </a:r>
            <a:r>
              <a:rPr lang="en-US" sz="1400" dirty="0"/>
              <a:t> de </a:t>
            </a:r>
            <a:r>
              <a:rPr lang="en-US" sz="1400" dirty="0" err="1"/>
              <a:t>conseguir</a:t>
            </a:r>
            <a:r>
              <a:rPr lang="en-US" sz="1400" dirty="0"/>
              <a:t> una visión INTEGRAL de lo que se </a:t>
            </a:r>
            <a:r>
              <a:rPr lang="en-US" sz="1400" dirty="0" err="1"/>
              <a:t>debiera</a:t>
            </a:r>
            <a:r>
              <a:rPr lang="en-US" sz="1400" dirty="0"/>
              <a:t> llamar </a:t>
            </a:r>
            <a:r>
              <a:rPr lang="en-US" sz="1400" b="1" dirty="0"/>
              <a:t>el riesgo estratégico…. </a:t>
            </a:r>
          </a:p>
          <a:p>
            <a:pPr marL="0" lvl="0" indent="0" algn="ctr">
              <a:buNone/>
            </a:pPr>
            <a:endParaRPr lang="en-US" sz="1400" b="1" dirty="0"/>
          </a:p>
          <a:p>
            <a:pPr marL="0" lvl="0" indent="0" algn="ctr">
              <a:buNone/>
            </a:pPr>
            <a:r>
              <a:rPr lang="en-US" sz="1400" b="1" dirty="0" err="1"/>
              <a:t>Equivóquese</a:t>
            </a:r>
            <a:r>
              <a:rPr lang="en-US" sz="1400" b="1" dirty="0"/>
              <a:t> en la ruta pero no se equivoque en tener claro el </a:t>
            </a:r>
            <a:r>
              <a:rPr lang="en-US" sz="1400" b="1" dirty="0" err="1"/>
              <a:t>destino</a:t>
            </a:r>
            <a:r>
              <a:rPr lang="en-US" sz="1400" b="1" dirty="0"/>
              <a:t> </a:t>
            </a:r>
            <a:r>
              <a:rPr lang="en-US" sz="1400" dirty="0" err="1"/>
              <a:t>ni</a:t>
            </a:r>
            <a:r>
              <a:rPr lang="en-US" sz="1400" dirty="0"/>
              <a:t> en </a:t>
            </a:r>
            <a:r>
              <a:rPr lang="en-US" sz="1400" dirty="0" err="1"/>
              <a:t>identificar</a:t>
            </a:r>
            <a:r>
              <a:rPr lang="en-US" sz="1400" dirty="0"/>
              <a:t> las </a:t>
            </a:r>
            <a:r>
              <a:rPr lang="en-US" sz="1400" dirty="0" err="1"/>
              <a:t>amenazas</a:t>
            </a:r>
            <a:r>
              <a:rPr lang="en-US" sz="1400" dirty="0"/>
              <a:t> que </a:t>
            </a:r>
            <a:r>
              <a:rPr lang="en-US" sz="1400" dirty="0" err="1"/>
              <a:t>pueden</a:t>
            </a:r>
            <a:r>
              <a:rPr lang="en-US" sz="1400" dirty="0"/>
              <a:t> </a:t>
            </a:r>
            <a:r>
              <a:rPr lang="en-US" sz="1400" dirty="0" err="1"/>
              <a:t>surgir</a:t>
            </a:r>
            <a:r>
              <a:rPr lang="en-US" sz="1400" dirty="0"/>
              <a:t> al </a:t>
            </a:r>
            <a:r>
              <a:rPr lang="en-US" sz="1400" dirty="0" err="1"/>
              <a:t>entrar</a:t>
            </a:r>
            <a:r>
              <a:rPr lang="en-US" sz="1400" dirty="0"/>
              <a:t> en </a:t>
            </a:r>
            <a:r>
              <a:rPr lang="en-US" sz="1400" dirty="0" err="1"/>
              <a:t>movimiento</a:t>
            </a:r>
            <a:endParaRPr lang="es-CO" sz="14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0CCE3B-0DFC-4B80-8B60-A1DFC7E30027}" type="slidenum">
              <a:rPr lang="it-IT" smtClean="0"/>
              <a:pPr>
                <a:defRPr/>
              </a:pPr>
              <a:t>11</a:t>
            </a:fld>
            <a:endParaRPr lang="it-IT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Augusto Acosta Torres                                  </a:t>
            </a:r>
            <a:endParaRPr lang="pt-B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Asobancaria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80082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4675" y="76200"/>
            <a:ext cx="8001000" cy="1216025"/>
          </a:xfrm>
        </p:spPr>
        <p:txBody>
          <a:bodyPr/>
          <a:lstStyle/>
          <a:p>
            <a:pPr lvl="0"/>
            <a:r>
              <a:rPr lang="es-CO" sz="2000" dirty="0"/>
              <a:t>5. El riesgo de cumplir las normas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76400"/>
            <a:ext cx="7315200" cy="4052886"/>
          </a:xfrm>
        </p:spPr>
        <p:txBody>
          <a:bodyPr/>
          <a:lstStyle/>
          <a:p>
            <a:pPr marL="0" lvl="0" indent="0">
              <a:buNone/>
            </a:pPr>
            <a:r>
              <a:rPr lang="es-CO" sz="1600" dirty="0"/>
              <a:t>En el propósito anterior juega un papel fundamental todo lo que hemos avanzado en materia de principios de gobierno corporativo y en la identificación, tipificación, cuantificación y mitigación de riesgos </a:t>
            </a:r>
          </a:p>
          <a:p>
            <a:pPr marL="0" lvl="0" indent="0">
              <a:buNone/>
            </a:pPr>
            <a:endParaRPr lang="es-CO" sz="1600" dirty="0"/>
          </a:p>
          <a:p>
            <a:pPr marL="0" indent="0" algn="ctr">
              <a:buNone/>
            </a:pPr>
            <a:r>
              <a:rPr lang="es-CO" sz="1600" i="1" dirty="0"/>
              <a:t>Las reglas de asambleas … las juntas… </a:t>
            </a:r>
            <a:r>
              <a:rPr lang="es-CO" sz="1600" i="1" dirty="0"/>
              <a:t>los comités de junta … el envío oportuno de la información … </a:t>
            </a:r>
            <a:r>
              <a:rPr lang="es-CO" sz="1600" i="1" dirty="0"/>
              <a:t>las matrices de riesgo … y todo lo demás</a:t>
            </a:r>
          </a:p>
          <a:p>
            <a:pPr marL="0" indent="0" algn="ctr">
              <a:buNone/>
            </a:pPr>
            <a:endParaRPr lang="es-CO" sz="1600" i="1" dirty="0"/>
          </a:p>
          <a:p>
            <a:pPr marL="0" indent="0" algn="ctr">
              <a:buNone/>
            </a:pPr>
            <a:r>
              <a:rPr lang="es-CO" sz="1600" i="1" dirty="0"/>
              <a:t>“EL IMPERIO DE LOS SARES”</a:t>
            </a:r>
          </a:p>
          <a:p>
            <a:pPr marL="0" indent="0" algn="ctr">
              <a:buNone/>
            </a:pPr>
            <a:endParaRPr lang="es-CO" sz="1600" i="1" dirty="0"/>
          </a:p>
          <a:p>
            <a:pPr marL="0" indent="0" algn="ctr">
              <a:buNone/>
            </a:pPr>
            <a:r>
              <a:rPr lang="es-CO" sz="1600" dirty="0"/>
              <a:t>PERO CUMPLIR LA NORMA NO ES SUFICIENTE Y CUMPLIRLA NO QUIERE DECIR QUE ESTÉ LA LABOR CUMPLIDA</a:t>
            </a:r>
          </a:p>
          <a:p>
            <a:pPr marL="0" indent="0" algn="ctr">
              <a:buNone/>
            </a:pPr>
            <a:endParaRPr lang="es-CO" sz="1600" dirty="0"/>
          </a:p>
          <a:p>
            <a:pPr marL="0" indent="0" algn="ctr">
              <a:buNone/>
            </a:pPr>
            <a:r>
              <a:rPr lang="es-CO" sz="1600" dirty="0"/>
              <a:t>“CUMPLIR LA NORMA” </a:t>
            </a:r>
            <a:r>
              <a:rPr lang="es-CO" sz="1600" b="1" dirty="0"/>
              <a:t>ES SOLO EL PUNTO DE PARTIDA </a:t>
            </a:r>
            <a:r>
              <a:rPr lang="es-CO" sz="1600" dirty="0"/>
              <a:t>TANTO PARA LA BUENA GESTIÓN DEL RIESGO COMO PARA CONSOLIDAR EL BUEN GOBIERNO CORPORATIVO</a:t>
            </a:r>
          </a:p>
          <a:p>
            <a:pPr marL="0" lvl="0" indent="0">
              <a:buNone/>
            </a:pPr>
            <a:endParaRPr lang="es-CO" sz="1600" dirty="0"/>
          </a:p>
          <a:p>
            <a:pPr marL="0" lvl="0" indent="0">
              <a:buNone/>
            </a:pPr>
            <a:endParaRPr lang="es-CO" sz="1600" dirty="0"/>
          </a:p>
          <a:p>
            <a:pPr marL="0" lvl="0" indent="0">
              <a:buNone/>
            </a:pPr>
            <a:endParaRPr lang="es-CO" sz="16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0CCE3B-0DFC-4B80-8B60-A1DFC7E30027}" type="slidenum">
              <a:rPr lang="it-IT" smtClean="0"/>
              <a:pPr>
                <a:defRPr/>
              </a:pPr>
              <a:t>12</a:t>
            </a:fld>
            <a:endParaRPr lang="it-IT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Augusto Acosta Torres                                  </a:t>
            </a:r>
            <a:endParaRPr lang="pt-B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Asobancaria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58547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4675" y="76200"/>
            <a:ext cx="8001000" cy="1216025"/>
          </a:xfrm>
        </p:spPr>
        <p:txBody>
          <a:bodyPr/>
          <a:lstStyle/>
          <a:p>
            <a:pPr lvl="0"/>
            <a:r>
              <a:rPr lang="es-CO" sz="2000" dirty="0"/>
              <a:t>5. El riesgo de cumplir las normas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0CCE3B-0DFC-4B80-8B60-A1DFC7E30027}" type="slidenum">
              <a:rPr lang="it-IT" smtClean="0"/>
              <a:pPr>
                <a:defRPr/>
              </a:pPr>
              <a:t>13</a:t>
            </a:fld>
            <a:endParaRPr lang="it-IT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Augusto Acosta Torres                                  </a:t>
            </a:r>
            <a:endParaRPr lang="pt-B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Asobancaria</a:t>
            </a:r>
            <a:endParaRPr lang="es-CO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719" y="1905000"/>
            <a:ext cx="2139881" cy="1676545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3733800" y="3276600"/>
            <a:ext cx="4572000" cy="2308324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CO" dirty="0"/>
              <a:t>No predecible</a:t>
            </a:r>
          </a:p>
          <a:p>
            <a:pPr marL="514350" indent="-514350">
              <a:buFont typeface="+mj-lt"/>
              <a:buAutoNum type="arabicPeriod"/>
            </a:pPr>
            <a:endParaRPr lang="es-CO" dirty="0"/>
          </a:p>
          <a:p>
            <a:pPr marL="514350" indent="-514350">
              <a:buFont typeface="+mj-lt"/>
              <a:buAutoNum type="arabicPeriod"/>
            </a:pPr>
            <a:r>
              <a:rPr lang="es-CO" dirty="0"/>
              <a:t>Genera rompimientos en el conocimiento y en el desarrollo de la historia</a:t>
            </a:r>
          </a:p>
          <a:p>
            <a:pPr marL="514350" indent="-514350">
              <a:buFont typeface="+mj-lt"/>
              <a:buAutoNum type="arabicPeriod"/>
            </a:pPr>
            <a:endParaRPr lang="es-CO" dirty="0"/>
          </a:p>
          <a:p>
            <a:pPr marL="514350" indent="-514350">
              <a:buFont typeface="+mj-lt"/>
              <a:buAutoNum type="arabicPeriod"/>
            </a:pPr>
            <a:r>
              <a:rPr lang="es-CO" dirty="0"/>
              <a:t>Después de que se presenta …  explicable y predecible!!</a:t>
            </a:r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4267200" y="2468881"/>
            <a:ext cx="3581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EL CISNE NEGRO</a:t>
            </a:r>
          </a:p>
        </p:txBody>
      </p:sp>
    </p:spTree>
    <p:extLst>
      <p:ext uri="{BB962C8B-B14F-4D97-AF65-F5344CB8AC3E}">
        <p14:creationId xmlns:p14="http://schemas.microsoft.com/office/powerpoint/2010/main" val="197156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4675" y="76200"/>
            <a:ext cx="8001000" cy="1216025"/>
          </a:xfrm>
        </p:spPr>
        <p:txBody>
          <a:bodyPr/>
          <a:lstStyle/>
          <a:p>
            <a:pPr lvl="0"/>
            <a:r>
              <a:rPr lang="es-CO" sz="2000" dirty="0"/>
              <a:t>6. Reflexión </a:t>
            </a:r>
            <a:r>
              <a:rPr lang="es-CO" sz="2000" dirty="0"/>
              <a:t>final    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905000"/>
            <a:ext cx="7315200" cy="4052886"/>
          </a:xfrm>
        </p:spPr>
        <p:txBody>
          <a:bodyPr/>
          <a:lstStyle/>
          <a:p>
            <a:r>
              <a:rPr lang="es-CO" sz="1600" dirty="0"/>
              <a:t>La gestión del sistema financiero es una de las alianzas público privadas más relevantes en Colombia</a:t>
            </a:r>
          </a:p>
          <a:p>
            <a:pPr lvl="0">
              <a:buFont typeface="+mj-lt"/>
              <a:buAutoNum type="arabicPeriod"/>
            </a:pPr>
            <a:r>
              <a:rPr lang="es-CO" sz="1600" dirty="0"/>
              <a:t>Es necesario entender la gestión de riesgo y el gobierno corporativo como una condición básica del “ecosistema”  completo</a:t>
            </a:r>
          </a:p>
          <a:p>
            <a:pPr lvl="0">
              <a:buFont typeface="+mj-lt"/>
              <a:buAutoNum type="arabicPeriod"/>
            </a:pPr>
            <a:r>
              <a:rPr lang="es-CO" sz="1600" dirty="0"/>
              <a:t>El gobierno corporativo y la gestión de riesgo deben verse desde la perspectiva integral de quienes lo componen</a:t>
            </a:r>
          </a:p>
          <a:p>
            <a:pPr lvl="0">
              <a:buFont typeface="+mj-lt"/>
              <a:buAutoNum type="arabicPeriod"/>
            </a:pPr>
            <a:endParaRPr lang="es-CO" sz="1600" dirty="0"/>
          </a:p>
          <a:p>
            <a:pPr marL="1703388" lvl="1" defTabSz="1441450"/>
            <a:r>
              <a:rPr lang="es-CO" sz="1400" dirty="0"/>
              <a:t>Política monetaria - </a:t>
            </a:r>
            <a:r>
              <a:rPr lang="es-CO" sz="1400" b="1" dirty="0">
                <a:solidFill>
                  <a:srgbClr val="FF0000"/>
                </a:solidFill>
              </a:rPr>
              <a:t>Banco Central</a:t>
            </a:r>
          </a:p>
          <a:p>
            <a:pPr marL="1703388" lvl="1" defTabSz="1441450"/>
            <a:r>
              <a:rPr lang="es-CO" sz="1400" dirty="0"/>
              <a:t>Regulación - </a:t>
            </a:r>
            <a:r>
              <a:rPr lang="es-CO" sz="1400" b="1" dirty="0">
                <a:solidFill>
                  <a:srgbClr val="FF0000"/>
                </a:solidFill>
              </a:rPr>
              <a:t>Minhacienda</a:t>
            </a:r>
            <a:r>
              <a:rPr lang="es-CO" sz="1400" dirty="0"/>
              <a:t> </a:t>
            </a:r>
          </a:p>
          <a:p>
            <a:pPr marL="1703388" lvl="1" defTabSz="1441450"/>
            <a:r>
              <a:rPr lang="es-CO" sz="1400" dirty="0"/>
              <a:t>Supervisión - </a:t>
            </a:r>
            <a:r>
              <a:rPr lang="es-CO" sz="1400" b="1" dirty="0">
                <a:solidFill>
                  <a:srgbClr val="FF0000"/>
                </a:solidFill>
              </a:rPr>
              <a:t>SFC</a:t>
            </a:r>
          </a:p>
          <a:p>
            <a:pPr marL="1703388" lvl="1" defTabSz="1441450"/>
            <a:r>
              <a:rPr lang="es-CO" sz="1400" dirty="0"/>
              <a:t>Aseguramiento - </a:t>
            </a:r>
            <a:r>
              <a:rPr lang="es-CO" sz="1400" b="1" dirty="0">
                <a:solidFill>
                  <a:srgbClr val="FF0000"/>
                </a:solidFill>
              </a:rPr>
              <a:t>FOGAFIN</a:t>
            </a:r>
          </a:p>
          <a:p>
            <a:pPr marL="1703388" lvl="1" defTabSz="1441450"/>
            <a:r>
              <a:rPr lang="es-CO" sz="1400" dirty="0"/>
              <a:t>Operación y atención al cliente - </a:t>
            </a:r>
            <a:r>
              <a:rPr lang="es-CO" sz="1400" b="1" dirty="0">
                <a:solidFill>
                  <a:srgbClr val="FF0000"/>
                </a:solidFill>
              </a:rPr>
              <a:t>Sistema Financiero</a:t>
            </a:r>
            <a:endParaRPr lang="es-CO" sz="1800" b="1" dirty="0">
              <a:solidFill>
                <a:srgbClr val="FF0000"/>
              </a:solidFill>
            </a:endParaRPr>
          </a:p>
          <a:p>
            <a:pPr marL="1703388" lvl="1" defTabSz="1441450"/>
            <a:r>
              <a:rPr lang="es-CO" sz="1400" dirty="0"/>
              <a:t>Demanda de servicios - </a:t>
            </a:r>
            <a:r>
              <a:rPr lang="es-CO" sz="1400" b="1" dirty="0">
                <a:solidFill>
                  <a:srgbClr val="FF0000"/>
                </a:solidFill>
              </a:rPr>
              <a:t>Clientes</a:t>
            </a:r>
            <a:endParaRPr lang="es-CO" sz="1100" b="1" dirty="0">
              <a:solidFill>
                <a:srgbClr val="FF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0CCE3B-0DFC-4B80-8B60-A1DFC7E30027}" type="slidenum">
              <a:rPr lang="it-IT" smtClean="0"/>
              <a:pPr>
                <a:defRPr/>
              </a:pPr>
              <a:t>14</a:t>
            </a:fld>
            <a:endParaRPr lang="it-IT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Augusto Acosta Torres                                  </a:t>
            </a:r>
            <a:endParaRPr lang="pt-B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Asobancaria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567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4675" y="76200"/>
            <a:ext cx="8001000" cy="1216025"/>
          </a:xfrm>
        </p:spPr>
        <p:txBody>
          <a:bodyPr/>
          <a:lstStyle/>
          <a:p>
            <a:pPr lvl="0"/>
            <a:r>
              <a:rPr lang="es-CO" sz="2000" dirty="0"/>
              <a:t>6. Reflexión final</a:t>
            </a:r>
            <a:br>
              <a:rPr lang="es-CO" sz="2000" dirty="0"/>
            </a:br>
            <a:r>
              <a:rPr lang="es-CO" i="1" dirty="0"/>
              <a:t>Entender el ecosistema de manera integral</a:t>
            </a:r>
            <a:r>
              <a:rPr lang="es-CO" dirty="0"/>
              <a:t>  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0CCE3B-0DFC-4B80-8B60-A1DFC7E30027}" type="slidenum">
              <a:rPr lang="it-IT" smtClean="0"/>
              <a:pPr>
                <a:defRPr/>
              </a:pPr>
              <a:t>15</a:t>
            </a:fld>
            <a:endParaRPr lang="it-IT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Augusto Acosta Torres                                  </a:t>
            </a:r>
            <a:endParaRPr lang="pt-B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Asobancaria</a:t>
            </a:r>
            <a:endParaRPr lang="es-CO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1636990315"/>
              </p:ext>
            </p:extLst>
          </p:nvPr>
        </p:nvGraphicFramePr>
        <p:xfrm>
          <a:off x="838200" y="1676400"/>
          <a:ext cx="72390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Elipse 8"/>
          <p:cNvSpPr/>
          <p:nvPr/>
        </p:nvSpPr>
        <p:spPr bwMode="auto">
          <a:xfrm>
            <a:off x="3678000" y="3282136"/>
            <a:ext cx="1656000" cy="908864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05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GOB CORPORATIVO Y GESTIÓN</a:t>
            </a:r>
            <a:r>
              <a:rPr kumimoji="0" lang="es-CO" sz="1050" b="1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DE RIESGO</a:t>
            </a:r>
            <a:endParaRPr kumimoji="0" lang="es-CO" sz="105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046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4675" y="76200"/>
            <a:ext cx="8001000" cy="1216025"/>
          </a:xfrm>
        </p:spPr>
        <p:txBody>
          <a:bodyPr/>
          <a:lstStyle/>
          <a:p>
            <a:pPr lvl="0"/>
            <a:r>
              <a:rPr lang="es-CO" sz="2000" dirty="0"/>
              <a:t>6. Reflexión </a:t>
            </a:r>
            <a:r>
              <a:rPr lang="es-CO" sz="2000" dirty="0"/>
              <a:t>final    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4800" y="1524000"/>
            <a:ext cx="7315200" cy="4052886"/>
          </a:xfrm>
        </p:spPr>
        <p:txBody>
          <a:bodyPr/>
          <a:lstStyle/>
          <a:p>
            <a:pPr marL="0" indent="0">
              <a:buNone/>
            </a:pPr>
            <a:endParaRPr lang="es-CO" sz="11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CO" sz="11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CO" sz="11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CO" sz="11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CO" sz="11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CO" sz="11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CO" sz="11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CO" sz="11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CO" sz="11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CO" sz="11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CO" sz="11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CO" sz="11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CO" sz="11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CO" sz="11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CO" sz="11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CO" sz="1100" b="1" dirty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es-CO" sz="2800" b="1" dirty="0">
                <a:solidFill>
                  <a:srgbClr val="FF0000"/>
                </a:solidFill>
              </a:rPr>
              <a:t>GRACIAS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0CCE3B-0DFC-4B80-8B60-A1DFC7E30027}" type="slidenum">
              <a:rPr lang="it-IT" smtClean="0"/>
              <a:pPr>
                <a:defRPr/>
              </a:pPr>
              <a:t>16</a:t>
            </a:fld>
            <a:endParaRPr lang="it-IT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Augusto Acosta Torres                                  </a:t>
            </a:r>
            <a:endParaRPr lang="pt-B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Asobancaria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629693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591425" cy="1233488"/>
          </a:xfrm>
        </p:spPr>
        <p:txBody>
          <a:bodyPr/>
          <a:lstStyle/>
          <a:p>
            <a:br>
              <a:rPr lang="es-CO" sz="2800" dirty="0"/>
            </a:br>
            <a:endParaRPr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733800" y="4572000"/>
            <a:ext cx="4495800" cy="1143000"/>
          </a:xfrm>
          <a:prstGeom prst="rect">
            <a:avLst/>
          </a:prstGeom>
        </p:spPr>
        <p:txBody>
          <a:bodyPr/>
          <a:lstStyle/>
          <a:p>
            <a:pPr marL="469900" indent="-469900" algn="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endParaRPr lang="es-CO" kern="0" dirty="0">
              <a:latin typeface="+mn-lt"/>
              <a:cs typeface="+mn-cs"/>
            </a:endParaRPr>
          </a:p>
          <a:p>
            <a:pPr marL="469900" indent="-469900" algn="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s-CO" kern="0" dirty="0">
                <a:latin typeface="+mn-lt"/>
                <a:cs typeface="+mn-cs"/>
              </a:rPr>
              <a:t>	</a:t>
            </a:r>
            <a:endParaRPr lang="es-CO" sz="1200" kern="0" dirty="0">
              <a:latin typeface="+mn-lt"/>
              <a:cs typeface="+mn-cs"/>
            </a:endParaRPr>
          </a:p>
          <a:p>
            <a:pPr marL="469900" indent="-469900" algn="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s-CO" sz="1200" kern="0" dirty="0">
                <a:latin typeface="+mn-lt"/>
                <a:cs typeface="+mn-cs"/>
              </a:rPr>
              <a:t>Augusto Acosta Torres </a:t>
            </a:r>
          </a:p>
          <a:p>
            <a:pPr marL="469900" indent="-469900" algn="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s-CO" sz="1200" kern="0" dirty="0">
                <a:latin typeface="+mn-lt"/>
                <a:cs typeface="+mn-cs"/>
              </a:rPr>
              <a:t>Cartagena, Noviembre 18 de 2016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600" y="3316069"/>
            <a:ext cx="678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dirty="0"/>
              <a:t>Buenas prácticas en la articulación del gobierno corporativo y la gestión de riesgos </a:t>
            </a:r>
          </a:p>
          <a:p>
            <a:pPr algn="ctr"/>
            <a:endParaRPr lang="es-CO" sz="1400" i="1" dirty="0"/>
          </a:p>
          <a:p>
            <a:pPr algn="ctr"/>
            <a:r>
              <a:rPr lang="es-CO" sz="1400" i="1" dirty="0"/>
              <a:t>Reflexiones</a:t>
            </a:r>
          </a:p>
        </p:txBody>
      </p:sp>
      <p:pic>
        <p:nvPicPr>
          <p:cNvPr id="2" name="Picture 2" descr="Asobancar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50" y="1066800"/>
            <a:ext cx="272415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066800" y="1981200"/>
            <a:ext cx="4873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/>
              <a:t>15 CONGRESO DE RIESGO FINANCIERO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3414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4675" y="76200"/>
            <a:ext cx="8001000" cy="1216025"/>
          </a:xfrm>
        </p:spPr>
        <p:txBody>
          <a:bodyPr/>
          <a:lstStyle/>
          <a:p>
            <a:r>
              <a:rPr lang="es-CO" sz="2000" dirty="0"/>
              <a:t>Temas centrales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6800" y="2347914"/>
            <a:ext cx="8001000" cy="4052886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El riesgo de hablar de riesgos… y de gobierno corporativo </a:t>
            </a:r>
          </a:p>
          <a:p>
            <a:pPr lvl="0">
              <a:buFont typeface="+mj-lt"/>
              <a:buAutoNum type="arabicPeriod"/>
            </a:pP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Revisitar momentos críticos de la historia reciente</a:t>
            </a:r>
          </a:p>
          <a:p>
            <a:pPr lvl="0">
              <a:buFont typeface="+mj-lt"/>
              <a:buAutoNum type="arabicPeriod"/>
            </a:pP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Condiciones comunes </a:t>
            </a:r>
          </a:p>
          <a:p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Los conceptos de riesgo y gobierno corporativo</a:t>
            </a:r>
          </a:p>
          <a:p>
            <a:pPr lvl="0">
              <a:buFont typeface="+mj-lt"/>
              <a:buAutoNum type="arabicPeriod"/>
            </a:pP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El riesgo de cumplir las normas </a:t>
            </a:r>
          </a:p>
          <a:p>
            <a:pPr lvl="0">
              <a:buFont typeface="+mj-lt"/>
              <a:buAutoNum type="arabicPeriod"/>
            </a:pP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Reflexión final </a:t>
            </a:r>
          </a:p>
          <a:p>
            <a:pPr lvl="0">
              <a:buFont typeface="+mj-lt"/>
              <a:buAutoNum type="arabicPeriod"/>
            </a:pPr>
            <a:endParaRPr lang="es-CO" sz="1600" dirty="0"/>
          </a:p>
          <a:p>
            <a:pPr marL="457200" indent="-457200">
              <a:buFont typeface="+mj-lt"/>
              <a:buAutoNum type="arabicPeriod"/>
            </a:pPr>
            <a:endParaRPr lang="es-CO" sz="18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0CCE3B-0DFC-4B80-8B60-A1DFC7E30027}" type="slidenum">
              <a:rPr lang="it-IT" smtClean="0"/>
              <a:pPr>
                <a:defRPr/>
              </a:pPr>
              <a:t>2</a:t>
            </a:fld>
            <a:endParaRPr lang="it-IT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Augusto Acosta Torres                                  </a:t>
            </a:r>
            <a:endParaRPr lang="pt-B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Asobancaria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11024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4675" y="76200"/>
            <a:ext cx="8001000" cy="1216025"/>
          </a:xfrm>
        </p:spPr>
        <p:txBody>
          <a:bodyPr/>
          <a:lstStyle/>
          <a:p>
            <a:r>
              <a:rPr lang="es-CO" sz="2000" dirty="0"/>
              <a:t>1. El riesgo de hablar de riesgos y de gobierno corporativo  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6800" y="1966914"/>
            <a:ext cx="7010400" cy="4052886"/>
          </a:xfrm>
          <a:ln>
            <a:noFill/>
          </a:ln>
        </p:spPr>
        <p:txBody>
          <a:bodyPr/>
          <a:lstStyle/>
          <a:p>
            <a:pPr marL="342900" lvl="0" indent="-342900">
              <a:buFont typeface="+mj-lt"/>
              <a:buAutoNum type="arabicPeriod"/>
            </a:pPr>
            <a:endParaRPr lang="es-CO" sz="1600" dirty="0"/>
          </a:p>
          <a:p>
            <a:pPr marL="342900" lvl="0" indent="-342900">
              <a:buFont typeface="+mj-lt"/>
              <a:buAutoNum type="arabicPeriod"/>
            </a:pPr>
            <a:r>
              <a:rPr lang="es-CO" sz="1600" dirty="0"/>
              <a:t>Alguien sabe cuántos códigos de principios de GC existen? 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CO" sz="1600" dirty="0"/>
              <a:t>Alguien sabe cuántas veces se repite la palabra “riesgo” en la regulación financiera? 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CO" sz="1600" dirty="0"/>
              <a:t>Alguien ha escuchado hablar del “imperio de los SARES”? </a:t>
            </a:r>
          </a:p>
          <a:p>
            <a:pPr marL="0" lvl="0" indent="0">
              <a:buNone/>
            </a:pPr>
            <a:endParaRPr lang="es-CO" sz="1600" dirty="0"/>
          </a:p>
          <a:p>
            <a:pPr marL="0" lvl="0" indent="0">
              <a:buNone/>
            </a:pPr>
            <a:endParaRPr lang="es-CO" sz="1600" dirty="0"/>
          </a:p>
          <a:p>
            <a:pPr marL="0" lvl="0" indent="0">
              <a:buNone/>
            </a:pPr>
            <a:r>
              <a:rPr lang="es-CO" sz="1600" dirty="0"/>
              <a:t>De tanto repetir se corre el riesgo de que la gestión del riesgo sea un árbol más en el paisaje… y el código de Gobierno Corporativo un conjunto más de reglas por cumplir.</a:t>
            </a:r>
          </a:p>
          <a:p>
            <a:pPr marL="0" indent="0">
              <a:buNone/>
            </a:pPr>
            <a:endParaRPr lang="es-CO" sz="1800" dirty="0"/>
          </a:p>
          <a:p>
            <a:pPr marL="0" indent="0">
              <a:buNone/>
            </a:pPr>
            <a:endParaRPr lang="es-CO" sz="18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0CCE3B-0DFC-4B80-8B60-A1DFC7E30027}" type="slidenum">
              <a:rPr lang="it-IT" smtClean="0"/>
              <a:pPr>
                <a:defRPr/>
              </a:pPr>
              <a:t>3</a:t>
            </a:fld>
            <a:endParaRPr lang="it-IT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Augusto Acosta Torres                                  </a:t>
            </a:r>
            <a:endParaRPr lang="pt-B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Asobancaria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28252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4675" y="76200"/>
            <a:ext cx="8001000" cy="1216025"/>
          </a:xfrm>
        </p:spPr>
        <p:txBody>
          <a:bodyPr/>
          <a:lstStyle/>
          <a:p>
            <a:pPr lvl="0"/>
            <a:r>
              <a:rPr lang="es-CO" sz="2000" dirty="0"/>
              <a:t>2. Revisitar momentos críticos de historia reciente</a:t>
            </a:r>
            <a:br>
              <a:rPr lang="es-CO" sz="2000" dirty="0"/>
            </a:br>
            <a:r>
              <a:rPr lang="es-CO" sz="2000" dirty="0"/>
              <a:t>    </a:t>
            </a:r>
            <a:r>
              <a:rPr lang="es-CO" i="1" dirty="0"/>
              <a:t>1998 Crisis de la economía en Colombia</a:t>
            </a:r>
            <a:endParaRPr lang="es-CO" sz="20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14400" y="1662114"/>
            <a:ext cx="7315200" cy="4052886"/>
          </a:xfrm>
        </p:spPr>
        <p:txBody>
          <a:bodyPr/>
          <a:lstStyle/>
          <a:p>
            <a:pPr marL="0" lvl="0" indent="0">
              <a:buNone/>
            </a:pPr>
            <a:endParaRPr lang="es-CO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+mj-lt"/>
              <a:buAutoNum type="arabicPeriod"/>
            </a:pPr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Los hechos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1999 – Disminución del 5% en el PIB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1997 – 2001 – 14 bancos en quiebra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Más de 20 compañías de leasing o financiamiento comercial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Sector cooperativo financiero en crisis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Mercados internacionales cerrados para Colombia</a:t>
            </a:r>
          </a:p>
          <a:p>
            <a:pPr lvl="1" algn="just">
              <a:buFont typeface="+mj-lt"/>
              <a:buAutoNum type="arabicPeriod"/>
            </a:pPr>
            <a:endParaRPr lang="es-CO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Font typeface="+mj-lt"/>
              <a:buAutoNum type="arabicPeriod"/>
            </a:pPr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Los antecedentes de política pública y privada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Del UPAC indexado a la inflación al UPAC indexado a la tasa de interés comercial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Bajas cuotas iniciales y mayores plazos para la amortización del crédito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Regulación prudencial débil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Banda cambiaria para acotar la volatilidad del tipo de cambio </a:t>
            </a:r>
          </a:p>
          <a:p>
            <a:pPr lvl="1">
              <a:buFont typeface="+mj-lt"/>
              <a:buAutoNum type="arabicPeriod"/>
            </a:pPr>
            <a:endParaRPr lang="es-CO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+mj-lt"/>
              <a:buAutoNum type="arabicPeriod"/>
            </a:pPr>
            <a:endParaRPr lang="es-CO" sz="1400" b="1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0CCE3B-0DFC-4B80-8B60-A1DFC7E30027}" type="slidenum">
              <a:rPr lang="it-IT" smtClean="0"/>
              <a:pPr>
                <a:defRPr/>
              </a:pPr>
              <a:t>4</a:t>
            </a:fld>
            <a:endParaRPr lang="it-IT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Augusto Acosta Torres                                  </a:t>
            </a:r>
          </a:p>
        </p:txBody>
      </p:sp>
      <p:sp>
        <p:nvSpPr>
          <p:cNvPr id="6" name="Marcador de fecha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Asobancaria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27127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4675" y="76200"/>
            <a:ext cx="8001000" cy="1216025"/>
          </a:xfrm>
        </p:spPr>
        <p:txBody>
          <a:bodyPr/>
          <a:lstStyle/>
          <a:p>
            <a:pPr lvl="0"/>
            <a:r>
              <a:rPr lang="es-CO" sz="2000" dirty="0"/>
              <a:t>2. Revisitar momentos críticos de historia reciente</a:t>
            </a:r>
            <a:br>
              <a:rPr lang="es-CO" sz="2000" dirty="0"/>
            </a:br>
            <a:r>
              <a:rPr lang="es-CO" sz="2000" dirty="0"/>
              <a:t>    </a:t>
            </a:r>
            <a:r>
              <a:rPr lang="es-CO" i="1" dirty="0"/>
              <a:t>1998 Crisis de la economía en Colombia </a:t>
            </a:r>
            <a:endParaRPr lang="es-CO" sz="20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6800" y="1447800"/>
            <a:ext cx="7086600" cy="4052886"/>
          </a:xfrm>
        </p:spPr>
        <p:txBody>
          <a:bodyPr/>
          <a:lstStyle/>
          <a:p>
            <a:pPr lvl="1">
              <a:buFont typeface="+mj-lt"/>
              <a:buAutoNum type="arabicPeriod"/>
            </a:pPr>
            <a:endParaRPr lang="es-CO" sz="1400" b="1" dirty="0"/>
          </a:p>
          <a:p>
            <a:pPr>
              <a:buClr>
                <a:srgbClr val="CC0000"/>
              </a:buClr>
              <a:buFont typeface="+mj-lt"/>
              <a:buAutoNum type="arabicPeriod" startAt="3"/>
            </a:pPr>
            <a:r>
              <a:rPr lang="es-CO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riesgos visibles </a:t>
            </a:r>
          </a:p>
          <a:p>
            <a:pPr lvl="1">
              <a:buClr>
                <a:srgbClr val="CC0000"/>
              </a:buClr>
            </a:pPr>
            <a:r>
              <a:rPr lang="es-CO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Corporaciones de Ahorro y Vivienda con algunos problemas de liquidez pero tranquilas con el riesgo de mercado: captación en UPAC… y colocación en UPAC. Sin problema!</a:t>
            </a:r>
          </a:p>
          <a:p>
            <a:pPr lvl="1">
              <a:buClr>
                <a:srgbClr val="CC0000"/>
              </a:buClr>
            </a:pPr>
            <a:r>
              <a:rPr lang="es-CO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clientes de las CAV…. pasivo en UPAC y activo en su vivienda con salario indexado a la inflación por períodos anuales</a:t>
            </a:r>
          </a:p>
          <a:p>
            <a:pPr lvl="0">
              <a:buFont typeface="+mj-lt"/>
              <a:buAutoNum type="arabicPeriod" startAt="3"/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+mj-lt"/>
              <a:buAutoNum type="arabicPeriod" startAt="3"/>
            </a:pPr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Se desencadena la crisis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Volatilidad internacional en mercados emergentes</a:t>
            </a:r>
          </a:p>
          <a:p>
            <a:pPr lvl="1"/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Presión sobre el tipo de cambio </a:t>
            </a:r>
          </a:p>
          <a:p>
            <a:pPr lvl="1"/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Aumento en las tasas de interés para proteger la banda cambiaria</a:t>
            </a:r>
          </a:p>
          <a:p>
            <a:pPr lvl="1"/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Aumento en las cuotas en UPAC </a:t>
            </a:r>
          </a:p>
          <a:p>
            <a:pPr lvl="1"/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Impagos en el crédito hipotecario y presión para venta de inmuebles</a:t>
            </a:r>
          </a:p>
          <a:p>
            <a:pPr lvl="1"/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Disminución en el precio de las viviendas</a:t>
            </a:r>
          </a:p>
          <a:p>
            <a:pPr lvl="1"/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LA TORMENTA PERFECTA</a:t>
            </a:r>
          </a:p>
          <a:p>
            <a:pPr lvl="1"/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El riesgo de mercado en cabeza de los deudores se convierte en siniestro de crédito para las Corporaciones de Ahorro y Vivienda</a:t>
            </a:r>
          </a:p>
          <a:p>
            <a:pPr lvl="1"/>
            <a:endParaRPr lang="es-CO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0CCE3B-0DFC-4B80-8B60-A1DFC7E30027}" type="slidenum">
              <a:rPr lang="it-IT" smtClean="0"/>
              <a:pPr>
                <a:defRPr/>
              </a:pPr>
              <a:t>5</a:t>
            </a:fld>
            <a:endParaRPr lang="it-IT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Augusto Acosta Torres                                  </a:t>
            </a:r>
            <a:endParaRPr lang="pt-B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Asobancaria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8838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4675" y="76200"/>
            <a:ext cx="8001000" cy="1216025"/>
          </a:xfrm>
        </p:spPr>
        <p:txBody>
          <a:bodyPr/>
          <a:lstStyle/>
          <a:p>
            <a:pPr lvl="0"/>
            <a:r>
              <a:rPr lang="es-CO" sz="2000" dirty="0"/>
              <a:t>2. Revisitar momentos críticos de historia reciente</a:t>
            </a:r>
            <a:br>
              <a:rPr lang="es-CO" sz="2000" dirty="0"/>
            </a:br>
            <a:r>
              <a:rPr lang="es-CO" i="1" dirty="0"/>
              <a:t>2008 Crisis de la economía en USA y el mundo desarrollado</a:t>
            </a:r>
            <a:endParaRPr lang="es-CO" sz="20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19200"/>
            <a:ext cx="7315200" cy="4052886"/>
          </a:xfrm>
        </p:spPr>
        <p:txBody>
          <a:bodyPr/>
          <a:lstStyle/>
          <a:p>
            <a:pPr marL="0" lvl="0" indent="0">
              <a:buNone/>
            </a:pPr>
            <a:endParaRPr lang="es-CO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+mj-lt"/>
              <a:buAutoNum type="arabicPeriod"/>
            </a:pPr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Los hechos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Crisis económica mundial ampliamente conocida </a:t>
            </a:r>
          </a:p>
          <a:p>
            <a:pPr lvl="1" algn="just">
              <a:buFont typeface="+mj-lt"/>
              <a:buAutoNum type="arabicPeriod"/>
            </a:pPr>
            <a:endParaRPr lang="es-C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Font typeface="+mj-lt"/>
              <a:buAutoNum type="arabicPeriod"/>
            </a:pPr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Antecedentes relevantes de política pública y privada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Promoción agresiva de financiación de vivienda para clases “</a:t>
            </a:r>
            <a:r>
              <a:rPr lang="es-CO" sz="1400" dirty="0" err="1">
                <a:latin typeface="Arial" panose="020B0604020202020204" pitchFamily="34" charset="0"/>
                <a:cs typeface="Arial" panose="020B0604020202020204" pitchFamily="34" charset="0"/>
              </a:rPr>
              <a:t>subprime</a:t>
            </a: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Crecimiento del mercado de activos financieros y obtención de utilidades con base en estructuras complejas de derivados financieros sobre títulos hipotecarios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Supervisión débil y dispersa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Apoyo del gobierno norteamericano en el rescate de quiebras anteriores (LTCM)</a:t>
            </a:r>
          </a:p>
          <a:p>
            <a:pPr lvl="1" algn="just">
              <a:buFont typeface="+mj-lt"/>
              <a:buAutoNum type="arabicPeriod"/>
            </a:pPr>
            <a:endParaRPr lang="es-C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Font typeface="+mj-lt"/>
              <a:buAutoNum type="arabicPeriod"/>
            </a:pPr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Los riesgos visibles 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Inducción de demanda de crédito con base en el crecimiento del precio de las viviendas. Expectativas de crecimiento sin fin en los precios.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Crecimiento acelerado del mercado de derivados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Desconocimiento del valor en riesgo en este mercado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Prácticas de mercado para descargar el riesgo del balance del banco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s-CO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+mj-lt"/>
              <a:buAutoNum type="arabicPeriod"/>
            </a:pPr>
            <a:endParaRPr lang="es-CO" sz="1400" b="1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0CCE3B-0DFC-4B80-8B60-A1DFC7E30027}" type="slidenum">
              <a:rPr lang="it-IT" smtClean="0"/>
              <a:pPr>
                <a:defRPr/>
              </a:pPr>
              <a:t>6</a:t>
            </a:fld>
            <a:endParaRPr lang="it-IT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Augusto Acosta Torres                                  </a:t>
            </a:r>
            <a:endParaRPr lang="pt-B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Asobancaria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6835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4675" y="76200"/>
            <a:ext cx="8001000" cy="1216025"/>
          </a:xfrm>
        </p:spPr>
        <p:txBody>
          <a:bodyPr/>
          <a:lstStyle/>
          <a:p>
            <a:pPr lvl="0"/>
            <a:r>
              <a:rPr lang="es-CO" sz="2000" dirty="0"/>
              <a:t>2. Revisitar momentos críticos de historia reciente</a:t>
            </a:r>
            <a:br>
              <a:rPr lang="es-CO" sz="2000" dirty="0"/>
            </a:br>
            <a:r>
              <a:rPr lang="es-CO" i="1" dirty="0"/>
              <a:t>2008 Crisis de la economía en USA y el mundo desarrollado</a:t>
            </a:r>
            <a:endParaRPr lang="es-CO" sz="20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6800" y="1676400"/>
            <a:ext cx="7086600" cy="4052886"/>
          </a:xfrm>
        </p:spPr>
        <p:txBody>
          <a:bodyPr/>
          <a:lstStyle/>
          <a:p>
            <a:pPr lvl="1">
              <a:buFont typeface="+mj-lt"/>
              <a:buAutoNum type="arabicPeriod"/>
            </a:pPr>
            <a:endParaRPr lang="es-CO" sz="1400" b="1" dirty="0"/>
          </a:p>
          <a:p>
            <a:pPr lvl="0">
              <a:buFont typeface="+mj-lt"/>
              <a:buAutoNum type="arabicPeriod" startAt="4"/>
            </a:pPr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Se desencadena la crisis</a:t>
            </a:r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Impagos en el crédito hipotecario y disminución en el precio de los inmuebles</a:t>
            </a:r>
          </a:p>
          <a:p>
            <a:pPr lvl="1" algn="just"/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Entidades financieras tratan de manejar sus posiciones críticas con pérdidas no reveladas oportunamente </a:t>
            </a:r>
          </a:p>
          <a:p>
            <a:pPr lvl="1" algn="just"/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Aumenta la desconfianza </a:t>
            </a:r>
          </a:p>
          <a:p>
            <a:pPr lvl="1" algn="just"/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El gobierno </a:t>
            </a:r>
            <a:r>
              <a:rPr lang="es-CO" sz="1400" b="1" dirty="0">
                <a:latin typeface="Arial" panose="020B0604020202020204" pitchFamily="34" charset="0"/>
                <a:cs typeface="Arial" panose="020B0604020202020204" pitchFamily="34" charset="0"/>
              </a:rPr>
              <a:t>apoya</a:t>
            </a: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 el rescate de Bear </a:t>
            </a:r>
            <a:r>
              <a:rPr lang="es-CO" sz="1400" dirty="0" err="1">
                <a:latin typeface="Arial" panose="020B0604020202020204" pitchFamily="34" charset="0"/>
                <a:cs typeface="Arial" panose="020B0604020202020204" pitchFamily="34" charset="0"/>
              </a:rPr>
              <a:t>Stearns</a:t>
            </a:r>
            <a:endParaRPr lang="es-CO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El gobierno </a:t>
            </a:r>
            <a:r>
              <a:rPr lang="es-CO" sz="1400" b="1" dirty="0">
                <a:latin typeface="Arial" panose="020B0604020202020204" pitchFamily="34" charset="0"/>
                <a:cs typeface="Arial" panose="020B0604020202020204" pitchFamily="34" charset="0"/>
              </a:rPr>
              <a:t>rehúsa</a:t>
            </a: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 apoyar el rescate de </a:t>
            </a:r>
            <a:r>
              <a:rPr lang="es-CO" sz="1400" dirty="0" err="1">
                <a:latin typeface="Arial" panose="020B0604020202020204" pitchFamily="34" charset="0"/>
                <a:cs typeface="Arial" panose="020B0604020202020204" pitchFamily="34" charset="0"/>
              </a:rPr>
              <a:t>Lehman</a:t>
            </a: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1400" dirty="0" err="1">
                <a:latin typeface="Arial" panose="020B0604020202020204" pitchFamily="34" charset="0"/>
                <a:cs typeface="Arial" panose="020B0604020202020204" pitchFamily="34" charset="0"/>
              </a:rPr>
              <a:t>Brothers</a:t>
            </a: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algn="just"/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DESCONFIANZA GENERALIZADA </a:t>
            </a:r>
          </a:p>
          <a:p>
            <a:pPr lvl="1" algn="just"/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Congelamiento del flujo de recursos de los bancos entre ellos y hacia sus clientes</a:t>
            </a:r>
          </a:p>
          <a:p>
            <a:pPr lvl="1" algn="just"/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Recesión ya conocida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0CCE3B-0DFC-4B80-8B60-A1DFC7E30027}" type="slidenum">
              <a:rPr lang="it-IT" smtClean="0"/>
              <a:pPr>
                <a:defRPr/>
              </a:pPr>
              <a:t>7</a:t>
            </a:fld>
            <a:endParaRPr lang="it-IT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Augusto Acosta Torres                                  </a:t>
            </a:r>
            <a:endParaRPr lang="pt-B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Asobancaria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8043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4675" y="76200"/>
            <a:ext cx="8001000" cy="1216025"/>
          </a:xfrm>
        </p:spPr>
        <p:txBody>
          <a:bodyPr/>
          <a:lstStyle/>
          <a:p>
            <a:pPr lvl="0"/>
            <a:r>
              <a:rPr lang="es-CO" sz="2000" dirty="0"/>
              <a:t>2. Revisitar momentos críticos de historia reciente</a:t>
            </a:r>
            <a:br>
              <a:rPr lang="es-CO" sz="2000" dirty="0"/>
            </a:br>
            <a:r>
              <a:rPr lang="es-CO" sz="2000" dirty="0"/>
              <a:t>    </a:t>
            </a:r>
            <a:r>
              <a:rPr lang="es-CO" i="1" dirty="0"/>
              <a:t>2012 Crisis del mercado de valores en Colombia </a:t>
            </a:r>
            <a:endParaRPr lang="es-CO" sz="20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14400" y="1295400"/>
            <a:ext cx="7315200" cy="4052886"/>
          </a:xfrm>
        </p:spPr>
        <p:txBody>
          <a:bodyPr/>
          <a:lstStyle/>
          <a:p>
            <a:pPr marL="0" lvl="0" indent="0">
              <a:buNone/>
            </a:pPr>
            <a:endParaRPr lang="es-CO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+mj-lt"/>
              <a:buAutoNum type="arabicPeriod"/>
            </a:pPr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Los hechos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Se liquida comisionista de bolsa que representa aproximadamente el 30% del mercado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Su intervención y liquidación revela problemas en las prácticas de manejo de un fondo de inversión radicado en el exterior  </a:t>
            </a:r>
          </a:p>
          <a:p>
            <a:pPr lvl="1" algn="just">
              <a:buFont typeface="+mj-lt"/>
              <a:buAutoNum type="arabicPeriod"/>
            </a:pPr>
            <a:endParaRPr lang="es-C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Font typeface="+mj-lt"/>
              <a:buAutoNum type="arabicPeriod"/>
            </a:pPr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Antecedentes relevantes de política pública y privada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Desarrollo del mercado de deuda pública</a:t>
            </a:r>
            <a:endParaRPr lang="es-CO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Consolidación de la infraestructura del mercado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Consolidación de la imagen pública de la entidad</a:t>
            </a:r>
          </a:p>
          <a:p>
            <a:pPr marL="471487" lvl="1" indent="0" algn="just">
              <a:buNone/>
            </a:pPr>
            <a:endParaRPr lang="es-C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Font typeface="+mj-lt"/>
              <a:buAutoNum type="arabicPeriod" startAt="3"/>
            </a:pPr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Los riesgos visibles 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Los asociados a preocupaciones del mercado por el comportamiento de los precios de algunos títulos manejados por la entidad o por conductas de algunos de sus ejecutivos u operadores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A pesar de estas preocupaciones la firma había generado confianza en muchos inversionistas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s-CO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+mj-lt"/>
              <a:buAutoNum type="arabicPeriod" startAt="3"/>
            </a:pPr>
            <a:endParaRPr lang="es-CO" sz="1400" b="1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0CCE3B-0DFC-4B80-8B60-A1DFC7E30027}" type="slidenum">
              <a:rPr lang="it-IT" smtClean="0"/>
              <a:pPr>
                <a:defRPr/>
              </a:pPr>
              <a:t>8</a:t>
            </a:fld>
            <a:endParaRPr lang="it-IT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Augusto Acosta Torres                                  </a:t>
            </a:r>
            <a:endParaRPr lang="pt-B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Asobancaria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57637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4675" y="76200"/>
            <a:ext cx="8001000" cy="1216025"/>
          </a:xfrm>
        </p:spPr>
        <p:txBody>
          <a:bodyPr/>
          <a:lstStyle/>
          <a:p>
            <a:pPr lvl="0"/>
            <a:r>
              <a:rPr lang="es-CO" sz="2000" dirty="0"/>
              <a:t>2. Revisitar momentos críticos de historia reciente</a:t>
            </a:r>
            <a:br>
              <a:rPr lang="es-CO" sz="2000" dirty="0"/>
            </a:br>
            <a:r>
              <a:rPr lang="es-CO" i="1" dirty="0"/>
              <a:t>2012 Crisis del mercado de valores en Colombia </a:t>
            </a:r>
            <a:endParaRPr lang="es-CO" sz="20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6800" y="1585914"/>
            <a:ext cx="7086600" cy="4052886"/>
          </a:xfrm>
        </p:spPr>
        <p:txBody>
          <a:bodyPr/>
          <a:lstStyle/>
          <a:p>
            <a:pPr lvl="1">
              <a:buFont typeface="+mj-lt"/>
              <a:buAutoNum type="arabicPeriod"/>
            </a:pPr>
            <a:endParaRPr lang="es-CO" sz="1400" b="1" dirty="0"/>
          </a:p>
          <a:p>
            <a:pPr lvl="0">
              <a:buFont typeface="+mj-lt"/>
              <a:buAutoNum type="arabicPeriod" startAt="4"/>
            </a:pPr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Se desencadena la crisis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En medio de aumentos no justificables del precio de la acción de un emisor importante crecen los rumores de problemas al interior de la entidad </a:t>
            </a:r>
          </a:p>
          <a:p>
            <a:pPr lvl="1" algn="just"/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Se evidencian endeudamientos importantes de clientes de la firma a través de operaciones repos sobre la acción del mismo emisor. </a:t>
            </a:r>
          </a:p>
          <a:p>
            <a:pPr lvl="1" algn="just"/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Las autoridades identifican uso indebido de recursos de Fondos de Inversión Colectiva para financiar sus operaciones especulativas</a:t>
            </a:r>
          </a:p>
          <a:p>
            <a:pPr lvl="1" algn="just"/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La entidad incumple operaciones de crédito en el mercado, es intervenida y puesta en liquidación al evidenciarse que la liquidez y aumentos de precio de las acciones  eran producto de la manipulación del mercado por personas vinculadas.</a:t>
            </a:r>
          </a:p>
          <a:p>
            <a:pPr lvl="1" algn="just"/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Al no tener liquidez las acciones en el mercado abierto, la financiación de los repos no se puede recuperar  y se producen pérdidas generalizadas</a:t>
            </a:r>
          </a:p>
          <a:p>
            <a:pPr lvl="1" algn="just"/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La confianza en el mercado de valores y sus operadores se ve seriamente afectada  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0CCE3B-0DFC-4B80-8B60-A1DFC7E30027}" type="slidenum">
              <a:rPr lang="it-IT" smtClean="0"/>
              <a:pPr>
                <a:defRPr/>
              </a:pPr>
              <a:t>9</a:t>
            </a:fld>
            <a:endParaRPr lang="it-IT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Augusto Acosta Torres                                  </a:t>
            </a:r>
          </a:p>
        </p:txBody>
      </p:sp>
      <p:sp>
        <p:nvSpPr>
          <p:cNvPr id="6" name="Marcador de fecha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Asobancaria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1321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VISA - Propuesta para discusiÃ³n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VISA - Propuesta para discusiÃ³n</Template>
  <TotalTime>74035</TotalTime>
  <Words>1342</Words>
  <Application>Microsoft Office PowerPoint</Application>
  <PresentationFormat>Presentación en pantalla (4:3)</PresentationFormat>
  <Paragraphs>235</Paragraphs>
  <Slides>17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17</vt:i4>
      </vt:variant>
    </vt:vector>
  </HeadingPairs>
  <TitlesOfParts>
    <vt:vector size="24" baseType="lpstr">
      <vt:lpstr>Arial</vt:lpstr>
      <vt:lpstr>Calibri</vt:lpstr>
      <vt:lpstr>Courier New</vt:lpstr>
      <vt:lpstr>Verdana</vt:lpstr>
      <vt:lpstr>Wingdings</vt:lpstr>
      <vt:lpstr>VISA - Propuesta para discusiÃ³n</vt:lpstr>
      <vt:lpstr>Diseño personalizado</vt:lpstr>
      <vt:lpstr> </vt:lpstr>
      <vt:lpstr>Temas centrales </vt:lpstr>
      <vt:lpstr>1. El riesgo de hablar de riesgos y de gobierno corporativo   </vt:lpstr>
      <vt:lpstr>2. Revisitar momentos críticos de historia reciente     1998 Crisis de la economía en Colombia</vt:lpstr>
      <vt:lpstr>2. Revisitar momentos críticos de historia reciente     1998 Crisis de la economía en Colombia </vt:lpstr>
      <vt:lpstr>2. Revisitar momentos críticos de historia reciente 2008 Crisis de la economía en USA y el mundo desarrollado</vt:lpstr>
      <vt:lpstr>2. Revisitar momentos críticos de historia reciente 2008 Crisis de la economía en USA y el mundo desarrollado</vt:lpstr>
      <vt:lpstr>2. Revisitar momentos críticos de historia reciente     2012 Crisis del mercado de valores en Colombia </vt:lpstr>
      <vt:lpstr>2. Revisitar momentos críticos de historia reciente 2012 Crisis del mercado de valores en Colombia </vt:lpstr>
      <vt:lpstr>3. Condiciones comunes   </vt:lpstr>
      <vt:lpstr>4. Los conceptos de riesgo y gobierno corporativo   </vt:lpstr>
      <vt:lpstr>5. El riesgo de cumplir las normas </vt:lpstr>
      <vt:lpstr>5. El riesgo de cumplir las normas </vt:lpstr>
      <vt:lpstr>6. Reflexión final     </vt:lpstr>
      <vt:lpstr>6. Reflexión final Entender el ecosistema de manera integral   </vt:lpstr>
      <vt:lpstr>6. Reflexión final    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Visa Inc.</dc:title>
  <dc:creator>Familia</dc:creator>
  <cp:lastModifiedBy>Augusto Acosta</cp:lastModifiedBy>
  <cp:revision>1512</cp:revision>
  <cp:lastPrinted>2016-10-20T17:21:10Z</cp:lastPrinted>
  <dcterms:created xsi:type="dcterms:W3CDTF">2011-07-14T03:35:27Z</dcterms:created>
  <dcterms:modified xsi:type="dcterms:W3CDTF">2016-11-18T05:13:08Z</dcterms:modified>
</cp:coreProperties>
</file>