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23" r:id="rId2"/>
    <p:sldId id="309" r:id="rId3"/>
    <p:sldId id="311" r:id="rId4"/>
    <p:sldId id="310" r:id="rId5"/>
    <p:sldId id="313" r:id="rId6"/>
    <p:sldId id="314" r:id="rId7"/>
    <p:sldId id="320" r:id="rId8"/>
    <p:sldId id="315" r:id="rId9"/>
    <p:sldId id="321" r:id="rId10"/>
    <p:sldId id="316" r:id="rId11"/>
    <p:sldId id="317" r:id="rId12"/>
    <p:sldId id="322" r:id="rId13"/>
    <p:sldId id="324" r:id="rId14"/>
  </p:sldIdLst>
  <p:sldSz cx="12192000" cy="6858000"/>
  <p:notesSz cx="6858000" cy="9144000"/>
  <p:defaultTextStyle>
    <a:defPPr>
      <a:defRPr lang="es-E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DDDDD"/>
    <a:srgbClr val="D2A000"/>
    <a:srgbClr val="921635"/>
    <a:srgbClr val="76B531"/>
    <a:srgbClr val="A0C6FF"/>
    <a:srgbClr val="1F497D"/>
    <a:srgbClr val="B7DEE8"/>
    <a:srgbClr val="FAC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86" autoAdjust="0"/>
  </p:normalViewPr>
  <p:slideViewPr>
    <p:cSldViewPr snapToGrid="0" snapToObjects="1">
      <p:cViewPr varScale="1">
        <p:scale>
          <a:sx n="78" d="100"/>
          <a:sy n="78" d="100"/>
        </p:scale>
        <p:origin x="850" y="67"/>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0313B4BF-48EB-4023-8CEC-340B51CC9BB4}" type="datetimeFigureOut">
              <a:rPr lang="es-CO"/>
              <a:pPr>
                <a:defRPr/>
              </a:pPr>
              <a:t>21/09/2016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CO" noProof="0" smtClean="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O" noProof="0" smtClean="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D836320D-AD02-4C37-8C38-A8717DCFE411}" type="slidenum">
              <a:rPr lang="es-CO"/>
              <a:pPr>
                <a:defRPr/>
              </a:pPr>
              <a:t>‹Nº›</a:t>
            </a:fld>
            <a:endParaRPr lang="es-CO"/>
          </a:p>
        </p:txBody>
      </p:sp>
    </p:spTree>
    <p:extLst>
      <p:ext uri="{BB962C8B-B14F-4D97-AF65-F5344CB8AC3E}">
        <p14:creationId xmlns:p14="http://schemas.microsoft.com/office/powerpoint/2010/main" val="7310548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CO" altLang="es-CO" dirty="0" smtClean="0"/>
              <a:t>Las </a:t>
            </a:r>
            <a:r>
              <a:rPr lang="es-CO" altLang="es-CO" dirty="0" err="1" smtClean="0"/>
              <a:t>mipymes</a:t>
            </a:r>
            <a:r>
              <a:rPr lang="es-CO" altLang="es-CO" dirty="0" smtClean="0"/>
              <a:t> en Colombia se enfrentan a diferentes barreras que limitan su acceso al crédito, y es necesario dar un impulso al </a:t>
            </a:r>
            <a:r>
              <a:rPr lang="es-CO" altLang="es-CO" dirty="0" err="1" smtClean="0"/>
              <a:t>factoring</a:t>
            </a:r>
            <a:r>
              <a:rPr lang="es-CO" altLang="es-CO" dirty="0" smtClean="0"/>
              <a:t> reglamentando la circulación de la factura electrónica. Entre los obstáculos que enfrentan las </a:t>
            </a:r>
            <a:r>
              <a:rPr lang="es-CO" altLang="es-CO" dirty="0" err="1" smtClean="0"/>
              <a:t>mipymes</a:t>
            </a:r>
            <a:r>
              <a:rPr lang="es-CO" altLang="es-CO" dirty="0" smtClean="0"/>
              <a:t> se encuentran las altas tasas de interés, la dificultad para el cumplimiento de los trámites relacionados con obtención de crédito y la ausencia generalizada de garantías que permitan el respaldo de la obligación. En este escenario, el </a:t>
            </a:r>
            <a:r>
              <a:rPr lang="es-CO" altLang="es-CO" dirty="0" err="1" smtClean="0"/>
              <a:t>factoring</a:t>
            </a:r>
            <a:r>
              <a:rPr lang="es-CO" altLang="es-CO" dirty="0" smtClean="0"/>
              <a:t> se presenta como una herramienta financiera eficaz para mejorar el acceso al financiamiento y a la promoción de la inversión, dado que estas operaciones no solo solucionan problemas de liquidez sino que otorgan, entre otros, el beneficio de la inclusión financiera.</a:t>
            </a:r>
          </a:p>
          <a:p>
            <a:pPr>
              <a:spcBef>
                <a:spcPct val="0"/>
              </a:spcBef>
            </a:pPr>
            <a:endParaRPr lang="es-CO" altLang="es-CO" dirty="0" smtClean="0"/>
          </a:p>
          <a:p>
            <a:pPr>
              <a:spcBef>
                <a:spcPct val="0"/>
              </a:spcBef>
            </a:pPr>
            <a:r>
              <a:rPr lang="es-CO" altLang="es-CO" dirty="0" smtClean="0"/>
              <a:t>El comercio en el país  con la expedición de la ley 527 de 1999 ha tenido un inusitado desarrollado puesto que es admisible probatoriamente el uso del mensaje de datos, la posibilidad de efectuar transacciones por medios electrónicos con las debidas seguridades. Y a eso apunta el Gobierno Nacional, a que se utilicen las ventajas que ofrece la tecnología que garanticen la </a:t>
            </a:r>
            <a:r>
              <a:rPr lang="es-CO" altLang="es-CO" b="1" dirty="0" smtClean="0"/>
              <a:t>unicidad</a:t>
            </a:r>
            <a:r>
              <a:rPr lang="es-CO" altLang="es-CO" dirty="0" smtClean="0"/>
              <a:t> </a:t>
            </a:r>
            <a:r>
              <a:rPr lang="es-CO" altLang="es-CO" i="1" dirty="0" smtClean="0"/>
              <a:t>(existencia de una sola factura electrónica, irrepetible con un código único</a:t>
            </a:r>
            <a:r>
              <a:rPr lang="es-CO" altLang="es-CO" dirty="0" smtClean="0"/>
              <a:t>), </a:t>
            </a:r>
            <a:r>
              <a:rPr lang="es-CO" altLang="es-CO" b="1" dirty="0" smtClean="0"/>
              <a:t>autenticidad</a:t>
            </a:r>
            <a:r>
              <a:rPr lang="es-CO" altLang="es-CO" dirty="0" smtClean="0"/>
              <a:t> </a:t>
            </a:r>
            <a:r>
              <a:rPr lang="es-CO" altLang="es-CO" i="1" dirty="0" smtClean="0"/>
              <a:t>(tener certeza que el documento electrónico: factura es verdadero, seguro y confiable</a:t>
            </a:r>
            <a:r>
              <a:rPr lang="pt-BR" altLang="es-CO" i="1" dirty="0" smtClean="0"/>
              <a:t>)</a:t>
            </a:r>
            <a:r>
              <a:rPr lang="pt-BR" altLang="es-CO" dirty="0" smtClean="0"/>
              <a:t> </a:t>
            </a:r>
            <a:r>
              <a:rPr lang="es-CO" altLang="es-CO" dirty="0" smtClean="0"/>
              <a:t>, </a:t>
            </a:r>
            <a:r>
              <a:rPr lang="es-CO" altLang="es-CO" b="1" dirty="0" smtClean="0"/>
              <a:t>integridad</a:t>
            </a:r>
            <a:r>
              <a:rPr lang="es-CO" altLang="es-CO" dirty="0" smtClean="0"/>
              <a:t> </a:t>
            </a:r>
            <a:r>
              <a:rPr lang="es-CO" altLang="es-CO" b="1" dirty="0" smtClean="0"/>
              <a:t> </a:t>
            </a:r>
            <a:r>
              <a:rPr lang="es-CO" altLang="es-CO" i="1" dirty="0" smtClean="0"/>
              <a:t>(Que la factura no haya sido alterada en ninguna de sus partes, completa) </a:t>
            </a:r>
            <a:r>
              <a:rPr lang="es-CO" altLang="es-CO" dirty="0" smtClean="0"/>
              <a:t>el </a:t>
            </a:r>
            <a:r>
              <a:rPr lang="es-CO" altLang="es-CO" b="1" dirty="0" smtClean="0"/>
              <a:t>no repudio </a:t>
            </a:r>
            <a:r>
              <a:rPr lang="es-CO" altLang="es-CO" b="1" i="1" dirty="0" smtClean="0"/>
              <a:t>(</a:t>
            </a:r>
            <a:r>
              <a:rPr lang="es-CO" altLang="es-CO" i="1" dirty="0" smtClean="0"/>
              <a:t>el emisor o endosatario de la factura electrónica no niegue la autoría en la emisión del título o sus posteriores endosos y conlleva asumir la responsabilidad derivada de la información contenida en el título valor). </a:t>
            </a:r>
            <a:endParaRPr lang="es-CO" altLang="es-CO" dirty="0" smtClean="0"/>
          </a:p>
          <a:p>
            <a:pPr>
              <a:spcBef>
                <a:spcPct val="0"/>
              </a:spcBef>
            </a:pPr>
            <a:endParaRPr lang="es-CO" altLang="es-CO" dirty="0" smtClean="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B25658B-0DF5-4475-8689-A303A1EFF697}" type="slidenum">
              <a:rPr lang="es-CO" altLang="es-CO"/>
              <a:pPr/>
              <a:t>2</a:t>
            </a:fld>
            <a:endParaRPr lang="es-CO" altLang="es-CO"/>
          </a:p>
        </p:txBody>
      </p:sp>
    </p:spTree>
    <p:extLst>
      <p:ext uri="{BB962C8B-B14F-4D97-AF65-F5344CB8AC3E}">
        <p14:creationId xmlns:p14="http://schemas.microsoft.com/office/powerpoint/2010/main" val="3404664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CO" altLang="es-CO" sz="1200" i="1" dirty="0" smtClean="0">
                <a:solidFill>
                  <a:schemeClr val="bg1"/>
                </a:solidFill>
              </a:rPr>
              <a:t>21 DE JULIO DE 1969 – UN PEQUEÑO PASO PARA</a:t>
            </a:r>
            <a:r>
              <a:rPr lang="es-CO" altLang="es-CO" sz="1200" i="1" baseline="0" dirty="0" smtClean="0">
                <a:solidFill>
                  <a:schemeClr val="bg1"/>
                </a:solidFill>
              </a:rPr>
              <a:t> EL</a:t>
            </a:r>
            <a:r>
              <a:rPr lang="es-CO" altLang="es-CO" sz="1200" i="1" dirty="0" smtClean="0">
                <a:solidFill>
                  <a:schemeClr val="bg1"/>
                </a:solidFill>
              </a:rPr>
              <a:t> GOBIERNO</a:t>
            </a:r>
            <a:r>
              <a:rPr lang="es-CO" altLang="es-CO" sz="1200" i="1" baseline="0" dirty="0" smtClean="0">
                <a:solidFill>
                  <a:schemeClr val="bg1"/>
                </a:solidFill>
              </a:rPr>
              <a:t> NACIONAL, PERO UN GRAN SALTO PARA EL SECTOR EMPRESARIAL Y FINANCIERO.</a:t>
            </a:r>
            <a:endParaRPr lang="es-CO" altLang="es-CO" sz="1200" i="1" dirty="0" smtClean="0">
              <a:solidFill>
                <a:schemeClr val="bg1"/>
              </a:solidFill>
            </a:endParaRPr>
          </a:p>
          <a:p>
            <a:endParaRPr lang="es-CO" dirty="0"/>
          </a:p>
        </p:txBody>
      </p:sp>
      <p:sp>
        <p:nvSpPr>
          <p:cNvPr id="4" name="Marcador de número de diapositiva 3"/>
          <p:cNvSpPr>
            <a:spLocks noGrp="1"/>
          </p:cNvSpPr>
          <p:nvPr>
            <p:ph type="sldNum" sz="quarter" idx="10"/>
          </p:nvPr>
        </p:nvSpPr>
        <p:spPr/>
        <p:txBody>
          <a:bodyPr/>
          <a:lstStyle/>
          <a:p>
            <a:pPr>
              <a:defRPr/>
            </a:pPr>
            <a:fld id="{D836320D-AD02-4C37-8C38-A8717DCFE411}" type="slidenum">
              <a:rPr lang="es-CO" smtClean="0"/>
              <a:pPr>
                <a:defRPr/>
              </a:pPr>
              <a:t>13</a:t>
            </a:fld>
            <a:endParaRPr lang="es-CO"/>
          </a:p>
        </p:txBody>
      </p:sp>
    </p:spTree>
    <p:extLst>
      <p:ext uri="{BB962C8B-B14F-4D97-AF65-F5344CB8AC3E}">
        <p14:creationId xmlns:p14="http://schemas.microsoft.com/office/powerpoint/2010/main" val="4037114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CO" sz="1800" smtClean="0"/>
              <a:t>E</a:t>
            </a:r>
            <a:r>
              <a:rPr lang="es-CO" altLang="es-CO" sz="1800" smtClean="0"/>
              <a:t>l </a:t>
            </a:r>
            <a:r>
              <a:rPr lang="es-ES" altLang="es-CO" sz="1800" smtClean="0"/>
              <a:t>artículo 1 de la Ley 1231 de 2008 encargó al Gobierno Nacional reglamentar la circulación de la factura electrónica como título valor, siendo su implementación uno de los lineamientos estratégicos del Plan Nacional de Desarrollo 2015- 2018 (</a:t>
            </a:r>
            <a:r>
              <a:rPr lang="es-CO" altLang="es-CO" sz="1800" smtClean="0"/>
              <a:t>Ley 1753 de 2015)</a:t>
            </a:r>
            <a:r>
              <a:rPr lang="es-ES" altLang="es-CO" sz="1800" smtClean="0"/>
              <a:t>. </a:t>
            </a:r>
            <a:r>
              <a:rPr lang="es-CO" altLang="es-CO" sz="1800" smtClean="0"/>
              <a:t>Para el país, la implementación de la factura electrónica como título valor representa un avance muy importante en las transacciones comerciales, puesto que se sustituye los papeles en físico por documentación electrónica y adicionalmente incrementa </a:t>
            </a:r>
            <a:r>
              <a:rPr lang="es-ES" altLang="es-CO" sz="1800" smtClean="0"/>
              <a:t>la liquidez, especialmente para las PYMES</a:t>
            </a:r>
            <a:r>
              <a:rPr lang="es-CO" altLang="es-CO" sz="1800" smtClean="0"/>
              <a:t>. En atención a lo anterior, el Ministerio de Comercio, Industria y Turismo actualmente trabaja en la implementación y promoción del régimen de la factura electrónica como título valor y la puesta en funcionamiento del registro de las mismas, en aras de diseñar un mecanismo que genere confianza en todos los actores involucrados, empleando mecanismos confiables de identificación y comunicación garantizando la protección de los derechos de terceros, los titulares de derechos y el mercado de los citados títulos valores.</a:t>
            </a:r>
          </a:p>
          <a:p>
            <a:pPr>
              <a:spcBef>
                <a:spcPct val="0"/>
              </a:spcBef>
            </a:pPr>
            <a:endParaRPr lang="es-ES" altLang="es-CO" smtClean="0"/>
          </a:p>
          <a:p>
            <a:pPr>
              <a:spcBef>
                <a:spcPct val="0"/>
              </a:spcBef>
            </a:pPr>
            <a:r>
              <a:rPr lang="es-ES" altLang="es-CO" smtClean="0"/>
              <a:t>1) La Ley 1231 de 2008 unifica la factura como título valor como mecanismo de financiación para el micro, pequeño y mediano empresario. En tal sentido, modifica varios artículos del Código de Comercio, precisamente el artículo 1 de la misma sustituye el artículo 772 que define a la factura como un título valor que el vendedor o prestador del servicio podrá librar y entregar o remitir al comprador o beneficiario del servicio y en el Parágrafo se dispone lo siguiente: “</a:t>
            </a:r>
            <a:r>
              <a:rPr lang="es-ES" altLang="es-CO" i="1" u="sng" smtClean="0"/>
              <a:t>Para la puesta en circulación de la factura electrónica como título valor, el Gobierno Nacional se encargará de su reglamentación”</a:t>
            </a:r>
            <a:r>
              <a:rPr lang="es-ES" altLang="es-CO" u="sng" smtClean="0"/>
              <a:t>.</a:t>
            </a:r>
          </a:p>
          <a:p>
            <a:pPr>
              <a:spcBef>
                <a:spcPct val="0"/>
              </a:spcBef>
            </a:pPr>
            <a:endParaRPr lang="es-ES" altLang="es-CO" smtClean="0"/>
          </a:p>
          <a:p>
            <a:pPr>
              <a:spcBef>
                <a:spcPct val="0"/>
              </a:spcBef>
            </a:pPr>
            <a:r>
              <a:rPr lang="es-ES" altLang="es-CO" smtClean="0"/>
              <a:t>Así mismo, el artículo 2 de la ley 1231 de 2008 modifica lo relativo a la aceptación de la factura expresa o tácita por parte del comprador o beneficiario del servicio. Y la ley 1676 de 2013 en su artículo 86 reduce el plazo a tres (3) días para que se considere aceptada irrevocablemente la factura</a:t>
            </a:r>
          </a:p>
          <a:p>
            <a:pPr>
              <a:spcBef>
                <a:spcPct val="0"/>
              </a:spcBef>
            </a:pPr>
            <a:endParaRPr lang="es-ES" altLang="es-CO" smtClean="0"/>
          </a:p>
          <a:p>
            <a:pPr>
              <a:spcBef>
                <a:spcPct val="0"/>
              </a:spcBef>
            </a:pPr>
            <a:r>
              <a:rPr lang="es-ES" altLang="es-CO" smtClean="0"/>
              <a:t>En el artículo 774 del Código de Comercio, modificado por el artículo 3 de la ley 1231 de 2008, se señala los requisitos que debe reunir la factura, disponiendo que son los previstos por el artículo 621 del mismo Código, los del artículo 617 del Estatuto Tributario y los contenidos en el citado artículo 3 relativos a la fecha de vencimiento y de recibo de la factura, el estado de pago del precio o remuneración.</a:t>
            </a:r>
          </a:p>
          <a:p>
            <a:pPr>
              <a:spcBef>
                <a:spcPct val="0"/>
              </a:spcBef>
            </a:pPr>
            <a:endParaRPr lang="es-ES" altLang="es-CO" smtClean="0"/>
          </a:p>
          <a:p>
            <a:pPr>
              <a:spcBef>
                <a:spcPct val="0"/>
              </a:spcBef>
            </a:pPr>
            <a:r>
              <a:rPr lang="es-ES" altLang="es-CO" smtClean="0"/>
              <a:t>De otro lado, el vendedor o prestador del servicio y el tenedor legítimo de la factura podrán transferir la factura a terceros mediante endoso del original y que la transferencia  o endoso de más de un original de la misma factura, constituirá delito contra el patrimonio económico en los términos del artículo 246 del Código Penal. Y en el artículo 778 del Código de Comercio, modificado por el artículo 7 de la ley 1231 de 2008 se señala que la factura al contener el endoso, el obligado deberá efectuar el pago al tenedor legítimo a su presentación.</a:t>
            </a:r>
          </a:p>
          <a:p>
            <a:pPr>
              <a:spcBef>
                <a:spcPct val="0"/>
              </a:spcBef>
            </a:pPr>
            <a:endParaRPr lang="es-ES" altLang="es-CO" smtClean="0"/>
          </a:p>
          <a:p>
            <a:pPr algn="just">
              <a:spcBef>
                <a:spcPct val="0"/>
              </a:spcBef>
            </a:pPr>
            <a:r>
              <a:rPr lang="es-ES" altLang="es-CO" smtClean="0"/>
              <a:t>2) Ley 1753 de 2015, artículo 9.</a:t>
            </a:r>
            <a:r>
              <a:rPr lang="es-CO" altLang="es-CO" smtClean="0">
                <a:latin typeface="Arial" panose="020B0604020202020204" pitchFamily="34" charset="0"/>
                <a:cs typeface="Arial" panose="020B0604020202020204" pitchFamily="34" charset="0"/>
              </a:rPr>
              <a:t> El Plan Nacional de Desarrollo crea</a:t>
            </a:r>
            <a:r>
              <a:rPr lang="es-ES" altLang="es-CO" smtClean="0">
                <a:latin typeface="Arial" panose="020B0604020202020204" pitchFamily="34" charset="0"/>
                <a:cs typeface="Arial" panose="020B0604020202020204" pitchFamily="34" charset="0"/>
              </a:rPr>
              <a:t> el Registro de Facturas Electrónicas y le asigna su administración al Ministerio de Comercio, Industria y Turismo. </a:t>
            </a:r>
          </a:p>
          <a:p>
            <a:pPr algn="just">
              <a:spcBef>
                <a:spcPct val="0"/>
              </a:spcBef>
            </a:pPr>
            <a:r>
              <a:rPr lang="es-ES" altLang="es-CO" smtClean="0">
                <a:latin typeface="Arial" panose="020B0604020202020204" pitchFamily="34" charset="0"/>
                <a:cs typeface="Arial" panose="020B0604020202020204" pitchFamily="34" charset="0"/>
              </a:rPr>
              <a:t>El Ministerio de Comercio, Industria y Turismo podrá contratar con terceros la administración del registro, para lo cual mediante resolución establecerá las condiciones y requisitos que deberá cumplir el contratista. En cuanto a los costos de administración se señala, que se financiarán con una contraprestación a favor del administrador y a cargo de los usuarios. En cuanto a los costos de administración se señala, que se financiarán con una contraprestación a favor del administrador y a cargo de los usuarios.</a:t>
            </a:r>
          </a:p>
          <a:p>
            <a:pPr algn="just">
              <a:spcBef>
                <a:spcPct val="0"/>
              </a:spcBef>
            </a:pPr>
            <a:endParaRPr lang="es-ES" altLang="es-CO" b="1" smtClean="0">
              <a:latin typeface="Arial" panose="020B0604020202020204" pitchFamily="34" charset="0"/>
              <a:cs typeface="Arial" panose="020B0604020202020204" pitchFamily="34" charset="0"/>
            </a:endParaRPr>
          </a:p>
          <a:p>
            <a:pPr algn="just">
              <a:spcBef>
                <a:spcPct val="0"/>
              </a:spcBef>
            </a:pPr>
            <a:r>
              <a:rPr lang="es-ES" altLang="es-CO" smtClean="0">
                <a:latin typeface="Arial" panose="020B0604020202020204" pitchFamily="34" charset="0"/>
                <a:cs typeface="Arial" panose="020B0604020202020204" pitchFamily="34" charset="0"/>
              </a:rPr>
              <a:t>3) Decreto 2245 de 2015</a:t>
            </a:r>
          </a:p>
          <a:p>
            <a:pPr>
              <a:spcBef>
                <a:spcPct val="0"/>
              </a:spcBef>
            </a:pPr>
            <a:endParaRPr lang="es-CO" altLang="es-CO" smtClean="0"/>
          </a:p>
          <a:p>
            <a:pPr>
              <a:spcBef>
                <a:spcPct val="0"/>
              </a:spcBef>
            </a:pPr>
            <a:endParaRPr lang="es-CO" altLang="es-CO" smtClean="0"/>
          </a:p>
          <a:p>
            <a:pPr>
              <a:spcBef>
                <a:spcPct val="0"/>
              </a:spcBef>
            </a:pPr>
            <a:endParaRPr lang="es-CO" altLang="es-CO" smtClean="0"/>
          </a:p>
        </p:txBody>
      </p:sp>
      <p:sp>
        <p:nvSpPr>
          <p:cNvPr id="819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CAA77F9-2C4C-4837-8EF0-F020D68BCA93}" type="slidenum">
              <a:rPr lang="es-CO" altLang="es-CO"/>
              <a:pPr/>
              <a:t>3</a:t>
            </a:fld>
            <a:endParaRPr lang="es-CO" altLang="es-CO"/>
          </a:p>
        </p:txBody>
      </p:sp>
    </p:spTree>
    <p:extLst>
      <p:ext uri="{BB962C8B-B14F-4D97-AF65-F5344CB8AC3E}">
        <p14:creationId xmlns:p14="http://schemas.microsoft.com/office/powerpoint/2010/main" val="363768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CO" altLang="es-CO" dirty="0" smtClean="0"/>
          </a:p>
          <a:p>
            <a:pPr>
              <a:spcBef>
                <a:spcPct val="0"/>
              </a:spcBef>
            </a:pPr>
            <a:r>
              <a:rPr lang="es-CO" altLang="es-CO" dirty="0" smtClean="0"/>
              <a:t>Sustituir la Factura Física por la Electrónica implica un cambio de cultura que permite reducción de gastos de almacenamiento de papel y de costos por las transacciones de venta de bienes y servicios. El reemplazo de lo físico por lo electrónico tiene como propósito lograr liquidez para proveedores, puesto que la negociaciones de facturas se tendrán que efectuar de manera ágil y segura, precisamente para obtener liquidez de manera inmediata, una vez se venda la factura en los sistemas de negociación y se efectúe la inscripción en el registro.  Adicionalmente </a:t>
            </a:r>
            <a:r>
              <a:rPr lang="es-ES" altLang="es-CO" dirty="0" smtClean="0"/>
              <a:t>se pretende generar  confianza en todos los actores involucrados en la circulación y negociación de la factura electrónica como título valor, empleando mecanismos confiables de identificación y comunicación, garantizando la protección de los derechos de terceros, los titulares de derechos y la circulación de la factura electrónica cómo título valor.</a:t>
            </a:r>
          </a:p>
          <a:p>
            <a:pPr>
              <a:spcBef>
                <a:spcPct val="0"/>
              </a:spcBef>
            </a:pPr>
            <a:endParaRPr lang="es-CO" altLang="es-CO" dirty="0" smtClean="0"/>
          </a:p>
          <a:p>
            <a:pPr>
              <a:spcBef>
                <a:spcPct val="0"/>
              </a:spcBef>
            </a:pPr>
            <a:endParaRPr lang="es-CO" altLang="es-CO" dirty="0" smtClean="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BCF938-6391-4DDB-A466-E39BF7FD2D43}" type="slidenum">
              <a:rPr lang="es-CO" altLang="es-CO"/>
              <a:pPr/>
              <a:t>4</a:t>
            </a:fld>
            <a:endParaRPr lang="es-CO" altLang="es-CO"/>
          </a:p>
        </p:txBody>
      </p:sp>
    </p:spTree>
    <p:extLst>
      <p:ext uri="{BB962C8B-B14F-4D97-AF65-F5344CB8AC3E}">
        <p14:creationId xmlns:p14="http://schemas.microsoft.com/office/powerpoint/2010/main" val="1874137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hangingPunct="0"/>
            <a:r>
              <a:rPr lang="es-ES" altLang="es-CO" dirty="0" smtClean="0">
                <a:ea typeface="MS PGothic" panose="020B0600070205080204" pitchFamily="34" charset="-128"/>
              </a:rPr>
              <a:t>Con el propósito de propender por un desarrollo real de los mecanismos de liquidez </a:t>
            </a:r>
            <a:r>
              <a:rPr lang="es-CO" altLang="es-CO" dirty="0" smtClean="0">
                <a:ea typeface="MS PGothic" panose="020B0600070205080204" pitchFamily="34" charset="-128"/>
              </a:rPr>
              <a:t>el </a:t>
            </a:r>
            <a:r>
              <a:rPr lang="es-ES" altLang="es-CO" dirty="0" smtClean="0">
                <a:ea typeface="MS PGothic" panose="020B0600070205080204" pitchFamily="34" charset="-128"/>
              </a:rPr>
              <a:t>Ministerio de Comercio, Industria y Turismo</a:t>
            </a:r>
            <a:r>
              <a:rPr lang="es-CO" altLang="es-CO" dirty="0" smtClean="0">
                <a:ea typeface="MS PGothic" panose="020B0600070205080204" pitchFamily="34" charset="-128"/>
              </a:rPr>
              <a:t> actualmente trabaja en la</a:t>
            </a:r>
            <a:r>
              <a:rPr lang="es-ES" altLang="es-CO" dirty="0" smtClean="0">
                <a:ea typeface="MS PGothic" panose="020B0600070205080204" pitchFamily="34" charset="-128"/>
              </a:rPr>
              <a:t> reglamentación del régimen de la factura electrónica como título valor y la puesta en funcionamiento del registro de las mismas, en aras de diseñar un mecanismo que genere confianza en todos los actores involucrados, empleando mecanismos confiables de identificación y comunicación garantizando la protección de los derechos de terceros, los titulares de derechos y el mercado de los títulos valores en general; de este modo se  lograría </a:t>
            </a:r>
            <a:r>
              <a:rPr lang="es-ES" altLang="es-CO" dirty="0" smtClean="0">
                <a:latin typeface="Futura Std Book" panose="020B0502020204020303" pitchFamily="34" charset="0"/>
                <a:ea typeface="MS PGothic" panose="020B0600070205080204" pitchFamily="34" charset="-128"/>
              </a:rPr>
              <a:t>a</a:t>
            </a:r>
            <a:r>
              <a:rPr lang="es-ES" altLang="es-CO" dirty="0" smtClean="0">
                <a:latin typeface="Futura Std Book" panose="020B0502020204020303" pitchFamily="34" charset="0"/>
              </a:rPr>
              <a:t>bandonar viejas prácticas comerciales y permitir la implementación de mecanismos vanguardistas en relación con el entorno digital. Con esta serie de lineamientos también se persigue abaratar los costos de la firma digital e incentivar su uso por parte del sector productivo del país.</a:t>
            </a:r>
            <a:endParaRPr lang="es-CO" altLang="es-CO" dirty="0" smtClean="0">
              <a:latin typeface="Futura Std Book" panose="020B0502020204020303" pitchFamily="34" charset="0"/>
            </a:endParaRPr>
          </a:p>
          <a:p>
            <a:pPr>
              <a:spcBef>
                <a:spcPct val="0"/>
              </a:spcBef>
            </a:pPr>
            <a:endParaRPr lang="es-CO" altLang="es-CO" dirty="0" smtClean="0"/>
          </a:p>
          <a:p>
            <a:pPr>
              <a:spcBef>
                <a:spcPct val="0"/>
              </a:spcBef>
            </a:pPr>
            <a:endParaRPr lang="es-CO" altLang="es-CO" dirty="0" smtClean="0"/>
          </a:p>
        </p:txBody>
      </p:sp>
      <p:sp>
        <p:nvSpPr>
          <p:cNvPr id="1229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AAD46E4-454F-421E-B237-4D59FC7E5E80}" type="slidenum">
              <a:rPr lang="es-CO" altLang="es-CO"/>
              <a:pPr/>
              <a:t>5</a:t>
            </a:fld>
            <a:endParaRPr lang="es-CO" altLang="es-CO"/>
          </a:p>
        </p:txBody>
      </p:sp>
    </p:spTree>
    <p:extLst>
      <p:ext uri="{BB962C8B-B14F-4D97-AF65-F5344CB8AC3E}">
        <p14:creationId xmlns:p14="http://schemas.microsoft.com/office/powerpoint/2010/main" val="35225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CO" altLang="es-CO" smtClean="0"/>
          </a:p>
        </p:txBody>
      </p:sp>
      <p:sp>
        <p:nvSpPr>
          <p:cNvPr id="1434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7870A28-E793-48B5-B172-B6DBB3CDB428}" type="slidenum">
              <a:rPr lang="es-CO" altLang="es-CO"/>
              <a:pPr/>
              <a:t>6</a:t>
            </a:fld>
            <a:endParaRPr lang="es-CO" altLang="es-CO"/>
          </a:p>
        </p:txBody>
      </p:sp>
    </p:spTree>
    <p:extLst>
      <p:ext uri="{BB962C8B-B14F-4D97-AF65-F5344CB8AC3E}">
        <p14:creationId xmlns:p14="http://schemas.microsoft.com/office/powerpoint/2010/main" val="1463919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D836320D-AD02-4C37-8C38-A8717DCFE411}" type="slidenum">
              <a:rPr lang="es-CO" smtClean="0"/>
              <a:pPr>
                <a:defRPr/>
              </a:pPr>
              <a:t>7</a:t>
            </a:fld>
            <a:endParaRPr lang="es-CO"/>
          </a:p>
        </p:txBody>
      </p:sp>
    </p:spTree>
    <p:extLst>
      <p:ext uri="{BB962C8B-B14F-4D97-AF65-F5344CB8AC3E}">
        <p14:creationId xmlns:p14="http://schemas.microsoft.com/office/powerpoint/2010/main" val="3294067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CO" altLang="es-CO" smtClean="0"/>
          </a:p>
        </p:txBody>
      </p:sp>
      <p:sp>
        <p:nvSpPr>
          <p:cNvPr id="1638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509EBF0-1405-46F5-8161-0F4EF1111DFF}" type="slidenum">
              <a:rPr lang="es-CO" altLang="es-CO"/>
              <a:pPr/>
              <a:t>8</a:t>
            </a:fld>
            <a:endParaRPr lang="es-CO" altLang="es-CO"/>
          </a:p>
        </p:txBody>
      </p:sp>
    </p:spTree>
    <p:extLst>
      <p:ext uri="{BB962C8B-B14F-4D97-AF65-F5344CB8AC3E}">
        <p14:creationId xmlns:p14="http://schemas.microsoft.com/office/powerpoint/2010/main" val="1123174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kern="1200" dirty="0" smtClean="0">
                <a:solidFill>
                  <a:schemeClr val="tx1"/>
                </a:solidFill>
                <a:effectLst/>
                <a:latin typeface="+mn-lt"/>
                <a:ea typeface="+mn-ea"/>
                <a:cs typeface="+mn-cs"/>
              </a:rPr>
              <a:t>El Usuario interesado deberá proveer entre otros al Registro (en el formulario) como mínimo los siguientes datos: documento de identificación, razón social o nombre del usuario, correo electrónico, número telefónico y domicilio Emisor, Tenedor Legítimo</a:t>
            </a:r>
            <a:r>
              <a:rPr lang="es-CO" sz="1200" b="0" kern="1200" baseline="0" dirty="0" smtClean="0">
                <a:solidFill>
                  <a:schemeClr val="tx1"/>
                </a:solidFill>
                <a:effectLst/>
                <a:latin typeface="+mn-lt"/>
                <a:ea typeface="+mn-ea"/>
                <a:cs typeface="+mn-cs"/>
              </a:rPr>
              <a:t> o comprador en la modalidad de negociación directa. </a:t>
            </a:r>
            <a:endParaRPr lang="es-CO"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D836320D-AD02-4C37-8C38-A8717DCFE411}" type="slidenum">
              <a:rPr lang="es-CO" smtClean="0"/>
              <a:pPr>
                <a:defRPr/>
              </a:pPr>
              <a:t>10</a:t>
            </a:fld>
            <a:endParaRPr lang="es-CO"/>
          </a:p>
        </p:txBody>
      </p:sp>
    </p:spTree>
    <p:extLst>
      <p:ext uri="{BB962C8B-B14F-4D97-AF65-F5344CB8AC3E}">
        <p14:creationId xmlns:p14="http://schemas.microsoft.com/office/powerpoint/2010/main" val="1677388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CO" sz="1200" b="0" kern="1200" dirty="0" smtClean="0">
                <a:solidFill>
                  <a:schemeClr val="tx1"/>
                </a:solidFill>
                <a:effectLst/>
                <a:latin typeface="+mn-lt"/>
                <a:ea typeface="+mn-ea"/>
                <a:cs typeface="+mn-cs"/>
              </a:rPr>
              <a:t>El Usuario interesado deberá proveer entre otros al Registro (en el formulario) como mínimo los siguientes datos: documento de identificación, razón social o nombre, correo electrónico, número telefónico y domicilio del Emisor</a:t>
            </a:r>
            <a:r>
              <a:rPr lang="es-CO" sz="1200" b="0" kern="1200" baseline="0" dirty="0" smtClean="0">
                <a:solidFill>
                  <a:schemeClr val="tx1"/>
                </a:solidFill>
                <a:effectLst/>
                <a:latin typeface="+mn-lt"/>
                <a:ea typeface="+mn-ea"/>
                <a:cs typeface="+mn-cs"/>
              </a:rPr>
              <a:t> y adquirente pagador.</a:t>
            </a:r>
            <a:r>
              <a:rPr lang="es-CO" sz="1200" b="0" kern="1200" dirty="0" smtClean="0">
                <a:solidFill>
                  <a:schemeClr val="tx1"/>
                </a:solidFill>
                <a:effectLst/>
                <a:latin typeface="+mn-lt"/>
                <a:ea typeface="+mn-ea"/>
                <a:cs typeface="+mn-cs"/>
              </a:rPr>
              <a:t> Adicionalmente</a:t>
            </a:r>
            <a:r>
              <a:rPr lang="es-CO" sz="1200" b="0" kern="1200" baseline="0" dirty="0" smtClean="0">
                <a:solidFill>
                  <a:schemeClr val="tx1"/>
                </a:solidFill>
                <a:effectLst/>
                <a:latin typeface="+mn-lt"/>
                <a:ea typeface="+mn-ea"/>
                <a:cs typeface="+mn-cs"/>
              </a:rPr>
              <a:t> en dicha solicitud se debe establecer las condiciones </a:t>
            </a:r>
            <a:r>
              <a:rPr lang="es-CO" sz="1200" b="0" kern="1200" baseline="0" smtClean="0">
                <a:solidFill>
                  <a:schemeClr val="tx1"/>
                </a:solidFill>
                <a:effectLst/>
                <a:latin typeface="+mn-lt"/>
                <a:ea typeface="+mn-ea"/>
                <a:cs typeface="+mn-cs"/>
              </a:rPr>
              <a:t>de negociación </a:t>
            </a:r>
            <a:r>
              <a:rPr lang="es-CO" sz="1200" b="0" kern="1200" baseline="0" dirty="0" smtClean="0">
                <a:solidFill>
                  <a:schemeClr val="tx1"/>
                </a:solidFill>
                <a:effectLst/>
                <a:latin typeface="+mn-lt"/>
                <a:ea typeface="+mn-ea"/>
                <a:cs typeface="+mn-cs"/>
              </a:rPr>
              <a:t>tales como el sistema al que desea acudir y las tasas de cuento a las que desea negociar.</a:t>
            </a:r>
            <a:endParaRPr lang="es-CO" dirty="0"/>
          </a:p>
        </p:txBody>
      </p:sp>
      <p:sp>
        <p:nvSpPr>
          <p:cNvPr id="4" name="Marcador de número de diapositiva 3"/>
          <p:cNvSpPr>
            <a:spLocks noGrp="1"/>
          </p:cNvSpPr>
          <p:nvPr>
            <p:ph type="sldNum" sz="quarter" idx="10"/>
          </p:nvPr>
        </p:nvSpPr>
        <p:spPr/>
        <p:txBody>
          <a:bodyPr/>
          <a:lstStyle/>
          <a:p>
            <a:pPr>
              <a:defRPr/>
            </a:pPr>
            <a:fld id="{D836320D-AD02-4C37-8C38-A8717DCFE411}" type="slidenum">
              <a:rPr lang="es-CO" smtClean="0"/>
              <a:pPr>
                <a:defRPr/>
              </a:pPr>
              <a:t>11</a:t>
            </a:fld>
            <a:endParaRPr lang="es-CO"/>
          </a:p>
        </p:txBody>
      </p:sp>
    </p:spTree>
    <p:extLst>
      <p:ext uri="{BB962C8B-B14F-4D97-AF65-F5344CB8AC3E}">
        <p14:creationId xmlns:p14="http://schemas.microsoft.com/office/powerpoint/2010/main" val="3884165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62E189EB-70CD-4442-BB06-04FD4AE3E620}" type="datetimeFigureOut">
              <a:rPr lang="es-ES" altLang="es-CO"/>
              <a:pPr>
                <a:defRPr/>
              </a:pPr>
              <a:t>21/09/2016</a:t>
            </a:fld>
            <a:endParaRPr lang="es-ES" altLang="es-CO"/>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07ED6524-BFCD-4F9C-89D6-71D27B86ED83}" type="slidenum">
              <a:rPr lang="es-ES" altLang="es-CO"/>
              <a:pPr>
                <a:defRPr/>
              </a:pPr>
              <a:t>‹Nº›</a:t>
            </a:fld>
            <a:endParaRPr lang="es-ES" altLang="es-CO"/>
          </a:p>
        </p:txBody>
      </p:sp>
    </p:spTree>
    <p:extLst>
      <p:ext uri="{BB962C8B-B14F-4D97-AF65-F5344CB8AC3E}">
        <p14:creationId xmlns:p14="http://schemas.microsoft.com/office/powerpoint/2010/main" val="2104404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0DE9A679-2E65-4A05-A3F2-5D0B22C15053}" type="datetimeFigureOut">
              <a:rPr lang="es-ES" altLang="es-CO"/>
              <a:pPr>
                <a:defRPr/>
              </a:pPr>
              <a:t>21/09/2016</a:t>
            </a:fld>
            <a:endParaRPr lang="es-ES" altLang="es-CO"/>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A8E3206F-2294-4235-BF7D-6980E30F2D23}" type="slidenum">
              <a:rPr lang="es-ES" altLang="es-CO"/>
              <a:pPr>
                <a:defRPr/>
              </a:pPr>
              <a:t>‹Nº›</a:t>
            </a:fld>
            <a:endParaRPr lang="es-ES" altLang="es-CO"/>
          </a:p>
        </p:txBody>
      </p:sp>
    </p:spTree>
    <p:extLst>
      <p:ext uri="{BB962C8B-B14F-4D97-AF65-F5344CB8AC3E}">
        <p14:creationId xmlns:p14="http://schemas.microsoft.com/office/powerpoint/2010/main" val="3563801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45E3F564-C8AA-42B0-B7A9-7CB7A619AF00}" type="datetimeFigureOut">
              <a:rPr lang="es-ES" altLang="es-CO"/>
              <a:pPr>
                <a:defRPr/>
              </a:pPr>
              <a:t>21/09/2016</a:t>
            </a:fld>
            <a:endParaRPr lang="es-ES" altLang="es-CO"/>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86408CF3-9389-421A-B6D3-17BE0E265895}" type="slidenum">
              <a:rPr lang="es-ES" altLang="es-CO"/>
              <a:pPr>
                <a:defRPr/>
              </a:pPr>
              <a:t>‹Nº›</a:t>
            </a:fld>
            <a:endParaRPr lang="es-ES" altLang="es-CO"/>
          </a:p>
        </p:txBody>
      </p:sp>
    </p:spTree>
    <p:extLst>
      <p:ext uri="{BB962C8B-B14F-4D97-AF65-F5344CB8AC3E}">
        <p14:creationId xmlns:p14="http://schemas.microsoft.com/office/powerpoint/2010/main" val="221933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5C503153-D31B-4BD7-BF03-85E92F97ADB0}" type="datetimeFigureOut">
              <a:rPr lang="es-ES" altLang="es-CO"/>
              <a:pPr>
                <a:defRPr/>
              </a:pPr>
              <a:t>21/09/2016</a:t>
            </a:fld>
            <a:endParaRPr lang="es-ES" altLang="es-CO"/>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B103A289-5B8F-40C2-8AF8-A468297C2C2C}" type="slidenum">
              <a:rPr lang="es-ES" altLang="es-CO"/>
              <a:pPr>
                <a:defRPr/>
              </a:pPr>
              <a:t>‹Nº›</a:t>
            </a:fld>
            <a:endParaRPr lang="es-ES" altLang="es-CO"/>
          </a:p>
        </p:txBody>
      </p:sp>
    </p:spTree>
    <p:extLst>
      <p:ext uri="{BB962C8B-B14F-4D97-AF65-F5344CB8AC3E}">
        <p14:creationId xmlns:p14="http://schemas.microsoft.com/office/powerpoint/2010/main" val="367809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B7E2FC32-7927-4995-A5DD-7D83D73B5567}" type="datetimeFigureOut">
              <a:rPr lang="es-ES" altLang="es-CO"/>
              <a:pPr>
                <a:defRPr/>
              </a:pPr>
              <a:t>21/09/2016</a:t>
            </a:fld>
            <a:endParaRPr lang="es-ES" altLang="es-CO"/>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962A43ED-AEFA-46CD-9E91-DE8B0A2A8709}" type="slidenum">
              <a:rPr lang="es-ES" altLang="es-CO"/>
              <a:pPr>
                <a:defRPr/>
              </a:pPr>
              <a:t>‹Nº›</a:t>
            </a:fld>
            <a:endParaRPr lang="es-ES" altLang="es-CO"/>
          </a:p>
        </p:txBody>
      </p:sp>
    </p:spTree>
    <p:extLst>
      <p:ext uri="{BB962C8B-B14F-4D97-AF65-F5344CB8AC3E}">
        <p14:creationId xmlns:p14="http://schemas.microsoft.com/office/powerpoint/2010/main" val="176702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33489869-E856-4E80-A203-EC4E597E237E}" type="datetimeFigureOut">
              <a:rPr lang="es-ES" altLang="es-CO"/>
              <a:pPr>
                <a:defRPr/>
              </a:pPr>
              <a:t>21/09/2016</a:t>
            </a:fld>
            <a:endParaRPr lang="es-ES" altLang="es-CO"/>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2D191451-9C7F-48D7-A5D8-297A9D1C711C}" type="slidenum">
              <a:rPr lang="es-ES" altLang="es-CO"/>
              <a:pPr>
                <a:defRPr/>
              </a:pPr>
              <a:t>‹Nº›</a:t>
            </a:fld>
            <a:endParaRPr lang="es-ES" altLang="es-CO"/>
          </a:p>
        </p:txBody>
      </p:sp>
    </p:spTree>
    <p:extLst>
      <p:ext uri="{BB962C8B-B14F-4D97-AF65-F5344CB8AC3E}">
        <p14:creationId xmlns:p14="http://schemas.microsoft.com/office/powerpoint/2010/main" val="55221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FD9738AA-9FA8-4734-9F21-F2C330DDA7A5}" type="datetimeFigureOut">
              <a:rPr lang="es-ES" altLang="es-CO"/>
              <a:pPr>
                <a:defRPr/>
              </a:pPr>
              <a:t>21/09/2016</a:t>
            </a:fld>
            <a:endParaRPr lang="es-ES" altLang="es-CO"/>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8F6A15CA-FA45-44C6-A8D3-695C2FD12FBB}" type="slidenum">
              <a:rPr lang="es-ES" altLang="es-CO"/>
              <a:pPr>
                <a:defRPr/>
              </a:pPr>
              <a:t>‹Nº›</a:t>
            </a:fld>
            <a:endParaRPr lang="es-ES" altLang="es-CO"/>
          </a:p>
        </p:txBody>
      </p:sp>
    </p:spTree>
    <p:extLst>
      <p:ext uri="{BB962C8B-B14F-4D97-AF65-F5344CB8AC3E}">
        <p14:creationId xmlns:p14="http://schemas.microsoft.com/office/powerpoint/2010/main" val="374762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564E68A3-452D-43A5-831E-D755312E5D95}" type="datetimeFigureOut">
              <a:rPr lang="es-ES" altLang="es-CO"/>
              <a:pPr>
                <a:defRPr/>
              </a:pPr>
              <a:t>21/09/2016</a:t>
            </a:fld>
            <a:endParaRPr lang="es-ES" altLang="es-CO"/>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7E08DA24-D760-4458-BFCD-36868746FEF8}" type="slidenum">
              <a:rPr lang="es-ES" altLang="es-CO"/>
              <a:pPr>
                <a:defRPr/>
              </a:pPr>
              <a:t>‹Nº›</a:t>
            </a:fld>
            <a:endParaRPr lang="es-ES" altLang="es-CO"/>
          </a:p>
        </p:txBody>
      </p:sp>
    </p:spTree>
    <p:extLst>
      <p:ext uri="{BB962C8B-B14F-4D97-AF65-F5344CB8AC3E}">
        <p14:creationId xmlns:p14="http://schemas.microsoft.com/office/powerpoint/2010/main" val="4095923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DF6D04B5-0C09-4997-B03C-356944AA0F02}" type="datetimeFigureOut">
              <a:rPr lang="es-ES" altLang="es-CO"/>
              <a:pPr>
                <a:defRPr/>
              </a:pPr>
              <a:t>21/09/2016</a:t>
            </a:fld>
            <a:endParaRPr lang="es-ES" altLang="es-CO"/>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312DF2DB-BCD1-44D3-9FDE-570F45C5F808}" type="slidenum">
              <a:rPr lang="es-ES" altLang="es-CO"/>
              <a:pPr>
                <a:defRPr/>
              </a:pPr>
              <a:t>‹Nº›</a:t>
            </a:fld>
            <a:endParaRPr lang="es-ES" altLang="es-CO"/>
          </a:p>
        </p:txBody>
      </p:sp>
    </p:spTree>
    <p:extLst>
      <p:ext uri="{BB962C8B-B14F-4D97-AF65-F5344CB8AC3E}">
        <p14:creationId xmlns:p14="http://schemas.microsoft.com/office/powerpoint/2010/main" val="2901396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7F126177-1F5A-478D-BBD0-893342EA2F28}" type="datetimeFigureOut">
              <a:rPr lang="es-ES" altLang="es-CO"/>
              <a:pPr>
                <a:defRPr/>
              </a:pPr>
              <a:t>21/09/2016</a:t>
            </a:fld>
            <a:endParaRPr lang="es-ES" altLang="es-CO"/>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1FE9C214-3DA0-4A7D-8CBA-F8DD0EF3CE7F}" type="slidenum">
              <a:rPr lang="es-ES" altLang="es-CO"/>
              <a:pPr>
                <a:defRPr/>
              </a:pPr>
              <a:t>‹Nº›</a:t>
            </a:fld>
            <a:endParaRPr lang="es-ES" altLang="es-CO"/>
          </a:p>
        </p:txBody>
      </p:sp>
    </p:spTree>
    <p:extLst>
      <p:ext uri="{BB962C8B-B14F-4D97-AF65-F5344CB8AC3E}">
        <p14:creationId xmlns:p14="http://schemas.microsoft.com/office/powerpoint/2010/main" val="2777967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smtClean="0"/>
              <a:t>Arrastre la imagen al marcador de posición o haga clic en el icono para agregar</a:t>
            </a:r>
            <a:endParaRPr lang="es-ES" noProof="0"/>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36CFC181-3CFE-47E7-AA32-88F1171D911D}" type="datetimeFigureOut">
              <a:rPr lang="es-ES" altLang="es-CO"/>
              <a:pPr>
                <a:defRPr/>
              </a:pPr>
              <a:t>21/09/2016</a:t>
            </a:fld>
            <a:endParaRPr lang="es-ES" altLang="es-CO"/>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26499B89-9349-4586-B726-96880DA156B2}" type="slidenum">
              <a:rPr lang="es-ES" altLang="es-CO"/>
              <a:pPr>
                <a:defRPr/>
              </a:pPr>
              <a:t>‹Nº›</a:t>
            </a:fld>
            <a:endParaRPr lang="es-ES" altLang="es-CO"/>
          </a:p>
        </p:txBody>
      </p:sp>
    </p:spTree>
    <p:extLst>
      <p:ext uri="{BB962C8B-B14F-4D97-AF65-F5344CB8AC3E}">
        <p14:creationId xmlns:p14="http://schemas.microsoft.com/office/powerpoint/2010/main" val="4178345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CO" smtClean="0"/>
              <a:t>Clic para editar título</a:t>
            </a:r>
            <a:endParaRPr lang="es-ES" altLang="es-CO" smtClean="0"/>
          </a:p>
        </p:txBody>
      </p:sp>
      <p:sp>
        <p:nvSpPr>
          <p:cNvPr id="1027" name="Marcador de texto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CO" smtClean="0"/>
              <a:t>Haga clic para modificar el estilo de texto del patrón</a:t>
            </a:r>
          </a:p>
          <a:p>
            <a:pPr lvl="1"/>
            <a:r>
              <a:rPr lang="es-ES_tradnl" altLang="es-CO" smtClean="0"/>
              <a:t>Segundo nivel</a:t>
            </a:r>
          </a:p>
          <a:p>
            <a:pPr lvl="2"/>
            <a:r>
              <a:rPr lang="es-ES_tradnl" altLang="es-CO" smtClean="0"/>
              <a:t>Tercer nivel</a:t>
            </a:r>
          </a:p>
          <a:p>
            <a:pPr lvl="3"/>
            <a:r>
              <a:rPr lang="es-ES_tradnl" altLang="es-CO" smtClean="0"/>
              <a:t>Cuarto nivel</a:t>
            </a:r>
          </a:p>
          <a:p>
            <a:pPr lvl="4"/>
            <a:r>
              <a:rPr lang="es-ES_tradnl" altLang="es-CO" smtClean="0"/>
              <a:t>Quinto nivel</a:t>
            </a:r>
            <a:endParaRPr lang="es-ES" altLang="es-CO" smtClean="0"/>
          </a:p>
        </p:txBody>
      </p:sp>
      <p:sp>
        <p:nvSpPr>
          <p:cNvPr id="4" name="Marcador de fecha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DE21ECC9-0270-48DA-8BE6-D8625A14A99F}" type="datetimeFigureOut">
              <a:rPr lang="es-ES" altLang="es-CO"/>
              <a:pPr>
                <a:defRPr/>
              </a:pPr>
              <a:t>21/09/2016</a:t>
            </a:fld>
            <a:endParaRPr lang="es-ES" altLang="es-CO"/>
          </a:p>
        </p:txBody>
      </p:sp>
      <p:sp>
        <p:nvSpPr>
          <p:cNvPr id="5" name="Marcador de pie de página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s-ES"/>
          </a:p>
        </p:txBody>
      </p:sp>
      <p:sp>
        <p:nvSpPr>
          <p:cNvPr id="6" name="Marcador de número de diapositiva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55308EC3-EFDD-4CAF-B1A5-89D625582C49}" type="slidenum">
              <a:rPr lang="es-ES" altLang="es-CO"/>
              <a:pPr>
                <a:defRPr/>
              </a:pPr>
              <a:t>‹Nº›</a:t>
            </a:fld>
            <a:endParaRPr lang="es-ES" alt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png"/><Relationship Id="rId7"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2.emf"/><Relationship Id="rId11" Type="http://schemas.openxmlformats.org/officeDocument/2006/relationships/image" Target="../media/image20.emf"/><Relationship Id="rId5" Type="http://schemas.openxmlformats.org/officeDocument/2006/relationships/image" Target="../media/image13.emf"/><Relationship Id="rId10" Type="http://schemas.openxmlformats.org/officeDocument/2006/relationships/image" Target="../media/image4.png"/><Relationship Id="rId4" Type="http://schemas.openxmlformats.org/officeDocument/2006/relationships/image" Target="../media/image17.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19.emf"/><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2.emf"/><Relationship Id="rId11" Type="http://schemas.openxmlformats.org/officeDocument/2006/relationships/image" Target="../media/image20.emf"/><Relationship Id="rId5" Type="http://schemas.openxmlformats.org/officeDocument/2006/relationships/image" Target="../media/image13.emf"/><Relationship Id="rId10" Type="http://schemas.openxmlformats.org/officeDocument/2006/relationships/image" Target="../media/image4.png"/><Relationship Id="rId4" Type="http://schemas.openxmlformats.org/officeDocument/2006/relationships/image" Target="../media/image17.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3.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MinistraPPT-05.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rot="10800000">
            <a:off x="0" y="948266"/>
            <a:ext cx="12310533" cy="4842934"/>
          </a:xfrm>
          <a:prstGeom prst="rect">
            <a:avLst/>
          </a:prstGeom>
        </p:spPr>
      </p:pic>
      <p:pic>
        <p:nvPicPr>
          <p:cNvPr id="4" name="Imagen 3" descr="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91837" y="5885690"/>
            <a:ext cx="3895363" cy="848461"/>
          </a:xfrm>
          <a:prstGeom prst="rect">
            <a:avLst/>
          </a:prstGeom>
        </p:spPr>
      </p:pic>
      <p:sp>
        <p:nvSpPr>
          <p:cNvPr id="5" name="CuadroTexto 4"/>
          <p:cNvSpPr txBox="1"/>
          <p:nvPr/>
        </p:nvSpPr>
        <p:spPr>
          <a:xfrm>
            <a:off x="3449747" y="1229945"/>
            <a:ext cx="5031122" cy="584775"/>
          </a:xfrm>
          <a:prstGeom prst="rect">
            <a:avLst/>
          </a:prstGeom>
          <a:noFill/>
        </p:spPr>
        <p:txBody>
          <a:bodyPr wrap="none" rtlCol="0">
            <a:spAutoFit/>
          </a:bodyPr>
          <a:lstStyle/>
          <a:p>
            <a:pPr algn="ctr"/>
            <a:r>
              <a:rPr lang="es-CO" sz="3200" b="1" dirty="0" smtClean="0">
                <a:solidFill>
                  <a:schemeClr val="bg1"/>
                </a:solidFill>
                <a:latin typeface="Arial" panose="020B0604020202020204" pitchFamily="34" charset="0"/>
                <a:cs typeface="Arial" panose="020B0604020202020204" pitchFamily="34" charset="0"/>
              </a:rPr>
              <a:t>DECRETO 1349 DE 2016 </a:t>
            </a:r>
          </a:p>
        </p:txBody>
      </p:sp>
      <p:sp>
        <p:nvSpPr>
          <p:cNvPr id="6" name="CuadroTexto 5"/>
          <p:cNvSpPr txBox="1"/>
          <p:nvPr/>
        </p:nvSpPr>
        <p:spPr>
          <a:xfrm>
            <a:off x="988369" y="1677182"/>
            <a:ext cx="9953879" cy="1846659"/>
          </a:xfrm>
          <a:prstGeom prst="rect">
            <a:avLst/>
          </a:prstGeom>
          <a:noFill/>
        </p:spPr>
        <p:txBody>
          <a:bodyPr wrap="none" rtlCol="0">
            <a:spAutoFit/>
          </a:bodyPr>
          <a:lstStyle/>
          <a:p>
            <a:pPr algn="ctr"/>
            <a:r>
              <a:rPr lang="es-CO" sz="4800" b="1" dirty="0" smtClean="0">
                <a:solidFill>
                  <a:schemeClr val="bg1"/>
                </a:solidFill>
                <a:latin typeface="Arial" panose="020B0604020202020204" pitchFamily="34" charset="0"/>
                <a:cs typeface="Arial" panose="020B0604020202020204" pitchFamily="34" charset="0"/>
              </a:rPr>
              <a:t>FACTURA ELECTRÓNICA COMO </a:t>
            </a:r>
          </a:p>
          <a:p>
            <a:pPr algn="ctr"/>
            <a:r>
              <a:rPr lang="es-CO" sz="4800" b="1" dirty="0" smtClean="0">
                <a:solidFill>
                  <a:schemeClr val="bg1"/>
                </a:solidFill>
                <a:latin typeface="Arial" panose="020B0604020202020204" pitchFamily="34" charset="0"/>
                <a:cs typeface="Arial" panose="020B0604020202020204" pitchFamily="34" charset="0"/>
              </a:rPr>
              <a:t>TÍTULO VALOR</a:t>
            </a:r>
          </a:p>
          <a:p>
            <a:pPr algn="ctr"/>
            <a:endParaRPr lang="es-CO" dirty="0"/>
          </a:p>
        </p:txBody>
      </p:sp>
      <p:sp>
        <p:nvSpPr>
          <p:cNvPr id="8" name="CuadroTexto 7"/>
          <p:cNvSpPr txBox="1"/>
          <p:nvPr/>
        </p:nvSpPr>
        <p:spPr>
          <a:xfrm>
            <a:off x="4522204" y="4026583"/>
            <a:ext cx="3172856" cy="461665"/>
          </a:xfrm>
          <a:prstGeom prst="rect">
            <a:avLst/>
          </a:prstGeom>
          <a:noFill/>
        </p:spPr>
        <p:txBody>
          <a:bodyPr wrap="none" rtlCol="0">
            <a:spAutoFit/>
          </a:bodyPr>
          <a:lstStyle/>
          <a:p>
            <a:r>
              <a:rPr lang="es-CO" sz="2400" dirty="0" smtClean="0">
                <a:solidFill>
                  <a:srgbClr val="FFFFFF"/>
                </a:solidFill>
              </a:rPr>
              <a:t>Dirección de Regulación</a:t>
            </a:r>
            <a:endParaRPr lang="es-CO" sz="2400" dirty="0">
              <a:solidFill>
                <a:srgbClr val="FFFFFF"/>
              </a:solidFill>
            </a:endParaRPr>
          </a:p>
        </p:txBody>
      </p:sp>
      <p:sp>
        <p:nvSpPr>
          <p:cNvPr id="9" name="Rectángulo redondeado 8"/>
          <p:cNvSpPr/>
          <p:nvPr/>
        </p:nvSpPr>
        <p:spPr>
          <a:xfrm>
            <a:off x="2658533" y="3369733"/>
            <a:ext cx="6620934" cy="1439334"/>
          </a:xfrm>
          <a:prstGeom prst="roundRect">
            <a:avLst/>
          </a:prstGeom>
          <a:noFill/>
          <a:ln w="28575">
            <a:solidFill>
              <a:schemeClr val="bg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10" name="Imagen 4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47108" y="2961782"/>
            <a:ext cx="2126412" cy="26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62765" y="2953255"/>
            <a:ext cx="3177117" cy="264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374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612775"/>
            <a:ext cx="12184063" cy="6224588"/>
          </a:xfrm>
          <a:prstGeom prst="rect">
            <a:avLst/>
          </a:prstGeom>
          <a:solidFill>
            <a:srgbClr val="FFF8E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p>
        </p:txBody>
      </p:sp>
      <p:sp>
        <p:nvSpPr>
          <p:cNvPr id="6" name="Rectángulo 5"/>
          <p:cNvSpPr/>
          <p:nvPr/>
        </p:nvSpPr>
        <p:spPr>
          <a:xfrm>
            <a:off x="0" y="-11113"/>
            <a:ext cx="12192000" cy="642938"/>
          </a:xfrm>
          <a:prstGeom prst="rect">
            <a:avLst/>
          </a:prstGeom>
          <a:solidFill>
            <a:srgbClr val="596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pic>
        <p:nvPicPr>
          <p:cNvPr id="17413" name="Imagen 7"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83650" y="6148388"/>
            <a:ext cx="316706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Imagen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9525" y="827222"/>
            <a:ext cx="8286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7" name="Grupo 13"/>
          <p:cNvGrpSpPr>
            <a:grpSpLocks/>
          </p:cNvGrpSpPr>
          <p:nvPr/>
        </p:nvGrpSpPr>
        <p:grpSpPr bwMode="auto">
          <a:xfrm rot="5400000">
            <a:off x="3852863" y="2893009"/>
            <a:ext cx="392112" cy="465138"/>
            <a:chOff x="3303710" y="2686884"/>
            <a:chExt cx="980768" cy="1163214"/>
          </a:xfrm>
        </p:grpSpPr>
        <p:sp>
          <p:nvSpPr>
            <p:cNvPr id="15" name="Cheurón 14"/>
            <p:cNvSpPr/>
            <p:nvPr/>
          </p:nvSpPr>
          <p:spPr>
            <a:xfrm>
              <a:off x="3303710" y="2686884"/>
              <a:ext cx="853705" cy="1163214"/>
            </a:xfrm>
            <a:prstGeom prst="chevron">
              <a:avLst/>
            </a:prstGeom>
            <a:solidFill>
              <a:srgbClr val="D09E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CO">
                <a:solidFill>
                  <a:schemeClr val="tx1"/>
                </a:solidFill>
              </a:endParaRPr>
            </a:p>
          </p:txBody>
        </p:sp>
        <p:sp>
          <p:nvSpPr>
            <p:cNvPr id="16" name="Cheurón 15"/>
            <p:cNvSpPr/>
            <p:nvPr/>
          </p:nvSpPr>
          <p:spPr>
            <a:xfrm>
              <a:off x="3430773" y="2686884"/>
              <a:ext cx="853705" cy="1163214"/>
            </a:xfrm>
            <a:prstGeom prst="chevron">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CO">
                <a:solidFill>
                  <a:schemeClr val="tx1"/>
                </a:solidFill>
              </a:endParaRPr>
            </a:p>
          </p:txBody>
        </p:sp>
      </p:grpSp>
      <p:cxnSp>
        <p:nvCxnSpPr>
          <p:cNvPr id="18" name="Conector recto 17"/>
          <p:cNvCxnSpPr/>
          <p:nvPr/>
        </p:nvCxnSpPr>
        <p:spPr>
          <a:xfrm>
            <a:off x="2299152" y="2254250"/>
            <a:ext cx="1339850" cy="0"/>
          </a:xfrm>
          <a:prstGeom prst="line">
            <a:avLst/>
          </a:prstGeom>
          <a:ln w="57150">
            <a:prstDash val="sysDot"/>
          </a:ln>
        </p:spPr>
        <p:style>
          <a:lnRef idx="2">
            <a:schemeClr val="accent1"/>
          </a:lnRef>
          <a:fillRef idx="0">
            <a:schemeClr val="accent1"/>
          </a:fillRef>
          <a:effectRef idx="1">
            <a:schemeClr val="accent1"/>
          </a:effectRef>
          <a:fontRef idx="minor">
            <a:schemeClr val="tx1"/>
          </a:fontRef>
        </p:style>
      </p:cxnSp>
      <p:grpSp>
        <p:nvGrpSpPr>
          <p:cNvPr id="22" name="Grupo 21"/>
          <p:cNvGrpSpPr/>
          <p:nvPr/>
        </p:nvGrpSpPr>
        <p:grpSpPr>
          <a:xfrm>
            <a:off x="5729288" y="1336809"/>
            <a:ext cx="559530" cy="1163504"/>
            <a:chOff x="5729288" y="1336809"/>
            <a:chExt cx="559530" cy="1163504"/>
          </a:xfrm>
        </p:grpSpPr>
        <p:cxnSp>
          <p:nvCxnSpPr>
            <p:cNvPr id="21" name="Conector recto 20"/>
            <p:cNvCxnSpPr/>
            <p:nvPr/>
          </p:nvCxnSpPr>
          <p:spPr>
            <a:xfrm flipV="1">
              <a:off x="5729288" y="1336809"/>
              <a:ext cx="559530" cy="390392"/>
            </a:xfrm>
            <a:prstGeom prst="line">
              <a:avLst/>
            </a:prstGeom>
            <a:ln w="57150">
              <a:prstDash val="sysDot"/>
            </a:ln>
          </p:spPr>
          <p:style>
            <a:lnRef idx="2">
              <a:schemeClr val="accent1"/>
            </a:lnRef>
            <a:fillRef idx="0">
              <a:schemeClr val="accent1"/>
            </a:fillRef>
            <a:effectRef idx="1">
              <a:schemeClr val="accent1"/>
            </a:effectRef>
            <a:fontRef idx="minor">
              <a:schemeClr val="tx1"/>
            </a:fontRef>
          </p:style>
        </p:cxnSp>
        <p:cxnSp>
          <p:nvCxnSpPr>
            <p:cNvPr id="23" name="Conector recto 22"/>
            <p:cNvCxnSpPr/>
            <p:nvPr/>
          </p:nvCxnSpPr>
          <p:spPr>
            <a:xfrm>
              <a:off x="5757863" y="2106613"/>
              <a:ext cx="523018" cy="393700"/>
            </a:xfrm>
            <a:prstGeom prst="line">
              <a:avLst/>
            </a:prstGeom>
            <a:ln w="57150">
              <a:prstDash val="sysDot"/>
            </a:ln>
          </p:spPr>
          <p:style>
            <a:lnRef idx="2">
              <a:schemeClr val="accent1"/>
            </a:lnRef>
            <a:fillRef idx="0">
              <a:schemeClr val="accent1"/>
            </a:fillRef>
            <a:effectRef idx="1">
              <a:schemeClr val="accent1"/>
            </a:effectRef>
            <a:fontRef idx="minor">
              <a:schemeClr val="tx1"/>
            </a:fontRef>
          </p:style>
        </p:cxnSp>
      </p:grpSp>
      <p:grpSp>
        <p:nvGrpSpPr>
          <p:cNvPr id="9" name="Grupo 8"/>
          <p:cNvGrpSpPr/>
          <p:nvPr/>
        </p:nvGrpSpPr>
        <p:grpSpPr>
          <a:xfrm>
            <a:off x="4368886" y="4363207"/>
            <a:ext cx="712562" cy="712561"/>
            <a:chOff x="4308475" y="4192588"/>
            <a:chExt cx="801688" cy="801687"/>
          </a:xfrm>
        </p:grpSpPr>
        <p:sp>
          <p:nvSpPr>
            <p:cNvPr id="31" name="Rectángulo redondeado 30"/>
            <p:cNvSpPr/>
            <p:nvPr/>
          </p:nvSpPr>
          <p:spPr>
            <a:xfrm>
              <a:off x="4308475" y="4192588"/>
              <a:ext cx="801688" cy="801687"/>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pic>
          <p:nvPicPr>
            <p:cNvPr id="32" name="Imagen 31"/>
            <p:cNvPicPr>
              <a:picLocks noChangeAspect="1"/>
            </p:cNvPicPr>
            <p:nvPr/>
          </p:nvPicPr>
          <p:blipFill>
            <a:blip r:embed="rId5">
              <a:duotone>
                <a:prstClr val="black"/>
                <a:schemeClr val="accent2">
                  <a:tint val="45000"/>
                  <a:satMod val="400000"/>
                </a:schemeClr>
              </a:duotone>
            </a:blip>
            <a:stretch>
              <a:fillRect/>
            </a:stretch>
          </p:blipFill>
          <p:spPr>
            <a:xfrm>
              <a:off x="4382842" y="4249759"/>
              <a:ext cx="684182" cy="681043"/>
            </a:xfrm>
            <a:prstGeom prst="rect">
              <a:avLst/>
            </a:prstGeom>
          </p:spPr>
        </p:pic>
      </p:grpSp>
      <p:grpSp>
        <p:nvGrpSpPr>
          <p:cNvPr id="10" name="Grupo 9"/>
          <p:cNvGrpSpPr/>
          <p:nvPr/>
        </p:nvGrpSpPr>
        <p:grpSpPr>
          <a:xfrm>
            <a:off x="4304920" y="5270191"/>
            <a:ext cx="876980" cy="876981"/>
            <a:chOff x="4237038" y="5210175"/>
            <a:chExt cx="1008062" cy="1008063"/>
          </a:xfrm>
        </p:grpSpPr>
        <p:sp>
          <p:nvSpPr>
            <p:cNvPr id="33" name="Rectángulo redondeado 32"/>
            <p:cNvSpPr/>
            <p:nvPr/>
          </p:nvSpPr>
          <p:spPr>
            <a:xfrm>
              <a:off x="4237038" y="5210175"/>
              <a:ext cx="1008062" cy="1008063"/>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pic>
          <p:nvPicPr>
            <p:cNvPr id="34" name="Imagen 33"/>
            <p:cNvPicPr>
              <a:picLocks noChangeAspect="1"/>
            </p:cNvPicPr>
            <p:nvPr/>
          </p:nvPicPr>
          <p:blipFill>
            <a:blip r:embed="rId6">
              <a:duotone>
                <a:prstClr val="black"/>
                <a:schemeClr val="accent1">
                  <a:tint val="45000"/>
                  <a:satMod val="400000"/>
                </a:schemeClr>
              </a:duotone>
            </a:blip>
            <a:stretch>
              <a:fillRect/>
            </a:stretch>
          </p:blipFill>
          <p:spPr>
            <a:xfrm>
              <a:off x="4341885" y="5371197"/>
              <a:ext cx="875178" cy="757011"/>
            </a:xfrm>
            <a:prstGeom prst="rect">
              <a:avLst/>
            </a:prstGeom>
          </p:spPr>
        </p:pic>
      </p:grpSp>
      <p:pic>
        <p:nvPicPr>
          <p:cNvPr id="36" name="Imagen 35"/>
          <p:cNvPicPr>
            <a:picLocks noChangeAspect="1"/>
          </p:cNvPicPr>
          <p:nvPr/>
        </p:nvPicPr>
        <p:blipFill>
          <a:blip r:embed="rId7">
            <a:duotone>
              <a:prstClr val="black"/>
              <a:schemeClr val="tx1">
                <a:lumMod val="50000"/>
                <a:lumOff val="50000"/>
                <a:tint val="45000"/>
                <a:satMod val="400000"/>
              </a:schemeClr>
            </a:duotone>
          </a:blip>
          <a:stretch>
            <a:fillRect/>
          </a:stretch>
        </p:blipFill>
        <p:spPr>
          <a:xfrm>
            <a:off x="6366558" y="2168570"/>
            <a:ext cx="954608" cy="806224"/>
          </a:xfrm>
          <a:prstGeom prst="rect">
            <a:avLst/>
          </a:prstGeom>
        </p:spPr>
      </p:pic>
      <p:grpSp>
        <p:nvGrpSpPr>
          <p:cNvPr id="25" name="Grupo 24"/>
          <p:cNvGrpSpPr/>
          <p:nvPr/>
        </p:nvGrpSpPr>
        <p:grpSpPr>
          <a:xfrm>
            <a:off x="8052142" y="916149"/>
            <a:ext cx="4049712" cy="3164561"/>
            <a:chOff x="7773399" y="889027"/>
            <a:chExt cx="4049712" cy="3164561"/>
          </a:xfrm>
        </p:grpSpPr>
        <p:sp>
          <p:nvSpPr>
            <p:cNvPr id="39" name="Elipse 38"/>
            <p:cNvSpPr/>
            <p:nvPr/>
          </p:nvSpPr>
          <p:spPr>
            <a:xfrm>
              <a:off x="8297064" y="889027"/>
              <a:ext cx="2874963" cy="2860675"/>
            </a:xfrm>
            <a:prstGeom prst="ellipse">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grpSp>
          <p:nvGrpSpPr>
            <p:cNvPr id="24" name="Grupo 23"/>
            <p:cNvGrpSpPr/>
            <p:nvPr/>
          </p:nvGrpSpPr>
          <p:grpSpPr>
            <a:xfrm>
              <a:off x="7773399" y="963102"/>
              <a:ext cx="4049712" cy="3090486"/>
              <a:chOff x="6741374" y="858034"/>
              <a:chExt cx="4049712" cy="3090486"/>
            </a:xfrm>
          </p:grpSpPr>
          <p:pic>
            <p:nvPicPr>
              <p:cNvPr id="17430" name="Imagen 3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56901" y="858034"/>
                <a:ext cx="27114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ángulo redondeado 37"/>
              <p:cNvSpPr/>
              <p:nvPr/>
            </p:nvSpPr>
            <p:spPr>
              <a:xfrm>
                <a:off x="6741374" y="3219856"/>
                <a:ext cx="4049712" cy="728664"/>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sp>
            <p:nvSpPr>
              <p:cNvPr id="17432" name="CuadroTexto 39"/>
              <p:cNvSpPr txBox="1">
                <a:spLocks noChangeArrowheads="1"/>
              </p:cNvSpPr>
              <p:nvPr/>
            </p:nvSpPr>
            <p:spPr bwMode="auto">
              <a:xfrm>
                <a:off x="7107361" y="3297943"/>
                <a:ext cx="35525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s-CO" altLang="es-CO" sz="3200" dirty="0" smtClean="0">
                    <a:solidFill>
                      <a:schemeClr val="bg1"/>
                    </a:solidFill>
                  </a:rPr>
                  <a:t>TENEDOR LEGITIMO</a:t>
                </a:r>
                <a:endParaRPr lang="es-CO" altLang="es-CO" sz="3200" dirty="0">
                  <a:solidFill>
                    <a:schemeClr val="bg1"/>
                  </a:solidFill>
                </a:endParaRPr>
              </a:p>
            </p:txBody>
          </p:sp>
        </p:grpSp>
      </p:grpSp>
      <p:grpSp>
        <p:nvGrpSpPr>
          <p:cNvPr id="43" name="Grupo 42"/>
          <p:cNvGrpSpPr/>
          <p:nvPr/>
        </p:nvGrpSpPr>
        <p:grpSpPr>
          <a:xfrm>
            <a:off x="441262" y="1307307"/>
            <a:ext cx="1781175" cy="1598612"/>
            <a:chOff x="1004888" y="2551113"/>
            <a:chExt cx="1781175" cy="1598612"/>
          </a:xfrm>
        </p:grpSpPr>
        <p:pic>
          <p:nvPicPr>
            <p:cNvPr id="44" name="Imagen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04888" y="2551113"/>
              <a:ext cx="1781175"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CuadroTexto 44"/>
            <p:cNvSpPr txBox="1"/>
            <p:nvPr/>
          </p:nvSpPr>
          <p:spPr>
            <a:xfrm>
              <a:off x="1483766" y="2936876"/>
              <a:ext cx="937487" cy="400110"/>
            </a:xfrm>
            <a:prstGeom prst="rect">
              <a:avLst/>
            </a:prstGeom>
            <a:noFill/>
          </p:spPr>
          <p:txBody>
            <a:bodyPr wrap="square" rtlCol="0">
              <a:spAutoFit/>
            </a:bodyPr>
            <a:lstStyle/>
            <a:p>
              <a:r>
                <a:rPr lang="es-CO" sz="2000" b="1" dirty="0" smtClean="0">
                  <a:solidFill>
                    <a:schemeClr val="bg1"/>
                  </a:solidFill>
                </a:rPr>
                <a:t>Emisor</a:t>
              </a:r>
              <a:endParaRPr lang="es-CO" sz="2000" b="1" dirty="0">
                <a:solidFill>
                  <a:schemeClr val="bg1"/>
                </a:solidFill>
              </a:endParaRPr>
            </a:p>
          </p:txBody>
        </p:sp>
      </p:grpSp>
      <p:sp>
        <p:nvSpPr>
          <p:cNvPr id="46" name="CuadroTexto 45"/>
          <p:cNvSpPr txBox="1"/>
          <p:nvPr/>
        </p:nvSpPr>
        <p:spPr>
          <a:xfrm>
            <a:off x="261937" y="67808"/>
            <a:ext cx="12441237" cy="523875"/>
          </a:xfrm>
          <a:prstGeom prst="rect">
            <a:avLst/>
          </a:prstGeom>
          <a:noFill/>
        </p:spPr>
        <p:txBody>
          <a:bodyPr>
            <a:spAutoFit/>
          </a:bodyPr>
          <a:lstStyle/>
          <a:p>
            <a:pPr algn="ctr" eaLnBrk="1" hangingPunct="1">
              <a:defRPr/>
            </a:pPr>
            <a:r>
              <a:rPr lang="es-CO" sz="2800" dirty="0" smtClean="0">
                <a:solidFill>
                  <a:schemeClr val="bg1"/>
                </a:solidFill>
                <a:latin typeface="Arial" panose="020B0604020202020204" pitchFamily="34" charset="0"/>
                <a:ea typeface="+mj-ea"/>
                <a:cs typeface="Arial" panose="020B0604020202020204" pitchFamily="34" charset="0"/>
              </a:rPr>
              <a:t>MODALIDAD DE NEGOCIACIÓN DIRECTA</a:t>
            </a:r>
            <a:endParaRPr lang="es-CO" sz="2800" dirty="0">
              <a:solidFill>
                <a:schemeClr val="bg1"/>
              </a:solidFill>
              <a:latin typeface="Arial" panose="020B0604020202020204" pitchFamily="34" charset="0"/>
              <a:cs typeface="Arial" panose="020B0604020202020204" pitchFamily="34" charset="0"/>
            </a:endParaRPr>
          </a:p>
        </p:txBody>
      </p:sp>
      <p:grpSp>
        <p:nvGrpSpPr>
          <p:cNvPr id="11" name="Grupo 10"/>
          <p:cNvGrpSpPr/>
          <p:nvPr/>
        </p:nvGrpSpPr>
        <p:grpSpPr>
          <a:xfrm>
            <a:off x="4159144" y="4365034"/>
            <a:ext cx="6672028" cy="1933460"/>
            <a:chOff x="4159144" y="4365034"/>
            <a:chExt cx="6672028" cy="1933460"/>
          </a:xfrm>
        </p:grpSpPr>
        <p:sp>
          <p:nvSpPr>
            <p:cNvPr id="29" name="Rectángulo redondeado 28"/>
            <p:cNvSpPr/>
            <p:nvPr/>
          </p:nvSpPr>
          <p:spPr>
            <a:xfrm flipH="1">
              <a:off x="4159144" y="5164338"/>
              <a:ext cx="1152632" cy="1134156"/>
            </a:xfrm>
            <a:prstGeom prst="roundRect">
              <a:avLst/>
            </a:prstGeom>
            <a:noFill/>
            <a:ln w="57150">
              <a:solidFill>
                <a:srgbClr val="FC775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35" name="Forma libre 34"/>
            <p:cNvSpPr/>
            <p:nvPr/>
          </p:nvSpPr>
          <p:spPr>
            <a:xfrm rot="10800000" flipH="1">
              <a:off x="5273113" y="4479334"/>
              <a:ext cx="5558059" cy="1546225"/>
            </a:xfrm>
            <a:custGeom>
              <a:avLst/>
              <a:gdLst>
                <a:gd name="connsiteX0" fmla="*/ 6043157 w 6629215"/>
                <a:gd name="connsiteY0" fmla="*/ 1546013 h 1546013"/>
                <a:gd name="connsiteX1" fmla="*/ 5457099 w 6629215"/>
                <a:gd name="connsiteY1" fmla="*/ 959955 h 1546013"/>
                <a:gd name="connsiteX2" fmla="*/ 5750128 w 6629215"/>
                <a:gd name="connsiteY2" fmla="*/ 959955 h 1546013"/>
                <a:gd name="connsiteX3" fmla="*/ 5750128 w 6629215"/>
                <a:gd name="connsiteY3" fmla="*/ 589547 h 1546013"/>
                <a:gd name="connsiteX4" fmla="*/ 0 w 6629215"/>
                <a:gd name="connsiteY4" fmla="*/ 589547 h 1546013"/>
                <a:gd name="connsiteX5" fmla="*/ 0 w 6629215"/>
                <a:gd name="connsiteY5" fmla="*/ 0 h 1546013"/>
                <a:gd name="connsiteX6" fmla="*/ 6338339 w 6629215"/>
                <a:gd name="connsiteY6" fmla="*/ 0 h 1546013"/>
                <a:gd name="connsiteX7" fmla="*/ 6338339 w 6629215"/>
                <a:gd name="connsiteY7" fmla="*/ 589547 h 1546013"/>
                <a:gd name="connsiteX8" fmla="*/ 6336186 w 6629215"/>
                <a:gd name="connsiteY8" fmla="*/ 589547 h 1546013"/>
                <a:gd name="connsiteX9" fmla="*/ 6336186 w 6629215"/>
                <a:gd name="connsiteY9" fmla="*/ 959955 h 1546013"/>
                <a:gd name="connsiteX10" fmla="*/ 6629215 w 6629215"/>
                <a:gd name="connsiteY10" fmla="*/ 959955 h 1546013"/>
                <a:gd name="connsiteX0" fmla="*/ 6043157 w 6629215"/>
                <a:gd name="connsiteY0" fmla="*/ 1546013 h 1546013"/>
                <a:gd name="connsiteX1" fmla="*/ 5457099 w 6629215"/>
                <a:gd name="connsiteY1" fmla="*/ 959955 h 1546013"/>
                <a:gd name="connsiteX2" fmla="*/ 5750128 w 6629215"/>
                <a:gd name="connsiteY2" fmla="*/ 959955 h 1546013"/>
                <a:gd name="connsiteX3" fmla="*/ 5750128 w 6629215"/>
                <a:gd name="connsiteY3" fmla="*/ 589547 h 1546013"/>
                <a:gd name="connsiteX4" fmla="*/ 1201479 w 6629215"/>
                <a:gd name="connsiteY4" fmla="*/ 600180 h 1546013"/>
                <a:gd name="connsiteX5" fmla="*/ 0 w 6629215"/>
                <a:gd name="connsiteY5" fmla="*/ 0 h 1546013"/>
                <a:gd name="connsiteX6" fmla="*/ 6338339 w 6629215"/>
                <a:gd name="connsiteY6" fmla="*/ 0 h 1546013"/>
                <a:gd name="connsiteX7" fmla="*/ 6338339 w 6629215"/>
                <a:gd name="connsiteY7" fmla="*/ 589547 h 1546013"/>
                <a:gd name="connsiteX8" fmla="*/ 6336186 w 6629215"/>
                <a:gd name="connsiteY8" fmla="*/ 589547 h 1546013"/>
                <a:gd name="connsiteX9" fmla="*/ 6336186 w 6629215"/>
                <a:gd name="connsiteY9" fmla="*/ 959955 h 1546013"/>
                <a:gd name="connsiteX10" fmla="*/ 6629215 w 6629215"/>
                <a:gd name="connsiteY10" fmla="*/ 959955 h 1546013"/>
                <a:gd name="connsiteX11" fmla="*/ 6043157 w 6629215"/>
                <a:gd name="connsiteY11" fmla="*/ 1546013 h 1546013"/>
                <a:gd name="connsiteX0" fmla="*/ 4841678 w 5427736"/>
                <a:gd name="connsiteY0" fmla="*/ 1546013 h 1546013"/>
                <a:gd name="connsiteX1" fmla="*/ 4255620 w 5427736"/>
                <a:gd name="connsiteY1" fmla="*/ 959955 h 1546013"/>
                <a:gd name="connsiteX2" fmla="*/ 4548649 w 5427736"/>
                <a:gd name="connsiteY2" fmla="*/ 959955 h 1546013"/>
                <a:gd name="connsiteX3" fmla="*/ 4548649 w 5427736"/>
                <a:gd name="connsiteY3" fmla="*/ 589547 h 1546013"/>
                <a:gd name="connsiteX4" fmla="*/ 0 w 5427736"/>
                <a:gd name="connsiteY4" fmla="*/ 600180 h 1546013"/>
                <a:gd name="connsiteX5" fmla="*/ 1 w 5427736"/>
                <a:gd name="connsiteY5" fmla="*/ 0 h 1546013"/>
                <a:gd name="connsiteX6" fmla="*/ 5136860 w 5427736"/>
                <a:gd name="connsiteY6" fmla="*/ 0 h 1546013"/>
                <a:gd name="connsiteX7" fmla="*/ 5136860 w 5427736"/>
                <a:gd name="connsiteY7" fmla="*/ 589547 h 1546013"/>
                <a:gd name="connsiteX8" fmla="*/ 5134707 w 5427736"/>
                <a:gd name="connsiteY8" fmla="*/ 589547 h 1546013"/>
                <a:gd name="connsiteX9" fmla="*/ 5134707 w 5427736"/>
                <a:gd name="connsiteY9" fmla="*/ 959955 h 1546013"/>
                <a:gd name="connsiteX10" fmla="*/ 5427736 w 5427736"/>
                <a:gd name="connsiteY10" fmla="*/ 959955 h 1546013"/>
                <a:gd name="connsiteX11" fmla="*/ 4841678 w 5427736"/>
                <a:gd name="connsiteY11" fmla="*/ 1546013 h 154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7736" h="1546013">
                  <a:moveTo>
                    <a:pt x="4841678" y="1546013"/>
                  </a:moveTo>
                  <a:lnTo>
                    <a:pt x="4255620" y="959955"/>
                  </a:lnTo>
                  <a:lnTo>
                    <a:pt x="4548649" y="959955"/>
                  </a:lnTo>
                  <a:lnTo>
                    <a:pt x="4548649" y="589547"/>
                  </a:lnTo>
                  <a:lnTo>
                    <a:pt x="0" y="600180"/>
                  </a:lnTo>
                  <a:cubicBezTo>
                    <a:pt x="0" y="400120"/>
                    <a:pt x="1" y="200060"/>
                    <a:pt x="1" y="0"/>
                  </a:cubicBezTo>
                  <a:lnTo>
                    <a:pt x="5136860" y="0"/>
                  </a:lnTo>
                  <a:lnTo>
                    <a:pt x="5136860" y="589547"/>
                  </a:lnTo>
                  <a:lnTo>
                    <a:pt x="5134707" y="589547"/>
                  </a:lnTo>
                  <a:lnTo>
                    <a:pt x="5134707" y="959955"/>
                  </a:lnTo>
                  <a:lnTo>
                    <a:pt x="5427736" y="959955"/>
                  </a:lnTo>
                  <a:lnTo>
                    <a:pt x="4841678" y="1546013"/>
                  </a:lnTo>
                  <a:close/>
                </a:path>
              </a:pathLst>
            </a:custGeom>
            <a:solidFill>
              <a:srgbClr val="FB5C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28" name="Forma libre 27"/>
            <p:cNvSpPr/>
            <p:nvPr/>
          </p:nvSpPr>
          <p:spPr>
            <a:xfrm rot="10800000" flipH="1">
              <a:off x="5273113" y="4365034"/>
              <a:ext cx="5558059" cy="1546225"/>
            </a:xfrm>
            <a:custGeom>
              <a:avLst/>
              <a:gdLst>
                <a:gd name="connsiteX0" fmla="*/ 6043157 w 6629215"/>
                <a:gd name="connsiteY0" fmla="*/ 1546013 h 1546013"/>
                <a:gd name="connsiteX1" fmla="*/ 5457099 w 6629215"/>
                <a:gd name="connsiteY1" fmla="*/ 959955 h 1546013"/>
                <a:gd name="connsiteX2" fmla="*/ 5750128 w 6629215"/>
                <a:gd name="connsiteY2" fmla="*/ 959955 h 1546013"/>
                <a:gd name="connsiteX3" fmla="*/ 5750128 w 6629215"/>
                <a:gd name="connsiteY3" fmla="*/ 589547 h 1546013"/>
                <a:gd name="connsiteX4" fmla="*/ 0 w 6629215"/>
                <a:gd name="connsiteY4" fmla="*/ 589547 h 1546013"/>
                <a:gd name="connsiteX5" fmla="*/ 0 w 6629215"/>
                <a:gd name="connsiteY5" fmla="*/ 0 h 1546013"/>
                <a:gd name="connsiteX6" fmla="*/ 6338339 w 6629215"/>
                <a:gd name="connsiteY6" fmla="*/ 0 h 1546013"/>
                <a:gd name="connsiteX7" fmla="*/ 6338339 w 6629215"/>
                <a:gd name="connsiteY7" fmla="*/ 589547 h 1546013"/>
                <a:gd name="connsiteX8" fmla="*/ 6336186 w 6629215"/>
                <a:gd name="connsiteY8" fmla="*/ 589547 h 1546013"/>
                <a:gd name="connsiteX9" fmla="*/ 6336186 w 6629215"/>
                <a:gd name="connsiteY9" fmla="*/ 959955 h 1546013"/>
                <a:gd name="connsiteX10" fmla="*/ 6629215 w 6629215"/>
                <a:gd name="connsiteY10" fmla="*/ 959955 h 1546013"/>
                <a:gd name="connsiteX0" fmla="*/ 6043157 w 6629215"/>
                <a:gd name="connsiteY0" fmla="*/ 1546013 h 1546013"/>
                <a:gd name="connsiteX1" fmla="*/ 5457099 w 6629215"/>
                <a:gd name="connsiteY1" fmla="*/ 959955 h 1546013"/>
                <a:gd name="connsiteX2" fmla="*/ 5750128 w 6629215"/>
                <a:gd name="connsiteY2" fmla="*/ 959955 h 1546013"/>
                <a:gd name="connsiteX3" fmla="*/ 5750128 w 6629215"/>
                <a:gd name="connsiteY3" fmla="*/ 589547 h 1546013"/>
                <a:gd name="connsiteX4" fmla="*/ 1201479 w 6629215"/>
                <a:gd name="connsiteY4" fmla="*/ 600180 h 1546013"/>
                <a:gd name="connsiteX5" fmla="*/ 0 w 6629215"/>
                <a:gd name="connsiteY5" fmla="*/ 0 h 1546013"/>
                <a:gd name="connsiteX6" fmla="*/ 6338339 w 6629215"/>
                <a:gd name="connsiteY6" fmla="*/ 0 h 1546013"/>
                <a:gd name="connsiteX7" fmla="*/ 6338339 w 6629215"/>
                <a:gd name="connsiteY7" fmla="*/ 589547 h 1546013"/>
                <a:gd name="connsiteX8" fmla="*/ 6336186 w 6629215"/>
                <a:gd name="connsiteY8" fmla="*/ 589547 h 1546013"/>
                <a:gd name="connsiteX9" fmla="*/ 6336186 w 6629215"/>
                <a:gd name="connsiteY9" fmla="*/ 959955 h 1546013"/>
                <a:gd name="connsiteX10" fmla="*/ 6629215 w 6629215"/>
                <a:gd name="connsiteY10" fmla="*/ 959955 h 1546013"/>
                <a:gd name="connsiteX11" fmla="*/ 6043157 w 6629215"/>
                <a:gd name="connsiteY11" fmla="*/ 1546013 h 1546013"/>
                <a:gd name="connsiteX0" fmla="*/ 4841678 w 5427736"/>
                <a:gd name="connsiteY0" fmla="*/ 1546013 h 1546013"/>
                <a:gd name="connsiteX1" fmla="*/ 4255620 w 5427736"/>
                <a:gd name="connsiteY1" fmla="*/ 959955 h 1546013"/>
                <a:gd name="connsiteX2" fmla="*/ 4548649 w 5427736"/>
                <a:gd name="connsiteY2" fmla="*/ 959955 h 1546013"/>
                <a:gd name="connsiteX3" fmla="*/ 4548649 w 5427736"/>
                <a:gd name="connsiteY3" fmla="*/ 589547 h 1546013"/>
                <a:gd name="connsiteX4" fmla="*/ 0 w 5427736"/>
                <a:gd name="connsiteY4" fmla="*/ 600180 h 1546013"/>
                <a:gd name="connsiteX5" fmla="*/ 1 w 5427736"/>
                <a:gd name="connsiteY5" fmla="*/ 0 h 1546013"/>
                <a:gd name="connsiteX6" fmla="*/ 5136860 w 5427736"/>
                <a:gd name="connsiteY6" fmla="*/ 0 h 1546013"/>
                <a:gd name="connsiteX7" fmla="*/ 5136860 w 5427736"/>
                <a:gd name="connsiteY7" fmla="*/ 589547 h 1546013"/>
                <a:gd name="connsiteX8" fmla="*/ 5134707 w 5427736"/>
                <a:gd name="connsiteY8" fmla="*/ 589547 h 1546013"/>
                <a:gd name="connsiteX9" fmla="*/ 5134707 w 5427736"/>
                <a:gd name="connsiteY9" fmla="*/ 959955 h 1546013"/>
                <a:gd name="connsiteX10" fmla="*/ 5427736 w 5427736"/>
                <a:gd name="connsiteY10" fmla="*/ 959955 h 1546013"/>
                <a:gd name="connsiteX11" fmla="*/ 4841678 w 5427736"/>
                <a:gd name="connsiteY11" fmla="*/ 1546013 h 154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7736" h="1546013">
                  <a:moveTo>
                    <a:pt x="4841678" y="1546013"/>
                  </a:moveTo>
                  <a:lnTo>
                    <a:pt x="4255620" y="959955"/>
                  </a:lnTo>
                  <a:lnTo>
                    <a:pt x="4548649" y="959955"/>
                  </a:lnTo>
                  <a:lnTo>
                    <a:pt x="4548649" y="589547"/>
                  </a:lnTo>
                  <a:lnTo>
                    <a:pt x="0" y="600180"/>
                  </a:lnTo>
                  <a:cubicBezTo>
                    <a:pt x="0" y="400120"/>
                    <a:pt x="1" y="200060"/>
                    <a:pt x="1" y="0"/>
                  </a:cubicBezTo>
                  <a:lnTo>
                    <a:pt x="5136860" y="0"/>
                  </a:lnTo>
                  <a:lnTo>
                    <a:pt x="5136860" y="589547"/>
                  </a:lnTo>
                  <a:lnTo>
                    <a:pt x="5134707" y="589547"/>
                  </a:lnTo>
                  <a:lnTo>
                    <a:pt x="5134707" y="959955"/>
                  </a:lnTo>
                  <a:lnTo>
                    <a:pt x="5427736" y="959955"/>
                  </a:lnTo>
                  <a:lnTo>
                    <a:pt x="4841678" y="1546013"/>
                  </a:lnTo>
                  <a:close/>
                </a:path>
              </a:pathLst>
            </a:custGeom>
            <a:solidFill>
              <a:srgbClr val="FC77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2" name="CuadroTexto 1"/>
            <p:cNvSpPr txBox="1"/>
            <p:nvPr/>
          </p:nvSpPr>
          <p:spPr>
            <a:xfrm>
              <a:off x="5924550" y="5304184"/>
              <a:ext cx="3478837" cy="646331"/>
            </a:xfrm>
            <a:prstGeom prst="rect">
              <a:avLst/>
            </a:prstGeom>
            <a:noFill/>
          </p:spPr>
          <p:txBody>
            <a:bodyPr wrap="none" rtlCol="0">
              <a:spAutoFit/>
            </a:bodyPr>
            <a:lstStyle/>
            <a:p>
              <a:r>
                <a:rPr lang="es-CO" sz="3600" spc="600" dirty="0" smtClean="0">
                  <a:solidFill>
                    <a:schemeClr val="bg1"/>
                  </a:solidFill>
                </a:rPr>
                <a:t>INSCRIPCIÓN</a:t>
              </a:r>
              <a:endParaRPr lang="es-CO" sz="3600" spc="600" dirty="0">
                <a:solidFill>
                  <a:schemeClr val="bg1"/>
                </a:solidFill>
              </a:endParaRPr>
            </a:p>
          </p:txBody>
        </p:sp>
      </p:grpSp>
      <p:grpSp>
        <p:nvGrpSpPr>
          <p:cNvPr id="20" name="Grupo 19"/>
          <p:cNvGrpSpPr/>
          <p:nvPr/>
        </p:nvGrpSpPr>
        <p:grpSpPr>
          <a:xfrm>
            <a:off x="3816350" y="1420813"/>
            <a:ext cx="1798638" cy="1495425"/>
            <a:chOff x="3816350" y="1420813"/>
            <a:chExt cx="1798638" cy="1495425"/>
          </a:xfrm>
        </p:grpSpPr>
        <p:pic>
          <p:nvPicPr>
            <p:cNvPr id="17415" name="Imagen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16350" y="1420813"/>
              <a:ext cx="179863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4016261" y="1726646"/>
              <a:ext cx="1426289" cy="461665"/>
            </a:xfrm>
            <a:prstGeom prst="rect">
              <a:avLst/>
            </a:prstGeom>
            <a:noFill/>
          </p:spPr>
          <p:txBody>
            <a:bodyPr wrap="none" rtlCol="0">
              <a:spAutoFit/>
            </a:bodyPr>
            <a:lstStyle/>
            <a:p>
              <a:pPr algn="ctr"/>
              <a:r>
                <a:rPr lang="es-CO" sz="2400" dirty="0" smtClean="0">
                  <a:solidFill>
                    <a:schemeClr val="tx2"/>
                  </a:solidFill>
                </a:rPr>
                <a:t>REGISTRO</a:t>
              </a:r>
              <a:endParaRPr lang="es-CO" sz="2400" dirty="0">
                <a:solidFill>
                  <a:schemeClr val="tx2"/>
                </a:solidFill>
              </a:endParaRPr>
            </a:p>
          </p:txBody>
        </p:sp>
      </p:grpSp>
      <p:grpSp>
        <p:nvGrpSpPr>
          <p:cNvPr id="8" name="Grupo 7"/>
          <p:cNvGrpSpPr/>
          <p:nvPr/>
        </p:nvGrpSpPr>
        <p:grpSpPr>
          <a:xfrm>
            <a:off x="4138054" y="2868030"/>
            <a:ext cx="1043846" cy="995158"/>
            <a:chOff x="4181596" y="3000444"/>
            <a:chExt cx="1043846" cy="995158"/>
          </a:xfrm>
        </p:grpSpPr>
        <p:pic>
          <p:nvPicPr>
            <p:cNvPr id="17433" name="Imagen 4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341885" y="3214688"/>
              <a:ext cx="883557" cy="78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p:cNvSpPr txBox="1"/>
            <p:nvPr/>
          </p:nvSpPr>
          <p:spPr>
            <a:xfrm rot="1803145">
              <a:off x="4181596" y="3000444"/>
              <a:ext cx="461665" cy="987335"/>
            </a:xfrm>
            <a:prstGeom prst="rect">
              <a:avLst/>
            </a:prstGeom>
            <a:noFill/>
          </p:spPr>
          <p:txBody>
            <a:bodyPr vert="vert270" wrap="square" rtlCol="0">
              <a:spAutoFit/>
            </a:bodyPr>
            <a:lstStyle/>
            <a:p>
              <a:r>
                <a:rPr lang="es-CO" dirty="0" smtClean="0">
                  <a:solidFill>
                    <a:srgbClr val="D2A000"/>
                  </a:solidFill>
                </a:rPr>
                <a:t>Custodia</a:t>
              </a:r>
              <a:endParaRPr lang="es-CO" dirty="0">
                <a:solidFill>
                  <a:srgbClr val="D2A000"/>
                </a:solidFill>
              </a:endParaRPr>
            </a:p>
          </p:txBody>
        </p:sp>
      </p:grpSp>
      <p:cxnSp>
        <p:nvCxnSpPr>
          <p:cNvPr id="47" name="Conector recto 46"/>
          <p:cNvCxnSpPr/>
          <p:nvPr/>
        </p:nvCxnSpPr>
        <p:spPr>
          <a:xfrm>
            <a:off x="4715669" y="3897128"/>
            <a:ext cx="0" cy="360086"/>
          </a:xfrm>
          <a:prstGeom prst="line">
            <a:avLst/>
          </a:prstGeom>
          <a:ln w="57150">
            <a:prstDash val="sysDot"/>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7937" y="645182"/>
            <a:ext cx="12184063" cy="6194425"/>
          </a:xfrm>
          <a:prstGeom prst="rect">
            <a:avLst/>
          </a:prstGeom>
          <a:solidFill>
            <a:srgbClr val="FFF8E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p>
        </p:txBody>
      </p:sp>
      <p:sp>
        <p:nvSpPr>
          <p:cNvPr id="6" name="Rectángulo 5"/>
          <p:cNvSpPr/>
          <p:nvPr/>
        </p:nvSpPr>
        <p:spPr>
          <a:xfrm>
            <a:off x="0" y="-11113"/>
            <a:ext cx="12192000" cy="642938"/>
          </a:xfrm>
          <a:prstGeom prst="rect">
            <a:avLst/>
          </a:prstGeom>
          <a:solidFill>
            <a:srgbClr val="596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7" name="CuadroTexto 6"/>
          <p:cNvSpPr txBox="1"/>
          <p:nvPr/>
        </p:nvSpPr>
        <p:spPr>
          <a:xfrm>
            <a:off x="-128588" y="68533"/>
            <a:ext cx="12441237" cy="523875"/>
          </a:xfrm>
          <a:prstGeom prst="rect">
            <a:avLst/>
          </a:prstGeom>
          <a:noFill/>
        </p:spPr>
        <p:txBody>
          <a:bodyPr>
            <a:spAutoFit/>
          </a:bodyPr>
          <a:lstStyle/>
          <a:p>
            <a:pPr algn="ctr" eaLnBrk="1" hangingPunct="1">
              <a:defRPr/>
            </a:pPr>
            <a:r>
              <a:rPr lang="es-CO" sz="2800" dirty="0" smtClean="0">
                <a:solidFill>
                  <a:schemeClr val="bg1"/>
                </a:solidFill>
                <a:latin typeface="Arial" panose="020B0604020202020204" pitchFamily="34" charset="0"/>
                <a:ea typeface="+mj-ea"/>
                <a:cs typeface="Arial" panose="020B0604020202020204" pitchFamily="34" charset="0"/>
              </a:rPr>
              <a:t>MODALIDAD DE SISTEMAS DE NEGOCIACIÓN ELECTRÓNICA</a:t>
            </a:r>
            <a:endParaRPr lang="es-CO" sz="2800" dirty="0">
              <a:solidFill>
                <a:schemeClr val="bg1"/>
              </a:solidFill>
              <a:latin typeface="Arial" panose="020B0604020202020204" pitchFamily="34" charset="0"/>
              <a:cs typeface="Arial" panose="020B0604020202020204" pitchFamily="34" charset="0"/>
            </a:endParaRPr>
          </a:p>
        </p:txBody>
      </p:sp>
      <p:pic>
        <p:nvPicPr>
          <p:cNvPr id="18437" name="Imagen 7"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83650" y="6148388"/>
            <a:ext cx="316706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Imagen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3856" y="1757374"/>
            <a:ext cx="806110" cy="9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ector recto 14"/>
          <p:cNvCxnSpPr/>
          <p:nvPr/>
        </p:nvCxnSpPr>
        <p:spPr>
          <a:xfrm>
            <a:off x="3064476" y="932144"/>
            <a:ext cx="7353837" cy="0"/>
          </a:xfrm>
          <a:prstGeom prst="line">
            <a:avLst/>
          </a:prstGeom>
          <a:ln w="57150">
            <a:prstDash val="sysDot"/>
          </a:ln>
        </p:spPr>
        <p:style>
          <a:lnRef idx="2">
            <a:schemeClr val="accent1"/>
          </a:lnRef>
          <a:fillRef idx="0">
            <a:schemeClr val="accent1"/>
          </a:fillRef>
          <a:effectRef idx="1">
            <a:schemeClr val="accent1"/>
          </a:effectRef>
          <a:fontRef idx="minor">
            <a:schemeClr val="tx1"/>
          </a:fontRef>
        </p:style>
      </p:cxnSp>
      <p:grpSp>
        <p:nvGrpSpPr>
          <p:cNvPr id="18443" name="Grupo 18442"/>
          <p:cNvGrpSpPr/>
          <p:nvPr/>
        </p:nvGrpSpPr>
        <p:grpSpPr>
          <a:xfrm>
            <a:off x="2905085" y="4713746"/>
            <a:ext cx="619125" cy="617537"/>
            <a:chOff x="2905085" y="4713746"/>
            <a:chExt cx="619125" cy="617537"/>
          </a:xfrm>
        </p:grpSpPr>
        <p:sp>
          <p:nvSpPr>
            <p:cNvPr id="22" name="Rectángulo redondeado 21"/>
            <p:cNvSpPr/>
            <p:nvPr/>
          </p:nvSpPr>
          <p:spPr>
            <a:xfrm>
              <a:off x="2905085" y="4713746"/>
              <a:ext cx="619125" cy="617537"/>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pic>
          <p:nvPicPr>
            <p:cNvPr id="23" name="Imagen 22"/>
            <p:cNvPicPr>
              <a:picLocks noChangeAspect="1"/>
            </p:cNvPicPr>
            <p:nvPr/>
          </p:nvPicPr>
          <p:blipFill>
            <a:blip r:embed="rId5">
              <a:duotone>
                <a:prstClr val="black"/>
                <a:schemeClr val="accent2">
                  <a:tint val="45000"/>
                  <a:satMod val="400000"/>
                </a:schemeClr>
              </a:duotone>
            </a:blip>
            <a:stretch>
              <a:fillRect/>
            </a:stretch>
          </p:blipFill>
          <p:spPr>
            <a:xfrm>
              <a:off x="2967501" y="4768118"/>
              <a:ext cx="527157" cy="524738"/>
            </a:xfrm>
            <a:prstGeom prst="rect">
              <a:avLst/>
            </a:prstGeom>
          </p:spPr>
        </p:pic>
      </p:grpSp>
      <p:grpSp>
        <p:nvGrpSpPr>
          <p:cNvPr id="18444" name="Grupo 18443"/>
          <p:cNvGrpSpPr/>
          <p:nvPr/>
        </p:nvGrpSpPr>
        <p:grpSpPr>
          <a:xfrm>
            <a:off x="2827297" y="5564646"/>
            <a:ext cx="819150" cy="819150"/>
            <a:chOff x="2827297" y="5564646"/>
            <a:chExt cx="819150" cy="819150"/>
          </a:xfrm>
        </p:grpSpPr>
        <p:sp>
          <p:nvSpPr>
            <p:cNvPr id="24" name="Rectángulo redondeado 23"/>
            <p:cNvSpPr/>
            <p:nvPr/>
          </p:nvSpPr>
          <p:spPr>
            <a:xfrm>
              <a:off x="2827297" y="5564646"/>
              <a:ext cx="819150" cy="819150"/>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pic>
          <p:nvPicPr>
            <p:cNvPr id="25" name="Imagen 24"/>
            <p:cNvPicPr>
              <a:picLocks noChangeAspect="1"/>
            </p:cNvPicPr>
            <p:nvPr/>
          </p:nvPicPr>
          <p:blipFill>
            <a:blip r:embed="rId6">
              <a:duotone>
                <a:prstClr val="black"/>
                <a:schemeClr val="accent1">
                  <a:tint val="45000"/>
                  <a:satMod val="400000"/>
                </a:schemeClr>
              </a:duotone>
            </a:blip>
            <a:stretch>
              <a:fillRect/>
            </a:stretch>
          </p:blipFill>
          <p:spPr>
            <a:xfrm>
              <a:off x="2895152" y="5678473"/>
              <a:ext cx="710594" cy="614649"/>
            </a:xfrm>
            <a:prstGeom prst="rect">
              <a:avLst/>
            </a:prstGeom>
          </p:spPr>
        </p:pic>
      </p:grpSp>
      <p:grpSp>
        <p:nvGrpSpPr>
          <p:cNvPr id="18450" name="Grupo 29"/>
          <p:cNvGrpSpPr>
            <a:grpSpLocks/>
          </p:cNvGrpSpPr>
          <p:nvPr/>
        </p:nvGrpSpPr>
        <p:grpSpPr bwMode="auto">
          <a:xfrm rot="5400000">
            <a:off x="2362888" y="3549724"/>
            <a:ext cx="392112" cy="466725"/>
            <a:chOff x="3303710" y="2686884"/>
            <a:chExt cx="980768" cy="1163214"/>
          </a:xfrm>
        </p:grpSpPr>
        <p:sp>
          <p:nvSpPr>
            <p:cNvPr id="31" name="Cheurón 30"/>
            <p:cNvSpPr/>
            <p:nvPr/>
          </p:nvSpPr>
          <p:spPr>
            <a:xfrm>
              <a:off x="3303710" y="2686884"/>
              <a:ext cx="853705" cy="1163214"/>
            </a:xfrm>
            <a:prstGeom prst="chevron">
              <a:avLst/>
            </a:prstGeom>
            <a:solidFill>
              <a:srgbClr val="D09E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CO">
                <a:solidFill>
                  <a:schemeClr val="tx1"/>
                </a:solidFill>
              </a:endParaRPr>
            </a:p>
          </p:txBody>
        </p:sp>
        <p:sp>
          <p:nvSpPr>
            <p:cNvPr id="32" name="Cheurón 31"/>
            <p:cNvSpPr/>
            <p:nvPr/>
          </p:nvSpPr>
          <p:spPr>
            <a:xfrm>
              <a:off x="3430773" y="2686884"/>
              <a:ext cx="853705" cy="1163214"/>
            </a:xfrm>
            <a:prstGeom prst="chevron">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CO">
                <a:solidFill>
                  <a:schemeClr val="tx1"/>
                </a:solidFill>
              </a:endParaRPr>
            </a:p>
          </p:txBody>
        </p:sp>
      </p:grpSp>
      <p:cxnSp>
        <p:nvCxnSpPr>
          <p:cNvPr id="78" name="Conector recto 77"/>
          <p:cNvCxnSpPr/>
          <p:nvPr/>
        </p:nvCxnSpPr>
        <p:spPr>
          <a:xfrm flipV="1">
            <a:off x="8180167" y="4265273"/>
            <a:ext cx="693487" cy="7456"/>
          </a:xfrm>
          <a:prstGeom prst="line">
            <a:avLst/>
          </a:prstGeom>
          <a:ln w="57150">
            <a:prstDash val="sysDot"/>
          </a:ln>
        </p:spPr>
        <p:style>
          <a:lnRef idx="2">
            <a:schemeClr val="accent1"/>
          </a:lnRef>
          <a:fillRef idx="0">
            <a:schemeClr val="accent1"/>
          </a:fillRef>
          <a:effectRef idx="1">
            <a:schemeClr val="accent1"/>
          </a:effectRef>
          <a:fontRef idx="minor">
            <a:schemeClr val="tx1"/>
          </a:fontRef>
        </p:style>
      </p:cxnSp>
      <p:cxnSp>
        <p:nvCxnSpPr>
          <p:cNvPr id="83" name="Conector recto 82"/>
          <p:cNvCxnSpPr/>
          <p:nvPr/>
        </p:nvCxnSpPr>
        <p:spPr>
          <a:xfrm>
            <a:off x="10375940" y="3475107"/>
            <a:ext cx="0" cy="610482"/>
          </a:xfrm>
          <a:prstGeom prst="line">
            <a:avLst/>
          </a:prstGeom>
          <a:ln w="57150">
            <a:prstDash val="sysDot"/>
          </a:ln>
        </p:spPr>
        <p:style>
          <a:lnRef idx="2">
            <a:schemeClr val="accent1"/>
          </a:lnRef>
          <a:fillRef idx="0">
            <a:schemeClr val="accent1"/>
          </a:fillRef>
          <a:effectRef idx="1">
            <a:schemeClr val="accent1"/>
          </a:effectRef>
          <a:fontRef idx="minor">
            <a:schemeClr val="tx1"/>
          </a:fontRef>
        </p:style>
      </p:cxnSp>
      <p:sp>
        <p:nvSpPr>
          <p:cNvPr id="13" name="Flecha derecha 12"/>
          <p:cNvSpPr/>
          <p:nvPr/>
        </p:nvSpPr>
        <p:spPr>
          <a:xfrm rot="5400000">
            <a:off x="2701960" y="1229563"/>
            <a:ext cx="1026263" cy="670402"/>
          </a:xfrm>
          <a:prstGeom prst="righ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cxnSp>
        <p:nvCxnSpPr>
          <p:cNvPr id="86" name="Conector recto 85"/>
          <p:cNvCxnSpPr/>
          <p:nvPr/>
        </p:nvCxnSpPr>
        <p:spPr>
          <a:xfrm>
            <a:off x="1920489" y="2824445"/>
            <a:ext cx="356281" cy="0"/>
          </a:xfrm>
          <a:prstGeom prst="line">
            <a:avLst/>
          </a:prstGeom>
          <a:ln w="57150">
            <a:prstDash val="sysDot"/>
          </a:ln>
        </p:spPr>
        <p:style>
          <a:lnRef idx="2">
            <a:schemeClr val="accent1"/>
          </a:lnRef>
          <a:fillRef idx="0">
            <a:schemeClr val="accent1"/>
          </a:fillRef>
          <a:effectRef idx="1">
            <a:schemeClr val="accent1"/>
          </a:effectRef>
          <a:fontRef idx="minor">
            <a:schemeClr val="tx1"/>
          </a:fontRef>
        </p:style>
      </p:cxnSp>
      <p:pic>
        <p:nvPicPr>
          <p:cNvPr id="90" name="Imagen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53683" y="3823618"/>
            <a:ext cx="2072238" cy="95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3" name="Conector recto 92"/>
          <p:cNvCxnSpPr/>
          <p:nvPr/>
        </p:nvCxnSpPr>
        <p:spPr>
          <a:xfrm>
            <a:off x="10378402" y="1051631"/>
            <a:ext cx="0" cy="610482"/>
          </a:xfrm>
          <a:prstGeom prst="line">
            <a:avLst/>
          </a:prstGeom>
          <a:ln w="57150">
            <a:prstDash val="sysDot"/>
          </a:ln>
        </p:spPr>
        <p:style>
          <a:lnRef idx="2">
            <a:schemeClr val="accent1"/>
          </a:lnRef>
          <a:fillRef idx="0">
            <a:schemeClr val="accent1"/>
          </a:fillRef>
          <a:effectRef idx="1">
            <a:schemeClr val="accent1"/>
          </a:effectRef>
          <a:fontRef idx="minor">
            <a:schemeClr val="tx1"/>
          </a:fontRef>
        </p:style>
      </p:cxnSp>
      <p:grpSp>
        <p:nvGrpSpPr>
          <p:cNvPr id="18432" name="Grupo 18431"/>
          <p:cNvGrpSpPr/>
          <p:nvPr/>
        </p:nvGrpSpPr>
        <p:grpSpPr>
          <a:xfrm>
            <a:off x="2697122" y="4918463"/>
            <a:ext cx="5637986" cy="1619320"/>
            <a:chOff x="2697122" y="4918463"/>
            <a:chExt cx="4912349" cy="1619320"/>
          </a:xfrm>
        </p:grpSpPr>
        <p:sp>
          <p:nvSpPr>
            <p:cNvPr id="21" name="Rectángulo redondeado 20"/>
            <p:cNvSpPr/>
            <p:nvPr/>
          </p:nvSpPr>
          <p:spPr>
            <a:xfrm flipH="1">
              <a:off x="2697122" y="5469396"/>
              <a:ext cx="1085850" cy="1068387"/>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50" name="Forma libre 49"/>
            <p:cNvSpPr/>
            <p:nvPr/>
          </p:nvSpPr>
          <p:spPr>
            <a:xfrm rot="10800000" flipH="1">
              <a:off x="3802707" y="4983692"/>
              <a:ext cx="3806764" cy="1333500"/>
            </a:xfrm>
            <a:custGeom>
              <a:avLst/>
              <a:gdLst>
                <a:gd name="connsiteX0" fmla="*/ 6043157 w 6629215"/>
                <a:gd name="connsiteY0" fmla="*/ 1546013 h 1546013"/>
                <a:gd name="connsiteX1" fmla="*/ 5457099 w 6629215"/>
                <a:gd name="connsiteY1" fmla="*/ 959955 h 1546013"/>
                <a:gd name="connsiteX2" fmla="*/ 5750128 w 6629215"/>
                <a:gd name="connsiteY2" fmla="*/ 959955 h 1546013"/>
                <a:gd name="connsiteX3" fmla="*/ 5750128 w 6629215"/>
                <a:gd name="connsiteY3" fmla="*/ 589547 h 1546013"/>
                <a:gd name="connsiteX4" fmla="*/ 0 w 6629215"/>
                <a:gd name="connsiteY4" fmla="*/ 589547 h 1546013"/>
                <a:gd name="connsiteX5" fmla="*/ 0 w 6629215"/>
                <a:gd name="connsiteY5" fmla="*/ 0 h 1546013"/>
                <a:gd name="connsiteX6" fmla="*/ 6338339 w 6629215"/>
                <a:gd name="connsiteY6" fmla="*/ 0 h 1546013"/>
                <a:gd name="connsiteX7" fmla="*/ 6338339 w 6629215"/>
                <a:gd name="connsiteY7" fmla="*/ 589547 h 1546013"/>
                <a:gd name="connsiteX8" fmla="*/ 6336186 w 6629215"/>
                <a:gd name="connsiteY8" fmla="*/ 589547 h 1546013"/>
                <a:gd name="connsiteX9" fmla="*/ 6336186 w 6629215"/>
                <a:gd name="connsiteY9" fmla="*/ 959955 h 1546013"/>
                <a:gd name="connsiteX10" fmla="*/ 6629215 w 6629215"/>
                <a:gd name="connsiteY10" fmla="*/ 959955 h 1546013"/>
                <a:gd name="connsiteX0" fmla="*/ 6043157 w 6629215"/>
                <a:gd name="connsiteY0" fmla="*/ 1546013 h 1546013"/>
                <a:gd name="connsiteX1" fmla="*/ 5457099 w 6629215"/>
                <a:gd name="connsiteY1" fmla="*/ 959955 h 1546013"/>
                <a:gd name="connsiteX2" fmla="*/ 5750128 w 6629215"/>
                <a:gd name="connsiteY2" fmla="*/ 959955 h 1546013"/>
                <a:gd name="connsiteX3" fmla="*/ 5750128 w 6629215"/>
                <a:gd name="connsiteY3" fmla="*/ 589547 h 1546013"/>
                <a:gd name="connsiteX4" fmla="*/ 1201479 w 6629215"/>
                <a:gd name="connsiteY4" fmla="*/ 600180 h 1546013"/>
                <a:gd name="connsiteX5" fmla="*/ 0 w 6629215"/>
                <a:gd name="connsiteY5" fmla="*/ 0 h 1546013"/>
                <a:gd name="connsiteX6" fmla="*/ 6338339 w 6629215"/>
                <a:gd name="connsiteY6" fmla="*/ 0 h 1546013"/>
                <a:gd name="connsiteX7" fmla="*/ 6338339 w 6629215"/>
                <a:gd name="connsiteY7" fmla="*/ 589547 h 1546013"/>
                <a:gd name="connsiteX8" fmla="*/ 6336186 w 6629215"/>
                <a:gd name="connsiteY8" fmla="*/ 589547 h 1546013"/>
                <a:gd name="connsiteX9" fmla="*/ 6336186 w 6629215"/>
                <a:gd name="connsiteY9" fmla="*/ 959955 h 1546013"/>
                <a:gd name="connsiteX10" fmla="*/ 6629215 w 6629215"/>
                <a:gd name="connsiteY10" fmla="*/ 959955 h 1546013"/>
                <a:gd name="connsiteX11" fmla="*/ 6043157 w 6629215"/>
                <a:gd name="connsiteY11" fmla="*/ 1546013 h 1546013"/>
                <a:gd name="connsiteX0" fmla="*/ 4841678 w 5427736"/>
                <a:gd name="connsiteY0" fmla="*/ 1546013 h 1546013"/>
                <a:gd name="connsiteX1" fmla="*/ 4255620 w 5427736"/>
                <a:gd name="connsiteY1" fmla="*/ 959955 h 1546013"/>
                <a:gd name="connsiteX2" fmla="*/ 4548649 w 5427736"/>
                <a:gd name="connsiteY2" fmla="*/ 959955 h 1546013"/>
                <a:gd name="connsiteX3" fmla="*/ 4548649 w 5427736"/>
                <a:gd name="connsiteY3" fmla="*/ 589547 h 1546013"/>
                <a:gd name="connsiteX4" fmla="*/ 0 w 5427736"/>
                <a:gd name="connsiteY4" fmla="*/ 600180 h 1546013"/>
                <a:gd name="connsiteX5" fmla="*/ 1 w 5427736"/>
                <a:gd name="connsiteY5" fmla="*/ 0 h 1546013"/>
                <a:gd name="connsiteX6" fmla="*/ 5136860 w 5427736"/>
                <a:gd name="connsiteY6" fmla="*/ 0 h 1546013"/>
                <a:gd name="connsiteX7" fmla="*/ 5136860 w 5427736"/>
                <a:gd name="connsiteY7" fmla="*/ 589547 h 1546013"/>
                <a:gd name="connsiteX8" fmla="*/ 5134707 w 5427736"/>
                <a:gd name="connsiteY8" fmla="*/ 589547 h 1546013"/>
                <a:gd name="connsiteX9" fmla="*/ 5134707 w 5427736"/>
                <a:gd name="connsiteY9" fmla="*/ 959955 h 1546013"/>
                <a:gd name="connsiteX10" fmla="*/ 5427736 w 5427736"/>
                <a:gd name="connsiteY10" fmla="*/ 959955 h 1546013"/>
                <a:gd name="connsiteX11" fmla="*/ 4841678 w 5427736"/>
                <a:gd name="connsiteY11" fmla="*/ 1546013 h 1546013"/>
                <a:gd name="connsiteX0" fmla="*/ 4841677 w 5427735"/>
                <a:gd name="connsiteY0" fmla="*/ 1546013 h 1546013"/>
                <a:gd name="connsiteX1" fmla="*/ 4255619 w 5427735"/>
                <a:gd name="connsiteY1" fmla="*/ 959955 h 1546013"/>
                <a:gd name="connsiteX2" fmla="*/ 4548648 w 5427735"/>
                <a:gd name="connsiteY2" fmla="*/ 959955 h 1546013"/>
                <a:gd name="connsiteX3" fmla="*/ 4548648 w 5427735"/>
                <a:gd name="connsiteY3" fmla="*/ 589547 h 1546013"/>
                <a:gd name="connsiteX4" fmla="*/ 1174026 w 5427735"/>
                <a:gd name="connsiteY4" fmla="*/ 600180 h 1546013"/>
                <a:gd name="connsiteX5" fmla="*/ 0 w 5427735"/>
                <a:gd name="connsiteY5" fmla="*/ 0 h 1546013"/>
                <a:gd name="connsiteX6" fmla="*/ 5136859 w 5427735"/>
                <a:gd name="connsiteY6" fmla="*/ 0 h 1546013"/>
                <a:gd name="connsiteX7" fmla="*/ 5136859 w 5427735"/>
                <a:gd name="connsiteY7" fmla="*/ 589547 h 1546013"/>
                <a:gd name="connsiteX8" fmla="*/ 5134706 w 5427735"/>
                <a:gd name="connsiteY8" fmla="*/ 589547 h 1546013"/>
                <a:gd name="connsiteX9" fmla="*/ 5134706 w 5427735"/>
                <a:gd name="connsiteY9" fmla="*/ 959955 h 1546013"/>
                <a:gd name="connsiteX10" fmla="*/ 5427735 w 5427735"/>
                <a:gd name="connsiteY10" fmla="*/ 959955 h 1546013"/>
                <a:gd name="connsiteX11" fmla="*/ 4841677 w 5427735"/>
                <a:gd name="connsiteY11" fmla="*/ 1546013 h 1546013"/>
                <a:gd name="connsiteX0" fmla="*/ 3681795 w 4267853"/>
                <a:gd name="connsiteY0" fmla="*/ 1546013 h 1546013"/>
                <a:gd name="connsiteX1" fmla="*/ 3095737 w 4267853"/>
                <a:gd name="connsiteY1" fmla="*/ 959955 h 1546013"/>
                <a:gd name="connsiteX2" fmla="*/ 3388766 w 4267853"/>
                <a:gd name="connsiteY2" fmla="*/ 959955 h 1546013"/>
                <a:gd name="connsiteX3" fmla="*/ 3388766 w 4267853"/>
                <a:gd name="connsiteY3" fmla="*/ 589547 h 1546013"/>
                <a:gd name="connsiteX4" fmla="*/ 14144 w 4267853"/>
                <a:gd name="connsiteY4" fmla="*/ 600180 h 1546013"/>
                <a:gd name="connsiteX5" fmla="*/ 0 w 4267853"/>
                <a:gd name="connsiteY5" fmla="*/ 14135 h 1546013"/>
                <a:gd name="connsiteX6" fmla="*/ 3976977 w 4267853"/>
                <a:gd name="connsiteY6" fmla="*/ 0 h 1546013"/>
                <a:gd name="connsiteX7" fmla="*/ 3976977 w 4267853"/>
                <a:gd name="connsiteY7" fmla="*/ 589547 h 1546013"/>
                <a:gd name="connsiteX8" fmla="*/ 3974824 w 4267853"/>
                <a:gd name="connsiteY8" fmla="*/ 589547 h 1546013"/>
                <a:gd name="connsiteX9" fmla="*/ 3974824 w 4267853"/>
                <a:gd name="connsiteY9" fmla="*/ 959955 h 1546013"/>
                <a:gd name="connsiteX10" fmla="*/ 4267853 w 4267853"/>
                <a:gd name="connsiteY10" fmla="*/ 959955 h 1546013"/>
                <a:gd name="connsiteX11" fmla="*/ 3681795 w 4267853"/>
                <a:gd name="connsiteY11" fmla="*/ 1546013 h 1546013"/>
                <a:gd name="connsiteX0" fmla="*/ 3672569 w 4258627"/>
                <a:gd name="connsiteY0" fmla="*/ 1546013 h 1546013"/>
                <a:gd name="connsiteX1" fmla="*/ 3086511 w 4258627"/>
                <a:gd name="connsiteY1" fmla="*/ 959955 h 1546013"/>
                <a:gd name="connsiteX2" fmla="*/ 3379540 w 4258627"/>
                <a:gd name="connsiteY2" fmla="*/ 959955 h 1546013"/>
                <a:gd name="connsiteX3" fmla="*/ 3379540 w 4258627"/>
                <a:gd name="connsiteY3" fmla="*/ 589547 h 1546013"/>
                <a:gd name="connsiteX4" fmla="*/ 4918 w 4258627"/>
                <a:gd name="connsiteY4" fmla="*/ 600180 h 1546013"/>
                <a:gd name="connsiteX5" fmla="*/ 0 w 4258627"/>
                <a:gd name="connsiteY5" fmla="*/ 9525 h 1546013"/>
                <a:gd name="connsiteX6" fmla="*/ 3967751 w 4258627"/>
                <a:gd name="connsiteY6" fmla="*/ 0 h 1546013"/>
                <a:gd name="connsiteX7" fmla="*/ 3967751 w 4258627"/>
                <a:gd name="connsiteY7" fmla="*/ 589547 h 1546013"/>
                <a:gd name="connsiteX8" fmla="*/ 3965598 w 4258627"/>
                <a:gd name="connsiteY8" fmla="*/ 589547 h 1546013"/>
                <a:gd name="connsiteX9" fmla="*/ 3965598 w 4258627"/>
                <a:gd name="connsiteY9" fmla="*/ 959955 h 1546013"/>
                <a:gd name="connsiteX10" fmla="*/ 4258627 w 4258627"/>
                <a:gd name="connsiteY10" fmla="*/ 959955 h 1546013"/>
                <a:gd name="connsiteX11" fmla="*/ 3672569 w 4258627"/>
                <a:gd name="connsiteY11" fmla="*/ 1546013 h 1546013"/>
                <a:gd name="connsiteX0" fmla="*/ 3676877 w 4262935"/>
                <a:gd name="connsiteY0" fmla="*/ 1546013 h 1546013"/>
                <a:gd name="connsiteX1" fmla="*/ 3090819 w 4262935"/>
                <a:gd name="connsiteY1" fmla="*/ 959955 h 1546013"/>
                <a:gd name="connsiteX2" fmla="*/ 3383848 w 4262935"/>
                <a:gd name="connsiteY2" fmla="*/ 959955 h 1546013"/>
                <a:gd name="connsiteX3" fmla="*/ 3383848 w 4262935"/>
                <a:gd name="connsiteY3" fmla="*/ 589547 h 1546013"/>
                <a:gd name="connsiteX4" fmla="*/ 0 w 4262935"/>
                <a:gd name="connsiteY4" fmla="*/ 604788 h 1546013"/>
                <a:gd name="connsiteX5" fmla="*/ 4308 w 4262935"/>
                <a:gd name="connsiteY5" fmla="*/ 9525 h 1546013"/>
                <a:gd name="connsiteX6" fmla="*/ 3972059 w 4262935"/>
                <a:gd name="connsiteY6" fmla="*/ 0 h 1546013"/>
                <a:gd name="connsiteX7" fmla="*/ 3972059 w 4262935"/>
                <a:gd name="connsiteY7" fmla="*/ 589547 h 1546013"/>
                <a:gd name="connsiteX8" fmla="*/ 3969906 w 4262935"/>
                <a:gd name="connsiteY8" fmla="*/ 589547 h 1546013"/>
                <a:gd name="connsiteX9" fmla="*/ 3969906 w 4262935"/>
                <a:gd name="connsiteY9" fmla="*/ 959955 h 1546013"/>
                <a:gd name="connsiteX10" fmla="*/ 4262935 w 4262935"/>
                <a:gd name="connsiteY10" fmla="*/ 959955 h 1546013"/>
                <a:gd name="connsiteX11" fmla="*/ 3676877 w 4262935"/>
                <a:gd name="connsiteY11" fmla="*/ 1546013 h 1546013"/>
                <a:gd name="connsiteX0" fmla="*/ 3676877 w 4262935"/>
                <a:gd name="connsiteY0" fmla="*/ 1546013 h 1546013"/>
                <a:gd name="connsiteX1" fmla="*/ 3090819 w 4262935"/>
                <a:gd name="connsiteY1" fmla="*/ 959955 h 1546013"/>
                <a:gd name="connsiteX2" fmla="*/ 3383848 w 4262935"/>
                <a:gd name="connsiteY2" fmla="*/ 959955 h 1546013"/>
                <a:gd name="connsiteX3" fmla="*/ 3383848 w 4262935"/>
                <a:gd name="connsiteY3" fmla="*/ 589547 h 1546013"/>
                <a:gd name="connsiteX4" fmla="*/ 0 w 4262935"/>
                <a:gd name="connsiteY4" fmla="*/ 604788 h 1546013"/>
                <a:gd name="connsiteX5" fmla="*/ 4308 w 4262935"/>
                <a:gd name="connsiteY5" fmla="*/ 4917 h 1546013"/>
                <a:gd name="connsiteX6" fmla="*/ 3972059 w 4262935"/>
                <a:gd name="connsiteY6" fmla="*/ 0 h 1546013"/>
                <a:gd name="connsiteX7" fmla="*/ 3972059 w 4262935"/>
                <a:gd name="connsiteY7" fmla="*/ 589547 h 1546013"/>
                <a:gd name="connsiteX8" fmla="*/ 3969906 w 4262935"/>
                <a:gd name="connsiteY8" fmla="*/ 589547 h 1546013"/>
                <a:gd name="connsiteX9" fmla="*/ 3969906 w 4262935"/>
                <a:gd name="connsiteY9" fmla="*/ 959955 h 1546013"/>
                <a:gd name="connsiteX10" fmla="*/ 4262935 w 4262935"/>
                <a:gd name="connsiteY10" fmla="*/ 959955 h 1546013"/>
                <a:gd name="connsiteX11" fmla="*/ 3676877 w 4262935"/>
                <a:gd name="connsiteY11" fmla="*/ 1546013 h 154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62935" h="1546013">
                  <a:moveTo>
                    <a:pt x="3676877" y="1546013"/>
                  </a:moveTo>
                  <a:lnTo>
                    <a:pt x="3090819" y="959955"/>
                  </a:lnTo>
                  <a:lnTo>
                    <a:pt x="3383848" y="959955"/>
                  </a:lnTo>
                  <a:lnTo>
                    <a:pt x="3383848" y="589547"/>
                  </a:lnTo>
                  <a:lnTo>
                    <a:pt x="0" y="604788"/>
                  </a:lnTo>
                  <a:cubicBezTo>
                    <a:pt x="0" y="404728"/>
                    <a:pt x="4308" y="204977"/>
                    <a:pt x="4308" y="4917"/>
                  </a:cubicBezTo>
                  <a:lnTo>
                    <a:pt x="3972059" y="0"/>
                  </a:lnTo>
                  <a:lnTo>
                    <a:pt x="3972059" y="589547"/>
                  </a:lnTo>
                  <a:lnTo>
                    <a:pt x="3969906" y="589547"/>
                  </a:lnTo>
                  <a:lnTo>
                    <a:pt x="3969906" y="959955"/>
                  </a:lnTo>
                  <a:lnTo>
                    <a:pt x="4262935" y="959955"/>
                  </a:lnTo>
                  <a:lnTo>
                    <a:pt x="3676877" y="1546013"/>
                  </a:lnTo>
                  <a:close/>
                </a:path>
              </a:pathLst>
            </a:custGeom>
            <a:solidFill>
              <a:srgbClr val="76B5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27" name="Forma libre 26"/>
            <p:cNvSpPr/>
            <p:nvPr/>
          </p:nvSpPr>
          <p:spPr>
            <a:xfrm rot="10800000" flipH="1">
              <a:off x="3749312" y="4918463"/>
              <a:ext cx="3806764" cy="1333500"/>
            </a:xfrm>
            <a:custGeom>
              <a:avLst/>
              <a:gdLst>
                <a:gd name="connsiteX0" fmla="*/ 6043157 w 6629215"/>
                <a:gd name="connsiteY0" fmla="*/ 1546013 h 1546013"/>
                <a:gd name="connsiteX1" fmla="*/ 5457099 w 6629215"/>
                <a:gd name="connsiteY1" fmla="*/ 959955 h 1546013"/>
                <a:gd name="connsiteX2" fmla="*/ 5750128 w 6629215"/>
                <a:gd name="connsiteY2" fmla="*/ 959955 h 1546013"/>
                <a:gd name="connsiteX3" fmla="*/ 5750128 w 6629215"/>
                <a:gd name="connsiteY3" fmla="*/ 589547 h 1546013"/>
                <a:gd name="connsiteX4" fmla="*/ 0 w 6629215"/>
                <a:gd name="connsiteY4" fmla="*/ 589547 h 1546013"/>
                <a:gd name="connsiteX5" fmla="*/ 0 w 6629215"/>
                <a:gd name="connsiteY5" fmla="*/ 0 h 1546013"/>
                <a:gd name="connsiteX6" fmla="*/ 6338339 w 6629215"/>
                <a:gd name="connsiteY6" fmla="*/ 0 h 1546013"/>
                <a:gd name="connsiteX7" fmla="*/ 6338339 w 6629215"/>
                <a:gd name="connsiteY7" fmla="*/ 589547 h 1546013"/>
                <a:gd name="connsiteX8" fmla="*/ 6336186 w 6629215"/>
                <a:gd name="connsiteY8" fmla="*/ 589547 h 1546013"/>
                <a:gd name="connsiteX9" fmla="*/ 6336186 w 6629215"/>
                <a:gd name="connsiteY9" fmla="*/ 959955 h 1546013"/>
                <a:gd name="connsiteX10" fmla="*/ 6629215 w 6629215"/>
                <a:gd name="connsiteY10" fmla="*/ 959955 h 1546013"/>
                <a:gd name="connsiteX0" fmla="*/ 6043157 w 6629215"/>
                <a:gd name="connsiteY0" fmla="*/ 1546013 h 1546013"/>
                <a:gd name="connsiteX1" fmla="*/ 5457099 w 6629215"/>
                <a:gd name="connsiteY1" fmla="*/ 959955 h 1546013"/>
                <a:gd name="connsiteX2" fmla="*/ 5750128 w 6629215"/>
                <a:gd name="connsiteY2" fmla="*/ 959955 h 1546013"/>
                <a:gd name="connsiteX3" fmla="*/ 5750128 w 6629215"/>
                <a:gd name="connsiteY3" fmla="*/ 589547 h 1546013"/>
                <a:gd name="connsiteX4" fmla="*/ 1201479 w 6629215"/>
                <a:gd name="connsiteY4" fmla="*/ 600180 h 1546013"/>
                <a:gd name="connsiteX5" fmla="*/ 0 w 6629215"/>
                <a:gd name="connsiteY5" fmla="*/ 0 h 1546013"/>
                <a:gd name="connsiteX6" fmla="*/ 6338339 w 6629215"/>
                <a:gd name="connsiteY6" fmla="*/ 0 h 1546013"/>
                <a:gd name="connsiteX7" fmla="*/ 6338339 w 6629215"/>
                <a:gd name="connsiteY7" fmla="*/ 589547 h 1546013"/>
                <a:gd name="connsiteX8" fmla="*/ 6336186 w 6629215"/>
                <a:gd name="connsiteY8" fmla="*/ 589547 h 1546013"/>
                <a:gd name="connsiteX9" fmla="*/ 6336186 w 6629215"/>
                <a:gd name="connsiteY9" fmla="*/ 959955 h 1546013"/>
                <a:gd name="connsiteX10" fmla="*/ 6629215 w 6629215"/>
                <a:gd name="connsiteY10" fmla="*/ 959955 h 1546013"/>
                <a:gd name="connsiteX11" fmla="*/ 6043157 w 6629215"/>
                <a:gd name="connsiteY11" fmla="*/ 1546013 h 1546013"/>
                <a:gd name="connsiteX0" fmla="*/ 4841678 w 5427736"/>
                <a:gd name="connsiteY0" fmla="*/ 1546013 h 1546013"/>
                <a:gd name="connsiteX1" fmla="*/ 4255620 w 5427736"/>
                <a:gd name="connsiteY1" fmla="*/ 959955 h 1546013"/>
                <a:gd name="connsiteX2" fmla="*/ 4548649 w 5427736"/>
                <a:gd name="connsiteY2" fmla="*/ 959955 h 1546013"/>
                <a:gd name="connsiteX3" fmla="*/ 4548649 w 5427736"/>
                <a:gd name="connsiteY3" fmla="*/ 589547 h 1546013"/>
                <a:gd name="connsiteX4" fmla="*/ 0 w 5427736"/>
                <a:gd name="connsiteY4" fmla="*/ 600180 h 1546013"/>
                <a:gd name="connsiteX5" fmla="*/ 1 w 5427736"/>
                <a:gd name="connsiteY5" fmla="*/ 0 h 1546013"/>
                <a:gd name="connsiteX6" fmla="*/ 5136860 w 5427736"/>
                <a:gd name="connsiteY6" fmla="*/ 0 h 1546013"/>
                <a:gd name="connsiteX7" fmla="*/ 5136860 w 5427736"/>
                <a:gd name="connsiteY7" fmla="*/ 589547 h 1546013"/>
                <a:gd name="connsiteX8" fmla="*/ 5134707 w 5427736"/>
                <a:gd name="connsiteY8" fmla="*/ 589547 h 1546013"/>
                <a:gd name="connsiteX9" fmla="*/ 5134707 w 5427736"/>
                <a:gd name="connsiteY9" fmla="*/ 959955 h 1546013"/>
                <a:gd name="connsiteX10" fmla="*/ 5427736 w 5427736"/>
                <a:gd name="connsiteY10" fmla="*/ 959955 h 1546013"/>
                <a:gd name="connsiteX11" fmla="*/ 4841678 w 5427736"/>
                <a:gd name="connsiteY11" fmla="*/ 1546013 h 1546013"/>
                <a:gd name="connsiteX0" fmla="*/ 4841677 w 5427735"/>
                <a:gd name="connsiteY0" fmla="*/ 1546013 h 1546013"/>
                <a:gd name="connsiteX1" fmla="*/ 4255619 w 5427735"/>
                <a:gd name="connsiteY1" fmla="*/ 959955 h 1546013"/>
                <a:gd name="connsiteX2" fmla="*/ 4548648 w 5427735"/>
                <a:gd name="connsiteY2" fmla="*/ 959955 h 1546013"/>
                <a:gd name="connsiteX3" fmla="*/ 4548648 w 5427735"/>
                <a:gd name="connsiteY3" fmla="*/ 589547 h 1546013"/>
                <a:gd name="connsiteX4" fmla="*/ 1174026 w 5427735"/>
                <a:gd name="connsiteY4" fmla="*/ 600180 h 1546013"/>
                <a:gd name="connsiteX5" fmla="*/ 0 w 5427735"/>
                <a:gd name="connsiteY5" fmla="*/ 0 h 1546013"/>
                <a:gd name="connsiteX6" fmla="*/ 5136859 w 5427735"/>
                <a:gd name="connsiteY6" fmla="*/ 0 h 1546013"/>
                <a:gd name="connsiteX7" fmla="*/ 5136859 w 5427735"/>
                <a:gd name="connsiteY7" fmla="*/ 589547 h 1546013"/>
                <a:gd name="connsiteX8" fmla="*/ 5134706 w 5427735"/>
                <a:gd name="connsiteY8" fmla="*/ 589547 h 1546013"/>
                <a:gd name="connsiteX9" fmla="*/ 5134706 w 5427735"/>
                <a:gd name="connsiteY9" fmla="*/ 959955 h 1546013"/>
                <a:gd name="connsiteX10" fmla="*/ 5427735 w 5427735"/>
                <a:gd name="connsiteY10" fmla="*/ 959955 h 1546013"/>
                <a:gd name="connsiteX11" fmla="*/ 4841677 w 5427735"/>
                <a:gd name="connsiteY11" fmla="*/ 1546013 h 1546013"/>
                <a:gd name="connsiteX0" fmla="*/ 3681795 w 4267853"/>
                <a:gd name="connsiteY0" fmla="*/ 1546013 h 1546013"/>
                <a:gd name="connsiteX1" fmla="*/ 3095737 w 4267853"/>
                <a:gd name="connsiteY1" fmla="*/ 959955 h 1546013"/>
                <a:gd name="connsiteX2" fmla="*/ 3388766 w 4267853"/>
                <a:gd name="connsiteY2" fmla="*/ 959955 h 1546013"/>
                <a:gd name="connsiteX3" fmla="*/ 3388766 w 4267853"/>
                <a:gd name="connsiteY3" fmla="*/ 589547 h 1546013"/>
                <a:gd name="connsiteX4" fmla="*/ 14144 w 4267853"/>
                <a:gd name="connsiteY4" fmla="*/ 600180 h 1546013"/>
                <a:gd name="connsiteX5" fmla="*/ 0 w 4267853"/>
                <a:gd name="connsiteY5" fmla="*/ 14135 h 1546013"/>
                <a:gd name="connsiteX6" fmla="*/ 3976977 w 4267853"/>
                <a:gd name="connsiteY6" fmla="*/ 0 h 1546013"/>
                <a:gd name="connsiteX7" fmla="*/ 3976977 w 4267853"/>
                <a:gd name="connsiteY7" fmla="*/ 589547 h 1546013"/>
                <a:gd name="connsiteX8" fmla="*/ 3974824 w 4267853"/>
                <a:gd name="connsiteY8" fmla="*/ 589547 h 1546013"/>
                <a:gd name="connsiteX9" fmla="*/ 3974824 w 4267853"/>
                <a:gd name="connsiteY9" fmla="*/ 959955 h 1546013"/>
                <a:gd name="connsiteX10" fmla="*/ 4267853 w 4267853"/>
                <a:gd name="connsiteY10" fmla="*/ 959955 h 1546013"/>
                <a:gd name="connsiteX11" fmla="*/ 3681795 w 4267853"/>
                <a:gd name="connsiteY11" fmla="*/ 1546013 h 1546013"/>
                <a:gd name="connsiteX0" fmla="*/ 3672569 w 4258627"/>
                <a:gd name="connsiteY0" fmla="*/ 1546013 h 1546013"/>
                <a:gd name="connsiteX1" fmla="*/ 3086511 w 4258627"/>
                <a:gd name="connsiteY1" fmla="*/ 959955 h 1546013"/>
                <a:gd name="connsiteX2" fmla="*/ 3379540 w 4258627"/>
                <a:gd name="connsiteY2" fmla="*/ 959955 h 1546013"/>
                <a:gd name="connsiteX3" fmla="*/ 3379540 w 4258627"/>
                <a:gd name="connsiteY3" fmla="*/ 589547 h 1546013"/>
                <a:gd name="connsiteX4" fmla="*/ 4918 w 4258627"/>
                <a:gd name="connsiteY4" fmla="*/ 600180 h 1546013"/>
                <a:gd name="connsiteX5" fmla="*/ 0 w 4258627"/>
                <a:gd name="connsiteY5" fmla="*/ 9525 h 1546013"/>
                <a:gd name="connsiteX6" fmla="*/ 3967751 w 4258627"/>
                <a:gd name="connsiteY6" fmla="*/ 0 h 1546013"/>
                <a:gd name="connsiteX7" fmla="*/ 3967751 w 4258627"/>
                <a:gd name="connsiteY7" fmla="*/ 589547 h 1546013"/>
                <a:gd name="connsiteX8" fmla="*/ 3965598 w 4258627"/>
                <a:gd name="connsiteY8" fmla="*/ 589547 h 1546013"/>
                <a:gd name="connsiteX9" fmla="*/ 3965598 w 4258627"/>
                <a:gd name="connsiteY9" fmla="*/ 959955 h 1546013"/>
                <a:gd name="connsiteX10" fmla="*/ 4258627 w 4258627"/>
                <a:gd name="connsiteY10" fmla="*/ 959955 h 1546013"/>
                <a:gd name="connsiteX11" fmla="*/ 3672569 w 4258627"/>
                <a:gd name="connsiteY11" fmla="*/ 1546013 h 1546013"/>
                <a:gd name="connsiteX0" fmla="*/ 3676877 w 4262935"/>
                <a:gd name="connsiteY0" fmla="*/ 1546013 h 1546013"/>
                <a:gd name="connsiteX1" fmla="*/ 3090819 w 4262935"/>
                <a:gd name="connsiteY1" fmla="*/ 959955 h 1546013"/>
                <a:gd name="connsiteX2" fmla="*/ 3383848 w 4262935"/>
                <a:gd name="connsiteY2" fmla="*/ 959955 h 1546013"/>
                <a:gd name="connsiteX3" fmla="*/ 3383848 w 4262935"/>
                <a:gd name="connsiteY3" fmla="*/ 589547 h 1546013"/>
                <a:gd name="connsiteX4" fmla="*/ 0 w 4262935"/>
                <a:gd name="connsiteY4" fmla="*/ 604788 h 1546013"/>
                <a:gd name="connsiteX5" fmla="*/ 4308 w 4262935"/>
                <a:gd name="connsiteY5" fmla="*/ 9525 h 1546013"/>
                <a:gd name="connsiteX6" fmla="*/ 3972059 w 4262935"/>
                <a:gd name="connsiteY6" fmla="*/ 0 h 1546013"/>
                <a:gd name="connsiteX7" fmla="*/ 3972059 w 4262935"/>
                <a:gd name="connsiteY7" fmla="*/ 589547 h 1546013"/>
                <a:gd name="connsiteX8" fmla="*/ 3969906 w 4262935"/>
                <a:gd name="connsiteY8" fmla="*/ 589547 h 1546013"/>
                <a:gd name="connsiteX9" fmla="*/ 3969906 w 4262935"/>
                <a:gd name="connsiteY9" fmla="*/ 959955 h 1546013"/>
                <a:gd name="connsiteX10" fmla="*/ 4262935 w 4262935"/>
                <a:gd name="connsiteY10" fmla="*/ 959955 h 1546013"/>
                <a:gd name="connsiteX11" fmla="*/ 3676877 w 4262935"/>
                <a:gd name="connsiteY11" fmla="*/ 1546013 h 1546013"/>
                <a:gd name="connsiteX0" fmla="*/ 3676877 w 4262935"/>
                <a:gd name="connsiteY0" fmla="*/ 1546013 h 1546013"/>
                <a:gd name="connsiteX1" fmla="*/ 3090819 w 4262935"/>
                <a:gd name="connsiteY1" fmla="*/ 959955 h 1546013"/>
                <a:gd name="connsiteX2" fmla="*/ 3383848 w 4262935"/>
                <a:gd name="connsiteY2" fmla="*/ 959955 h 1546013"/>
                <a:gd name="connsiteX3" fmla="*/ 3383848 w 4262935"/>
                <a:gd name="connsiteY3" fmla="*/ 589547 h 1546013"/>
                <a:gd name="connsiteX4" fmla="*/ 0 w 4262935"/>
                <a:gd name="connsiteY4" fmla="*/ 604788 h 1546013"/>
                <a:gd name="connsiteX5" fmla="*/ 4308 w 4262935"/>
                <a:gd name="connsiteY5" fmla="*/ 4917 h 1546013"/>
                <a:gd name="connsiteX6" fmla="*/ 3972059 w 4262935"/>
                <a:gd name="connsiteY6" fmla="*/ 0 h 1546013"/>
                <a:gd name="connsiteX7" fmla="*/ 3972059 w 4262935"/>
                <a:gd name="connsiteY7" fmla="*/ 589547 h 1546013"/>
                <a:gd name="connsiteX8" fmla="*/ 3969906 w 4262935"/>
                <a:gd name="connsiteY8" fmla="*/ 589547 h 1546013"/>
                <a:gd name="connsiteX9" fmla="*/ 3969906 w 4262935"/>
                <a:gd name="connsiteY9" fmla="*/ 959955 h 1546013"/>
                <a:gd name="connsiteX10" fmla="*/ 4262935 w 4262935"/>
                <a:gd name="connsiteY10" fmla="*/ 959955 h 1546013"/>
                <a:gd name="connsiteX11" fmla="*/ 3676877 w 4262935"/>
                <a:gd name="connsiteY11" fmla="*/ 1546013 h 154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62935" h="1546013">
                  <a:moveTo>
                    <a:pt x="3676877" y="1546013"/>
                  </a:moveTo>
                  <a:lnTo>
                    <a:pt x="3090819" y="959955"/>
                  </a:lnTo>
                  <a:lnTo>
                    <a:pt x="3383848" y="959955"/>
                  </a:lnTo>
                  <a:lnTo>
                    <a:pt x="3383848" y="589547"/>
                  </a:lnTo>
                  <a:lnTo>
                    <a:pt x="0" y="604788"/>
                  </a:lnTo>
                  <a:cubicBezTo>
                    <a:pt x="0" y="404728"/>
                    <a:pt x="4308" y="204977"/>
                    <a:pt x="4308" y="4917"/>
                  </a:cubicBezTo>
                  <a:lnTo>
                    <a:pt x="3972059" y="0"/>
                  </a:lnTo>
                  <a:lnTo>
                    <a:pt x="3972059" y="589547"/>
                  </a:lnTo>
                  <a:lnTo>
                    <a:pt x="3969906" y="589547"/>
                  </a:lnTo>
                  <a:lnTo>
                    <a:pt x="3969906" y="959955"/>
                  </a:lnTo>
                  <a:lnTo>
                    <a:pt x="4262935" y="959955"/>
                  </a:lnTo>
                  <a:lnTo>
                    <a:pt x="3676877" y="1546013"/>
                  </a:ln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43" name="CuadroTexto 42"/>
            <p:cNvSpPr txBox="1"/>
            <p:nvPr/>
          </p:nvSpPr>
          <p:spPr>
            <a:xfrm>
              <a:off x="3876777" y="5775426"/>
              <a:ext cx="3288810" cy="461665"/>
            </a:xfrm>
            <a:prstGeom prst="rect">
              <a:avLst/>
            </a:prstGeom>
            <a:noFill/>
          </p:spPr>
          <p:txBody>
            <a:bodyPr wrap="none" rtlCol="0">
              <a:spAutoFit/>
            </a:bodyPr>
            <a:lstStyle/>
            <a:p>
              <a:r>
                <a:rPr lang="es-CO" sz="2400" dirty="0" smtClean="0">
                  <a:solidFill>
                    <a:schemeClr val="bg1"/>
                  </a:solidFill>
                </a:rPr>
                <a:t>BÚSQUEDA DE COMPRADOR</a:t>
              </a:r>
              <a:endParaRPr lang="es-CO" sz="2400" dirty="0">
                <a:solidFill>
                  <a:schemeClr val="bg1"/>
                </a:solidFill>
              </a:endParaRPr>
            </a:p>
          </p:txBody>
        </p:sp>
      </p:grpSp>
      <p:pic>
        <p:nvPicPr>
          <p:cNvPr id="46" name="Imagen 45"/>
          <p:cNvPicPr>
            <a:picLocks noChangeAspect="1"/>
          </p:cNvPicPr>
          <p:nvPr/>
        </p:nvPicPr>
        <p:blipFill>
          <a:blip r:embed="rId8"/>
          <a:stretch>
            <a:fillRect/>
          </a:stretch>
        </p:blipFill>
        <p:spPr>
          <a:xfrm>
            <a:off x="4598914" y="2910001"/>
            <a:ext cx="976694" cy="824876"/>
          </a:xfrm>
          <a:prstGeom prst="rect">
            <a:avLst/>
          </a:prstGeom>
        </p:spPr>
      </p:pic>
      <p:grpSp>
        <p:nvGrpSpPr>
          <p:cNvPr id="48" name="Grupo 47"/>
          <p:cNvGrpSpPr/>
          <p:nvPr/>
        </p:nvGrpSpPr>
        <p:grpSpPr>
          <a:xfrm>
            <a:off x="4124394" y="2375414"/>
            <a:ext cx="390525" cy="797403"/>
            <a:chOff x="4124394" y="2375414"/>
            <a:chExt cx="390525" cy="797403"/>
          </a:xfrm>
        </p:grpSpPr>
        <p:cxnSp>
          <p:nvCxnSpPr>
            <p:cNvPr id="16" name="Conector recto 15"/>
            <p:cNvCxnSpPr/>
            <p:nvPr/>
          </p:nvCxnSpPr>
          <p:spPr>
            <a:xfrm flipV="1">
              <a:off x="4124394" y="2375414"/>
              <a:ext cx="390525" cy="306387"/>
            </a:xfrm>
            <a:prstGeom prst="line">
              <a:avLst/>
            </a:prstGeom>
            <a:ln w="57150">
              <a:prstDash val="sysDot"/>
            </a:ln>
          </p:spPr>
          <p:style>
            <a:lnRef idx="2">
              <a:schemeClr val="accent1"/>
            </a:lnRef>
            <a:fillRef idx="0">
              <a:schemeClr val="accent1"/>
            </a:fillRef>
            <a:effectRef idx="1">
              <a:schemeClr val="accent1"/>
            </a:effectRef>
            <a:fontRef idx="minor">
              <a:schemeClr val="tx1"/>
            </a:fontRef>
          </p:style>
        </p:cxnSp>
        <p:cxnSp>
          <p:nvCxnSpPr>
            <p:cNvPr id="103" name="Conector recto 102"/>
            <p:cNvCxnSpPr/>
            <p:nvPr/>
          </p:nvCxnSpPr>
          <p:spPr>
            <a:xfrm>
              <a:off x="4124394" y="2927829"/>
              <a:ext cx="390525" cy="244988"/>
            </a:xfrm>
            <a:prstGeom prst="line">
              <a:avLst/>
            </a:prstGeom>
            <a:ln w="57150">
              <a:prstDash val="sysDot"/>
            </a:ln>
          </p:spPr>
          <p:style>
            <a:lnRef idx="2">
              <a:schemeClr val="accent1"/>
            </a:lnRef>
            <a:fillRef idx="0">
              <a:schemeClr val="accent1"/>
            </a:fillRef>
            <a:effectRef idx="1">
              <a:schemeClr val="accent1"/>
            </a:effectRef>
            <a:fontRef idx="minor">
              <a:schemeClr val="tx1"/>
            </a:fontRef>
          </p:style>
        </p:cxnSp>
      </p:grpSp>
      <p:grpSp>
        <p:nvGrpSpPr>
          <p:cNvPr id="105" name="Grupo 104"/>
          <p:cNvGrpSpPr/>
          <p:nvPr/>
        </p:nvGrpSpPr>
        <p:grpSpPr>
          <a:xfrm>
            <a:off x="117668" y="1877374"/>
            <a:ext cx="1781175" cy="1598612"/>
            <a:chOff x="1004888" y="2551113"/>
            <a:chExt cx="1781175" cy="1598612"/>
          </a:xfrm>
        </p:grpSpPr>
        <p:pic>
          <p:nvPicPr>
            <p:cNvPr id="106" name="Imagen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04888" y="2551113"/>
              <a:ext cx="1781175"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CuadroTexto 106"/>
            <p:cNvSpPr txBox="1"/>
            <p:nvPr/>
          </p:nvSpPr>
          <p:spPr>
            <a:xfrm>
              <a:off x="1483766" y="2936876"/>
              <a:ext cx="937487" cy="400110"/>
            </a:xfrm>
            <a:prstGeom prst="rect">
              <a:avLst/>
            </a:prstGeom>
            <a:noFill/>
          </p:spPr>
          <p:txBody>
            <a:bodyPr wrap="square" rtlCol="0">
              <a:spAutoFit/>
            </a:bodyPr>
            <a:lstStyle/>
            <a:p>
              <a:r>
                <a:rPr lang="es-CO" sz="2000" b="1" dirty="0" smtClean="0">
                  <a:solidFill>
                    <a:schemeClr val="bg1"/>
                  </a:solidFill>
                </a:rPr>
                <a:t>Emisor</a:t>
              </a:r>
              <a:endParaRPr lang="es-CO" sz="2000" b="1" dirty="0">
                <a:solidFill>
                  <a:schemeClr val="bg1"/>
                </a:solidFill>
              </a:endParaRPr>
            </a:p>
          </p:txBody>
        </p:sp>
      </p:grpSp>
      <p:grpSp>
        <p:nvGrpSpPr>
          <p:cNvPr id="108" name="Grupo 107"/>
          <p:cNvGrpSpPr/>
          <p:nvPr/>
        </p:nvGrpSpPr>
        <p:grpSpPr>
          <a:xfrm>
            <a:off x="2381997" y="2188032"/>
            <a:ext cx="1641690" cy="1364935"/>
            <a:chOff x="3978247" y="1563933"/>
            <a:chExt cx="1798638" cy="1495425"/>
          </a:xfrm>
        </p:grpSpPr>
        <p:pic>
          <p:nvPicPr>
            <p:cNvPr id="109" name="Imagen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978247" y="1563933"/>
              <a:ext cx="179863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CuadroTexto 109"/>
            <p:cNvSpPr txBox="1"/>
            <p:nvPr/>
          </p:nvSpPr>
          <p:spPr>
            <a:xfrm>
              <a:off x="4159962" y="1923410"/>
              <a:ext cx="1426289" cy="461665"/>
            </a:xfrm>
            <a:prstGeom prst="rect">
              <a:avLst/>
            </a:prstGeom>
            <a:noFill/>
          </p:spPr>
          <p:txBody>
            <a:bodyPr wrap="none" rtlCol="0">
              <a:spAutoFit/>
            </a:bodyPr>
            <a:lstStyle/>
            <a:p>
              <a:pPr algn="ctr"/>
              <a:r>
                <a:rPr lang="es-CO" sz="2400" dirty="0" smtClean="0">
                  <a:solidFill>
                    <a:schemeClr val="tx2"/>
                  </a:solidFill>
                </a:rPr>
                <a:t>REGISTRO</a:t>
              </a:r>
              <a:endParaRPr lang="es-CO" sz="2400" dirty="0">
                <a:solidFill>
                  <a:schemeClr val="tx2"/>
                </a:solidFill>
              </a:endParaRPr>
            </a:p>
          </p:txBody>
        </p:sp>
      </p:grpSp>
      <p:grpSp>
        <p:nvGrpSpPr>
          <p:cNvPr id="112" name="Grupo 111"/>
          <p:cNvGrpSpPr/>
          <p:nvPr/>
        </p:nvGrpSpPr>
        <p:grpSpPr>
          <a:xfrm>
            <a:off x="2652636" y="3449843"/>
            <a:ext cx="1043846" cy="995158"/>
            <a:chOff x="4181596" y="3000444"/>
            <a:chExt cx="1043846" cy="995158"/>
          </a:xfrm>
        </p:grpSpPr>
        <p:pic>
          <p:nvPicPr>
            <p:cNvPr id="113" name="Imagen 4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341885" y="3214688"/>
              <a:ext cx="883557" cy="78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CuadroTexto 113"/>
            <p:cNvSpPr txBox="1"/>
            <p:nvPr/>
          </p:nvSpPr>
          <p:spPr>
            <a:xfrm rot="1803145">
              <a:off x="4181596" y="3000444"/>
              <a:ext cx="461665" cy="987335"/>
            </a:xfrm>
            <a:prstGeom prst="rect">
              <a:avLst/>
            </a:prstGeom>
            <a:noFill/>
          </p:spPr>
          <p:txBody>
            <a:bodyPr vert="vert270" wrap="square" rtlCol="0">
              <a:spAutoFit/>
            </a:bodyPr>
            <a:lstStyle/>
            <a:p>
              <a:r>
                <a:rPr lang="es-CO" dirty="0" smtClean="0">
                  <a:solidFill>
                    <a:srgbClr val="D2A000"/>
                  </a:solidFill>
                </a:rPr>
                <a:t>Custodia</a:t>
              </a:r>
              <a:endParaRPr lang="es-CO" dirty="0">
                <a:solidFill>
                  <a:srgbClr val="D2A000"/>
                </a:solidFill>
              </a:endParaRPr>
            </a:p>
          </p:txBody>
        </p:sp>
      </p:grpSp>
      <p:grpSp>
        <p:nvGrpSpPr>
          <p:cNvPr id="18435" name="Grupo 18434"/>
          <p:cNvGrpSpPr/>
          <p:nvPr/>
        </p:nvGrpSpPr>
        <p:grpSpPr>
          <a:xfrm>
            <a:off x="5839261" y="4023655"/>
            <a:ext cx="1393820" cy="609962"/>
            <a:chOff x="3860875" y="4254705"/>
            <a:chExt cx="1393820" cy="609962"/>
          </a:xfrm>
        </p:grpSpPr>
        <p:sp>
          <p:nvSpPr>
            <p:cNvPr id="18434" name="Rectángulo 18433"/>
            <p:cNvSpPr/>
            <p:nvPr/>
          </p:nvSpPr>
          <p:spPr>
            <a:xfrm>
              <a:off x="3860875" y="4254705"/>
              <a:ext cx="1393820" cy="58686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18452" name="Imagen 33"/>
            <p:cNvPicPr>
              <a:picLocks noChangeAspect="1"/>
            </p:cNvPicPr>
            <p:nvPr/>
          </p:nvPicPr>
          <p:blipFill rotWithShape="1">
            <a:blip r:embed="rId12">
              <a:extLst>
                <a:ext uri="{28A0092B-C50C-407E-A947-70E740481C1C}">
                  <a14:useLocalDpi xmlns:a14="http://schemas.microsoft.com/office/drawing/2010/main" val="0"/>
                </a:ext>
              </a:extLst>
            </a:blip>
            <a:srcRect b="29729"/>
            <a:stretch/>
          </p:blipFill>
          <p:spPr bwMode="auto">
            <a:xfrm>
              <a:off x="4514919" y="4316639"/>
              <a:ext cx="739775" cy="53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 name="CuadroTexto 18432"/>
            <p:cNvSpPr txBox="1"/>
            <p:nvPr/>
          </p:nvSpPr>
          <p:spPr>
            <a:xfrm>
              <a:off x="3868434" y="4279892"/>
              <a:ext cx="843501" cy="584775"/>
            </a:xfrm>
            <a:prstGeom prst="rect">
              <a:avLst/>
            </a:prstGeom>
            <a:noFill/>
          </p:spPr>
          <p:txBody>
            <a:bodyPr wrap="none" rtlCol="0">
              <a:spAutoFit/>
            </a:bodyPr>
            <a:lstStyle/>
            <a:p>
              <a:r>
                <a:rPr lang="es-CO" sz="1600" dirty="0" smtClean="0">
                  <a:solidFill>
                    <a:schemeClr val="accent1">
                      <a:lumMod val="75000"/>
                    </a:schemeClr>
                  </a:solidFill>
                </a:rPr>
                <a:t>Sistema</a:t>
              </a:r>
            </a:p>
            <a:p>
              <a:r>
                <a:rPr lang="es-CO" sz="1600" dirty="0" smtClean="0">
                  <a:solidFill>
                    <a:schemeClr val="accent1">
                      <a:lumMod val="75000"/>
                    </a:schemeClr>
                  </a:solidFill>
                </a:rPr>
                <a:t>De </a:t>
              </a:r>
              <a:r>
                <a:rPr lang="es-CO" sz="1600" dirty="0" err="1" smtClean="0">
                  <a:solidFill>
                    <a:schemeClr val="accent1">
                      <a:lumMod val="75000"/>
                    </a:schemeClr>
                  </a:solidFill>
                </a:rPr>
                <a:t>Neg</a:t>
              </a:r>
              <a:r>
                <a:rPr lang="es-CO" sz="1600" dirty="0" smtClean="0">
                  <a:solidFill>
                    <a:schemeClr val="accent1">
                      <a:lumMod val="75000"/>
                    </a:schemeClr>
                  </a:solidFill>
                </a:rPr>
                <a:t>.</a:t>
              </a:r>
              <a:endParaRPr lang="es-CO" sz="1600" dirty="0">
                <a:solidFill>
                  <a:schemeClr val="accent1">
                    <a:lumMod val="75000"/>
                  </a:schemeClr>
                </a:solidFill>
              </a:endParaRPr>
            </a:p>
          </p:txBody>
        </p:sp>
      </p:grpSp>
      <p:grpSp>
        <p:nvGrpSpPr>
          <p:cNvPr id="18454" name="Grupo 57"/>
          <p:cNvGrpSpPr>
            <a:grpSpLocks/>
          </p:cNvGrpSpPr>
          <p:nvPr/>
        </p:nvGrpSpPr>
        <p:grpSpPr bwMode="auto">
          <a:xfrm>
            <a:off x="7179255" y="3794767"/>
            <a:ext cx="929104" cy="929103"/>
            <a:chOff x="7625345" y="1124131"/>
            <a:chExt cx="1339138" cy="1339138"/>
          </a:xfrm>
        </p:grpSpPr>
        <p:sp>
          <p:nvSpPr>
            <p:cNvPr id="59" name="Elipse 58"/>
            <p:cNvSpPr/>
            <p:nvPr/>
          </p:nvSpPr>
          <p:spPr>
            <a:xfrm>
              <a:off x="7625345" y="1124131"/>
              <a:ext cx="1339138" cy="1339138"/>
            </a:xfrm>
            <a:prstGeom prst="ellipse">
              <a:avLst/>
            </a:prstGeom>
            <a:solidFill>
              <a:schemeClr val="bg1"/>
            </a:solidFill>
            <a:ln w="762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sp>
          <p:nvSpPr>
            <p:cNvPr id="60" name="Elipse 59"/>
            <p:cNvSpPr/>
            <p:nvPr/>
          </p:nvSpPr>
          <p:spPr>
            <a:xfrm>
              <a:off x="7827193" y="1454032"/>
              <a:ext cx="149757" cy="147587"/>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sp>
          <p:nvSpPr>
            <p:cNvPr id="61" name="Elipse 60"/>
            <p:cNvSpPr/>
            <p:nvPr/>
          </p:nvSpPr>
          <p:spPr>
            <a:xfrm>
              <a:off x="7905327" y="1836023"/>
              <a:ext cx="225722" cy="225722"/>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sp>
          <p:nvSpPr>
            <p:cNvPr id="62" name="Elipse 61"/>
            <p:cNvSpPr/>
            <p:nvPr/>
          </p:nvSpPr>
          <p:spPr>
            <a:xfrm>
              <a:off x="8246080" y="1638516"/>
              <a:ext cx="160610" cy="16061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sp>
          <p:nvSpPr>
            <p:cNvPr id="63" name="Elipse 62"/>
            <p:cNvSpPr/>
            <p:nvPr/>
          </p:nvSpPr>
          <p:spPr>
            <a:xfrm>
              <a:off x="8469632" y="2005315"/>
              <a:ext cx="151928" cy="151928"/>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sp>
          <p:nvSpPr>
            <p:cNvPr id="64" name="Elipse 63"/>
            <p:cNvSpPr/>
            <p:nvPr/>
          </p:nvSpPr>
          <p:spPr>
            <a:xfrm>
              <a:off x="8326385" y="1310786"/>
              <a:ext cx="186654" cy="184484"/>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sp>
          <p:nvSpPr>
            <p:cNvPr id="65" name="Elipse 64"/>
            <p:cNvSpPr/>
            <p:nvPr/>
          </p:nvSpPr>
          <p:spPr>
            <a:xfrm>
              <a:off x="8606366" y="1649369"/>
              <a:ext cx="184485" cy="186655"/>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sp>
          <p:nvSpPr>
            <p:cNvPr id="66" name="Elipse 65"/>
            <p:cNvSpPr/>
            <p:nvPr/>
          </p:nvSpPr>
          <p:spPr>
            <a:xfrm>
              <a:off x="8211353" y="2157243"/>
              <a:ext cx="130224" cy="132394"/>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cxnSp>
          <p:nvCxnSpPr>
            <p:cNvPr id="67" name="Conector recto 66"/>
            <p:cNvCxnSpPr/>
            <p:nvPr/>
          </p:nvCxnSpPr>
          <p:spPr>
            <a:xfrm flipV="1">
              <a:off x="7935713" y="1386749"/>
              <a:ext cx="453613" cy="134565"/>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68" name="Conector recto 67"/>
            <p:cNvCxnSpPr>
              <a:stCxn id="62" idx="0"/>
              <a:endCxn id="64" idx="4"/>
            </p:cNvCxnSpPr>
            <p:nvPr/>
          </p:nvCxnSpPr>
          <p:spPr>
            <a:xfrm flipV="1">
              <a:off x="8326385" y="1495269"/>
              <a:ext cx="93327" cy="143247"/>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69" name="Conector recto 68"/>
            <p:cNvCxnSpPr>
              <a:endCxn id="66" idx="1"/>
            </p:cNvCxnSpPr>
            <p:nvPr/>
          </p:nvCxnSpPr>
          <p:spPr>
            <a:xfrm>
              <a:off x="8000825" y="1957566"/>
              <a:ext cx="230062" cy="21921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70" name="Conector recto 69"/>
            <p:cNvCxnSpPr>
              <a:stCxn id="60" idx="5"/>
              <a:endCxn id="63" idx="1"/>
            </p:cNvCxnSpPr>
            <p:nvPr/>
          </p:nvCxnSpPr>
          <p:spPr>
            <a:xfrm>
              <a:off x="7955246" y="1579916"/>
              <a:ext cx="536090" cy="447103"/>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grpSp>
      <p:grpSp>
        <p:nvGrpSpPr>
          <p:cNvPr id="122" name="Grupo 121"/>
          <p:cNvGrpSpPr/>
          <p:nvPr/>
        </p:nvGrpSpPr>
        <p:grpSpPr>
          <a:xfrm>
            <a:off x="5828849" y="2827367"/>
            <a:ext cx="1393820" cy="609962"/>
            <a:chOff x="3860875" y="4254705"/>
            <a:chExt cx="1393820" cy="609962"/>
          </a:xfrm>
        </p:grpSpPr>
        <p:sp>
          <p:nvSpPr>
            <p:cNvPr id="123" name="Rectángulo 122"/>
            <p:cNvSpPr/>
            <p:nvPr/>
          </p:nvSpPr>
          <p:spPr>
            <a:xfrm>
              <a:off x="3860875" y="4254705"/>
              <a:ext cx="1393820" cy="58686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124" name="Imagen 33"/>
            <p:cNvPicPr>
              <a:picLocks noChangeAspect="1"/>
            </p:cNvPicPr>
            <p:nvPr/>
          </p:nvPicPr>
          <p:blipFill rotWithShape="1">
            <a:blip r:embed="rId12">
              <a:extLst>
                <a:ext uri="{28A0092B-C50C-407E-A947-70E740481C1C}">
                  <a14:useLocalDpi xmlns:a14="http://schemas.microsoft.com/office/drawing/2010/main" val="0"/>
                </a:ext>
              </a:extLst>
            </a:blip>
            <a:srcRect b="29729"/>
            <a:stretch/>
          </p:blipFill>
          <p:spPr bwMode="auto">
            <a:xfrm>
              <a:off x="4514919" y="4316639"/>
              <a:ext cx="739775" cy="53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CuadroTexto 124"/>
            <p:cNvSpPr txBox="1"/>
            <p:nvPr/>
          </p:nvSpPr>
          <p:spPr>
            <a:xfrm>
              <a:off x="3868434" y="4279892"/>
              <a:ext cx="843501" cy="584775"/>
            </a:xfrm>
            <a:prstGeom prst="rect">
              <a:avLst/>
            </a:prstGeom>
            <a:noFill/>
          </p:spPr>
          <p:txBody>
            <a:bodyPr wrap="none" rtlCol="0">
              <a:spAutoFit/>
            </a:bodyPr>
            <a:lstStyle/>
            <a:p>
              <a:r>
                <a:rPr lang="es-CO" sz="1600" dirty="0" smtClean="0">
                  <a:solidFill>
                    <a:schemeClr val="accent1">
                      <a:lumMod val="75000"/>
                    </a:schemeClr>
                  </a:solidFill>
                </a:rPr>
                <a:t>Sistema</a:t>
              </a:r>
            </a:p>
            <a:p>
              <a:r>
                <a:rPr lang="es-CO" sz="1600" dirty="0" smtClean="0">
                  <a:solidFill>
                    <a:schemeClr val="accent1">
                      <a:lumMod val="75000"/>
                    </a:schemeClr>
                  </a:solidFill>
                </a:rPr>
                <a:t>De </a:t>
              </a:r>
              <a:r>
                <a:rPr lang="es-CO" sz="1600" dirty="0" err="1" smtClean="0">
                  <a:solidFill>
                    <a:schemeClr val="accent1">
                      <a:lumMod val="75000"/>
                    </a:schemeClr>
                  </a:solidFill>
                </a:rPr>
                <a:t>Neg</a:t>
              </a:r>
              <a:r>
                <a:rPr lang="es-CO" sz="1600" dirty="0" smtClean="0">
                  <a:solidFill>
                    <a:schemeClr val="accent1">
                      <a:lumMod val="75000"/>
                    </a:schemeClr>
                  </a:solidFill>
                </a:rPr>
                <a:t>.</a:t>
              </a:r>
              <a:endParaRPr lang="es-CO" sz="1600" dirty="0">
                <a:solidFill>
                  <a:schemeClr val="accent1">
                    <a:lumMod val="75000"/>
                  </a:schemeClr>
                </a:solidFill>
              </a:endParaRPr>
            </a:p>
          </p:txBody>
        </p:sp>
      </p:grpSp>
      <p:grpSp>
        <p:nvGrpSpPr>
          <p:cNvPr id="51" name="Grupo 56"/>
          <p:cNvGrpSpPr>
            <a:grpSpLocks/>
          </p:cNvGrpSpPr>
          <p:nvPr/>
        </p:nvGrpSpPr>
        <p:grpSpPr bwMode="auto">
          <a:xfrm>
            <a:off x="7150582" y="2591778"/>
            <a:ext cx="956306" cy="956306"/>
            <a:chOff x="7625345" y="1124131"/>
            <a:chExt cx="1339138" cy="1339138"/>
          </a:xfrm>
        </p:grpSpPr>
        <p:sp>
          <p:nvSpPr>
            <p:cNvPr id="52" name="Elipse 51"/>
            <p:cNvSpPr/>
            <p:nvPr/>
          </p:nvSpPr>
          <p:spPr>
            <a:xfrm>
              <a:off x="7625345" y="1124131"/>
              <a:ext cx="1339138" cy="1339138"/>
            </a:xfrm>
            <a:prstGeom prst="ellipse">
              <a:avLst/>
            </a:prstGeom>
            <a:solidFill>
              <a:schemeClr val="bg1"/>
            </a:solidFill>
            <a:ln w="7620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sp>
          <p:nvSpPr>
            <p:cNvPr id="54" name="Elipse 53"/>
            <p:cNvSpPr/>
            <p:nvPr/>
          </p:nvSpPr>
          <p:spPr>
            <a:xfrm>
              <a:off x="7827192" y="1454032"/>
              <a:ext cx="149758" cy="147587"/>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sp>
          <p:nvSpPr>
            <p:cNvPr id="55" name="Elipse 54"/>
            <p:cNvSpPr/>
            <p:nvPr/>
          </p:nvSpPr>
          <p:spPr>
            <a:xfrm>
              <a:off x="7905326" y="1836023"/>
              <a:ext cx="225722" cy="225722"/>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sp>
          <p:nvSpPr>
            <p:cNvPr id="56" name="Elipse 55"/>
            <p:cNvSpPr/>
            <p:nvPr/>
          </p:nvSpPr>
          <p:spPr>
            <a:xfrm>
              <a:off x="8246080" y="1638516"/>
              <a:ext cx="160610" cy="16061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sp>
          <p:nvSpPr>
            <p:cNvPr id="57" name="Elipse 56"/>
            <p:cNvSpPr/>
            <p:nvPr/>
          </p:nvSpPr>
          <p:spPr>
            <a:xfrm>
              <a:off x="8469631" y="2005315"/>
              <a:ext cx="151928" cy="151928"/>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sp>
          <p:nvSpPr>
            <p:cNvPr id="58" name="Elipse 57"/>
            <p:cNvSpPr/>
            <p:nvPr/>
          </p:nvSpPr>
          <p:spPr>
            <a:xfrm>
              <a:off x="8326385" y="1310786"/>
              <a:ext cx="186655" cy="184484"/>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sp>
          <p:nvSpPr>
            <p:cNvPr id="71" name="Elipse 70"/>
            <p:cNvSpPr/>
            <p:nvPr/>
          </p:nvSpPr>
          <p:spPr>
            <a:xfrm>
              <a:off x="8606367" y="1649369"/>
              <a:ext cx="184484" cy="186655"/>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sp>
          <p:nvSpPr>
            <p:cNvPr id="72" name="Elipse 71"/>
            <p:cNvSpPr/>
            <p:nvPr/>
          </p:nvSpPr>
          <p:spPr>
            <a:xfrm>
              <a:off x="8211354" y="2157243"/>
              <a:ext cx="130224" cy="132394"/>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cxnSp>
          <p:nvCxnSpPr>
            <p:cNvPr id="73" name="Conector recto 72"/>
            <p:cNvCxnSpPr/>
            <p:nvPr/>
          </p:nvCxnSpPr>
          <p:spPr>
            <a:xfrm flipV="1">
              <a:off x="7935712" y="1386749"/>
              <a:ext cx="453615" cy="134565"/>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74" name="Conector recto 73"/>
            <p:cNvCxnSpPr>
              <a:stCxn id="56" idx="0"/>
              <a:endCxn id="58" idx="4"/>
            </p:cNvCxnSpPr>
            <p:nvPr/>
          </p:nvCxnSpPr>
          <p:spPr>
            <a:xfrm flipV="1">
              <a:off x="8326385" y="1495269"/>
              <a:ext cx="93328" cy="143247"/>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75" name="Conector recto 74"/>
            <p:cNvCxnSpPr>
              <a:endCxn id="72" idx="1"/>
            </p:cNvCxnSpPr>
            <p:nvPr/>
          </p:nvCxnSpPr>
          <p:spPr>
            <a:xfrm>
              <a:off x="8000824" y="1957566"/>
              <a:ext cx="230063" cy="21921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76" name="Conector recto 75"/>
            <p:cNvCxnSpPr>
              <a:stCxn id="54" idx="5"/>
              <a:endCxn id="57" idx="1"/>
            </p:cNvCxnSpPr>
            <p:nvPr/>
          </p:nvCxnSpPr>
          <p:spPr>
            <a:xfrm>
              <a:off x="7955246" y="1579916"/>
              <a:ext cx="536089" cy="447103"/>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grpSp>
      <p:grpSp>
        <p:nvGrpSpPr>
          <p:cNvPr id="126" name="Grupo 125"/>
          <p:cNvGrpSpPr/>
          <p:nvPr/>
        </p:nvGrpSpPr>
        <p:grpSpPr>
          <a:xfrm>
            <a:off x="5864931" y="1725548"/>
            <a:ext cx="1393820" cy="609962"/>
            <a:chOff x="3860875" y="4254705"/>
            <a:chExt cx="1393820" cy="609962"/>
          </a:xfrm>
        </p:grpSpPr>
        <p:sp>
          <p:nvSpPr>
            <p:cNvPr id="127" name="Rectángulo 126"/>
            <p:cNvSpPr/>
            <p:nvPr/>
          </p:nvSpPr>
          <p:spPr>
            <a:xfrm>
              <a:off x="3860875" y="4254705"/>
              <a:ext cx="1393820" cy="58686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128" name="Imagen 33"/>
            <p:cNvPicPr>
              <a:picLocks noChangeAspect="1"/>
            </p:cNvPicPr>
            <p:nvPr/>
          </p:nvPicPr>
          <p:blipFill rotWithShape="1">
            <a:blip r:embed="rId12">
              <a:extLst>
                <a:ext uri="{28A0092B-C50C-407E-A947-70E740481C1C}">
                  <a14:useLocalDpi xmlns:a14="http://schemas.microsoft.com/office/drawing/2010/main" val="0"/>
                </a:ext>
              </a:extLst>
            </a:blip>
            <a:srcRect b="29729"/>
            <a:stretch/>
          </p:blipFill>
          <p:spPr bwMode="auto">
            <a:xfrm>
              <a:off x="4514919" y="4316639"/>
              <a:ext cx="739775" cy="53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CuadroTexto 128"/>
            <p:cNvSpPr txBox="1"/>
            <p:nvPr/>
          </p:nvSpPr>
          <p:spPr>
            <a:xfrm>
              <a:off x="3868434" y="4279892"/>
              <a:ext cx="843501" cy="584775"/>
            </a:xfrm>
            <a:prstGeom prst="rect">
              <a:avLst/>
            </a:prstGeom>
            <a:noFill/>
          </p:spPr>
          <p:txBody>
            <a:bodyPr wrap="none" rtlCol="0">
              <a:spAutoFit/>
            </a:bodyPr>
            <a:lstStyle/>
            <a:p>
              <a:r>
                <a:rPr lang="es-CO" sz="1600" dirty="0" smtClean="0">
                  <a:solidFill>
                    <a:schemeClr val="accent1">
                      <a:lumMod val="75000"/>
                    </a:schemeClr>
                  </a:solidFill>
                </a:rPr>
                <a:t>Sistema</a:t>
              </a:r>
            </a:p>
            <a:p>
              <a:r>
                <a:rPr lang="es-CO" sz="1600" dirty="0" smtClean="0">
                  <a:solidFill>
                    <a:schemeClr val="accent1">
                      <a:lumMod val="75000"/>
                    </a:schemeClr>
                  </a:solidFill>
                </a:rPr>
                <a:t>De </a:t>
              </a:r>
              <a:r>
                <a:rPr lang="es-CO" sz="1600" dirty="0" err="1" smtClean="0">
                  <a:solidFill>
                    <a:schemeClr val="accent1">
                      <a:lumMod val="75000"/>
                    </a:schemeClr>
                  </a:solidFill>
                </a:rPr>
                <a:t>Neg</a:t>
              </a:r>
              <a:r>
                <a:rPr lang="es-CO" sz="1600" dirty="0" smtClean="0">
                  <a:solidFill>
                    <a:schemeClr val="accent1">
                      <a:lumMod val="75000"/>
                    </a:schemeClr>
                  </a:solidFill>
                </a:rPr>
                <a:t>.</a:t>
              </a:r>
              <a:endParaRPr lang="es-CO" sz="1600" dirty="0">
                <a:solidFill>
                  <a:schemeClr val="accent1">
                    <a:lumMod val="75000"/>
                  </a:schemeClr>
                </a:solidFill>
              </a:endParaRPr>
            </a:p>
          </p:txBody>
        </p:sp>
      </p:grpSp>
      <p:grpSp>
        <p:nvGrpSpPr>
          <p:cNvPr id="18453" name="Grupo 56"/>
          <p:cNvGrpSpPr>
            <a:grpSpLocks/>
          </p:cNvGrpSpPr>
          <p:nvPr/>
        </p:nvGrpSpPr>
        <p:grpSpPr bwMode="auto">
          <a:xfrm>
            <a:off x="7116718" y="1425370"/>
            <a:ext cx="991641" cy="991641"/>
            <a:chOff x="7625345" y="1124131"/>
            <a:chExt cx="1339138" cy="1339138"/>
          </a:xfrm>
        </p:grpSpPr>
        <p:sp>
          <p:nvSpPr>
            <p:cNvPr id="35" name="Elipse 34"/>
            <p:cNvSpPr/>
            <p:nvPr/>
          </p:nvSpPr>
          <p:spPr>
            <a:xfrm>
              <a:off x="7625345" y="1124131"/>
              <a:ext cx="1339138" cy="1339138"/>
            </a:xfrm>
            <a:prstGeom prst="ellipse">
              <a:avLst/>
            </a:prstGeom>
            <a:solidFill>
              <a:schemeClr val="bg1"/>
            </a:solidFill>
            <a:ln w="7620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sp>
          <p:nvSpPr>
            <p:cNvPr id="36" name="Elipse 35"/>
            <p:cNvSpPr/>
            <p:nvPr/>
          </p:nvSpPr>
          <p:spPr>
            <a:xfrm>
              <a:off x="7827192" y="1454032"/>
              <a:ext cx="149758" cy="147587"/>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sp>
          <p:nvSpPr>
            <p:cNvPr id="37" name="Elipse 36"/>
            <p:cNvSpPr/>
            <p:nvPr/>
          </p:nvSpPr>
          <p:spPr>
            <a:xfrm>
              <a:off x="7905326" y="1836023"/>
              <a:ext cx="225722" cy="225722"/>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sp>
          <p:nvSpPr>
            <p:cNvPr id="38" name="Elipse 37"/>
            <p:cNvSpPr/>
            <p:nvPr/>
          </p:nvSpPr>
          <p:spPr>
            <a:xfrm>
              <a:off x="8246080" y="1638516"/>
              <a:ext cx="160610" cy="16061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sp>
          <p:nvSpPr>
            <p:cNvPr id="39" name="Elipse 38"/>
            <p:cNvSpPr/>
            <p:nvPr/>
          </p:nvSpPr>
          <p:spPr>
            <a:xfrm>
              <a:off x="8469631" y="2005315"/>
              <a:ext cx="151928" cy="151928"/>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sp>
          <p:nvSpPr>
            <p:cNvPr id="40" name="Elipse 39"/>
            <p:cNvSpPr/>
            <p:nvPr/>
          </p:nvSpPr>
          <p:spPr>
            <a:xfrm>
              <a:off x="8326385" y="1310786"/>
              <a:ext cx="186655" cy="184484"/>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sp>
          <p:nvSpPr>
            <p:cNvPr id="41" name="Elipse 40"/>
            <p:cNvSpPr/>
            <p:nvPr/>
          </p:nvSpPr>
          <p:spPr>
            <a:xfrm>
              <a:off x="8606367" y="1649369"/>
              <a:ext cx="184484" cy="186655"/>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sp>
          <p:nvSpPr>
            <p:cNvPr id="42" name="Elipse 41"/>
            <p:cNvSpPr/>
            <p:nvPr/>
          </p:nvSpPr>
          <p:spPr>
            <a:xfrm>
              <a:off x="8211354" y="2157243"/>
              <a:ext cx="130224" cy="132394"/>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CO"/>
            </a:p>
          </p:txBody>
        </p:sp>
        <p:cxnSp>
          <p:nvCxnSpPr>
            <p:cNvPr id="44" name="Conector recto 43"/>
            <p:cNvCxnSpPr/>
            <p:nvPr/>
          </p:nvCxnSpPr>
          <p:spPr>
            <a:xfrm flipV="1">
              <a:off x="7935712" y="1386749"/>
              <a:ext cx="453615" cy="134565"/>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45" name="Conector recto 44"/>
            <p:cNvCxnSpPr>
              <a:stCxn id="38" idx="0"/>
              <a:endCxn id="40" idx="4"/>
            </p:cNvCxnSpPr>
            <p:nvPr/>
          </p:nvCxnSpPr>
          <p:spPr>
            <a:xfrm flipV="1">
              <a:off x="8326385" y="1495269"/>
              <a:ext cx="93328" cy="143247"/>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49" name="Conector recto 48"/>
            <p:cNvCxnSpPr>
              <a:endCxn id="42" idx="1"/>
            </p:cNvCxnSpPr>
            <p:nvPr/>
          </p:nvCxnSpPr>
          <p:spPr>
            <a:xfrm>
              <a:off x="8000824" y="1957566"/>
              <a:ext cx="230063" cy="21921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53" name="Conector recto 52"/>
            <p:cNvCxnSpPr>
              <a:stCxn id="36" idx="5"/>
              <a:endCxn id="39" idx="1"/>
            </p:cNvCxnSpPr>
            <p:nvPr/>
          </p:nvCxnSpPr>
          <p:spPr>
            <a:xfrm>
              <a:off x="7955246" y="1579916"/>
              <a:ext cx="536089" cy="447103"/>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grpSp>
      <p:grpSp>
        <p:nvGrpSpPr>
          <p:cNvPr id="18457" name="Grupo 18456"/>
          <p:cNvGrpSpPr/>
          <p:nvPr/>
        </p:nvGrpSpPr>
        <p:grpSpPr>
          <a:xfrm>
            <a:off x="9428621" y="1529276"/>
            <a:ext cx="2445695" cy="1837972"/>
            <a:chOff x="9428621" y="1529276"/>
            <a:chExt cx="2445695" cy="1837972"/>
          </a:xfrm>
        </p:grpSpPr>
        <p:pic>
          <p:nvPicPr>
            <p:cNvPr id="79" name="Imagen 3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723304" y="1681157"/>
              <a:ext cx="1177028" cy="119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Rectángulo redondeado 79"/>
            <p:cNvSpPr/>
            <p:nvPr/>
          </p:nvSpPr>
          <p:spPr>
            <a:xfrm>
              <a:off x="9428621" y="2753876"/>
              <a:ext cx="1762087" cy="613372"/>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s-CO" dirty="0" smtClean="0"/>
                <a:t>SOLICITUD DE </a:t>
              </a:r>
            </a:p>
            <a:p>
              <a:pPr algn="ctr" eaLnBrk="1" hangingPunct="1">
                <a:defRPr/>
              </a:pPr>
              <a:r>
                <a:rPr lang="es-CO" dirty="0" smtClean="0"/>
                <a:t>INSCRIPCIÓN </a:t>
              </a:r>
              <a:endParaRPr lang="es-CO" dirty="0"/>
            </a:p>
          </p:txBody>
        </p:sp>
        <p:sp>
          <p:nvSpPr>
            <p:cNvPr id="18448" name="Llamada rectangular redondeada 18447"/>
            <p:cNvSpPr/>
            <p:nvPr/>
          </p:nvSpPr>
          <p:spPr>
            <a:xfrm>
              <a:off x="10595200" y="1563589"/>
              <a:ext cx="1232911" cy="542873"/>
            </a:xfrm>
            <a:custGeom>
              <a:avLst/>
              <a:gdLst>
                <a:gd name="connsiteX0" fmla="*/ 0 w 1232911"/>
                <a:gd name="connsiteY0" fmla="*/ 74806 h 448825"/>
                <a:gd name="connsiteX1" fmla="*/ 74806 w 1232911"/>
                <a:gd name="connsiteY1" fmla="*/ 0 h 448825"/>
                <a:gd name="connsiteX2" fmla="*/ 205485 w 1232911"/>
                <a:gd name="connsiteY2" fmla="*/ 0 h 448825"/>
                <a:gd name="connsiteX3" fmla="*/ 205485 w 1232911"/>
                <a:gd name="connsiteY3" fmla="*/ 0 h 448825"/>
                <a:gd name="connsiteX4" fmla="*/ 513713 w 1232911"/>
                <a:gd name="connsiteY4" fmla="*/ 0 h 448825"/>
                <a:gd name="connsiteX5" fmla="*/ 1158105 w 1232911"/>
                <a:gd name="connsiteY5" fmla="*/ 0 h 448825"/>
                <a:gd name="connsiteX6" fmla="*/ 1232911 w 1232911"/>
                <a:gd name="connsiteY6" fmla="*/ 74806 h 448825"/>
                <a:gd name="connsiteX7" fmla="*/ 1232911 w 1232911"/>
                <a:gd name="connsiteY7" fmla="*/ 261815 h 448825"/>
                <a:gd name="connsiteX8" fmla="*/ 1232911 w 1232911"/>
                <a:gd name="connsiteY8" fmla="*/ 261815 h 448825"/>
                <a:gd name="connsiteX9" fmla="*/ 1232911 w 1232911"/>
                <a:gd name="connsiteY9" fmla="*/ 374021 h 448825"/>
                <a:gd name="connsiteX10" fmla="*/ 1232911 w 1232911"/>
                <a:gd name="connsiteY10" fmla="*/ 374019 h 448825"/>
                <a:gd name="connsiteX11" fmla="*/ 1158105 w 1232911"/>
                <a:gd name="connsiteY11" fmla="*/ 448825 h 448825"/>
                <a:gd name="connsiteX12" fmla="*/ 513713 w 1232911"/>
                <a:gd name="connsiteY12" fmla="*/ 448825 h 448825"/>
                <a:gd name="connsiteX13" fmla="*/ 359603 w 1232911"/>
                <a:gd name="connsiteY13" fmla="*/ 504928 h 448825"/>
                <a:gd name="connsiteX14" fmla="*/ 205485 w 1232911"/>
                <a:gd name="connsiteY14" fmla="*/ 448825 h 448825"/>
                <a:gd name="connsiteX15" fmla="*/ 74806 w 1232911"/>
                <a:gd name="connsiteY15" fmla="*/ 448825 h 448825"/>
                <a:gd name="connsiteX16" fmla="*/ 0 w 1232911"/>
                <a:gd name="connsiteY16" fmla="*/ 374019 h 448825"/>
                <a:gd name="connsiteX17" fmla="*/ 0 w 1232911"/>
                <a:gd name="connsiteY17" fmla="*/ 374021 h 448825"/>
                <a:gd name="connsiteX18" fmla="*/ 0 w 1232911"/>
                <a:gd name="connsiteY18" fmla="*/ 261815 h 448825"/>
                <a:gd name="connsiteX19" fmla="*/ 0 w 1232911"/>
                <a:gd name="connsiteY19" fmla="*/ 261815 h 448825"/>
                <a:gd name="connsiteX20" fmla="*/ 0 w 1232911"/>
                <a:gd name="connsiteY20" fmla="*/ 74806 h 448825"/>
                <a:gd name="connsiteX0" fmla="*/ 0 w 1232911"/>
                <a:gd name="connsiteY0" fmla="*/ 74806 h 638931"/>
                <a:gd name="connsiteX1" fmla="*/ 74806 w 1232911"/>
                <a:gd name="connsiteY1" fmla="*/ 0 h 638931"/>
                <a:gd name="connsiteX2" fmla="*/ 205485 w 1232911"/>
                <a:gd name="connsiteY2" fmla="*/ 0 h 638931"/>
                <a:gd name="connsiteX3" fmla="*/ 205485 w 1232911"/>
                <a:gd name="connsiteY3" fmla="*/ 0 h 638931"/>
                <a:gd name="connsiteX4" fmla="*/ 513713 w 1232911"/>
                <a:gd name="connsiteY4" fmla="*/ 0 h 638931"/>
                <a:gd name="connsiteX5" fmla="*/ 1158105 w 1232911"/>
                <a:gd name="connsiteY5" fmla="*/ 0 h 638931"/>
                <a:gd name="connsiteX6" fmla="*/ 1232911 w 1232911"/>
                <a:gd name="connsiteY6" fmla="*/ 74806 h 638931"/>
                <a:gd name="connsiteX7" fmla="*/ 1232911 w 1232911"/>
                <a:gd name="connsiteY7" fmla="*/ 261815 h 638931"/>
                <a:gd name="connsiteX8" fmla="*/ 1232911 w 1232911"/>
                <a:gd name="connsiteY8" fmla="*/ 261815 h 638931"/>
                <a:gd name="connsiteX9" fmla="*/ 1232911 w 1232911"/>
                <a:gd name="connsiteY9" fmla="*/ 374021 h 638931"/>
                <a:gd name="connsiteX10" fmla="*/ 1232911 w 1232911"/>
                <a:gd name="connsiteY10" fmla="*/ 374019 h 638931"/>
                <a:gd name="connsiteX11" fmla="*/ 1158105 w 1232911"/>
                <a:gd name="connsiteY11" fmla="*/ 448825 h 638931"/>
                <a:gd name="connsiteX12" fmla="*/ 513713 w 1232911"/>
                <a:gd name="connsiteY12" fmla="*/ 448825 h 638931"/>
                <a:gd name="connsiteX13" fmla="*/ 202832 w 1232911"/>
                <a:gd name="connsiteY13" fmla="*/ 638931 h 638931"/>
                <a:gd name="connsiteX14" fmla="*/ 205485 w 1232911"/>
                <a:gd name="connsiteY14" fmla="*/ 448825 h 638931"/>
                <a:gd name="connsiteX15" fmla="*/ 74806 w 1232911"/>
                <a:gd name="connsiteY15" fmla="*/ 448825 h 638931"/>
                <a:gd name="connsiteX16" fmla="*/ 0 w 1232911"/>
                <a:gd name="connsiteY16" fmla="*/ 374019 h 638931"/>
                <a:gd name="connsiteX17" fmla="*/ 0 w 1232911"/>
                <a:gd name="connsiteY17" fmla="*/ 374021 h 638931"/>
                <a:gd name="connsiteX18" fmla="*/ 0 w 1232911"/>
                <a:gd name="connsiteY18" fmla="*/ 261815 h 638931"/>
                <a:gd name="connsiteX19" fmla="*/ 0 w 1232911"/>
                <a:gd name="connsiteY19" fmla="*/ 261815 h 638931"/>
                <a:gd name="connsiteX20" fmla="*/ 0 w 1232911"/>
                <a:gd name="connsiteY20" fmla="*/ 74806 h 63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2911" h="638931">
                  <a:moveTo>
                    <a:pt x="0" y="74806"/>
                  </a:moveTo>
                  <a:cubicBezTo>
                    <a:pt x="0" y="33492"/>
                    <a:pt x="33492" y="0"/>
                    <a:pt x="74806" y="0"/>
                  </a:cubicBezTo>
                  <a:lnTo>
                    <a:pt x="205485" y="0"/>
                  </a:lnTo>
                  <a:lnTo>
                    <a:pt x="205485" y="0"/>
                  </a:lnTo>
                  <a:lnTo>
                    <a:pt x="513713" y="0"/>
                  </a:lnTo>
                  <a:lnTo>
                    <a:pt x="1158105" y="0"/>
                  </a:lnTo>
                  <a:cubicBezTo>
                    <a:pt x="1199419" y="0"/>
                    <a:pt x="1232911" y="33492"/>
                    <a:pt x="1232911" y="74806"/>
                  </a:cubicBezTo>
                  <a:lnTo>
                    <a:pt x="1232911" y="261815"/>
                  </a:lnTo>
                  <a:lnTo>
                    <a:pt x="1232911" y="261815"/>
                  </a:lnTo>
                  <a:lnTo>
                    <a:pt x="1232911" y="374021"/>
                  </a:lnTo>
                  <a:lnTo>
                    <a:pt x="1232911" y="374019"/>
                  </a:lnTo>
                  <a:cubicBezTo>
                    <a:pt x="1232911" y="415333"/>
                    <a:pt x="1199419" y="448825"/>
                    <a:pt x="1158105" y="448825"/>
                  </a:cubicBezTo>
                  <a:lnTo>
                    <a:pt x="513713" y="448825"/>
                  </a:lnTo>
                  <a:lnTo>
                    <a:pt x="202832" y="638931"/>
                  </a:lnTo>
                  <a:cubicBezTo>
                    <a:pt x="203716" y="575562"/>
                    <a:pt x="204601" y="512194"/>
                    <a:pt x="205485" y="448825"/>
                  </a:cubicBezTo>
                  <a:lnTo>
                    <a:pt x="74806" y="448825"/>
                  </a:lnTo>
                  <a:cubicBezTo>
                    <a:pt x="33492" y="448825"/>
                    <a:pt x="0" y="415333"/>
                    <a:pt x="0" y="374019"/>
                  </a:cubicBezTo>
                  <a:lnTo>
                    <a:pt x="0" y="374021"/>
                  </a:lnTo>
                  <a:lnTo>
                    <a:pt x="0" y="261815"/>
                  </a:lnTo>
                  <a:lnTo>
                    <a:pt x="0" y="261815"/>
                  </a:lnTo>
                  <a:lnTo>
                    <a:pt x="0" y="74806"/>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smtClean="0"/>
                <a:t>n</a:t>
              </a:r>
              <a:endParaRPr lang="es-CO" dirty="0"/>
            </a:p>
          </p:txBody>
        </p:sp>
        <p:sp>
          <p:nvSpPr>
            <p:cNvPr id="18455" name="CuadroTexto 18454"/>
            <p:cNvSpPr txBox="1"/>
            <p:nvPr/>
          </p:nvSpPr>
          <p:spPr>
            <a:xfrm>
              <a:off x="10589431" y="1529276"/>
              <a:ext cx="681149" cy="276999"/>
            </a:xfrm>
            <a:prstGeom prst="rect">
              <a:avLst/>
            </a:prstGeom>
            <a:noFill/>
          </p:spPr>
          <p:txBody>
            <a:bodyPr wrap="none" rtlCol="0">
              <a:spAutoFit/>
            </a:bodyPr>
            <a:lstStyle/>
            <a:p>
              <a:r>
                <a:rPr lang="es-CO" sz="1200" dirty="0" smtClean="0">
                  <a:solidFill>
                    <a:schemeClr val="tx2">
                      <a:lumMod val="75000"/>
                    </a:schemeClr>
                  </a:solidFill>
                </a:rPr>
                <a:t>NUEVO </a:t>
              </a:r>
              <a:endParaRPr lang="es-CO" sz="1200" dirty="0">
                <a:solidFill>
                  <a:schemeClr val="tx2">
                    <a:lumMod val="75000"/>
                  </a:schemeClr>
                </a:solidFill>
              </a:endParaRPr>
            </a:p>
          </p:txBody>
        </p:sp>
        <p:sp>
          <p:nvSpPr>
            <p:cNvPr id="18456" name="CuadroTexto 18455"/>
            <p:cNvSpPr txBox="1"/>
            <p:nvPr/>
          </p:nvSpPr>
          <p:spPr>
            <a:xfrm>
              <a:off x="10783953" y="1634934"/>
              <a:ext cx="1090363" cy="369332"/>
            </a:xfrm>
            <a:prstGeom prst="rect">
              <a:avLst/>
            </a:prstGeom>
            <a:noFill/>
          </p:spPr>
          <p:txBody>
            <a:bodyPr wrap="none" rtlCol="0">
              <a:spAutoFit/>
            </a:bodyPr>
            <a:lstStyle/>
            <a:p>
              <a:r>
                <a:rPr lang="es-CO" dirty="0" smtClean="0">
                  <a:solidFill>
                    <a:schemeClr val="tx2">
                      <a:lumMod val="75000"/>
                    </a:schemeClr>
                  </a:solidFill>
                </a:rPr>
                <a:t>TENEDOR</a:t>
              </a:r>
              <a:endParaRPr lang="es-CO" dirty="0">
                <a:solidFill>
                  <a:schemeClr val="tx2">
                    <a:lumMod val="7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4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4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4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4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45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45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fade">
                                      <p:cBhvr>
                                        <p:cTn id="61" dur="500"/>
                                        <p:tgtEl>
                                          <p:spTgt spid="78"/>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9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fade">
                                      <p:cBhvr>
                                        <p:cTn id="70" dur="500"/>
                                        <p:tgtEl>
                                          <p:spTgt spid="83"/>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845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93"/>
                                        </p:tgtEl>
                                        <p:attrNameLst>
                                          <p:attrName>style.visibility</p:attrName>
                                        </p:attrNameLst>
                                      </p:cBhvr>
                                      <p:to>
                                        <p:strVal val="visible"/>
                                      </p:to>
                                    </p:set>
                                    <p:animEffect transition="in" filter="fade">
                                      <p:cBhvr>
                                        <p:cTn id="79" dur="500"/>
                                        <p:tgtEl>
                                          <p:spTgt spid="93"/>
                                        </p:tgtEl>
                                      </p:cBhvr>
                                    </p:animEffect>
                                  </p:childTnLst>
                                </p:cTn>
                              </p:par>
                              <p:par>
                                <p:cTn id="80" presetID="10" presetClass="entr" presetSubtype="0" fill="hold"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500"/>
                                        <p:tgtEl>
                                          <p:spTgt spid="1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7937" y="645182"/>
            <a:ext cx="12184063" cy="6194425"/>
          </a:xfrm>
          <a:prstGeom prst="rect">
            <a:avLst/>
          </a:prstGeom>
          <a:solidFill>
            <a:srgbClr val="FFF8E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p>
        </p:txBody>
      </p:sp>
      <p:sp>
        <p:nvSpPr>
          <p:cNvPr id="6" name="Rectángulo 5"/>
          <p:cNvSpPr/>
          <p:nvPr/>
        </p:nvSpPr>
        <p:spPr>
          <a:xfrm>
            <a:off x="0" y="-11113"/>
            <a:ext cx="12192000" cy="642938"/>
          </a:xfrm>
          <a:prstGeom prst="rect">
            <a:avLst/>
          </a:prstGeom>
          <a:solidFill>
            <a:srgbClr val="596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pic>
        <p:nvPicPr>
          <p:cNvPr id="8" name="Imagen 7"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83650" y="6148388"/>
            <a:ext cx="316706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10"/>
          <p:cNvSpPr/>
          <p:nvPr/>
        </p:nvSpPr>
        <p:spPr>
          <a:xfrm>
            <a:off x="1267009" y="3828462"/>
            <a:ext cx="10116670" cy="156350"/>
          </a:xfrm>
          <a:prstGeom prst="rect">
            <a:avLst/>
          </a:prstGeom>
          <a:solidFill>
            <a:schemeClr val="accent1">
              <a:lumMod val="75000"/>
            </a:schemeClr>
          </a:solidFill>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3" name="Elipse 12"/>
          <p:cNvSpPr/>
          <p:nvPr/>
        </p:nvSpPr>
        <p:spPr>
          <a:xfrm>
            <a:off x="1207742" y="2334670"/>
            <a:ext cx="491066" cy="491066"/>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cxnSp>
        <p:nvCxnSpPr>
          <p:cNvPr id="14" name="Conector recto 13"/>
          <p:cNvCxnSpPr/>
          <p:nvPr/>
        </p:nvCxnSpPr>
        <p:spPr>
          <a:xfrm>
            <a:off x="1453275" y="2712516"/>
            <a:ext cx="0" cy="1289229"/>
          </a:xfrm>
          <a:prstGeom prst="line">
            <a:avLst/>
          </a:prstGeom>
        </p:spPr>
        <p:style>
          <a:lnRef idx="2">
            <a:schemeClr val="accent6"/>
          </a:lnRef>
          <a:fillRef idx="1">
            <a:schemeClr val="lt1"/>
          </a:fillRef>
          <a:effectRef idx="0">
            <a:schemeClr val="accent6"/>
          </a:effectRef>
          <a:fontRef idx="minor">
            <a:schemeClr val="dk1"/>
          </a:fontRef>
        </p:style>
      </p:cxnSp>
      <p:sp>
        <p:nvSpPr>
          <p:cNvPr id="16" name="Elipse 15"/>
          <p:cNvSpPr/>
          <p:nvPr/>
        </p:nvSpPr>
        <p:spPr>
          <a:xfrm>
            <a:off x="2757142" y="5005703"/>
            <a:ext cx="491066" cy="491066"/>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cxnSp>
        <p:nvCxnSpPr>
          <p:cNvPr id="17" name="Conector recto 16"/>
          <p:cNvCxnSpPr/>
          <p:nvPr/>
        </p:nvCxnSpPr>
        <p:spPr>
          <a:xfrm>
            <a:off x="3002675" y="3836027"/>
            <a:ext cx="551" cy="1293910"/>
          </a:xfrm>
          <a:prstGeom prst="line">
            <a:avLst/>
          </a:prstGeom>
        </p:spPr>
        <p:style>
          <a:lnRef idx="2">
            <a:schemeClr val="accent6"/>
          </a:lnRef>
          <a:fillRef idx="1">
            <a:schemeClr val="lt1"/>
          </a:fillRef>
          <a:effectRef idx="0">
            <a:schemeClr val="accent6"/>
          </a:effectRef>
          <a:fontRef idx="minor">
            <a:schemeClr val="dk1"/>
          </a:fontRef>
        </p:style>
      </p:cxnSp>
      <p:cxnSp>
        <p:nvCxnSpPr>
          <p:cNvPr id="19" name="Conector recto 18"/>
          <p:cNvCxnSpPr>
            <a:endCxn id="20" idx="3"/>
          </p:cNvCxnSpPr>
          <p:nvPr/>
        </p:nvCxnSpPr>
        <p:spPr>
          <a:xfrm flipV="1">
            <a:off x="1533014" y="3586677"/>
            <a:ext cx="1324438" cy="315"/>
          </a:xfrm>
          <a:prstGeom prst="line">
            <a:avLst/>
          </a:prstGeom>
          <a:ln w="57150">
            <a:prstDash val="sysDot"/>
          </a:ln>
        </p:spPr>
        <p:style>
          <a:lnRef idx="2">
            <a:schemeClr val="accent1"/>
          </a:lnRef>
          <a:fillRef idx="0">
            <a:schemeClr val="accent1"/>
          </a:fillRef>
          <a:effectRef idx="1">
            <a:schemeClr val="accent1"/>
          </a:effectRef>
          <a:fontRef idx="minor">
            <a:schemeClr val="tx1"/>
          </a:fontRef>
        </p:style>
      </p:cxnSp>
      <p:sp>
        <p:nvSpPr>
          <p:cNvPr id="20" name="Flecha derecha 19"/>
          <p:cNvSpPr/>
          <p:nvPr/>
        </p:nvSpPr>
        <p:spPr>
          <a:xfrm>
            <a:off x="2631260" y="3433562"/>
            <a:ext cx="226192" cy="306230"/>
          </a:xfrm>
          <a:prstGeom prst="righ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1" name="CuadroTexto 20"/>
          <p:cNvSpPr txBox="1"/>
          <p:nvPr/>
        </p:nvSpPr>
        <p:spPr>
          <a:xfrm>
            <a:off x="1838285" y="2923728"/>
            <a:ext cx="779381" cy="646331"/>
          </a:xfrm>
          <a:prstGeom prst="rect">
            <a:avLst/>
          </a:prstGeom>
          <a:noFill/>
        </p:spPr>
        <p:txBody>
          <a:bodyPr wrap="none" rtlCol="0">
            <a:spAutoFit/>
          </a:bodyPr>
          <a:lstStyle/>
          <a:p>
            <a:pPr algn="ctr"/>
            <a:r>
              <a:rPr lang="es-CO" b="1" dirty="0" smtClean="0">
                <a:solidFill>
                  <a:schemeClr val="accent3">
                    <a:lumMod val="75000"/>
                  </a:schemeClr>
                </a:solidFill>
              </a:rPr>
              <a:t>3</a:t>
            </a:r>
          </a:p>
          <a:p>
            <a:pPr algn="ctr"/>
            <a:r>
              <a:rPr lang="es-CO" b="1" dirty="0" smtClean="0">
                <a:solidFill>
                  <a:schemeClr val="accent3">
                    <a:lumMod val="75000"/>
                  </a:schemeClr>
                </a:solidFill>
              </a:rPr>
              <a:t>meses</a:t>
            </a:r>
            <a:endParaRPr lang="es-CO" b="1" dirty="0">
              <a:solidFill>
                <a:schemeClr val="accent3">
                  <a:lumMod val="75000"/>
                </a:schemeClr>
              </a:solidFill>
            </a:endParaRPr>
          </a:p>
        </p:txBody>
      </p:sp>
      <p:sp>
        <p:nvSpPr>
          <p:cNvPr id="22" name="CuadroTexto 21"/>
          <p:cNvSpPr txBox="1"/>
          <p:nvPr/>
        </p:nvSpPr>
        <p:spPr>
          <a:xfrm>
            <a:off x="1566133" y="2073628"/>
            <a:ext cx="1598515" cy="369332"/>
          </a:xfrm>
          <a:prstGeom prst="rect">
            <a:avLst/>
          </a:prstGeom>
          <a:noFill/>
        </p:spPr>
        <p:txBody>
          <a:bodyPr wrap="none" rtlCol="0">
            <a:spAutoFit/>
          </a:bodyPr>
          <a:lstStyle/>
          <a:p>
            <a:r>
              <a:rPr lang="es-CO" dirty="0" smtClean="0"/>
              <a:t>Expedición del </a:t>
            </a:r>
          </a:p>
        </p:txBody>
      </p:sp>
      <p:sp>
        <p:nvSpPr>
          <p:cNvPr id="23" name="CuadroTexto 22"/>
          <p:cNvSpPr txBox="1"/>
          <p:nvPr/>
        </p:nvSpPr>
        <p:spPr>
          <a:xfrm>
            <a:off x="1691713" y="2294460"/>
            <a:ext cx="3137910" cy="461665"/>
          </a:xfrm>
          <a:prstGeom prst="rect">
            <a:avLst/>
          </a:prstGeom>
          <a:noFill/>
        </p:spPr>
        <p:txBody>
          <a:bodyPr wrap="none" rtlCol="0">
            <a:spAutoFit/>
          </a:bodyPr>
          <a:lstStyle/>
          <a:p>
            <a:r>
              <a:rPr lang="es-CO" sz="2400" dirty="0" smtClean="0"/>
              <a:t>DECRETO 1349 DE 2016</a:t>
            </a:r>
            <a:endParaRPr lang="es-CO" sz="2400" dirty="0"/>
          </a:p>
        </p:txBody>
      </p:sp>
      <p:sp>
        <p:nvSpPr>
          <p:cNvPr id="24" name="CuadroTexto 23"/>
          <p:cNvSpPr txBox="1"/>
          <p:nvPr/>
        </p:nvSpPr>
        <p:spPr>
          <a:xfrm>
            <a:off x="3266546" y="4873985"/>
            <a:ext cx="1574534" cy="369332"/>
          </a:xfrm>
          <a:prstGeom prst="rect">
            <a:avLst/>
          </a:prstGeom>
          <a:noFill/>
        </p:spPr>
        <p:txBody>
          <a:bodyPr wrap="none" rtlCol="0">
            <a:spAutoFit/>
          </a:bodyPr>
          <a:lstStyle/>
          <a:p>
            <a:r>
              <a:rPr lang="es-CO" dirty="0" smtClean="0"/>
              <a:t>Elaboración de</a:t>
            </a:r>
            <a:endParaRPr lang="es-CO" dirty="0"/>
          </a:p>
        </p:txBody>
      </p:sp>
      <p:sp>
        <p:nvSpPr>
          <p:cNvPr id="25" name="CuadroTexto 24"/>
          <p:cNvSpPr txBox="1"/>
          <p:nvPr/>
        </p:nvSpPr>
        <p:spPr>
          <a:xfrm>
            <a:off x="3248208" y="5091200"/>
            <a:ext cx="3617209" cy="830997"/>
          </a:xfrm>
          <a:prstGeom prst="rect">
            <a:avLst/>
          </a:prstGeom>
          <a:noFill/>
        </p:spPr>
        <p:txBody>
          <a:bodyPr wrap="none" rtlCol="0">
            <a:spAutoFit/>
          </a:bodyPr>
          <a:lstStyle/>
          <a:p>
            <a:r>
              <a:rPr lang="es-CO" sz="2400" dirty="0" smtClean="0"/>
              <a:t>Manual de Funcionamiento</a:t>
            </a:r>
          </a:p>
          <a:p>
            <a:r>
              <a:rPr lang="es-CO" sz="2400" dirty="0"/>
              <a:t>d</a:t>
            </a:r>
            <a:r>
              <a:rPr lang="es-CO" sz="2400" dirty="0" smtClean="0"/>
              <a:t>el Registro</a:t>
            </a:r>
            <a:endParaRPr lang="es-CO" sz="2400" dirty="0"/>
          </a:p>
        </p:txBody>
      </p:sp>
      <p:cxnSp>
        <p:nvCxnSpPr>
          <p:cNvPr id="27" name="Conector recto 26"/>
          <p:cNvCxnSpPr/>
          <p:nvPr/>
        </p:nvCxnSpPr>
        <p:spPr>
          <a:xfrm>
            <a:off x="3051641" y="3575325"/>
            <a:ext cx="3786433" cy="11667"/>
          </a:xfrm>
          <a:prstGeom prst="line">
            <a:avLst/>
          </a:prstGeom>
          <a:ln w="57150">
            <a:prstDash val="sysDot"/>
          </a:ln>
        </p:spPr>
        <p:style>
          <a:lnRef idx="2">
            <a:schemeClr val="accent1"/>
          </a:lnRef>
          <a:fillRef idx="0">
            <a:schemeClr val="accent1"/>
          </a:fillRef>
          <a:effectRef idx="1">
            <a:schemeClr val="accent1"/>
          </a:effectRef>
          <a:fontRef idx="minor">
            <a:schemeClr val="tx1"/>
          </a:fontRef>
        </p:style>
      </p:cxnSp>
      <p:sp>
        <p:nvSpPr>
          <p:cNvPr id="29" name="CuadroTexto 28"/>
          <p:cNvSpPr txBox="1"/>
          <p:nvPr/>
        </p:nvSpPr>
        <p:spPr>
          <a:xfrm>
            <a:off x="3702728" y="3132134"/>
            <a:ext cx="2136867" cy="369332"/>
          </a:xfrm>
          <a:prstGeom prst="rect">
            <a:avLst/>
          </a:prstGeom>
          <a:noFill/>
        </p:spPr>
        <p:txBody>
          <a:bodyPr wrap="none" rtlCol="0">
            <a:spAutoFit/>
          </a:bodyPr>
          <a:lstStyle/>
          <a:p>
            <a:pPr algn="ctr"/>
            <a:r>
              <a:rPr lang="es-CO" b="1" dirty="0" smtClean="0">
                <a:solidFill>
                  <a:schemeClr val="accent3">
                    <a:lumMod val="75000"/>
                  </a:schemeClr>
                </a:solidFill>
              </a:rPr>
              <a:t>Proceso de licitación</a:t>
            </a:r>
            <a:endParaRPr lang="es-CO" b="1" dirty="0">
              <a:solidFill>
                <a:schemeClr val="accent3">
                  <a:lumMod val="75000"/>
                </a:schemeClr>
              </a:solidFill>
            </a:endParaRPr>
          </a:p>
        </p:txBody>
      </p:sp>
      <p:sp>
        <p:nvSpPr>
          <p:cNvPr id="33" name="Elipse 32"/>
          <p:cNvSpPr/>
          <p:nvPr/>
        </p:nvSpPr>
        <p:spPr>
          <a:xfrm>
            <a:off x="6894167" y="1470920"/>
            <a:ext cx="491066" cy="491066"/>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cxnSp>
        <p:nvCxnSpPr>
          <p:cNvPr id="34" name="Conector recto 33"/>
          <p:cNvCxnSpPr>
            <a:stCxn id="55" idx="2"/>
          </p:cNvCxnSpPr>
          <p:nvPr/>
        </p:nvCxnSpPr>
        <p:spPr>
          <a:xfrm>
            <a:off x="7139700" y="1848063"/>
            <a:ext cx="0" cy="2144157"/>
          </a:xfrm>
          <a:prstGeom prst="line">
            <a:avLst/>
          </a:prstGeom>
        </p:spPr>
        <p:style>
          <a:lnRef idx="2">
            <a:schemeClr val="accent6"/>
          </a:lnRef>
          <a:fillRef idx="1">
            <a:schemeClr val="lt1"/>
          </a:fillRef>
          <a:effectRef idx="0">
            <a:schemeClr val="accent6"/>
          </a:effectRef>
          <a:fontRef idx="minor">
            <a:schemeClr val="dk1"/>
          </a:fontRef>
        </p:style>
      </p:cxnSp>
      <p:sp>
        <p:nvSpPr>
          <p:cNvPr id="36" name="CuadroTexto 35"/>
          <p:cNvSpPr txBox="1"/>
          <p:nvPr/>
        </p:nvSpPr>
        <p:spPr>
          <a:xfrm>
            <a:off x="7208875" y="2050797"/>
            <a:ext cx="2884641" cy="1323439"/>
          </a:xfrm>
          <a:prstGeom prst="rect">
            <a:avLst/>
          </a:prstGeom>
          <a:noFill/>
        </p:spPr>
        <p:txBody>
          <a:bodyPr wrap="square" rtlCol="0">
            <a:spAutoFit/>
          </a:bodyPr>
          <a:lstStyle/>
          <a:p>
            <a:pPr marL="285750" indent="-285750">
              <a:buFont typeface="Arial" panose="020B0604020202020204" pitchFamily="34" charset="0"/>
              <a:buChar char="•"/>
            </a:pPr>
            <a:r>
              <a:rPr lang="es-CO" sz="2000" dirty="0" smtClean="0"/>
              <a:t>Selección del Administrador.</a:t>
            </a:r>
          </a:p>
          <a:p>
            <a:pPr marL="285750" indent="-285750">
              <a:buFont typeface="Arial" panose="020B0604020202020204" pitchFamily="34" charset="0"/>
              <a:buChar char="•"/>
            </a:pPr>
            <a:r>
              <a:rPr lang="es-CO" sz="2000" dirty="0" smtClean="0"/>
              <a:t>Aprobación del </a:t>
            </a:r>
            <a:r>
              <a:rPr lang="es-CO" sz="2000" dirty="0"/>
              <a:t>M</a:t>
            </a:r>
            <a:r>
              <a:rPr lang="es-CO" sz="2000" dirty="0" smtClean="0"/>
              <a:t>anual de Usuario.</a:t>
            </a:r>
          </a:p>
        </p:txBody>
      </p:sp>
      <p:sp>
        <p:nvSpPr>
          <p:cNvPr id="38" name="Flecha derecha 37"/>
          <p:cNvSpPr/>
          <p:nvPr/>
        </p:nvSpPr>
        <p:spPr>
          <a:xfrm>
            <a:off x="6749237" y="3423288"/>
            <a:ext cx="226192" cy="306230"/>
          </a:xfrm>
          <a:prstGeom prst="righ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cxnSp>
        <p:nvCxnSpPr>
          <p:cNvPr id="39" name="Conector recto 38"/>
          <p:cNvCxnSpPr/>
          <p:nvPr/>
        </p:nvCxnSpPr>
        <p:spPr>
          <a:xfrm>
            <a:off x="7241510" y="3575325"/>
            <a:ext cx="3571616" cy="11667"/>
          </a:xfrm>
          <a:prstGeom prst="line">
            <a:avLst/>
          </a:prstGeom>
          <a:ln w="57150">
            <a:prstDash val="sysDot"/>
          </a:ln>
        </p:spPr>
        <p:style>
          <a:lnRef idx="2">
            <a:schemeClr val="accent1"/>
          </a:lnRef>
          <a:fillRef idx="0">
            <a:schemeClr val="accent1"/>
          </a:fillRef>
          <a:effectRef idx="1">
            <a:schemeClr val="accent1"/>
          </a:effectRef>
          <a:fontRef idx="minor">
            <a:schemeClr val="tx1"/>
          </a:fontRef>
        </p:style>
      </p:cxnSp>
      <p:sp>
        <p:nvSpPr>
          <p:cNvPr id="40" name="Elipse 39"/>
          <p:cNvSpPr/>
          <p:nvPr/>
        </p:nvSpPr>
        <p:spPr>
          <a:xfrm>
            <a:off x="10892612" y="5113279"/>
            <a:ext cx="491066" cy="491066"/>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cxnSp>
        <p:nvCxnSpPr>
          <p:cNvPr id="41" name="Conector recto 40"/>
          <p:cNvCxnSpPr/>
          <p:nvPr/>
        </p:nvCxnSpPr>
        <p:spPr>
          <a:xfrm>
            <a:off x="11138145" y="3828926"/>
            <a:ext cx="0" cy="1422400"/>
          </a:xfrm>
          <a:prstGeom prst="line">
            <a:avLst/>
          </a:prstGeom>
        </p:spPr>
        <p:style>
          <a:lnRef idx="2">
            <a:schemeClr val="accent6"/>
          </a:lnRef>
          <a:fillRef idx="1">
            <a:schemeClr val="lt1"/>
          </a:fillRef>
          <a:effectRef idx="0">
            <a:schemeClr val="accent6"/>
          </a:effectRef>
          <a:fontRef idx="minor">
            <a:schemeClr val="dk1"/>
          </a:fontRef>
        </p:style>
      </p:cxnSp>
      <p:sp>
        <p:nvSpPr>
          <p:cNvPr id="45" name="Flecha derecha 44"/>
          <p:cNvSpPr/>
          <p:nvPr/>
        </p:nvSpPr>
        <p:spPr>
          <a:xfrm>
            <a:off x="10763562" y="3436735"/>
            <a:ext cx="226192" cy="306230"/>
          </a:xfrm>
          <a:prstGeom prst="righ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6" name="CuadroTexto 45"/>
          <p:cNvSpPr txBox="1"/>
          <p:nvPr/>
        </p:nvSpPr>
        <p:spPr>
          <a:xfrm>
            <a:off x="9004452" y="4811242"/>
            <a:ext cx="1202124" cy="369332"/>
          </a:xfrm>
          <a:prstGeom prst="rect">
            <a:avLst/>
          </a:prstGeom>
          <a:noFill/>
        </p:spPr>
        <p:txBody>
          <a:bodyPr wrap="none" rtlCol="0">
            <a:spAutoFit/>
          </a:bodyPr>
          <a:lstStyle/>
          <a:p>
            <a:pPr algn="ctr"/>
            <a:r>
              <a:rPr lang="es-CO" dirty="0" smtClean="0"/>
              <a:t>Entrada en</a:t>
            </a:r>
          </a:p>
        </p:txBody>
      </p:sp>
      <p:sp>
        <p:nvSpPr>
          <p:cNvPr id="47" name="CuadroTexto 46"/>
          <p:cNvSpPr txBox="1"/>
          <p:nvPr/>
        </p:nvSpPr>
        <p:spPr>
          <a:xfrm>
            <a:off x="8764098" y="5035104"/>
            <a:ext cx="1682833" cy="461665"/>
          </a:xfrm>
          <a:prstGeom prst="rect">
            <a:avLst/>
          </a:prstGeom>
          <a:noFill/>
        </p:spPr>
        <p:txBody>
          <a:bodyPr wrap="none" rtlCol="0">
            <a:spAutoFit/>
          </a:bodyPr>
          <a:lstStyle/>
          <a:p>
            <a:pPr algn="ctr"/>
            <a:r>
              <a:rPr lang="es-CO" sz="2400" dirty="0" smtClean="0"/>
              <a:t>OPERACIÓN</a:t>
            </a:r>
          </a:p>
        </p:txBody>
      </p:sp>
      <p:sp>
        <p:nvSpPr>
          <p:cNvPr id="48" name="CuadroTexto 47"/>
          <p:cNvSpPr txBox="1"/>
          <p:nvPr/>
        </p:nvSpPr>
        <p:spPr>
          <a:xfrm>
            <a:off x="7937" y="-343701"/>
            <a:ext cx="12441237" cy="954107"/>
          </a:xfrm>
          <a:prstGeom prst="rect">
            <a:avLst/>
          </a:prstGeom>
          <a:noFill/>
        </p:spPr>
        <p:txBody>
          <a:bodyPr>
            <a:spAutoFit/>
          </a:bodyPr>
          <a:lstStyle/>
          <a:p>
            <a:pPr algn="ctr" eaLnBrk="1" hangingPunct="1">
              <a:defRPr/>
            </a:pPr>
            <a:endParaRPr lang="es-CO" sz="2800" dirty="0" smtClean="0">
              <a:solidFill>
                <a:schemeClr val="bg1"/>
              </a:solidFill>
              <a:latin typeface="Arial" panose="020B0604020202020204" pitchFamily="34" charset="0"/>
              <a:ea typeface="+mj-ea"/>
              <a:cs typeface="Arial" panose="020B0604020202020204" pitchFamily="34" charset="0"/>
            </a:endParaRPr>
          </a:p>
          <a:p>
            <a:pPr algn="ctr" eaLnBrk="1" hangingPunct="1">
              <a:defRPr/>
            </a:pPr>
            <a:r>
              <a:rPr lang="es-CO" sz="2800" dirty="0" smtClean="0">
                <a:solidFill>
                  <a:schemeClr val="bg1"/>
                </a:solidFill>
                <a:latin typeface="Arial" panose="020B0604020202020204" pitchFamily="34" charset="0"/>
                <a:ea typeface="+mj-ea"/>
                <a:cs typeface="Arial" panose="020B0604020202020204" pitchFamily="34" charset="0"/>
              </a:rPr>
              <a:t>DECRETO </a:t>
            </a:r>
            <a:r>
              <a:rPr lang="es-CO" sz="2800" dirty="0">
                <a:solidFill>
                  <a:schemeClr val="bg1"/>
                </a:solidFill>
                <a:latin typeface="Arial" panose="020B0604020202020204" pitchFamily="34" charset="0"/>
                <a:ea typeface="+mj-ea"/>
                <a:cs typeface="Arial" panose="020B0604020202020204" pitchFamily="34" charset="0"/>
              </a:rPr>
              <a:t>– FACTURA ELECTRÓNICA</a:t>
            </a:r>
            <a:endParaRPr lang="es-CO" sz="2800" dirty="0">
              <a:solidFill>
                <a:schemeClr val="bg1"/>
              </a:solidFill>
              <a:latin typeface="Arial" panose="020B0604020202020204" pitchFamily="34" charset="0"/>
              <a:cs typeface="Arial" panose="020B0604020202020204" pitchFamily="34" charset="0"/>
            </a:endParaRPr>
          </a:p>
        </p:txBody>
      </p:sp>
      <p:sp>
        <p:nvSpPr>
          <p:cNvPr id="50" name="CuadroTexto 49"/>
          <p:cNvSpPr txBox="1"/>
          <p:nvPr/>
        </p:nvSpPr>
        <p:spPr>
          <a:xfrm>
            <a:off x="4518823" y="666502"/>
            <a:ext cx="3613040" cy="584775"/>
          </a:xfrm>
          <a:prstGeom prst="rect">
            <a:avLst/>
          </a:prstGeom>
          <a:noFill/>
        </p:spPr>
        <p:txBody>
          <a:bodyPr wrap="none" rtlCol="0">
            <a:spAutoFit/>
          </a:bodyPr>
          <a:lstStyle/>
          <a:p>
            <a:r>
              <a:rPr lang="es-CO" sz="3200" dirty="0" smtClean="0">
                <a:solidFill>
                  <a:schemeClr val="accent6">
                    <a:lumMod val="50000"/>
                  </a:schemeClr>
                </a:solidFill>
              </a:rPr>
              <a:t>TAREAS PENDIENTES</a:t>
            </a:r>
            <a:endParaRPr lang="es-CO" sz="3200" dirty="0">
              <a:solidFill>
                <a:schemeClr val="accent6">
                  <a:lumMod val="50000"/>
                </a:schemeClr>
              </a:solidFill>
            </a:endParaRPr>
          </a:p>
        </p:txBody>
      </p:sp>
      <p:sp>
        <p:nvSpPr>
          <p:cNvPr id="51" name="CuadroTexto 50"/>
          <p:cNvSpPr txBox="1"/>
          <p:nvPr/>
        </p:nvSpPr>
        <p:spPr>
          <a:xfrm>
            <a:off x="1292524" y="2352742"/>
            <a:ext cx="301686" cy="369332"/>
          </a:xfrm>
          <a:prstGeom prst="rect">
            <a:avLst/>
          </a:prstGeom>
          <a:noFill/>
        </p:spPr>
        <p:txBody>
          <a:bodyPr wrap="none" rtlCol="0">
            <a:spAutoFit/>
          </a:bodyPr>
          <a:lstStyle/>
          <a:p>
            <a:r>
              <a:rPr lang="es-CO" b="1" dirty="0" smtClean="0">
                <a:solidFill>
                  <a:schemeClr val="accent6">
                    <a:lumMod val="50000"/>
                  </a:schemeClr>
                </a:solidFill>
              </a:rPr>
              <a:t>1</a:t>
            </a:r>
            <a:endParaRPr lang="es-CO" b="1" dirty="0">
              <a:solidFill>
                <a:schemeClr val="accent6">
                  <a:lumMod val="50000"/>
                </a:schemeClr>
              </a:solidFill>
            </a:endParaRPr>
          </a:p>
        </p:txBody>
      </p:sp>
      <p:sp>
        <p:nvSpPr>
          <p:cNvPr id="53" name="CuadroTexto 52"/>
          <p:cNvSpPr txBox="1"/>
          <p:nvPr/>
        </p:nvSpPr>
        <p:spPr>
          <a:xfrm>
            <a:off x="2852383" y="5109389"/>
            <a:ext cx="301686" cy="369332"/>
          </a:xfrm>
          <a:prstGeom prst="rect">
            <a:avLst/>
          </a:prstGeom>
          <a:noFill/>
        </p:spPr>
        <p:txBody>
          <a:bodyPr wrap="none" rtlCol="0">
            <a:spAutoFit/>
          </a:bodyPr>
          <a:lstStyle/>
          <a:p>
            <a:r>
              <a:rPr lang="es-CO" b="1" dirty="0" smtClean="0">
                <a:solidFill>
                  <a:schemeClr val="accent6">
                    <a:lumMod val="50000"/>
                  </a:schemeClr>
                </a:solidFill>
              </a:rPr>
              <a:t>2</a:t>
            </a:r>
            <a:endParaRPr lang="es-CO" b="1" dirty="0">
              <a:solidFill>
                <a:schemeClr val="accent6">
                  <a:lumMod val="50000"/>
                </a:schemeClr>
              </a:solidFill>
            </a:endParaRPr>
          </a:p>
        </p:txBody>
      </p:sp>
      <p:sp>
        <p:nvSpPr>
          <p:cNvPr id="55" name="CuadroTexto 54"/>
          <p:cNvSpPr txBox="1"/>
          <p:nvPr/>
        </p:nvSpPr>
        <p:spPr>
          <a:xfrm>
            <a:off x="6988857" y="1478731"/>
            <a:ext cx="301686" cy="369332"/>
          </a:xfrm>
          <a:prstGeom prst="rect">
            <a:avLst/>
          </a:prstGeom>
          <a:noFill/>
        </p:spPr>
        <p:txBody>
          <a:bodyPr wrap="none" rtlCol="0">
            <a:spAutoFit/>
          </a:bodyPr>
          <a:lstStyle/>
          <a:p>
            <a:r>
              <a:rPr lang="es-CO" b="1" dirty="0">
                <a:solidFill>
                  <a:schemeClr val="accent6">
                    <a:lumMod val="50000"/>
                  </a:schemeClr>
                </a:solidFill>
              </a:rPr>
              <a:t>3</a:t>
            </a:r>
          </a:p>
        </p:txBody>
      </p:sp>
      <p:sp>
        <p:nvSpPr>
          <p:cNvPr id="60" name="CuadroTexto 59"/>
          <p:cNvSpPr txBox="1"/>
          <p:nvPr/>
        </p:nvSpPr>
        <p:spPr>
          <a:xfrm>
            <a:off x="10984068" y="5227543"/>
            <a:ext cx="301686" cy="369332"/>
          </a:xfrm>
          <a:prstGeom prst="rect">
            <a:avLst/>
          </a:prstGeom>
          <a:noFill/>
        </p:spPr>
        <p:txBody>
          <a:bodyPr wrap="none" rtlCol="0">
            <a:spAutoFit/>
          </a:bodyPr>
          <a:lstStyle/>
          <a:p>
            <a:r>
              <a:rPr lang="es-CO" b="1" dirty="0" smtClean="0">
                <a:solidFill>
                  <a:schemeClr val="accent6">
                    <a:lumMod val="50000"/>
                  </a:schemeClr>
                </a:solidFill>
              </a:rPr>
              <a:t>4</a:t>
            </a:r>
            <a:endParaRPr lang="es-CO" b="1" dirty="0">
              <a:solidFill>
                <a:schemeClr val="accent6">
                  <a:lumMod val="50000"/>
                </a:schemeClr>
              </a:solidFill>
            </a:endParaRPr>
          </a:p>
        </p:txBody>
      </p:sp>
    </p:spTree>
    <p:extLst>
      <p:ext uri="{BB962C8B-B14F-4D97-AF65-F5344CB8AC3E}">
        <p14:creationId xmlns:p14="http://schemas.microsoft.com/office/powerpoint/2010/main" val="270158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0" grpId="0" animBg="1"/>
      <p:bldP spid="21" grpId="0"/>
      <p:bldP spid="22" grpId="0"/>
      <p:bldP spid="23" grpId="0"/>
      <p:bldP spid="24" grpId="0"/>
      <p:bldP spid="25" grpId="0"/>
      <p:bldP spid="29" grpId="0"/>
      <p:bldP spid="33" grpId="0" animBg="1"/>
      <p:bldP spid="36" grpId="0"/>
      <p:bldP spid="38" grpId="0" animBg="1"/>
      <p:bldP spid="40" grpId="0" animBg="1"/>
      <p:bldP spid="45" grpId="0" animBg="1"/>
      <p:bldP spid="46" grpId="0"/>
      <p:bldP spid="47" grpId="0"/>
      <p:bldP spid="51" grpId="0"/>
      <p:bldP spid="53" grpId="0"/>
      <p:bldP spid="55"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MinistraPPT-05.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rot="10800000">
            <a:off x="-1" y="965199"/>
            <a:ext cx="12310533" cy="4842934"/>
          </a:xfrm>
          <a:prstGeom prst="rect">
            <a:avLst/>
          </a:prstGeom>
        </p:spPr>
      </p:pic>
      <p:sp>
        <p:nvSpPr>
          <p:cNvPr id="3" name="CuadroTexto 2"/>
          <p:cNvSpPr txBox="1"/>
          <p:nvPr/>
        </p:nvSpPr>
        <p:spPr>
          <a:xfrm>
            <a:off x="298173" y="4532623"/>
            <a:ext cx="8468140" cy="1323439"/>
          </a:xfrm>
          <a:prstGeom prst="rect">
            <a:avLst/>
          </a:prstGeom>
          <a:noFill/>
        </p:spPr>
        <p:txBody>
          <a:bodyPr wrap="square" rtlCol="0">
            <a:spAutoFit/>
          </a:bodyPr>
          <a:lstStyle/>
          <a:p>
            <a:r>
              <a:rPr lang="es-CO" sz="8000" dirty="0" smtClean="0">
                <a:solidFill>
                  <a:schemeClr val="bg1"/>
                </a:solidFill>
              </a:rPr>
              <a:t>GRACIAS</a:t>
            </a:r>
            <a:r>
              <a:rPr lang="es-CO" dirty="0" smtClean="0"/>
              <a:t> </a:t>
            </a:r>
            <a:endParaRPr lang="es-CO" dirty="0"/>
          </a:p>
        </p:txBody>
      </p:sp>
      <p:pic>
        <p:nvPicPr>
          <p:cNvPr id="4" name="Imagen 3" descr="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83650" y="6148388"/>
            <a:ext cx="316706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1376787" y="1372133"/>
            <a:ext cx="9556955" cy="3170099"/>
          </a:xfrm>
          <a:prstGeom prst="rect">
            <a:avLst/>
          </a:prstGeom>
        </p:spPr>
        <p:txBody>
          <a:bodyPr wrap="square">
            <a:spAutoFit/>
          </a:bodyPr>
          <a:lstStyle/>
          <a:p>
            <a:pPr algn="ctr" eaLnBrk="1" hangingPunct="1"/>
            <a:r>
              <a:rPr lang="es-CO" altLang="es-CO" sz="4000" i="1" dirty="0" smtClean="0">
                <a:solidFill>
                  <a:schemeClr val="bg1"/>
                </a:solidFill>
              </a:rPr>
              <a:t>“UN PEQUEÑO PASO PARA UN HOMBRE, PERO UN GRAN SALTO PARA LA HUMANIDAD”</a:t>
            </a:r>
          </a:p>
          <a:p>
            <a:pPr algn="r" eaLnBrk="1" hangingPunct="1"/>
            <a:endParaRPr lang="es-CO" altLang="es-CO" sz="4000" i="1" dirty="0" smtClean="0">
              <a:solidFill>
                <a:schemeClr val="bg1"/>
              </a:solidFill>
            </a:endParaRPr>
          </a:p>
          <a:p>
            <a:pPr algn="r" eaLnBrk="1" hangingPunct="1"/>
            <a:r>
              <a:rPr lang="es-CO" altLang="es-CO" sz="4000" i="1" dirty="0" smtClean="0">
                <a:solidFill>
                  <a:schemeClr val="bg1"/>
                </a:solidFill>
              </a:rPr>
              <a:t>NEIL ARMSTRONG</a:t>
            </a:r>
          </a:p>
        </p:txBody>
      </p:sp>
    </p:spTree>
    <p:extLst>
      <p:ext uri="{BB962C8B-B14F-4D97-AF65-F5344CB8AC3E}">
        <p14:creationId xmlns:p14="http://schemas.microsoft.com/office/powerpoint/2010/main" val="1705732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4"/>
          <p:cNvPicPr>
            <a:picLocks noChangeAspect="1"/>
          </p:cNvPicPr>
          <p:nvPr/>
        </p:nvPicPr>
        <p:blipFill>
          <a:blip r:embed="rId3">
            <a:extLst>
              <a:ext uri="{28A0092B-C50C-407E-A947-70E740481C1C}">
                <a14:useLocalDpi xmlns:a14="http://schemas.microsoft.com/office/drawing/2010/main" val="0"/>
              </a:ext>
            </a:extLst>
          </a:blip>
          <a:srcRect l="2" t="13541" r="-246" b="8379"/>
          <a:stretch>
            <a:fillRect/>
          </a:stretch>
        </p:blipFill>
        <p:spPr bwMode="auto">
          <a:xfrm>
            <a:off x="-207963" y="0"/>
            <a:ext cx="12430126"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n 8" descr="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90000" y="6169025"/>
            <a:ext cx="316706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ángulo 1"/>
          <p:cNvSpPr>
            <a:spLocks noChangeArrowheads="1"/>
          </p:cNvSpPr>
          <p:nvPr/>
        </p:nvSpPr>
        <p:spPr bwMode="auto">
          <a:xfrm>
            <a:off x="704850" y="1990725"/>
            <a:ext cx="11352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s-MX" altLang="es-CO" sz="2000" b="1"/>
          </a:p>
          <a:p>
            <a:pPr eaLnBrk="1" hangingPunct="1"/>
            <a:r>
              <a:rPr lang="es-MX" altLang="es-CO" sz="2000" b="1"/>
              <a:t> </a:t>
            </a:r>
            <a:endParaRPr lang="es-CO" altLang="es-CO" sz="2000">
              <a:solidFill>
                <a:srgbClr val="000000"/>
              </a:solidFill>
              <a:latin typeface="Arial" panose="020B0604020202020204" pitchFamily="34" charset="0"/>
              <a:cs typeface="Arial" panose="020B0604020202020204" pitchFamily="34" charset="0"/>
            </a:endParaRPr>
          </a:p>
        </p:txBody>
      </p:sp>
      <p:sp>
        <p:nvSpPr>
          <p:cNvPr id="3077" name="Rectángulo 2"/>
          <p:cNvSpPr>
            <a:spLocks noChangeArrowheads="1"/>
          </p:cNvSpPr>
          <p:nvPr/>
        </p:nvSpPr>
        <p:spPr bwMode="auto">
          <a:xfrm>
            <a:off x="436563" y="658813"/>
            <a:ext cx="108950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s-CO" altLang="es-CO" sz="2800" b="1">
                <a:solidFill>
                  <a:schemeClr val="bg1"/>
                </a:solidFill>
                <a:latin typeface="Arial" panose="020B0604020202020204" pitchFamily="34" charset="0"/>
                <a:cs typeface="Arial" panose="020B0604020202020204" pitchFamily="34" charset="0"/>
              </a:rPr>
              <a:t>Sabía que según la CEPAL solo el 12% de las Pymes tiene acceso al crédito formal, lo cual puede asociarse a diversas causas, entre las que se destaca:</a:t>
            </a:r>
          </a:p>
        </p:txBody>
      </p:sp>
      <p:sp>
        <p:nvSpPr>
          <p:cNvPr id="6" name="CuadroTexto 5"/>
          <p:cNvSpPr txBox="1"/>
          <p:nvPr/>
        </p:nvSpPr>
        <p:spPr>
          <a:xfrm>
            <a:off x="1250950" y="2274888"/>
            <a:ext cx="9498013" cy="1662112"/>
          </a:xfrm>
          <a:prstGeom prst="rect">
            <a:avLst/>
          </a:prstGeom>
          <a:noFill/>
        </p:spPr>
        <p:txBody>
          <a:bodyPr>
            <a:spAutoFit/>
          </a:bodyPr>
          <a:lstStyle/>
          <a:p>
            <a:pPr algn="ctr" eaLnBrk="1" hangingPunct="1">
              <a:defRPr/>
            </a:pPr>
            <a:r>
              <a:rPr lang="es-CO" sz="2800" dirty="0">
                <a:solidFill>
                  <a:schemeClr val="tx1">
                    <a:lumMod val="95000"/>
                    <a:lumOff val="5000"/>
                  </a:schemeClr>
                </a:solidFill>
                <a:latin typeface="Arial" panose="020B0604020202020204" pitchFamily="34" charset="0"/>
                <a:cs typeface="Arial" panose="020B0604020202020204" pitchFamily="34" charset="0"/>
              </a:rPr>
              <a:t>La </a:t>
            </a:r>
            <a:r>
              <a:rPr lang="es-CO" sz="2800" b="1" dirty="0">
                <a:solidFill>
                  <a:schemeClr val="tx1">
                    <a:lumMod val="95000"/>
                    <a:lumOff val="5000"/>
                  </a:schemeClr>
                </a:solidFill>
                <a:latin typeface="Arial" panose="020B0604020202020204" pitchFamily="34" charset="0"/>
                <a:cs typeface="Arial" panose="020B0604020202020204" pitchFamily="34" charset="0"/>
              </a:rPr>
              <a:t>incoherencia</a:t>
            </a:r>
            <a:r>
              <a:rPr lang="es-CO" sz="2800" dirty="0">
                <a:solidFill>
                  <a:schemeClr val="tx1">
                    <a:lumMod val="95000"/>
                    <a:lumOff val="5000"/>
                  </a:schemeClr>
                </a:solidFill>
                <a:latin typeface="Arial" panose="020B0604020202020204" pitchFamily="34" charset="0"/>
                <a:cs typeface="Arial" panose="020B0604020202020204" pitchFamily="34" charset="0"/>
              </a:rPr>
              <a:t> entre las condiciones del mercado financiero y la realidad de las empresas, </a:t>
            </a:r>
            <a:r>
              <a:rPr lang="es-CO" sz="2800" b="1" dirty="0">
                <a:solidFill>
                  <a:schemeClr val="tx1">
                    <a:lumMod val="95000"/>
                    <a:lumOff val="5000"/>
                  </a:schemeClr>
                </a:solidFill>
                <a:latin typeface="Arial" panose="020B0604020202020204" pitchFamily="34" charset="0"/>
                <a:cs typeface="Arial" panose="020B0604020202020204" pitchFamily="34" charset="0"/>
              </a:rPr>
              <a:t>sus procesos </a:t>
            </a:r>
            <a:r>
              <a:rPr lang="es-CO" sz="2800" dirty="0">
                <a:solidFill>
                  <a:schemeClr val="tx1">
                    <a:lumMod val="95000"/>
                    <a:lumOff val="5000"/>
                  </a:schemeClr>
                </a:solidFill>
                <a:latin typeface="Arial" panose="020B0604020202020204" pitchFamily="34" charset="0"/>
                <a:cs typeface="Arial" panose="020B0604020202020204" pitchFamily="34" charset="0"/>
              </a:rPr>
              <a:t>productivos y necesidades de </a:t>
            </a:r>
            <a:r>
              <a:rPr lang="es-CO" sz="2800" b="1" dirty="0">
                <a:solidFill>
                  <a:schemeClr val="tx1">
                    <a:lumMod val="95000"/>
                    <a:lumOff val="5000"/>
                  </a:schemeClr>
                </a:solidFill>
                <a:latin typeface="Arial" panose="020B0604020202020204" pitchFamily="34" charset="0"/>
                <a:cs typeface="Arial" panose="020B0604020202020204" pitchFamily="34" charset="0"/>
              </a:rPr>
              <a:t>financiación</a:t>
            </a:r>
            <a:r>
              <a:rPr lang="es-CO" sz="2800" dirty="0">
                <a:solidFill>
                  <a:schemeClr val="tx1">
                    <a:lumMod val="95000"/>
                    <a:lumOff val="5000"/>
                  </a:schemeClr>
                </a:solidFill>
                <a:latin typeface="Arial" panose="020B0604020202020204" pitchFamily="34" charset="0"/>
                <a:cs typeface="Arial" panose="020B0604020202020204" pitchFamily="34" charset="0"/>
              </a:rPr>
              <a:t>. </a:t>
            </a:r>
          </a:p>
          <a:p>
            <a:pPr algn="ctr" eaLnBrk="1" hangingPunct="1">
              <a:defRPr/>
            </a:pPr>
            <a:endParaRPr lang="es-CO" b="1" dirty="0">
              <a:solidFill>
                <a:schemeClr val="tx1">
                  <a:lumMod val="95000"/>
                  <a:lumOff val="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9525" y="577850"/>
            <a:ext cx="12201525" cy="628015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p>
        </p:txBody>
      </p:sp>
      <p:sp>
        <p:nvSpPr>
          <p:cNvPr id="5" name="Rectángulo 4"/>
          <p:cNvSpPr/>
          <p:nvPr/>
        </p:nvSpPr>
        <p:spPr>
          <a:xfrm>
            <a:off x="-9525" y="1277938"/>
            <a:ext cx="12201525" cy="1585912"/>
          </a:xfrm>
          <a:prstGeom prst="rect">
            <a:avLst/>
          </a:prstGeom>
          <a:solidFill>
            <a:srgbClr val="4EC4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p>
        </p:txBody>
      </p:sp>
      <p:sp>
        <p:nvSpPr>
          <p:cNvPr id="6" name="Rectángulo 5"/>
          <p:cNvSpPr/>
          <p:nvPr/>
        </p:nvSpPr>
        <p:spPr>
          <a:xfrm>
            <a:off x="0" y="2989263"/>
            <a:ext cx="12201525" cy="1585912"/>
          </a:xfrm>
          <a:prstGeom prst="rect">
            <a:avLst/>
          </a:prstGeom>
          <a:solidFill>
            <a:srgbClr val="2A84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p>
        </p:txBody>
      </p:sp>
      <p:sp>
        <p:nvSpPr>
          <p:cNvPr id="7" name="Rectángulo 6"/>
          <p:cNvSpPr/>
          <p:nvPr/>
        </p:nvSpPr>
        <p:spPr>
          <a:xfrm>
            <a:off x="-9525" y="4700588"/>
            <a:ext cx="12201525" cy="2157412"/>
          </a:xfrm>
          <a:prstGeom prst="rect">
            <a:avLst/>
          </a:prstGeom>
          <a:solidFill>
            <a:srgbClr val="1F61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p>
        </p:txBody>
      </p:sp>
      <p:sp>
        <p:nvSpPr>
          <p:cNvPr id="8" name="Rectángulo 7"/>
          <p:cNvSpPr/>
          <p:nvPr/>
        </p:nvSpPr>
        <p:spPr>
          <a:xfrm>
            <a:off x="0" y="-11113"/>
            <a:ext cx="12192000" cy="642938"/>
          </a:xfrm>
          <a:prstGeom prst="rect">
            <a:avLst/>
          </a:prstGeom>
          <a:solidFill>
            <a:srgbClr val="596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p>
        </p:txBody>
      </p:sp>
      <p:sp>
        <p:nvSpPr>
          <p:cNvPr id="9" name="CuadroTexto 8"/>
          <p:cNvSpPr txBox="1"/>
          <p:nvPr/>
        </p:nvSpPr>
        <p:spPr>
          <a:xfrm>
            <a:off x="7938" y="66313"/>
            <a:ext cx="12441237" cy="523875"/>
          </a:xfrm>
          <a:prstGeom prst="rect">
            <a:avLst/>
          </a:prstGeom>
          <a:noFill/>
        </p:spPr>
        <p:txBody>
          <a:bodyPr>
            <a:spAutoFit/>
          </a:bodyPr>
          <a:lstStyle/>
          <a:p>
            <a:pPr algn="ctr" eaLnBrk="1" hangingPunct="1">
              <a:defRPr/>
            </a:pPr>
            <a:r>
              <a:rPr lang="es-CO" sz="2800" dirty="0" smtClean="0">
                <a:solidFill>
                  <a:schemeClr val="bg1"/>
                </a:solidFill>
                <a:latin typeface="Arial" panose="020B0604020202020204" pitchFamily="34" charset="0"/>
                <a:ea typeface="+mj-ea"/>
                <a:cs typeface="Arial" panose="020B0604020202020204" pitchFamily="34" charset="0"/>
              </a:rPr>
              <a:t>DECRETO </a:t>
            </a:r>
            <a:r>
              <a:rPr lang="es-CO" sz="2800" dirty="0">
                <a:solidFill>
                  <a:schemeClr val="bg1"/>
                </a:solidFill>
                <a:latin typeface="Arial" panose="020B0604020202020204" pitchFamily="34" charset="0"/>
                <a:ea typeface="+mj-ea"/>
                <a:cs typeface="Arial" panose="020B0604020202020204" pitchFamily="34" charset="0"/>
              </a:rPr>
              <a:t>– FACTURA ELECTRÓNICA</a:t>
            </a:r>
            <a:endParaRPr lang="es-CO" sz="2800" dirty="0">
              <a:solidFill>
                <a:schemeClr val="bg1"/>
              </a:solidFill>
              <a:latin typeface="Arial" panose="020B0604020202020204" pitchFamily="34" charset="0"/>
              <a:cs typeface="Arial" panose="020B0604020202020204" pitchFamily="34" charset="0"/>
            </a:endParaRPr>
          </a:p>
        </p:txBody>
      </p:sp>
      <p:sp>
        <p:nvSpPr>
          <p:cNvPr id="7176" name="CuadroTexto 9"/>
          <p:cNvSpPr txBox="1">
            <a:spLocks noChangeArrowheads="1"/>
          </p:cNvSpPr>
          <p:nvPr/>
        </p:nvSpPr>
        <p:spPr bwMode="auto">
          <a:xfrm>
            <a:off x="2898445" y="584339"/>
            <a:ext cx="66602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CO" altLang="es-CO" sz="4000" b="1" dirty="0" smtClean="0"/>
              <a:t>FUNDAMENTOS NORMATIVOS</a:t>
            </a:r>
            <a:endParaRPr lang="es-CO" altLang="es-CO" sz="4000" b="1" dirty="0"/>
          </a:p>
        </p:txBody>
      </p:sp>
      <p:sp>
        <p:nvSpPr>
          <p:cNvPr id="7177" name="CuadroTexto 11"/>
          <p:cNvSpPr txBox="1">
            <a:spLocks noChangeArrowheads="1"/>
          </p:cNvSpPr>
          <p:nvPr/>
        </p:nvSpPr>
        <p:spPr bwMode="auto">
          <a:xfrm>
            <a:off x="2347913" y="1784350"/>
            <a:ext cx="14192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CO" altLang="es-CO" sz="6600"/>
              <a:t>LEY</a:t>
            </a:r>
          </a:p>
        </p:txBody>
      </p:sp>
      <p:sp>
        <p:nvSpPr>
          <p:cNvPr id="13" name="CuadroTexto 12"/>
          <p:cNvSpPr txBox="1"/>
          <p:nvPr/>
        </p:nvSpPr>
        <p:spPr>
          <a:xfrm>
            <a:off x="3971925" y="1155700"/>
            <a:ext cx="3171825" cy="1862138"/>
          </a:xfrm>
          <a:prstGeom prst="rect">
            <a:avLst/>
          </a:prstGeom>
          <a:noFill/>
        </p:spPr>
        <p:txBody>
          <a:bodyPr wrap="none">
            <a:spAutoFit/>
          </a:bodyPr>
          <a:lstStyle/>
          <a:p>
            <a:pPr eaLnBrk="1" hangingPunct="1">
              <a:defRPr/>
            </a:pPr>
            <a:r>
              <a:rPr lang="es-CO" sz="11500" dirty="0">
                <a:solidFill>
                  <a:schemeClr val="bg1">
                    <a:lumMod val="95000"/>
                  </a:schemeClr>
                </a:solidFill>
              </a:rPr>
              <a:t>1231</a:t>
            </a:r>
          </a:p>
        </p:txBody>
      </p:sp>
      <p:pic>
        <p:nvPicPr>
          <p:cNvPr id="7179" name="Imagen 14"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00" y="6019800"/>
            <a:ext cx="316706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CuadroTexto 15"/>
          <p:cNvSpPr txBox="1">
            <a:spLocks noChangeArrowheads="1"/>
          </p:cNvSpPr>
          <p:nvPr/>
        </p:nvSpPr>
        <p:spPr bwMode="auto">
          <a:xfrm>
            <a:off x="7143750" y="2073275"/>
            <a:ext cx="10556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CO" altLang="es-CO" sz="4400" b="1"/>
              <a:t>DEL</a:t>
            </a:r>
          </a:p>
        </p:txBody>
      </p:sp>
      <p:sp>
        <p:nvSpPr>
          <p:cNvPr id="7181" name="CuadroTexto 16"/>
          <p:cNvSpPr txBox="1">
            <a:spLocks noChangeArrowheads="1"/>
          </p:cNvSpPr>
          <p:nvPr/>
        </p:nvSpPr>
        <p:spPr bwMode="auto">
          <a:xfrm>
            <a:off x="8064500" y="1565275"/>
            <a:ext cx="24733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CO" altLang="es-CO" sz="8800"/>
              <a:t>2008</a:t>
            </a:r>
          </a:p>
        </p:txBody>
      </p:sp>
      <p:sp>
        <p:nvSpPr>
          <p:cNvPr id="7182" name="CuadroTexto 17"/>
          <p:cNvSpPr txBox="1">
            <a:spLocks noChangeArrowheads="1"/>
          </p:cNvSpPr>
          <p:nvPr/>
        </p:nvSpPr>
        <p:spPr bwMode="auto">
          <a:xfrm>
            <a:off x="541338" y="5316538"/>
            <a:ext cx="34020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CO" altLang="es-CO" sz="6400"/>
              <a:t>DECRETO</a:t>
            </a:r>
          </a:p>
        </p:txBody>
      </p:sp>
      <p:sp>
        <p:nvSpPr>
          <p:cNvPr id="19" name="CuadroTexto 18"/>
          <p:cNvSpPr txBox="1"/>
          <p:nvPr/>
        </p:nvSpPr>
        <p:spPr>
          <a:xfrm>
            <a:off x="3971925" y="2936875"/>
            <a:ext cx="3171825" cy="1862138"/>
          </a:xfrm>
          <a:prstGeom prst="rect">
            <a:avLst/>
          </a:prstGeom>
          <a:noFill/>
        </p:spPr>
        <p:txBody>
          <a:bodyPr wrap="none">
            <a:spAutoFit/>
          </a:bodyPr>
          <a:lstStyle/>
          <a:p>
            <a:pPr eaLnBrk="1" hangingPunct="1">
              <a:defRPr/>
            </a:pPr>
            <a:r>
              <a:rPr lang="es-CO" sz="11500" dirty="0">
                <a:solidFill>
                  <a:schemeClr val="bg1">
                    <a:lumMod val="95000"/>
                  </a:schemeClr>
                </a:solidFill>
              </a:rPr>
              <a:t>1753</a:t>
            </a:r>
          </a:p>
        </p:txBody>
      </p:sp>
      <p:sp>
        <p:nvSpPr>
          <p:cNvPr id="7184" name="CuadroTexto 19"/>
          <p:cNvSpPr txBox="1">
            <a:spLocks noChangeArrowheads="1"/>
          </p:cNvSpPr>
          <p:nvPr/>
        </p:nvSpPr>
        <p:spPr bwMode="auto">
          <a:xfrm>
            <a:off x="7143750" y="3678238"/>
            <a:ext cx="10556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CO" altLang="es-CO" sz="4400" b="1"/>
              <a:t>DEL</a:t>
            </a:r>
          </a:p>
        </p:txBody>
      </p:sp>
      <p:sp>
        <p:nvSpPr>
          <p:cNvPr id="7185" name="CuadroTexto 20"/>
          <p:cNvSpPr txBox="1">
            <a:spLocks noChangeArrowheads="1"/>
          </p:cNvSpPr>
          <p:nvPr/>
        </p:nvSpPr>
        <p:spPr bwMode="auto">
          <a:xfrm>
            <a:off x="8032750" y="3186113"/>
            <a:ext cx="24733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CO" altLang="es-CO" sz="8800"/>
              <a:t>2015</a:t>
            </a:r>
          </a:p>
        </p:txBody>
      </p:sp>
      <p:sp>
        <p:nvSpPr>
          <p:cNvPr id="7186" name="CuadroTexto 24"/>
          <p:cNvSpPr txBox="1">
            <a:spLocks noChangeArrowheads="1"/>
          </p:cNvSpPr>
          <p:nvPr/>
        </p:nvSpPr>
        <p:spPr bwMode="auto">
          <a:xfrm>
            <a:off x="2338388" y="3363913"/>
            <a:ext cx="1419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CO" altLang="es-CO" sz="6600"/>
              <a:t>LEY</a:t>
            </a:r>
          </a:p>
        </p:txBody>
      </p:sp>
      <p:sp>
        <p:nvSpPr>
          <p:cNvPr id="27" name="CuadroTexto 26"/>
          <p:cNvSpPr txBox="1"/>
          <p:nvPr/>
        </p:nvSpPr>
        <p:spPr>
          <a:xfrm>
            <a:off x="3943350" y="4703763"/>
            <a:ext cx="3171825" cy="1862137"/>
          </a:xfrm>
          <a:prstGeom prst="rect">
            <a:avLst/>
          </a:prstGeom>
          <a:noFill/>
        </p:spPr>
        <p:txBody>
          <a:bodyPr wrap="none">
            <a:spAutoFit/>
          </a:bodyPr>
          <a:lstStyle/>
          <a:p>
            <a:pPr eaLnBrk="1" hangingPunct="1">
              <a:defRPr/>
            </a:pPr>
            <a:r>
              <a:rPr lang="es-CO" sz="11500" dirty="0">
                <a:solidFill>
                  <a:schemeClr val="bg1">
                    <a:lumMod val="95000"/>
                  </a:schemeClr>
                </a:solidFill>
              </a:rPr>
              <a:t>2242</a:t>
            </a:r>
          </a:p>
        </p:txBody>
      </p:sp>
      <p:sp>
        <p:nvSpPr>
          <p:cNvPr id="7188" name="CuadroTexto 27"/>
          <p:cNvSpPr txBox="1">
            <a:spLocks noChangeArrowheads="1"/>
          </p:cNvSpPr>
          <p:nvPr/>
        </p:nvSpPr>
        <p:spPr bwMode="auto">
          <a:xfrm>
            <a:off x="7034213" y="5508625"/>
            <a:ext cx="10556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CO" altLang="es-CO" sz="4400" b="1"/>
              <a:t>DEL</a:t>
            </a:r>
          </a:p>
        </p:txBody>
      </p:sp>
      <p:sp>
        <p:nvSpPr>
          <p:cNvPr id="7189" name="CuadroTexto 28"/>
          <p:cNvSpPr txBox="1">
            <a:spLocks noChangeArrowheads="1"/>
          </p:cNvSpPr>
          <p:nvPr/>
        </p:nvSpPr>
        <p:spPr bwMode="auto">
          <a:xfrm>
            <a:off x="7972425" y="4994275"/>
            <a:ext cx="24733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CO" altLang="es-CO" sz="8800"/>
              <a:t>2015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p:cNvSpPr/>
          <p:nvPr/>
        </p:nvSpPr>
        <p:spPr>
          <a:xfrm>
            <a:off x="4040188" y="1844675"/>
            <a:ext cx="4111625" cy="5013325"/>
          </a:xfrm>
          <a:prstGeom prst="rect">
            <a:avLst/>
          </a:prstGeom>
          <a:solidFill>
            <a:srgbClr val="FDC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p>
        </p:txBody>
      </p:sp>
      <p:sp>
        <p:nvSpPr>
          <p:cNvPr id="23" name="Rectángulo 22"/>
          <p:cNvSpPr/>
          <p:nvPr/>
        </p:nvSpPr>
        <p:spPr>
          <a:xfrm>
            <a:off x="8151813" y="1855788"/>
            <a:ext cx="4054475" cy="5013325"/>
          </a:xfrm>
          <a:prstGeom prst="rect">
            <a:avLst/>
          </a:prstGeom>
          <a:solidFill>
            <a:srgbClr val="FC77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4400" kern="500" spc="100" dirty="0"/>
          </a:p>
        </p:txBody>
      </p:sp>
      <p:sp>
        <p:nvSpPr>
          <p:cNvPr id="14" name="Rectángulo 13"/>
          <p:cNvSpPr/>
          <p:nvPr/>
        </p:nvSpPr>
        <p:spPr>
          <a:xfrm>
            <a:off x="-9525" y="631825"/>
            <a:ext cx="12218988" cy="1222375"/>
          </a:xfrm>
          <a:prstGeom prst="rect">
            <a:avLst/>
          </a:prstGeom>
          <a:solidFill>
            <a:srgbClr val="83C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p>
        </p:txBody>
      </p:sp>
      <p:pic>
        <p:nvPicPr>
          <p:cNvPr id="5125" name="Imagen 4"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00" y="6019800"/>
            <a:ext cx="316706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10"/>
          <p:cNvSpPr/>
          <p:nvPr/>
        </p:nvSpPr>
        <p:spPr>
          <a:xfrm>
            <a:off x="0" y="-11113"/>
            <a:ext cx="12192000" cy="642938"/>
          </a:xfrm>
          <a:prstGeom prst="rect">
            <a:avLst/>
          </a:prstGeom>
          <a:solidFill>
            <a:srgbClr val="596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p>
        </p:txBody>
      </p:sp>
      <p:sp>
        <p:nvSpPr>
          <p:cNvPr id="15" name="CuadroTexto 14"/>
          <p:cNvSpPr txBox="1"/>
          <p:nvPr/>
        </p:nvSpPr>
        <p:spPr>
          <a:xfrm>
            <a:off x="4494428" y="858838"/>
            <a:ext cx="3369833" cy="769441"/>
          </a:xfrm>
          <a:prstGeom prst="rect">
            <a:avLst/>
          </a:prstGeom>
          <a:noFill/>
        </p:spPr>
        <p:txBody>
          <a:bodyPr wrap="none">
            <a:spAutoFit/>
          </a:bodyPr>
          <a:lstStyle/>
          <a:p>
            <a:pPr algn="ctr" eaLnBrk="1" hangingPunct="1">
              <a:defRPr/>
            </a:pPr>
            <a:r>
              <a:rPr lang="es-CO" sz="4400" spc="300" dirty="0" smtClean="0">
                <a:solidFill>
                  <a:schemeClr val="bg1"/>
                </a:solidFill>
                <a:latin typeface="Futura Std Book" panose="020B0502020204020303" pitchFamily="34" charset="0"/>
              </a:rPr>
              <a:t>OBJETIVOS</a:t>
            </a:r>
            <a:endParaRPr lang="es-CO" sz="4400" spc="300" dirty="0">
              <a:solidFill>
                <a:schemeClr val="bg1"/>
              </a:solidFill>
              <a:latin typeface="Futura Std Book" panose="020B0502020204020303" pitchFamily="34" charset="0"/>
            </a:endParaRPr>
          </a:p>
        </p:txBody>
      </p:sp>
      <p:sp>
        <p:nvSpPr>
          <p:cNvPr id="22" name="Rectángulo 21"/>
          <p:cNvSpPr/>
          <p:nvPr/>
        </p:nvSpPr>
        <p:spPr>
          <a:xfrm>
            <a:off x="-9525" y="1854200"/>
            <a:ext cx="4054475" cy="5003800"/>
          </a:xfrm>
          <a:prstGeom prst="rect">
            <a:avLst/>
          </a:prstGeom>
          <a:solidFill>
            <a:srgbClr val="4EC4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p>
        </p:txBody>
      </p:sp>
      <p:sp>
        <p:nvSpPr>
          <p:cNvPr id="2" name="CuadroTexto 1"/>
          <p:cNvSpPr txBox="1"/>
          <p:nvPr/>
        </p:nvSpPr>
        <p:spPr>
          <a:xfrm>
            <a:off x="7938" y="53975"/>
            <a:ext cx="12441237" cy="523875"/>
          </a:xfrm>
          <a:prstGeom prst="rect">
            <a:avLst/>
          </a:prstGeom>
          <a:noFill/>
        </p:spPr>
        <p:txBody>
          <a:bodyPr>
            <a:spAutoFit/>
          </a:bodyPr>
          <a:lstStyle/>
          <a:p>
            <a:pPr algn="ctr" eaLnBrk="1" hangingPunct="1">
              <a:defRPr/>
            </a:pPr>
            <a:r>
              <a:rPr lang="es-CO" sz="2800" dirty="0" smtClean="0">
                <a:solidFill>
                  <a:schemeClr val="bg1"/>
                </a:solidFill>
                <a:latin typeface="Arial" panose="020B0604020202020204" pitchFamily="34" charset="0"/>
                <a:ea typeface="+mj-ea"/>
                <a:cs typeface="Arial" panose="020B0604020202020204" pitchFamily="34" charset="0"/>
              </a:rPr>
              <a:t>DECRETO </a:t>
            </a:r>
            <a:r>
              <a:rPr lang="es-CO" sz="2800" dirty="0">
                <a:solidFill>
                  <a:schemeClr val="bg1"/>
                </a:solidFill>
                <a:latin typeface="Arial" panose="020B0604020202020204" pitchFamily="34" charset="0"/>
                <a:ea typeface="+mj-ea"/>
                <a:cs typeface="Arial" panose="020B0604020202020204" pitchFamily="34" charset="0"/>
              </a:rPr>
              <a:t>– FACTURA ELECTRÓNICA</a:t>
            </a:r>
            <a:endParaRPr lang="es-CO" sz="2800" dirty="0">
              <a:solidFill>
                <a:schemeClr val="bg1"/>
              </a:solidFill>
              <a:latin typeface="Arial" panose="020B0604020202020204" pitchFamily="34" charset="0"/>
              <a:cs typeface="Arial" panose="020B0604020202020204" pitchFamily="34" charset="0"/>
            </a:endParaRPr>
          </a:p>
        </p:txBody>
      </p:sp>
      <p:sp>
        <p:nvSpPr>
          <p:cNvPr id="5130" name="CuadroTexto 25"/>
          <p:cNvSpPr txBox="1">
            <a:spLocks noChangeArrowheads="1"/>
          </p:cNvSpPr>
          <p:nvPr/>
        </p:nvSpPr>
        <p:spPr bwMode="auto">
          <a:xfrm>
            <a:off x="538503" y="4633913"/>
            <a:ext cx="333976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CO" altLang="es-CO" sz="2800" dirty="0">
                <a:solidFill>
                  <a:schemeClr val="bg1"/>
                </a:solidFill>
              </a:rPr>
              <a:t>SUSTITUCIÓN DE LA </a:t>
            </a:r>
          </a:p>
          <a:p>
            <a:pPr eaLnBrk="1" hangingPunct="1"/>
            <a:r>
              <a:rPr lang="es-CO" altLang="es-CO" sz="2800" dirty="0">
                <a:solidFill>
                  <a:schemeClr val="bg1"/>
                </a:solidFill>
              </a:rPr>
              <a:t>FACTURA </a:t>
            </a:r>
            <a:r>
              <a:rPr lang="es-CO" altLang="es-CO" sz="2800" dirty="0" smtClean="0">
                <a:solidFill>
                  <a:schemeClr val="bg1"/>
                </a:solidFill>
              </a:rPr>
              <a:t>FÍSICA </a:t>
            </a:r>
            <a:endParaRPr lang="es-CO" altLang="es-CO" sz="2800" dirty="0">
              <a:solidFill>
                <a:schemeClr val="bg1"/>
              </a:solidFill>
            </a:endParaRPr>
          </a:p>
          <a:p>
            <a:pPr eaLnBrk="1" hangingPunct="1"/>
            <a:r>
              <a:rPr lang="es-CO" altLang="es-CO" sz="2800" dirty="0">
                <a:solidFill>
                  <a:schemeClr val="bg1"/>
                </a:solidFill>
              </a:rPr>
              <a:t>POR LA </a:t>
            </a:r>
            <a:r>
              <a:rPr lang="es-CO" altLang="es-CO" sz="2800" dirty="0" smtClean="0">
                <a:solidFill>
                  <a:schemeClr val="bg1"/>
                </a:solidFill>
              </a:rPr>
              <a:t>ELECTRÓNICA</a:t>
            </a:r>
            <a:endParaRPr lang="es-CO" altLang="es-CO" sz="2800" dirty="0">
              <a:solidFill>
                <a:schemeClr val="bg1"/>
              </a:solidFill>
            </a:endParaRPr>
          </a:p>
        </p:txBody>
      </p:sp>
      <p:sp>
        <p:nvSpPr>
          <p:cNvPr id="27" name="CuadroTexto 26"/>
          <p:cNvSpPr txBox="1"/>
          <p:nvPr/>
        </p:nvSpPr>
        <p:spPr>
          <a:xfrm>
            <a:off x="4602163" y="4735513"/>
            <a:ext cx="2973387" cy="1076325"/>
          </a:xfrm>
          <a:prstGeom prst="rect">
            <a:avLst/>
          </a:prstGeom>
          <a:noFill/>
        </p:spPr>
        <p:txBody>
          <a:bodyPr wrap="none">
            <a:spAutoFit/>
          </a:bodyPr>
          <a:lstStyle/>
          <a:p>
            <a:pPr algn="ctr" eaLnBrk="1" hangingPunct="1">
              <a:defRPr/>
            </a:pPr>
            <a:r>
              <a:rPr lang="es-CO" sz="3200" dirty="0">
                <a:solidFill>
                  <a:schemeClr val="bg1"/>
                </a:solidFill>
              </a:rPr>
              <a:t>GENERACIÓN DE</a:t>
            </a:r>
          </a:p>
          <a:p>
            <a:pPr algn="ctr" eaLnBrk="1" hangingPunct="1">
              <a:defRPr/>
            </a:pPr>
            <a:r>
              <a:rPr lang="es-CO" sz="3200" spc="600" dirty="0">
                <a:solidFill>
                  <a:schemeClr val="bg1"/>
                </a:solidFill>
              </a:rPr>
              <a:t>LIQUIDEZ</a:t>
            </a:r>
          </a:p>
        </p:txBody>
      </p:sp>
      <p:sp>
        <p:nvSpPr>
          <p:cNvPr id="5132" name="CuadroTexto 29"/>
          <p:cNvSpPr txBox="1">
            <a:spLocks noChangeArrowheads="1"/>
          </p:cNvSpPr>
          <p:nvPr/>
        </p:nvSpPr>
        <p:spPr bwMode="auto">
          <a:xfrm>
            <a:off x="8305800" y="4533900"/>
            <a:ext cx="385445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CO" altLang="es-CO" sz="2600" dirty="0">
                <a:solidFill>
                  <a:schemeClr val="bg1"/>
                </a:solidFill>
              </a:rPr>
              <a:t>AGILIZAR LA NEGOCIACIÓN</a:t>
            </a:r>
          </a:p>
          <a:p>
            <a:pPr eaLnBrk="1" hangingPunct="1"/>
            <a:r>
              <a:rPr lang="es-CO" altLang="es-CO" sz="2600" dirty="0">
                <a:solidFill>
                  <a:schemeClr val="bg1"/>
                </a:solidFill>
              </a:rPr>
              <a:t>TRANSPARENTE DE LAS </a:t>
            </a:r>
          </a:p>
          <a:p>
            <a:pPr eaLnBrk="1" hangingPunct="1"/>
            <a:r>
              <a:rPr lang="es-CO" altLang="es-CO" sz="2600" dirty="0">
                <a:solidFill>
                  <a:schemeClr val="bg1"/>
                </a:solidFill>
              </a:rPr>
              <a:t>FACTURAS ELECTRÓNICAS</a:t>
            </a:r>
          </a:p>
        </p:txBody>
      </p:sp>
      <p:pic>
        <p:nvPicPr>
          <p:cNvPr id="5133"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2711450"/>
            <a:ext cx="347186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Imagen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7500" y="2324100"/>
            <a:ext cx="3398838"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Imagen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18588" y="3105150"/>
            <a:ext cx="255428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Imagen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55188" y="2216150"/>
            <a:ext cx="9556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lipse 11"/>
          <p:cNvSpPr/>
          <p:nvPr/>
        </p:nvSpPr>
        <p:spPr>
          <a:xfrm>
            <a:off x="10572750" y="2063750"/>
            <a:ext cx="492125" cy="492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pic>
        <p:nvPicPr>
          <p:cNvPr id="5138" name="Imagen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25138" y="2147888"/>
            <a:ext cx="3397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Elipse 24"/>
          <p:cNvSpPr/>
          <p:nvPr/>
        </p:nvSpPr>
        <p:spPr>
          <a:xfrm>
            <a:off x="10548938" y="2058988"/>
            <a:ext cx="492125" cy="493712"/>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13" name="Rectángulo redondeado 12"/>
          <p:cNvSpPr/>
          <p:nvPr/>
        </p:nvSpPr>
        <p:spPr>
          <a:xfrm rot="719773">
            <a:off x="9548813" y="2416175"/>
            <a:ext cx="177800" cy="523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29" name="Rectángulo redondeado 28"/>
          <p:cNvSpPr/>
          <p:nvPr/>
        </p:nvSpPr>
        <p:spPr>
          <a:xfrm rot="1705875">
            <a:off x="9545638" y="2251075"/>
            <a:ext cx="230187" cy="682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31" name="Rectángulo redondeado 30"/>
          <p:cNvSpPr/>
          <p:nvPr/>
        </p:nvSpPr>
        <p:spPr>
          <a:xfrm rot="3618862">
            <a:off x="9710738" y="2162175"/>
            <a:ext cx="177800" cy="53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p:cNvSpPr/>
          <p:nvPr/>
        </p:nvSpPr>
        <p:spPr>
          <a:xfrm>
            <a:off x="8161339" y="647700"/>
            <a:ext cx="4030662" cy="62023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p>
        </p:txBody>
      </p:sp>
      <p:sp>
        <p:nvSpPr>
          <p:cNvPr id="21" name="Rectángulo 20"/>
          <p:cNvSpPr/>
          <p:nvPr/>
        </p:nvSpPr>
        <p:spPr>
          <a:xfrm>
            <a:off x="4040188" y="631825"/>
            <a:ext cx="4140200" cy="6226175"/>
          </a:xfrm>
          <a:prstGeom prst="rect">
            <a:avLst/>
          </a:prstGeom>
          <a:solidFill>
            <a:srgbClr val="FDC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p>
        </p:txBody>
      </p:sp>
      <p:sp>
        <p:nvSpPr>
          <p:cNvPr id="23" name="Rectángulo 22"/>
          <p:cNvSpPr/>
          <p:nvPr/>
        </p:nvSpPr>
        <p:spPr>
          <a:xfrm>
            <a:off x="-14288" y="600075"/>
            <a:ext cx="4054476" cy="6278563"/>
          </a:xfrm>
          <a:prstGeom prst="rect">
            <a:avLst/>
          </a:prstGeom>
          <a:solidFill>
            <a:srgbClr val="4B95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4400" kern="500" spc="100" dirty="0"/>
          </a:p>
        </p:txBody>
      </p:sp>
      <p:sp>
        <p:nvSpPr>
          <p:cNvPr id="14" name="Rectángulo 13"/>
          <p:cNvSpPr/>
          <p:nvPr/>
        </p:nvSpPr>
        <p:spPr>
          <a:xfrm>
            <a:off x="-26988" y="587375"/>
            <a:ext cx="12218988" cy="9953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p>
        </p:txBody>
      </p:sp>
      <p:sp>
        <p:nvSpPr>
          <p:cNvPr id="11" name="Rectángulo 10"/>
          <p:cNvSpPr/>
          <p:nvPr/>
        </p:nvSpPr>
        <p:spPr>
          <a:xfrm>
            <a:off x="0" y="-11113"/>
            <a:ext cx="12192000" cy="642938"/>
          </a:xfrm>
          <a:prstGeom prst="rect">
            <a:avLst/>
          </a:prstGeom>
          <a:solidFill>
            <a:srgbClr val="596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15" name="CuadroTexto 14"/>
          <p:cNvSpPr txBox="1"/>
          <p:nvPr/>
        </p:nvSpPr>
        <p:spPr>
          <a:xfrm>
            <a:off x="869950" y="774700"/>
            <a:ext cx="10715625" cy="769938"/>
          </a:xfrm>
          <a:prstGeom prst="rect">
            <a:avLst/>
          </a:prstGeom>
          <a:noFill/>
        </p:spPr>
        <p:txBody>
          <a:bodyPr wrap="none">
            <a:spAutoFit/>
          </a:bodyPr>
          <a:lstStyle/>
          <a:p>
            <a:pPr algn="ctr" eaLnBrk="1" hangingPunct="1">
              <a:defRPr/>
            </a:pPr>
            <a:r>
              <a:rPr lang="es-CO" sz="4400" spc="300" dirty="0">
                <a:solidFill>
                  <a:schemeClr val="bg1"/>
                </a:solidFill>
                <a:latin typeface="Futura Std Book" panose="020B0502020204020303" pitchFamily="34" charset="0"/>
              </a:rPr>
              <a:t>ALCANCE DE LA REGLAMENTACIÓN</a:t>
            </a:r>
          </a:p>
        </p:txBody>
      </p:sp>
      <p:sp>
        <p:nvSpPr>
          <p:cNvPr id="2" name="CuadroTexto 1"/>
          <p:cNvSpPr txBox="1"/>
          <p:nvPr/>
        </p:nvSpPr>
        <p:spPr>
          <a:xfrm>
            <a:off x="7938" y="53975"/>
            <a:ext cx="12441237" cy="523875"/>
          </a:xfrm>
          <a:prstGeom prst="rect">
            <a:avLst/>
          </a:prstGeom>
          <a:noFill/>
        </p:spPr>
        <p:txBody>
          <a:bodyPr>
            <a:spAutoFit/>
          </a:bodyPr>
          <a:lstStyle/>
          <a:p>
            <a:pPr algn="ctr" eaLnBrk="1" hangingPunct="1">
              <a:defRPr/>
            </a:pPr>
            <a:r>
              <a:rPr lang="es-CO" sz="2800" dirty="0" smtClean="0">
                <a:solidFill>
                  <a:schemeClr val="bg1"/>
                </a:solidFill>
                <a:latin typeface="Arial" panose="020B0604020202020204" pitchFamily="34" charset="0"/>
                <a:ea typeface="+mj-ea"/>
                <a:cs typeface="Arial" panose="020B0604020202020204" pitchFamily="34" charset="0"/>
              </a:rPr>
              <a:t>DECRETO </a:t>
            </a:r>
            <a:r>
              <a:rPr lang="es-CO" sz="2800" dirty="0">
                <a:solidFill>
                  <a:schemeClr val="bg1"/>
                </a:solidFill>
                <a:latin typeface="Arial" panose="020B0604020202020204" pitchFamily="34" charset="0"/>
                <a:ea typeface="+mj-ea"/>
                <a:cs typeface="Arial" panose="020B0604020202020204" pitchFamily="34" charset="0"/>
              </a:rPr>
              <a:t>– FACTURA ELECTRÓNICA</a:t>
            </a:r>
            <a:endParaRPr lang="es-CO" sz="2800" dirty="0">
              <a:solidFill>
                <a:schemeClr val="bg1"/>
              </a:solidFill>
              <a:latin typeface="Arial" panose="020B0604020202020204" pitchFamily="34" charset="0"/>
              <a:cs typeface="Arial" panose="020B0604020202020204" pitchFamily="34" charset="0"/>
            </a:endParaRPr>
          </a:p>
        </p:txBody>
      </p:sp>
      <p:sp>
        <p:nvSpPr>
          <p:cNvPr id="3" name="Rectángulo 2"/>
          <p:cNvSpPr/>
          <p:nvPr/>
        </p:nvSpPr>
        <p:spPr>
          <a:xfrm>
            <a:off x="169863" y="1812925"/>
            <a:ext cx="3708400" cy="479107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19" name="Rectángulo 18"/>
          <p:cNvSpPr/>
          <p:nvPr/>
        </p:nvSpPr>
        <p:spPr>
          <a:xfrm>
            <a:off x="4241800" y="1812925"/>
            <a:ext cx="3708400" cy="479107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20" name="Rectángulo 19"/>
          <p:cNvSpPr/>
          <p:nvPr/>
        </p:nvSpPr>
        <p:spPr>
          <a:xfrm>
            <a:off x="8343900" y="1812925"/>
            <a:ext cx="3708400" cy="479107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25" name="CuadroTexto 24"/>
          <p:cNvSpPr txBox="1"/>
          <p:nvPr/>
        </p:nvSpPr>
        <p:spPr>
          <a:xfrm>
            <a:off x="181378" y="315118"/>
            <a:ext cx="3433763" cy="7786687"/>
          </a:xfrm>
          <a:prstGeom prst="rect">
            <a:avLst/>
          </a:prstGeom>
          <a:noFill/>
        </p:spPr>
        <p:txBody>
          <a:bodyPr wrap="none">
            <a:spAutoFit/>
          </a:bodyPr>
          <a:lstStyle/>
          <a:p>
            <a:pPr eaLnBrk="1" hangingPunct="1">
              <a:defRPr/>
            </a:pPr>
            <a:r>
              <a:rPr lang="es-CO" sz="50000" dirty="0">
                <a:solidFill>
                  <a:schemeClr val="accent3">
                    <a:lumMod val="20000"/>
                    <a:lumOff val="80000"/>
                  </a:schemeClr>
                </a:solidFill>
              </a:rPr>
              <a:t>1</a:t>
            </a:r>
          </a:p>
        </p:txBody>
      </p:sp>
      <p:sp>
        <p:nvSpPr>
          <p:cNvPr id="11277" name="CuadroTexto 25"/>
          <p:cNvSpPr txBox="1">
            <a:spLocks noChangeArrowheads="1"/>
          </p:cNvSpPr>
          <p:nvPr/>
        </p:nvSpPr>
        <p:spPr bwMode="auto">
          <a:xfrm>
            <a:off x="899319" y="4024312"/>
            <a:ext cx="2517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CO" altLang="es-CO" sz="3200" b="1" u="sng" dirty="0">
                <a:solidFill>
                  <a:srgbClr val="596273"/>
                </a:solidFill>
              </a:rPr>
              <a:t>CIRCULACIÓN</a:t>
            </a:r>
          </a:p>
        </p:txBody>
      </p:sp>
      <p:sp>
        <p:nvSpPr>
          <p:cNvPr id="28" name="CuadroTexto 27"/>
          <p:cNvSpPr txBox="1"/>
          <p:nvPr/>
        </p:nvSpPr>
        <p:spPr>
          <a:xfrm>
            <a:off x="4489450" y="392113"/>
            <a:ext cx="3433763" cy="7786687"/>
          </a:xfrm>
          <a:prstGeom prst="rect">
            <a:avLst/>
          </a:prstGeom>
          <a:noFill/>
        </p:spPr>
        <p:txBody>
          <a:bodyPr wrap="none">
            <a:spAutoFit/>
          </a:bodyPr>
          <a:lstStyle/>
          <a:p>
            <a:pPr eaLnBrk="1" hangingPunct="1">
              <a:defRPr/>
            </a:pPr>
            <a:r>
              <a:rPr lang="es-CO" sz="50000" dirty="0">
                <a:solidFill>
                  <a:srgbClr val="FFE697"/>
                </a:solidFill>
              </a:rPr>
              <a:t>2</a:t>
            </a:r>
          </a:p>
        </p:txBody>
      </p:sp>
      <p:sp>
        <p:nvSpPr>
          <p:cNvPr id="27" name="CuadroTexto 26"/>
          <p:cNvSpPr txBox="1"/>
          <p:nvPr/>
        </p:nvSpPr>
        <p:spPr>
          <a:xfrm>
            <a:off x="5288883" y="4011263"/>
            <a:ext cx="1877758" cy="584775"/>
          </a:xfrm>
          <a:prstGeom prst="rect">
            <a:avLst/>
          </a:prstGeom>
          <a:noFill/>
        </p:spPr>
        <p:txBody>
          <a:bodyPr wrap="none">
            <a:spAutoFit/>
          </a:bodyPr>
          <a:lstStyle/>
          <a:p>
            <a:pPr algn="ctr" eaLnBrk="1" hangingPunct="1">
              <a:defRPr/>
            </a:pPr>
            <a:r>
              <a:rPr lang="es-CO" sz="3200" b="1" u="sng" dirty="0">
                <a:solidFill>
                  <a:srgbClr val="596273"/>
                </a:solidFill>
              </a:rPr>
              <a:t>REGISTRO</a:t>
            </a:r>
            <a:endParaRPr lang="es-CO" sz="3200" b="1" u="sng" spc="600" dirty="0">
              <a:solidFill>
                <a:srgbClr val="596273"/>
              </a:solidFill>
            </a:endParaRPr>
          </a:p>
        </p:txBody>
      </p:sp>
      <p:sp>
        <p:nvSpPr>
          <p:cNvPr id="29" name="CuadroTexto 28"/>
          <p:cNvSpPr txBox="1"/>
          <p:nvPr/>
        </p:nvSpPr>
        <p:spPr>
          <a:xfrm>
            <a:off x="8629650" y="392113"/>
            <a:ext cx="3433763" cy="7786687"/>
          </a:xfrm>
          <a:prstGeom prst="rect">
            <a:avLst/>
          </a:prstGeom>
          <a:noFill/>
        </p:spPr>
        <p:txBody>
          <a:bodyPr wrap="none">
            <a:spAutoFit/>
          </a:bodyPr>
          <a:lstStyle/>
          <a:p>
            <a:pPr eaLnBrk="1" hangingPunct="1">
              <a:defRPr/>
            </a:pPr>
            <a:r>
              <a:rPr lang="es-CO" sz="50000" dirty="0">
                <a:solidFill>
                  <a:schemeClr val="accent1">
                    <a:lumMod val="20000"/>
                    <a:lumOff val="80000"/>
                  </a:schemeClr>
                </a:solidFill>
              </a:rPr>
              <a:t>3</a:t>
            </a:r>
          </a:p>
        </p:txBody>
      </p:sp>
      <p:pic>
        <p:nvPicPr>
          <p:cNvPr id="11281" name="Imagen 4"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45538" y="5811838"/>
            <a:ext cx="316706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CuadroTexto 29"/>
          <p:cNvSpPr txBox="1">
            <a:spLocks noChangeArrowheads="1"/>
          </p:cNvSpPr>
          <p:nvPr/>
        </p:nvSpPr>
        <p:spPr bwMode="auto">
          <a:xfrm>
            <a:off x="9140824" y="3592510"/>
            <a:ext cx="2411413"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s-CO" altLang="es-CO" sz="2800" b="1" u="sng" dirty="0">
                <a:solidFill>
                  <a:srgbClr val="596273"/>
                </a:solidFill>
              </a:rPr>
              <a:t>SISTEMAS DE </a:t>
            </a:r>
          </a:p>
          <a:p>
            <a:pPr algn="ctr" eaLnBrk="1" hangingPunct="1"/>
            <a:r>
              <a:rPr lang="es-CO" altLang="es-CO" sz="2800" b="1" u="sng" dirty="0">
                <a:solidFill>
                  <a:srgbClr val="596273"/>
                </a:solidFill>
              </a:rPr>
              <a:t>NEGOCIACIÓN </a:t>
            </a:r>
          </a:p>
          <a:p>
            <a:pPr algn="ctr" eaLnBrk="1" hangingPunct="1"/>
            <a:r>
              <a:rPr lang="es-CO" altLang="es-CO" sz="2800" b="1" u="sng" dirty="0" smtClean="0">
                <a:solidFill>
                  <a:srgbClr val="596273"/>
                </a:solidFill>
              </a:rPr>
              <a:t>ELECTRÓNICA </a:t>
            </a:r>
            <a:endParaRPr lang="es-CO" altLang="es-CO" sz="2800" b="1" u="sng" dirty="0">
              <a:solidFill>
                <a:srgbClr val="596273"/>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631825"/>
            <a:ext cx="12192000" cy="6226175"/>
          </a:xfrm>
          <a:prstGeom prst="rect">
            <a:avLst/>
          </a:prstGeom>
          <a:solidFill>
            <a:srgbClr val="FFF8E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5" name="Rectángulo 4"/>
          <p:cNvSpPr/>
          <p:nvPr/>
        </p:nvSpPr>
        <p:spPr>
          <a:xfrm>
            <a:off x="0" y="-11113"/>
            <a:ext cx="12192000" cy="642938"/>
          </a:xfrm>
          <a:prstGeom prst="rect">
            <a:avLst/>
          </a:prstGeom>
          <a:solidFill>
            <a:srgbClr val="596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6" name="CuadroTexto 5"/>
          <p:cNvSpPr txBox="1"/>
          <p:nvPr/>
        </p:nvSpPr>
        <p:spPr>
          <a:xfrm>
            <a:off x="7938" y="53975"/>
            <a:ext cx="12441237" cy="523875"/>
          </a:xfrm>
          <a:prstGeom prst="rect">
            <a:avLst/>
          </a:prstGeom>
          <a:noFill/>
        </p:spPr>
        <p:txBody>
          <a:bodyPr>
            <a:spAutoFit/>
          </a:bodyPr>
          <a:lstStyle/>
          <a:p>
            <a:pPr algn="ctr" eaLnBrk="1" hangingPunct="1">
              <a:defRPr/>
            </a:pPr>
            <a:r>
              <a:rPr lang="es-CO" sz="2800" dirty="0" smtClean="0">
                <a:solidFill>
                  <a:schemeClr val="bg1"/>
                </a:solidFill>
                <a:latin typeface="Arial" panose="020B0604020202020204" pitchFamily="34" charset="0"/>
                <a:ea typeface="+mj-ea"/>
                <a:cs typeface="Arial" panose="020B0604020202020204" pitchFamily="34" charset="0"/>
              </a:rPr>
              <a:t>DECRETO </a:t>
            </a:r>
            <a:r>
              <a:rPr lang="es-CO" sz="2800" dirty="0">
                <a:solidFill>
                  <a:schemeClr val="bg1"/>
                </a:solidFill>
                <a:latin typeface="Arial" panose="020B0604020202020204" pitchFamily="34" charset="0"/>
                <a:ea typeface="+mj-ea"/>
                <a:cs typeface="Arial" panose="020B0604020202020204" pitchFamily="34" charset="0"/>
              </a:rPr>
              <a:t>– FACTURA ELECTRÓNICA</a:t>
            </a:r>
            <a:endParaRPr lang="es-CO" sz="2800" dirty="0">
              <a:solidFill>
                <a:schemeClr val="bg1"/>
              </a:solidFill>
              <a:latin typeface="Arial" panose="020B0604020202020204" pitchFamily="34" charset="0"/>
              <a:cs typeface="Arial" panose="020B0604020202020204" pitchFamily="34" charset="0"/>
            </a:endParaRPr>
          </a:p>
        </p:txBody>
      </p:sp>
      <p:pic>
        <p:nvPicPr>
          <p:cNvPr id="13317" name="Imagen 6"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93163" y="6134100"/>
            <a:ext cx="31670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ángulo redondeado 15"/>
          <p:cNvSpPr/>
          <p:nvPr/>
        </p:nvSpPr>
        <p:spPr>
          <a:xfrm>
            <a:off x="381000" y="796925"/>
            <a:ext cx="6862763" cy="5764213"/>
          </a:xfrm>
          <a:prstGeom prst="roundRect">
            <a:avLst/>
          </a:prstGeom>
          <a:solidFill>
            <a:srgbClr val="33A0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8" name="Rectángulo redondeado 7"/>
          <p:cNvSpPr/>
          <p:nvPr/>
        </p:nvSpPr>
        <p:spPr>
          <a:xfrm>
            <a:off x="606425" y="774700"/>
            <a:ext cx="6862763" cy="5764213"/>
          </a:xfrm>
          <a:prstGeom prst="roundRect">
            <a:avLst/>
          </a:prstGeom>
          <a:solidFill>
            <a:srgbClr val="4EC4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11" name="CuadroTexto 10"/>
          <p:cNvSpPr txBox="1"/>
          <p:nvPr/>
        </p:nvSpPr>
        <p:spPr>
          <a:xfrm>
            <a:off x="606425" y="2006600"/>
            <a:ext cx="5800725" cy="3386138"/>
          </a:xfrm>
          <a:prstGeom prst="rect">
            <a:avLst/>
          </a:prstGeom>
          <a:noFill/>
        </p:spPr>
        <p:txBody>
          <a:bodyPr>
            <a:spAutoFit/>
          </a:bodyPr>
          <a:lstStyle/>
          <a:p>
            <a:pPr marL="214313" indent="-214313" algn="just" eaLnBrk="1" hangingPunct="1">
              <a:buFont typeface="Arial" panose="020B0604020202020204" pitchFamily="34" charset="0"/>
              <a:buChar char="•"/>
              <a:defRPr/>
            </a:pPr>
            <a:r>
              <a:rPr lang="en-US" sz="2000" dirty="0">
                <a:solidFill>
                  <a:schemeClr val="tx2">
                    <a:lumMod val="75000"/>
                  </a:schemeClr>
                </a:solidFill>
              </a:rPr>
              <a:t>Utilizar el formato electrónico de generación XML estándar establecido.</a:t>
            </a:r>
            <a:endParaRPr lang="es-CO" sz="2000" dirty="0">
              <a:solidFill>
                <a:schemeClr val="tx2">
                  <a:lumMod val="75000"/>
                </a:schemeClr>
              </a:solidFill>
            </a:endParaRPr>
          </a:p>
          <a:p>
            <a:pPr marL="214313" indent="-214313" algn="just" eaLnBrk="1" hangingPunct="1">
              <a:buFont typeface="Arial" panose="020B0604020202020204" pitchFamily="34" charset="0"/>
              <a:buChar char="•"/>
              <a:defRPr/>
            </a:pPr>
            <a:r>
              <a:rPr lang="en-US" sz="2000" dirty="0" err="1" smtClean="0">
                <a:solidFill>
                  <a:schemeClr val="tx2">
                    <a:lumMod val="75000"/>
                  </a:schemeClr>
                </a:solidFill>
              </a:rPr>
              <a:t>Llevar</a:t>
            </a:r>
            <a:r>
              <a:rPr lang="en-US" sz="2000" dirty="0" smtClean="0">
                <a:solidFill>
                  <a:schemeClr val="tx2">
                    <a:lumMod val="75000"/>
                  </a:schemeClr>
                </a:solidFill>
              </a:rPr>
              <a:t> </a:t>
            </a:r>
            <a:r>
              <a:rPr lang="en-US" sz="2000" dirty="0">
                <a:solidFill>
                  <a:schemeClr val="tx2">
                    <a:lumMod val="75000"/>
                  </a:schemeClr>
                </a:solidFill>
              </a:rPr>
              <a:t>numeración consecutiva autorizada por la DIAN.  </a:t>
            </a:r>
            <a:endParaRPr lang="es-CO" sz="2000" dirty="0">
              <a:solidFill>
                <a:schemeClr val="tx2">
                  <a:lumMod val="75000"/>
                </a:schemeClr>
              </a:solidFill>
            </a:endParaRPr>
          </a:p>
          <a:p>
            <a:pPr marL="214313" indent="-214313" algn="just" eaLnBrk="1" hangingPunct="1">
              <a:buFont typeface="Arial" panose="020B0604020202020204" pitchFamily="34" charset="0"/>
              <a:buChar char="•"/>
              <a:defRPr/>
            </a:pPr>
            <a:r>
              <a:rPr lang="en-US" sz="2000" dirty="0">
                <a:solidFill>
                  <a:schemeClr val="tx2">
                    <a:lumMod val="75000"/>
                  </a:schemeClr>
                </a:solidFill>
              </a:rPr>
              <a:t>Cumplir los requisitos señalados en el artículo 617 del Estatuto Tributario.</a:t>
            </a:r>
          </a:p>
          <a:p>
            <a:pPr marL="214313" indent="-214313" algn="just" eaLnBrk="1" hangingPunct="1">
              <a:buFont typeface="Arial" panose="020B0604020202020204" pitchFamily="34" charset="0"/>
              <a:buChar char="•"/>
              <a:defRPr/>
            </a:pPr>
            <a:r>
              <a:rPr lang="en-US" sz="2000" dirty="0">
                <a:solidFill>
                  <a:schemeClr val="tx2">
                    <a:lumMod val="75000"/>
                  </a:schemeClr>
                </a:solidFill>
              </a:rPr>
              <a:t>Incluir firma digital o electrónica como elemento para garantizar autenticidad e integridad.</a:t>
            </a:r>
          </a:p>
          <a:p>
            <a:pPr marL="214313" indent="-214313" algn="just" eaLnBrk="1" hangingPunct="1">
              <a:buFont typeface="Arial" panose="020B0604020202020204" pitchFamily="34" charset="0"/>
              <a:buChar char="•"/>
              <a:defRPr/>
            </a:pPr>
            <a:r>
              <a:rPr lang="en-US" sz="2000" dirty="0">
                <a:solidFill>
                  <a:schemeClr val="tx2">
                    <a:lumMod val="75000"/>
                  </a:schemeClr>
                </a:solidFill>
              </a:rPr>
              <a:t>Incluir el Código Único de Factura Electrónica. </a:t>
            </a:r>
          </a:p>
          <a:p>
            <a:pPr algn="just" eaLnBrk="1" hangingPunct="1">
              <a:defRPr/>
            </a:pPr>
            <a:endParaRPr lang="en-US" dirty="0"/>
          </a:p>
          <a:p>
            <a:pPr eaLnBrk="1" hangingPunct="1">
              <a:defRPr/>
            </a:pPr>
            <a:endParaRPr lang="es-CO" dirty="0"/>
          </a:p>
        </p:txBody>
      </p:sp>
      <p:sp>
        <p:nvSpPr>
          <p:cNvPr id="10" name="CuadroTexto 9"/>
          <p:cNvSpPr txBox="1"/>
          <p:nvPr/>
        </p:nvSpPr>
        <p:spPr>
          <a:xfrm>
            <a:off x="1139825" y="906463"/>
            <a:ext cx="5345113" cy="522287"/>
          </a:xfrm>
          <a:prstGeom prst="rect">
            <a:avLst/>
          </a:prstGeom>
          <a:noFill/>
        </p:spPr>
        <p:txBody>
          <a:bodyPr>
            <a:spAutoFit/>
          </a:bodyPr>
          <a:lstStyle/>
          <a:p>
            <a:pPr algn="ctr" eaLnBrk="1" hangingPunct="1">
              <a:defRPr/>
            </a:pPr>
            <a:r>
              <a:rPr lang="es-CO" sz="2800" b="1" dirty="0">
                <a:solidFill>
                  <a:schemeClr val="tx2">
                    <a:lumMod val="75000"/>
                  </a:schemeClr>
                </a:solidFill>
                <a:latin typeface="Arial" panose="020B0604020202020204" pitchFamily="34" charset="0"/>
                <a:cs typeface="Arial" panose="020B0604020202020204" pitchFamily="34" charset="0"/>
              </a:rPr>
              <a:t>FACTURAS ELECTRÓNICAS</a:t>
            </a:r>
          </a:p>
        </p:txBody>
      </p:sp>
      <p:sp>
        <p:nvSpPr>
          <p:cNvPr id="17" name="Rectángulo redondeado 16"/>
          <p:cNvSpPr/>
          <p:nvPr/>
        </p:nvSpPr>
        <p:spPr>
          <a:xfrm>
            <a:off x="6616700" y="1746250"/>
            <a:ext cx="4589463" cy="4314825"/>
          </a:xfrm>
          <a:prstGeom prst="roundRect">
            <a:avLst/>
          </a:prstGeom>
          <a:solidFill>
            <a:srgbClr val="E8AC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p>
        </p:txBody>
      </p:sp>
      <p:sp>
        <p:nvSpPr>
          <p:cNvPr id="9" name="Rectángulo redondeado 8"/>
          <p:cNvSpPr/>
          <p:nvPr/>
        </p:nvSpPr>
        <p:spPr>
          <a:xfrm>
            <a:off x="6826250" y="1654175"/>
            <a:ext cx="4589463" cy="4314825"/>
          </a:xfrm>
          <a:prstGeom prst="roundRect">
            <a:avLst/>
          </a:prstGeom>
          <a:solidFill>
            <a:srgbClr val="FDC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p>
        </p:txBody>
      </p:sp>
      <p:sp>
        <p:nvSpPr>
          <p:cNvPr id="12" name="CuadroTexto 11"/>
          <p:cNvSpPr txBox="1"/>
          <p:nvPr/>
        </p:nvSpPr>
        <p:spPr>
          <a:xfrm>
            <a:off x="7298306" y="1955710"/>
            <a:ext cx="3640137" cy="1200329"/>
          </a:xfrm>
          <a:prstGeom prst="rect">
            <a:avLst/>
          </a:prstGeom>
          <a:noFill/>
        </p:spPr>
        <p:txBody>
          <a:bodyPr>
            <a:spAutoFit/>
          </a:bodyPr>
          <a:lstStyle/>
          <a:p>
            <a:pPr algn="ctr" eaLnBrk="1" hangingPunct="1">
              <a:defRPr/>
            </a:pPr>
            <a:r>
              <a:rPr lang="es-CO" sz="2400" b="1" dirty="0">
                <a:solidFill>
                  <a:schemeClr val="tx2">
                    <a:lumMod val="75000"/>
                  </a:schemeClr>
                </a:solidFill>
                <a:latin typeface="Arial" panose="020B0604020202020204" pitchFamily="34" charset="0"/>
                <a:cs typeface="Arial" panose="020B0604020202020204" pitchFamily="34" charset="0"/>
              </a:rPr>
              <a:t>FACTURAS ACEPTADAS </a:t>
            </a:r>
            <a:r>
              <a:rPr lang="es-CO" sz="2400" b="1" dirty="0" smtClean="0">
                <a:solidFill>
                  <a:schemeClr val="tx2">
                    <a:lumMod val="75000"/>
                  </a:schemeClr>
                </a:solidFill>
                <a:latin typeface="Arial" panose="020B0604020202020204" pitchFamily="34" charset="0"/>
                <a:cs typeface="Arial" panose="020B0604020202020204" pitchFamily="34" charset="0"/>
              </a:rPr>
              <a:t>ELECTRONICAMENTE</a:t>
            </a:r>
            <a:endParaRPr lang="es-CO" sz="2400" b="1" dirty="0">
              <a:solidFill>
                <a:schemeClr val="tx2">
                  <a:lumMod val="75000"/>
                </a:schemeClr>
              </a:solidFill>
              <a:latin typeface="Arial" panose="020B0604020202020204" pitchFamily="34" charset="0"/>
              <a:cs typeface="Arial" panose="020B0604020202020204" pitchFamily="34" charset="0"/>
            </a:endParaRPr>
          </a:p>
        </p:txBody>
      </p:sp>
      <p:sp>
        <p:nvSpPr>
          <p:cNvPr id="18" name="Rectángulo 17"/>
          <p:cNvSpPr/>
          <p:nvPr/>
        </p:nvSpPr>
        <p:spPr>
          <a:xfrm>
            <a:off x="606425" y="1495425"/>
            <a:ext cx="1430338" cy="449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p>
        </p:txBody>
      </p:sp>
      <p:sp>
        <p:nvSpPr>
          <p:cNvPr id="13326" name="CuadroTexto 18"/>
          <p:cNvSpPr txBox="1">
            <a:spLocks noChangeArrowheads="1"/>
          </p:cNvSpPr>
          <p:nvPr/>
        </p:nvSpPr>
        <p:spPr bwMode="auto">
          <a:xfrm>
            <a:off x="750888" y="1539875"/>
            <a:ext cx="114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CO" altLang="es-CO"/>
              <a:t>Requisitos</a:t>
            </a:r>
          </a:p>
        </p:txBody>
      </p:sp>
      <p:sp>
        <p:nvSpPr>
          <p:cNvPr id="20" name="Rectángulo 19"/>
          <p:cNvSpPr/>
          <p:nvPr/>
        </p:nvSpPr>
        <p:spPr>
          <a:xfrm>
            <a:off x="379413" y="1495425"/>
            <a:ext cx="227012" cy="623888"/>
          </a:xfrm>
          <a:custGeom>
            <a:avLst/>
            <a:gdLst>
              <a:gd name="connsiteX0" fmla="*/ 0 w 225013"/>
              <a:gd name="connsiteY0" fmla="*/ 0 h 666841"/>
              <a:gd name="connsiteX1" fmla="*/ 225013 w 225013"/>
              <a:gd name="connsiteY1" fmla="*/ 0 h 666841"/>
              <a:gd name="connsiteX2" fmla="*/ 225013 w 225013"/>
              <a:gd name="connsiteY2" fmla="*/ 666841 h 666841"/>
              <a:gd name="connsiteX3" fmla="*/ 0 w 225013"/>
              <a:gd name="connsiteY3" fmla="*/ 666841 h 666841"/>
              <a:gd name="connsiteX4" fmla="*/ 0 w 225013"/>
              <a:gd name="connsiteY4" fmla="*/ 0 h 666841"/>
              <a:gd name="connsiteX0" fmla="*/ 0 w 225013"/>
              <a:gd name="connsiteY0" fmla="*/ 138224 h 666841"/>
              <a:gd name="connsiteX1" fmla="*/ 225013 w 225013"/>
              <a:gd name="connsiteY1" fmla="*/ 0 h 666841"/>
              <a:gd name="connsiteX2" fmla="*/ 225013 w 225013"/>
              <a:gd name="connsiteY2" fmla="*/ 666841 h 666841"/>
              <a:gd name="connsiteX3" fmla="*/ 0 w 225013"/>
              <a:gd name="connsiteY3" fmla="*/ 666841 h 666841"/>
              <a:gd name="connsiteX4" fmla="*/ 0 w 225013"/>
              <a:gd name="connsiteY4" fmla="*/ 138224 h 666841"/>
              <a:gd name="connsiteX0" fmla="*/ 0 w 225013"/>
              <a:gd name="connsiteY0" fmla="*/ 138224 h 666841"/>
              <a:gd name="connsiteX1" fmla="*/ 225013 w 225013"/>
              <a:gd name="connsiteY1" fmla="*/ 0 h 666841"/>
              <a:gd name="connsiteX2" fmla="*/ 203748 w 225013"/>
              <a:gd name="connsiteY2" fmla="*/ 443557 h 666841"/>
              <a:gd name="connsiteX3" fmla="*/ 0 w 225013"/>
              <a:gd name="connsiteY3" fmla="*/ 666841 h 666841"/>
              <a:gd name="connsiteX4" fmla="*/ 0 w 225013"/>
              <a:gd name="connsiteY4" fmla="*/ 138224 h 666841"/>
              <a:gd name="connsiteX0" fmla="*/ 0 w 225179"/>
              <a:gd name="connsiteY0" fmla="*/ 138224 h 666841"/>
              <a:gd name="connsiteX1" fmla="*/ 225013 w 225179"/>
              <a:gd name="connsiteY1" fmla="*/ 0 h 666841"/>
              <a:gd name="connsiteX2" fmla="*/ 225179 w 225179"/>
              <a:gd name="connsiteY2" fmla="*/ 464989 h 666841"/>
              <a:gd name="connsiteX3" fmla="*/ 0 w 225179"/>
              <a:gd name="connsiteY3" fmla="*/ 666841 h 666841"/>
              <a:gd name="connsiteX4" fmla="*/ 0 w 225179"/>
              <a:gd name="connsiteY4" fmla="*/ 138224 h 666841"/>
              <a:gd name="connsiteX0" fmla="*/ 2381 w 227560"/>
              <a:gd name="connsiteY0" fmla="*/ 138224 h 640648"/>
              <a:gd name="connsiteX1" fmla="*/ 227394 w 227560"/>
              <a:gd name="connsiteY1" fmla="*/ 0 h 640648"/>
              <a:gd name="connsiteX2" fmla="*/ 227560 w 227560"/>
              <a:gd name="connsiteY2" fmla="*/ 464989 h 640648"/>
              <a:gd name="connsiteX3" fmla="*/ 0 w 227560"/>
              <a:gd name="connsiteY3" fmla="*/ 640648 h 640648"/>
              <a:gd name="connsiteX4" fmla="*/ 2381 w 227560"/>
              <a:gd name="connsiteY4" fmla="*/ 138224 h 640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560" h="640648">
                <a:moveTo>
                  <a:pt x="2381" y="138224"/>
                </a:moveTo>
                <a:lnTo>
                  <a:pt x="227394" y="0"/>
                </a:lnTo>
                <a:cubicBezTo>
                  <a:pt x="227449" y="154996"/>
                  <a:pt x="227505" y="309993"/>
                  <a:pt x="227560" y="464989"/>
                </a:cubicBezTo>
                <a:lnTo>
                  <a:pt x="0" y="640648"/>
                </a:lnTo>
                <a:cubicBezTo>
                  <a:pt x="794" y="473173"/>
                  <a:pt x="1587" y="305699"/>
                  <a:pt x="2381" y="1382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p>
        </p:txBody>
      </p:sp>
      <p:sp>
        <p:nvSpPr>
          <p:cNvPr id="21" name="Rectángulo 20"/>
          <p:cNvSpPr/>
          <p:nvPr/>
        </p:nvSpPr>
        <p:spPr>
          <a:xfrm>
            <a:off x="584200" y="4903788"/>
            <a:ext cx="1431925" cy="449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p>
        </p:txBody>
      </p:sp>
      <p:sp>
        <p:nvSpPr>
          <p:cNvPr id="13329" name="CuadroTexto 21"/>
          <p:cNvSpPr txBox="1">
            <a:spLocks noChangeArrowheads="1"/>
          </p:cNvSpPr>
          <p:nvPr/>
        </p:nvSpPr>
        <p:spPr bwMode="auto">
          <a:xfrm>
            <a:off x="728663" y="4948238"/>
            <a:ext cx="957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CO" altLang="es-CO"/>
              <a:t>Quienes</a:t>
            </a:r>
          </a:p>
        </p:txBody>
      </p:sp>
      <p:sp>
        <p:nvSpPr>
          <p:cNvPr id="23" name="Rectángulo 19"/>
          <p:cNvSpPr/>
          <p:nvPr/>
        </p:nvSpPr>
        <p:spPr>
          <a:xfrm>
            <a:off x="357188" y="4903788"/>
            <a:ext cx="227012" cy="623887"/>
          </a:xfrm>
          <a:custGeom>
            <a:avLst/>
            <a:gdLst>
              <a:gd name="connsiteX0" fmla="*/ 0 w 225013"/>
              <a:gd name="connsiteY0" fmla="*/ 0 h 666841"/>
              <a:gd name="connsiteX1" fmla="*/ 225013 w 225013"/>
              <a:gd name="connsiteY1" fmla="*/ 0 h 666841"/>
              <a:gd name="connsiteX2" fmla="*/ 225013 w 225013"/>
              <a:gd name="connsiteY2" fmla="*/ 666841 h 666841"/>
              <a:gd name="connsiteX3" fmla="*/ 0 w 225013"/>
              <a:gd name="connsiteY3" fmla="*/ 666841 h 666841"/>
              <a:gd name="connsiteX4" fmla="*/ 0 w 225013"/>
              <a:gd name="connsiteY4" fmla="*/ 0 h 666841"/>
              <a:gd name="connsiteX0" fmla="*/ 0 w 225013"/>
              <a:gd name="connsiteY0" fmla="*/ 138224 h 666841"/>
              <a:gd name="connsiteX1" fmla="*/ 225013 w 225013"/>
              <a:gd name="connsiteY1" fmla="*/ 0 h 666841"/>
              <a:gd name="connsiteX2" fmla="*/ 225013 w 225013"/>
              <a:gd name="connsiteY2" fmla="*/ 666841 h 666841"/>
              <a:gd name="connsiteX3" fmla="*/ 0 w 225013"/>
              <a:gd name="connsiteY3" fmla="*/ 666841 h 666841"/>
              <a:gd name="connsiteX4" fmla="*/ 0 w 225013"/>
              <a:gd name="connsiteY4" fmla="*/ 138224 h 666841"/>
              <a:gd name="connsiteX0" fmla="*/ 0 w 225013"/>
              <a:gd name="connsiteY0" fmla="*/ 138224 h 666841"/>
              <a:gd name="connsiteX1" fmla="*/ 225013 w 225013"/>
              <a:gd name="connsiteY1" fmla="*/ 0 h 666841"/>
              <a:gd name="connsiteX2" fmla="*/ 203748 w 225013"/>
              <a:gd name="connsiteY2" fmla="*/ 443557 h 666841"/>
              <a:gd name="connsiteX3" fmla="*/ 0 w 225013"/>
              <a:gd name="connsiteY3" fmla="*/ 666841 h 666841"/>
              <a:gd name="connsiteX4" fmla="*/ 0 w 225013"/>
              <a:gd name="connsiteY4" fmla="*/ 138224 h 666841"/>
              <a:gd name="connsiteX0" fmla="*/ 0 w 225179"/>
              <a:gd name="connsiteY0" fmla="*/ 138224 h 666841"/>
              <a:gd name="connsiteX1" fmla="*/ 225013 w 225179"/>
              <a:gd name="connsiteY1" fmla="*/ 0 h 666841"/>
              <a:gd name="connsiteX2" fmla="*/ 225179 w 225179"/>
              <a:gd name="connsiteY2" fmla="*/ 464989 h 666841"/>
              <a:gd name="connsiteX3" fmla="*/ 0 w 225179"/>
              <a:gd name="connsiteY3" fmla="*/ 666841 h 666841"/>
              <a:gd name="connsiteX4" fmla="*/ 0 w 225179"/>
              <a:gd name="connsiteY4" fmla="*/ 138224 h 666841"/>
              <a:gd name="connsiteX0" fmla="*/ 2381 w 227560"/>
              <a:gd name="connsiteY0" fmla="*/ 138224 h 640648"/>
              <a:gd name="connsiteX1" fmla="*/ 227394 w 227560"/>
              <a:gd name="connsiteY1" fmla="*/ 0 h 640648"/>
              <a:gd name="connsiteX2" fmla="*/ 227560 w 227560"/>
              <a:gd name="connsiteY2" fmla="*/ 464989 h 640648"/>
              <a:gd name="connsiteX3" fmla="*/ 0 w 227560"/>
              <a:gd name="connsiteY3" fmla="*/ 640648 h 640648"/>
              <a:gd name="connsiteX4" fmla="*/ 2381 w 227560"/>
              <a:gd name="connsiteY4" fmla="*/ 138224 h 640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560" h="640648">
                <a:moveTo>
                  <a:pt x="2381" y="138224"/>
                </a:moveTo>
                <a:lnTo>
                  <a:pt x="227394" y="0"/>
                </a:lnTo>
                <a:cubicBezTo>
                  <a:pt x="227449" y="154996"/>
                  <a:pt x="227505" y="309993"/>
                  <a:pt x="227560" y="464989"/>
                </a:cubicBezTo>
                <a:lnTo>
                  <a:pt x="0" y="640648"/>
                </a:lnTo>
                <a:cubicBezTo>
                  <a:pt x="794" y="473173"/>
                  <a:pt x="1587" y="305699"/>
                  <a:pt x="2381" y="1382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p>
        </p:txBody>
      </p:sp>
      <p:sp>
        <p:nvSpPr>
          <p:cNvPr id="24" name="CuadroTexto 23"/>
          <p:cNvSpPr txBox="1"/>
          <p:nvPr/>
        </p:nvSpPr>
        <p:spPr>
          <a:xfrm>
            <a:off x="657189" y="5446713"/>
            <a:ext cx="6169061" cy="1292662"/>
          </a:xfrm>
          <a:prstGeom prst="rect">
            <a:avLst/>
          </a:prstGeom>
          <a:noFill/>
        </p:spPr>
        <p:txBody>
          <a:bodyPr wrap="square">
            <a:spAutoFit/>
          </a:bodyPr>
          <a:lstStyle/>
          <a:p>
            <a:pPr marL="214313" indent="-214313" algn="just" eaLnBrk="1" hangingPunct="1">
              <a:buFont typeface="Arial" panose="020B0604020202020204" pitchFamily="34" charset="0"/>
              <a:buChar char="•"/>
              <a:defRPr/>
            </a:pPr>
            <a:r>
              <a:rPr lang="es-CO" sz="2000" dirty="0">
                <a:solidFill>
                  <a:schemeClr val="tx2">
                    <a:lumMod val="75000"/>
                  </a:schemeClr>
                </a:solidFill>
              </a:rPr>
              <a:t>Persona Natural o Persona Jurídica Obligada Estatuto </a:t>
            </a:r>
            <a:endParaRPr lang="es-CO" sz="2000" dirty="0" smtClean="0">
              <a:solidFill>
                <a:schemeClr val="tx2">
                  <a:lumMod val="75000"/>
                </a:schemeClr>
              </a:solidFill>
            </a:endParaRPr>
          </a:p>
          <a:p>
            <a:pPr algn="just" eaLnBrk="1" hangingPunct="1">
              <a:defRPr/>
            </a:pPr>
            <a:r>
              <a:rPr lang="es-CO" sz="2000" dirty="0" smtClean="0">
                <a:solidFill>
                  <a:schemeClr val="tx2">
                    <a:lumMod val="75000"/>
                  </a:schemeClr>
                </a:solidFill>
              </a:rPr>
              <a:t>    Tributario y seleccionada por la DIAN.</a:t>
            </a:r>
          </a:p>
          <a:p>
            <a:pPr marL="214313" indent="-214313" algn="just" eaLnBrk="1" hangingPunct="1">
              <a:buFont typeface="Arial" panose="020B0604020202020204" pitchFamily="34" charset="0"/>
              <a:buChar char="•"/>
              <a:defRPr/>
            </a:pPr>
            <a:r>
              <a:rPr lang="es-CO" sz="2000" dirty="0" smtClean="0">
                <a:solidFill>
                  <a:schemeClr val="tx2">
                    <a:lumMod val="75000"/>
                  </a:schemeClr>
                </a:solidFill>
              </a:rPr>
              <a:t> </a:t>
            </a:r>
            <a:r>
              <a:rPr lang="es-CO" sz="2000" dirty="0">
                <a:solidFill>
                  <a:schemeClr val="tx2">
                    <a:lumMod val="75000"/>
                  </a:schemeClr>
                </a:solidFill>
              </a:rPr>
              <a:t>Persona Natural  o Jurídica que opte.</a:t>
            </a:r>
          </a:p>
          <a:p>
            <a:pPr eaLnBrk="1" hangingPunct="1">
              <a:defRPr/>
            </a:pPr>
            <a:endParaRPr lang="es-CO" dirty="0"/>
          </a:p>
        </p:txBody>
      </p:sp>
      <p:sp>
        <p:nvSpPr>
          <p:cNvPr id="13332" name="CuadroTexto 24"/>
          <p:cNvSpPr txBox="1">
            <a:spLocks noChangeArrowheads="1"/>
          </p:cNvSpPr>
          <p:nvPr/>
        </p:nvSpPr>
        <p:spPr bwMode="auto">
          <a:xfrm>
            <a:off x="7090423" y="3316420"/>
            <a:ext cx="422051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s-CO" altLang="es-CO" sz="5400" dirty="0">
                <a:solidFill>
                  <a:schemeClr val="bg1"/>
                </a:solidFill>
              </a:rPr>
              <a:t>Con vocación </a:t>
            </a:r>
          </a:p>
          <a:p>
            <a:pPr algn="ctr" eaLnBrk="1" hangingPunct="1"/>
            <a:r>
              <a:rPr lang="es-CO" altLang="es-CO" sz="5400" dirty="0">
                <a:solidFill>
                  <a:schemeClr val="bg1"/>
                </a:solidFill>
              </a:rPr>
              <a:t>de circulación </a:t>
            </a:r>
          </a:p>
        </p:txBody>
      </p:sp>
      <p:sp>
        <p:nvSpPr>
          <p:cNvPr id="27" name="CuadroTexto 26"/>
          <p:cNvSpPr txBox="1"/>
          <p:nvPr/>
        </p:nvSpPr>
        <p:spPr>
          <a:xfrm>
            <a:off x="7942263" y="935988"/>
            <a:ext cx="258404" cy="584775"/>
          </a:xfrm>
          <a:prstGeom prst="rect">
            <a:avLst/>
          </a:prstGeom>
          <a:noFill/>
        </p:spPr>
        <p:txBody>
          <a:bodyPr wrap="none">
            <a:spAutoFit/>
          </a:bodyPr>
          <a:lstStyle/>
          <a:p>
            <a:pPr eaLnBrk="1" hangingPunct="1">
              <a:defRPr/>
            </a:pPr>
            <a:r>
              <a:rPr lang="es-CO" sz="3200" spc="-150" dirty="0" smtClean="0">
                <a:solidFill>
                  <a:schemeClr val="accent2">
                    <a:lumMod val="75000"/>
                  </a:schemeClr>
                </a:solidFill>
              </a:rPr>
              <a:t> </a:t>
            </a:r>
            <a:endParaRPr lang="es-CO" sz="3200" spc="-15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p:cNvSpPr/>
          <p:nvPr/>
        </p:nvSpPr>
        <p:spPr>
          <a:xfrm>
            <a:off x="4040188" y="631825"/>
            <a:ext cx="8151812" cy="626903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17" name="Imagen 4"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77124" y="6217264"/>
            <a:ext cx="2610076" cy="56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ángulo 26"/>
          <p:cNvSpPr/>
          <p:nvPr/>
        </p:nvSpPr>
        <p:spPr>
          <a:xfrm>
            <a:off x="4026584" y="873280"/>
            <a:ext cx="7860616" cy="909472"/>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7" name="Rectángulo 36"/>
          <p:cNvSpPr/>
          <p:nvPr/>
        </p:nvSpPr>
        <p:spPr>
          <a:xfrm>
            <a:off x="4033386" y="2240312"/>
            <a:ext cx="7853814" cy="865477"/>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9" name="Rectángulo 38"/>
          <p:cNvSpPr/>
          <p:nvPr/>
        </p:nvSpPr>
        <p:spPr>
          <a:xfrm>
            <a:off x="4033386" y="3643963"/>
            <a:ext cx="7853814" cy="947701"/>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1" name="Rectángulo 40"/>
          <p:cNvSpPr/>
          <p:nvPr/>
        </p:nvSpPr>
        <p:spPr>
          <a:xfrm>
            <a:off x="4023647" y="4996066"/>
            <a:ext cx="7847012" cy="80354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7" name="Rectángulo 6"/>
          <p:cNvSpPr/>
          <p:nvPr/>
        </p:nvSpPr>
        <p:spPr>
          <a:xfrm>
            <a:off x="-14288" y="600075"/>
            <a:ext cx="4054476" cy="6278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4400" kern="500" spc="100" dirty="0"/>
          </a:p>
        </p:txBody>
      </p:sp>
      <p:sp>
        <p:nvSpPr>
          <p:cNvPr id="12" name="Rectángulo 11"/>
          <p:cNvSpPr/>
          <p:nvPr/>
        </p:nvSpPr>
        <p:spPr>
          <a:xfrm>
            <a:off x="155349" y="972457"/>
            <a:ext cx="3708400" cy="5631543"/>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19" name="CuadroTexto 18"/>
          <p:cNvSpPr txBox="1"/>
          <p:nvPr/>
        </p:nvSpPr>
        <p:spPr>
          <a:xfrm>
            <a:off x="1086742" y="3383299"/>
            <a:ext cx="2412520" cy="830997"/>
          </a:xfrm>
          <a:prstGeom prst="rect">
            <a:avLst/>
          </a:prstGeom>
          <a:noFill/>
        </p:spPr>
        <p:txBody>
          <a:bodyPr wrap="none" rtlCol="0">
            <a:spAutoFit/>
          </a:bodyPr>
          <a:lstStyle/>
          <a:p>
            <a:pPr lvl="0"/>
            <a:r>
              <a:rPr lang="es-CO" sz="4800" dirty="0" smtClean="0">
                <a:solidFill>
                  <a:schemeClr val="accent1">
                    <a:lumMod val="50000"/>
                  </a:schemeClr>
                </a:solidFill>
              </a:rPr>
              <a:t>Facturas </a:t>
            </a:r>
          </a:p>
        </p:txBody>
      </p:sp>
      <p:sp>
        <p:nvSpPr>
          <p:cNvPr id="20" name="CuadroTexto 19"/>
          <p:cNvSpPr txBox="1"/>
          <p:nvPr/>
        </p:nvSpPr>
        <p:spPr>
          <a:xfrm>
            <a:off x="489145" y="2188852"/>
            <a:ext cx="3102965" cy="923330"/>
          </a:xfrm>
          <a:prstGeom prst="rect">
            <a:avLst/>
          </a:prstGeom>
          <a:noFill/>
        </p:spPr>
        <p:txBody>
          <a:bodyPr wrap="none" rtlCol="0">
            <a:spAutoFit/>
          </a:bodyPr>
          <a:lstStyle/>
          <a:p>
            <a:r>
              <a:rPr lang="es-CO" sz="5400" dirty="0" smtClean="0">
                <a:solidFill>
                  <a:schemeClr val="tx2">
                    <a:lumMod val="50000"/>
                  </a:schemeClr>
                </a:solidFill>
              </a:rPr>
              <a:t>USUARIOS</a:t>
            </a:r>
            <a:endParaRPr lang="es-CO" sz="5400" dirty="0">
              <a:solidFill>
                <a:schemeClr val="tx2">
                  <a:lumMod val="50000"/>
                </a:schemeClr>
              </a:solidFill>
            </a:endParaRPr>
          </a:p>
        </p:txBody>
      </p:sp>
      <p:sp>
        <p:nvSpPr>
          <p:cNvPr id="21" name="CuadroTexto 20"/>
          <p:cNvSpPr txBox="1"/>
          <p:nvPr/>
        </p:nvSpPr>
        <p:spPr>
          <a:xfrm>
            <a:off x="619067" y="2996881"/>
            <a:ext cx="731290" cy="523220"/>
          </a:xfrm>
          <a:prstGeom prst="rect">
            <a:avLst/>
          </a:prstGeom>
          <a:noFill/>
        </p:spPr>
        <p:txBody>
          <a:bodyPr wrap="none" rtlCol="0">
            <a:spAutoFit/>
          </a:bodyPr>
          <a:lstStyle/>
          <a:p>
            <a:r>
              <a:rPr lang="es-CO" sz="2800" dirty="0" smtClean="0">
                <a:solidFill>
                  <a:schemeClr val="tx2"/>
                </a:solidFill>
              </a:rPr>
              <a:t>DEL</a:t>
            </a:r>
            <a:endParaRPr lang="es-CO" sz="2800" dirty="0">
              <a:solidFill>
                <a:schemeClr val="tx2"/>
              </a:solidFill>
            </a:endParaRPr>
          </a:p>
        </p:txBody>
      </p:sp>
      <p:sp>
        <p:nvSpPr>
          <p:cNvPr id="22" name="CuadroTexto 21"/>
          <p:cNvSpPr txBox="1"/>
          <p:nvPr/>
        </p:nvSpPr>
        <p:spPr>
          <a:xfrm>
            <a:off x="1304765" y="2790851"/>
            <a:ext cx="2216825" cy="830997"/>
          </a:xfrm>
          <a:prstGeom prst="rect">
            <a:avLst/>
          </a:prstGeom>
          <a:noFill/>
        </p:spPr>
        <p:txBody>
          <a:bodyPr wrap="none" rtlCol="0">
            <a:spAutoFit/>
          </a:bodyPr>
          <a:lstStyle/>
          <a:p>
            <a:r>
              <a:rPr lang="es-CO" sz="4800" dirty="0" smtClean="0">
                <a:solidFill>
                  <a:schemeClr val="tx2">
                    <a:lumMod val="60000"/>
                    <a:lumOff val="40000"/>
                  </a:schemeClr>
                </a:solidFill>
              </a:rPr>
              <a:t>Registro</a:t>
            </a:r>
            <a:endParaRPr lang="es-CO" sz="4800" dirty="0">
              <a:solidFill>
                <a:schemeClr val="tx2">
                  <a:lumMod val="60000"/>
                  <a:lumOff val="40000"/>
                </a:schemeClr>
              </a:solidFill>
            </a:endParaRPr>
          </a:p>
        </p:txBody>
      </p:sp>
      <p:sp>
        <p:nvSpPr>
          <p:cNvPr id="23" name="CuadroTexto 22"/>
          <p:cNvSpPr txBox="1"/>
          <p:nvPr/>
        </p:nvSpPr>
        <p:spPr>
          <a:xfrm>
            <a:off x="380287" y="3925054"/>
            <a:ext cx="3184846" cy="830997"/>
          </a:xfrm>
          <a:prstGeom prst="rect">
            <a:avLst/>
          </a:prstGeom>
          <a:noFill/>
        </p:spPr>
        <p:txBody>
          <a:bodyPr wrap="none" rtlCol="0">
            <a:spAutoFit/>
          </a:bodyPr>
          <a:lstStyle/>
          <a:p>
            <a:pPr lvl="0"/>
            <a:r>
              <a:rPr lang="es-CO" sz="4800" dirty="0" smtClean="0">
                <a:solidFill>
                  <a:schemeClr val="accent1">
                    <a:lumMod val="75000"/>
                  </a:schemeClr>
                </a:solidFill>
              </a:rPr>
              <a:t>Electrónicas</a:t>
            </a:r>
          </a:p>
        </p:txBody>
      </p:sp>
      <p:sp>
        <p:nvSpPr>
          <p:cNvPr id="24" name="CuadroTexto 23"/>
          <p:cNvSpPr txBox="1"/>
          <p:nvPr/>
        </p:nvSpPr>
        <p:spPr>
          <a:xfrm>
            <a:off x="543106" y="3517135"/>
            <a:ext cx="694421" cy="646331"/>
          </a:xfrm>
          <a:prstGeom prst="rect">
            <a:avLst/>
          </a:prstGeom>
          <a:noFill/>
        </p:spPr>
        <p:txBody>
          <a:bodyPr wrap="none" rtlCol="0">
            <a:spAutoFit/>
          </a:bodyPr>
          <a:lstStyle/>
          <a:p>
            <a:r>
              <a:rPr lang="es-CO" sz="3600" dirty="0" smtClean="0">
                <a:solidFill>
                  <a:schemeClr val="tx2">
                    <a:lumMod val="50000"/>
                  </a:schemeClr>
                </a:solidFill>
              </a:rPr>
              <a:t>DE</a:t>
            </a:r>
            <a:endParaRPr lang="es-CO" sz="3600" dirty="0">
              <a:solidFill>
                <a:schemeClr val="tx2">
                  <a:lumMod val="50000"/>
                </a:schemeClr>
              </a:solidFill>
            </a:endParaRPr>
          </a:p>
        </p:txBody>
      </p:sp>
      <p:sp>
        <p:nvSpPr>
          <p:cNvPr id="9" name="Rectángulo 8"/>
          <p:cNvSpPr/>
          <p:nvPr/>
        </p:nvSpPr>
        <p:spPr>
          <a:xfrm>
            <a:off x="0" y="-11113"/>
            <a:ext cx="12192000" cy="642938"/>
          </a:xfrm>
          <a:prstGeom prst="rect">
            <a:avLst/>
          </a:prstGeom>
          <a:solidFill>
            <a:srgbClr val="596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11" name="CuadroTexto 10"/>
          <p:cNvSpPr txBox="1"/>
          <p:nvPr/>
        </p:nvSpPr>
        <p:spPr>
          <a:xfrm>
            <a:off x="7938" y="53975"/>
            <a:ext cx="12441237" cy="523875"/>
          </a:xfrm>
          <a:prstGeom prst="rect">
            <a:avLst/>
          </a:prstGeom>
          <a:noFill/>
        </p:spPr>
        <p:txBody>
          <a:bodyPr>
            <a:spAutoFit/>
          </a:bodyPr>
          <a:lstStyle/>
          <a:p>
            <a:pPr algn="ctr" eaLnBrk="1" hangingPunct="1">
              <a:defRPr/>
            </a:pPr>
            <a:r>
              <a:rPr lang="es-CO" sz="2800" dirty="0" smtClean="0">
                <a:solidFill>
                  <a:schemeClr val="bg1"/>
                </a:solidFill>
                <a:latin typeface="Arial" panose="020B0604020202020204" pitchFamily="34" charset="0"/>
                <a:ea typeface="+mj-ea"/>
                <a:cs typeface="Arial" panose="020B0604020202020204" pitchFamily="34" charset="0"/>
              </a:rPr>
              <a:t>DECRETO </a:t>
            </a:r>
            <a:r>
              <a:rPr lang="es-CO" sz="2800" dirty="0">
                <a:solidFill>
                  <a:schemeClr val="bg1"/>
                </a:solidFill>
                <a:latin typeface="Arial" panose="020B0604020202020204" pitchFamily="34" charset="0"/>
                <a:ea typeface="+mj-ea"/>
                <a:cs typeface="Arial" panose="020B0604020202020204" pitchFamily="34" charset="0"/>
              </a:rPr>
              <a:t>– FACTURA ELECTRÓNICA</a:t>
            </a:r>
            <a:endParaRPr lang="es-CO" sz="2800" dirty="0">
              <a:solidFill>
                <a:schemeClr val="bg1"/>
              </a:solidFill>
              <a:latin typeface="Arial" panose="020B0604020202020204" pitchFamily="34" charset="0"/>
              <a:cs typeface="Arial" panose="020B0604020202020204" pitchFamily="34" charset="0"/>
            </a:endParaRPr>
          </a:p>
        </p:txBody>
      </p:sp>
      <p:sp>
        <p:nvSpPr>
          <p:cNvPr id="42" name="CuadroTexto 41"/>
          <p:cNvSpPr txBox="1"/>
          <p:nvPr/>
        </p:nvSpPr>
        <p:spPr>
          <a:xfrm>
            <a:off x="6050865" y="885056"/>
            <a:ext cx="3706143" cy="923330"/>
          </a:xfrm>
          <a:prstGeom prst="rect">
            <a:avLst/>
          </a:prstGeom>
          <a:noFill/>
        </p:spPr>
        <p:txBody>
          <a:bodyPr wrap="none" rtlCol="0">
            <a:spAutoFit/>
          </a:bodyPr>
          <a:lstStyle/>
          <a:p>
            <a:r>
              <a:rPr lang="es-CO" sz="5400" spc="600" dirty="0" smtClean="0">
                <a:solidFill>
                  <a:schemeClr val="tx2"/>
                </a:solidFill>
              </a:rPr>
              <a:t>EMISORES</a:t>
            </a:r>
            <a:endParaRPr lang="es-CO" sz="5400" spc="600" dirty="0">
              <a:solidFill>
                <a:schemeClr val="tx2"/>
              </a:solidFill>
            </a:endParaRPr>
          </a:p>
        </p:txBody>
      </p:sp>
      <p:sp>
        <p:nvSpPr>
          <p:cNvPr id="43" name="CuadroTexto 42"/>
          <p:cNvSpPr txBox="1"/>
          <p:nvPr/>
        </p:nvSpPr>
        <p:spPr>
          <a:xfrm>
            <a:off x="4337210" y="2396054"/>
            <a:ext cx="7146867" cy="769441"/>
          </a:xfrm>
          <a:prstGeom prst="rect">
            <a:avLst/>
          </a:prstGeom>
          <a:noFill/>
        </p:spPr>
        <p:txBody>
          <a:bodyPr wrap="square" rtlCol="0">
            <a:spAutoFit/>
          </a:bodyPr>
          <a:lstStyle/>
          <a:p>
            <a:pPr lvl="0"/>
            <a:r>
              <a:rPr lang="es-CO" sz="4400" dirty="0" smtClean="0">
                <a:solidFill>
                  <a:srgbClr val="1F497D"/>
                </a:solidFill>
              </a:rPr>
              <a:t>POTENCIALES COMPRADORES</a:t>
            </a:r>
          </a:p>
        </p:txBody>
      </p:sp>
      <p:sp>
        <p:nvSpPr>
          <p:cNvPr id="44" name="CuadroTexto 43"/>
          <p:cNvSpPr txBox="1"/>
          <p:nvPr/>
        </p:nvSpPr>
        <p:spPr>
          <a:xfrm>
            <a:off x="5830661" y="3663066"/>
            <a:ext cx="4008661" cy="584775"/>
          </a:xfrm>
          <a:prstGeom prst="rect">
            <a:avLst/>
          </a:prstGeom>
          <a:noFill/>
        </p:spPr>
        <p:txBody>
          <a:bodyPr wrap="none" rtlCol="0">
            <a:spAutoFit/>
          </a:bodyPr>
          <a:lstStyle/>
          <a:p>
            <a:pPr lvl="0"/>
            <a:r>
              <a:rPr lang="es-CO" sz="3200" dirty="0" smtClean="0">
                <a:solidFill>
                  <a:schemeClr val="tx2"/>
                </a:solidFill>
              </a:rPr>
              <a:t>Administradores de los</a:t>
            </a:r>
          </a:p>
        </p:txBody>
      </p:sp>
      <p:sp>
        <p:nvSpPr>
          <p:cNvPr id="45" name="CuadroTexto 44"/>
          <p:cNvSpPr txBox="1"/>
          <p:nvPr/>
        </p:nvSpPr>
        <p:spPr>
          <a:xfrm>
            <a:off x="4507863" y="3988072"/>
            <a:ext cx="6654258" cy="1446550"/>
          </a:xfrm>
          <a:prstGeom prst="rect">
            <a:avLst/>
          </a:prstGeom>
          <a:noFill/>
        </p:spPr>
        <p:txBody>
          <a:bodyPr wrap="none" rtlCol="0">
            <a:spAutoFit/>
          </a:bodyPr>
          <a:lstStyle/>
          <a:p>
            <a:pPr lvl="0"/>
            <a:r>
              <a:rPr lang="es-CO" sz="4400" dirty="0" smtClean="0">
                <a:solidFill>
                  <a:schemeClr val="tx2"/>
                </a:solidFill>
              </a:rPr>
              <a:t>SISTEMAS DE NEGOCIACIÓN</a:t>
            </a:r>
          </a:p>
          <a:p>
            <a:endParaRPr lang="es-CO" sz="4400" dirty="0">
              <a:solidFill>
                <a:schemeClr val="tx2"/>
              </a:solidFill>
            </a:endParaRPr>
          </a:p>
        </p:txBody>
      </p:sp>
      <p:sp>
        <p:nvSpPr>
          <p:cNvPr id="46" name="Rectángulo 45"/>
          <p:cNvSpPr/>
          <p:nvPr/>
        </p:nvSpPr>
        <p:spPr>
          <a:xfrm>
            <a:off x="5062696" y="5203355"/>
            <a:ext cx="5600316" cy="769441"/>
          </a:xfrm>
          <a:prstGeom prst="rect">
            <a:avLst/>
          </a:prstGeom>
        </p:spPr>
        <p:txBody>
          <a:bodyPr wrap="none">
            <a:spAutoFit/>
          </a:bodyPr>
          <a:lstStyle/>
          <a:p>
            <a:pPr lvl="0"/>
            <a:r>
              <a:rPr lang="es-CO" sz="4400" dirty="0" smtClean="0">
                <a:solidFill>
                  <a:schemeClr val="tx2"/>
                </a:solidFill>
              </a:rPr>
              <a:t>TENEDORES LEGÍTIMOS</a:t>
            </a:r>
            <a:endParaRPr lang="es-CO" sz="4400" dirty="0">
              <a:solidFill>
                <a:schemeClr val="tx2"/>
              </a:solidFill>
            </a:endParaRPr>
          </a:p>
        </p:txBody>
      </p:sp>
      <p:pic>
        <p:nvPicPr>
          <p:cNvPr id="47" name="Imagen 46"/>
          <p:cNvPicPr>
            <a:picLocks noChangeAspect="1"/>
          </p:cNvPicPr>
          <p:nvPr/>
        </p:nvPicPr>
        <p:blipFill>
          <a:blip r:embed="rId4"/>
          <a:stretch>
            <a:fillRect/>
          </a:stretch>
        </p:blipFill>
        <p:spPr>
          <a:xfrm>
            <a:off x="9805277" y="874291"/>
            <a:ext cx="754661" cy="944859"/>
          </a:xfrm>
          <a:prstGeom prst="rect">
            <a:avLst/>
          </a:prstGeom>
        </p:spPr>
      </p:pic>
      <p:sp>
        <p:nvSpPr>
          <p:cNvPr id="25" name="Rectángulo 24"/>
          <p:cNvSpPr/>
          <p:nvPr/>
        </p:nvSpPr>
        <p:spPr>
          <a:xfrm>
            <a:off x="4040188" y="6004546"/>
            <a:ext cx="7847012" cy="801024"/>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s-CO" sz="3200" b="1" dirty="0">
                <a:solidFill>
                  <a:schemeClr val="tx2"/>
                </a:solidFill>
                <a:latin typeface="Calibri" panose="020F0502020204030204" pitchFamily="34" charset="0"/>
                <a:ea typeface="MS PGothic" panose="020B0600070205080204" pitchFamily="34" charset="-128"/>
              </a:rPr>
              <a:t>AUTORIDADES</a:t>
            </a:r>
            <a:r>
              <a:rPr lang="es-CO" sz="3200" b="1" dirty="0" smtClean="0">
                <a:solidFill>
                  <a:schemeClr val="tx2"/>
                </a:solidFill>
              </a:rPr>
              <a:t> </a:t>
            </a:r>
            <a:r>
              <a:rPr lang="es-CO" sz="3200" b="1" dirty="0">
                <a:solidFill>
                  <a:schemeClr val="tx2"/>
                </a:solidFill>
                <a:latin typeface="Calibri" panose="020F0502020204030204" pitchFamily="34" charset="0"/>
                <a:ea typeface="MS PGothic" panose="020B0600070205080204" pitchFamily="34" charset="-128"/>
              </a:rPr>
              <a:t>JUDICIALES</a:t>
            </a:r>
            <a:r>
              <a:rPr lang="es-CO" sz="3200" b="1" dirty="0" smtClean="0">
                <a:solidFill>
                  <a:schemeClr val="tx2"/>
                </a:solidFill>
              </a:rPr>
              <a:t> Y </a:t>
            </a:r>
            <a:r>
              <a:rPr lang="es-CO" sz="3200" b="1" dirty="0">
                <a:solidFill>
                  <a:schemeClr val="tx2"/>
                </a:solidFill>
                <a:latin typeface="Calibri" panose="020F0502020204030204" pitchFamily="34" charset="0"/>
                <a:ea typeface="MS PGothic" panose="020B0600070205080204" pitchFamily="34" charset="-128"/>
              </a:rPr>
              <a:t>ADMINISTRATIVAS</a:t>
            </a:r>
          </a:p>
        </p:txBody>
      </p:sp>
    </p:spTree>
    <p:extLst>
      <p:ext uri="{BB962C8B-B14F-4D97-AF65-F5344CB8AC3E}">
        <p14:creationId xmlns:p14="http://schemas.microsoft.com/office/powerpoint/2010/main" val="3123105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288" y="651489"/>
            <a:ext cx="12185650" cy="6224588"/>
          </a:xfrm>
          <a:prstGeom prst="rect">
            <a:avLst/>
          </a:prstGeom>
          <a:solidFill>
            <a:srgbClr val="FFF8E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p>
        </p:txBody>
      </p:sp>
      <p:sp>
        <p:nvSpPr>
          <p:cNvPr id="6" name="Rectángulo 5"/>
          <p:cNvSpPr/>
          <p:nvPr/>
        </p:nvSpPr>
        <p:spPr>
          <a:xfrm>
            <a:off x="0" y="-11113"/>
            <a:ext cx="12192000" cy="642938"/>
          </a:xfrm>
          <a:prstGeom prst="rect">
            <a:avLst/>
          </a:prstGeom>
          <a:solidFill>
            <a:srgbClr val="596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7" name="CuadroTexto 6"/>
          <p:cNvSpPr txBox="1"/>
          <p:nvPr/>
        </p:nvSpPr>
        <p:spPr>
          <a:xfrm>
            <a:off x="104621" y="58126"/>
            <a:ext cx="12441237" cy="523875"/>
          </a:xfrm>
          <a:prstGeom prst="rect">
            <a:avLst/>
          </a:prstGeom>
          <a:noFill/>
        </p:spPr>
        <p:txBody>
          <a:bodyPr>
            <a:spAutoFit/>
          </a:bodyPr>
          <a:lstStyle/>
          <a:p>
            <a:pPr algn="ctr" eaLnBrk="1" hangingPunct="1">
              <a:defRPr/>
            </a:pPr>
            <a:r>
              <a:rPr lang="es-CO" sz="2800" dirty="0" smtClean="0">
                <a:solidFill>
                  <a:schemeClr val="bg1"/>
                </a:solidFill>
                <a:latin typeface="Arial" panose="020B0604020202020204" pitchFamily="34" charset="0"/>
                <a:ea typeface="+mj-ea"/>
                <a:cs typeface="Arial" panose="020B0604020202020204" pitchFamily="34" charset="0"/>
              </a:rPr>
              <a:t>CIRCULACIÓN DE LA FACTURA ELECTRÓNICA</a:t>
            </a:r>
            <a:endParaRPr lang="es-CO" sz="2800" dirty="0">
              <a:solidFill>
                <a:schemeClr val="bg1"/>
              </a:solidFill>
              <a:latin typeface="Arial" panose="020B0604020202020204" pitchFamily="34" charset="0"/>
              <a:cs typeface="Arial" panose="020B0604020202020204" pitchFamily="34" charset="0"/>
            </a:endParaRPr>
          </a:p>
        </p:txBody>
      </p:sp>
      <p:pic>
        <p:nvPicPr>
          <p:cNvPr id="15365" name="Imagen 7"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83650" y="6148388"/>
            <a:ext cx="316706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p:cNvSpPr txBox="1"/>
          <p:nvPr/>
        </p:nvSpPr>
        <p:spPr>
          <a:xfrm>
            <a:off x="1004889" y="652689"/>
            <a:ext cx="10955337" cy="584200"/>
          </a:xfrm>
          <a:prstGeom prst="rect">
            <a:avLst/>
          </a:prstGeom>
          <a:noFill/>
        </p:spPr>
        <p:txBody>
          <a:bodyPr>
            <a:spAutoFit/>
          </a:bodyPr>
          <a:lstStyle/>
          <a:p>
            <a:pPr algn="ctr" eaLnBrk="1" hangingPunct="1">
              <a:defRPr/>
            </a:pPr>
            <a:r>
              <a:rPr lang="es-CO" sz="3200" spc="-150" dirty="0">
                <a:ln w="0"/>
                <a:solidFill>
                  <a:schemeClr val="accent2">
                    <a:lumMod val="75000"/>
                  </a:schemeClr>
                </a:solidFill>
                <a:latin typeface="Arial" panose="020B0604020202020204" pitchFamily="34" charset="0"/>
                <a:cs typeface="Arial" panose="020B0604020202020204" pitchFamily="34" charset="0"/>
              </a:rPr>
              <a:t>EMISIÓN-ACEPTACIÓN DE LA FACTURA ELECTRÓNICA</a:t>
            </a:r>
          </a:p>
        </p:txBody>
      </p:sp>
      <p:grpSp>
        <p:nvGrpSpPr>
          <p:cNvPr id="15368" name="Grupo 21"/>
          <p:cNvGrpSpPr>
            <a:grpSpLocks/>
          </p:cNvGrpSpPr>
          <p:nvPr/>
        </p:nvGrpSpPr>
        <p:grpSpPr bwMode="auto">
          <a:xfrm>
            <a:off x="2905125" y="2916238"/>
            <a:ext cx="915988" cy="1084262"/>
            <a:chOff x="3303710" y="2686884"/>
            <a:chExt cx="980768" cy="1163214"/>
          </a:xfrm>
        </p:grpSpPr>
        <p:sp>
          <p:nvSpPr>
            <p:cNvPr id="18" name="Cheurón 17"/>
            <p:cNvSpPr/>
            <p:nvPr/>
          </p:nvSpPr>
          <p:spPr>
            <a:xfrm>
              <a:off x="3303710" y="2686884"/>
              <a:ext cx="854985" cy="1161511"/>
            </a:xfrm>
            <a:prstGeom prst="chevron">
              <a:avLst/>
            </a:prstGeom>
            <a:solidFill>
              <a:srgbClr val="37ACAF"/>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CO">
                <a:solidFill>
                  <a:schemeClr val="tx1"/>
                </a:solidFill>
              </a:endParaRPr>
            </a:p>
          </p:txBody>
        </p:sp>
        <p:sp>
          <p:nvSpPr>
            <p:cNvPr id="17" name="Cheurón 16"/>
            <p:cNvSpPr/>
            <p:nvPr/>
          </p:nvSpPr>
          <p:spPr>
            <a:xfrm>
              <a:off x="3429493" y="2688587"/>
              <a:ext cx="854985" cy="1161511"/>
            </a:xfrm>
            <a:prstGeom prst="chevron">
              <a:avLst/>
            </a:prstGeom>
            <a:solidFill>
              <a:srgbClr val="4EC4C8"/>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CO">
                <a:solidFill>
                  <a:schemeClr val="tx1"/>
                </a:solidFill>
              </a:endParaRPr>
            </a:p>
          </p:txBody>
        </p:sp>
      </p:grpSp>
      <p:grpSp>
        <p:nvGrpSpPr>
          <p:cNvPr id="15369" name="Grupo 22"/>
          <p:cNvGrpSpPr>
            <a:grpSpLocks/>
          </p:cNvGrpSpPr>
          <p:nvPr/>
        </p:nvGrpSpPr>
        <p:grpSpPr bwMode="auto">
          <a:xfrm>
            <a:off x="7934584" y="2936876"/>
            <a:ext cx="915987" cy="1098550"/>
            <a:chOff x="7277280" y="2733262"/>
            <a:chExt cx="983533" cy="1177919"/>
          </a:xfrm>
        </p:grpSpPr>
        <p:sp>
          <p:nvSpPr>
            <p:cNvPr id="19" name="Cheurón 18"/>
            <p:cNvSpPr/>
            <p:nvPr/>
          </p:nvSpPr>
          <p:spPr>
            <a:xfrm rot="10800000">
              <a:off x="7406827" y="2748581"/>
              <a:ext cx="853986" cy="1162600"/>
            </a:xfrm>
            <a:prstGeom prst="chevron">
              <a:avLst/>
            </a:prstGeom>
            <a:solidFill>
              <a:srgbClr val="37ACAF"/>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CO">
                <a:solidFill>
                  <a:schemeClr val="tx1"/>
                </a:solidFill>
              </a:endParaRPr>
            </a:p>
          </p:txBody>
        </p:sp>
        <p:sp>
          <p:nvSpPr>
            <p:cNvPr id="20" name="Cheurón 19"/>
            <p:cNvSpPr/>
            <p:nvPr/>
          </p:nvSpPr>
          <p:spPr>
            <a:xfrm rot="10800000">
              <a:off x="7277280" y="2733262"/>
              <a:ext cx="853986" cy="1162599"/>
            </a:xfrm>
            <a:prstGeom prst="chevron">
              <a:avLst/>
            </a:prstGeom>
            <a:solidFill>
              <a:srgbClr val="4EC4C8"/>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CO">
                <a:solidFill>
                  <a:schemeClr val="tx1"/>
                </a:solidFill>
              </a:endParaRPr>
            </a:p>
          </p:txBody>
        </p:sp>
      </p:grpSp>
      <p:grpSp>
        <p:nvGrpSpPr>
          <p:cNvPr id="15371" name="Grupo 23"/>
          <p:cNvGrpSpPr>
            <a:grpSpLocks/>
          </p:cNvGrpSpPr>
          <p:nvPr/>
        </p:nvGrpSpPr>
        <p:grpSpPr bwMode="auto">
          <a:xfrm rot="16200000">
            <a:off x="9702461" y="4176712"/>
            <a:ext cx="506412" cy="595313"/>
            <a:chOff x="7277281" y="2749334"/>
            <a:chExt cx="983532" cy="1161847"/>
          </a:xfrm>
        </p:grpSpPr>
        <p:sp>
          <p:nvSpPr>
            <p:cNvPr id="25" name="Cheurón 24"/>
            <p:cNvSpPr/>
            <p:nvPr/>
          </p:nvSpPr>
          <p:spPr>
            <a:xfrm rot="10800000">
              <a:off x="7406773" y="2749333"/>
              <a:ext cx="854039" cy="1161847"/>
            </a:xfrm>
            <a:prstGeom prst="chevron">
              <a:avLst/>
            </a:prstGeom>
            <a:solidFill>
              <a:srgbClr val="37ACAF"/>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CO">
                <a:solidFill>
                  <a:schemeClr val="tx1"/>
                </a:solidFill>
              </a:endParaRPr>
            </a:p>
          </p:txBody>
        </p:sp>
        <p:sp>
          <p:nvSpPr>
            <p:cNvPr id="26" name="Cheurón 25"/>
            <p:cNvSpPr/>
            <p:nvPr/>
          </p:nvSpPr>
          <p:spPr>
            <a:xfrm rot="10800000">
              <a:off x="7277280" y="2749333"/>
              <a:ext cx="854039" cy="1161847"/>
            </a:xfrm>
            <a:prstGeom prst="chevron">
              <a:avLst/>
            </a:prstGeom>
            <a:solidFill>
              <a:srgbClr val="4EC4C8"/>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s-CO">
                <a:solidFill>
                  <a:schemeClr val="tx1"/>
                </a:solidFill>
              </a:endParaRPr>
            </a:p>
          </p:txBody>
        </p:sp>
      </p:grpSp>
      <p:grpSp>
        <p:nvGrpSpPr>
          <p:cNvPr id="4" name="Grupo 3"/>
          <p:cNvGrpSpPr/>
          <p:nvPr/>
        </p:nvGrpSpPr>
        <p:grpSpPr>
          <a:xfrm>
            <a:off x="8069263" y="5002213"/>
            <a:ext cx="1009650" cy="1009650"/>
            <a:chOff x="8069263" y="5002213"/>
            <a:chExt cx="1009650" cy="1009650"/>
          </a:xfrm>
        </p:grpSpPr>
        <p:sp>
          <p:nvSpPr>
            <p:cNvPr id="29" name="Rectángulo redondeado 28"/>
            <p:cNvSpPr/>
            <p:nvPr/>
          </p:nvSpPr>
          <p:spPr>
            <a:xfrm>
              <a:off x="8069263" y="5002213"/>
              <a:ext cx="1009650" cy="1009650"/>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pic>
          <p:nvPicPr>
            <p:cNvPr id="30" name="Imagen 29"/>
            <p:cNvPicPr>
              <a:picLocks noChangeAspect="1"/>
            </p:cNvPicPr>
            <p:nvPr/>
          </p:nvPicPr>
          <p:blipFill>
            <a:blip r:embed="rId4">
              <a:duotone>
                <a:prstClr val="black"/>
                <a:schemeClr val="accent1">
                  <a:tint val="45000"/>
                  <a:satMod val="400000"/>
                </a:schemeClr>
              </a:duotone>
            </a:blip>
            <a:stretch>
              <a:fillRect/>
            </a:stretch>
          </p:blipFill>
          <p:spPr>
            <a:xfrm>
              <a:off x="8174259" y="5163672"/>
              <a:ext cx="875178" cy="757011"/>
            </a:xfrm>
            <a:prstGeom prst="rect">
              <a:avLst/>
            </a:prstGeom>
          </p:spPr>
        </p:pic>
      </p:grpSp>
      <p:grpSp>
        <p:nvGrpSpPr>
          <p:cNvPr id="8" name="Grupo 7"/>
          <p:cNvGrpSpPr/>
          <p:nvPr/>
        </p:nvGrpSpPr>
        <p:grpSpPr>
          <a:xfrm>
            <a:off x="1235075" y="4160838"/>
            <a:ext cx="8043863" cy="2073275"/>
            <a:chOff x="1235075" y="4160838"/>
            <a:chExt cx="8043863" cy="2073275"/>
          </a:xfrm>
        </p:grpSpPr>
        <p:sp>
          <p:nvSpPr>
            <p:cNvPr id="41" name="Forma libre 40"/>
            <p:cNvSpPr/>
            <p:nvPr/>
          </p:nvSpPr>
          <p:spPr>
            <a:xfrm rot="10800000">
              <a:off x="1235075" y="4283075"/>
              <a:ext cx="6629400" cy="1544638"/>
            </a:xfrm>
            <a:custGeom>
              <a:avLst/>
              <a:gdLst>
                <a:gd name="connsiteX0" fmla="*/ 6043157 w 6629215"/>
                <a:gd name="connsiteY0" fmla="*/ 1546013 h 1546013"/>
                <a:gd name="connsiteX1" fmla="*/ 5457099 w 6629215"/>
                <a:gd name="connsiteY1" fmla="*/ 959955 h 1546013"/>
                <a:gd name="connsiteX2" fmla="*/ 5750128 w 6629215"/>
                <a:gd name="connsiteY2" fmla="*/ 959955 h 1546013"/>
                <a:gd name="connsiteX3" fmla="*/ 5750128 w 6629215"/>
                <a:gd name="connsiteY3" fmla="*/ 589547 h 1546013"/>
                <a:gd name="connsiteX4" fmla="*/ 0 w 6629215"/>
                <a:gd name="connsiteY4" fmla="*/ 589547 h 1546013"/>
                <a:gd name="connsiteX5" fmla="*/ 0 w 6629215"/>
                <a:gd name="connsiteY5" fmla="*/ 0 h 1546013"/>
                <a:gd name="connsiteX6" fmla="*/ 6338339 w 6629215"/>
                <a:gd name="connsiteY6" fmla="*/ 0 h 1546013"/>
                <a:gd name="connsiteX7" fmla="*/ 6338339 w 6629215"/>
                <a:gd name="connsiteY7" fmla="*/ 589547 h 1546013"/>
                <a:gd name="connsiteX8" fmla="*/ 6336186 w 6629215"/>
                <a:gd name="connsiteY8" fmla="*/ 589547 h 1546013"/>
                <a:gd name="connsiteX9" fmla="*/ 6336186 w 6629215"/>
                <a:gd name="connsiteY9" fmla="*/ 959955 h 1546013"/>
                <a:gd name="connsiteX10" fmla="*/ 6629215 w 6629215"/>
                <a:gd name="connsiteY10" fmla="*/ 959955 h 154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9215" h="1546013">
                  <a:moveTo>
                    <a:pt x="6043157" y="1546013"/>
                  </a:moveTo>
                  <a:lnTo>
                    <a:pt x="5457099" y="959955"/>
                  </a:lnTo>
                  <a:lnTo>
                    <a:pt x="5750128" y="959955"/>
                  </a:lnTo>
                  <a:lnTo>
                    <a:pt x="5750128" y="589547"/>
                  </a:lnTo>
                  <a:lnTo>
                    <a:pt x="0" y="589547"/>
                  </a:lnTo>
                  <a:lnTo>
                    <a:pt x="0" y="0"/>
                  </a:lnTo>
                  <a:lnTo>
                    <a:pt x="6338339" y="0"/>
                  </a:lnTo>
                  <a:lnTo>
                    <a:pt x="6338339" y="589547"/>
                  </a:lnTo>
                  <a:lnTo>
                    <a:pt x="6336186" y="589547"/>
                  </a:lnTo>
                  <a:lnTo>
                    <a:pt x="6336186" y="959955"/>
                  </a:lnTo>
                  <a:lnTo>
                    <a:pt x="6629215" y="959955"/>
                  </a:lnTo>
                  <a:close/>
                </a:path>
              </a:pathLst>
            </a:custGeom>
            <a:solidFill>
              <a:srgbClr val="FB4D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39" name="Forma libre 38"/>
            <p:cNvSpPr/>
            <p:nvPr/>
          </p:nvSpPr>
          <p:spPr>
            <a:xfrm rot="10800000">
              <a:off x="1309688" y="4160838"/>
              <a:ext cx="6629400" cy="1546225"/>
            </a:xfrm>
            <a:custGeom>
              <a:avLst/>
              <a:gdLst>
                <a:gd name="connsiteX0" fmla="*/ 6043157 w 6629215"/>
                <a:gd name="connsiteY0" fmla="*/ 1546013 h 1546013"/>
                <a:gd name="connsiteX1" fmla="*/ 5457099 w 6629215"/>
                <a:gd name="connsiteY1" fmla="*/ 959955 h 1546013"/>
                <a:gd name="connsiteX2" fmla="*/ 5750128 w 6629215"/>
                <a:gd name="connsiteY2" fmla="*/ 959955 h 1546013"/>
                <a:gd name="connsiteX3" fmla="*/ 5750128 w 6629215"/>
                <a:gd name="connsiteY3" fmla="*/ 589547 h 1546013"/>
                <a:gd name="connsiteX4" fmla="*/ 0 w 6629215"/>
                <a:gd name="connsiteY4" fmla="*/ 589547 h 1546013"/>
                <a:gd name="connsiteX5" fmla="*/ 0 w 6629215"/>
                <a:gd name="connsiteY5" fmla="*/ 0 h 1546013"/>
                <a:gd name="connsiteX6" fmla="*/ 6338339 w 6629215"/>
                <a:gd name="connsiteY6" fmla="*/ 0 h 1546013"/>
                <a:gd name="connsiteX7" fmla="*/ 6338339 w 6629215"/>
                <a:gd name="connsiteY7" fmla="*/ 589547 h 1546013"/>
                <a:gd name="connsiteX8" fmla="*/ 6336186 w 6629215"/>
                <a:gd name="connsiteY8" fmla="*/ 589547 h 1546013"/>
                <a:gd name="connsiteX9" fmla="*/ 6336186 w 6629215"/>
                <a:gd name="connsiteY9" fmla="*/ 959955 h 1546013"/>
                <a:gd name="connsiteX10" fmla="*/ 6629215 w 6629215"/>
                <a:gd name="connsiteY10" fmla="*/ 959955 h 154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9215" h="1546013">
                  <a:moveTo>
                    <a:pt x="6043157" y="1546013"/>
                  </a:moveTo>
                  <a:lnTo>
                    <a:pt x="5457099" y="959955"/>
                  </a:lnTo>
                  <a:lnTo>
                    <a:pt x="5750128" y="959955"/>
                  </a:lnTo>
                  <a:lnTo>
                    <a:pt x="5750128" y="589547"/>
                  </a:lnTo>
                  <a:lnTo>
                    <a:pt x="0" y="589547"/>
                  </a:lnTo>
                  <a:lnTo>
                    <a:pt x="0" y="0"/>
                  </a:lnTo>
                  <a:lnTo>
                    <a:pt x="6338339" y="0"/>
                  </a:lnTo>
                  <a:lnTo>
                    <a:pt x="6338339" y="589547"/>
                  </a:lnTo>
                  <a:lnTo>
                    <a:pt x="6336186" y="589547"/>
                  </a:lnTo>
                  <a:lnTo>
                    <a:pt x="6336186" y="959955"/>
                  </a:lnTo>
                  <a:lnTo>
                    <a:pt x="6629215" y="959955"/>
                  </a:lnTo>
                  <a:close/>
                </a:path>
              </a:pathLst>
            </a:custGeom>
            <a:solidFill>
              <a:srgbClr val="FC77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43" name="Rectángulo redondeado 42"/>
            <p:cNvSpPr/>
            <p:nvPr/>
          </p:nvSpPr>
          <p:spPr>
            <a:xfrm>
              <a:off x="7594600" y="4810125"/>
              <a:ext cx="1684338" cy="1423988"/>
            </a:xfrm>
            <a:prstGeom prst="roundRect">
              <a:avLst/>
            </a:prstGeom>
            <a:noFill/>
            <a:ln w="57150">
              <a:solidFill>
                <a:srgbClr val="FC775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15379" name="CuadroTexto 41"/>
            <p:cNvSpPr txBox="1">
              <a:spLocks noChangeArrowheads="1"/>
            </p:cNvSpPr>
            <p:nvPr/>
          </p:nvSpPr>
          <p:spPr bwMode="auto">
            <a:xfrm>
              <a:off x="1683518" y="5170911"/>
              <a:ext cx="60531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s-CO" altLang="es-CO" sz="2800" dirty="0" smtClean="0">
                  <a:solidFill>
                    <a:schemeClr val="bg1"/>
                  </a:solidFill>
                </a:rPr>
                <a:t>ACEPTACIÓN </a:t>
              </a:r>
              <a:r>
                <a:rPr lang="es-CO" altLang="es-CO" sz="2800" dirty="0">
                  <a:solidFill>
                    <a:schemeClr val="bg1"/>
                  </a:solidFill>
                </a:rPr>
                <a:t>DE </a:t>
              </a:r>
              <a:r>
                <a:rPr lang="es-CO" altLang="es-CO" sz="2800" dirty="0" smtClean="0">
                  <a:solidFill>
                    <a:schemeClr val="bg1"/>
                  </a:solidFill>
                </a:rPr>
                <a:t>FACTURA ELECTRÓNICA</a:t>
              </a:r>
              <a:endParaRPr lang="es-CO" altLang="es-CO" sz="2800" dirty="0">
                <a:solidFill>
                  <a:schemeClr val="bg1"/>
                </a:solidFill>
              </a:endParaRPr>
            </a:p>
          </p:txBody>
        </p:sp>
      </p:grpSp>
      <p:sp>
        <p:nvSpPr>
          <p:cNvPr id="44" name="Forma libre 43"/>
          <p:cNvSpPr/>
          <p:nvPr/>
        </p:nvSpPr>
        <p:spPr>
          <a:xfrm rot="16200000">
            <a:off x="1727200" y="1941513"/>
            <a:ext cx="658813" cy="573087"/>
          </a:xfrm>
          <a:custGeom>
            <a:avLst/>
            <a:gdLst>
              <a:gd name="connsiteX0" fmla="*/ 6043157 w 6629215"/>
              <a:gd name="connsiteY0" fmla="*/ 1546013 h 1546013"/>
              <a:gd name="connsiteX1" fmla="*/ 5457099 w 6629215"/>
              <a:gd name="connsiteY1" fmla="*/ 959955 h 1546013"/>
              <a:gd name="connsiteX2" fmla="*/ 5750128 w 6629215"/>
              <a:gd name="connsiteY2" fmla="*/ 959955 h 1546013"/>
              <a:gd name="connsiteX3" fmla="*/ 5750128 w 6629215"/>
              <a:gd name="connsiteY3" fmla="*/ 589547 h 1546013"/>
              <a:gd name="connsiteX4" fmla="*/ 0 w 6629215"/>
              <a:gd name="connsiteY4" fmla="*/ 589547 h 1546013"/>
              <a:gd name="connsiteX5" fmla="*/ 0 w 6629215"/>
              <a:gd name="connsiteY5" fmla="*/ 0 h 1546013"/>
              <a:gd name="connsiteX6" fmla="*/ 6338339 w 6629215"/>
              <a:gd name="connsiteY6" fmla="*/ 0 h 1546013"/>
              <a:gd name="connsiteX7" fmla="*/ 6338339 w 6629215"/>
              <a:gd name="connsiteY7" fmla="*/ 589547 h 1546013"/>
              <a:gd name="connsiteX8" fmla="*/ 6336186 w 6629215"/>
              <a:gd name="connsiteY8" fmla="*/ 589547 h 1546013"/>
              <a:gd name="connsiteX9" fmla="*/ 6336186 w 6629215"/>
              <a:gd name="connsiteY9" fmla="*/ 959955 h 1546013"/>
              <a:gd name="connsiteX10" fmla="*/ 6629215 w 6629215"/>
              <a:gd name="connsiteY10" fmla="*/ 959955 h 1546013"/>
              <a:gd name="connsiteX0" fmla="*/ 6043157 w 6629215"/>
              <a:gd name="connsiteY0" fmla="*/ 1546013 h 1546013"/>
              <a:gd name="connsiteX1" fmla="*/ 5457099 w 6629215"/>
              <a:gd name="connsiteY1" fmla="*/ 959955 h 1546013"/>
              <a:gd name="connsiteX2" fmla="*/ 5750128 w 6629215"/>
              <a:gd name="connsiteY2" fmla="*/ 959955 h 1546013"/>
              <a:gd name="connsiteX3" fmla="*/ 5750128 w 6629215"/>
              <a:gd name="connsiteY3" fmla="*/ 589547 h 1546013"/>
              <a:gd name="connsiteX4" fmla="*/ 0 w 6629215"/>
              <a:gd name="connsiteY4" fmla="*/ 589547 h 1546013"/>
              <a:gd name="connsiteX5" fmla="*/ 4894729 w 6629215"/>
              <a:gd name="connsiteY5" fmla="*/ 0 h 1546013"/>
              <a:gd name="connsiteX6" fmla="*/ 6338339 w 6629215"/>
              <a:gd name="connsiteY6" fmla="*/ 0 h 1546013"/>
              <a:gd name="connsiteX7" fmla="*/ 6338339 w 6629215"/>
              <a:gd name="connsiteY7" fmla="*/ 589547 h 1546013"/>
              <a:gd name="connsiteX8" fmla="*/ 6336186 w 6629215"/>
              <a:gd name="connsiteY8" fmla="*/ 589547 h 1546013"/>
              <a:gd name="connsiteX9" fmla="*/ 6336186 w 6629215"/>
              <a:gd name="connsiteY9" fmla="*/ 959955 h 1546013"/>
              <a:gd name="connsiteX10" fmla="*/ 6629215 w 6629215"/>
              <a:gd name="connsiteY10" fmla="*/ 959955 h 1546013"/>
              <a:gd name="connsiteX11" fmla="*/ 6043157 w 6629215"/>
              <a:gd name="connsiteY11" fmla="*/ 1546013 h 1546013"/>
              <a:gd name="connsiteX0" fmla="*/ 1188769 w 1774827"/>
              <a:gd name="connsiteY0" fmla="*/ 1546013 h 1546013"/>
              <a:gd name="connsiteX1" fmla="*/ 602711 w 1774827"/>
              <a:gd name="connsiteY1" fmla="*/ 959955 h 1546013"/>
              <a:gd name="connsiteX2" fmla="*/ 895740 w 1774827"/>
              <a:gd name="connsiteY2" fmla="*/ 959955 h 1546013"/>
              <a:gd name="connsiteX3" fmla="*/ 895740 w 1774827"/>
              <a:gd name="connsiteY3" fmla="*/ 589547 h 1546013"/>
              <a:gd name="connsiteX4" fmla="*/ 0 w 1774827"/>
              <a:gd name="connsiteY4" fmla="*/ 589547 h 1546013"/>
              <a:gd name="connsiteX5" fmla="*/ 40341 w 1774827"/>
              <a:gd name="connsiteY5" fmla="*/ 0 h 1546013"/>
              <a:gd name="connsiteX6" fmla="*/ 1483951 w 1774827"/>
              <a:gd name="connsiteY6" fmla="*/ 0 h 1546013"/>
              <a:gd name="connsiteX7" fmla="*/ 1483951 w 1774827"/>
              <a:gd name="connsiteY7" fmla="*/ 589547 h 1546013"/>
              <a:gd name="connsiteX8" fmla="*/ 1481798 w 1774827"/>
              <a:gd name="connsiteY8" fmla="*/ 589547 h 1546013"/>
              <a:gd name="connsiteX9" fmla="*/ 1481798 w 1774827"/>
              <a:gd name="connsiteY9" fmla="*/ 959955 h 1546013"/>
              <a:gd name="connsiteX10" fmla="*/ 1774827 w 1774827"/>
              <a:gd name="connsiteY10" fmla="*/ 959955 h 1546013"/>
              <a:gd name="connsiteX11" fmla="*/ 1188769 w 1774827"/>
              <a:gd name="connsiteY11" fmla="*/ 1546013 h 154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4827" h="1546013">
                <a:moveTo>
                  <a:pt x="1188769" y="1546013"/>
                </a:moveTo>
                <a:lnTo>
                  <a:pt x="602711" y="959955"/>
                </a:lnTo>
                <a:lnTo>
                  <a:pt x="895740" y="959955"/>
                </a:lnTo>
                <a:lnTo>
                  <a:pt x="895740" y="589547"/>
                </a:lnTo>
                <a:lnTo>
                  <a:pt x="0" y="589547"/>
                </a:lnTo>
                <a:lnTo>
                  <a:pt x="40341" y="0"/>
                </a:lnTo>
                <a:lnTo>
                  <a:pt x="1483951" y="0"/>
                </a:lnTo>
                <a:lnTo>
                  <a:pt x="1483951" y="589547"/>
                </a:lnTo>
                <a:lnTo>
                  <a:pt x="1481798" y="589547"/>
                </a:lnTo>
                <a:lnTo>
                  <a:pt x="1481798" y="959955"/>
                </a:lnTo>
                <a:lnTo>
                  <a:pt x="1774827" y="959955"/>
                </a:lnTo>
                <a:lnTo>
                  <a:pt x="1188769" y="1546013"/>
                </a:lnTo>
                <a:close/>
              </a:path>
            </a:pathLst>
          </a:custGeom>
          <a:solidFill>
            <a:srgbClr val="FC77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grpSp>
        <p:nvGrpSpPr>
          <p:cNvPr id="3" name="Grupo 2"/>
          <p:cNvGrpSpPr/>
          <p:nvPr/>
        </p:nvGrpSpPr>
        <p:grpSpPr>
          <a:xfrm>
            <a:off x="9458325" y="4978400"/>
            <a:ext cx="1009650" cy="1008063"/>
            <a:chOff x="9458325" y="4978400"/>
            <a:chExt cx="1009650" cy="1008063"/>
          </a:xfrm>
        </p:grpSpPr>
        <p:sp>
          <p:nvSpPr>
            <p:cNvPr id="28" name="Rectángulo redondeado 27"/>
            <p:cNvSpPr/>
            <p:nvPr/>
          </p:nvSpPr>
          <p:spPr>
            <a:xfrm>
              <a:off x="9458325" y="4978400"/>
              <a:ext cx="1009650" cy="1008063"/>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pic>
          <p:nvPicPr>
            <p:cNvPr id="31" name="Imagen 30"/>
            <p:cNvPicPr>
              <a:picLocks noChangeAspect="1"/>
            </p:cNvPicPr>
            <p:nvPr/>
          </p:nvPicPr>
          <p:blipFill>
            <a:blip r:embed="rId5">
              <a:duotone>
                <a:prstClr val="black"/>
                <a:schemeClr val="accent2">
                  <a:tint val="45000"/>
                  <a:satMod val="400000"/>
                </a:schemeClr>
              </a:duotone>
            </a:blip>
            <a:stretch>
              <a:fillRect/>
            </a:stretch>
          </p:blipFill>
          <p:spPr>
            <a:xfrm>
              <a:off x="9532769" y="5067522"/>
              <a:ext cx="860601" cy="856653"/>
            </a:xfrm>
            <a:prstGeom prst="rect">
              <a:avLst/>
            </a:prstGeom>
          </p:spPr>
        </p:pic>
      </p:grpSp>
      <p:pic>
        <p:nvPicPr>
          <p:cNvPr id="33" name="Imagen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59588" y="2751139"/>
            <a:ext cx="3196308" cy="147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3502846" y="1865248"/>
            <a:ext cx="3801618" cy="461665"/>
          </a:xfrm>
          <a:prstGeom prst="rect">
            <a:avLst/>
          </a:prstGeom>
          <a:noFill/>
        </p:spPr>
        <p:txBody>
          <a:bodyPr wrap="none" rtlCol="0">
            <a:spAutoFit/>
          </a:bodyPr>
          <a:lstStyle/>
          <a:p>
            <a:r>
              <a:rPr lang="es-CO" sz="2400" b="1" u="sng" dirty="0" smtClean="0">
                <a:solidFill>
                  <a:srgbClr val="1F497D"/>
                </a:solidFill>
              </a:rPr>
              <a:t>VOCACIÓN DE CIRCULACIÓN</a:t>
            </a:r>
            <a:endParaRPr lang="es-CO" sz="2400" b="1" u="sng" dirty="0">
              <a:solidFill>
                <a:srgbClr val="1F497D"/>
              </a:solidFill>
            </a:endParaRPr>
          </a:p>
        </p:txBody>
      </p:sp>
      <p:pic>
        <p:nvPicPr>
          <p:cNvPr id="34" name="Imagen 33"/>
          <p:cNvPicPr>
            <a:picLocks noChangeAspect="1"/>
          </p:cNvPicPr>
          <p:nvPr/>
        </p:nvPicPr>
        <p:blipFill>
          <a:blip r:embed="rId4">
            <a:duotone>
              <a:prstClr val="black"/>
              <a:schemeClr val="accent1">
                <a:tint val="45000"/>
                <a:satMod val="400000"/>
              </a:schemeClr>
            </a:duotone>
          </a:blip>
          <a:stretch>
            <a:fillRect/>
          </a:stretch>
        </p:blipFill>
        <p:spPr>
          <a:xfrm>
            <a:off x="2409005" y="1623878"/>
            <a:ext cx="1093841" cy="946150"/>
          </a:xfrm>
          <a:prstGeom prst="rect">
            <a:avLst/>
          </a:prstGeom>
        </p:spPr>
      </p:pic>
      <p:grpSp>
        <p:nvGrpSpPr>
          <p:cNvPr id="12" name="Grupo 11"/>
          <p:cNvGrpSpPr/>
          <p:nvPr/>
        </p:nvGrpSpPr>
        <p:grpSpPr>
          <a:xfrm>
            <a:off x="1004888" y="2551113"/>
            <a:ext cx="1781175" cy="1598612"/>
            <a:chOff x="1004888" y="2551113"/>
            <a:chExt cx="1781175" cy="1598612"/>
          </a:xfrm>
        </p:grpSpPr>
        <p:pic>
          <p:nvPicPr>
            <p:cNvPr id="15374" name="Imagen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04888" y="2551113"/>
              <a:ext cx="1781175"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1483766" y="2936876"/>
              <a:ext cx="937487" cy="400110"/>
            </a:xfrm>
            <a:prstGeom prst="rect">
              <a:avLst/>
            </a:prstGeom>
            <a:noFill/>
          </p:spPr>
          <p:txBody>
            <a:bodyPr wrap="square" rtlCol="0">
              <a:spAutoFit/>
            </a:bodyPr>
            <a:lstStyle/>
            <a:p>
              <a:r>
                <a:rPr lang="es-CO" sz="2000" b="1" dirty="0" smtClean="0">
                  <a:solidFill>
                    <a:schemeClr val="bg1"/>
                  </a:solidFill>
                </a:rPr>
                <a:t>Emisor</a:t>
              </a:r>
              <a:endParaRPr lang="es-CO" sz="2000" b="1" dirty="0">
                <a:solidFill>
                  <a:schemeClr val="bg1"/>
                </a:solidFill>
              </a:endParaRPr>
            </a:p>
          </p:txBody>
        </p:sp>
      </p:grpSp>
      <p:grpSp>
        <p:nvGrpSpPr>
          <p:cNvPr id="14" name="Grupo 13"/>
          <p:cNvGrpSpPr/>
          <p:nvPr/>
        </p:nvGrpSpPr>
        <p:grpSpPr>
          <a:xfrm>
            <a:off x="8823807" y="1629236"/>
            <a:ext cx="2138791" cy="2429094"/>
            <a:chOff x="8823807" y="1629236"/>
            <a:chExt cx="2138791" cy="2429094"/>
          </a:xfrm>
        </p:grpSpPr>
        <p:pic>
          <p:nvPicPr>
            <p:cNvPr id="15367" name="Imagen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87575" y="2275567"/>
              <a:ext cx="1550987"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p:cNvSpPr txBox="1"/>
            <p:nvPr/>
          </p:nvSpPr>
          <p:spPr>
            <a:xfrm>
              <a:off x="8823807" y="1629236"/>
              <a:ext cx="2138791" cy="369332"/>
            </a:xfrm>
            <a:prstGeom prst="rect">
              <a:avLst/>
            </a:prstGeom>
            <a:noFill/>
          </p:spPr>
          <p:txBody>
            <a:bodyPr wrap="none" rtlCol="0">
              <a:spAutoFit/>
            </a:bodyPr>
            <a:lstStyle/>
            <a:p>
              <a:pPr algn="ctr"/>
              <a:r>
                <a:rPr lang="es-CO" b="1" dirty="0" smtClean="0">
                  <a:solidFill>
                    <a:srgbClr val="921635"/>
                  </a:solidFill>
                </a:rPr>
                <a:t>Adquirente/Pagador</a:t>
              </a:r>
              <a:endParaRPr lang="es-CO" b="1" dirty="0">
                <a:solidFill>
                  <a:srgbClr val="921635"/>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ángulo 53"/>
          <p:cNvSpPr/>
          <p:nvPr/>
        </p:nvSpPr>
        <p:spPr>
          <a:xfrm>
            <a:off x="6110514" y="628424"/>
            <a:ext cx="6081486" cy="62579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4400" kern="500" spc="100" dirty="0"/>
          </a:p>
        </p:txBody>
      </p:sp>
      <p:sp>
        <p:nvSpPr>
          <p:cNvPr id="55" name="Rectángulo 54"/>
          <p:cNvSpPr/>
          <p:nvPr/>
        </p:nvSpPr>
        <p:spPr>
          <a:xfrm>
            <a:off x="6376916" y="1243013"/>
            <a:ext cx="5534167" cy="536098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pic>
        <p:nvPicPr>
          <p:cNvPr id="34" name="Imagen 4"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77124" y="6217264"/>
            <a:ext cx="2610076" cy="56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ángulo 38"/>
          <p:cNvSpPr/>
          <p:nvPr/>
        </p:nvSpPr>
        <p:spPr>
          <a:xfrm>
            <a:off x="-14288" y="600075"/>
            <a:ext cx="6124802" cy="627856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4400" kern="500" spc="100" dirty="0"/>
          </a:p>
        </p:txBody>
      </p:sp>
      <p:sp>
        <p:nvSpPr>
          <p:cNvPr id="40" name="Rectángulo 39"/>
          <p:cNvSpPr/>
          <p:nvPr/>
        </p:nvSpPr>
        <p:spPr>
          <a:xfrm>
            <a:off x="215973" y="1243013"/>
            <a:ext cx="5628139" cy="536098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47" name="Rectángulo 46"/>
          <p:cNvSpPr/>
          <p:nvPr/>
        </p:nvSpPr>
        <p:spPr>
          <a:xfrm>
            <a:off x="0" y="-11113"/>
            <a:ext cx="12192000" cy="642938"/>
          </a:xfrm>
          <a:prstGeom prst="rect">
            <a:avLst/>
          </a:prstGeom>
          <a:solidFill>
            <a:srgbClr val="596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48" name="CuadroTexto 47"/>
          <p:cNvSpPr txBox="1"/>
          <p:nvPr/>
        </p:nvSpPr>
        <p:spPr>
          <a:xfrm>
            <a:off x="7938" y="53975"/>
            <a:ext cx="12441237" cy="523875"/>
          </a:xfrm>
          <a:prstGeom prst="rect">
            <a:avLst/>
          </a:prstGeom>
          <a:noFill/>
        </p:spPr>
        <p:txBody>
          <a:bodyPr>
            <a:spAutoFit/>
          </a:bodyPr>
          <a:lstStyle/>
          <a:p>
            <a:pPr algn="ctr" eaLnBrk="1" hangingPunct="1">
              <a:defRPr/>
            </a:pPr>
            <a:r>
              <a:rPr lang="es-CO" sz="2800" dirty="0" smtClean="0">
                <a:solidFill>
                  <a:schemeClr val="bg1"/>
                </a:solidFill>
                <a:latin typeface="Arial" panose="020B0604020202020204" pitchFamily="34" charset="0"/>
                <a:ea typeface="+mj-ea"/>
                <a:cs typeface="Arial" panose="020B0604020202020204" pitchFamily="34" charset="0"/>
              </a:rPr>
              <a:t>DECRETO </a:t>
            </a:r>
            <a:r>
              <a:rPr lang="es-CO" sz="2800" dirty="0">
                <a:solidFill>
                  <a:schemeClr val="bg1"/>
                </a:solidFill>
                <a:latin typeface="Arial" panose="020B0604020202020204" pitchFamily="34" charset="0"/>
                <a:ea typeface="+mj-ea"/>
                <a:cs typeface="Arial" panose="020B0604020202020204" pitchFamily="34" charset="0"/>
              </a:rPr>
              <a:t>– FACTURA ELECTRÓNICA</a:t>
            </a:r>
            <a:endParaRPr lang="es-CO" sz="2800" dirty="0">
              <a:solidFill>
                <a:schemeClr val="bg1"/>
              </a:solidFill>
              <a:latin typeface="Arial" panose="020B0604020202020204" pitchFamily="34" charset="0"/>
              <a:cs typeface="Arial" panose="020B0604020202020204" pitchFamily="34" charset="0"/>
            </a:endParaRPr>
          </a:p>
        </p:txBody>
      </p:sp>
      <p:sp>
        <p:nvSpPr>
          <p:cNvPr id="56" name="Rectángulo 55"/>
          <p:cNvSpPr/>
          <p:nvPr/>
        </p:nvSpPr>
        <p:spPr>
          <a:xfrm>
            <a:off x="3065458" y="779885"/>
            <a:ext cx="6139542" cy="1455315"/>
          </a:xfrm>
          <a:custGeom>
            <a:avLst/>
            <a:gdLst>
              <a:gd name="connsiteX0" fmla="*/ 0 w 6139542"/>
              <a:gd name="connsiteY0" fmla="*/ 0 h 1451429"/>
              <a:gd name="connsiteX1" fmla="*/ 6139542 w 6139542"/>
              <a:gd name="connsiteY1" fmla="*/ 0 h 1451429"/>
              <a:gd name="connsiteX2" fmla="*/ 6139542 w 6139542"/>
              <a:gd name="connsiteY2" fmla="*/ 1451429 h 1451429"/>
              <a:gd name="connsiteX3" fmla="*/ 0 w 6139542"/>
              <a:gd name="connsiteY3" fmla="*/ 1451429 h 1451429"/>
              <a:gd name="connsiteX4" fmla="*/ 0 w 6139542"/>
              <a:gd name="connsiteY4" fmla="*/ 0 h 1451429"/>
              <a:gd name="connsiteX0" fmla="*/ 1 w 6139543"/>
              <a:gd name="connsiteY0" fmla="*/ 0 h 1451429"/>
              <a:gd name="connsiteX1" fmla="*/ 6139543 w 6139543"/>
              <a:gd name="connsiteY1" fmla="*/ 0 h 1451429"/>
              <a:gd name="connsiteX2" fmla="*/ 6139543 w 6139543"/>
              <a:gd name="connsiteY2" fmla="*/ 1451429 h 1451429"/>
              <a:gd name="connsiteX3" fmla="*/ 1 w 6139543"/>
              <a:gd name="connsiteY3" fmla="*/ 1451429 h 1451429"/>
              <a:gd name="connsiteX4" fmla="*/ 461514 w 6139543"/>
              <a:gd name="connsiteY4" fmla="*/ 638629 h 1451429"/>
              <a:gd name="connsiteX5" fmla="*/ 1 w 6139543"/>
              <a:gd name="connsiteY5" fmla="*/ 0 h 1451429"/>
              <a:gd name="connsiteX0" fmla="*/ 1 w 6139543"/>
              <a:gd name="connsiteY0" fmla="*/ 0 h 1451429"/>
              <a:gd name="connsiteX1" fmla="*/ 6139543 w 6139543"/>
              <a:gd name="connsiteY1" fmla="*/ 0 h 1451429"/>
              <a:gd name="connsiteX2" fmla="*/ 6139543 w 6139543"/>
              <a:gd name="connsiteY2" fmla="*/ 1451429 h 1451429"/>
              <a:gd name="connsiteX3" fmla="*/ 1 w 6139543"/>
              <a:gd name="connsiteY3" fmla="*/ 1451429 h 1451429"/>
              <a:gd name="connsiteX4" fmla="*/ 461514 w 6139543"/>
              <a:gd name="connsiteY4" fmla="*/ 638629 h 1451429"/>
              <a:gd name="connsiteX5" fmla="*/ 1 w 6139543"/>
              <a:gd name="connsiteY5" fmla="*/ 0 h 1451429"/>
              <a:gd name="connsiteX0" fmla="*/ 0 w 6139542"/>
              <a:gd name="connsiteY0" fmla="*/ 0 h 1451429"/>
              <a:gd name="connsiteX1" fmla="*/ 6139542 w 6139542"/>
              <a:gd name="connsiteY1" fmla="*/ 0 h 1451429"/>
              <a:gd name="connsiteX2" fmla="*/ 6139542 w 6139542"/>
              <a:gd name="connsiteY2" fmla="*/ 1451429 h 1451429"/>
              <a:gd name="connsiteX3" fmla="*/ 0 w 6139542"/>
              <a:gd name="connsiteY3" fmla="*/ 1451429 h 1451429"/>
              <a:gd name="connsiteX4" fmla="*/ 461513 w 6139542"/>
              <a:gd name="connsiteY4" fmla="*/ 638629 h 1451429"/>
              <a:gd name="connsiteX5" fmla="*/ 0 w 6139542"/>
              <a:gd name="connsiteY5" fmla="*/ 0 h 1451429"/>
              <a:gd name="connsiteX0" fmla="*/ 0 w 6139542"/>
              <a:gd name="connsiteY0" fmla="*/ 0 h 1451429"/>
              <a:gd name="connsiteX1" fmla="*/ 6139542 w 6139542"/>
              <a:gd name="connsiteY1" fmla="*/ 0 h 1451429"/>
              <a:gd name="connsiteX2" fmla="*/ 6139542 w 6139542"/>
              <a:gd name="connsiteY2" fmla="*/ 1451429 h 1451429"/>
              <a:gd name="connsiteX3" fmla="*/ 0 w 6139542"/>
              <a:gd name="connsiteY3" fmla="*/ 1451429 h 1451429"/>
              <a:gd name="connsiteX4" fmla="*/ 461513 w 6139542"/>
              <a:gd name="connsiteY4" fmla="*/ 711201 h 1451429"/>
              <a:gd name="connsiteX5" fmla="*/ 0 w 6139542"/>
              <a:gd name="connsiteY5" fmla="*/ 0 h 1451429"/>
              <a:gd name="connsiteX0" fmla="*/ 0 w 6139542"/>
              <a:gd name="connsiteY0" fmla="*/ 0 h 1451429"/>
              <a:gd name="connsiteX1" fmla="*/ 6139542 w 6139542"/>
              <a:gd name="connsiteY1" fmla="*/ 0 h 1451429"/>
              <a:gd name="connsiteX2" fmla="*/ 5744713 w 6139542"/>
              <a:gd name="connsiteY2" fmla="*/ 682172 h 1451429"/>
              <a:gd name="connsiteX3" fmla="*/ 6139542 w 6139542"/>
              <a:gd name="connsiteY3" fmla="*/ 1451429 h 1451429"/>
              <a:gd name="connsiteX4" fmla="*/ 0 w 6139542"/>
              <a:gd name="connsiteY4" fmla="*/ 1451429 h 1451429"/>
              <a:gd name="connsiteX5" fmla="*/ 461513 w 6139542"/>
              <a:gd name="connsiteY5" fmla="*/ 711201 h 1451429"/>
              <a:gd name="connsiteX6" fmla="*/ 0 w 6139542"/>
              <a:gd name="connsiteY6" fmla="*/ 0 h 1451429"/>
              <a:gd name="connsiteX0" fmla="*/ 0 w 6139542"/>
              <a:gd name="connsiteY0" fmla="*/ 0 h 1451429"/>
              <a:gd name="connsiteX1" fmla="*/ 6139542 w 6139542"/>
              <a:gd name="connsiteY1" fmla="*/ 0 h 1451429"/>
              <a:gd name="connsiteX2" fmla="*/ 5744713 w 6139542"/>
              <a:gd name="connsiteY2" fmla="*/ 682172 h 1451429"/>
              <a:gd name="connsiteX3" fmla="*/ 6139542 w 6139542"/>
              <a:gd name="connsiteY3" fmla="*/ 1451429 h 1451429"/>
              <a:gd name="connsiteX4" fmla="*/ 0 w 6139542"/>
              <a:gd name="connsiteY4" fmla="*/ 1451429 h 1451429"/>
              <a:gd name="connsiteX5" fmla="*/ 461513 w 6139542"/>
              <a:gd name="connsiteY5" fmla="*/ 711201 h 1451429"/>
              <a:gd name="connsiteX6" fmla="*/ 0 w 6139542"/>
              <a:gd name="connsiteY6" fmla="*/ 0 h 1451429"/>
              <a:gd name="connsiteX0" fmla="*/ 0 w 6139542"/>
              <a:gd name="connsiteY0" fmla="*/ 3886 h 1455315"/>
              <a:gd name="connsiteX1" fmla="*/ 6139542 w 6139542"/>
              <a:gd name="connsiteY1" fmla="*/ 3886 h 1455315"/>
              <a:gd name="connsiteX2" fmla="*/ 5744713 w 6139542"/>
              <a:gd name="connsiteY2" fmla="*/ 686058 h 1455315"/>
              <a:gd name="connsiteX3" fmla="*/ 6139542 w 6139542"/>
              <a:gd name="connsiteY3" fmla="*/ 1455315 h 1455315"/>
              <a:gd name="connsiteX4" fmla="*/ 0 w 6139542"/>
              <a:gd name="connsiteY4" fmla="*/ 1455315 h 1455315"/>
              <a:gd name="connsiteX5" fmla="*/ 461513 w 6139542"/>
              <a:gd name="connsiteY5" fmla="*/ 715087 h 1455315"/>
              <a:gd name="connsiteX6" fmla="*/ 0 w 6139542"/>
              <a:gd name="connsiteY6" fmla="*/ 3886 h 145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9542" h="1455315">
                <a:moveTo>
                  <a:pt x="0" y="3886"/>
                </a:moveTo>
                <a:lnTo>
                  <a:pt x="6139542" y="3886"/>
                </a:lnTo>
                <a:cubicBezTo>
                  <a:pt x="6109532" y="-59009"/>
                  <a:pt x="5731179" y="661867"/>
                  <a:pt x="5744713" y="686058"/>
                </a:cubicBezTo>
                <a:lnTo>
                  <a:pt x="6139542" y="1455315"/>
                </a:lnTo>
                <a:lnTo>
                  <a:pt x="0" y="1455315"/>
                </a:lnTo>
                <a:cubicBezTo>
                  <a:pt x="28048" y="1450477"/>
                  <a:pt x="491523" y="763467"/>
                  <a:pt x="461513" y="715087"/>
                </a:cubicBezTo>
                <a:lnTo>
                  <a:pt x="0" y="3886"/>
                </a:lnTo>
                <a:close/>
              </a:path>
            </a:pathLst>
          </a:custGeom>
          <a:solidFill>
            <a:schemeClr val="bg1">
              <a:lumMod val="6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s-CO"/>
          </a:p>
        </p:txBody>
      </p:sp>
      <p:sp>
        <p:nvSpPr>
          <p:cNvPr id="57" name="CuadroTexto 56"/>
          <p:cNvSpPr txBox="1"/>
          <p:nvPr/>
        </p:nvSpPr>
        <p:spPr>
          <a:xfrm>
            <a:off x="3681393" y="796443"/>
            <a:ext cx="4878643" cy="1015663"/>
          </a:xfrm>
          <a:prstGeom prst="rect">
            <a:avLst/>
          </a:prstGeom>
          <a:noFill/>
        </p:spPr>
        <p:txBody>
          <a:bodyPr wrap="none" rtlCol="0">
            <a:spAutoFit/>
          </a:bodyPr>
          <a:lstStyle/>
          <a:p>
            <a:r>
              <a:rPr lang="es-CO" sz="6000" dirty="0" smtClean="0">
                <a:solidFill>
                  <a:schemeClr val="bg1"/>
                </a:solidFill>
              </a:rPr>
              <a:t>MODALIDADES</a:t>
            </a:r>
            <a:endParaRPr lang="es-CO" sz="6000" dirty="0">
              <a:solidFill>
                <a:schemeClr val="bg1"/>
              </a:solidFill>
            </a:endParaRPr>
          </a:p>
        </p:txBody>
      </p:sp>
      <p:sp>
        <p:nvSpPr>
          <p:cNvPr id="59" name="CuadroTexto 58"/>
          <p:cNvSpPr txBox="1"/>
          <p:nvPr/>
        </p:nvSpPr>
        <p:spPr>
          <a:xfrm>
            <a:off x="4585044" y="1600547"/>
            <a:ext cx="604653" cy="584775"/>
          </a:xfrm>
          <a:prstGeom prst="rect">
            <a:avLst/>
          </a:prstGeom>
          <a:noFill/>
        </p:spPr>
        <p:txBody>
          <a:bodyPr wrap="none" rtlCol="0">
            <a:spAutoFit/>
          </a:bodyPr>
          <a:lstStyle/>
          <a:p>
            <a:r>
              <a:rPr lang="es-CO" sz="3200" dirty="0" smtClean="0">
                <a:solidFill>
                  <a:schemeClr val="bg1"/>
                </a:solidFill>
              </a:rPr>
              <a:t>de</a:t>
            </a:r>
            <a:endParaRPr lang="es-CO" sz="3200" dirty="0">
              <a:solidFill>
                <a:schemeClr val="bg1"/>
              </a:solidFill>
            </a:endParaRPr>
          </a:p>
        </p:txBody>
      </p:sp>
      <p:sp>
        <p:nvSpPr>
          <p:cNvPr id="60" name="CuadroTexto 59"/>
          <p:cNvSpPr txBox="1"/>
          <p:nvPr/>
        </p:nvSpPr>
        <p:spPr>
          <a:xfrm>
            <a:off x="5037263" y="1549852"/>
            <a:ext cx="2897781" cy="646331"/>
          </a:xfrm>
          <a:prstGeom prst="rect">
            <a:avLst/>
          </a:prstGeom>
          <a:noFill/>
        </p:spPr>
        <p:txBody>
          <a:bodyPr wrap="none" rtlCol="0">
            <a:spAutoFit/>
          </a:bodyPr>
          <a:lstStyle/>
          <a:p>
            <a:r>
              <a:rPr lang="es-CO" sz="3600" dirty="0" smtClean="0">
                <a:solidFill>
                  <a:schemeClr val="bg1"/>
                </a:solidFill>
              </a:rPr>
              <a:t>NEGOCIACIÓN</a:t>
            </a:r>
            <a:endParaRPr lang="es-CO" sz="3600" dirty="0">
              <a:solidFill>
                <a:schemeClr val="bg1"/>
              </a:solidFill>
            </a:endParaRPr>
          </a:p>
        </p:txBody>
      </p:sp>
      <p:pic>
        <p:nvPicPr>
          <p:cNvPr id="63" name="Imagen 33"/>
          <p:cNvPicPr>
            <a:picLocks noChangeAspect="1"/>
          </p:cNvPicPr>
          <p:nvPr/>
        </p:nvPicPr>
        <p:blipFill rotWithShape="1">
          <a:blip r:embed="rId3">
            <a:duotone>
              <a:schemeClr val="accent6">
                <a:shade val="45000"/>
                <a:satMod val="135000"/>
              </a:schemeClr>
              <a:prstClr val="white"/>
            </a:duotone>
            <a:lum bright="40000" contrast="-40000"/>
            <a:extLst>
              <a:ext uri="{28A0092B-C50C-407E-A947-70E740481C1C}">
                <a14:useLocalDpi xmlns:a14="http://schemas.microsoft.com/office/drawing/2010/main" val="0"/>
              </a:ext>
            </a:extLst>
          </a:blip>
          <a:srcRect b="29830"/>
          <a:stretch/>
        </p:blipFill>
        <p:spPr bwMode="auto">
          <a:xfrm>
            <a:off x="186673" y="2331315"/>
            <a:ext cx="5580448" cy="399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Imagen 9"/>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32848" y="2378471"/>
            <a:ext cx="4760766" cy="395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CuadroTexto 60"/>
          <p:cNvSpPr txBox="1"/>
          <p:nvPr/>
        </p:nvSpPr>
        <p:spPr>
          <a:xfrm>
            <a:off x="264677" y="2807371"/>
            <a:ext cx="5614534" cy="2400657"/>
          </a:xfrm>
          <a:prstGeom prst="rect">
            <a:avLst/>
          </a:prstGeom>
          <a:noFill/>
        </p:spPr>
        <p:txBody>
          <a:bodyPr wrap="square" rtlCol="0">
            <a:spAutoFit/>
          </a:bodyPr>
          <a:lstStyle/>
          <a:p>
            <a:pPr lvl="0" algn="ctr"/>
            <a:r>
              <a:rPr lang="es-CO" sz="6600" b="1" dirty="0" smtClean="0">
                <a:solidFill>
                  <a:srgbClr val="FAC090"/>
                </a:solidFill>
              </a:rPr>
              <a:t>NEGOCIACIÓN DIRECTA</a:t>
            </a:r>
          </a:p>
          <a:p>
            <a:endParaRPr lang="es-CO" dirty="0"/>
          </a:p>
        </p:txBody>
      </p:sp>
      <p:sp>
        <p:nvSpPr>
          <p:cNvPr id="62" name="CuadroTexto 61"/>
          <p:cNvSpPr txBox="1"/>
          <p:nvPr/>
        </p:nvSpPr>
        <p:spPr>
          <a:xfrm>
            <a:off x="7010308" y="2660413"/>
            <a:ext cx="4403000" cy="2169825"/>
          </a:xfrm>
          <a:prstGeom prst="rect">
            <a:avLst/>
          </a:prstGeom>
          <a:noFill/>
        </p:spPr>
        <p:txBody>
          <a:bodyPr wrap="none" rtlCol="0">
            <a:spAutoFit/>
          </a:bodyPr>
          <a:lstStyle/>
          <a:p>
            <a:pPr lvl="0" algn="ctr"/>
            <a:r>
              <a:rPr lang="es-CO" sz="4500" b="1" dirty="0" smtClean="0">
                <a:solidFill>
                  <a:srgbClr val="B7DEE8"/>
                </a:solidFill>
              </a:rPr>
              <a:t>SISTEMAS </a:t>
            </a:r>
          </a:p>
          <a:p>
            <a:pPr lvl="0" algn="ctr"/>
            <a:r>
              <a:rPr lang="es-CO" sz="4500" b="1" dirty="0" smtClean="0">
                <a:solidFill>
                  <a:srgbClr val="B7DEE8"/>
                </a:solidFill>
              </a:rPr>
              <a:t>ELECTRÓNICOS </a:t>
            </a:r>
          </a:p>
          <a:p>
            <a:pPr lvl="0" algn="ctr"/>
            <a:r>
              <a:rPr lang="es-CO" sz="4500" b="1" dirty="0" smtClean="0">
                <a:solidFill>
                  <a:srgbClr val="B7DEE8"/>
                </a:solidFill>
              </a:rPr>
              <a:t>DE NEGOCIACIÓN</a:t>
            </a:r>
          </a:p>
        </p:txBody>
      </p:sp>
    </p:spTree>
    <p:extLst>
      <p:ext uri="{BB962C8B-B14F-4D97-AF65-F5344CB8AC3E}">
        <p14:creationId xmlns:p14="http://schemas.microsoft.com/office/powerpoint/2010/main" val="565979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SERVICIOS COMPARTID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584</TotalTime>
  <Words>1670</Words>
  <Application>Microsoft Office PowerPoint</Application>
  <PresentationFormat>Panorámica</PresentationFormat>
  <Paragraphs>164</Paragraphs>
  <Slides>13</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MS PGothic</vt:lpstr>
      <vt:lpstr>Arial</vt:lpstr>
      <vt:lpstr>Calibri</vt:lpstr>
      <vt:lpstr>Futura Std Book</vt:lpstr>
      <vt:lpstr>PPT SERVICIOS COMPARTIDOS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ANDI</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Gloria Contreras</dc:creator>
  <cp:keywords/>
  <dc:description/>
  <cp:lastModifiedBy>Daniel Enrique Sinning Ciodaro - Cont</cp:lastModifiedBy>
  <cp:revision>68</cp:revision>
  <dcterms:created xsi:type="dcterms:W3CDTF">2016-04-15T23:18:22Z</dcterms:created>
  <dcterms:modified xsi:type="dcterms:W3CDTF">2016-09-21T20:19:39Z</dcterms:modified>
  <cp:category/>
</cp:coreProperties>
</file>