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93" r:id="rId3"/>
    <p:sldId id="295" r:id="rId4"/>
    <p:sldId id="294" r:id="rId5"/>
    <p:sldId id="296" r:id="rId6"/>
    <p:sldId id="297" r:id="rId7"/>
    <p:sldId id="298" r:id="rId8"/>
    <p:sldId id="307" r:id="rId9"/>
    <p:sldId id="299" r:id="rId10"/>
    <p:sldId id="301" r:id="rId11"/>
    <p:sldId id="302" r:id="rId12"/>
    <p:sldId id="303" r:id="rId13"/>
    <p:sldId id="304" r:id="rId14"/>
    <p:sldId id="306" r:id="rId15"/>
    <p:sldId id="263" r:id="rId16"/>
    <p:sldId id="268" r:id="rId17"/>
    <p:sldId id="280" r:id="rId18"/>
    <p:sldId id="290" r:id="rId19"/>
    <p:sldId id="282" r:id="rId20"/>
    <p:sldId id="283" r:id="rId21"/>
    <p:sldId id="284" r:id="rId22"/>
    <p:sldId id="285" r:id="rId23"/>
    <p:sldId id="287" r:id="rId24"/>
    <p:sldId id="308" r:id="rId25"/>
    <p:sldId id="29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A5A28-90C7-4ECA-BF89-CE522BFFF4C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530D0-A403-4F0D-B2D2-EAE2DAA4A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5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5F0272-6BD3-4CE8-B88E-6E409C616F5A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6143DE-F891-4C06-B76B-99E351BA7A27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2FA2B7-6C24-49D7-9B79-3BF2397130B1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97C666-15AF-45DF-9D70-3878182FB509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47EFBE-A6EB-4FBF-BC9A-197AA851FC1A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806ED4-3E19-43A3-823A-81FBD2BC88D8}" type="slidenum">
              <a:rPr lang="en-US"/>
              <a:pPr/>
              <a:t>24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5AAB97-4C2F-4A1D-B338-92155602E74C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8476454-C252-4974-96E3-B62263E3D43D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003AF74-5976-4E8B-A5EA-A9B08B5D21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small" dirty="0" smtClean="0"/>
              <a:t>Modern Industrial </a:t>
            </a:r>
            <a:r>
              <a:rPr lang="en-US" cap="small" dirty="0" smtClean="0"/>
              <a:t>Policy and </a:t>
            </a:r>
            <a:r>
              <a:rPr lang="en-US" cap="small" dirty="0" smtClean="0"/>
              <a:t>Colombia</a:t>
            </a:r>
            <a:endParaRPr lang="en-US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 Rodrik</a:t>
            </a:r>
          </a:p>
          <a:p>
            <a:r>
              <a:rPr lang="en-US" dirty="0" smtClean="0"/>
              <a:t>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Patterns of structural change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74827"/>
          <a:ext cx="8229600" cy="410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2376264"/>
                <a:gridCol w="2345432"/>
                <a:gridCol w="2057400"/>
              </a:tblGrid>
              <a:tr h="921473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/>
                    </a:p>
                    <a:p>
                      <a:pPr algn="ctr"/>
                      <a:r>
                        <a:rPr lang="en-US" sz="1900" dirty="0" smtClean="0"/>
                        <a:t>agriculture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/>
                    </a:p>
                    <a:p>
                      <a:pPr algn="ctr"/>
                      <a:r>
                        <a:rPr lang="en-US" sz="1900" dirty="0" smtClean="0"/>
                        <a:t>manufacturing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/>
                    </a:p>
                    <a:p>
                      <a:pPr algn="ctr"/>
                      <a:r>
                        <a:rPr lang="en-US" sz="1900" dirty="0" smtClean="0"/>
                        <a:t>services</a:t>
                      </a:r>
                      <a:endParaRPr lang="en-US" sz="1900" dirty="0"/>
                    </a:p>
                  </a:txBody>
                  <a:tcPr/>
                </a:tc>
              </a:tr>
              <a:tr h="1590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informal</a:t>
                      </a:r>
                    </a:p>
                    <a:p>
                      <a:endParaRPr lang="en-US" sz="1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90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organized</a:t>
                      </a:r>
                      <a:endParaRPr lang="en-US" sz="1900" dirty="0" smtClean="0"/>
                    </a:p>
                    <a:p>
                      <a:endParaRPr lang="en-US" sz="1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7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Patterns of structural change: East Asia and advanced countries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74827"/>
          <a:ext cx="8229600" cy="410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2376264"/>
                <a:gridCol w="2345432"/>
                <a:gridCol w="2057400"/>
              </a:tblGrid>
              <a:tr h="921473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/>
                    </a:p>
                    <a:p>
                      <a:pPr algn="ctr"/>
                      <a:r>
                        <a:rPr lang="en-US" sz="1900" dirty="0" smtClean="0"/>
                        <a:t>agriculture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/>
                    </a:p>
                    <a:p>
                      <a:pPr algn="ctr"/>
                      <a:r>
                        <a:rPr lang="en-US" sz="1900" dirty="0" smtClean="0"/>
                        <a:t>manufacturing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/>
                    </a:p>
                    <a:p>
                      <a:pPr algn="ctr"/>
                      <a:r>
                        <a:rPr lang="en-US" sz="1900" dirty="0" smtClean="0"/>
                        <a:t>services</a:t>
                      </a:r>
                      <a:endParaRPr lang="en-US" sz="1900" dirty="0"/>
                    </a:p>
                  </a:txBody>
                  <a:tcPr/>
                </a:tc>
              </a:tr>
              <a:tr h="1590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informal</a:t>
                      </a:r>
                    </a:p>
                    <a:p>
                      <a:endParaRPr lang="en-US" sz="1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90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organized</a:t>
                      </a:r>
                      <a:endParaRPr lang="en-US" sz="1900" dirty="0" smtClean="0"/>
                    </a:p>
                    <a:p>
                      <a:endParaRPr lang="en-US" sz="1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 rot="2073370">
            <a:off x="3031608" y="4064950"/>
            <a:ext cx="2448272" cy="66200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580112" y="4653138"/>
            <a:ext cx="2448272" cy="66200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06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Patterns of structural change: </a:t>
            </a:r>
            <a:r>
              <a:rPr lang="en-US" sz="3200" dirty="0" smtClean="0"/>
              <a:t>developing </a:t>
            </a:r>
            <a:r>
              <a:rPr lang="en-US" sz="3200" dirty="0" smtClean="0"/>
              <a:t>countries today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74827"/>
          <a:ext cx="8229600" cy="410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2376264"/>
                <a:gridCol w="2345432"/>
                <a:gridCol w="2057400"/>
              </a:tblGrid>
              <a:tr h="921473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/>
                    </a:p>
                    <a:p>
                      <a:pPr algn="ctr"/>
                      <a:r>
                        <a:rPr lang="en-US" sz="1900" dirty="0" smtClean="0"/>
                        <a:t>agriculture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/>
                    </a:p>
                    <a:p>
                      <a:pPr algn="ctr"/>
                      <a:r>
                        <a:rPr lang="en-US" sz="1900" dirty="0" smtClean="0"/>
                        <a:t>manufacturing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 smtClean="0"/>
                    </a:p>
                    <a:p>
                      <a:pPr algn="ctr"/>
                      <a:r>
                        <a:rPr lang="en-US" sz="1900" dirty="0" smtClean="0"/>
                        <a:t>services</a:t>
                      </a:r>
                      <a:endParaRPr lang="en-US" sz="1900" dirty="0"/>
                    </a:p>
                  </a:txBody>
                  <a:tcPr/>
                </a:tc>
              </a:tr>
              <a:tr h="1590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informal</a:t>
                      </a:r>
                    </a:p>
                    <a:p>
                      <a:endParaRPr lang="en-US" sz="1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90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organized</a:t>
                      </a:r>
                      <a:endParaRPr lang="en-US" sz="1900" dirty="0" smtClean="0"/>
                    </a:p>
                    <a:p>
                      <a:endParaRPr lang="en-US" sz="1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3081369" y="3586950"/>
            <a:ext cx="2448272" cy="2741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081372" y="2924946"/>
            <a:ext cx="4658981" cy="66200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1429918">
            <a:off x="3001465" y="4350485"/>
            <a:ext cx="2448272" cy="12154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Why services are not like manufactures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0" lvl="1"/>
            <a:r>
              <a:rPr lang="en-US" dirty="0"/>
              <a:t>High-productivity (tradable) segments of services cannot absorb as much </a:t>
            </a:r>
            <a:r>
              <a:rPr lang="en-US" dirty="0" smtClean="0"/>
              <a:t>labor</a:t>
            </a:r>
          </a:p>
          <a:p>
            <a:pPr marL="457200" lvl="2"/>
            <a:r>
              <a:rPr lang="en-US" sz="1600" dirty="0" smtClean="0"/>
              <a:t>since </a:t>
            </a:r>
            <a:r>
              <a:rPr lang="en-US" sz="1600" dirty="0"/>
              <a:t>they are typically </a:t>
            </a:r>
            <a:r>
              <a:rPr lang="en-US" sz="1600" dirty="0" smtClean="0"/>
              <a:t>skill-intensive</a:t>
            </a:r>
          </a:p>
          <a:p>
            <a:pPr marL="457200" lvl="2"/>
            <a:r>
              <a:rPr lang="en-US" sz="1600" dirty="0" smtClean="0"/>
              <a:t>FIRE, business services</a:t>
            </a:r>
            <a:endParaRPr lang="en-US" sz="1600" dirty="0"/>
          </a:p>
          <a:p>
            <a:r>
              <a:rPr lang="en-US" sz="2000" dirty="0" smtClean="0"/>
              <a:t>Low productivity (non-tradable) services cannot act as growth poles</a:t>
            </a:r>
          </a:p>
          <a:p>
            <a:pPr lvl="1"/>
            <a:r>
              <a:rPr lang="en-US" sz="1800" dirty="0" smtClean="0"/>
              <a:t>since they cannot expand without turning their terms of trade against themselves</a:t>
            </a:r>
          </a:p>
          <a:p>
            <a:pPr lvl="2"/>
            <a:r>
              <a:rPr lang="en-US" sz="1600" dirty="0" smtClean="0"/>
              <a:t>constrained by domestic demand (hence incomes)</a:t>
            </a:r>
          </a:p>
          <a:p>
            <a:pPr lvl="1"/>
            <a:r>
              <a:rPr lang="en-US" sz="1800" dirty="0" smtClean="0"/>
              <a:t>continued expansion in one segment relies on expansion on others</a:t>
            </a:r>
          </a:p>
          <a:p>
            <a:pPr lvl="1"/>
            <a:r>
              <a:rPr lang="en-US" sz="1800" dirty="0" smtClean="0"/>
              <a:t>limited gains from sectoral “winners”</a:t>
            </a:r>
          </a:p>
          <a:p>
            <a:pPr lvl="2"/>
            <a:r>
              <a:rPr lang="en-US" sz="1600" dirty="0" smtClean="0"/>
              <a:t>e.g. hyper-markets in retail</a:t>
            </a:r>
          </a:p>
          <a:p>
            <a:pPr lvl="1"/>
            <a:r>
              <a:rPr lang="en-US" sz="1800" dirty="0" smtClean="0"/>
              <a:t>back to slow accumulating fundamentals (rather than structural change)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7723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89" y="1981200"/>
            <a:ext cx="4404597" cy="3529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114" y="1981200"/>
            <a:ext cx="4404597" cy="3529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employment-productivity trade-off in </a:t>
            </a:r>
            <a:r>
              <a:rPr lang="en-US" sz="3200" dirty="0" smtClean="0"/>
              <a:t>services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6372662"/>
            <a:ext cx="693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Source</a:t>
            </a:r>
            <a:r>
              <a:rPr lang="en-US" sz="1200" dirty="0" smtClean="0"/>
              <a:t>: Author’s calculations from GGDC data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2971800"/>
            <a:ext cx="34290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181600" y="3276600"/>
            <a:ext cx="34290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" y="5715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 sectors that have best productivity performance typically shed labor; labor absorbing sectors typically have worst productivity performance.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52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policy for what?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Two possible motives</a:t>
            </a:r>
          </a:p>
          <a:p>
            <a:pPr marL="731520" lvl="1" indent="-457200">
              <a:buFont typeface="+mj-lt"/>
              <a:buAutoNum type="alphaUcPeriod"/>
            </a:pPr>
            <a:r>
              <a:rPr lang="en-US" dirty="0" smtClean="0"/>
              <a:t>promote employment growth in manufacturing </a:t>
            </a:r>
          </a:p>
          <a:p>
            <a:pPr lvl="2"/>
            <a:r>
              <a:rPr lang="en-US" dirty="0"/>
              <a:t>or at least delay de-industrialization</a:t>
            </a:r>
          </a:p>
          <a:p>
            <a:pPr lvl="2"/>
            <a:r>
              <a:rPr lang="en-US" dirty="0" smtClean="0"/>
              <a:t>idea: good jobs (with high wages/high productivity) are there </a:t>
            </a:r>
          </a:p>
          <a:p>
            <a:pPr lvl="2"/>
            <a:r>
              <a:rPr lang="en-US" dirty="0" smtClean="0"/>
              <a:t>presumed market/govt. failure: barriers that create wedges in compensation and reduce labor mobility</a:t>
            </a:r>
          </a:p>
          <a:p>
            <a:pPr marL="731520" lvl="1" indent="-457200">
              <a:buFont typeface="+mj-lt"/>
              <a:buAutoNum type="alphaUcPeriod"/>
            </a:pPr>
            <a:r>
              <a:rPr lang="en-US" dirty="0" smtClean="0"/>
              <a:t>foster R&amp;D and innovation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resumed market failure: spillovers in new product/process development  </a:t>
            </a:r>
            <a:endParaRPr lang="en-US" dirty="0"/>
          </a:p>
          <a:p>
            <a:r>
              <a:rPr lang="en-US" dirty="0" smtClean="0"/>
              <a:t>… with different policy implications</a:t>
            </a:r>
          </a:p>
          <a:p>
            <a:pPr lvl="1"/>
            <a:r>
              <a:rPr lang="en-US" dirty="0" smtClean="0"/>
              <a:t>policies targeted at employment generation versus innovation</a:t>
            </a:r>
          </a:p>
          <a:p>
            <a:pPr lvl="1"/>
            <a:r>
              <a:rPr lang="en-US" dirty="0" smtClean="0"/>
              <a:t>regional/cohesion/social policies versus innovation</a:t>
            </a:r>
          </a:p>
          <a:p>
            <a:pPr lvl="1"/>
            <a:r>
              <a:rPr lang="en-US" dirty="0" smtClean="0"/>
              <a:t>no need to worry about deindustrialization per se if objective is </a:t>
            </a:r>
            <a:r>
              <a:rPr lang="en-US" i="1" dirty="0" smtClean="0"/>
              <a:t>B</a:t>
            </a:r>
          </a:p>
          <a:p>
            <a:pPr lvl="1"/>
            <a:r>
              <a:rPr lang="en-US" dirty="0" smtClean="0"/>
              <a:t>must support firms </a:t>
            </a:r>
            <a:r>
              <a:rPr lang="en-US" dirty="0" smtClean="0"/>
              <a:t>that commit to employment </a:t>
            </a:r>
            <a:r>
              <a:rPr lang="en-US" dirty="0" smtClean="0"/>
              <a:t>if objective is </a:t>
            </a:r>
            <a:r>
              <a:rPr lang="en-US" i="1" dirty="0" smtClean="0"/>
              <a:t>A</a:t>
            </a:r>
            <a:endParaRPr lang="en-US" i="1" dirty="0" smtClean="0"/>
          </a:p>
          <a:p>
            <a:r>
              <a:rPr lang="en-US" dirty="0" smtClean="0"/>
              <a:t>But reversing </a:t>
            </a:r>
            <a:r>
              <a:rPr lang="en-US" dirty="0" smtClean="0"/>
              <a:t>(employment) de-industrialization unlikely</a:t>
            </a:r>
          </a:p>
          <a:p>
            <a:pPr lvl="1"/>
            <a:r>
              <a:rPr lang="en-US" dirty="0" smtClean="0"/>
              <a:t>and social </a:t>
            </a:r>
            <a:r>
              <a:rPr lang="en-US" dirty="0" smtClean="0"/>
              <a:t>objectives better dealt with social policies</a:t>
            </a:r>
            <a:r>
              <a:rPr lang="en-US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266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industrial policy? (1)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istinction between horizontal versus vertical policies</a:t>
            </a:r>
          </a:p>
          <a:p>
            <a:pPr lvl="1"/>
            <a:r>
              <a:rPr lang="en-US" dirty="0" smtClean="0"/>
              <a:t>Economists’ traditional preference for horizontal policies</a:t>
            </a:r>
          </a:p>
          <a:p>
            <a:pPr lvl="2"/>
            <a:r>
              <a:rPr lang="en-US" dirty="0" smtClean="0"/>
              <a:t>education, R&amp;D subsidies, …</a:t>
            </a:r>
          </a:p>
          <a:p>
            <a:pPr lvl="1"/>
            <a:r>
              <a:rPr lang="en-US" dirty="0" smtClean="0"/>
              <a:t>Not too useful in practice?</a:t>
            </a:r>
          </a:p>
          <a:p>
            <a:pPr lvl="2"/>
            <a:r>
              <a:rPr lang="en-US" dirty="0" smtClean="0"/>
              <a:t>even “horizontal” policies often involve choice and selection</a:t>
            </a:r>
          </a:p>
          <a:p>
            <a:pPr lvl="3"/>
            <a:r>
              <a:rPr lang="en-US" dirty="0" smtClean="0"/>
              <a:t>e.g. location/type of infrastructure investments, forms of specialized training, public procurement specifications, regulatory reform priorities</a:t>
            </a:r>
          </a:p>
        </p:txBody>
      </p:sp>
    </p:spTree>
    <p:extLst>
      <p:ext uri="{BB962C8B-B14F-4D97-AF65-F5344CB8AC3E}">
        <p14:creationId xmlns:p14="http://schemas.microsoft.com/office/powerpoint/2010/main" val="245226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industrial policy? (2)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</a:t>
            </a:r>
            <a:r>
              <a:rPr lang="en-US" dirty="0"/>
              <a:t>manufacturing</a:t>
            </a:r>
            <a:r>
              <a:rPr lang="en-US" dirty="0" smtClean="0"/>
              <a:t>? or </a:t>
            </a:r>
            <a:r>
              <a:rPr lang="en-US" dirty="0"/>
              <a:t>services too</a:t>
            </a:r>
            <a:r>
              <a:rPr lang="en-US" dirty="0" smtClean="0"/>
              <a:t>?</a:t>
            </a:r>
          </a:p>
          <a:p>
            <a:r>
              <a:rPr lang="en-US" dirty="0" smtClean="0"/>
              <a:t>Many services have properties of manufacturing</a:t>
            </a:r>
          </a:p>
          <a:p>
            <a:pPr lvl="1"/>
            <a:r>
              <a:rPr lang="en-US" dirty="0" smtClean="0"/>
              <a:t>innovative activity, tradability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servitization</a:t>
            </a:r>
            <a:r>
              <a:rPr lang="en-US" dirty="0" smtClean="0"/>
              <a:t>” of manufactures</a:t>
            </a:r>
          </a:p>
          <a:p>
            <a:r>
              <a:rPr lang="en-US" dirty="0" smtClean="0"/>
              <a:t>But </a:t>
            </a:r>
            <a:r>
              <a:rPr lang="en-US" dirty="0" smtClean="0"/>
              <a:t>selective productivity improvements in services less likely to produce economy-wide benefits</a:t>
            </a:r>
          </a:p>
          <a:p>
            <a:pPr lvl="1"/>
            <a:r>
              <a:rPr lang="en-US" dirty="0" smtClean="0"/>
              <a:t>since scale effects limited by domestic market demand</a:t>
            </a:r>
          </a:p>
          <a:p>
            <a:r>
              <a:rPr lang="en-US" dirty="0" smtClean="0"/>
              <a:t>Productivity improvements in services as a whole require across the board improvements in</a:t>
            </a:r>
          </a:p>
          <a:p>
            <a:pPr lvl="1"/>
            <a:r>
              <a:rPr lang="en-US" dirty="0" smtClean="0"/>
              <a:t>human capital, institutions and regulatory capacity</a:t>
            </a:r>
          </a:p>
          <a:p>
            <a:r>
              <a:rPr lang="en-US" dirty="0" smtClean="0"/>
              <a:t>Mid-level tradable services as exceptions?</a:t>
            </a:r>
          </a:p>
          <a:p>
            <a:pPr lvl="1"/>
            <a:r>
              <a:rPr lang="en-US" dirty="0" smtClean="0"/>
              <a:t>tourism, call centers, …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7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industrial policy? (3)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Traditional </a:t>
            </a:r>
            <a:r>
              <a:rPr lang="en-US" dirty="0" smtClean="0"/>
              <a:t>versus modern industrial policy</a:t>
            </a:r>
            <a:endParaRPr lang="en-US" dirty="0"/>
          </a:p>
          <a:p>
            <a:pPr lvl="1"/>
            <a:r>
              <a:rPr lang="en-US" dirty="0" smtClean="0"/>
              <a:t>traditional IP</a:t>
            </a:r>
          </a:p>
          <a:p>
            <a:pPr lvl="2"/>
            <a:r>
              <a:rPr lang="en-US" dirty="0" smtClean="0"/>
              <a:t>a </a:t>
            </a:r>
            <a:r>
              <a:rPr lang="en-US" u="sng" dirty="0"/>
              <a:t>list</a:t>
            </a:r>
            <a:r>
              <a:rPr lang="en-US" dirty="0"/>
              <a:t> of </a:t>
            </a:r>
            <a:r>
              <a:rPr lang="en-US" dirty="0" err="1"/>
              <a:t>sectoral</a:t>
            </a:r>
            <a:r>
              <a:rPr lang="en-US" dirty="0"/>
              <a:t> priorities + </a:t>
            </a:r>
            <a:r>
              <a:rPr lang="en-US" dirty="0" err="1"/>
              <a:t>sectoral</a:t>
            </a:r>
            <a:r>
              <a:rPr lang="en-US" dirty="0"/>
              <a:t> incentives</a:t>
            </a:r>
          </a:p>
          <a:p>
            <a:pPr lvl="2"/>
            <a:r>
              <a:rPr lang="en-US" dirty="0" smtClean="0"/>
              <a:t>top-down</a:t>
            </a:r>
            <a:r>
              <a:rPr lang="en-US" dirty="0"/>
              <a:t>, relying on quality of bureaucracy (honesty, competence, implementation)</a:t>
            </a:r>
          </a:p>
          <a:p>
            <a:pPr lvl="2"/>
            <a:r>
              <a:rPr lang="en-US" dirty="0" smtClean="0"/>
              <a:t>presumes </a:t>
            </a:r>
            <a:r>
              <a:rPr lang="en-US" dirty="0"/>
              <a:t>solutions are known</a:t>
            </a:r>
          </a:p>
          <a:p>
            <a:pPr lvl="1"/>
            <a:r>
              <a:rPr lang="en-US" dirty="0" smtClean="0"/>
              <a:t>modern </a:t>
            </a:r>
            <a:r>
              <a:rPr lang="en-US" dirty="0"/>
              <a:t>IP:</a:t>
            </a:r>
          </a:p>
          <a:p>
            <a:pPr lvl="2"/>
            <a:r>
              <a:rPr lang="en-US" dirty="0" smtClean="0"/>
              <a:t>a </a:t>
            </a:r>
            <a:r>
              <a:rPr lang="en-US" u="sng" dirty="0"/>
              <a:t>process</a:t>
            </a:r>
            <a:r>
              <a:rPr lang="en-US" dirty="0"/>
              <a:t> of institutionalized collaboration and dialog</a:t>
            </a:r>
          </a:p>
          <a:p>
            <a:pPr lvl="2"/>
            <a:r>
              <a:rPr lang="en-US" dirty="0" smtClean="0"/>
              <a:t>focused </a:t>
            </a:r>
            <a:r>
              <a:rPr lang="en-US" dirty="0"/>
              <a:t>on identification of constraints and opportunities</a:t>
            </a:r>
          </a:p>
          <a:p>
            <a:pPr lvl="2"/>
            <a:r>
              <a:rPr lang="en-US" dirty="0" smtClean="0"/>
              <a:t>and </a:t>
            </a:r>
            <a:r>
              <a:rPr lang="en-US" dirty="0"/>
              <a:t>the generation of pragmatic private-public solutions</a:t>
            </a:r>
          </a:p>
          <a:p>
            <a:pPr lvl="2"/>
            <a:r>
              <a:rPr lang="en-US" dirty="0" smtClean="0"/>
              <a:t>continuous </a:t>
            </a:r>
            <a:r>
              <a:rPr lang="en-US" dirty="0"/>
              <a:t>monitoring and evaluation</a:t>
            </a:r>
          </a:p>
          <a:p>
            <a:pPr lvl="2"/>
            <a:r>
              <a:rPr lang="en-US" dirty="0" smtClean="0"/>
              <a:t>presumes </a:t>
            </a:r>
            <a:r>
              <a:rPr lang="en-US" dirty="0"/>
              <a:t>only that solutions can be discovered</a:t>
            </a:r>
          </a:p>
        </p:txBody>
      </p:sp>
    </p:spTree>
    <p:extLst>
      <p:ext uri="{BB962C8B-B14F-4D97-AF65-F5344CB8AC3E}">
        <p14:creationId xmlns:p14="http://schemas.microsoft.com/office/powerpoint/2010/main" val="355851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Institutional design for </a:t>
            </a:r>
            <a:r>
              <a:rPr lang="en-US" sz="3600" dirty="0" smtClean="0"/>
              <a:t>industrial policy</a:t>
            </a:r>
            <a:endParaRPr lang="en-US" sz="36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buNone/>
            </a:pPr>
            <a:r>
              <a:rPr lang="en-US" dirty="0" smtClean="0"/>
              <a:t>Must be built on three ideas, each of which leads to a different “design principle”:</a:t>
            </a:r>
          </a:p>
          <a:p>
            <a:pPr marL="533400" indent="-533400">
              <a:buFont typeface="+mj-lt"/>
              <a:buAutoNum type="arabicPeriod"/>
            </a:pPr>
            <a:r>
              <a:rPr lang="en-US" dirty="0" smtClean="0"/>
              <a:t>The requisite knowledge about the existence and location of the spillovers, market failures, and constraints that block structural change are diffused widely within society</a:t>
            </a:r>
          </a:p>
          <a:p>
            <a:pPr marL="807720" lvl="1" indent="-533400">
              <a:buNone/>
            </a:pPr>
            <a:r>
              <a:rPr lang="en-US" dirty="0" smtClean="0"/>
              <a:t>	=&gt; “</a:t>
            </a:r>
            <a:r>
              <a:rPr lang="en-US" dirty="0" err="1" smtClean="0"/>
              <a:t>embeddedness</a:t>
            </a:r>
            <a:r>
              <a:rPr lang="en-US" dirty="0" smtClean="0"/>
              <a:t>”</a:t>
            </a:r>
          </a:p>
          <a:p>
            <a:pPr marL="533400" indent="-533400">
              <a:buFont typeface="+mj-lt"/>
              <a:buAutoNum type="arabicPeriod"/>
            </a:pPr>
            <a:r>
              <a:rPr lang="en-US" dirty="0" smtClean="0"/>
              <a:t>Businesses have strong incentives to “game” the government</a:t>
            </a:r>
          </a:p>
          <a:p>
            <a:pPr marL="807720" lvl="1" indent="-533400">
              <a:buNone/>
            </a:pPr>
            <a:r>
              <a:rPr lang="en-US" dirty="0" smtClean="0"/>
              <a:t>	=&gt; carrots and sticks, discipline</a:t>
            </a:r>
          </a:p>
          <a:p>
            <a:pPr marL="533400" indent="-533400">
              <a:buFont typeface="+mj-lt"/>
              <a:buAutoNum type="arabicPeriod"/>
            </a:pPr>
            <a:r>
              <a:rPr lang="en-US" dirty="0" smtClean="0"/>
              <a:t>The intended beneficiary of IP is neither bureaucrats nor business, but society at large</a:t>
            </a:r>
          </a:p>
          <a:p>
            <a:pPr marL="807720" lvl="1" indent="-533400">
              <a:buNone/>
            </a:pPr>
            <a:r>
              <a:rPr lang="en-US" dirty="0" smtClean="0"/>
              <a:t>	=&gt;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249217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Colombian economic performance in context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GDP per capita</a:t>
            </a:r>
          </a:p>
          <a:p>
            <a:r>
              <a:rPr lang="en-US" sz="1400" dirty="0" smtClean="0"/>
              <a:t>(in 2014 US$)</a:t>
            </a:r>
            <a:endParaRPr lang="en-US" sz="1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Labor productivity</a:t>
            </a:r>
          </a:p>
          <a:p>
            <a:r>
              <a:rPr lang="en-US" sz="1400" dirty="0"/>
              <a:t>(in 2014 US</a:t>
            </a:r>
            <a:r>
              <a:rPr lang="en-US" sz="1400" dirty="0" smtClean="0"/>
              <a:t>$)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2"/>
            <a:ext cx="4495801" cy="35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38400"/>
            <a:ext cx="44958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53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Design features for IP </a:t>
            </a:r>
            <a:r>
              <a:rPr lang="en-US" sz="3600" dirty="0" smtClean="0"/>
              <a:t>institutions: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embeddedness</a:t>
            </a:r>
            <a:endParaRPr lang="en-US" sz="3600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Economists tend to think of policy design in top-down, principal-agent terms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takes informational incompleteness and asymmetries as given, while keeping the private-sector at arms’ length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This model has the advantage that it gives bureaucrats autonomy and protection from private sector rent-seeking…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But it has the disadvantage that it severely restricts the flow of information from below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businesses cannot communicate information about the constraints they face other than through their actions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“Capture” model also obviously wrong, since it leaves bureaucrats in the pockets of business</a:t>
            </a:r>
          </a:p>
        </p:txBody>
      </p:sp>
    </p:spTree>
    <p:extLst>
      <p:ext uri="{BB962C8B-B14F-4D97-AF65-F5344CB8AC3E}">
        <p14:creationId xmlns:p14="http://schemas.microsoft.com/office/powerpoint/2010/main" val="57720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Design features for IP </a:t>
            </a:r>
            <a:r>
              <a:rPr lang="en-US" sz="3600" dirty="0" smtClean="0"/>
              <a:t>institutions: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embeddedness</a:t>
            </a:r>
            <a:endParaRPr 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Right model lies in between the two extremes:</a:t>
            </a:r>
          </a:p>
          <a:p>
            <a:pPr marL="640080"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u="sng" dirty="0"/>
              <a:t>strategic collaboration and coordination</a:t>
            </a:r>
            <a:r>
              <a:rPr lang="en-US" sz="1800" dirty="0"/>
              <a:t> between the private sector and the government with the aim of uncovering where the most significant bottlenecks are </a:t>
            </a:r>
          </a:p>
          <a:p>
            <a:pPr marL="1005840" lvl="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1600" dirty="0"/>
              <a:t>deliberation councils, supplier development forums, “search networks,” investment advisory councils, </a:t>
            </a:r>
            <a:r>
              <a:rPr lang="en-US" sz="1600" dirty="0" err="1"/>
              <a:t>sectoral</a:t>
            </a:r>
            <a:r>
              <a:rPr lang="en-US" sz="1600" dirty="0"/>
              <a:t> round-tables, private-public venture funds…</a:t>
            </a:r>
          </a:p>
          <a:p>
            <a:pPr marL="640080"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/>
              <a:t>IP as a </a:t>
            </a:r>
            <a:r>
              <a:rPr lang="en-US" sz="1800" u="sng" dirty="0"/>
              <a:t>process of discovery</a:t>
            </a:r>
            <a:r>
              <a:rPr lang="en-US" sz="1800" dirty="0"/>
              <a:t> rather than as a list of policy instruments</a:t>
            </a:r>
          </a:p>
          <a:p>
            <a:pPr marL="1005840" lvl="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1600" dirty="0"/>
              <a:t>focusing on learning where the binding constraints lie, rather than  on whether you should use tax breaks, R&amp;D subsidies, credit incentives, and so on </a:t>
            </a:r>
          </a:p>
          <a:p>
            <a:pPr marL="1005840" lvl="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1600" dirty="0"/>
              <a:t>eliciting information on private sector’s willingness to invest subject to the removal of obstacles (or provision of incentives) </a:t>
            </a:r>
          </a:p>
          <a:p>
            <a:pPr marL="640080" lvl="1">
              <a:defRPr/>
            </a:pPr>
            <a:r>
              <a:rPr lang="en-US" sz="1800" dirty="0" smtClean="0"/>
              <a:t>cycles </a:t>
            </a:r>
            <a:r>
              <a:rPr lang="en-US" sz="1800" dirty="0"/>
              <a:t>of goal-setting, monitoring, revision (e.g., PEMANDU, Sabel and Jordan 2014)</a:t>
            </a:r>
          </a:p>
          <a:p>
            <a:pPr marL="640080" lvl="1">
              <a:defRPr/>
            </a:pPr>
            <a:r>
              <a:rPr lang="en-US" sz="1800" dirty="0"/>
              <a:t> combination of autonomy and </a:t>
            </a:r>
            <a:r>
              <a:rPr lang="en-US" sz="1800" dirty="0" err="1"/>
              <a:t>embeddedness</a:t>
            </a:r>
            <a:endParaRPr lang="en-US" sz="1800" dirty="0"/>
          </a:p>
          <a:p>
            <a:pPr marL="640080"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5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Design features for IP </a:t>
            </a:r>
            <a:r>
              <a:rPr lang="en-US" sz="3600" dirty="0" smtClean="0"/>
              <a:t>institutions: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carrots </a:t>
            </a:r>
            <a:r>
              <a:rPr lang="en-US" sz="3600" dirty="0"/>
              <a:t>and sticks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Without rents for entrepreneurs, there is too little investment in cost discovery and other activities that promote structural change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Schumpeter’s insight: entrepreneurship requires rents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rents as second-best mechanisms to alleviate market failures in innovation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patents are the obvious example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But open-ended rents bottle up resources in unproductive activities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Hence the need for carrots and sticks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incentives and disciplines</a:t>
            </a:r>
          </a:p>
          <a:p>
            <a:pPr marL="457200">
              <a:buClr>
                <a:schemeClr val="accent3"/>
              </a:buClr>
              <a:defRPr/>
            </a:pPr>
            <a:r>
              <a:rPr lang="en-US" sz="1800" dirty="0"/>
              <a:t>conditional subsidies, sunset clauses, monitoring and </a:t>
            </a:r>
            <a:r>
              <a:rPr lang="en-US" sz="1800" dirty="0" smtClean="0"/>
              <a:t>evaluation,…</a:t>
            </a:r>
          </a:p>
          <a:p>
            <a:pPr lvl="1">
              <a:lnSpc>
                <a:spcPct val="90000"/>
              </a:lnSpc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74469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Design features for IP </a:t>
            </a:r>
            <a:r>
              <a:rPr lang="en-US" sz="3600" dirty="0" smtClean="0"/>
              <a:t>institutions: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carrots </a:t>
            </a:r>
            <a:r>
              <a:rPr lang="en-US" sz="3600" dirty="0"/>
              <a:t>and sticks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000" dirty="0" smtClean="0"/>
              <a:t>Can governments pick winners?</a:t>
            </a:r>
          </a:p>
          <a:p>
            <a:pPr lvl="1"/>
            <a:r>
              <a:rPr lang="en-US" sz="1600" dirty="0" smtClean="0"/>
              <a:t>wrong question</a:t>
            </a:r>
          </a:p>
          <a:p>
            <a:pPr eaLnBrk="1" hangingPunct="1"/>
            <a:r>
              <a:rPr lang="en-US" sz="2000" dirty="0" smtClean="0"/>
              <a:t>Success in IP is determined not by “picking winners” but by “letting losers go”</a:t>
            </a:r>
          </a:p>
          <a:p>
            <a:pPr lvl="1"/>
            <a:r>
              <a:rPr lang="en-US" sz="1800" dirty="0"/>
              <a:t>experimentation is </a:t>
            </a:r>
            <a:r>
              <a:rPr lang="en-US" sz="1800" dirty="0" smtClean="0"/>
              <a:t>unavoidable</a:t>
            </a:r>
            <a:r>
              <a:rPr lang="en-US" sz="1600" dirty="0" smtClean="0"/>
              <a:t> </a:t>
            </a:r>
            <a:endParaRPr lang="en-US" sz="1600" dirty="0"/>
          </a:p>
          <a:p>
            <a:pPr lvl="1" eaLnBrk="1" hangingPunct="1"/>
            <a:r>
              <a:rPr lang="en-US" sz="1800" dirty="0" smtClean="0"/>
              <a:t>given uncertainty, optimal policy outcomes will necessarily produce mistakes</a:t>
            </a:r>
          </a:p>
          <a:p>
            <a:pPr lvl="2"/>
            <a:r>
              <a:rPr lang="en-US" sz="1600" dirty="0" err="1" smtClean="0"/>
              <a:t>Solyndra</a:t>
            </a:r>
            <a:r>
              <a:rPr lang="en-US" sz="1600" dirty="0" smtClean="0"/>
              <a:t> versus Tesla</a:t>
            </a:r>
          </a:p>
          <a:p>
            <a:pPr lvl="2"/>
            <a:r>
              <a:rPr lang="en-US" sz="1600" dirty="0" smtClean="0"/>
              <a:t>must evaluate portfolio of projects, not individual projects</a:t>
            </a:r>
          </a:p>
          <a:p>
            <a:pPr lvl="1" eaLnBrk="1" hangingPunct="1"/>
            <a:r>
              <a:rPr lang="en-US" sz="1800" dirty="0" smtClean="0"/>
              <a:t>trick is not to avoid mistakes altogether, but to ensure that </a:t>
            </a:r>
          </a:p>
          <a:p>
            <a:pPr lvl="2" eaLnBrk="1" hangingPunct="1"/>
            <a:r>
              <a:rPr lang="en-US" sz="1600" dirty="0" smtClean="0"/>
              <a:t>mistakes are recognized as such</a:t>
            </a:r>
          </a:p>
          <a:p>
            <a:pPr lvl="2" eaLnBrk="1" hangingPunct="1"/>
            <a:r>
              <a:rPr lang="en-US" sz="1600" dirty="0" smtClean="0"/>
              <a:t>and entail phasing out of support</a:t>
            </a:r>
          </a:p>
          <a:p>
            <a:pPr lvl="1" eaLnBrk="1" hangingPunct="1"/>
            <a:r>
              <a:rPr lang="en-US" sz="1800" dirty="0" smtClean="0"/>
              <a:t>a much weaker requirement than “omniscience” </a:t>
            </a:r>
          </a:p>
          <a:p>
            <a:pPr lvl="2"/>
            <a:r>
              <a:rPr lang="en-US" sz="1600" dirty="0" smtClean="0"/>
              <a:t>governments may not be able to pick winners, but they can recognize losers  </a:t>
            </a:r>
          </a:p>
          <a:p>
            <a:pPr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9245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Design features for IP </a:t>
            </a:r>
            <a:r>
              <a:rPr lang="en-US" sz="3600" dirty="0" smtClean="0"/>
              <a:t>institutions: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accountability</a:t>
            </a:r>
            <a:endParaRPr lang="en-US" sz="36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If bureaucrats monitor businesses, who monitors the bureaucrats?</a:t>
            </a:r>
          </a:p>
          <a:p>
            <a:r>
              <a:rPr lang="en-US" sz="2000" dirty="0"/>
              <a:t>Need for mechanisms of transparency and accountability</a:t>
            </a:r>
          </a:p>
          <a:p>
            <a:pPr lvl="1"/>
            <a:r>
              <a:rPr lang="en-US" sz="1800" dirty="0"/>
              <a:t>A high-level political principal and “champion” for IP activities</a:t>
            </a:r>
          </a:p>
          <a:p>
            <a:pPr lvl="2"/>
            <a:r>
              <a:rPr lang="en-US" sz="1600" dirty="0"/>
              <a:t>someone associated with IP activities and who can be held politically responsible</a:t>
            </a:r>
          </a:p>
          <a:p>
            <a:pPr lvl="2"/>
            <a:r>
              <a:rPr lang="en-US" sz="1600" dirty="0"/>
              <a:t>as with education policy or monetary policy</a:t>
            </a:r>
          </a:p>
          <a:p>
            <a:pPr lvl="1"/>
            <a:r>
              <a:rPr lang="en-US" sz="1800" dirty="0"/>
              <a:t>Mechanisms of transparency</a:t>
            </a:r>
          </a:p>
          <a:p>
            <a:pPr lvl="2"/>
            <a:r>
              <a:rPr lang="en-US" sz="1600" dirty="0"/>
              <a:t>publication of activities</a:t>
            </a:r>
          </a:p>
          <a:p>
            <a:pPr lvl="2"/>
            <a:r>
              <a:rPr lang="en-US" sz="1600" dirty="0"/>
              <a:t>accounting of expenditures</a:t>
            </a:r>
          </a:p>
          <a:p>
            <a:pPr lvl="2"/>
            <a:r>
              <a:rPr lang="en-US" sz="1600" dirty="0"/>
              <a:t>processes that are open to new entrants as well as incumbents </a:t>
            </a:r>
          </a:p>
        </p:txBody>
      </p:sp>
    </p:spTree>
    <p:extLst>
      <p:ext uri="{BB962C8B-B14F-4D97-AF65-F5344CB8AC3E}">
        <p14:creationId xmlns:p14="http://schemas.microsoft.com/office/powerpoint/2010/main" val="33694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Concluding words</a:t>
            </a:r>
            <a:endParaRPr lang="en-US" sz="32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Now that industrial policy is reborn, important not to exaggerate what it can accomplish</a:t>
            </a:r>
          </a:p>
          <a:p>
            <a:pPr lvl="1"/>
            <a:r>
              <a:rPr lang="en-US" dirty="0"/>
              <a:t>it cannot reverse inevitable de-industrialization</a:t>
            </a:r>
          </a:p>
          <a:p>
            <a:pPr lvl="1"/>
            <a:r>
              <a:rPr lang="en-US" dirty="0" smtClean="0"/>
              <a:t>it cannot </a:t>
            </a:r>
            <a:r>
              <a:rPr lang="en-US" dirty="0" smtClean="0"/>
              <a:t>reignite growth in the midst of macroeconomic </a:t>
            </a:r>
            <a:r>
              <a:rPr lang="en-US" dirty="0" smtClean="0"/>
              <a:t>imbalances</a:t>
            </a:r>
          </a:p>
          <a:p>
            <a:pPr lvl="1"/>
            <a:r>
              <a:rPr lang="en-US" dirty="0" smtClean="0"/>
              <a:t>it cannot substitute for improvement in “fundamentals” needed for long-run growth</a:t>
            </a:r>
            <a:endParaRPr lang="en-US" dirty="0"/>
          </a:p>
          <a:p>
            <a:pPr eaLnBrk="1" hangingPunct="1"/>
            <a:r>
              <a:rPr lang="en-US" sz="2400" dirty="0" smtClean="0"/>
              <a:t>Industrial </a:t>
            </a:r>
            <a:r>
              <a:rPr lang="en-US" sz="2400" dirty="0" smtClean="0"/>
              <a:t>policy is a craft</a:t>
            </a:r>
          </a:p>
          <a:p>
            <a:pPr lvl="1" eaLnBrk="1" hangingPunct="1"/>
            <a:r>
              <a:rPr lang="en-US" dirty="0"/>
              <a:t>the importance of </a:t>
            </a:r>
            <a:r>
              <a:rPr lang="en-US" dirty="0" smtClean="0"/>
              <a:t>learning-by-doing</a:t>
            </a:r>
            <a:r>
              <a:rPr lang="en-US" dirty="0"/>
              <a:t>, and </a:t>
            </a:r>
            <a:r>
              <a:rPr lang="en-US" dirty="0" smtClean="0"/>
              <a:t>local institutional </a:t>
            </a:r>
            <a:r>
              <a:rPr lang="en-US" dirty="0"/>
              <a:t>innovation</a:t>
            </a:r>
          </a:p>
          <a:p>
            <a:pPr eaLnBrk="1" hangingPunct="1"/>
            <a:r>
              <a:rPr lang="en-US" sz="2400" dirty="0" smtClean="0"/>
              <a:t>Industrial policy is a process and a frame of mind</a:t>
            </a:r>
          </a:p>
          <a:p>
            <a:pPr lvl="1"/>
            <a:r>
              <a:rPr lang="en-US" sz="2000" dirty="0" smtClean="0"/>
              <a:t>not a set of policy tools and </a:t>
            </a:r>
            <a:r>
              <a:rPr lang="en-US" sz="2000" dirty="0" err="1" smtClean="0"/>
              <a:t>sectoral</a:t>
            </a:r>
            <a:r>
              <a:rPr lang="en-US" sz="2000" dirty="0" smtClean="0"/>
              <a:t> priorities</a:t>
            </a:r>
          </a:p>
          <a:p>
            <a:pPr lvl="1"/>
            <a:r>
              <a:rPr lang="en-US" dirty="0"/>
              <a:t>the quality of government-business dialog is critical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7422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Decomposing GDP growth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783" y="1600200"/>
            <a:ext cx="6714434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61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Decomposing GDP growth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783" y="1600200"/>
            <a:ext cx="6714434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5562600" y="2353811"/>
            <a:ext cx="1752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744050" y="5504576"/>
            <a:ext cx="1828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72000" y="2819400"/>
            <a:ext cx="1066800" cy="381000"/>
          </a:xfrm>
          <a:prstGeom prst="ellipse">
            <a:avLst/>
          </a:prstGeom>
          <a:solidFill>
            <a:srgbClr val="C00000">
              <a:alpha val="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643344" y="5219700"/>
            <a:ext cx="1066800" cy="533400"/>
          </a:xfrm>
          <a:prstGeom prst="ellipse">
            <a:avLst/>
          </a:prstGeom>
          <a:solidFill>
            <a:srgbClr val="C00000">
              <a:alpha val="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744050" y="3657600"/>
            <a:ext cx="1066800" cy="381000"/>
          </a:xfrm>
          <a:prstGeom prst="ellipse">
            <a:avLst/>
          </a:prstGeom>
          <a:solidFill>
            <a:srgbClr val="C00000">
              <a:alpha val="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2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Models of growth for emerging economies – </a:t>
            </a:r>
            <a:br>
              <a:rPr lang="en-US" sz="3200" dirty="0" smtClean="0"/>
            </a:br>
            <a:r>
              <a:rPr lang="en-US" sz="3200" dirty="0" smtClean="0"/>
              <a:t>the </a:t>
            </a:r>
            <a:r>
              <a:rPr lang="en-US" sz="3200" dirty="0" smtClean="0"/>
              <a:t>bad, the good</a:t>
            </a:r>
            <a:r>
              <a:rPr lang="en-US" sz="3200" dirty="0" smtClean="0"/>
              <a:t>, </a:t>
            </a:r>
            <a:r>
              <a:rPr lang="en-US" sz="3200" dirty="0" smtClean="0"/>
              <a:t>and </a:t>
            </a:r>
            <a:r>
              <a:rPr lang="en-US" sz="3200" dirty="0" smtClean="0"/>
              <a:t>the turbo-charged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06599"/>
            <a:ext cx="8229600" cy="3251200"/>
          </a:xfrm>
        </p:spPr>
        <p:txBody>
          <a:bodyPr>
            <a:normAutofit/>
          </a:bodyPr>
          <a:lstStyle/>
          <a:p>
            <a:r>
              <a:rPr lang="en-US" dirty="0" smtClean="0"/>
              <a:t>External </a:t>
            </a:r>
            <a:r>
              <a:rPr lang="en-US" dirty="0" smtClean="0"/>
              <a:t>borrowing</a:t>
            </a:r>
            <a:endParaRPr lang="en-US" dirty="0"/>
          </a:p>
          <a:p>
            <a:r>
              <a:rPr lang="en-US" dirty="0" smtClean="0"/>
              <a:t>Commodity booms</a:t>
            </a:r>
          </a:p>
          <a:p>
            <a:r>
              <a:rPr lang="en-US" dirty="0" smtClean="0"/>
              <a:t>Public investment</a:t>
            </a:r>
          </a:p>
          <a:p>
            <a:r>
              <a:rPr lang="en-US" dirty="0"/>
              <a:t>Accumulating fundamental capabilities</a:t>
            </a:r>
          </a:p>
          <a:p>
            <a:pPr lvl="1"/>
            <a:r>
              <a:rPr lang="en-US" dirty="0"/>
              <a:t>human capital, institutions</a:t>
            </a:r>
          </a:p>
          <a:p>
            <a:r>
              <a:rPr lang="en-US" dirty="0" smtClean="0"/>
              <a:t>Structural change (esp. industrialization)</a:t>
            </a:r>
            <a:endParaRPr lang="en-US" dirty="0" smtClean="0"/>
          </a:p>
          <a:p>
            <a:pPr lvl="1"/>
            <a:r>
              <a:rPr lang="en-US" dirty="0" smtClean="0"/>
              <a:t>European periphery in 1950-1970s; East Asia since 1960s</a:t>
            </a:r>
          </a:p>
        </p:txBody>
      </p:sp>
      <p:sp>
        <p:nvSpPr>
          <p:cNvPr id="7" name="Right Brace 6"/>
          <p:cNvSpPr/>
          <p:nvPr/>
        </p:nvSpPr>
        <p:spPr>
          <a:xfrm>
            <a:off x="3772250" y="2020669"/>
            <a:ext cx="381000" cy="13321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92934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05300" y="250206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9463D">
                    <a:lumMod val="75000"/>
                  </a:srgbClr>
                </a:solidFill>
              </a:rPr>
              <a:t>very few sustainable examples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6057900" y="3436777"/>
            <a:ext cx="381000" cy="609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9293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39753" y="3400046"/>
            <a:ext cx="2604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9463D">
                    <a:lumMod val="75000"/>
                  </a:srgbClr>
                </a:solidFill>
              </a:rPr>
              <a:t>delivers steady, but low growth</a:t>
            </a:r>
          </a:p>
        </p:txBody>
      </p:sp>
    </p:spTree>
    <p:extLst>
      <p:ext uri="{BB962C8B-B14F-4D97-AF65-F5344CB8AC3E}">
        <p14:creationId xmlns:p14="http://schemas.microsoft.com/office/powerpoint/2010/main" val="169061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  <p:bldP spid="8" grpId="0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Policies: how did successful countries promote rapid </a:t>
            </a:r>
            <a:r>
              <a:rPr lang="en-US" sz="3200" dirty="0" smtClean="0"/>
              <a:t>structural transformation?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800"/>
            <a:ext cx="8229600" cy="4775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macro “fundamentals”</a:t>
            </a:r>
          </a:p>
          <a:p>
            <a:pPr lvl="1"/>
            <a:r>
              <a:rPr lang="en-US" sz="1500" i="1" dirty="0" smtClean="0"/>
              <a:t>reasonably</a:t>
            </a:r>
            <a:r>
              <a:rPr lang="en-US" sz="1500" dirty="0" smtClean="0"/>
              <a:t> stable fiscal and monetary policies</a:t>
            </a:r>
          </a:p>
          <a:p>
            <a:pPr lvl="1"/>
            <a:r>
              <a:rPr lang="en-US" sz="1500" i="1" dirty="0"/>
              <a:t>reasonably</a:t>
            </a:r>
            <a:r>
              <a:rPr lang="en-US" sz="1500" dirty="0"/>
              <a:t> business-friendly policy regimes  </a:t>
            </a:r>
          </a:p>
          <a:p>
            <a:pPr lvl="1"/>
            <a:r>
              <a:rPr lang="en-US" sz="1500" dirty="0" smtClean="0"/>
              <a:t>steady investment in human capital and institutions </a:t>
            </a:r>
          </a:p>
          <a:p>
            <a:pPr lvl="2"/>
            <a:r>
              <a:rPr lang="en-US" sz="1300" dirty="0" smtClean="0"/>
              <a:t>but more important for sustaining growth past middle income than launching it</a:t>
            </a:r>
            <a:endParaRPr lang="en-US" sz="1300" i="1" dirty="0" smtClean="0"/>
          </a:p>
          <a:p>
            <a:r>
              <a:rPr lang="en-US" sz="2200" dirty="0" smtClean="0"/>
              <a:t>pragmatic</a:t>
            </a:r>
            <a:r>
              <a:rPr lang="en-US" sz="2200" dirty="0"/>
              <a:t>, </a:t>
            </a:r>
            <a:r>
              <a:rPr lang="en-US" sz="2200" dirty="0" smtClean="0"/>
              <a:t>opportunistic, often “</a:t>
            </a:r>
            <a:r>
              <a:rPr lang="en-US" sz="2200" dirty="0"/>
              <a:t>unorthodox</a:t>
            </a:r>
            <a:r>
              <a:rPr lang="en-US" sz="2200" dirty="0" smtClean="0"/>
              <a:t>” government policies to stimulate </a:t>
            </a:r>
            <a:r>
              <a:rPr lang="en-US" sz="2200" dirty="0" smtClean="0"/>
              <a:t>industrialization and modern activities</a:t>
            </a:r>
            <a:endParaRPr lang="en-US" sz="2200" dirty="0" smtClean="0"/>
          </a:p>
          <a:p>
            <a:pPr lvl="1"/>
            <a:r>
              <a:rPr lang="en-US" sz="1500" dirty="0" smtClean="0"/>
              <a:t>protection of home market, subsidization of exports, managed currencies, local-content rules, development banking, special investment zones, … with specific form varying across contexts</a:t>
            </a:r>
            <a:endParaRPr lang="en-US" sz="1500" dirty="0"/>
          </a:p>
          <a:p>
            <a:r>
              <a:rPr lang="en-US" sz="2200" dirty="0" smtClean="0"/>
              <a:t>a </a:t>
            </a:r>
            <a:r>
              <a:rPr lang="en-US" sz="2200" dirty="0"/>
              <a:t>development-friendly global </a:t>
            </a:r>
            <a:r>
              <a:rPr lang="en-US" sz="2200" dirty="0" smtClean="0"/>
              <a:t>context</a:t>
            </a:r>
            <a:endParaRPr lang="en-US" sz="2200" dirty="0"/>
          </a:p>
          <a:p>
            <a:pPr lvl="1"/>
            <a:r>
              <a:rPr lang="en-US" sz="1500" dirty="0"/>
              <a:t>access to markets, capital and technologies of advanced countries</a:t>
            </a:r>
          </a:p>
          <a:p>
            <a:pPr lvl="1"/>
            <a:r>
              <a:rPr lang="en-US" sz="1500" dirty="0"/>
              <a:t>benign neglect towards </a:t>
            </a:r>
            <a:r>
              <a:rPr lang="en-US" sz="1500" dirty="0" smtClean="0"/>
              <a:t>industrial policies </a:t>
            </a:r>
            <a:r>
              <a:rPr lang="en-US" sz="1500" dirty="0"/>
              <a:t>in developing countries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70975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Changing global context: decline in advanced-country growth</a:t>
            </a:r>
            <a:endParaRPr lang="en-US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1624292"/>
            <a:ext cx="6553200" cy="4319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19199" y="5943600"/>
            <a:ext cx="6400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292934"/>
                </a:solidFill>
              </a:rPr>
              <a:t>Smoothed per-capita GDP growth rates in developed and developing countries, 1950-2015</a:t>
            </a:r>
          </a:p>
        </p:txBody>
      </p:sp>
    </p:spTree>
    <p:extLst>
      <p:ext uri="{BB962C8B-B14F-4D97-AF65-F5344CB8AC3E}">
        <p14:creationId xmlns:p14="http://schemas.microsoft.com/office/powerpoint/2010/main" val="10941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Changing global context: </a:t>
            </a:r>
            <a:r>
              <a:rPr lang="en-US" sz="3200" dirty="0" smtClean="0"/>
              <a:t>de-globalization</a:t>
            </a:r>
            <a:r>
              <a:rPr lang="en-US" sz="3200" dirty="0"/>
              <a:t>?</a:t>
            </a:r>
            <a:endParaRPr lang="en-US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1752600"/>
            <a:ext cx="5242112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6273800"/>
            <a:ext cx="3962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292934"/>
                </a:solidFill>
              </a:rPr>
              <a:t>Source: Lund (2016)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600" y="3822918"/>
            <a:ext cx="30655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292934"/>
                </a:solidFill>
              </a:rPr>
              <a:t>Multiple reasons: diminishing returns from slicing value chains; shift in demand towards services; local sourcing in China; higher security and other risks associated with cross-border transactions,…</a:t>
            </a:r>
          </a:p>
        </p:txBody>
      </p:sp>
    </p:spTree>
    <p:extLst>
      <p:ext uri="{BB962C8B-B14F-4D97-AF65-F5344CB8AC3E}">
        <p14:creationId xmlns:p14="http://schemas.microsoft.com/office/powerpoint/2010/main" val="350151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Changing global context: premature de-industrialization</a:t>
            </a:r>
            <a:endParaRPr lang="en-US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10" y="1752601"/>
            <a:ext cx="8806227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54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81</TotalTime>
  <Words>1389</Words>
  <Application>Microsoft Office PowerPoint</Application>
  <PresentationFormat>On-screen Show (4:3)</PresentationFormat>
  <Paragraphs>208</Paragraphs>
  <Slides>25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Modern Industrial Policy and Colombia</vt:lpstr>
      <vt:lpstr>Colombian economic performance in context</vt:lpstr>
      <vt:lpstr>Decomposing GDP growth</vt:lpstr>
      <vt:lpstr>Decomposing GDP growth</vt:lpstr>
      <vt:lpstr>Models of growth for emerging economies –  the bad, the good, and the turbo-charged</vt:lpstr>
      <vt:lpstr>Policies: how did successful countries promote rapid structural transformation?</vt:lpstr>
      <vt:lpstr>Changing global context: decline in advanced-country growth</vt:lpstr>
      <vt:lpstr>Changing global context: de-globalization?</vt:lpstr>
      <vt:lpstr>Changing global context: premature de-industrialization</vt:lpstr>
      <vt:lpstr>Patterns of structural change</vt:lpstr>
      <vt:lpstr>Patterns of structural change: East Asia and advanced countries</vt:lpstr>
      <vt:lpstr>Patterns of structural change: developing countries today</vt:lpstr>
      <vt:lpstr>Why services are not like manufactures</vt:lpstr>
      <vt:lpstr>The employment-productivity trade-off in services</vt:lpstr>
      <vt:lpstr>Industrial policy for what?</vt:lpstr>
      <vt:lpstr>What kind of industrial policy? (1)</vt:lpstr>
      <vt:lpstr>What kind of industrial policy? (2)</vt:lpstr>
      <vt:lpstr>What kind of industrial policy? (3)</vt:lpstr>
      <vt:lpstr>Institutional design for industrial policy</vt:lpstr>
      <vt:lpstr>Design features for IP institutions: embeddedness</vt:lpstr>
      <vt:lpstr>Design features for IP institutions: embeddedness</vt:lpstr>
      <vt:lpstr>Design features for IP institutions: carrots and sticks</vt:lpstr>
      <vt:lpstr>Design features for IP institutions: carrots and sticks</vt:lpstr>
      <vt:lpstr>Design features for IP institutions: accountability</vt:lpstr>
      <vt:lpstr>Concluding words</vt:lpstr>
    </vt:vector>
  </TitlesOfParts>
  <Company>Institute for Advanced Study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Policy and the European Union</dc:title>
  <dc:creator>Institute for Advanced Study</dc:creator>
  <cp:lastModifiedBy>DELL</cp:lastModifiedBy>
  <cp:revision>79</cp:revision>
  <dcterms:created xsi:type="dcterms:W3CDTF">2014-12-04T15:28:49Z</dcterms:created>
  <dcterms:modified xsi:type="dcterms:W3CDTF">2016-05-16T16:52:46Z</dcterms:modified>
</cp:coreProperties>
</file>