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322" r:id="rId3"/>
    <p:sldId id="33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331" r:id="rId18"/>
    <p:sldId id="359" r:id="rId19"/>
    <p:sldId id="362" r:id="rId20"/>
    <p:sldId id="360" r:id="rId21"/>
    <p:sldId id="340" r:id="rId22"/>
    <p:sldId id="281" r:id="rId23"/>
    <p:sldId id="334" r:id="rId24"/>
    <p:sldId id="341" r:id="rId25"/>
    <p:sldId id="305" r:id="rId26"/>
    <p:sldId id="307" r:id="rId27"/>
    <p:sldId id="308" r:id="rId28"/>
    <p:sldId id="309" r:id="rId29"/>
    <p:sldId id="355" r:id="rId30"/>
    <p:sldId id="356" r:id="rId31"/>
    <p:sldId id="357" r:id="rId32"/>
    <p:sldId id="358" r:id="rId33"/>
    <p:sldId id="315" r:id="rId34"/>
    <p:sldId id="361" r:id="rId35"/>
    <p:sldId id="335" r:id="rId36"/>
    <p:sldId id="346" r:id="rId37"/>
    <p:sldId id="347" r:id="rId38"/>
    <p:sldId id="348" r:id="rId39"/>
    <p:sldId id="349" r:id="rId40"/>
    <p:sldId id="350" r:id="rId41"/>
    <p:sldId id="351" r:id="rId42"/>
    <p:sldId id="354" r:id="rId43"/>
    <p:sldId id="352" r:id="rId44"/>
    <p:sldId id="353" r:id="rId45"/>
    <p:sldId id="302" r:id="rId46"/>
  </p:sldIdLst>
  <p:sldSz cx="13004800" cy="9753600"/>
  <p:notesSz cx="9144000" cy="6858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Fernanda Quiñones" initials="MFQ"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4C"/>
    <a:srgbClr val="73BBFD"/>
    <a:srgbClr val="19C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9" autoAdjust="0"/>
    <p:restoredTop sz="94702" autoAdjust="0"/>
  </p:normalViewPr>
  <p:slideViewPr>
    <p:cSldViewPr snapToGrid="0" snapToObjects="1">
      <p:cViewPr varScale="1">
        <p:scale>
          <a:sx n="62" d="100"/>
          <a:sy n="62" d="100"/>
        </p:scale>
        <p:origin x="1350" y="-294"/>
      </p:cViewPr>
      <p:guideLst>
        <p:guide orient="horz" pos="3072"/>
        <p:guide pos="4096"/>
      </p:guideLst>
    </p:cSldViewPr>
  </p:slideViewPr>
  <p:outlineViewPr>
    <p:cViewPr>
      <p:scale>
        <a:sx n="33" d="100"/>
        <a:sy n="33" d="100"/>
      </p:scale>
      <p:origin x="0" y="21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2"/>
          <c:order val="2"/>
          <c:dPt>
            <c:idx val="0"/>
            <c:bubble3D val="0"/>
            <c:spPr>
              <a:solidFill>
                <a:srgbClr val="00CC99"/>
              </a:solidFill>
            </c:spPr>
          </c:dPt>
          <c:dPt>
            <c:idx val="1"/>
            <c:bubble3D val="0"/>
            <c:spPr>
              <a:solidFill>
                <a:schemeClr val="tx2"/>
              </a:solidFill>
            </c:spPr>
          </c:dPt>
          <c:dPt>
            <c:idx val="2"/>
            <c:bubble3D val="0"/>
            <c:spPr>
              <a:solidFill>
                <a:srgbClr val="FF6699"/>
              </a:solidFill>
            </c:spPr>
          </c:dPt>
          <c:dPt>
            <c:idx val="3"/>
            <c:bubble3D val="0"/>
            <c:spPr>
              <a:solidFill>
                <a:srgbClr val="0099CC"/>
              </a:solidFill>
            </c:spPr>
          </c:dPt>
          <c:dPt>
            <c:idx val="4"/>
            <c:bubble3D val="0"/>
            <c:spPr>
              <a:solidFill>
                <a:srgbClr val="FFC000"/>
              </a:solidFill>
            </c:spPr>
          </c:dPt>
          <c:dLbls>
            <c:dLbl>
              <c:idx val="1"/>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s-CO"/>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Hoja1!$I$4:$I$8</c:f>
              <c:strCache>
                <c:ptCount val="5"/>
                <c:pt idx="0">
                  <c:v>USA</c:v>
                </c:pt>
                <c:pt idx="1">
                  <c:v>China</c:v>
                </c:pt>
                <c:pt idx="2">
                  <c:v>Asia (ex. China)</c:v>
                </c:pt>
                <c:pt idx="3">
                  <c:v>Europe</c:v>
                </c:pt>
                <c:pt idx="4">
                  <c:v>Rest of World</c:v>
                </c:pt>
              </c:strCache>
            </c:strRef>
          </c:cat>
          <c:val>
            <c:numRef>
              <c:f>Hoja1!$J$4:$J$8</c:f>
              <c:numCache>
                <c:formatCode>0%</c:formatCode>
                <c:ptCount val="5"/>
                <c:pt idx="0">
                  <c:v>0.61</c:v>
                </c:pt>
                <c:pt idx="1">
                  <c:v>0</c:v>
                </c:pt>
                <c:pt idx="2">
                  <c:v>0.12</c:v>
                </c:pt>
                <c:pt idx="3">
                  <c:v>0.22</c:v>
                </c:pt>
                <c:pt idx="4">
                  <c:v>0.05</c:v>
                </c:pt>
              </c:numCache>
            </c:numRef>
          </c:val>
        </c:ser>
        <c:ser>
          <c:idx val="3"/>
          <c:order val="3"/>
          <c:cat>
            <c:strRef>
              <c:f>Hoja1!$I$4:$I$8</c:f>
              <c:strCache>
                <c:ptCount val="5"/>
                <c:pt idx="0">
                  <c:v>USA</c:v>
                </c:pt>
                <c:pt idx="1">
                  <c:v>China</c:v>
                </c:pt>
                <c:pt idx="2">
                  <c:v>Asia (ex. China)</c:v>
                </c:pt>
                <c:pt idx="3">
                  <c:v>Europe</c:v>
                </c:pt>
                <c:pt idx="4">
                  <c:v>Rest of World</c:v>
                </c:pt>
              </c:strCache>
            </c:strRef>
          </c:cat>
          <c:val>
            <c:numRef>
              <c:f>Hoja1!$J$4:$J$8</c:f>
              <c:numCache>
                <c:formatCode>0%</c:formatCode>
                <c:ptCount val="5"/>
                <c:pt idx="0">
                  <c:v>0.61</c:v>
                </c:pt>
                <c:pt idx="1">
                  <c:v>0</c:v>
                </c:pt>
                <c:pt idx="2">
                  <c:v>0.12</c:v>
                </c:pt>
                <c:pt idx="3">
                  <c:v>0.22</c:v>
                </c:pt>
                <c:pt idx="4">
                  <c:v>0.05</c:v>
                </c:pt>
              </c:numCache>
            </c:numRef>
          </c:val>
        </c:ser>
        <c:ser>
          <c:idx val="1"/>
          <c:order val="1"/>
          <c:cat>
            <c:strRef>
              <c:f>Hoja1!$I$4:$I$8</c:f>
              <c:strCache>
                <c:ptCount val="5"/>
                <c:pt idx="0">
                  <c:v>USA</c:v>
                </c:pt>
                <c:pt idx="1">
                  <c:v>China</c:v>
                </c:pt>
                <c:pt idx="2">
                  <c:v>Asia (ex. China)</c:v>
                </c:pt>
                <c:pt idx="3">
                  <c:v>Europe</c:v>
                </c:pt>
                <c:pt idx="4">
                  <c:v>Rest of World</c:v>
                </c:pt>
              </c:strCache>
            </c:strRef>
          </c:cat>
          <c:val>
            <c:numRef>
              <c:f>Hoja1!$J$4:$J$8</c:f>
              <c:numCache>
                <c:formatCode>0%</c:formatCode>
                <c:ptCount val="5"/>
                <c:pt idx="0">
                  <c:v>0.61</c:v>
                </c:pt>
                <c:pt idx="1">
                  <c:v>0</c:v>
                </c:pt>
                <c:pt idx="2">
                  <c:v>0.12</c:v>
                </c:pt>
                <c:pt idx="3">
                  <c:v>0.22</c:v>
                </c:pt>
                <c:pt idx="4">
                  <c:v>0.05</c:v>
                </c:pt>
              </c:numCache>
            </c:numRef>
          </c:val>
        </c:ser>
        <c:ser>
          <c:idx val="0"/>
          <c:order val="0"/>
          <c:cat>
            <c:strRef>
              <c:f>Hoja1!$I$4:$I$8</c:f>
              <c:strCache>
                <c:ptCount val="5"/>
                <c:pt idx="0">
                  <c:v>USA</c:v>
                </c:pt>
                <c:pt idx="1">
                  <c:v>China</c:v>
                </c:pt>
                <c:pt idx="2">
                  <c:v>Asia (ex. China)</c:v>
                </c:pt>
                <c:pt idx="3">
                  <c:v>Europe</c:v>
                </c:pt>
                <c:pt idx="4">
                  <c:v>Rest of World</c:v>
                </c:pt>
              </c:strCache>
            </c:strRef>
          </c:cat>
          <c:val>
            <c:numRef>
              <c:f>Hoja1!$J$4:$J$8</c:f>
              <c:numCache>
                <c:formatCode>0%</c:formatCode>
                <c:ptCount val="5"/>
                <c:pt idx="0">
                  <c:v>0.61</c:v>
                </c:pt>
                <c:pt idx="1">
                  <c:v>0</c:v>
                </c:pt>
                <c:pt idx="2">
                  <c:v>0.12</c:v>
                </c:pt>
                <c:pt idx="3">
                  <c:v>0.22</c:v>
                </c:pt>
                <c:pt idx="4">
                  <c:v>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20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02779466079601"/>
          <c:y val="4.2112531381177098E-2"/>
          <c:w val="0.65917480618358304"/>
          <c:h val="0.818934997444557"/>
        </c:manualLayout>
      </c:layout>
      <c:pieChart>
        <c:varyColors val="1"/>
        <c:ser>
          <c:idx val="2"/>
          <c:order val="2"/>
          <c:dPt>
            <c:idx val="0"/>
            <c:bubble3D val="0"/>
            <c:spPr>
              <a:solidFill>
                <a:srgbClr val="00CC99"/>
              </a:solidFill>
            </c:spPr>
          </c:dPt>
          <c:dPt>
            <c:idx val="1"/>
            <c:bubble3D val="0"/>
            <c:spPr>
              <a:solidFill>
                <a:schemeClr val="accent1">
                  <a:lumMod val="50000"/>
                </a:schemeClr>
              </a:solidFill>
            </c:spPr>
          </c:dPt>
          <c:dPt>
            <c:idx val="2"/>
            <c:bubble3D val="0"/>
            <c:spPr>
              <a:solidFill>
                <a:srgbClr val="FF6699"/>
              </a:solidFill>
            </c:spPr>
          </c:dPt>
          <c:dPt>
            <c:idx val="3"/>
            <c:bubble3D val="0"/>
            <c:spPr>
              <a:solidFill>
                <a:srgbClr val="0099CC"/>
              </a:solidFill>
            </c:spPr>
          </c:dPt>
          <c:dPt>
            <c:idx val="4"/>
            <c:bubble3D val="0"/>
            <c:spPr>
              <a:solidFill>
                <a:srgbClr val="FFC000"/>
              </a:solidFill>
            </c:spPr>
          </c:dPt>
          <c:dLbls>
            <c:spPr>
              <a:noFill/>
              <a:ln>
                <a:noFill/>
              </a:ln>
              <a:effectLst/>
            </c:spPr>
            <c:txPr>
              <a:bodyPr/>
              <a:lstStyle/>
              <a:p>
                <a:pPr>
                  <a:defRPr b="1">
                    <a:solidFill>
                      <a:schemeClr val="bg1"/>
                    </a:solidFill>
                  </a:defRPr>
                </a:pPr>
                <a:endParaRPr lang="es-CO"/>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Hoja1!$I$4:$I$8</c:f>
              <c:strCache>
                <c:ptCount val="5"/>
                <c:pt idx="0">
                  <c:v>USA</c:v>
                </c:pt>
                <c:pt idx="1">
                  <c:v>China</c:v>
                </c:pt>
                <c:pt idx="2">
                  <c:v>Asia (ex. China)</c:v>
                </c:pt>
                <c:pt idx="3">
                  <c:v>Europe</c:v>
                </c:pt>
                <c:pt idx="4">
                  <c:v>Rest of World</c:v>
                </c:pt>
              </c:strCache>
            </c:strRef>
          </c:cat>
          <c:val>
            <c:numRef>
              <c:f>Hoja1!$K$4:$K$8</c:f>
              <c:numCache>
                <c:formatCode>0%</c:formatCode>
                <c:ptCount val="5"/>
                <c:pt idx="0">
                  <c:v>0.1</c:v>
                </c:pt>
                <c:pt idx="1">
                  <c:v>0.23</c:v>
                </c:pt>
                <c:pt idx="2">
                  <c:v>0.28000000000000003</c:v>
                </c:pt>
                <c:pt idx="3">
                  <c:v>0.19</c:v>
                </c:pt>
                <c:pt idx="4">
                  <c:v>0.21</c:v>
                </c:pt>
              </c:numCache>
            </c:numRef>
          </c:val>
        </c:ser>
        <c:ser>
          <c:idx val="3"/>
          <c:order val="3"/>
          <c:cat>
            <c:strRef>
              <c:f>Hoja1!$I$4:$I$8</c:f>
              <c:strCache>
                <c:ptCount val="5"/>
                <c:pt idx="0">
                  <c:v>USA</c:v>
                </c:pt>
                <c:pt idx="1">
                  <c:v>China</c:v>
                </c:pt>
                <c:pt idx="2">
                  <c:v>Asia (ex. China)</c:v>
                </c:pt>
                <c:pt idx="3">
                  <c:v>Europe</c:v>
                </c:pt>
                <c:pt idx="4">
                  <c:v>Rest of World</c:v>
                </c:pt>
              </c:strCache>
            </c:strRef>
          </c:cat>
          <c:val>
            <c:numRef>
              <c:f>Hoja1!$J$4:$J$8</c:f>
              <c:numCache>
                <c:formatCode>0%</c:formatCode>
                <c:ptCount val="5"/>
                <c:pt idx="0">
                  <c:v>0.61</c:v>
                </c:pt>
                <c:pt idx="1">
                  <c:v>0</c:v>
                </c:pt>
                <c:pt idx="2">
                  <c:v>0.12</c:v>
                </c:pt>
                <c:pt idx="3">
                  <c:v>0.22</c:v>
                </c:pt>
                <c:pt idx="4">
                  <c:v>0.05</c:v>
                </c:pt>
              </c:numCache>
            </c:numRef>
          </c:val>
        </c:ser>
        <c:ser>
          <c:idx val="1"/>
          <c:order val="1"/>
          <c:cat>
            <c:strRef>
              <c:f>Hoja1!$I$4:$I$8</c:f>
              <c:strCache>
                <c:ptCount val="5"/>
                <c:pt idx="0">
                  <c:v>USA</c:v>
                </c:pt>
                <c:pt idx="1">
                  <c:v>China</c:v>
                </c:pt>
                <c:pt idx="2">
                  <c:v>Asia (ex. China)</c:v>
                </c:pt>
                <c:pt idx="3">
                  <c:v>Europe</c:v>
                </c:pt>
                <c:pt idx="4">
                  <c:v>Rest of World</c:v>
                </c:pt>
              </c:strCache>
            </c:strRef>
          </c:cat>
          <c:val>
            <c:numRef>
              <c:f>Hoja1!$J$4:$J$8</c:f>
              <c:numCache>
                <c:formatCode>0%</c:formatCode>
                <c:ptCount val="5"/>
                <c:pt idx="0">
                  <c:v>0.61</c:v>
                </c:pt>
                <c:pt idx="1">
                  <c:v>0</c:v>
                </c:pt>
                <c:pt idx="2">
                  <c:v>0.12</c:v>
                </c:pt>
                <c:pt idx="3">
                  <c:v>0.22</c:v>
                </c:pt>
                <c:pt idx="4">
                  <c:v>0.05</c:v>
                </c:pt>
              </c:numCache>
            </c:numRef>
          </c:val>
        </c:ser>
        <c:ser>
          <c:idx val="0"/>
          <c:order val="0"/>
          <c:cat>
            <c:strRef>
              <c:f>Hoja1!$I$4:$I$8</c:f>
              <c:strCache>
                <c:ptCount val="5"/>
                <c:pt idx="0">
                  <c:v>USA</c:v>
                </c:pt>
                <c:pt idx="1">
                  <c:v>China</c:v>
                </c:pt>
                <c:pt idx="2">
                  <c:v>Asia (ex. China)</c:v>
                </c:pt>
                <c:pt idx="3">
                  <c:v>Europe</c:v>
                </c:pt>
                <c:pt idx="4">
                  <c:v>Rest of World</c:v>
                </c:pt>
              </c:strCache>
            </c:strRef>
          </c:cat>
          <c:val>
            <c:numRef>
              <c:f>Hoja1!$J$4:$J$8</c:f>
              <c:numCache>
                <c:formatCode>0%</c:formatCode>
                <c:ptCount val="5"/>
                <c:pt idx="0">
                  <c:v>0.61</c:v>
                </c:pt>
                <c:pt idx="1">
                  <c:v>0</c:v>
                </c:pt>
                <c:pt idx="2">
                  <c:v>0.12</c:v>
                </c:pt>
                <c:pt idx="3">
                  <c:v>0.22</c:v>
                </c:pt>
                <c:pt idx="4">
                  <c:v>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20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Usuarios de Internet 1995</c:v>
                </c:pt>
              </c:strCache>
            </c:strRef>
          </c:tx>
          <c:spPr>
            <a:solidFill>
              <a:schemeClr val="accent1">
                <a:lumMod val="50000"/>
              </a:schemeClr>
            </a:solidFill>
            <a:ln w="12700" cap="flat">
              <a:noFill/>
              <a:miter lim="400000"/>
            </a:ln>
            <a:effectLst/>
          </c:spPr>
          <c:dPt>
            <c:idx val="0"/>
            <c:bubble3D val="0"/>
          </c:dPt>
          <c:dPt>
            <c:idx val="1"/>
            <c:bubble3D val="0"/>
            <c:spPr>
              <a:solidFill>
                <a:schemeClr val="accent1">
                  <a:lumMod val="20000"/>
                  <a:lumOff val="80000"/>
                </a:schemeClr>
              </a:solidFill>
              <a:ln w="12700" cap="flat">
                <a:noFill/>
                <a:miter lim="400000"/>
              </a:ln>
              <a:effectLst/>
            </c:spPr>
          </c:dPt>
          <c:dLbls>
            <c:dLbl>
              <c:idx val="1"/>
              <c:numFmt formatCode="#,##0%" sourceLinked="0"/>
              <c:spPr/>
              <c:txPr>
                <a:bodyPr/>
                <a:lstStyle/>
                <a:p>
                  <a:pPr>
                    <a:defRPr sz="2600" b="0" i="0" u="none" strike="noStrike">
                      <a:solidFill>
                        <a:schemeClr val="accent1">
                          <a:lumMod val="50000"/>
                        </a:schemeClr>
                      </a:solidFill>
                      <a:effectLst>
                        <a:outerShdw blurRad="127000" dist="50800" dir="5400000" algn="tl">
                          <a:srgbClr val="000000">
                            <a:alpha val="60000"/>
                          </a:srgbClr>
                        </a:outerShdw>
                      </a:effectLst>
                      <a:latin typeface="Helvetica Light"/>
                    </a:defRPr>
                  </a:pPr>
                  <a:endParaRPr lang="es-CO"/>
                </a:p>
              </c:txPr>
              <c:dLblPos val="ctr"/>
              <c:showLegendKey val="0"/>
              <c:showVal val="0"/>
              <c:showCatName val="0"/>
              <c:showSerName val="0"/>
              <c:showPercent val="1"/>
              <c:showBubbleSize val="0"/>
            </c:dLbl>
            <c:numFmt formatCode="#,##0%" sourceLinked="0"/>
            <c:spPr>
              <a:noFill/>
              <a:ln>
                <a:noFill/>
              </a:ln>
              <a:effectLst/>
            </c:spPr>
            <c:txPr>
              <a:bodyPr/>
              <a:lstStyle/>
              <a:p>
                <a:pPr>
                  <a:defRPr sz="2600" b="0" i="0" u="none" strike="noStrike">
                    <a:solidFill>
                      <a:srgbClr val="FFFFFF"/>
                    </a:solidFill>
                    <a:effectLst>
                      <a:outerShdw blurRad="127000" dist="50800" dir="5400000" algn="tl">
                        <a:srgbClr val="000000">
                          <a:alpha val="60000"/>
                        </a:srgbClr>
                      </a:outerShdw>
                    </a:effectLst>
                    <a:latin typeface="Helvetica Light"/>
                  </a:defRPr>
                </a:pPr>
                <a:endParaRPr lang="es-CO"/>
              </a:p>
            </c:txPr>
            <c:dLblPos val="ct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Sheet1!$B$1:$C$1</c:f>
              <c:strCache>
                <c:ptCount val="2"/>
                <c:pt idx="0">
                  <c:v>País desarrollado</c:v>
                </c:pt>
                <c:pt idx="1">
                  <c:v>País en desarrollo</c:v>
                </c:pt>
              </c:strCache>
            </c:strRef>
          </c:cat>
          <c:val>
            <c:numRef>
              <c:f>Sheet1!$B$2:$C$2</c:f>
              <c:numCache>
                <c:formatCode>General</c:formatCode>
                <c:ptCount val="2"/>
                <c:pt idx="0">
                  <c:v>508</c:v>
                </c:pt>
                <c:pt idx="1">
                  <c:v>238</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Región 1</c:v>
                </c:pt>
              </c:strCache>
            </c:strRef>
          </c:tx>
          <c:spPr>
            <a:gradFill flip="none" rotWithShape="1">
              <a:gsLst>
                <a:gs pos="0">
                  <a:schemeClr val="accent1">
                    <a:satOff val="-3355"/>
                    <a:lumOff val="26614"/>
                  </a:schemeClr>
                </a:gs>
                <a:gs pos="100000">
                  <a:schemeClr val="accent1"/>
                </a:gs>
              </a:gsLst>
              <a:lin ang="5400000" scaled="0"/>
            </a:gradFill>
            <a:ln w="12700" cap="flat">
              <a:noFill/>
              <a:miter lim="400000"/>
            </a:ln>
            <a:effectLst/>
          </c:spPr>
          <c:dPt>
            <c:idx val="0"/>
            <c:bubble3D val="0"/>
            <c:spPr>
              <a:solidFill>
                <a:schemeClr val="accent1">
                  <a:lumMod val="50000"/>
                </a:schemeClr>
              </a:solidFill>
              <a:ln w="12700" cap="flat">
                <a:noFill/>
                <a:miter lim="400000"/>
              </a:ln>
              <a:effectLst/>
            </c:spPr>
          </c:dPt>
          <c:dPt>
            <c:idx val="1"/>
            <c:bubble3D val="0"/>
            <c:spPr>
              <a:solidFill>
                <a:schemeClr val="accent1">
                  <a:lumMod val="20000"/>
                  <a:lumOff val="80000"/>
                </a:schemeClr>
              </a:solidFill>
              <a:ln w="12700" cap="flat">
                <a:noFill/>
                <a:miter lim="400000"/>
              </a:ln>
              <a:effectLst/>
            </c:spPr>
          </c:dPt>
          <c:dLbls>
            <c:dLbl>
              <c:idx val="1"/>
              <c:numFmt formatCode="#,##0%" sourceLinked="0"/>
              <c:spPr/>
              <c:txPr>
                <a:bodyPr/>
                <a:lstStyle/>
                <a:p>
                  <a:pPr>
                    <a:defRPr sz="2600" b="0" i="0" u="none" strike="noStrike">
                      <a:solidFill>
                        <a:schemeClr val="accent1">
                          <a:lumMod val="50000"/>
                        </a:schemeClr>
                      </a:solidFill>
                      <a:effectLst>
                        <a:outerShdw blurRad="127000" dist="50800" dir="5400000" algn="tl">
                          <a:srgbClr val="000000">
                            <a:alpha val="60000"/>
                          </a:srgbClr>
                        </a:outerShdw>
                      </a:effectLst>
                      <a:latin typeface="Helvetica Light"/>
                    </a:defRPr>
                  </a:pPr>
                  <a:endParaRPr lang="es-CO"/>
                </a:p>
              </c:txPr>
              <c:dLblPos val="ctr"/>
              <c:showLegendKey val="0"/>
              <c:showVal val="0"/>
              <c:showCatName val="0"/>
              <c:showSerName val="0"/>
              <c:showPercent val="1"/>
              <c:showBubbleSize val="0"/>
            </c:dLbl>
            <c:numFmt formatCode="#,##0%" sourceLinked="0"/>
            <c:spPr>
              <a:noFill/>
              <a:ln>
                <a:noFill/>
              </a:ln>
              <a:effectLst/>
            </c:spPr>
            <c:txPr>
              <a:bodyPr/>
              <a:lstStyle/>
              <a:p>
                <a:pPr>
                  <a:defRPr sz="2600" b="0" i="0" u="none" strike="noStrike">
                    <a:solidFill>
                      <a:srgbClr val="FFFFFF"/>
                    </a:solidFill>
                    <a:effectLst>
                      <a:outerShdw blurRad="127000" dist="50800" dir="5400000" algn="tl">
                        <a:srgbClr val="000000">
                          <a:alpha val="60000"/>
                        </a:srgbClr>
                      </a:outerShdw>
                    </a:effectLst>
                    <a:latin typeface="Helvetica Light"/>
                  </a:defRPr>
                </a:pPr>
                <a:endParaRPr lang="es-CO"/>
              </a:p>
            </c:txPr>
            <c:dLblPos val="ct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Sheet1!$B$1:$C$1</c:f>
              <c:strCache>
                <c:ptCount val="2"/>
                <c:pt idx="0">
                  <c:v>Abril</c:v>
                </c:pt>
                <c:pt idx="1">
                  <c:v>Mayo</c:v>
                </c:pt>
              </c:strCache>
            </c:strRef>
          </c:cat>
          <c:val>
            <c:numRef>
              <c:f>Sheet1!$B$2:$C$2</c:f>
              <c:numCache>
                <c:formatCode>General</c:formatCode>
                <c:ptCount val="2"/>
                <c:pt idx="0">
                  <c:v>672</c:v>
                </c:pt>
                <c:pt idx="1">
                  <c:v>1390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Usuarios de Internet 1995</c:v>
                </c:pt>
              </c:strCache>
            </c:strRef>
          </c:tx>
          <c:spPr>
            <a:gradFill flip="none" rotWithShape="1">
              <a:gsLst>
                <a:gs pos="0">
                  <a:schemeClr val="accent1">
                    <a:satOff val="-3355"/>
                    <a:lumOff val="26614"/>
                  </a:schemeClr>
                </a:gs>
                <a:gs pos="100000">
                  <a:schemeClr val="accent1"/>
                </a:gs>
              </a:gsLst>
              <a:lin ang="5400000" scaled="0"/>
            </a:gradFill>
            <a:ln w="12700" cap="flat">
              <a:noFill/>
              <a:miter lim="400000"/>
            </a:ln>
            <a:effectLst/>
          </c:spPr>
          <c:dPt>
            <c:idx val="0"/>
            <c:bubble3D val="0"/>
            <c:spPr>
              <a:solidFill>
                <a:schemeClr val="accent1">
                  <a:lumMod val="50000"/>
                </a:schemeClr>
              </a:solidFill>
              <a:ln w="12700" cap="flat">
                <a:noFill/>
                <a:miter lim="400000"/>
              </a:ln>
              <a:effectLst/>
            </c:spPr>
          </c:dPt>
          <c:dPt>
            <c:idx val="1"/>
            <c:bubble3D val="0"/>
            <c:spPr>
              <a:gradFill flip="none" rotWithShape="1">
                <a:gsLst>
                  <a:gs pos="0">
                    <a:schemeClr val="accent2">
                      <a:hueOff val="-2473792"/>
                      <a:satOff val="-50209"/>
                      <a:lumOff val="23543"/>
                    </a:schemeClr>
                  </a:gs>
                  <a:gs pos="100000">
                    <a:schemeClr val="accent2"/>
                  </a:gs>
                </a:gsLst>
                <a:lin ang="5400000" scaled="0"/>
              </a:gradFill>
              <a:ln w="12700" cap="flat">
                <a:noFill/>
                <a:miter lim="400000"/>
              </a:ln>
              <a:effectLst/>
            </c:spPr>
          </c:dPt>
          <c:dLbls>
            <c:dLbl>
              <c:idx val="0"/>
              <c:layout>
                <c:manualLayout>
                  <c:x val="-2.8220778222666299E-3"/>
                  <c:y val="-0.49049756086292301"/>
                </c:manualLayout>
              </c:layout>
              <c:numFmt formatCode="#,##0%" sourceLinked="0"/>
              <c:spPr/>
              <c:txPr>
                <a:bodyPr/>
                <a:lstStyle/>
                <a:p>
                  <a:pPr>
                    <a:defRPr sz="2400" b="0" i="0" u="none" strike="noStrike">
                      <a:solidFill>
                        <a:srgbClr val="FFFFFF"/>
                      </a:solidFill>
                      <a:effectLst>
                        <a:outerShdw blurRad="127000" dist="50800" dir="5400000" algn="tl">
                          <a:srgbClr val="000000">
                            <a:alpha val="60000"/>
                          </a:srgbClr>
                        </a:outerShdw>
                      </a:effectLst>
                      <a:latin typeface="Helvetica Light"/>
                    </a:defRPr>
                  </a:pPr>
                  <a:endParaRPr lang="es-CO"/>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numFmt formatCode="#,##0%" sourceLinked="0"/>
            <c:spPr>
              <a:noFill/>
              <a:ln>
                <a:noFill/>
              </a:ln>
              <a:effectLst/>
            </c:spPr>
            <c:txPr>
              <a:bodyPr/>
              <a:lstStyle/>
              <a:p>
                <a:pPr>
                  <a:defRPr sz="2600" b="0" i="0" u="none" strike="noStrike">
                    <a:solidFill>
                      <a:srgbClr val="FFFFFF"/>
                    </a:solidFill>
                    <a:effectLst>
                      <a:outerShdw blurRad="127000" dist="50800" dir="5400000" algn="tl">
                        <a:srgbClr val="000000">
                          <a:alpha val="60000"/>
                        </a:srgbClr>
                      </a:outerShdw>
                    </a:effectLst>
                    <a:latin typeface="Helvetica Light"/>
                  </a:defRPr>
                </a:pPr>
                <a:endParaRPr lang="es-CO"/>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País desarrollado</c:v>
                </c:pt>
                <c:pt idx="1">
                  <c:v>País en desarrollo</c:v>
                </c:pt>
              </c:strCache>
            </c:strRef>
          </c:cat>
          <c:val>
            <c:numRef>
              <c:f>Sheet1!$B$2:$C$2</c:f>
              <c:numCache>
                <c:formatCode>General</c:formatCode>
                <c:ptCount val="2"/>
                <c:pt idx="0">
                  <c:v>167</c:v>
                </c:pt>
                <c:pt idx="1">
                  <c:v>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Región 1</c:v>
                </c:pt>
              </c:strCache>
            </c:strRef>
          </c:tx>
          <c:spPr>
            <a:solidFill>
              <a:schemeClr val="accent1">
                <a:lumMod val="50000"/>
              </a:schemeClr>
            </a:solidFill>
            <a:ln w="12700" cap="flat">
              <a:noFill/>
              <a:miter lim="400000"/>
            </a:ln>
            <a:effectLst/>
          </c:spPr>
          <c:dPt>
            <c:idx val="0"/>
            <c:bubble3D val="0"/>
          </c:dPt>
          <c:dPt>
            <c:idx val="1"/>
            <c:bubble3D val="0"/>
            <c:spPr>
              <a:solidFill>
                <a:schemeClr val="accent1">
                  <a:lumMod val="20000"/>
                  <a:lumOff val="80000"/>
                </a:schemeClr>
              </a:solidFill>
              <a:ln w="12700" cap="flat">
                <a:noFill/>
                <a:miter lim="400000"/>
              </a:ln>
              <a:effectLst/>
            </c:spPr>
          </c:dPt>
          <c:dLbls>
            <c:numFmt formatCode="#,##0%" sourceLinked="0"/>
            <c:spPr>
              <a:noFill/>
              <a:ln>
                <a:noFill/>
              </a:ln>
              <a:effectLst/>
            </c:spPr>
            <c:txPr>
              <a:bodyPr/>
              <a:lstStyle/>
              <a:p>
                <a:pPr>
                  <a:defRPr sz="2600" b="0" i="0" u="none" strike="noStrike">
                    <a:solidFill>
                      <a:srgbClr val="FFFFFF"/>
                    </a:solidFill>
                    <a:effectLst>
                      <a:outerShdw blurRad="127000" dist="50800" dir="5400000" algn="tl">
                        <a:srgbClr val="000000">
                          <a:alpha val="60000"/>
                        </a:srgbClr>
                      </a:outerShdw>
                    </a:effectLst>
                    <a:latin typeface="Helvetica Light"/>
                  </a:defRPr>
                </a:pPr>
                <a:endParaRPr lang="es-CO"/>
              </a:p>
            </c:txPr>
            <c:dLblPos val="ct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Sheet1!$B$1:$C$1</c:f>
              <c:strCache>
                <c:ptCount val="2"/>
                <c:pt idx="0">
                  <c:v>Abril</c:v>
                </c:pt>
                <c:pt idx="1">
                  <c:v>Mayo</c:v>
                </c:pt>
              </c:strCache>
            </c:strRef>
          </c:cat>
          <c:val>
            <c:numRef>
              <c:f>Sheet1!$B$2:$C$2</c:f>
              <c:numCache>
                <c:formatCode>General</c:formatCode>
                <c:ptCount val="2"/>
                <c:pt idx="0">
                  <c:v>573</c:v>
                </c:pt>
                <c:pt idx="1">
                  <c:v>2134</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1"/>
          <c:order val="0"/>
          <c:tx>
            <c:strRef>
              <c:f>Hoja2!$K$8</c:f>
              <c:strCache>
                <c:ptCount val="1"/>
                <c:pt idx="0">
                  <c:v>2015</c:v>
                </c:pt>
              </c:strCache>
            </c:strRef>
          </c:tx>
          <c:spPr>
            <a:solidFill>
              <a:schemeClr val="accent1">
                <a:lumMod val="50000"/>
              </a:schemeClr>
            </a:solidFill>
          </c:spPr>
          <c:invertIfNegative val="0"/>
          <c:dPt>
            <c:idx val="0"/>
            <c:invertIfNegative val="0"/>
            <c:bubble3D val="0"/>
          </c:dPt>
          <c:val>
            <c:numRef>
              <c:f>Hoja2!$L$8</c:f>
              <c:numCache>
                <c:formatCode>General</c:formatCode>
                <c:ptCount val="1"/>
                <c:pt idx="0">
                  <c:v>966</c:v>
                </c:pt>
              </c:numCache>
            </c:numRef>
          </c:val>
        </c:ser>
        <c:ser>
          <c:idx val="0"/>
          <c:order val="1"/>
          <c:tx>
            <c:strRef>
              <c:f>Hoja2!$K$7</c:f>
              <c:strCache>
                <c:ptCount val="1"/>
                <c:pt idx="0">
                  <c:v>1995</c:v>
                </c:pt>
              </c:strCache>
            </c:strRef>
          </c:tx>
          <c:spPr>
            <a:solidFill>
              <a:schemeClr val="accent1">
                <a:lumMod val="20000"/>
                <a:lumOff val="80000"/>
              </a:schemeClr>
            </a:solidFill>
          </c:spPr>
          <c:invertIfNegative val="0"/>
          <c:cat>
            <c:numRef>
              <c:f>Hoja2!$K$7:$K$8</c:f>
              <c:numCache>
                <c:formatCode>General</c:formatCode>
                <c:ptCount val="2"/>
                <c:pt idx="0">
                  <c:v>1995</c:v>
                </c:pt>
                <c:pt idx="1">
                  <c:v>2015</c:v>
                </c:pt>
              </c:numCache>
            </c:numRef>
          </c:cat>
          <c:val>
            <c:numRef>
              <c:f>Hoja2!$L$7</c:f>
              <c:numCache>
                <c:formatCode>General</c:formatCode>
                <c:ptCount val="1"/>
                <c:pt idx="0">
                  <c:v>30</c:v>
                </c:pt>
              </c:numCache>
            </c:numRef>
          </c:val>
        </c:ser>
        <c:dLbls>
          <c:showLegendKey val="0"/>
          <c:showVal val="0"/>
          <c:showCatName val="0"/>
          <c:showSerName val="0"/>
          <c:showPercent val="0"/>
          <c:showBubbleSize val="0"/>
        </c:dLbls>
        <c:gapWidth val="150"/>
        <c:overlap val="-67"/>
        <c:axId val="195540976"/>
        <c:axId val="195541536"/>
      </c:barChart>
      <c:catAx>
        <c:axId val="195540976"/>
        <c:scaling>
          <c:orientation val="minMax"/>
        </c:scaling>
        <c:delete val="1"/>
        <c:axPos val="l"/>
        <c:numFmt formatCode="General" sourceLinked="1"/>
        <c:majorTickMark val="out"/>
        <c:minorTickMark val="none"/>
        <c:tickLblPos val="nextTo"/>
        <c:crossAx val="195541536"/>
        <c:crosses val="autoZero"/>
        <c:auto val="1"/>
        <c:lblAlgn val="ctr"/>
        <c:lblOffset val="100"/>
        <c:noMultiLvlLbl val="0"/>
      </c:catAx>
      <c:valAx>
        <c:axId val="195541536"/>
        <c:scaling>
          <c:orientation val="minMax"/>
        </c:scaling>
        <c:delete val="0"/>
        <c:axPos val="b"/>
        <c:numFmt formatCode="General" sourceLinked="1"/>
        <c:majorTickMark val="out"/>
        <c:minorTickMark val="none"/>
        <c:tickLblPos val="nextTo"/>
        <c:spPr>
          <a:ln>
            <a:noFill/>
          </a:ln>
        </c:spPr>
        <c:txPr>
          <a:bodyPr/>
          <a:lstStyle/>
          <a:p>
            <a:pPr>
              <a:defRPr sz="2400">
                <a:solidFill>
                  <a:schemeClr val="accent1">
                    <a:lumMod val="50000"/>
                  </a:schemeClr>
                </a:solidFill>
              </a:defRPr>
            </a:pPr>
            <a:endParaRPr lang="es-CO"/>
          </a:p>
        </c:txPr>
        <c:crossAx val="195540976"/>
        <c:crosses val="autoZero"/>
        <c:crossBetween val="between"/>
      </c:valAx>
      <c:spPr>
        <a:noFill/>
        <a:ln w="25400">
          <a:noFill/>
        </a:ln>
      </c:spPr>
    </c:plotArea>
    <c:plotVisOnly val="1"/>
    <c:dispBlanksAs val="gap"/>
    <c:showDLblsOverMax val="0"/>
  </c:chart>
  <c:spPr>
    <a:noFill/>
    <a:ln>
      <a:noFill/>
    </a:ln>
  </c:sp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75951-24BA-479F-8BEF-4E41372F641E}"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s-CO"/>
        </a:p>
      </dgm:t>
    </dgm:pt>
    <dgm:pt modelId="{1D6A77FE-D228-4A4A-8DA6-43400C7FEC90}">
      <dgm:prSet/>
      <dgm:spPr/>
      <dgm:t>
        <a:bodyPr/>
        <a:lstStyle/>
        <a:p>
          <a:pPr rtl="0"/>
          <a:r>
            <a:rPr lang="es-ES" b="1" i="0" baseline="0" dirty="0" smtClean="0"/>
            <a:t>Firma Electrónica</a:t>
          </a:r>
        </a:p>
        <a:p>
          <a:pPr rtl="0"/>
          <a:r>
            <a:rPr lang="es-CO" dirty="0" smtClean="0"/>
            <a:t>Principio de Equivalencia Funcional</a:t>
          </a:r>
          <a:endParaRPr lang="es-CO" dirty="0"/>
        </a:p>
      </dgm:t>
    </dgm:pt>
    <dgm:pt modelId="{18C2715E-D80D-4F4F-B57A-525545A95118}" type="parTrans" cxnId="{5DBF5A2F-DB4F-4D22-932D-DAD73BC803AE}">
      <dgm:prSet/>
      <dgm:spPr/>
      <dgm:t>
        <a:bodyPr/>
        <a:lstStyle/>
        <a:p>
          <a:endParaRPr lang="es-CO"/>
        </a:p>
      </dgm:t>
    </dgm:pt>
    <dgm:pt modelId="{FA919451-0741-4966-AC41-708BE394A64D}" type="sibTrans" cxnId="{5DBF5A2F-DB4F-4D22-932D-DAD73BC803AE}">
      <dgm:prSet/>
      <dgm:spPr/>
      <dgm:t>
        <a:bodyPr/>
        <a:lstStyle/>
        <a:p>
          <a:endParaRPr lang="es-CO"/>
        </a:p>
      </dgm:t>
    </dgm:pt>
    <dgm:pt modelId="{4267BEB6-4B12-4883-9E20-4C5F65BD0A49}" type="pres">
      <dgm:prSet presAssocID="{4C275951-24BA-479F-8BEF-4E41372F641E}" presName="linearFlow" presStyleCnt="0">
        <dgm:presLayoutVars>
          <dgm:dir/>
          <dgm:resizeHandles val="exact"/>
        </dgm:presLayoutVars>
      </dgm:prSet>
      <dgm:spPr/>
      <dgm:t>
        <a:bodyPr/>
        <a:lstStyle/>
        <a:p>
          <a:endParaRPr lang="es-ES_tradnl"/>
        </a:p>
      </dgm:t>
    </dgm:pt>
    <dgm:pt modelId="{F366B76C-91B5-4EAE-AE99-13D63BC658CC}" type="pres">
      <dgm:prSet presAssocID="{1D6A77FE-D228-4A4A-8DA6-43400C7FEC90}" presName="composite" presStyleCnt="0"/>
      <dgm:spPr/>
    </dgm:pt>
    <dgm:pt modelId="{D8C7B735-2DB2-44AE-89C0-1FBA868F94F5}" type="pres">
      <dgm:prSet presAssocID="{1D6A77FE-D228-4A4A-8DA6-43400C7FEC90}" presName="imgShp" presStyleLbl="fgImgPlace1" presStyleIdx="0" presStyleCnt="1" custLinFactNeighborY="-1434"/>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97D15AC1-9EDE-4D23-AE4B-B61DC7660129}" type="pres">
      <dgm:prSet presAssocID="{1D6A77FE-D228-4A4A-8DA6-43400C7FEC90}" presName="txShp" presStyleLbl="node1" presStyleIdx="0" presStyleCnt="1">
        <dgm:presLayoutVars>
          <dgm:bulletEnabled val="1"/>
        </dgm:presLayoutVars>
      </dgm:prSet>
      <dgm:spPr/>
      <dgm:t>
        <a:bodyPr/>
        <a:lstStyle/>
        <a:p>
          <a:endParaRPr lang="es-CO"/>
        </a:p>
      </dgm:t>
    </dgm:pt>
  </dgm:ptLst>
  <dgm:cxnLst>
    <dgm:cxn modelId="{5DBF5A2F-DB4F-4D22-932D-DAD73BC803AE}" srcId="{4C275951-24BA-479F-8BEF-4E41372F641E}" destId="{1D6A77FE-D228-4A4A-8DA6-43400C7FEC90}" srcOrd="0" destOrd="0" parTransId="{18C2715E-D80D-4F4F-B57A-525545A95118}" sibTransId="{FA919451-0741-4966-AC41-708BE394A64D}"/>
    <dgm:cxn modelId="{AAAB8CB2-5493-410D-BB0E-190CCD415A8B}" type="presOf" srcId="{1D6A77FE-D228-4A4A-8DA6-43400C7FEC90}" destId="{97D15AC1-9EDE-4D23-AE4B-B61DC7660129}" srcOrd="0" destOrd="0" presId="urn:microsoft.com/office/officeart/2005/8/layout/vList3#2"/>
    <dgm:cxn modelId="{8D3B4827-326E-4B42-9525-67E6426CCF9F}" type="presOf" srcId="{4C275951-24BA-479F-8BEF-4E41372F641E}" destId="{4267BEB6-4B12-4883-9E20-4C5F65BD0A49}" srcOrd="0" destOrd="0" presId="urn:microsoft.com/office/officeart/2005/8/layout/vList3#2"/>
    <dgm:cxn modelId="{2867E540-57D5-4ECA-9CDA-B88921CD1DAE}" type="presParOf" srcId="{4267BEB6-4B12-4883-9E20-4C5F65BD0A49}" destId="{F366B76C-91B5-4EAE-AE99-13D63BC658CC}" srcOrd="0" destOrd="0" presId="urn:microsoft.com/office/officeart/2005/8/layout/vList3#2"/>
    <dgm:cxn modelId="{9348E66A-7269-4EB7-AB66-691BD49448C3}" type="presParOf" srcId="{F366B76C-91B5-4EAE-AE99-13D63BC658CC}" destId="{D8C7B735-2DB2-44AE-89C0-1FBA868F94F5}" srcOrd="0" destOrd="0" presId="urn:microsoft.com/office/officeart/2005/8/layout/vList3#2"/>
    <dgm:cxn modelId="{2A428B85-6043-47FC-A027-847849869D0D}" type="presParOf" srcId="{F366B76C-91B5-4EAE-AE99-13D63BC658CC}" destId="{97D15AC1-9EDE-4D23-AE4B-B61DC7660129}"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15AC1-9EDE-4D23-AE4B-B61DC7660129}">
      <dsp:nvSpPr>
        <dsp:cNvPr id="0" name=""/>
        <dsp:cNvSpPr/>
      </dsp:nvSpPr>
      <dsp:spPr>
        <a:xfrm rot="10800000">
          <a:off x="2290003" y="0"/>
          <a:ext cx="8036737" cy="10628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687" tIns="102870" rIns="192024" bIns="102870" numCol="1" spcCol="1270" anchor="ctr" anchorCtr="0">
          <a:noAutofit/>
        </a:bodyPr>
        <a:lstStyle/>
        <a:p>
          <a:pPr lvl="0" algn="ctr" defTabSz="1200150" rtl="0">
            <a:lnSpc>
              <a:spcPct val="90000"/>
            </a:lnSpc>
            <a:spcBef>
              <a:spcPct val="0"/>
            </a:spcBef>
            <a:spcAft>
              <a:spcPct val="35000"/>
            </a:spcAft>
          </a:pPr>
          <a:r>
            <a:rPr lang="es-ES" sz="2700" b="1" i="0" kern="1200" baseline="0" dirty="0" smtClean="0"/>
            <a:t>Firma Electrónica</a:t>
          </a:r>
        </a:p>
        <a:p>
          <a:pPr lvl="0" algn="ctr" defTabSz="1200150" rtl="0">
            <a:lnSpc>
              <a:spcPct val="90000"/>
            </a:lnSpc>
            <a:spcBef>
              <a:spcPct val="0"/>
            </a:spcBef>
            <a:spcAft>
              <a:spcPct val="35000"/>
            </a:spcAft>
          </a:pPr>
          <a:r>
            <a:rPr lang="es-CO" sz="2700" kern="1200" dirty="0" smtClean="0"/>
            <a:t>Principio de Equivalencia Funcional</a:t>
          </a:r>
          <a:endParaRPr lang="es-CO" sz="2700" kern="1200" dirty="0"/>
        </a:p>
      </dsp:txBody>
      <dsp:txXfrm rot="10800000">
        <a:off x="2555715" y="0"/>
        <a:ext cx="7771025" cy="1062850"/>
      </dsp:txXfrm>
    </dsp:sp>
    <dsp:sp modelId="{D8C7B735-2DB2-44AE-89C0-1FBA868F94F5}">
      <dsp:nvSpPr>
        <dsp:cNvPr id="0" name=""/>
        <dsp:cNvSpPr/>
      </dsp:nvSpPr>
      <dsp:spPr>
        <a:xfrm>
          <a:off x="1758578" y="0"/>
          <a:ext cx="1062850" cy="10628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857500" y="514350"/>
            <a:ext cx="3429000" cy="2571750"/>
          </a:xfrm>
          <a:prstGeom prst="rect">
            <a:avLst/>
          </a:prstGeom>
        </p:spPr>
        <p:txBody>
          <a:bodyPr/>
          <a:lstStyle/>
          <a:p>
            <a:endParaRPr/>
          </a:p>
        </p:txBody>
      </p:sp>
      <p:sp>
        <p:nvSpPr>
          <p:cNvPr id="117" name="Shape 117"/>
          <p:cNvSpPr>
            <a:spLocks noGrp="1"/>
          </p:cNvSpPr>
          <p:nvPr>
            <p:ph type="body" sz="quarter" idx="1"/>
          </p:nvPr>
        </p:nvSpPr>
        <p:spPr>
          <a:xfrm>
            <a:off x="1219200" y="3257550"/>
            <a:ext cx="6705600" cy="3086100"/>
          </a:xfrm>
          <a:prstGeom prst="rect">
            <a:avLst/>
          </a:prstGeom>
        </p:spPr>
        <p:txBody>
          <a:bodyPr/>
          <a:lstStyle/>
          <a:p>
            <a:endParaRPr/>
          </a:p>
        </p:txBody>
      </p:sp>
    </p:spTree>
    <p:extLst>
      <p:ext uri="{BB962C8B-B14F-4D97-AF65-F5344CB8AC3E}">
        <p14:creationId xmlns:p14="http://schemas.microsoft.com/office/powerpoint/2010/main" val="236153143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077DB6-0165-4D8F-BB70-A4F6F639095E}" type="slidenum">
              <a:rPr lang="en-US" altLang="es-CO" sz="1200">
                <a:solidFill>
                  <a:srgbClr val="000000"/>
                </a:solidFill>
              </a:rPr>
              <a:pPr eaLnBrk="1" hangingPunct="1"/>
              <a:t>38</a:t>
            </a:fld>
            <a:endParaRPr lang="en-US" altLang="es-CO" sz="1200">
              <a:solidFill>
                <a:srgbClr val="000000"/>
              </a:solidFill>
            </a:endParaRPr>
          </a:p>
        </p:txBody>
      </p:sp>
      <p:sp>
        <p:nvSpPr>
          <p:cNvPr id="16386" name="Rectangle 2"/>
          <p:cNvSpPr>
            <a:spLocks noGrp="1" noRot="1" noChangeAspect="1" noChangeArrowheads="1" noTextEdit="1"/>
          </p:cNvSpPr>
          <p:nvPr>
            <p:ph type="sldImg"/>
          </p:nvPr>
        </p:nvSpPr>
        <p:spPr bwMode="auto">
          <a:xfrm>
            <a:off x="2816225" y="506413"/>
            <a:ext cx="3452813" cy="25892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s-CO" smtClean="0">
              <a:ea typeface="ＭＳ Ｐゴシック" pitchFamily="34" charset="-128"/>
            </a:endParaRPr>
          </a:p>
        </p:txBody>
      </p:sp>
    </p:spTree>
    <p:extLst>
      <p:ext uri="{BB962C8B-B14F-4D97-AF65-F5344CB8AC3E}">
        <p14:creationId xmlns:p14="http://schemas.microsoft.com/office/powerpoint/2010/main" val="182659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Texto del título</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Nivel de texto 1</a:t>
            </a:r>
          </a:p>
          <a:p>
            <a:pPr lvl="1"/>
            <a:r>
              <a:t>Nivel de texto 2</a:t>
            </a:r>
          </a:p>
          <a:p>
            <a:pPr lvl="2"/>
            <a:r>
              <a:t>Nivel de texto 3</a:t>
            </a:r>
          </a:p>
          <a:p>
            <a:pPr lvl="3"/>
            <a:r>
              <a:t>Nivel de texto 4</a:t>
            </a:r>
          </a:p>
          <a:p>
            <a:pPr lvl="4"/>
            <a:r>
              <a:t>Nivel de texto 5</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894080" y="9040144"/>
            <a:ext cx="2926080" cy="519289"/>
          </a:xfrm>
          <a:prstGeom prst="rect">
            <a:avLst/>
          </a:prstGeom>
        </p:spPr>
        <p:txBody>
          <a:bodyPr/>
          <a:lstStyle>
            <a:lvl1pPr>
              <a:defRPr/>
            </a:lvl1pPr>
          </a:lstStyle>
          <a:p>
            <a:fld id="{D85938E4-9A88-4A07-B7B4-48DA65954909}" type="datetimeFigureOut">
              <a:rPr lang="es-CO" altLang="es-CO"/>
              <a:pPr/>
              <a:t>21/09/2016</a:t>
            </a:fld>
            <a:endParaRPr lang="es-CO" altLang="es-CO"/>
          </a:p>
        </p:txBody>
      </p:sp>
      <p:sp>
        <p:nvSpPr>
          <p:cNvPr id="5" name="Marcador de pie de página 4"/>
          <p:cNvSpPr>
            <a:spLocks noGrp="1"/>
          </p:cNvSpPr>
          <p:nvPr>
            <p:ph type="ftr" sz="quarter" idx="11"/>
          </p:nvPr>
        </p:nvSpPr>
        <p:spPr>
          <a:xfrm>
            <a:off x="4307840" y="9040144"/>
            <a:ext cx="4389120" cy="519289"/>
          </a:xfrm>
          <a:prstGeom prst="rect">
            <a:avLst/>
          </a:prstGeom>
        </p:spPr>
        <p:txBody>
          <a:bodyPr/>
          <a:lstStyle>
            <a:lvl1pPr>
              <a:defRPr/>
            </a:lvl1pPr>
          </a:lstStyle>
          <a:p>
            <a:pPr>
              <a:defRPr/>
            </a:pPr>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7F1F827E-31DD-4D4B-A735-AAA4785F57E3}" type="slidenum">
              <a:rPr lang="es-CO" altLang="es-CO"/>
              <a:pPr/>
              <a:t>‹Nº›</a:t>
            </a:fld>
            <a:endParaRPr lang="es-CO" altLang="es-CO"/>
          </a:p>
        </p:txBody>
      </p:sp>
    </p:spTree>
    <p:extLst>
      <p:ext uri="{BB962C8B-B14F-4D97-AF65-F5344CB8AC3E}">
        <p14:creationId xmlns:p14="http://schemas.microsoft.com/office/powerpoint/2010/main" val="144198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Texto del título</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Nivel de texto 1</a:t>
            </a:r>
          </a:p>
          <a:p>
            <a:pPr lvl="1"/>
            <a:r>
              <a:t>Nivel de texto 2</a:t>
            </a:r>
          </a:p>
          <a:p>
            <a:pPr lvl="2"/>
            <a:r>
              <a:t>Nivel de texto 3</a:t>
            </a:r>
          </a:p>
          <a:p>
            <a:pPr lvl="3"/>
            <a:r>
              <a:t>Nivel de texto 4</a:t>
            </a:r>
          </a:p>
          <a:p>
            <a:pPr lvl="4"/>
            <a:r>
              <a:t>Nivel de texto 5</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Texto del título</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Texto del título</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Nivel de texto 1</a:t>
            </a:r>
          </a:p>
          <a:p>
            <a:pPr lvl="1"/>
            <a:r>
              <a:t>Nivel de texto 2</a:t>
            </a:r>
          </a:p>
          <a:p>
            <a:pPr lvl="2"/>
            <a:r>
              <a:t>Nivel de texto 3</a:t>
            </a:r>
          </a:p>
          <a:p>
            <a:pPr lvl="3"/>
            <a:r>
              <a:t>Nivel de texto 4</a:t>
            </a:r>
          </a:p>
          <a:p>
            <a:pPr lvl="4"/>
            <a:r>
              <a:t>Nivel de texto 5</a:t>
            </a:r>
          </a:p>
        </p:txBody>
      </p:sp>
      <p:sp>
        <p:nvSpPr>
          <p:cNvPr id="41" name="Shape 4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Texto del título</a:t>
            </a:r>
          </a:p>
        </p:txBody>
      </p:sp>
      <p:sp>
        <p:nvSpPr>
          <p:cNvPr id="49" name="Shape 4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Texto del título</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68" name="Shape 6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Shape 7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3)">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 Juan López</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“Escribir una cita aquí” </a:t>
            </a:r>
          </a:p>
        </p:txBody>
      </p:sp>
      <p:sp>
        <p:nvSpPr>
          <p:cNvPr id="95" name="Shape 9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‹Nº›</a:t>
            </a:fld>
            <a:endParaRPr/>
          </a:p>
        </p:txBody>
      </p:sp>
      <p:sp>
        <p:nvSpPr>
          <p:cNvPr id="5" name="Shape 123"/>
          <p:cNvSpPr txBox="1">
            <a:spLocks/>
          </p:cNvSpPr>
          <p:nvPr userDrawn="1"/>
        </p:nvSpPr>
        <p:spPr>
          <a:xfrm>
            <a:off x="2153849" y="7682688"/>
            <a:ext cx="10804737" cy="3070578"/>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algn="r" hangingPunct="1">
              <a:defRPr sz="4500" b="1">
                <a:latin typeface="Helvetica Neue"/>
                <a:ea typeface="Helvetica Neue"/>
                <a:cs typeface="Helvetica Neue"/>
                <a:sym typeface="Helvetica Neue"/>
              </a:defRPr>
            </a:pPr>
            <a:endParaRPr lang="es-ES_tradnl" sz="3200" b="1" kern="1200" dirty="0" smtClean="0">
              <a:solidFill>
                <a:srgbClr val="4F81BD">
                  <a:satOff val="-3355"/>
                  <a:lumOff val="26614"/>
                </a:srgbClr>
              </a:solidFill>
              <a:latin typeface="Helvetica Neue"/>
              <a:ea typeface="Helvetica Neue"/>
              <a:cs typeface="Helvetica Neue"/>
              <a:sym typeface="Helvetica Neue"/>
            </a:endParaRPr>
          </a:p>
          <a:p>
            <a:pPr algn="r" defTabSz="830849" hangingPunct="1">
              <a:defRPr sz="4500" b="1">
                <a:latin typeface="Helvetica Neue"/>
                <a:ea typeface="Helvetica Neue"/>
                <a:cs typeface="Helvetica Neue"/>
                <a:sym typeface="Helvetica Neue"/>
              </a:defRPr>
            </a:pPr>
            <a:r>
              <a:rPr lang="es-ES_tradnl" sz="2400" b="1" dirty="0" smtClean="0">
                <a:solidFill>
                  <a:srgbClr val="0365C0">
                    <a:satOff val="-3355"/>
                    <a:lumOff val="26614"/>
                  </a:srgbClr>
                </a:solidFill>
                <a:latin typeface="Helvetica Neue"/>
                <a:ea typeface="Helvetica Neue"/>
                <a:cs typeface="Helvetica Neue"/>
                <a:sym typeface="Helvetica Neue"/>
              </a:rPr>
              <a:t>lorenzovillegas</a:t>
            </a:r>
            <a:r>
              <a:rPr lang="es-ES_tradnl" sz="2400" b="1" dirty="0" smtClean="0">
                <a:solidFill>
                  <a:srgbClr val="0365C0">
                    <a:lumMod val="40000"/>
                    <a:lumOff val="60000"/>
                  </a:srgbClr>
                </a:solidFill>
                <a:latin typeface="Helvetica Neue"/>
                <a:ea typeface="Helvetica Neue"/>
                <a:cs typeface="Helvetica Neue"/>
                <a:sym typeface="Helvetica Neue"/>
              </a:rPr>
              <a:t>consultores</a:t>
            </a:r>
          </a:p>
          <a:p>
            <a:pPr algn="r" hangingPunct="1">
              <a:defRPr sz="4500" b="1">
                <a:latin typeface="Helvetica Neue"/>
                <a:ea typeface="Helvetica Neue"/>
                <a:cs typeface="Helvetica Neue"/>
                <a:sym typeface="Helvetica Neue"/>
              </a:defRPr>
            </a:pPr>
            <a:endParaRPr lang="es-ES_tradnl" sz="1000" b="1" kern="1200" dirty="0" smtClean="0">
              <a:solidFill>
                <a:srgbClr val="4F81BD">
                  <a:satOff val="-3355"/>
                  <a:lumOff val="26614"/>
                </a:srgbClr>
              </a:solidFill>
              <a:latin typeface="Helvetica Neue"/>
              <a:ea typeface="Helvetica Neue"/>
              <a:cs typeface="Helvetica Neue"/>
              <a:sym typeface="Helvetica Neue"/>
            </a:endParaRPr>
          </a:p>
        </p:txBody>
      </p:sp>
      <p:pic>
        <p:nvPicPr>
          <p:cNvPr id="205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3745" y="8214360"/>
            <a:ext cx="1578714" cy="15317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73" r:id="rId12"/>
  </p:sldLayoutIdLst>
  <p:transition spd="med"/>
  <p:timing>
    <p:tnLst>
      <p:par>
        <p:cTn id="1" dur="indefinite" restart="never" nodeType="tmRoot"/>
      </p:par>
    </p:tnLst>
  </p:timing>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mailto:lvc@lorenzovillegas.com" TargetMode="External"/><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4698796" y="6443789"/>
            <a:ext cx="102592"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1" algn="r">
              <a:defRPr>
                <a:solidFill>
                  <a:srgbClr val="FFFFFF"/>
                </a:solidFill>
              </a:defRPr>
            </a:pPr>
            <a:endParaRPr dirty="0"/>
          </a:p>
        </p:txBody>
      </p:sp>
      <p:sp>
        <p:nvSpPr>
          <p:cNvPr id="2" name="CuadroTexto 1"/>
          <p:cNvSpPr txBox="1"/>
          <p:nvPr/>
        </p:nvSpPr>
        <p:spPr>
          <a:xfrm>
            <a:off x="-1908436" y="8802422"/>
            <a:ext cx="712559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Shape 120"/>
          <p:cNvSpPr/>
          <p:nvPr/>
        </p:nvSpPr>
        <p:spPr>
          <a:xfrm>
            <a:off x="2078748" y="7692951"/>
            <a:ext cx="10773652" cy="11490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500" b="1">
                <a:solidFill>
                  <a:schemeClr val="accent1">
                    <a:satOff val="-3355"/>
                    <a:lumOff val="26614"/>
                  </a:schemeClr>
                </a:solidFill>
                <a:latin typeface="Helvetica Neue"/>
                <a:ea typeface="Helvetica Neue"/>
                <a:cs typeface="Helvetica Neue"/>
                <a:sym typeface="Helvetica Neue"/>
              </a:defRPr>
            </a:lvl1pPr>
          </a:lstStyle>
          <a:p>
            <a:pPr algn="r"/>
            <a:r>
              <a:rPr lang="es-ES_tradnl" sz="2800" dirty="0" smtClean="0">
                <a:solidFill>
                  <a:schemeClr val="accent1">
                    <a:lumMod val="50000"/>
                  </a:schemeClr>
                </a:solidFill>
              </a:rPr>
              <a:t>Congreso de derecho financiero</a:t>
            </a:r>
          </a:p>
          <a:p>
            <a:pPr algn="r"/>
            <a:r>
              <a:rPr lang="es-ES_tradnl" sz="4000" dirty="0" smtClean="0">
                <a:solidFill>
                  <a:schemeClr val="accent1">
                    <a:lumMod val="50000"/>
                  </a:schemeClr>
                </a:solidFill>
              </a:rPr>
              <a:t>Asobancaria</a:t>
            </a:r>
            <a:r>
              <a:rPr lang="es-ES_tradnl" sz="4000" dirty="0">
                <a:solidFill>
                  <a:schemeClr val="accent1">
                    <a:lumMod val="50000"/>
                  </a:schemeClr>
                </a:solidFill>
              </a:rPr>
              <a:t> </a:t>
            </a:r>
            <a:r>
              <a:rPr lang="es-ES_tradnl" sz="2800" dirty="0" smtClean="0">
                <a:solidFill>
                  <a:schemeClr val="accent1">
                    <a:lumMod val="50000"/>
                  </a:schemeClr>
                </a:solidFill>
              </a:rPr>
              <a:t>2016</a:t>
            </a:r>
            <a:endParaRPr lang="es-ES_tradnl" sz="2800" dirty="0">
              <a:solidFill>
                <a:schemeClr val="accent1">
                  <a:lumMod val="50000"/>
                </a:schemeClr>
              </a:solidFill>
            </a:endParaRPr>
          </a:p>
        </p:txBody>
      </p:sp>
      <p:sp>
        <p:nvSpPr>
          <p:cNvPr id="3" name="2 Elipse"/>
          <p:cNvSpPr/>
          <p:nvPr/>
        </p:nvSpPr>
        <p:spPr>
          <a:xfrm>
            <a:off x="4602999" y="2071821"/>
            <a:ext cx="3960000" cy="396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Circle">
              <a:avLst/>
            </a:prstTxWarp>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3 CuadroTexto"/>
          <p:cNvSpPr txBox="1"/>
          <p:nvPr/>
        </p:nvSpPr>
        <p:spPr>
          <a:xfrm rot="2055771">
            <a:off x="4273478" y="1715636"/>
            <a:ext cx="4680000" cy="4680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Circle">
              <a:avLst/>
            </a:prstTxWarp>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413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Marco Legal </a:t>
            </a:r>
            <a:r>
              <a:rPr kumimoji="0" lang="es-CO" sz="28700" b="0" i="0" u="none" strike="noStrike" cap="none" spc="0" normalizeH="0" baseline="0" dirty="0" smtClean="0">
                <a:ln>
                  <a:noFill/>
                </a:ln>
                <a:solidFill>
                  <a:schemeClr val="accent1">
                    <a:lumMod val="50000"/>
                  </a:schemeClr>
                </a:solidFill>
                <a:effectLst/>
                <a:uFillTx/>
                <a:latin typeface="Calibri"/>
                <a:sym typeface="Helvetica Light"/>
              </a:rPr>
              <a:t>● Evolución</a:t>
            </a:r>
            <a:r>
              <a:rPr kumimoji="0" lang="es-CO" sz="28700" b="0" i="0" u="none" strike="noStrike" cap="none" spc="0" normalizeH="0" dirty="0" smtClean="0">
                <a:ln>
                  <a:noFill/>
                </a:ln>
                <a:solidFill>
                  <a:schemeClr val="accent1">
                    <a:lumMod val="50000"/>
                  </a:schemeClr>
                </a:solidFill>
                <a:effectLst/>
                <a:uFillTx/>
                <a:latin typeface="Calibri"/>
                <a:sym typeface="Helvetica Light"/>
              </a:rPr>
              <a:t> y Tendencias de la Economía Digital ●</a:t>
            </a:r>
            <a:endParaRPr kumimoji="0" lang="es-CO" sz="28700" b="0" i="0" u="none" strike="noStrike" cap="none" spc="0" normalizeH="0" baseline="0" dirty="0">
              <a:ln>
                <a:noFill/>
              </a:ln>
              <a:solidFill>
                <a:schemeClr val="accent1">
                  <a:lumMod val="50000"/>
                </a:schemeClr>
              </a:solidFill>
              <a:effectLst/>
              <a:uFillTx/>
              <a:sym typeface="Helvetica Light"/>
            </a:endParaRPr>
          </a:p>
        </p:txBody>
      </p:sp>
      <p:sp>
        <p:nvSpPr>
          <p:cNvPr id="5" name="4 Rectángulo"/>
          <p:cNvSpPr/>
          <p:nvPr/>
        </p:nvSpPr>
        <p:spPr>
          <a:xfrm>
            <a:off x="106680" y="7863840"/>
            <a:ext cx="1972068" cy="1889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asted-image.pdf"/>
          <p:cNvPicPr>
            <a:picLocks noChangeAspect="1"/>
          </p:cNvPicPr>
          <p:nvPr/>
        </p:nvPicPr>
        <p:blipFill>
          <a:blip r:embed="rId2">
            <a:extLst/>
          </a:blip>
          <a:stretch>
            <a:fillRect/>
          </a:stretch>
        </p:blipFill>
        <p:spPr>
          <a:xfrm>
            <a:off x="835010" y="3210560"/>
            <a:ext cx="11334780" cy="3784600"/>
          </a:xfrm>
          <a:prstGeom prst="rect">
            <a:avLst/>
          </a:prstGeom>
          <a:ln w="12700">
            <a:miter lim="400000"/>
          </a:ln>
        </p:spPr>
      </p:pic>
      <p:sp>
        <p:nvSpPr>
          <p:cNvPr id="187" name="Shape 187"/>
          <p:cNvSpPr/>
          <p:nvPr/>
        </p:nvSpPr>
        <p:spPr>
          <a:xfrm>
            <a:off x="533400" y="1803400"/>
            <a:ext cx="11938000" cy="1270000"/>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88" name="Shape 188"/>
          <p:cNvSpPr/>
          <p:nvPr/>
        </p:nvSpPr>
        <p:spPr>
          <a:xfrm>
            <a:off x="145355" y="1412478"/>
            <a:ext cx="12580045" cy="10874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b="1">
                <a:solidFill>
                  <a:schemeClr val="accent1">
                    <a:satOff val="-3355"/>
                    <a:lumOff val="26614"/>
                  </a:schemeClr>
                </a:solidFill>
                <a:latin typeface="Helvetica"/>
                <a:ea typeface="Helvetica"/>
                <a:cs typeface="Helvetica"/>
                <a:sym typeface="Helvetica"/>
              </a:defRPr>
            </a:pPr>
            <a:r>
              <a:rPr sz="3200" b="1" dirty="0" err="1">
                <a:solidFill>
                  <a:schemeClr val="accent1">
                    <a:lumMod val="75000"/>
                  </a:schemeClr>
                </a:solidFill>
                <a:latin typeface="Calibri" panose="020F0502020204030204" pitchFamily="34" charset="0"/>
                <a:ea typeface="Helvetica"/>
                <a:cs typeface="Helvetica"/>
              </a:rPr>
              <a:t>Penetración</a:t>
            </a:r>
            <a:r>
              <a:rPr sz="3200" b="1" dirty="0">
                <a:solidFill>
                  <a:schemeClr val="accent1">
                    <a:lumMod val="75000"/>
                  </a:schemeClr>
                </a:solidFill>
                <a:latin typeface="Calibri" panose="020F0502020204030204" pitchFamily="34" charset="0"/>
                <a:ea typeface="Helvetica"/>
                <a:cs typeface="Helvetica"/>
              </a:rPr>
              <a:t> </a:t>
            </a:r>
            <a:r>
              <a:rPr sz="3200" b="1" dirty="0" err="1">
                <a:solidFill>
                  <a:schemeClr val="accent1">
                    <a:lumMod val="75000"/>
                  </a:schemeClr>
                </a:solidFill>
                <a:latin typeface="Calibri" panose="020F0502020204030204" pitchFamily="34" charset="0"/>
                <a:ea typeface="Helvetica"/>
                <a:cs typeface="Helvetica"/>
              </a:rPr>
              <a:t>promedio</a:t>
            </a:r>
            <a:r>
              <a:rPr sz="3200" b="1" dirty="0">
                <a:solidFill>
                  <a:schemeClr val="accent1">
                    <a:lumMod val="75000"/>
                  </a:schemeClr>
                </a:solidFill>
                <a:latin typeface="Calibri" panose="020F0502020204030204" pitchFamily="34" charset="0"/>
                <a:ea typeface="Helvetica"/>
                <a:cs typeface="Helvetica"/>
              </a:rPr>
              <a:t> de </a:t>
            </a:r>
            <a:r>
              <a:rPr sz="3200" b="1" dirty="0" err="1">
                <a:solidFill>
                  <a:schemeClr val="accent1">
                    <a:lumMod val="75000"/>
                  </a:schemeClr>
                </a:solidFill>
                <a:latin typeface="Calibri" panose="020F0502020204030204" pitchFamily="34" charset="0"/>
                <a:ea typeface="Helvetica"/>
                <a:cs typeface="Helvetica"/>
              </a:rPr>
              <a:t>tecnologías</a:t>
            </a:r>
            <a:r>
              <a:rPr sz="3200" b="1" dirty="0">
                <a:solidFill>
                  <a:schemeClr val="accent1">
                    <a:lumMod val="75000"/>
                  </a:schemeClr>
                </a:solidFill>
                <a:latin typeface="Calibri" panose="020F0502020204030204" pitchFamily="34" charset="0"/>
                <a:ea typeface="Helvetica"/>
                <a:cs typeface="Helvetica"/>
              </a:rPr>
              <a:t> TIC</a:t>
            </a:r>
          </a:p>
          <a:p>
            <a:pPr>
              <a:defRPr b="1">
                <a:solidFill>
                  <a:schemeClr val="accent1">
                    <a:satOff val="-3355"/>
                    <a:lumOff val="26614"/>
                  </a:schemeClr>
                </a:solidFill>
                <a:latin typeface="Helvetica"/>
                <a:ea typeface="Helvetica"/>
                <a:cs typeface="Helvetica"/>
                <a:sym typeface="Helvetica"/>
              </a:defRPr>
            </a:pPr>
            <a:r>
              <a:rPr sz="3200" b="1" dirty="0" err="1">
                <a:solidFill>
                  <a:schemeClr val="accent1">
                    <a:lumMod val="75000"/>
                  </a:schemeClr>
                </a:solidFill>
                <a:latin typeface="Calibri" panose="020F0502020204030204" pitchFamily="34" charset="0"/>
                <a:ea typeface="Helvetica"/>
                <a:cs typeface="Helvetica"/>
              </a:rPr>
              <a:t>Latinoamérica</a:t>
            </a:r>
            <a:r>
              <a:rPr sz="3200" b="1" dirty="0">
                <a:solidFill>
                  <a:schemeClr val="accent1">
                    <a:lumMod val="75000"/>
                  </a:schemeClr>
                </a:solidFill>
                <a:latin typeface="Calibri" panose="020F0502020204030204" pitchFamily="34" charset="0"/>
                <a:ea typeface="Helvetica"/>
                <a:cs typeface="Helvetica"/>
              </a:rPr>
              <a:t> 2015</a:t>
            </a:r>
          </a:p>
        </p:txBody>
      </p:sp>
      <p:sp>
        <p:nvSpPr>
          <p:cNvPr id="189" name="Shape 189"/>
          <p:cNvSpPr/>
          <p:nvPr/>
        </p:nvSpPr>
        <p:spPr>
          <a:xfrm>
            <a:off x="11018452" y="8530098"/>
            <a:ext cx="1663917" cy="3642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lvl1pPr>
          </a:lstStyle>
          <a:p>
            <a:r>
              <a:rPr dirty="0">
                <a:solidFill>
                  <a:schemeClr val="accent1">
                    <a:lumMod val="50000"/>
                  </a:schemeClr>
                </a:solidFill>
                <a:latin typeface="Calibri" panose="020F0502020204030204" pitchFamily="34" charset="0"/>
              </a:rPr>
              <a:t>Fuente: </a:t>
            </a:r>
            <a:r>
              <a:rPr dirty="0" err="1">
                <a:solidFill>
                  <a:schemeClr val="accent1">
                    <a:lumMod val="50000"/>
                  </a:schemeClr>
                </a:solidFill>
                <a:latin typeface="Calibri" panose="020F0502020204030204" pitchFamily="34" charset="0"/>
              </a:rPr>
              <a:t>Caf</a:t>
            </a:r>
            <a:r>
              <a:rPr dirty="0">
                <a:solidFill>
                  <a:schemeClr val="accent1">
                    <a:lumMod val="50000"/>
                  </a:schemeClr>
                </a:solidFill>
                <a:latin typeface="Calibri" panose="020F0502020204030204" pitchFamily="34" charset="0"/>
              </a:rPr>
              <a:t>, 2015</a:t>
            </a:r>
          </a:p>
        </p:txBody>
      </p:sp>
      <p:sp>
        <p:nvSpPr>
          <p:cNvPr id="6" name="5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a:xfrm>
            <a:off x="6644640" y="1890529"/>
            <a:ext cx="5593080" cy="1075421"/>
          </a:xfrm>
          <a:prstGeom prst="rect">
            <a:avLst/>
          </a:prstGeom>
          <a:solidFill>
            <a:schemeClr val="bg2">
              <a:lumMod val="90000"/>
              <a:alpha val="2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3 Rectángulo"/>
          <p:cNvSpPr/>
          <p:nvPr/>
        </p:nvSpPr>
        <p:spPr>
          <a:xfrm>
            <a:off x="579120" y="1839377"/>
            <a:ext cx="5593080" cy="1075421"/>
          </a:xfrm>
          <a:prstGeom prst="rect">
            <a:avLst/>
          </a:prstGeom>
          <a:solidFill>
            <a:schemeClr val="bg2">
              <a:lumMod val="90000"/>
              <a:alpha val="2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graphicFrame>
        <p:nvGraphicFramePr>
          <p:cNvPr id="191" name="Chart 191"/>
          <p:cNvGraphicFramePr/>
          <p:nvPr>
            <p:extLst>
              <p:ext uri="{D42A27DB-BD31-4B8C-83A1-F6EECF244321}">
                <p14:modId xmlns:p14="http://schemas.microsoft.com/office/powerpoint/2010/main" val="1984375920"/>
              </p:ext>
            </p:extLst>
          </p:nvPr>
        </p:nvGraphicFramePr>
        <p:xfrm>
          <a:off x="1200150" y="3021478"/>
          <a:ext cx="4502002" cy="4502002"/>
        </p:xfrm>
        <a:graphic>
          <a:graphicData uri="http://schemas.openxmlformats.org/drawingml/2006/chart">
            <c:chart xmlns:c="http://schemas.openxmlformats.org/drawingml/2006/chart" xmlns:r="http://schemas.openxmlformats.org/officeDocument/2006/relationships" r:id="rId2"/>
          </a:graphicData>
        </a:graphic>
      </p:graphicFrame>
      <p:sp>
        <p:nvSpPr>
          <p:cNvPr id="192" name="Shape 192"/>
          <p:cNvSpPr/>
          <p:nvPr/>
        </p:nvSpPr>
        <p:spPr>
          <a:xfrm>
            <a:off x="1880330" y="1946057"/>
            <a:ext cx="3116238"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sz="2400" dirty="0" err="1">
                <a:solidFill>
                  <a:schemeClr val="accent1">
                    <a:lumMod val="50000"/>
                  </a:schemeClr>
                </a:solidFill>
              </a:rPr>
              <a:t>Conexiones</a:t>
            </a:r>
            <a:r>
              <a:rPr sz="2400" dirty="0">
                <a:solidFill>
                  <a:schemeClr val="accent1">
                    <a:lumMod val="50000"/>
                  </a:schemeClr>
                </a:solidFill>
              </a:rPr>
              <a:t> a Internet</a:t>
            </a:r>
          </a:p>
          <a:p>
            <a:r>
              <a:rPr sz="3200" b="1" dirty="0">
                <a:solidFill>
                  <a:schemeClr val="accent1">
                    <a:lumMod val="50000"/>
                  </a:schemeClr>
                </a:solidFill>
              </a:rPr>
              <a:t>1995</a:t>
            </a:r>
          </a:p>
        </p:txBody>
      </p:sp>
      <p:graphicFrame>
        <p:nvGraphicFramePr>
          <p:cNvPr id="193" name="Chart 193"/>
          <p:cNvGraphicFramePr/>
          <p:nvPr>
            <p:extLst>
              <p:ext uri="{D42A27DB-BD31-4B8C-83A1-F6EECF244321}">
                <p14:modId xmlns:p14="http://schemas.microsoft.com/office/powerpoint/2010/main" val="3488845751"/>
              </p:ext>
            </p:extLst>
          </p:nvPr>
        </p:nvGraphicFramePr>
        <p:xfrm>
          <a:off x="7112669" y="3079298"/>
          <a:ext cx="4502002" cy="4502002"/>
        </p:xfrm>
        <a:graphic>
          <a:graphicData uri="http://schemas.openxmlformats.org/drawingml/2006/chart">
            <c:chart xmlns:c="http://schemas.openxmlformats.org/drawingml/2006/chart" xmlns:r="http://schemas.openxmlformats.org/officeDocument/2006/relationships" r:id="rId3"/>
          </a:graphicData>
        </a:graphic>
      </p:graphicFrame>
      <p:sp>
        <p:nvSpPr>
          <p:cNvPr id="194" name="Shape 194"/>
          <p:cNvSpPr/>
          <p:nvPr/>
        </p:nvSpPr>
        <p:spPr>
          <a:xfrm>
            <a:off x="7763071" y="1946057"/>
            <a:ext cx="3201196"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sz="2400" dirty="0" err="1">
                <a:solidFill>
                  <a:schemeClr val="accent1">
                    <a:lumMod val="50000"/>
                  </a:schemeClr>
                </a:solidFill>
              </a:rPr>
              <a:t>Conexiones</a:t>
            </a:r>
            <a:r>
              <a:rPr sz="2400" dirty="0">
                <a:solidFill>
                  <a:schemeClr val="accent1">
                    <a:lumMod val="50000"/>
                  </a:schemeClr>
                </a:solidFill>
              </a:rPr>
              <a:t> a Internet </a:t>
            </a:r>
          </a:p>
          <a:p>
            <a:r>
              <a:rPr sz="3200" b="1" dirty="0">
                <a:solidFill>
                  <a:schemeClr val="accent1">
                    <a:lumMod val="50000"/>
                  </a:schemeClr>
                </a:solidFill>
              </a:rPr>
              <a:t>2015</a:t>
            </a:r>
          </a:p>
        </p:txBody>
      </p:sp>
      <p:sp>
        <p:nvSpPr>
          <p:cNvPr id="13" name="12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Economía</a:t>
            </a:r>
            <a:r>
              <a:rPr kumimoji="0" lang="es-CO" sz="4000" b="1" i="0" u="none" strike="noStrike" cap="none" spc="0" normalizeH="0" dirty="0" smtClean="0">
                <a:ln>
                  <a:noFill/>
                </a:ln>
                <a:solidFill>
                  <a:schemeClr val="accent1">
                    <a:lumMod val="50000"/>
                  </a:schemeClr>
                </a:solidFill>
                <a:effectLst/>
                <a:uFillTx/>
                <a:latin typeface="+mn-lt"/>
                <a:ea typeface="+mn-ea"/>
                <a:cs typeface="+mn-cs"/>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4" name="Shape 160"/>
          <p:cNvSpPr/>
          <p:nvPr/>
        </p:nvSpPr>
        <p:spPr>
          <a:xfrm>
            <a:off x="9239625" y="743555"/>
            <a:ext cx="3374321"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defRPr b="1">
                <a:solidFill>
                  <a:schemeClr val="accent1">
                    <a:satOff val="-3355"/>
                    <a:lumOff val="26614"/>
                  </a:schemeClr>
                </a:solidFill>
                <a:latin typeface="Helvetica"/>
                <a:ea typeface="Helvetica"/>
                <a:cs typeface="Helvetica"/>
                <a:sym typeface="Helvetica"/>
              </a:defRPr>
            </a:pPr>
            <a:r>
              <a:rPr lang="es-CO" sz="2800" dirty="0">
                <a:solidFill>
                  <a:schemeClr val="accent1">
                    <a:lumMod val="75000"/>
                  </a:schemeClr>
                </a:solidFill>
                <a:sym typeface="Helvetica Light"/>
              </a:rPr>
              <a:t>De lo fijo a lo móvil</a:t>
            </a:r>
            <a:endParaRPr sz="2800" dirty="0">
              <a:solidFill>
                <a:schemeClr val="accent1">
                  <a:lumMod val="75000"/>
                </a:schemeClr>
              </a:solidFill>
              <a:sym typeface="Helvetica Light"/>
            </a:endParaRPr>
          </a:p>
        </p:txBody>
      </p:sp>
      <p:sp>
        <p:nvSpPr>
          <p:cNvPr id="16" name="15 CuadroTexto"/>
          <p:cNvSpPr txBox="1"/>
          <p:nvPr/>
        </p:nvSpPr>
        <p:spPr>
          <a:xfrm>
            <a:off x="2391770" y="8334840"/>
            <a:ext cx="51816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rgbClr val="000000"/>
                </a:solidFill>
                <a:effectLst/>
                <a:uFillTx/>
                <a:latin typeface="+mn-lt"/>
                <a:ea typeface="+mn-ea"/>
                <a:cs typeface="+mn-cs"/>
                <a:sym typeface="Helvetica Light"/>
              </a:rPr>
              <a:t>Fijas</a:t>
            </a:r>
            <a:endParaRPr kumimoji="0" lang="es-CO" sz="1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7" name="16 Rectángulo"/>
          <p:cNvSpPr/>
          <p:nvPr/>
        </p:nvSpPr>
        <p:spPr>
          <a:xfrm>
            <a:off x="4458650" y="8424840"/>
            <a:ext cx="180000" cy="180000"/>
          </a:xfrm>
          <a:prstGeom prst="rect">
            <a:avLst/>
          </a:prstGeom>
          <a:solidFill>
            <a:schemeClr val="accent1">
              <a:lumMod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17 CuadroTexto"/>
          <p:cNvSpPr txBox="1"/>
          <p:nvPr/>
        </p:nvSpPr>
        <p:spPr>
          <a:xfrm>
            <a:off x="3741840" y="8340433"/>
            <a:ext cx="51816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1600" dirty="0" smtClean="0"/>
              <a:t>N/A móviles</a:t>
            </a:r>
            <a:endParaRPr kumimoji="0" lang="es-CO" sz="1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9" name="18 Rectángulo"/>
          <p:cNvSpPr/>
          <p:nvPr/>
        </p:nvSpPr>
        <p:spPr>
          <a:xfrm>
            <a:off x="5412480" y="8430433"/>
            <a:ext cx="180000" cy="180000"/>
          </a:xfrm>
          <a:prstGeom prst="rect">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2 CuadroTexto"/>
          <p:cNvSpPr txBox="1"/>
          <p:nvPr/>
        </p:nvSpPr>
        <p:spPr>
          <a:xfrm>
            <a:off x="182880" y="5365034"/>
            <a:ext cx="101727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dirty="0" smtClean="0">
                <a:solidFill>
                  <a:schemeClr val="accent1">
                    <a:lumMod val="50000"/>
                  </a:schemeClr>
                </a:solidFill>
              </a:rPr>
              <a:t>N:167m</a:t>
            </a:r>
            <a:endParaRPr kumimoji="0" lang="es-CO" sz="2000" b="0" i="0" u="none" strike="noStrike" cap="none" spc="0" normalizeH="0" baseline="0" dirty="0">
              <a:ln>
                <a:noFill/>
              </a:ln>
              <a:solidFill>
                <a:schemeClr val="accent1">
                  <a:lumMod val="50000"/>
                </a:schemeClr>
              </a:solidFill>
              <a:effectLst/>
              <a:uFillTx/>
              <a:sym typeface="Helvetica Light"/>
            </a:endParaRPr>
          </a:p>
        </p:txBody>
      </p:sp>
      <p:sp>
        <p:nvSpPr>
          <p:cNvPr id="21" name="20 CuadroTexto"/>
          <p:cNvSpPr txBox="1"/>
          <p:nvPr/>
        </p:nvSpPr>
        <p:spPr>
          <a:xfrm>
            <a:off x="10931150" y="3261914"/>
            <a:ext cx="101727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dirty="0" smtClean="0">
                <a:solidFill>
                  <a:schemeClr val="accent1">
                    <a:lumMod val="50000"/>
                  </a:schemeClr>
                </a:solidFill>
              </a:rPr>
              <a:t>N:573m</a:t>
            </a:r>
            <a:endParaRPr kumimoji="0" lang="es-CO" sz="2000" b="0" i="0" u="none" strike="noStrike" cap="none" spc="0" normalizeH="0" baseline="0" dirty="0">
              <a:ln>
                <a:noFill/>
              </a:ln>
              <a:solidFill>
                <a:schemeClr val="accent1">
                  <a:lumMod val="50000"/>
                </a:schemeClr>
              </a:solidFill>
              <a:effectLst/>
              <a:uFillTx/>
              <a:sym typeface="Helvetica Light"/>
            </a:endParaRPr>
          </a:p>
        </p:txBody>
      </p:sp>
      <p:sp>
        <p:nvSpPr>
          <p:cNvPr id="22" name="21 CuadroTexto"/>
          <p:cNvSpPr txBox="1"/>
          <p:nvPr/>
        </p:nvSpPr>
        <p:spPr>
          <a:xfrm>
            <a:off x="11061942" y="6797594"/>
            <a:ext cx="132817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dirty="0" smtClean="0">
                <a:solidFill>
                  <a:schemeClr val="accent1">
                    <a:lumMod val="50000"/>
                  </a:schemeClr>
                </a:solidFill>
              </a:rPr>
              <a:t>N:2.134m</a:t>
            </a:r>
            <a:endParaRPr kumimoji="0" lang="es-CO" sz="2000" b="0" i="0" u="none" strike="noStrike" cap="none" spc="0" normalizeH="0" baseline="0" dirty="0">
              <a:ln>
                <a:noFill/>
              </a:ln>
              <a:solidFill>
                <a:schemeClr val="accent1">
                  <a:lumMod val="50000"/>
                </a:schemeClr>
              </a:solidFill>
              <a:effectLst/>
              <a:uFillTx/>
              <a:sym typeface="Helvetica Light"/>
            </a:endParaRPr>
          </a:p>
        </p:txBody>
      </p:sp>
      <p:cxnSp>
        <p:nvCxnSpPr>
          <p:cNvPr id="6" name="5 Conector recto"/>
          <p:cNvCxnSpPr/>
          <p:nvPr/>
        </p:nvCxnSpPr>
        <p:spPr>
          <a:xfrm>
            <a:off x="6446520" y="1839377"/>
            <a:ext cx="30480" cy="6207343"/>
          </a:xfrm>
          <a:prstGeom prst="line">
            <a:avLst/>
          </a:prstGeom>
          <a:noFill/>
          <a:ln w="9525" cap="flat">
            <a:solidFill>
              <a:schemeClr val="accent1">
                <a:lumMod val="50000"/>
              </a:schemeClr>
            </a:solidFill>
            <a:prstDash val="sysDash"/>
            <a:miter lim="400000"/>
          </a:ln>
          <a:effectLst/>
          <a:sp3d/>
        </p:spPr>
        <p:style>
          <a:lnRef idx="0">
            <a:scrgbClr r="0" g="0" b="0"/>
          </a:lnRef>
          <a:fillRef idx="0">
            <a:scrgbClr r="0" g="0" b="0"/>
          </a:fillRef>
          <a:effectRef idx="0">
            <a:scrgbClr r="0" g="0" b="0"/>
          </a:effectRef>
          <a:fontRef idx="none"/>
        </p:style>
      </p:cxn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2397232" y="1510666"/>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endParaRPr dirty="0"/>
          </a:p>
        </p:txBody>
      </p:sp>
      <p:sp>
        <p:nvSpPr>
          <p:cNvPr id="205" name="Shape 205"/>
          <p:cNvSpPr/>
          <p:nvPr/>
        </p:nvSpPr>
        <p:spPr>
          <a:xfrm>
            <a:off x="1411863" y="3750946"/>
            <a:ext cx="112851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solidFill>
                  <a:schemeClr val="accent4">
                    <a:hueOff val="384618"/>
                    <a:satOff val="3869"/>
                    <a:lumOff val="5802"/>
                  </a:schemeClr>
                </a:solidFill>
              </a:defRPr>
            </a:pPr>
            <a:r>
              <a:rPr b="1" dirty="0" smtClean="0">
                <a:solidFill>
                  <a:schemeClr val="accent1">
                    <a:lumMod val="50000"/>
                  </a:schemeClr>
                </a:solidFill>
              </a:rPr>
              <a:t>1995</a:t>
            </a:r>
            <a:endParaRPr b="1" dirty="0">
              <a:solidFill>
                <a:schemeClr val="accent1">
                  <a:lumMod val="50000"/>
                </a:schemeClr>
              </a:solidFill>
            </a:endParaRPr>
          </a:p>
        </p:txBody>
      </p:sp>
      <p:sp>
        <p:nvSpPr>
          <p:cNvPr id="206" name="Shape 206"/>
          <p:cNvSpPr/>
          <p:nvPr/>
        </p:nvSpPr>
        <p:spPr>
          <a:xfrm>
            <a:off x="1411863" y="5395596"/>
            <a:ext cx="112851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solidFill>
                  <a:schemeClr val="accent4">
                    <a:hueOff val="384618"/>
                    <a:satOff val="3869"/>
                    <a:lumOff val="5802"/>
                  </a:schemeClr>
                </a:solidFill>
              </a:defRPr>
            </a:pPr>
            <a:r>
              <a:rPr b="1" dirty="0" smtClean="0">
                <a:solidFill>
                  <a:schemeClr val="accent1">
                    <a:lumMod val="50000"/>
                  </a:schemeClr>
                </a:solidFill>
              </a:rPr>
              <a:t>2015</a:t>
            </a:r>
            <a:endParaRPr b="1" dirty="0">
              <a:solidFill>
                <a:schemeClr val="accent1">
                  <a:lumMod val="50000"/>
                </a:schemeClr>
              </a:solidFill>
            </a:endParaRPr>
          </a:p>
        </p:txBody>
      </p:sp>
      <p:graphicFrame>
        <p:nvGraphicFramePr>
          <p:cNvPr id="6" name="4 Gráfico"/>
          <p:cNvGraphicFramePr>
            <a:graphicFrameLocks/>
          </p:cNvGraphicFramePr>
          <p:nvPr>
            <p:extLst>
              <p:ext uri="{D42A27DB-BD31-4B8C-83A1-F6EECF244321}">
                <p14:modId xmlns:p14="http://schemas.microsoft.com/office/powerpoint/2010/main" val="839781572"/>
              </p:ext>
            </p:extLst>
          </p:nvPr>
        </p:nvGraphicFramePr>
        <p:xfrm>
          <a:off x="2448560" y="2463800"/>
          <a:ext cx="9941560" cy="5506720"/>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205"/>
          <p:cNvSpPr/>
          <p:nvPr/>
        </p:nvSpPr>
        <p:spPr>
          <a:xfrm>
            <a:off x="2925919" y="3843278"/>
            <a:ext cx="95859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solidFill>
                  <a:schemeClr val="accent4">
                    <a:hueOff val="384618"/>
                    <a:satOff val="3869"/>
                    <a:lumOff val="5802"/>
                  </a:schemeClr>
                </a:solidFill>
              </a:defRPr>
            </a:pPr>
            <a:r>
              <a:rPr sz="2400" dirty="0" smtClean="0">
                <a:solidFill>
                  <a:schemeClr val="accent1">
                    <a:lumMod val="50000"/>
                  </a:schemeClr>
                </a:solidFill>
              </a:rPr>
              <a:t>30 </a:t>
            </a:r>
            <a:r>
              <a:rPr sz="2400" dirty="0">
                <a:solidFill>
                  <a:schemeClr val="accent1">
                    <a:lumMod val="50000"/>
                  </a:schemeClr>
                </a:solidFill>
              </a:rPr>
              <a:t>e/a</a:t>
            </a:r>
          </a:p>
        </p:txBody>
      </p:sp>
      <p:sp>
        <p:nvSpPr>
          <p:cNvPr id="10" name="Shape 206"/>
          <p:cNvSpPr/>
          <p:nvPr/>
        </p:nvSpPr>
        <p:spPr>
          <a:xfrm>
            <a:off x="10280742" y="5616417"/>
            <a:ext cx="1130117"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solidFill>
                  <a:schemeClr val="accent4">
                    <a:hueOff val="384618"/>
                    <a:satOff val="3869"/>
                    <a:lumOff val="5802"/>
                  </a:schemeClr>
                </a:solidFill>
              </a:defRPr>
            </a:pPr>
            <a:r>
              <a:rPr sz="2400" dirty="0" smtClean="0">
                <a:solidFill>
                  <a:schemeClr val="accent1">
                    <a:lumMod val="50000"/>
                  </a:schemeClr>
                </a:solidFill>
              </a:rPr>
              <a:t>966 </a:t>
            </a:r>
            <a:r>
              <a:rPr sz="2400" dirty="0">
                <a:solidFill>
                  <a:schemeClr val="accent1">
                    <a:lumMod val="50000"/>
                  </a:schemeClr>
                </a:solidFill>
              </a:rPr>
              <a:t>e/a</a:t>
            </a:r>
          </a:p>
        </p:txBody>
      </p:sp>
      <p:sp>
        <p:nvSpPr>
          <p:cNvPr id="11" name="10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Economía</a:t>
            </a:r>
            <a:r>
              <a:rPr kumimoji="0" lang="es-CO" sz="4000" b="1" i="0" u="none" strike="noStrike" cap="none" spc="0" normalizeH="0" dirty="0" smtClean="0">
                <a:ln>
                  <a:noFill/>
                </a:ln>
                <a:solidFill>
                  <a:schemeClr val="accent1">
                    <a:lumMod val="50000"/>
                  </a:schemeClr>
                </a:solidFill>
                <a:effectLst/>
                <a:uFillTx/>
                <a:latin typeface="+mn-lt"/>
                <a:ea typeface="+mn-ea"/>
                <a:cs typeface="+mn-cs"/>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2" name="Shape 160"/>
          <p:cNvSpPr/>
          <p:nvPr/>
        </p:nvSpPr>
        <p:spPr>
          <a:xfrm>
            <a:off x="4452301" y="792818"/>
            <a:ext cx="8273099"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r"/>
            <a:r>
              <a:rPr lang="es-CO" sz="2800" dirty="0">
                <a:solidFill>
                  <a:schemeClr val="accent1">
                    <a:lumMod val="75000"/>
                  </a:schemeClr>
                </a:solidFill>
              </a:rPr>
              <a:t>De los contenidos básicos a la explosión digital</a:t>
            </a:r>
          </a:p>
          <a:p>
            <a:pPr algn="r"/>
            <a:r>
              <a:rPr lang="es-CO" sz="2800" dirty="0">
                <a:solidFill>
                  <a:schemeClr val="accent1">
                    <a:lumMod val="75000"/>
                  </a:schemeClr>
                </a:solidFill>
              </a:rPr>
              <a:t>Exabytes / año</a:t>
            </a:r>
          </a:p>
        </p:txBody>
      </p:sp>
      <p:cxnSp>
        <p:nvCxnSpPr>
          <p:cNvPr id="4" name="3 Conector recto"/>
          <p:cNvCxnSpPr/>
          <p:nvPr/>
        </p:nvCxnSpPr>
        <p:spPr>
          <a:xfrm>
            <a:off x="2662297" y="2880360"/>
            <a:ext cx="0" cy="3947160"/>
          </a:xfrm>
          <a:prstGeom prst="line">
            <a:avLst/>
          </a:prstGeom>
          <a:noFill/>
          <a:ln w="9525" cap="flat">
            <a:solidFill>
              <a:schemeClr val="accent1">
                <a:lumMod val="50000"/>
              </a:schemeClr>
            </a:solidFill>
            <a:prstDash val="sysDash"/>
            <a:miter lim="400000"/>
          </a:ln>
          <a:effectLst/>
          <a:sp3d/>
        </p:spPr>
        <p:style>
          <a:lnRef idx="0">
            <a:scrgbClr r="0" g="0" b="0"/>
          </a:lnRef>
          <a:fillRef idx="0">
            <a:scrgbClr r="0" g="0" b="0"/>
          </a:fillRef>
          <a:effectRef idx="0">
            <a:scrgbClr r="0" g="0" b="0"/>
          </a:effectRef>
          <a:fontRef idx="none"/>
        </p:style>
      </p:cxnSp>
      <p:cxnSp>
        <p:nvCxnSpPr>
          <p:cNvPr id="16" name="15 Conector recto"/>
          <p:cNvCxnSpPr/>
          <p:nvPr/>
        </p:nvCxnSpPr>
        <p:spPr>
          <a:xfrm flipH="1">
            <a:off x="2662297" y="6827520"/>
            <a:ext cx="9910703" cy="0"/>
          </a:xfrm>
          <a:prstGeom prst="line">
            <a:avLst/>
          </a:prstGeom>
          <a:noFill/>
          <a:ln w="9525" cap="flat">
            <a:solidFill>
              <a:schemeClr val="accent1">
                <a:lumMod val="50000"/>
              </a:schemeClr>
            </a:solidFill>
            <a:prstDash val="sysDash"/>
            <a:miter lim="400000"/>
          </a:ln>
          <a:effectLst/>
          <a:sp3d/>
        </p:spPr>
        <p:style>
          <a:lnRef idx="0">
            <a:scrgbClr r="0" g="0" b="0"/>
          </a:lnRef>
          <a:fillRef idx="0">
            <a:scrgbClr r="0" g="0" b="0"/>
          </a:fillRef>
          <a:effectRef idx="0">
            <a:scrgbClr r="0" g="0" b="0"/>
          </a:effectRef>
          <a:fontRef idx="none"/>
        </p:style>
      </p:cxn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asted-image.pdf"/>
          <p:cNvPicPr>
            <a:picLocks noChangeAspect="1"/>
          </p:cNvPicPr>
          <p:nvPr/>
        </p:nvPicPr>
        <p:blipFill>
          <a:blip r:embed="rId2">
            <a:extLst/>
          </a:blip>
          <a:stretch>
            <a:fillRect/>
          </a:stretch>
        </p:blipFill>
        <p:spPr>
          <a:xfrm>
            <a:off x="1083180" y="2283216"/>
            <a:ext cx="10719784" cy="5905807"/>
          </a:xfrm>
          <a:prstGeom prst="rect">
            <a:avLst/>
          </a:prstGeom>
          <a:ln w="12700">
            <a:miter lim="400000"/>
          </a:ln>
        </p:spPr>
      </p:pic>
      <p:sp>
        <p:nvSpPr>
          <p:cNvPr id="209" name="Shape 209"/>
          <p:cNvSpPr/>
          <p:nvPr/>
        </p:nvSpPr>
        <p:spPr>
          <a:xfrm>
            <a:off x="609600" y="1158063"/>
            <a:ext cx="11734799"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b="1">
                <a:solidFill>
                  <a:schemeClr val="accent1">
                    <a:satOff val="-3355"/>
                    <a:lumOff val="26614"/>
                  </a:schemeClr>
                </a:solidFill>
                <a:latin typeface="Helvetica"/>
                <a:ea typeface="Helvetica"/>
                <a:cs typeface="Helvetica"/>
                <a:sym typeface="Helvetica"/>
              </a:defRPr>
            </a:pPr>
            <a:r>
              <a:rPr sz="3200" b="1" dirty="0" err="1">
                <a:solidFill>
                  <a:schemeClr val="accent1">
                    <a:lumMod val="75000"/>
                  </a:schemeClr>
                </a:solidFill>
                <a:latin typeface="Helvetica"/>
                <a:ea typeface="Helvetica"/>
                <a:cs typeface="Helvetica"/>
                <a:sym typeface="Helvetica"/>
              </a:rPr>
              <a:t>Intensidad</a:t>
            </a:r>
            <a:r>
              <a:rPr sz="3200" b="1" dirty="0">
                <a:solidFill>
                  <a:schemeClr val="accent1">
                    <a:lumMod val="75000"/>
                  </a:schemeClr>
                </a:solidFill>
                <a:latin typeface="Helvetica"/>
                <a:ea typeface="Helvetica"/>
                <a:cs typeface="Helvetica"/>
                <a:sym typeface="Helvetica"/>
              </a:rPr>
              <a:t> de </a:t>
            </a:r>
            <a:r>
              <a:rPr sz="3200" b="1" dirty="0" err="1">
                <a:solidFill>
                  <a:schemeClr val="accent1">
                    <a:lumMod val="75000"/>
                  </a:schemeClr>
                </a:solidFill>
                <a:latin typeface="Helvetica"/>
                <a:ea typeface="Helvetica"/>
                <a:cs typeface="Helvetica"/>
                <a:sym typeface="Helvetica"/>
              </a:rPr>
              <a:t>acceso</a:t>
            </a:r>
            <a:r>
              <a:rPr sz="3200" b="1" dirty="0">
                <a:solidFill>
                  <a:schemeClr val="accent1">
                    <a:lumMod val="75000"/>
                  </a:schemeClr>
                </a:solidFill>
                <a:latin typeface="Helvetica"/>
                <a:ea typeface="Helvetica"/>
                <a:cs typeface="Helvetica"/>
                <a:sym typeface="Helvetica"/>
              </a:rPr>
              <a:t> a Internet horas </a:t>
            </a:r>
            <a:r>
              <a:rPr sz="3200" b="1" dirty="0" err="1">
                <a:solidFill>
                  <a:schemeClr val="accent1">
                    <a:lumMod val="75000"/>
                  </a:schemeClr>
                </a:solidFill>
                <a:latin typeface="Helvetica"/>
                <a:ea typeface="Helvetica"/>
                <a:cs typeface="Helvetica"/>
                <a:sym typeface="Helvetica"/>
              </a:rPr>
              <a:t>por</a:t>
            </a:r>
            <a:r>
              <a:rPr sz="3200" b="1" dirty="0">
                <a:solidFill>
                  <a:schemeClr val="accent1">
                    <a:lumMod val="75000"/>
                  </a:schemeClr>
                </a:solidFill>
                <a:latin typeface="Helvetica"/>
                <a:ea typeface="Helvetica"/>
                <a:cs typeface="Helvetica"/>
                <a:sym typeface="Helvetica"/>
              </a:rPr>
              <a:t> </a:t>
            </a:r>
            <a:r>
              <a:rPr sz="3200" b="1" dirty="0" err="1">
                <a:solidFill>
                  <a:schemeClr val="accent1">
                    <a:lumMod val="75000"/>
                  </a:schemeClr>
                </a:solidFill>
                <a:latin typeface="Helvetica"/>
                <a:ea typeface="Helvetica"/>
                <a:cs typeface="Helvetica"/>
                <a:sym typeface="Helvetica"/>
              </a:rPr>
              <a:t>mes</a:t>
            </a:r>
            <a:endParaRPr sz="3200" b="1" dirty="0">
              <a:solidFill>
                <a:schemeClr val="accent1">
                  <a:lumMod val="75000"/>
                </a:schemeClr>
              </a:solidFill>
              <a:latin typeface="Helvetica"/>
              <a:ea typeface="Helvetica"/>
              <a:cs typeface="Helvetica"/>
              <a:sym typeface="Helvetica"/>
            </a:endParaRPr>
          </a:p>
          <a:p>
            <a:pPr>
              <a:defRPr b="1">
                <a:solidFill>
                  <a:schemeClr val="accent1">
                    <a:satOff val="-3355"/>
                    <a:lumOff val="26614"/>
                  </a:schemeClr>
                </a:solidFill>
                <a:latin typeface="Helvetica"/>
                <a:ea typeface="Helvetica"/>
                <a:cs typeface="Helvetica"/>
                <a:sym typeface="Helvetica"/>
              </a:defRPr>
            </a:pPr>
            <a:r>
              <a:rPr sz="3200" b="1" dirty="0">
                <a:solidFill>
                  <a:schemeClr val="accent1">
                    <a:lumMod val="75000"/>
                  </a:schemeClr>
                </a:solidFill>
                <a:latin typeface="Helvetica"/>
                <a:ea typeface="Helvetica"/>
                <a:cs typeface="Helvetica"/>
                <a:sym typeface="Helvetica"/>
              </a:rPr>
              <a:t>2014</a:t>
            </a:r>
          </a:p>
        </p:txBody>
      </p:sp>
      <p:sp>
        <p:nvSpPr>
          <p:cNvPr id="210" name="Shape 210"/>
          <p:cNvSpPr/>
          <p:nvPr/>
        </p:nvSpPr>
        <p:spPr>
          <a:xfrm>
            <a:off x="9785974" y="8022310"/>
            <a:ext cx="1479571" cy="33342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vl1pPr>
          </a:lstStyle>
          <a:p>
            <a:r>
              <a:rPr dirty="0">
                <a:latin typeface="Calibri" panose="020F0502020204030204" pitchFamily="34" charset="0"/>
              </a:rPr>
              <a:t>Fuente: </a:t>
            </a:r>
            <a:r>
              <a:rPr dirty="0" err="1">
                <a:latin typeface="Calibri" panose="020F0502020204030204" pitchFamily="34" charset="0"/>
              </a:rPr>
              <a:t>Caf</a:t>
            </a:r>
            <a:r>
              <a:rPr dirty="0">
                <a:latin typeface="Calibri" panose="020F0502020204030204" pitchFamily="34" charset="0"/>
              </a:rPr>
              <a:t>, 2015</a:t>
            </a:r>
          </a:p>
        </p:txBody>
      </p:sp>
      <p:sp>
        <p:nvSpPr>
          <p:cNvPr id="5" name="4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Economía</a:t>
            </a:r>
            <a:r>
              <a:rPr kumimoji="0" lang="es-CO" sz="4000" b="1" i="0" u="none" strike="noStrike" cap="none" spc="0" normalizeH="0" dirty="0" smtClean="0">
                <a:ln>
                  <a:noFill/>
                </a:ln>
                <a:solidFill>
                  <a:schemeClr val="accent1">
                    <a:lumMod val="50000"/>
                  </a:schemeClr>
                </a:solidFill>
                <a:effectLst/>
                <a:uFillTx/>
                <a:latin typeface="+mn-lt"/>
                <a:ea typeface="+mn-ea"/>
                <a:cs typeface="+mn-cs"/>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asted-image.pdf"/>
          <p:cNvPicPr>
            <a:picLocks noChangeAspect="1"/>
          </p:cNvPicPr>
          <p:nvPr/>
        </p:nvPicPr>
        <p:blipFill>
          <a:blip r:embed="rId2">
            <a:extLst/>
          </a:blip>
          <a:stretch>
            <a:fillRect/>
          </a:stretch>
        </p:blipFill>
        <p:spPr>
          <a:xfrm>
            <a:off x="1085852" y="1939290"/>
            <a:ext cx="11341096" cy="6248104"/>
          </a:xfrm>
          <a:prstGeom prst="rect">
            <a:avLst/>
          </a:prstGeom>
          <a:ln w="12700">
            <a:miter lim="400000"/>
          </a:ln>
        </p:spPr>
      </p:pic>
      <p:sp>
        <p:nvSpPr>
          <p:cNvPr id="213" name="Shape 213"/>
          <p:cNvSpPr/>
          <p:nvPr/>
        </p:nvSpPr>
        <p:spPr>
          <a:xfrm>
            <a:off x="7695177" y="856655"/>
            <a:ext cx="5030223"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b="1">
                <a:solidFill>
                  <a:schemeClr val="accent1">
                    <a:satOff val="-3355"/>
                    <a:lumOff val="26614"/>
                  </a:schemeClr>
                </a:solidFill>
                <a:latin typeface="Helvetica"/>
                <a:ea typeface="Helvetica"/>
                <a:cs typeface="Helvetica"/>
                <a:sym typeface="Helvetica"/>
              </a:defRPr>
            </a:pPr>
            <a:r>
              <a:rPr sz="2400" b="1" dirty="0">
                <a:solidFill>
                  <a:schemeClr val="accent1">
                    <a:lumMod val="75000"/>
                  </a:schemeClr>
                </a:solidFill>
                <a:latin typeface="Helvetica"/>
                <a:ea typeface="Helvetica"/>
                <a:cs typeface="Helvetica"/>
                <a:sym typeface="Helvetica"/>
              </a:rPr>
              <a:t>Usuarios de </a:t>
            </a:r>
            <a:r>
              <a:rPr sz="2400" b="1" dirty="0" err="1">
                <a:solidFill>
                  <a:schemeClr val="accent1">
                    <a:lumMod val="75000"/>
                  </a:schemeClr>
                </a:solidFill>
                <a:latin typeface="Helvetica"/>
                <a:ea typeface="Helvetica"/>
                <a:cs typeface="Helvetica"/>
                <a:sym typeface="Helvetica"/>
              </a:rPr>
              <a:t>redes</a:t>
            </a:r>
            <a:r>
              <a:rPr sz="2400" b="1" dirty="0">
                <a:solidFill>
                  <a:schemeClr val="accent1">
                    <a:lumMod val="75000"/>
                  </a:schemeClr>
                </a:solidFill>
                <a:latin typeface="Helvetica"/>
                <a:ea typeface="Helvetica"/>
                <a:cs typeface="Helvetica"/>
                <a:sym typeface="Helvetica"/>
              </a:rPr>
              <a:t> </a:t>
            </a:r>
            <a:r>
              <a:rPr sz="2400" b="1" dirty="0" err="1">
                <a:solidFill>
                  <a:schemeClr val="accent1">
                    <a:lumMod val="75000"/>
                  </a:schemeClr>
                </a:solidFill>
                <a:latin typeface="Helvetica"/>
                <a:ea typeface="Helvetica"/>
                <a:cs typeface="Helvetica"/>
                <a:sym typeface="Helvetica"/>
              </a:rPr>
              <a:t>socia</a:t>
            </a:r>
            <a:r>
              <a:rPr lang="es-CO" sz="2400" b="1" dirty="0">
                <a:solidFill>
                  <a:schemeClr val="accent1">
                    <a:lumMod val="75000"/>
                  </a:schemeClr>
                </a:solidFill>
                <a:latin typeface="Helvetica"/>
                <a:ea typeface="Helvetica"/>
                <a:cs typeface="Helvetica"/>
                <a:sym typeface="Helvetica"/>
              </a:rPr>
              <a:t>les - </a:t>
            </a:r>
            <a:r>
              <a:rPr sz="2400" b="1" dirty="0">
                <a:solidFill>
                  <a:schemeClr val="accent1">
                    <a:lumMod val="75000"/>
                  </a:schemeClr>
                </a:solidFill>
                <a:latin typeface="Helvetica"/>
                <a:ea typeface="Helvetica"/>
                <a:cs typeface="Helvetica"/>
                <a:sym typeface="Helvetica"/>
              </a:rPr>
              <a:t>2014</a:t>
            </a:r>
          </a:p>
        </p:txBody>
      </p:sp>
      <p:sp>
        <p:nvSpPr>
          <p:cNvPr id="214" name="Shape 214"/>
          <p:cNvSpPr/>
          <p:nvPr/>
        </p:nvSpPr>
        <p:spPr>
          <a:xfrm>
            <a:off x="10735830" y="7694810"/>
            <a:ext cx="1205458"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lvl1pPr>
          </a:lstStyle>
          <a:p>
            <a:r>
              <a:rPr sz="1200" dirty="0">
                <a:latin typeface="Calibri" panose="020F0502020204030204" pitchFamily="34" charset="0"/>
              </a:rPr>
              <a:t>Fuente: </a:t>
            </a:r>
            <a:r>
              <a:rPr sz="1200" dirty="0" err="1">
                <a:latin typeface="Calibri" panose="020F0502020204030204" pitchFamily="34" charset="0"/>
              </a:rPr>
              <a:t>Caf</a:t>
            </a:r>
            <a:r>
              <a:rPr sz="1200" dirty="0">
                <a:latin typeface="Calibri" panose="020F0502020204030204" pitchFamily="34" charset="0"/>
              </a:rPr>
              <a:t>, 2015</a:t>
            </a:r>
          </a:p>
        </p:txBody>
      </p:sp>
      <p:sp>
        <p:nvSpPr>
          <p:cNvPr id="5" name="4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Economía</a:t>
            </a:r>
            <a:r>
              <a:rPr kumimoji="0" lang="es-CO" sz="4000" b="1" i="0" u="none" strike="noStrike" cap="none" spc="0" normalizeH="0" dirty="0" smtClean="0">
                <a:ln>
                  <a:noFill/>
                </a:ln>
                <a:solidFill>
                  <a:schemeClr val="accent1">
                    <a:lumMod val="50000"/>
                  </a:schemeClr>
                </a:solidFill>
                <a:effectLst/>
                <a:uFillTx/>
                <a:latin typeface="+mn-lt"/>
                <a:ea typeface="+mn-ea"/>
                <a:cs typeface="+mn-cs"/>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asted-image.pdf"/>
          <p:cNvPicPr>
            <a:picLocks noChangeAspect="1"/>
          </p:cNvPicPr>
          <p:nvPr/>
        </p:nvPicPr>
        <p:blipFill>
          <a:blip r:embed="rId2">
            <a:extLst/>
          </a:blip>
          <a:stretch>
            <a:fillRect/>
          </a:stretch>
        </p:blipFill>
        <p:spPr>
          <a:xfrm>
            <a:off x="701251" y="1543050"/>
            <a:ext cx="12080254" cy="6655325"/>
          </a:xfrm>
          <a:prstGeom prst="rect">
            <a:avLst/>
          </a:prstGeom>
          <a:ln w="12700">
            <a:miter lim="400000"/>
          </a:ln>
        </p:spPr>
      </p:pic>
      <p:sp>
        <p:nvSpPr>
          <p:cNvPr id="217" name="Shape 217"/>
          <p:cNvSpPr/>
          <p:nvPr/>
        </p:nvSpPr>
        <p:spPr>
          <a:xfrm>
            <a:off x="4700767" y="861438"/>
            <a:ext cx="8080738"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b="1">
                <a:solidFill>
                  <a:schemeClr val="accent1">
                    <a:satOff val="-3355"/>
                    <a:lumOff val="26614"/>
                  </a:schemeClr>
                </a:solidFill>
                <a:latin typeface="Helvetica"/>
                <a:ea typeface="Helvetica"/>
                <a:cs typeface="Helvetica"/>
                <a:sym typeface="Helvetica"/>
              </a:defRPr>
            </a:pPr>
            <a:r>
              <a:rPr sz="2800" b="1" dirty="0" err="1">
                <a:solidFill>
                  <a:schemeClr val="accent1">
                    <a:lumMod val="75000"/>
                  </a:schemeClr>
                </a:solidFill>
                <a:latin typeface="Calibri" panose="020F0502020204030204" pitchFamily="34" charset="0"/>
                <a:ea typeface="Helvetica"/>
                <a:cs typeface="Helvetica"/>
              </a:rPr>
              <a:t>Sitios</a:t>
            </a:r>
            <a:r>
              <a:rPr sz="2800" b="1" dirty="0">
                <a:solidFill>
                  <a:schemeClr val="accent1">
                    <a:lumMod val="75000"/>
                  </a:schemeClr>
                </a:solidFill>
                <a:latin typeface="Calibri" panose="020F0502020204030204" pitchFamily="34" charset="0"/>
                <a:ea typeface="Helvetica"/>
                <a:cs typeface="Helvetica"/>
              </a:rPr>
              <a:t> de Internet </a:t>
            </a:r>
            <a:r>
              <a:rPr sz="2800" b="1" dirty="0" err="1">
                <a:solidFill>
                  <a:schemeClr val="accent1">
                    <a:lumMod val="75000"/>
                  </a:schemeClr>
                </a:solidFill>
                <a:latin typeface="Calibri" panose="020F0502020204030204" pitchFamily="34" charset="0"/>
                <a:ea typeface="Helvetica"/>
                <a:cs typeface="Helvetica"/>
              </a:rPr>
              <a:t>más</a:t>
            </a:r>
            <a:r>
              <a:rPr sz="2800" b="1" dirty="0">
                <a:solidFill>
                  <a:schemeClr val="accent1">
                    <a:lumMod val="75000"/>
                  </a:schemeClr>
                </a:solidFill>
                <a:latin typeface="Calibri" panose="020F0502020204030204" pitchFamily="34" charset="0"/>
                <a:ea typeface="Helvetica"/>
                <a:cs typeface="Helvetica"/>
              </a:rPr>
              <a:t> </a:t>
            </a:r>
            <a:r>
              <a:rPr sz="2800" b="1" dirty="0" err="1">
                <a:solidFill>
                  <a:schemeClr val="accent1">
                    <a:lumMod val="75000"/>
                  </a:schemeClr>
                </a:solidFill>
                <a:latin typeface="Calibri" panose="020F0502020204030204" pitchFamily="34" charset="0"/>
                <a:ea typeface="Helvetica"/>
                <a:cs typeface="Helvetica"/>
              </a:rPr>
              <a:t>visitados</a:t>
            </a:r>
            <a:r>
              <a:rPr sz="2800" b="1" dirty="0">
                <a:solidFill>
                  <a:schemeClr val="accent1">
                    <a:lumMod val="75000"/>
                  </a:schemeClr>
                </a:solidFill>
                <a:latin typeface="Calibri" panose="020F0502020204030204" pitchFamily="34" charset="0"/>
                <a:ea typeface="Helvetica"/>
                <a:cs typeface="Helvetica"/>
              </a:rPr>
              <a:t> </a:t>
            </a:r>
            <a:r>
              <a:rPr sz="2800" b="1" dirty="0" err="1">
                <a:solidFill>
                  <a:schemeClr val="accent1">
                    <a:lumMod val="75000"/>
                  </a:schemeClr>
                </a:solidFill>
                <a:latin typeface="Calibri" panose="020F0502020204030204" pitchFamily="34" charset="0"/>
                <a:ea typeface="Helvetica"/>
                <a:cs typeface="Helvetica"/>
              </a:rPr>
              <a:t>América</a:t>
            </a:r>
            <a:r>
              <a:rPr sz="2800" b="1" dirty="0">
                <a:solidFill>
                  <a:schemeClr val="accent1">
                    <a:lumMod val="75000"/>
                  </a:schemeClr>
                </a:solidFill>
                <a:latin typeface="Calibri" panose="020F0502020204030204" pitchFamily="34" charset="0"/>
                <a:ea typeface="Helvetica"/>
                <a:cs typeface="Helvetica"/>
              </a:rPr>
              <a:t> Latina</a:t>
            </a:r>
            <a:r>
              <a:rPr lang="es-CO" sz="2800" b="1" dirty="0">
                <a:solidFill>
                  <a:schemeClr val="accent1">
                    <a:lumMod val="75000"/>
                  </a:schemeClr>
                </a:solidFill>
                <a:latin typeface="Calibri" panose="020F0502020204030204" pitchFamily="34" charset="0"/>
                <a:ea typeface="Helvetica"/>
                <a:cs typeface="Helvetica"/>
              </a:rPr>
              <a:t> - </a:t>
            </a:r>
            <a:r>
              <a:rPr sz="2800" b="1" dirty="0">
                <a:solidFill>
                  <a:schemeClr val="accent1">
                    <a:lumMod val="75000"/>
                  </a:schemeClr>
                </a:solidFill>
                <a:latin typeface="Calibri" panose="020F0502020204030204" pitchFamily="34" charset="0"/>
                <a:ea typeface="Helvetica"/>
                <a:cs typeface="Helvetica"/>
              </a:rPr>
              <a:t>2014</a:t>
            </a:r>
          </a:p>
        </p:txBody>
      </p:sp>
      <p:sp>
        <p:nvSpPr>
          <p:cNvPr id="218" name="Shape 218"/>
          <p:cNvSpPr/>
          <p:nvPr/>
        </p:nvSpPr>
        <p:spPr>
          <a:xfrm>
            <a:off x="10550752" y="8008580"/>
            <a:ext cx="175849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lvl1pPr>
          </a:lstStyle>
          <a:p>
            <a:r>
              <a:rPr sz="1800" dirty="0">
                <a:latin typeface="Calibri" panose="020F0502020204030204" pitchFamily="34" charset="0"/>
              </a:rPr>
              <a:t>Fuente: </a:t>
            </a:r>
            <a:r>
              <a:rPr sz="1800" dirty="0" err="1">
                <a:latin typeface="Calibri" panose="020F0502020204030204" pitchFamily="34" charset="0"/>
              </a:rPr>
              <a:t>Caf</a:t>
            </a:r>
            <a:r>
              <a:rPr sz="1800" dirty="0">
                <a:latin typeface="Calibri" panose="020F0502020204030204" pitchFamily="34" charset="0"/>
              </a:rPr>
              <a:t>, 2015</a:t>
            </a:r>
          </a:p>
        </p:txBody>
      </p:sp>
      <p:sp>
        <p:nvSpPr>
          <p:cNvPr id="5" name="4 CuadroTexto"/>
          <p:cNvSpPr txBox="1"/>
          <p:nvPr/>
        </p:nvSpPr>
        <p:spPr>
          <a:xfrm>
            <a:off x="665705"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asted-image.pdf"/>
          <p:cNvPicPr>
            <a:picLocks noChangeAspect="1"/>
          </p:cNvPicPr>
          <p:nvPr/>
        </p:nvPicPr>
        <p:blipFill>
          <a:blip r:embed="rId2">
            <a:extLst/>
          </a:blip>
          <a:stretch>
            <a:fillRect/>
          </a:stretch>
        </p:blipFill>
        <p:spPr>
          <a:xfrm>
            <a:off x="1813559" y="2609850"/>
            <a:ext cx="10269853" cy="5657929"/>
          </a:xfrm>
          <a:prstGeom prst="rect">
            <a:avLst/>
          </a:prstGeom>
          <a:ln w="12700">
            <a:miter lim="400000"/>
          </a:ln>
        </p:spPr>
      </p:pic>
      <p:sp>
        <p:nvSpPr>
          <p:cNvPr id="222" name="Shape 222"/>
          <p:cNvSpPr/>
          <p:nvPr/>
        </p:nvSpPr>
        <p:spPr>
          <a:xfrm>
            <a:off x="10765578" y="8553181"/>
            <a:ext cx="1389804" cy="318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lvl1pPr>
          </a:lstStyle>
          <a:p>
            <a:r>
              <a:rPr sz="1400" dirty="0">
                <a:latin typeface="Calibri" panose="020F0502020204030204" pitchFamily="34" charset="0"/>
              </a:rPr>
              <a:t>Fuente: </a:t>
            </a:r>
            <a:r>
              <a:rPr sz="1400" dirty="0" err="1">
                <a:latin typeface="Calibri" panose="020F0502020204030204" pitchFamily="34" charset="0"/>
              </a:rPr>
              <a:t>Caf</a:t>
            </a:r>
            <a:r>
              <a:rPr sz="1400" dirty="0">
                <a:latin typeface="Calibri" panose="020F0502020204030204" pitchFamily="34" charset="0"/>
              </a:rPr>
              <a:t>, 2015</a:t>
            </a:r>
          </a:p>
        </p:txBody>
      </p:sp>
      <p:sp>
        <p:nvSpPr>
          <p:cNvPr id="5" name="Shape 217"/>
          <p:cNvSpPr/>
          <p:nvPr/>
        </p:nvSpPr>
        <p:spPr>
          <a:xfrm>
            <a:off x="4687542" y="861438"/>
            <a:ext cx="8080738"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b="1">
                <a:solidFill>
                  <a:schemeClr val="accent1">
                    <a:satOff val="-3355"/>
                    <a:lumOff val="26614"/>
                  </a:schemeClr>
                </a:solidFill>
                <a:latin typeface="Helvetica"/>
                <a:ea typeface="Helvetica"/>
                <a:cs typeface="Helvetica"/>
                <a:sym typeface="Helvetica"/>
              </a:defRPr>
            </a:pPr>
            <a:r>
              <a:rPr sz="2800" b="1" dirty="0" err="1">
                <a:solidFill>
                  <a:schemeClr val="accent1">
                    <a:lumMod val="75000"/>
                  </a:schemeClr>
                </a:solidFill>
                <a:latin typeface="Calibri" panose="020F0502020204030204" pitchFamily="34" charset="0"/>
                <a:ea typeface="Helvetica"/>
                <a:cs typeface="Helvetica"/>
              </a:rPr>
              <a:t>Sitios</a:t>
            </a:r>
            <a:r>
              <a:rPr sz="2800" b="1" dirty="0">
                <a:solidFill>
                  <a:schemeClr val="accent1">
                    <a:lumMod val="75000"/>
                  </a:schemeClr>
                </a:solidFill>
                <a:latin typeface="Calibri" panose="020F0502020204030204" pitchFamily="34" charset="0"/>
                <a:ea typeface="Helvetica"/>
                <a:cs typeface="Helvetica"/>
              </a:rPr>
              <a:t> de Internet </a:t>
            </a:r>
            <a:r>
              <a:rPr sz="2800" b="1" dirty="0" err="1">
                <a:solidFill>
                  <a:schemeClr val="accent1">
                    <a:lumMod val="75000"/>
                  </a:schemeClr>
                </a:solidFill>
                <a:latin typeface="Calibri" panose="020F0502020204030204" pitchFamily="34" charset="0"/>
                <a:ea typeface="Helvetica"/>
                <a:cs typeface="Helvetica"/>
              </a:rPr>
              <a:t>más</a:t>
            </a:r>
            <a:r>
              <a:rPr sz="2800" b="1" dirty="0">
                <a:solidFill>
                  <a:schemeClr val="accent1">
                    <a:lumMod val="75000"/>
                  </a:schemeClr>
                </a:solidFill>
                <a:latin typeface="Calibri" panose="020F0502020204030204" pitchFamily="34" charset="0"/>
                <a:ea typeface="Helvetica"/>
                <a:cs typeface="Helvetica"/>
              </a:rPr>
              <a:t> </a:t>
            </a:r>
            <a:r>
              <a:rPr sz="2800" b="1" dirty="0" err="1">
                <a:solidFill>
                  <a:schemeClr val="accent1">
                    <a:lumMod val="75000"/>
                  </a:schemeClr>
                </a:solidFill>
                <a:latin typeface="Calibri" panose="020F0502020204030204" pitchFamily="34" charset="0"/>
                <a:ea typeface="Helvetica"/>
                <a:cs typeface="Helvetica"/>
              </a:rPr>
              <a:t>visitados</a:t>
            </a:r>
            <a:r>
              <a:rPr sz="2800" b="1" dirty="0">
                <a:solidFill>
                  <a:schemeClr val="accent1">
                    <a:lumMod val="75000"/>
                  </a:schemeClr>
                </a:solidFill>
                <a:latin typeface="Calibri" panose="020F0502020204030204" pitchFamily="34" charset="0"/>
                <a:ea typeface="Helvetica"/>
                <a:cs typeface="Helvetica"/>
              </a:rPr>
              <a:t> </a:t>
            </a:r>
            <a:r>
              <a:rPr sz="2800" b="1" dirty="0" err="1">
                <a:solidFill>
                  <a:schemeClr val="accent1">
                    <a:lumMod val="75000"/>
                  </a:schemeClr>
                </a:solidFill>
                <a:latin typeface="Calibri" panose="020F0502020204030204" pitchFamily="34" charset="0"/>
                <a:ea typeface="Helvetica"/>
                <a:cs typeface="Helvetica"/>
              </a:rPr>
              <a:t>América</a:t>
            </a:r>
            <a:r>
              <a:rPr sz="2800" b="1" dirty="0">
                <a:solidFill>
                  <a:schemeClr val="accent1">
                    <a:lumMod val="75000"/>
                  </a:schemeClr>
                </a:solidFill>
                <a:latin typeface="Calibri" panose="020F0502020204030204" pitchFamily="34" charset="0"/>
                <a:ea typeface="Helvetica"/>
                <a:cs typeface="Helvetica"/>
              </a:rPr>
              <a:t> Latina</a:t>
            </a:r>
            <a:r>
              <a:rPr lang="es-CO" sz="2800" b="1" dirty="0">
                <a:solidFill>
                  <a:schemeClr val="accent1">
                    <a:lumMod val="75000"/>
                  </a:schemeClr>
                </a:solidFill>
                <a:latin typeface="Calibri" panose="020F0502020204030204" pitchFamily="34" charset="0"/>
                <a:ea typeface="Helvetica"/>
                <a:cs typeface="Helvetica"/>
              </a:rPr>
              <a:t> - </a:t>
            </a:r>
            <a:r>
              <a:rPr sz="2800" b="1" dirty="0">
                <a:solidFill>
                  <a:schemeClr val="accent1">
                    <a:lumMod val="75000"/>
                  </a:schemeClr>
                </a:solidFill>
                <a:latin typeface="Calibri" panose="020F0502020204030204" pitchFamily="34" charset="0"/>
                <a:ea typeface="Helvetica"/>
                <a:cs typeface="Helvetica"/>
              </a:rPr>
              <a:t>2014</a:t>
            </a:r>
          </a:p>
        </p:txBody>
      </p:sp>
      <p:sp>
        <p:nvSpPr>
          <p:cNvPr id="6" name="5 CuadroTexto"/>
          <p:cNvSpPr txBox="1"/>
          <p:nvPr/>
        </p:nvSpPr>
        <p:spPr>
          <a:xfrm>
            <a:off x="65248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p:cNvSpPr/>
          <p:nvPr/>
        </p:nvSpPr>
        <p:spPr>
          <a:xfrm>
            <a:off x="320040" y="4737382"/>
            <a:ext cx="2712720" cy="703298"/>
          </a:xfrm>
          <a:prstGeom prst="rect">
            <a:avLst/>
          </a:prstGeom>
          <a:solidFill>
            <a:schemeClr val="accent1">
              <a:lumMod val="20000"/>
              <a:lumOff val="80000"/>
              <a:alpha val="3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41 Rectángulo"/>
          <p:cNvSpPr/>
          <p:nvPr/>
        </p:nvSpPr>
        <p:spPr>
          <a:xfrm>
            <a:off x="2800080" y="7693049"/>
            <a:ext cx="2440440" cy="703298"/>
          </a:xfrm>
          <a:prstGeom prst="rect">
            <a:avLst/>
          </a:prstGeom>
          <a:solidFill>
            <a:schemeClr val="accent1">
              <a:lumMod val="20000"/>
              <a:lumOff val="80000"/>
              <a:alpha val="3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41" name="40 Rectángulo"/>
          <p:cNvSpPr/>
          <p:nvPr/>
        </p:nvSpPr>
        <p:spPr>
          <a:xfrm>
            <a:off x="2708640" y="438594"/>
            <a:ext cx="4065000" cy="703298"/>
          </a:xfrm>
          <a:prstGeom prst="rect">
            <a:avLst/>
          </a:prstGeom>
          <a:solidFill>
            <a:schemeClr val="accent1">
              <a:lumMod val="20000"/>
              <a:lumOff val="80000"/>
              <a:alpha val="3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1 Elipse"/>
          <p:cNvSpPr/>
          <p:nvPr/>
        </p:nvSpPr>
        <p:spPr>
          <a:xfrm>
            <a:off x="3063240" y="1203960"/>
            <a:ext cx="6732000" cy="67360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2 CuadroTexto"/>
          <p:cNvSpPr txBox="1"/>
          <p:nvPr/>
        </p:nvSpPr>
        <p:spPr>
          <a:xfrm>
            <a:off x="2800080" y="782348"/>
            <a:ext cx="4114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1600" dirty="0" smtClean="0">
                <a:solidFill>
                  <a:schemeClr val="accent1">
                    <a:lumMod val="50000"/>
                  </a:schemeClr>
                </a:solidFill>
              </a:rPr>
              <a:t>4.500 millones de publicaciones diarias</a:t>
            </a:r>
            <a:endParaRPr kumimoji="0" lang="es-CO" sz="1600" b="0" i="0" u="none" strike="noStrike" cap="none" spc="0" normalizeH="0" baseline="0" dirty="0">
              <a:ln>
                <a:noFill/>
              </a:ln>
              <a:solidFill>
                <a:schemeClr val="accent1">
                  <a:lumMod val="50000"/>
                </a:schemeClr>
              </a:solidFill>
              <a:effectLst/>
              <a:uFillTx/>
              <a:sym typeface="Helvetica Light"/>
            </a:endParaRPr>
          </a:p>
        </p:txBody>
      </p:sp>
      <p:sp>
        <p:nvSpPr>
          <p:cNvPr id="4" name="3 CuadroTexto"/>
          <p:cNvSpPr txBox="1"/>
          <p:nvPr/>
        </p:nvSpPr>
        <p:spPr>
          <a:xfrm>
            <a:off x="-106680" y="1942048"/>
            <a:ext cx="50292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s-CO" sz="1600" dirty="0" smtClean="0">
                <a:solidFill>
                  <a:schemeClr val="accent1">
                    <a:lumMod val="50000"/>
                  </a:schemeClr>
                </a:solidFill>
              </a:rPr>
              <a:t>1.000 millones de archivos cargados </a:t>
            </a:r>
          </a:p>
          <a:p>
            <a:pPr marL="0" marR="0" indent="0" defTabSz="584200" rtl="0" fontAlgn="auto" latinLnBrk="0" hangingPunct="0">
              <a:lnSpc>
                <a:spcPct val="100000"/>
              </a:lnSpc>
              <a:spcBef>
                <a:spcPts val="0"/>
              </a:spcBef>
              <a:spcAft>
                <a:spcPts val="0"/>
              </a:spcAft>
              <a:buClrTx/>
              <a:buSzTx/>
              <a:buFontTx/>
              <a:buNone/>
              <a:tabLst/>
            </a:pPr>
            <a:r>
              <a:rPr lang="es-CO" sz="1600" dirty="0" smtClean="0">
                <a:solidFill>
                  <a:schemeClr val="accent1">
                    <a:lumMod val="50000"/>
                  </a:schemeClr>
                </a:solidFill>
              </a:rPr>
              <a:t>por día</a:t>
            </a:r>
            <a:endParaRPr kumimoji="0" lang="es-CO" sz="1600" b="0" i="0" u="none" strike="noStrike" cap="none" spc="0" normalizeH="0" baseline="0" dirty="0">
              <a:ln>
                <a:noFill/>
              </a:ln>
              <a:solidFill>
                <a:schemeClr val="accent1">
                  <a:lumMod val="50000"/>
                </a:schemeClr>
              </a:solidFill>
              <a:effectLst/>
              <a:uFillTx/>
              <a:sym typeface="Helvetica Light"/>
            </a:endParaRPr>
          </a:p>
        </p:txBody>
      </p:sp>
      <p:sp>
        <p:nvSpPr>
          <p:cNvPr id="5" name="4 CuadroTexto"/>
          <p:cNvSpPr txBox="1"/>
          <p:nvPr/>
        </p:nvSpPr>
        <p:spPr>
          <a:xfrm>
            <a:off x="-167640" y="2900558"/>
            <a:ext cx="4114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44.445 búsquedas</a:t>
            </a: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 por segundo</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6" name="5 CuadroTexto"/>
          <p:cNvSpPr txBox="1"/>
          <p:nvPr/>
        </p:nvSpPr>
        <p:spPr>
          <a:xfrm>
            <a:off x="975360" y="1264127"/>
            <a:ext cx="4114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lang="es-CO" sz="1600" dirty="0" smtClean="0">
                <a:solidFill>
                  <a:schemeClr val="accent1">
                    <a:lumMod val="50000"/>
                  </a:schemeClr>
                </a:solidFill>
              </a:rPr>
              <a:t>98.467 videos</a:t>
            </a:r>
            <a:r>
              <a:rPr kumimoji="0" lang="es-CO" sz="1600" b="0" i="0" u="none" strike="noStrike" cap="none" spc="0" normalizeH="0" dirty="0" smtClean="0">
                <a:ln>
                  <a:noFill/>
                </a:ln>
                <a:solidFill>
                  <a:schemeClr val="accent1">
                    <a:lumMod val="50000"/>
                  </a:schemeClr>
                </a:solidFill>
                <a:effectLst/>
                <a:uFillTx/>
                <a:sym typeface="Helvetica Light"/>
              </a:rPr>
              <a:t> por segundo</a:t>
            </a:r>
            <a:endParaRPr kumimoji="0" lang="es-CO" sz="1600" b="0" i="0" u="none" strike="noStrike" cap="none" spc="0" normalizeH="0" baseline="0" dirty="0">
              <a:ln>
                <a:noFill/>
              </a:ln>
              <a:solidFill>
                <a:schemeClr val="accent1">
                  <a:lumMod val="50000"/>
                </a:schemeClr>
              </a:solidFill>
              <a:effectLst/>
              <a:uFillTx/>
              <a:sym typeface="Helvetica Light"/>
            </a:endParaRPr>
          </a:p>
        </p:txBody>
      </p:sp>
      <p:sp>
        <p:nvSpPr>
          <p:cNvPr id="7" name="6 CuadroTexto"/>
          <p:cNvSpPr txBox="1"/>
          <p:nvPr/>
        </p:nvSpPr>
        <p:spPr>
          <a:xfrm>
            <a:off x="-381000" y="3698438"/>
            <a:ext cx="438912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1600" dirty="0" smtClean="0">
                <a:solidFill>
                  <a:schemeClr val="accent1">
                    <a:lumMod val="50000"/>
                  </a:schemeClr>
                </a:solidFill>
              </a:rPr>
              <a:t>27.000 millones de mensajes</a:t>
            </a:r>
          </a:p>
          <a:p>
            <a:pPr marL="0" marR="0" indent="0" algn="ctr" defTabSz="584200" rtl="0" fontAlgn="auto" latinLnBrk="0" hangingPunct="0">
              <a:lnSpc>
                <a:spcPct val="100000"/>
              </a:lnSpc>
              <a:spcBef>
                <a:spcPts val="0"/>
              </a:spcBef>
              <a:spcAft>
                <a:spcPts val="0"/>
              </a:spcAft>
              <a:buClrTx/>
              <a:buSzTx/>
              <a:buFontTx/>
              <a:buNone/>
              <a:tabLst/>
            </a:pPr>
            <a:r>
              <a:rPr lang="es-CO" sz="1600" dirty="0" smtClean="0">
                <a:solidFill>
                  <a:schemeClr val="accent1">
                    <a:lumMod val="50000"/>
                  </a:schemeClr>
                </a:solidFill>
              </a:rPr>
              <a:t> diarios</a:t>
            </a:r>
            <a:endParaRPr kumimoji="0" lang="es-CO" sz="1600" b="0" i="0" u="none" strike="noStrike" cap="none" spc="0" normalizeH="0" baseline="0" dirty="0">
              <a:ln>
                <a:noFill/>
              </a:ln>
              <a:solidFill>
                <a:schemeClr val="accent1">
                  <a:lumMod val="50000"/>
                </a:schemeClr>
              </a:solidFill>
              <a:effectLst/>
              <a:uFillTx/>
              <a:sym typeface="Helvetica Light"/>
            </a:endParaRPr>
          </a:p>
        </p:txBody>
      </p:sp>
      <p:sp>
        <p:nvSpPr>
          <p:cNvPr id="8" name="7 Elipse"/>
          <p:cNvSpPr/>
          <p:nvPr/>
        </p:nvSpPr>
        <p:spPr>
          <a:xfrm>
            <a:off x="3489960" y="4602480"/>
            <a:ext cx="822960" cy="838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9 CuadroTexto"/>
          <p:cNvSpPr txBox="1"/>
          <p:nvPr/>
        </p:nvSpPr>
        <p:spPr>
          <a:xfrm>
            <a:off x="-1295400" y="4865329"/>
            <a:ext cx="438912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lang="es-CO" sz="1600" dirty="0" smtClean="0">
                <a:solidFill>
                  <a:schemeClr val="accent1">
                    <a:lumMod val="50000"/>
                  </a:schemeClr>
                </a:solidFill>
              </a:rPr>
              <a:t>8.893 tuiteos por segundo</a:t>
            </a:r>
            <a:endParaRPr kumimoji="0" lang="es-CO" sz="1600" b="0" i="0" u="none" strike="noStrike" cap="none" spc="0" normalizeH="0" baseline="0" dirty="0">
              <a:ln>
                <a:noFill/>
              </a:ln>
              <a:solidFill>
                <a:schemeClr val="accent1">
                  <a:lumMod val="50000"/>
                </a:schemeClr>
              </a:solidFill>
              <a:effectLst/>
              <a:uFillTx/>
              <a:sym typeface="Helvetica Light"/>
            </a:endParaRPr>
          </a:p>
        </p:txBody>
      </p:sp>
      <p:sp>
        <p:nvSpPr>
          <p:cNvPr id="11" name="10 CuadroTexto"/>
          <p:cNvSpPr txBox="1"/>
          <p:nvPr/>
        </p:nvSpPr>
        <p:spPr>
          <a:xfrm>
            <a:off x="-685800" y="5994278"/>
            <a:ext cx="4114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1.708 llamadas</a:t>
            </a: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 por segundo</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2" name="11 CuadroTexto"/>
          <p:cNvSpPr txBox="1"/>
          <p:nvPr/>
        </p:nvSpPr>
        <p:spPr>
          <a:xfrm>
            <a:off x="-45720" y="6912148"/>
            <a:ext cx="4114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1.923 fotos </a:t>
            </a: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por segundo</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3" name="12 Elipse"/>
          <p:cNvSpPr/>
          <p:nvPr/>
        </p:nvSpPr>
        <p:spPr>
          <a:xfrm>
            <a:off x="5120640" y="6737338"/>
            <a:ext cx="822960" cy="838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13 CuadroTexto"/>
          <p:cNvSpPr txBox="1"/>
          <p:nvPr/>
        </p:nvSpPr>
        <p:spPr>
          <a:xfrm>
            <a:off x="2083800" y="7635455"/>
            <a:ext cx="411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655 horas de video </a:t>
            </a: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por </a:t>
            </a:r>
          </a:p>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segundo</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5" name="14 Elipse"/>
          <p:cNvSpPr/>
          <p:nvPr/>
        </p:nvSpPr>
        <p:spPr>
          <a:xfrm>
            <a:off x="6017760" y="6911893"/>
            <a:ext cx="822960" cy="8382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15 CuadroTexto"/>
          <p:cNvSpPr txBox="1"/>
          <p:nvPr/>
        </p:nvSpPr>
        <p:spPr>
          <a:xfrm>
            <a:off x="4552680" y="7970817"/>
            <a:ext cx="411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800 aplicaciones</a:t>
            </a:r>
          </a:p>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 descargadas por segundo</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7" name="16 Elipse"/>
          <p:cNvSpPr/>
          <p:nvPr/>
        </p:nvSpPr>
        <p:spPr>
          <a:xfrm>
            <a:off x="6914880" y="6791632"/>
            <a:ext cx="822960" cy="8382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17 CuadroTexto"/>
          <p:cNvSpPr txBox="1"/>
          <p:nvPr/>
        </p:nvSpPr>
        <p:spPr>
          <a:xfrm>
            <a:off x="7692120" y="7599467"/>
            <a:ext cx="4114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964 aplicaciones descargadas por segundo</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9" name="18 Elipse"/>
          <p:cNvSpPr/>
          <p:nvPr/>
        </p:nvSpPr>
        <p:spPr>
          <a:xfrm>
            <a:off x="7737840" y="6350930"/>
            <a:ext cx="822960" cy="8382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19 CuadroTexto"/>
          <p:cNvSpPr txBox="1"/>
          <p:nvPr/>
        </p:nvSpPr>
        <p:spPr>
          <a:xfrm>
            <a:off x="8391837" y="6945439"/>
            <a:ext cx="4114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2.361 dólares en ventas por segundo</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21" name="20 Elipse"/>
          <p:cNvSpPr/>
          <p:nvPr/>
        </p:nvSpPr>
        <p:spPr>
          <a:xfrm>
            <a:off x="8301720" y="5628922"/>
            <a:ext cx="822960" cy="8382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21 CuadroTexto"/>
          <p:cNvSpPr txBox="1"/>
          <p:nvPr/>
        </p:nvSpPr>
        <p:spPr>
          <a:xfrm>
            <a:off x="8817840" y="4861926"/>
            <a:ext cx="411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1.3 millones</a:t>
            </a: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 de dólares </a:t>
            </a:r>
          </a:p>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comprometidos por día</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23" name="22 CuadroTexto"/>
          <p:cNvSpPr txBox="1"/>
          <p:nvPr/>
        </p:nvSpPr>
        <p:spPr>
          <a:xfrm>
            <a:off x="8615680" y="5955540"/>
            <a:ext cx="411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1.000 millones de archivos </a:t>
            </a:r>
          </a:p>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cargados</a:t>
            </a: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 por día</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24" name="23 Elipse"/>
          <p:cNvSpPr/>
          <p:nvPr/>
        </p:nvSpPr>
        <p:spPr>
          <a:xfrm>
            <a:off x="8667480" y="3791163"/>
            <a:ext cx="822960" cy="8382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6" name="25 CuadroTexto"/>
          <p:cNvSpPr txBox="1"/>
          <p:nvPr/>
        </p:nvSpPr>
        <p:spPr>
          <a:xfrm>
            <a:off x="9823680" y="3855971"/>
            <a:ext cx="411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chemeClr val="accent1">
                    <a:lumMod val="50000"/>
                  </a:schemeClr>
                </a:solidFill>
                <a:effectLst/>
                <a:uFillTx/>
                <a:latin typeface="+mn-lt"/>
                <a:ea typeface="+mn-ea"/>
                <a:cs typeface="+mn-cs"/>
                <a:sym typeface="Helvetica Light"/>
              </a:rPr>
              <a:t>2.383.625 correos electrónicos</a:t>
            </a:r>
          </a:p>
          <a:p>
            <a:pPr marL="0" marR="0" indent="0" algn="l"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dirty="0" smtClean="0">
                <a:ln>
                  <a:noFill/>
                </a:ln>
                <a:solidFill>
                  <a:schemeClr val="accent1">
                    <a:lumMod val="50000"/>
                  </a:schemeClr>
                </a:solidFill>
                <a:effectLst/>
                <a:uFillTx/>
                <a:latin typeface="+mn-lt"/>
                <a:ea typeface="+mn-ea"/>
                <a:cs typeface="+mn-cs"/>
                <a:sym typeface="Helvetica Light"/>
              </a:rPr>
              <a:t> (113000 en 2000)</a:t>
            </a:r>
            <a:endParaRPr kumimoji="0" lang="es-CO" sz="1600" b="0"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28" name="27 Elipse"/>
          <p:cNvSpPr/>
          <p:nvPr/>
        </p:nvSpPr>
        <p:spPr>
          <a:xfrm>
            <a:off x="8667480" y="4737382"/>
            <a:ext cx="822960" cy="83820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28 Elipse"/>
          <p:cNvSpPr/>
          <p:nvPr/>
        </p:nvSpPr>
        <p:spPr>
          <a:xfrm>
            <a:off x="4783320" y="2995212"/>
            <a:ext cx="3366000" cy="3348000"/>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7" name="36 Rectángulo redondeado"/>
          <p:cNvSpPr/>
          <p:nvPr/>
        </p:nvSpPr>
        <p:spPr>
          <a:xfrm>
            <a:off x="7057619" y="1607573"/>
            <a:ext cx="3665937" cy="2163217"/>
          </a:xfrm>
          <a:prstGeom prst="roundRect">
            <a:avLst/>
          </a:prstGeom>
          <a:solidFill>
            <a:schemeClr val="accent1">
              <a:lumMod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38" name="37 CuadroTexto"/>
          <p:cNvSpPr txBox="1"/>
          <p:nvPr/>
        </p:nvSpPr>
        <p:spPr>
          <a:xfrm>
            <a:off x="7267440" y="1798604"/>
            <a:ext cx="3456116" cy="21646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400" b="1" dirty="0">
                <a:solidFill>
                  <a:schemeClr val="bg1"/>
                </a:solidFill>
              </a:rPr>
              <a:t>Uso de aplicaciones y actividades en Internet a nivel mundial</a:t>
            </a:r>
          </a:p>
          <a:p>
            <a:endParaRPr lang="es-CO" sz="2400" dirty="0">
              <a:solidFill>
                <a:schemeClr val="bg1"/>
              </a:solidFill>
            </a:endParaRPr>
          </a:p>
          <a:p>
            <a:r>
              <a:rPr lang="es-CO" sz="1400" dirty="0">
                <a:solidFill>
                  <a:schemeClr val="bg1"/>
                </a:solidFill>
              </a:rPr>
              <a:t>Jul 2015</a:t>
            </a: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39" name="pasted-image.pdf"/>
          <p:cNvPicPr>
            <a:picLocks noChangeAspect="1"/>
          </p:cNvPicPr>
          <p:nvPr/>
        </p:nvPicPr>
        <p:blipFill rotWithShape="1">
          <a:blip r:embed="rId12">
            <a:extLst/>
          </a:blip>
          <a:srcRect t="88706"/>
          <a:stretch/>
        </p:blipFill>
        <p:spPr>
          <a:xfrm>
            <a:off x="1837202" y="9009993"/>
            <a:ext cx="4936438" cy="520277"/>
          </a:xfrm>
          <a:prstGeom prst="rect">
            <a:avLst/>
          </a:prstGeom>
          <a:ln w="12700">
            <a:miter lim="400000"/>
          </a:ln>
        </p:spPr>
      </p:pic>
      <p:sp>
        <p:nvSpPr>
          <p:cNvPr id="44" name="43 CuadroTexto"/>
          <p:cNvSpPr txBox="1"/>
          <p:nvPr/>
        </p:nvSpPr>
        <p:spPr>
          <a:xfrm>
            <a:off x="609600" y="12069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4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Tree>
    <p:extLst>
      <p:ext uri="{BB962C8B-B14F-4D97-AF65-F5344CB8AC3E}">
        <p14:creationId xmlns:p14="http://schemas.microsoft.com/office/powerpoint/2010/main" val="181595907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7"/>
          <p:cNvSpPr/>
          <p:nvPr/>
        </p:nvSpPr>
        <p:spPr>
          <a:xfrm>
            <a:off x="5501640" y="830958"/>
            <a:ext cx="7236159"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sz="4100" b="1">
                <a:solidFill>
                  <a:schemeClr val="accent1">
                    <a:satOff val="-3355"/>
                    <a:lumOff val="26614"/>
                  </a:schemeClr>
                </a:solidFill>
                <a:latin typeface="Helvetica"/>
                <a:ea typeface="Helvetica"/>
                <a:cs typeface="Helvetica"/>
                <a:sym typeface="Helvetica"/>
              </a:defRPr>
            </a:pPr>
            <a:r>
              <a:rPr lang="es-CO" sz="2800" b="1" dirty="0">
                <a:solidFill>
                  <a:schemeClr val="accent1">
                    <a:lumMod val="75000"/>
                  </a:schemeClr>
                </a:solidFill>
                <a:latin typeface="Calibri" panose="020F0502020204030204" pitchFamily="34" charset="0"/>
                <a:ea typeface="Helvetica"/>
                <a:cs typeface="Helvetica"/>
              </a:rPr>
              <a:t>Comercio electrónico: en crecimiento</a:t>
            </a:r>
          </a:p>
        </p:txBody>
      </p:sp>
      <p:sp>
        <p:nvSpPr>
          <p:cNvPr id="6" name="5 CuadroTexto"/>
          <p:cNvSpPr txBox="1"/>
          <p:nvPr/>
        </p:nvSpPr>
        <p:spPr>
          <a:xfrm>
            <a:off x="65248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pic>
        <p:nvPicPr>
          <p:cNvPr id="2" name="Imagen 1"/>
          <p:cNvPicPr>
            <a:picLocks noChangeAspect="1"/>
          </p:cNvPicPr>
          <p:nvPr/>
        </p:nvPicPr>
        <p:blipFill>
          <a:blip r:embed="rId2"/>
          <a:stretch>
            <a:fillRect/>
          </a:stretch>
        </p:blipFill>
        <p:spPr>
          <a:xfrm>
            <a:off x="2100649" y="2949417"/>
            <a:ext cx="10178218" cy="5298044"/>
          </a:xfrm>
          <a:prstGeom prst="rect">
            <a:avLst/>
          </a:prstGeom>
        </p:spPr>
      </p:pic>
      <p:pic>
        <p:nvPicPr>
          <p:cNvPr id="4" name="Imagen 3"/>
          <p:cNvPicPr>
            <a:picLocks noChangeAspect="1"/>
          </p:cNvPicPr>
          <p:nvPr/>
        </p:nvPicPr>
        <p:blipFill>
          <a:blip r:embed="rId3"/>
          <a:stretch>
            <a:fillRect/>
          </a:stretch>
        </p:blipFill>
        <p:spPr>
          <a:xfrm>
            <a:off x="2412599" y="7942699"/>
            <a:ext cx="6414841" cy="855312"/>
          </a:xfrm>
          <a:prstGeom prst="rect">
            <a:avLst/>
          </a:prstGeom>
        </p:spPr>
      </p:pic>
    </p:spTree>
    <p:extLst>
      <p:ext uri="{BB962C8B-B14F-4D97-AF65-F5344CB8AC3E}">
        <p14:creationId xmlns:p14="http://schemas.microsoft.com/office/powerpoint/2010/main" val="345356936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7"/>
          <p:cNvSpPr/>
          <p:nvPr/>
        </p:nvSpPr>
        <p:spPr>
          <a:xfrm>
            <a:off x="5501640" y="830958"/>
            <a:ext cx="7236159"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sz="4100" b="1">
                <a:solidFill>
                  <a:schemeClr val="accent1">
                    <a:satOff val="-3355"/>
                    <a:lumOff val="26614"/>
                  </a:schemeClr>
                </a:solidFill>
                <a:latin typeface="Helvetica"/>
                <a:ea typeface="Helvetica"/>
                <a:cs typeface="Helvetica"/>
                <a:sym typeface="Helvetica"/>
              </a:defRPr>
            </a:pPr>
            <a:r>
              <a:rPr lang="es-CO" sz="2800" b="1" dirty="0">
                <a:solidFill>
                  <a:schemeClr val="accent1">
                    <a:lumMod val="75000"/>
                  </a:schemeClr>
                </a:solidFill>
                <a:latin typeface="Calibri" panose="020F0502020204030204" pitchFamily="34" charset="0"/>
                <a:ea typeface="Helvetica"/>
                <a:cs typeface="Helvetica"/>
              </a:rPr>
              <a:t>Comercio electrónico: en crecimiento</a:t>
            </a:r>
          </a:p>
        </p:txBody>
      </p:sp>
      <p:sp>
        <p:nvSpPr>
          <p:cNvPr id="6" name="5 CuadroTexto"/>
          <p:cNvSpPr txBox="1"/>
          <p:nvPr/>
        </p:nvSpPr>
        <p:spPr>
          <a:xfrm>
            <a:off x="65248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pic>
        <p:nvPicPr>
          <p:cNvPr id="2" name="Imagen 1"/>
          <p:cNvPicPr>
            <a:picLocks noChangeAspect="1"/>
          </p:cNvPicPr>
          <p:nvPr/>
        </p:nvPicPr>
        <p:blipFill>
          <a:blip r:embed="rId2"/>
          <a:stretch>
            <a:fillRect/>
          </a:stretch>
        </p:blipFill>
        <p:spPr>
          <a:xfrm>
            <a:off x="1581665" y="1374639"/>
            <a:ext cx="10429103" cy="7736825"/>
          </a:xfrm>
          <a:prstGeom prst="rect">
            <a:avLst/>
          </a:prstGeom>
        </p:spPr>
      </p:pic>
    </p:spTree>
    <p:extLst>
      <p:ext uri="{BB962C8B-B14F-4D97-AF65-F5344CB8AC3E}">
        <p14:creationId xmlns:p14="http://schemas.microsoft.com/office/powerpoint/2010/main" val="39381696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280160" y="2895600"/>
            <a:ext cx="2520000" cy="252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4 Elipse"/>
          <p:cNvSpPr/>
          <p:nvPr/>
        </p:nvSpPr>
        <p:spPr>
          <a:xfrm>
            <a:off x="4968240" y="2895600"/>
            <a:ext cx="2520000" cy="2520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5 Elipse"/>
          <p:cNvSpPr/>
          <p:nvPr/>
        </p:nvSpPr>
        <p:spPr>
          <a:xfrm>
            <a:off x="8793480" y="2895600"/>
            <a:ext cx="2520000" cy="252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3 CuadroTexto"/>
          <p:cNvSpPr txBox="1"/>
          <p:nvPr/>
        </p:nvSpPr>
        <p:spPr>
          <a:xfrm>
            <a:off x="102108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accent1">
                    <a:lumMod val="50000"/>
                  </a:schemeClr>
                </a:solidFill>
                <a:effectLst/>
                <a:uFillTx/>
                <a:latin typeface="ApexSansBoldItalicT" pitchFamily="50" charset="0"/>
                <a:sym typeface="Helvetica Light"/>
              </a:rPr>
              <a:t>Economía</a:t>
            </a:r>
          </a:p>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accent1">
                    <a:lumMod val="50000"/>
                  </a:schemeClr>
                </a:solidFill>
                <a:effectLst/>
                <a:uFillTx/>
                <a:latin typeface="ApexSansBoldItalicT" pitchFamily="50" charset="0"/>
                <a:sym typeface="Helvetica Light"/>
              </a:rPr>
              <a:t> Digital</a:t>
            </a:r>
          </a:p>
        </p:txBody>
      </p:sp>
      <p:sp>
        <p:nvSpPr>
          <p:cNvPr id="8" name="7 CuadroTexto"/>
          <p:cNvSpPr txBox="1"/>
          <p:nvPr/>
        </p:nvSpPr>
        <p:spPr>
          <a:xfrm>
            <a:off x="4617720" y="5690531"/>
            <a:ext cx="32004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accent1">
                    <a:lumMod val="50000"/>
                  </a:schemeClr>
                </a:solidFill>
                <a:effectLst/>
                <a:uFillTx/>
                <a:latin typeface="ApexSansBoldItalicT" pitchFamily="50" charset="0"/>
                <a:sym typeface="Helvetica Light"/>
              </a:rPr>
              <a:t>Tendencias</a:t>
            </a:r>
          </a:p>
        </p:txBody>
      </p:sp>
      <p:sp>
        <p:nvSpPr>
          <p:cNvPr id="9" name="8 CuadroTexto"/>
          <p:cNvSpPr txBox="1"/>
          <p:nvPr/>
        </p:nvSpPr>
        <p:spPr>
          <a:xfrm>
            <a:off x="862584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accent1">
                    <a:lumMod val="50000"/>
                  </a:schemeClr>
                </a:solidFill>
                <a:effectLst/>
                <a:uFillTx/>
                <a:latin typeface="ApexSansBoldItalicT" pitchFamily="50" charset="0"/>
                <a:sym typeface="Helvetica Light"/>
              </a:rPr>
              <a:t>Marco </a:t>
            </a:r>
          </a:p>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accent1">
                    <a:lumMod val="50000"/>
                  </a:schemeClr>
                </a:solidFill>
                <a:effectLst/>
                <a:uFillTx/>
                <a:latin typeface="ApexSansBoldItalicT" pitchFamily="50" charset="0"/>
                <a:sym typeface="Helvetica Light"/>
              </a:rPr>
              <a:t>Legal</a:t>
            </a:r>
          </a:p>
        </p:txBody>
      </p:sp>
      <p:sp>
        <p:nvSpPr>
          <p:cNvPr id="7" name="6 CuadroTexto"/>
          <p:cNvSpPr txBox="1"/>
          <p:nvPr/>
        </p:nvSpPr>
        <p:spPr>
          <a:xfrm>
            <a:off x="533400" y="363787"/>
            <a:ext cx="12115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5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Contenido</a:t>
            </a:r>
            <a:endParaRPr kumimoji="0" lang="es-CO" sz="5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Tree>
    <p:extLst>
      <p:ext uri="{BB962C8B-B14F-4D97-AF65-F5344CB8AC3E}">
        <p14:creationId xmlns:p14="http://schemas.microsoft.com/office/powerpoint/2010/main" val="397141684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7"/>
          <p:cNvSpPr/>
          <p:nvPr/>
        </p:nvSpPr>
        <p:spPr>
          <a:xfrm>
            <a:off x="5501640" y="830958"/>
            <a:ext cx="7236159"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sz="4100" b="1">
                <a:solidFill>
                  <a:schemeClr val="accent1">
                    <a:satOff val="-3355"/>
                    <a:lumOff val="26614"/>
                  </a:schemeClr>
                </a:solidFill>
                <a:latin typeface="Helvetica"/>
                <a:ea typeface="Helvetica"/>
                <a:cs typeface="Helvetica"/>
                <a:sym typeface="Helvetica"/>
              </a:defRPr>
            </a:pPr>
            <a:r>
              <a:rPr lang="es-CO" sz="2800" b="1" dirty="0">
                <a:solidFill>
                  <a:schemeClr val="accent1">
                    <a:lumMod val="75000"/>
                  </a:schemeClr>
                </a:solidFill>
                <a:latin typeface="Calibri" panose="020F0502020204030204" pitchFamily="34" charset="0"/>
                <a:ea typeface="Helvetica"/>
                <a:cs typeface="Helvetica"/>
              </a:rPr>
              <a:t>Comercio electrónico: en crecimiento</a:t>
            </a:r>
          </a:p>
        </p:txBody>
      </p:sp>
      <p:sp>
        <p:nvSpPr>
          <p:cNvPr id="6" name="5 CuadroTexto"/>
          <p:cNvSpPr txBox="1"/>
          <p:nvPr/>
        </p:nvSpPr>
        <p:spPr>
          <a:xfrm>
            <a:off x="65248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pic>
        <p:nvPicPr>
          <p:cNvPr id="2" name="Imagen 1"/>
          <p:cNvPicPr>
            <a:picLocks noChangeAspect="1"/>
          </p:cNvPicPr>
          <p:nvPr/>
        </p:nvPicPr>
        <p:blipFill rotWithShape="1">
          <a:blip r:embed="rId2"/>
          <a:srcRect t="89136"/>
          <a:stretch/>
        </p:blipFill>
        <p:spPr>
          <a:xfrm>
            <a:off x="1986440" y="8136608"/>
            <a:ext cx="9476453" cy="711246"/>
          </a:xfrm>
          <a:prstGeom prst="rect">
            <a:avLst/>
          </a:prstGeom>
        </p:spPr>
      </p:pic>
      <p:pic>
        <p:nvPicPr>
          <p:cNvPr id="3" name="Imagen 2"/>
          <p:cNvPicPr>
            <a:picLocks noChangeAspect="1"/>
          </p:cNvPicPr>
          <p:nvPr/>
        </p:nvPicPr>
        <p:blipFill>
          <a:blip r:embed="rId3"/>
          <a:stretch>
            <a:fillRect/>
          </a:stretch>
        </p:blipFill>
        <p:spPr>
          <a:xfrm>
            <a:off x="2222625" y="1975619"/>
            <a:ext cx="8868315" cy="6126647"/>
          </a:xfrm>
          <a:prstGeom prst="rect">
            <a:avLst/>
          </a:prstGeom>
        </p:spPr>
      </p:pic>
    </p:spTree>
    <p:extLst>
      <p:ext uri="{BB962C8B-B14F-4D97-AF65-F5344CB8AC3E}">
        <p14:creationId xmlns:p14="http://schemas.microsoft.com/office/powerpoint/2010/main" val="21937290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7175804" y="781645"/>
            <a:ext cx="5549596"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olidFill>
                <a:latin typeface="Helvetica"/>
                <a:ea typeface="Helvetica"/>
                <a:cs typeface="Helvetica"/>
                <a:sym typeface="Helvetica"/>
              </a:defRPr>
            </a:lvl1pPr>
          </a:lstStyle>
          <a:p>
            <a:r>
              <a:rPr lang="es-CO" sz="3200" dirty="0">
                <a:solidFill>
                  <a:schemeClr val="accent1">
                    <a:lumMod val="75000"/>
                  </a:schemeClr>
                </a:solidFill>
                <a:latin typeface="Calibri" panose="020F0502020204030204" pitchFamily="34" charset="0"/>
                <a:sym typeface="Helvetica Light"/>
              </a:rPr>
              <a:t>Banca móvil y banca electrónica</a:t>
            </a:r>
          </a:p>
        </p:txBody>
      </p:sp>
      <p:sp>
        <p:nvSpPr>
          <p:cNvPr id="12" name="11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3" name="12 Rectángulo"/>
          <p:cNvSpPr/>
          <p:nvPr/>
        </p:nvSpPr>
        <p:spPr>
          <a:xfrm>
            <a:off x="1600200" y="1638300"/>
            <a:ext cx="10172700" cy="1619250"/>
          </a:xfrm>
          <a:prstGeom prst="rect">
            <a:avLst/>
          </a:prstGeom>
          <a:solidFill>
            <a:srgbClr val="FFC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4" name="Picture 2"/>
          <p:cNvPicPr>
            <a:picLocks noChangeAspect="1" noChangeArrowheads="1"/>
          </p:cNvPicPr>
          <p:nvPr/>
        </p:nvPicPr>
        <p:blipFill>
          <a:blip r:embed="rId2"/>
          <a:srcRect l="71587" t="9058" r="2485" b="66557"/>
          <a:stretch>
            <a:fillRect/>
          </a:stretch>
        </p:blipFill>
        <p:spPr bwMode="auto">
          <a:xfrm>
            <a:off x="10020300" y="1638300"/>
            <a:ext cx="1764000" cy="1619250"/>
          </a:xfrm>
          <a:prstGeom prst="rect">
            <a:avLst/>
          </a:prstGeom>
          <a:noFill/>
          <a:ln w="9525">
            <a:noFill/>
            <a:miter lim="800000"/>
            <a:headEnd/>
            <a:tailEnd/>
          </a:ln>
          <a:effectLst/>
        </p:spPr>
      </p:pic>
      <p:sp>
        <p:nvSpPr>
          <p:cNvPr id="15" name="14 CuadroTexto"/>
          <p:cNvSpPr txBox="1"/>
          <p:nvPr/>
        </p:nvSpPr>
        <p:spPr>
          <a:xfrm>
            <a:off x="1905000" y="1711325"/>
            <a:ext cx="754380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CO" sz="3200" b="1" dirty="0" smtClean="0">
                <a:solidFill>
                  <a:schemeClr val="bg1"/>
                </a:solidFill>
                <a:latin typeface="Calibri" panose="020F0502020204030204" pitchFamily="34" charset="0"/>
              </a:rPr>
              <a:t>Más del 60% de los usuarios de Internet hacen transacciones bancarias online</a:t>
            </a:r>
          </a:p>
          <a:p>
            <a:pPr marL="0" marR="0" indent="0" algn="l" defTabSz="584200"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16" name="15 Rectángulo"/>
          <p:cNvSpPr/>
          <p:nvPr/>
        </p:nvSpPr>
        <p:spPr>
          <a:xfrm>
            <a:off x="5341652" y="2337513"/>
            <a:ext cx="3048000" cy="471924"/>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16 Rectángulo"/>
          <p:cNvSpPr/>
          <p:nvPr/>
        </p:nvSpPr>
        <p:spPr>
          <a:xfrm>
            <a:off x="1600200" y="5090756"/>
            <a:ext cx="10172700" cy="1619250"/>
          </a:xfrm>
          <a:prstGeom prst="rect">
            <a:avLst/>
          </a:prstGeom>
          <a:solidFill>
            <a:srgbClr val="28D884"/>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19 Rectángulo"/>
          <p:cNvSpPr/>
          <p:nvPr/>
        </p:nvSpPr>
        <p:spPr>
          <a:xfrm>
            <a:off x="2305050" y="3981450"/>
            <a:ext cx="2476500" cy="471924"/>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1" name="Picture 2"/>
          <p:cNvPicPr>
            <a:picLocks noChangeAspect="1" noChangeArrowheads="1"/>
          </p:cNvPicPr>
          <p:nvPr/>
        </p:nvPicPr>
        <p:blipFill>
          <a:blip r:embed="rId2"/>
          <a:srcRect l="64267" t="36308" r="3733" b="33606"/>
          <a:stretch>
            <a:fillRect/>
          </a:stretch>
        </p:blipFill>
        <p:spPr bwMode="auto">
          <a:xfrm>
            <a:off x="10020300" y="5090756"/>
            <a:ext cx="1764000" cy="1618650"/>
          </a:xfrm>
          <a:prstGeom prst="rect">
            <a:avLst/>
          </a:prstGeom>
          <a:noFill/>
          <a:ln w="9525">
            <a:noFill/>
            <a:miter lim="800000"/>
            <a:headEnd/>
            <a:tailEnd/>
          </a:ln>
          <a:effectLst/>
        </p:spPr>
      </p:pic>
      <p:sp>
        <p:nvSpPr>
          <p:cNvPr id="22" name="21 Rectángulo"/>
          <p:cNvSpPr/>
          <p:nvPr/>
        </p:nvSpPr>
        <p:spPr>
          <a:xfrm>
            <a:off x="1600200" y="3352801"/>
            <a:ext cx="10172700" cy="1619250"/>
          </a:xfrm>
          <a:prstGeom prst="rect">
            <a:avLst/>
          </a:prstGeom>
          <a:solidFill>
            <a:schemeClr val="bg2">
              <a:lumMod val="9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3" name="Picture 2"/>
          <p:cNvPicPr>
            <a:picLocks noChangeAspect="1" noChangeArrowheads="1"/>
          </p:cNvPicPr>
          <p:nvPr/>
        </p:nvPicPr>
        <p:blipFill>
          <a:blip r:embed="rId2"/>
          <a:srcRect l="61867" t="67623" r="5733"/>
          <a:stretch>
            <a:fillRect/>
          </a:stretch>
        </p:blipFill>
        <p:spPr bwMode="auto">
          <a:xfrm>
            <a:off x="10027950" y="3352800"/>
            <a:ext cx="1744950" cy="1701865"/>
          </a:xfrm>
          <a:prstGeom prst="rect">
            <a:avLst/>
          </a:prstGeom>
          <a:noFill/>
          <a:ln w="9525">
            <a:noFill/>
            <a:miter lim="800000"/>
            <a:headEnd/>
            <a:tailEnd/>
          </a:ln>
          <a:effectLst/>
        </p:spPr>
      </p:pic>
      <p:sp>
        <p:nvSpPr>
          <p:cNvPr id="24" name="23 Rectángulo"/>
          <p:cNvSpPr/>
          <p:nvPr/>
        </p:nvSpPr>
        <p:spPr>
          <a:xfrm>
            <a:off x="1885950" y="5375594"/>
            <a:ext cx="5676554" cy="584775"/>
          </a:xfrm>
          <a:prstGeom prst="rect">
            <a:avLst/>
          </a:prstGeom>
        </p:spPr>
        <p:txBody>
          <a:bodyPr wrap="none">
            <a:spAutoFit/>
          </a:bodyPr>
          <a:lstStyle/>
          <a:p>
            <a:pPr algn="l"/>
            <a:r>
              <a:rPr lang="es-CO" sz="3200" b="1" dirty="0" smtClean="0">
                <a:solidFill>
                  <a:schemeClr val="bg1"/>
                </a:solidFill>
                <a:latin typeface="Calibri" panose="020F0502020204030204" pitchFamily="34" charset="0"/>
              </a:rPr>
              <a:t>Más de 3000 </a:t>
            </a:r>
            <a:r>
              <a:rPr lang="es-CO" sz="3200" b="1" dirty="0" err="1" smtClean="0">
                <a:solidFill>
                  <a:schemeClr val="bg1"/>
                </a:solidFill>
                <a:latin typeface="Calibri" panose="020F0502020204030204" pitchFamily="34" charset="0"/>
              </a:rPr>
              <a:t>apps</a:t>
            </a:r>
            <a:r>
              <a:rPr lang="es-CO" sz="3200" b="1" dirty="0" smtClean="0">
                <a:solidFill>
                  <a:schemeClr val="bg1"/>
                </a:solidFill>
                <a:latin typeface="Calibri" panose="020F0502020204030204" pitchFamily="34" charset="0"/>
              </a:rPr>
              <a:t> de m-</a:t>
            </a:r>
            <a:r>
              <a:rPr lang="es-CO" sz="3200" b="1" dirty="0" err="1" smtClean="0">
                <a:solidFill>
                  <a:schemeClr val="bg1"/>
                </a:solidFill>
                <a:latin typeface="Calibri" panose="020F0502020204030204" pitchFamily="34" charset="0"/>
              </a:rPr>
              <a:t>banking</a:t>
            </a:r>
            <a:endParaRPr lang="es-CO" sz="3200" b="1" dirty="0" smtClean="0">
              <a:solidFill>
                <a:schemeClr val="bg1"/>
              </a:solidFill>
              <a:latin typeface="Calibri" panose="020F0502020204030204" pitchFamily="34" charset="0"/>
            </a:endParaRPr>
          </a:p>
        </p:txBody>
      </p:sp>
      <p:sp>
        <p:nvSpPr>
          <p:cNvPr id="25" name="24 Rectángulo"/>
          <p:cNvSpPr/>
          <p:nvPr/>
        </p:nvSpPr>
        <p:spPr>
          <a:xfrm>
            <a:off x="5528450" y="5432744"/>
            <a:ext cx="1995954" cy="471924"/>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a:ln>
                <a:noFill/>
              </a:ln>
              <a:solidFill>
                <a:srgbClr val="FFFFFF"/>
              </a:solidFill>
              <a:effectLst/>
              <a:uFillTx/>
              <a:latin typeface="+mn-lt"/>
              <a:ea typeface="+mn-ea"/>
              <a:cs typeface="+mn-cs"/>
              <a:sym typeface="Helvetica Light"/>
            </a:endParaRPr>
          </a:p>
        </p:txBody>
      </p:sp>
      <p:sp>
        <p:nvSpPr>
          <p:cNvPr id="26" name="25 Rectángulo"/>
          <p:cNvSpPr/>
          <p:nvPr/>
        </p:nvSpPr>
        <p:spPr>
          <a:xfrm>
            <a:off x="1611600" y="6800850"/>
            <a:ext cx="10172700" cy="1619250"/>
          </a:xfrm>
          <a:prstGeom prst="rect">
            <a:avLst/>
          </a:prstGeom>
          <a:solidFill>
            <a:schemeClr val="accent1">
              <a:lumMod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8" name="27 Rectángulo"/>
          <p:cNvSpPr/>
          <p:nvPr/>
        </p:nvSpPr>
        <p:spPr>
          <a:xfrm>
            <a:off x="1885950" y="6773208"/>
            <a:ext cx="5049780" cy="2400657"/>
          </a:xfrm>
          <a:prstGeom prst="rect">
            <a:avLst/>
          </a:prstGeom>
        </p:spPr>
        <p:txBody>
          <a:bodyPr wrap="none">
            <a:spAutoFit/>
          </a:bodyPr>
          <a:lstStyle/>
          <a:p>
            <a:pPr lvl="0" algn="l"/>
            <a:r>
              <a:rPr lang="es-CO" sz="3200" b="1" dirty="0" smtClean="0">
                <a:solidFill>
                  <a:schemeClr val="bg1"/>
                </a:solidFill>
                <a:latin typeface="Calibri" panose="020F0502020204030204" pitchFamily="34" charset="0"/>
              </a:rPr>
              <a:t>Nuevas posibilidades  online</a:t>
            </a:r>
          </a:p>
          <a:p>
            <a:pPr lvl="0" algn="l"/>
            <a:r>
              <a:rPr lang="es-CO" sz="1800" b="1" dirty="0" smtClean="0">
                <a:solidFill>
                  <a:schemeClr val="bg1"/>
                </a:solidFill>
              </a:rPr>
              <a:t>Google </a:t>
            </a:r>
            <a:r>
              <a:rPr lang="es-CO" sz="1800" b="1" dirty="0" err="1" smtClean="0">
                <a:solidFill>
                  <a:schemeClr val="bg1"/>
                </a:solidFill>
              </a:rPr>
              <a:t>wallet</a:t>
            </a:r>
            <a:endParaRPr lang="es-CO" sz="1800" b="1" dirty="0" smtClean="0">
              <a:solidFill>
                <a:schemeClr val="bg1"/>
              </a:solidFill>
            </a:endParaRPr>
          </a:p>
          <a:p>
            <a:pPr lvl="0" algn="l"/>
            <a:r>
              <a:rPr lang="es-CO" sz="1800" b="1" dirty="0" err="1" smtClean="0">
                <a:solidFill>
                  <a:schemeClr val="bg1"/>
                </a:solidFill>
              </a:rPr>
              <a:t>Paypal</a:t>
            </a:r>
            <a:endParaRPr lang="es-CO" sz="1800" b="1" dirty="0" smtClean="0">
              <a:solidFill>
                <a:schemeClr val="bg1"/>
              </a:solidFill>
            </a:endParaRPr>
          </a:p>
          <a:p>
            <a:pPr lvl="0" algn="l"/>
            <a:r>
              <a:rPr lang="es-CO" sz="1800" b="1" dirty="0" err="1" smtClean="0">
                <a:solidFill>
                  <a:schemeClr val="bg1"/>
                </a:solidFill>
              </a:rPr>
              <a:t>Xoom</a:t>
            </a:r>
            <a:endParaRPr lang="es-CO" sz="1800" b="1" dirty="0" smtClean="0">
              <a:solidFill>
                <a:schemeClr val="bg1"/>
              </a:solidFill>
            </a:endParaRPr>
          </a:p>
          <a:p>
            <a:pPr lvl="0" algn="l"/>
            <a:endParaRPr lang="es-CO" sz="3200" b="1" dirty="0" smtClean="0">
              <a:solidFill>
                <a:schemeClr val="bg1"/>
              </a:solidFill>
              <a:latin typeface="Calibri" panose="020F0502020204030204" pitchFamily="34" charset="0"/>
            </a:endParaRPr>
          </a:p>
          <a:p>
            <a:pPr algn="l"/>
            <a:endParaRPr lang="es-CO" sz="3200" b="1" dirty="0" smtClean="0">
              <a:solidFill>
                <a:schemeClr val="bg1"/>
              </a:solidFill>
              <a:latin typeface="Calibri" panose="020F0502020204030204" pitchFamily="34" charset="0"/>
            </a:endParaRPr>
          </a:p>
        </p:txBody>
      </p:sp>
      <p:sp>
        <p:nvSpPr>
          <p:cNvPr id="29" name="28 Rectángulo"/>
          <p:cNvSpPr/>
          <p:nvPr/>
        </p:nvSpPr>
        <p:spPr>
          <a:xfrm>
            <a:off x="5598766" y="6840816"/>
            <a:ext cx="1386354" cy="471924"/>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0" name="29 CuadroTexto"/>
          <p:cNvSpPr txBox="1"/>
          <p:nvPr/>
        </p:nvSpPr>
        <p:spPr>
          <a:xfrm>
            <a:off x="1885950" y="3453687"/>
            <a:ext cx="7543800"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CO" sz="2800" b="1" dirty="0" smtClean="0">
                <a:solidFill>
                  <a:schemeClr val="bg1"/>
                </a:solidFill>
                <a:latin typeface="Calibri" panose="020F0502020204030204" pitchFamily="34" charset="0"/>
              </a:rPr>
              <a:t>En 2005 solo el 35% de los bancos ofrecían servicios online. Hoy esta tendencia cambia</a:t>
            </a:r>
            <a:r>
              <a:rPr lang="es-CO" sz="3200" dirty="0" smtClean="0">
                <a:solidFill>
                  <a:schemeClr val="bg1"/>
                </a:solidFill>
                <a:latin typeface="Calibri" panose="020F0502020204030204" pitchFamily="34" charset="0"/>
              </a:rPr>
              <a:t>.</a:t>
            </a:r>
          </a:p>
          <a:p>
            <a:pPr marL="0" marR="0" indent="0" algn="l" defTabSz="584200"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31" name="30 Rectángulo"/>
          <p:cNvSpPr/>
          <p:nvPr/>
        </p:nvSpPr>
        <p:spPr>
          <a:xfrm>
            <a:off x="1890246" y="3981450"/>
            <a:ext cx="2434104" cy="471924"/>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a:ln>
                <a:noFill/>
              </a:ln>
              <a:solidFill>
                <a:srgbClr val="FFFFFF"/>
              </a:solidFill>
              <a:effectLst/>
              <a:uFillTx/>
              <a:latin typeface="+mn-lt"/>
              <a:ea typeface="+mn-ea"/>
              <a:cs typeface="+mn-cs"/>
              <a:sym typeface="Helvetica Light"/>
            </a:endParaRPr>
          </a:p>
        </p:txBody>
      </p:sp>
      <p:pic>
        <p:nvPicPr>
          <p:cNvPr id="6146" name="Picture 2"/>
          <p:cNvPicPr>
            <a:picLocks noChangeAspect="1" noChangeArrowheads="1"/>
          </p:cNvPicPr>
          <p:nvPr/>
        </p:nvPicPr>
        <p:blipFill>
          <a:blip r:embed="rId3"/>
          <a:srcRect/>
          <a:stretch>
            <a:fillRect/>
          </a:stretch>
        </p:blipFill>
        <p:spPr bwMode="auto">
          <a:xfrm>
            <a:off x="10020300" y="6801979"/>
            <a:ext cx="1764000" cy="1666478"/>
          </a:xfrm>
          <a:prstGeom prst="rect">
            <a:avLst/>
          </a:prstGeom>
          <a:noFill/>
          <a:ln w="9525">
            <a:noFill/>
            <a:miter lim="800000"/>
            <a:headEnd/>
            <a:tailEnd/>
          </a:ln>
          <a:effectLst/>
        </p:spPr>
      </p:pic>
    </p:spTree>
    <p:extLst>
      <p:ext uri="{BB962C8B-B14F-4D97-AF65-F5344CB8AC3E}">
        <p14:creationId xmlns:p14="http://schemas.microsoft.com/office/powerpoint/2010/main" val="156069568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asted-image.png"/>
          <p:cNvPicPr>
            <a:picLocks noChangeAspect="1"/>
          </p:cNvPicPr>
          <p:nvPr/>
        </p:nvPicPr>
        <p:blipFill>
          <a:blip r:embed="rId2">
            <a:extLst/>
          </a:blip>
          <a:stretch>
            <a:fillRect/>
          </a:stretch>
        </p:blipFill>
        <p:spPr>
          <a:xfrm>
            <a:off x="272440" y="2838449"/>
            <a:ext cx="12026856" cy="4473675"/>
          </a:xfrm>
          <a:prstGeom prst="rect">
            <a:avLst/>
          </a:prstGeom>
          <a:ln w="12700">
            <a:miter lim="400000"/>
          </a:ln>
        </p:spPr>
      </p:pic>
      <p:sp>
        <p:nvSpPr>
          <p:cNvPr id="234" name="Shape 234"/>
          <p:cNvSpPr/>
          <p:nvPr/>
        </p:nvSpPr>
        <p:spPr>
          <a:xfrm>
            <a:off x="485800" y="886439"/>
            <a:ext cx="11981409" cy="15799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b="1">
                <a:solidFill>
                  <a:schemeClr val="accent1">
                    <a:satOff val="-3355"/>
                    <a:lumOff val="26614"/>
                  </a:schemeClr>
                </a:solidFill>
                <a:latin typeface="Helvetica"/>
                <a:ea typeface="Helvetica"/>
                <a:cs typeface="Helvetica"/>
                <a:sym typeface="Helvetica"/>
              </a:defRPr>
            </a:pPr>
            <a:r>
              <a:rPr lang="es-CO" sz="3200" b="1" dirty="0" smtClean="0">
                <a:solidFill>
                  <a:schemeClr val="accent1">
                    <a:lumMod val="75000"/>
                  </a:schemeClr>
                </a:solidFill>
                <a:latin typeface="Calibri" panose="020F0502020204030204" pitchFamily="34" charset="0"/>
                <a:sym typeface="Helvetica"/>
              </a:rPr>
              <a:t>Tarjetas de crédito y débito en circulación</a:t>
            </a:r>
          </a:p>
          <a:p>
            <a:pPr algn="r">
              <a:defRPr b="1">
                <a:solidFill>
                  <a:schemeClr val="accent1">
                    <a:satOff val="-3355"/>
                    <a:lumOff val="26614"/>
                  </a:schemeClr>
                </a:solidFill>
                <a:latin typeface="Helvetica"/>
                <a:ea typeface="Helvetica"/>
                <a:cs typeface="Helvetica"/>
                <a:sym typeface="Helvetica"/>
              </a:defRPr>
            </a:pPr>
            <a:r>
              <a:rPr lang="es-CO" sz="3200" b="1" dirty="0" smtClean="0">
                <a:solidFill>
                  <a:schemeClr val="accent1">
                    <a:lumMod val="75000"/>
                  </a:schemeClr>
                </a:solidFill>
                <a:latin typeface="Calibri" panose="020F0502020204030204" pitchFamily="34" charset="0"/>
                <a:sym typeface="Helvetica"/>
              </a:rPr>
              <a:t>América Latina</a:t>
            </a:r>
          </a:p>
          <a:p>
            <a:pPr algn="r">
              <a:defRPr b="1">
                <a:solidFill>
                  <a:schemeClr val="accent1">
                    <a:satOff val="-3355"/>
                    <a:lumOff val="26614"/>
                  </a:schemeClr>
                </a:solidFill>
                <a:latin typeface="Helvetica"/>
                <a:ea typeface="Helvetica"/>
                <a:cs typeface="Helvetica"/>
                <a:sym typeface="Helvetica"/>
              </a:defRPr>
            </a:pPr>
            <a:r>
              <a:rPr lang="es-CO" sz="3200" b="1" dirty="0" smtClean="0">
                <a:solidFill>
                  <a:schemeClr val="accent1">
                    <a:lumMod val="75000"/>
                  </a:schemeClr>
                </a:solidFill>
                <a:latin typeface="Calibri" panose="020F0502020204030204" pitchFamily="34" charset="0"/>
                <a:sym typeface="Helvetica"/>
              </a:rPr>
              <a:t>2104</a:t>
            </a:r>
            <a:endParaRPr lang="es-CO" sz="3200" b="1" dirty="0">
              <a:solidFill>
                <a:schemeClr val="accent1">
                  <a:lumMod val="75000"/>
                </a:schemeClr>
              </a:solidFill>
              <a:latin typeface="Calibri" panose="020F0502020204030204" pitchFamily="34" charset="0"/>
              <a:sym typeface="Helvetica"/>
            </a:endParaRPr>
          </a:p>
        </p:txBody>
      </p:sp>
      <p:sp>
        <p:nvSpPr>
          <p:cNvPr id="235" name="Shape 235"/>
          <p:cNvSpPr/>
          <p:nvPr/>
        </p:nvSpPr>
        <p:spPr>
          <a:xfrm>
            <a:off x="8670296" y="7765320"/>
            <a:ext cx="3629000" cy="3180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1200"/>
            </a:lvl1pPr>
          </a:lstStyle>
          <a:p>
            <a:r>
              <a:rPr lang="es-CO" sz="1400" dirty="0" smtClean="0">
                <a:latin typeface="Calibri" panose="020F0502020204030204" pitchFamily="34" charset="0"/>
              </a:rPr>
              <a:t>Fuente: Tecnocom, 2015</a:t>
            </a:r>
            <a:endParaRPr lang="es-CO" sz="1400" dirty="0">
              <a:latin typeface="Calibri" panose="020F0502020204030204" pitchFamily="34" charset="0"/>
            </a:endParaRPr>
          </a:p>
        </p:txBody>
      </p:sp>
      <p:sp>
        <p:nvSpPr>
          <p:cNvPr id="6" name="5 CuadroTexto"/>
          <p:cNvSpPr txBox="1"/>
          <p:nvPr/>
        </p:nvSpPr>
        <p:spPr>
          <a:xfrm>
            <a:off x="351409"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280160" y="2895600"/>
            <a:ext cx="2520000" cy="252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5" name="4 Elipse"/>
          <p:cNvSpPr/>
          <p:nvPr/>
        </p:nvSpPr>
        <p:spPr>
          <a:xfrm>
            <a:off x="4968240" y="2895600"/>
            <a:ext cx="2520000" cy="2520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6" name="5 Elipse"/>
          <p:cNvSpPr/>
          <p:nvPr/>
        </p:nvSpPr>
        <p:spPr>
          <a:xfrm>
            <a:off x="8793480" y="2895600"/>
            <a:ext cx="2520000" cy="252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4" name="3 CuadroTexto"/>
          <p:cNvSpPr txBox="1"/>
          <p:nvPr/>
        </p:nvSpPr>
        <p:spPr>
          <a:xfrm>
            <a:off x="102108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800" dirty="0" smtClean="0">
                <a:solidFill>
                  <a:schemeClr val="bg1">
                    <a:lumMod val="75000"/>
                  </a:schemeClr>
                </a:solidFill>
                <a:latin typeface="ApexSansBoldItalicT" pitchFamily="50" charset="0"/>
              </a:rPr>
              <a:t>Economía</a:t>
            </a:r>
          </a:p>
          <a:p>
            <a:r>
              <a:rPr lang="es-CO" sz="2800" dirty="0" smtClean="0">
                <a:solidFill>
                  <a:schemeClr val="bg1">
                    <a:lumMod val="75000"/>
                  </a:schemeClr>
                </a:solidFill>
                <a:latin typeface="ApexSansBoldItalicT" pitchFamily="50" charset="0"/>
              </a:rPr>
              <a:t> Digital</a:t>
            </a:r>
          </a:p>
        </p:txBody>
      </p:sp>
      <p:sp>
        <p:nvSpPr>
          <p:cNvPr id="8" name="7 CuadroTexto"/>
          <p:cNvSpPr txBox="1"/>
          <p:nvPr/>
        </p:nvSpPr>
        <p:spPr>
          <a:xfrm>
            <a:off x="4617720" y="5690531"/>
            <a:ext cx="32004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800" dirty="0" smtClean="0">
                <a:solidFill>
                  <a:schemeClr val="accent1">
                    <a:lumMod val="50000"/>
                  </a:schemeClr>
                </a:solidFill>
                <a:latin typeface="ApexSansBoldItalicT" pitchFamily="50" charset="0"/>
              </a:rPr>
              <a:t>Tendencias</a:t>
            </a:r>
          </a:p>
        </p:txBody>
      </p:sp>
      <p:sp>
        <p:nvSpPr>
          <p:cNvPr id="9" name="8 CuadroTexto"/>
          <p:cNvSpPr txBox="1"/>
          <p:nvPr/>
        </p:nvSpPr>
        <p:spPr>
          <a:xfrm>
            <a:off x="862584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800" dirty="0" smtClean="0">
                <a:solidFill>
                  <a:srgbClr val="FFFFFF">
                    <a:lumMod val="75000"/>
                  </a:srgbClr>
                </a:solidFill>
                <a:latin typeface="ApexSansBoldItalicT" pitchFamily="50" charset="0"/>
              </a:rPr>
              <a:t>Marco </a:t>
            </a:r>
          </a:p>
          <a:p>
            <a:r>
              <a:rPr lang="es-CO" sz="2800" dirty="0" smtClean="0">
                <a:solidFill>
                  <a:srgbClr val="FFFFFF">
                    <a:lumMod val="75000"/>
                  </a:srgbClr>
                </a:solidFill>
                <a:latin typeface="ApexSansBoldItalicT" pitchFamily="50" charset="0"/>
              </a:rPr>
              <a:t>Legal</a:t>
            </a:r>
          </a:p>
        </p:txBody>
      </p:sp>
      <p:sp>
        <p:nvSpPr>
          <p:cNvPr id="7" name="6 CuadroTexto"/>
          <p:cNvSpPr txBox="1"/>
          <p:nvPr/>
        </p:nvSpPr>
        <p:spPr>
          <a:xfrm>
            <a:off x="533400" y="363787"/>
            <a:ext cx="12115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s-CO" sz="5400" b="1" dirty="0" smtClean="0">
                <a:solidFill>
                  <a:srgbClr val="0365C0">
                    <a:lumMod val="50000"/>
                  </a:srgbClr>
                </a:solidFill>
              </a:rPr>
              <a:t>Contenido</a:t>
            </a:r>
            <a:endParaRPr lang="es-CO" sz="5400" b="1" dirty="0">
              <a:solidFill>
                <a:srgbClr val="0365C0">
                  <a:lumMod val="50000"/>
                </a:srgbClr>
              </a:solidFill>
            </a:endParaRPr>
          </a:p>
        </p:txBody>
      </p:sp>
      <p:sp>
        <p:nvSpPr>
          <p:cNvPr id="2" name="1 Elipse"/>
          <p:cNvSpPr/>
          <p:nvPr/>
        </p:nvSpPr>
        <p:spPr>
          <a:xfrm>
            <a:off x="1280160" y="2895600"/>
            <a:ext cx="2520000" cy="2520000"/>
          </a:xfrm>
          <a:prstGeom prst="ellipse">
            <a:avLst/>
          </a:prstGeom>
          <a:solidFill>
            <a:schemeClr val="bg2">
              <a:alpha val="80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10" name="9 Elipse"/>
          <p:cNvSpPr/>
          <p:nvPr/>
        </p:nvSpPr>
        <p:spPr>
          <a:xfrm>
            <a:off x="8793480" y="2926080"/>
            <a:ext cx="2520000" cy="2520000"/>
          </a:xfrm>
          <a:prstGeom prst="ellipse">
            <a:avLst/>
          </a:prstGeom>
          <a:solidFill>
            <a:schemeClr val="bg2">
              <a:alpha val="80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Tree>
    <p:extLst>
      <p:ext uri="{BB962C8B-B14F-4D97-AF65-F5344CB8AC3E}">
        <p14:creationId xmlns:p14="http://schemas.microsoft.com/office/powerpoint/2010/main" val="203611168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1254066" y="1455255"/>
            <a:ext cx="10652184"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b="1">
                <a:solidFill>
                  <a:schemeClr val="accent1">
                    <a:satOff val="-3355"/>
                    <a:lumOff val="26614"/>
                  </a:schemeClr>
                </a:solidFill>
                <a:latin typeface="Helvetica"/>
                <a:ea typeface="Helvetica"/>
                <a:cs typeface="Helvetica"/>
                <a:sym typeface="Helvetica"/>
              </a:defRPr>
            </a:pPr>
            <a:r>
              <a:rPr dirty="0">
                <a:solidFill>
                  <a:schemeClr val="accent1">
                    <a:lumMod val="50000"/>
                  </a:schemeClr>
                </a:solidFill>
              </a:rPr>
              <a:t>En </a:t>
            </a:r>
            <a:r>
              <a:rPr sz="4800" dirty="0" smtClean="0">
                <a:solidFill>
                  <a:schemeClr val="bg2">
                    <a:lumMod val="50000"/>
                  </a:schemeClr>
                </a:solidFill>
              </a:rPr>
              <a:t>201</a:t>
            </a:r>
            <a:r>
              <a:rPr lang="es-ES_tradnl" sz="4800" dirty="0" smtClean="0">
                <a:solidFill>
                  <a:schemeClr val="bg2">
                    <a:lumMod val="50000"/>
                  </a:schemeClr>
                </a:solidFill>
              </a:rPr>
              <a:t>6</a:t>
            </a:r>
            <a:r>
              <a:rPr dirty="0" smtClean="0">
                <a:solidFill>
                  <a:schemeClr val="accent1">
                    <a:lumMod val="50000"/>
                  </a:schemeClr>
                </a:solidFill>
              </a:rPr>
              <a:t>, </a:t>
            </a:r>
            <a:r>
              <a:rPr dirty="0">
                <a:solidFill>
                  <a:schemeClr val="accent1">
                    <a:lumMod val="50000"/>
                  </a:schemeClr>
                </a:solidFill>
              </a:rPr>
              <a:t>se venderán más de </a:t>
            </a:r>
          </a:p>
          <a:p>
            <a:pPr>
              <a:defRPr b="1">
                <a:solidFill>
                  <a:schemeClr val="accent1">
                    <a:satOff val="-3355"/>
                    <a:lumOff val="26614"/>
                  </a:schemeClr>
                </a:solidFill>
                <a:latin typeface="Helvetica"/>
                <a:ea typeface="Helvetica"/>
                <a:cs typeface="Helvetica"/>
                <a:sym typeface="Helvetica"/>
              </a:defRPr>
            </a:pPr>
            <a:r>
              <a:rPr dirty="0">
                <a:solidFill>
                  <a:schemeClr val="accent1">
                    <a:lumMod val="50000"/>
                  </a:schemeClr>
                </a:solidFill>
              </a:rPr>
              <a:t>mil </a:t>
            </a:r>
            <a:r>
              <a:rPr lang="es-ES_tradnl" dirty="0" smtClean="0">
                <a:solidFill>
                  <a:schemeClr val="accent1">
                    <a:lumMod val="50000"/>
                  </a:schemeClr>
                </a:solidFill>
              </a:rPr>
              <a:t>cuatrocientos </a:t>
            </a:r>
            <a:r>
              <a:rPr dirty="0" smtClean="0">
                <a:solidFill>
                  <a:schemeClr val="accent1">
                    <a:lumMod val="50000"/>
                  </a:schemeClr>
                </a:solidFill>
              </a:rPr>
              <a:t>millones </a:t>
            </a:r>
            <a:r>
              <a:rPr dirty="0">
                <a:solidFill>
                  <a:schemeClr val="accent1">
                    <a:lumMod val="50000"/>
                  </a:schemeClr>
                </a:solidFill>
              </a:rPr>
              <a:t>de smartphones</a:t>
            </a:r>
          </a:p>
        </p:txBody>
      </p:sp>
      <p:sp>
        <p:nvSpPr>
          <p:cNvPr id="302" name="Shape 302"/>
          <p:cNvSpPr/>
          <p:nvPr/>
        </p:nvSpPr>
        <p:spPr>
          <a:xfrm>
            <a:off x="530038" y="860220"/>
            <a:ext cx="102657"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b="1">
                <a:solidFill>
                  <a:schemeClr val="accent4">
                    <a:hueOff val="384618"/>
                    <a:satOff val="3869"/>
                    <a:lumOff val="5802"/>
                  </a:schemeClr>
                </a:solidFill>
                <a:latin typeface="Helvetica"/>
                <a:ea typeface="Helvetica"/>
                <a:cs typeface="Helvetica"/>
                <a:sym typeface="Helvetica"/>
              </a:defRPr>
            </a:pPr>
            <a:endParaRPr sz="3200" dirty="0"/>
          </a:p>
        </p:txBody>
      </p:sp>
      <p:sp>
        <p:nvSpPr>
          <p:cNvPr id="4" name="3 Rectángulo"/>
          <p:cNvSpPr/>
          <p:nvPr/>
        </p:nvSpPr>
        <p:spPr>
          <a:xfrm>
            <a:off x="8759672" y="267566"/>
            <a:ext cx="3859048" cy="769441"/>
          </a:xfrm>
          <a:prstGeom prst="rect">
            <a:avLst/>
          </a:prstGeom>
        </p:spPr>
        <p:txBody>
          <a:bodyPr wrap="square">
            <a:spAutoFit/>
          </a:bodyPr>
          <a:lstStyle/>
          <a:p>
            <a:pPr algn="r"/>
            <a:r>
              <a:rPr lang="es-CO" sz="4400" b="1" dirty="0" smtClean="0">
                <a:solidFill>
                  <a:schemeClr val="accent1">
                    <a:lumMod val="50000"/>
                  </a:schemeClr>
                </a:solidFill>
                <a:latin typeface="Calibri" panose="020F0502020204030204" pitchFamily="34" charset="0"/>
              </a:rPr>
              <a:t>Tendencias</a:t>
            </a:r>
            <a:endParaRPr lang="es-CO" sz="4400" b="1" dirty="0">
              <a:solidFill>
                <a:schemeClr val="accent1">
                  <a:lumMod val="50000"/>
                </a:schemeClr>
              </a:solidFill>
              <a:latin typeface="Calibri" panose="020F0502020204030204" pitchFamily="34" charset="0"/>
            </a:endParaRPr>
          </a:p>
        </p:txBody>
      </p:sp>
      <p:pic>
        <p:nvPicPr>
          <p:cNvPr id="26626" name="Picture 2" descr="Teléfono móvil iconos de aplicaciones Vector Premium"/>
          <p:cNvPicPr>
            <a:picLocks noChangeAspect="1" noChangeArrowheads="1"/>
          </p:cNvPicPr>
          <p:nvPr/>
        </p:nvPicPr>
        <p:blipFill>
          <a:blip r:embed="rId2"/>
          <a:srcRect b="4153"/>
          <a:stretch>
            <a:fillRect/>
          </a:stretch>
        </p:blipFill>
        <p:spPr bwMode="auto">
          <a:xfrm>
            <a:off x="1822747" y="2850509"/>
            <a:ext cx="4829747" cy="4629150"/>
          </a:xfrm>
          <a:prstGeom prst="rect">
            <a:avLst/>
          </a:prstGeom>
          <a:noFill/>
        </p:spPr>
      </p:pic>
      <p:sp>
        <p:nvSpPr>
          <p:cNvPr id="9" name="8 CuadroTexto"/>
          <p:cNvSpPr txBox="1"/>
          <p:nvPr/>
        </p:nvSpPr>
        <p:spPr>
          <a:xfrm>
            <a:off x="7076502" y="4286250"/>
            <a:ext cx="4829748" cy="1210588"/>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400" b="1" dirty="0">
                <a:solidFill>
                  <a:schemeClr val="bg1"/>
                </a:solidFill>
              </a:rPr>
              <a:t>El móvil se consolida como el dispositivo de mayor </a:t>
            </a:r>
            <a:r>
              <a:rPr lang="es-CO" sz="2400" b="1" dirty="0" smtClean="0">
                <a:solidFill>
                  <a:schemeClr val="bg1"/>
                </a:solidFill>
              </a:rPr>
              <a:t>penetración</a:t>
            </a:r>
            <a:endParaRPr lang="es-CO" sz="2400" b="1" dirty="0">
              <a:solidFill>
                <a:schemeClr val="bg1"/>
              </a:solidFill>
            </a:endParaRPr>
          </a:p>
        </p:txBody>
      </p:sp>
    </p:spTree>
    <p:extLst>
      <p:ext uri="{BB962C8B-B14F-4D97-AF65-F5344CB8AC3E}">
        <p14:creationId xmlns:p14="http://schemas.microsoft.com/office/powerpoint/2010/main" val="402480486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asted-image.png"/>
          <p:cNvPicPr>
            <a:picLocks noChangeAspect="1"/>
          </p:cNvPicPr>
          <p:nvPr/>
        </p:nvPicPr>
        <p:blipFill>
          <a:blip r:embed="rId2">
            <a:extLst/>
          </a:blip>
          <a:stretch>
            <a:fillRect/>
          </a:stretch>
        </p:blipFill>
        <p:spPr>
          <a:xfrm>
            <a:off x="736600" y="2848610"/>
            <a:ext cx="11531600" cy="5092700"/>
          </a:xfrm>
          <a:prstGeom prst="rect">
            <a:avLst/>
          </a:prstGeom>
          <a:ln w="12700">
            <a:miter lim="400000"/>
          </a:ln>
        </p:spPr>
      </p:pic>
      <p:sp>
        <p:nvSpPr>
          <p:cNvPr id="305" name="Shape 305"/>
          <p:cNvSpPr/>
          <p:nvPr/>
        </p:nvSpPr>
        <p:spPr>
          <a:xfrm>
            <a:off x="364481" y="1064240"/>
            <a:ext cx="11370319" cy="15799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b="1">
                <a:solidFill>
                  <a:schemeClr val="accent4">
                    <a:hueOff val="384618"/>
                    <a:satOff val="3869"/>
                    <a:lumOff val="5802"/>
                  </a:schemeClr>
                </a:solidFill>
                <a:latin typeface="Helvetica Neue"/>
                <a:ea typeface="Helvetica Neue"/>
                <a:cs typeface="Helvetica Neue"/>
                <a:sym typeface="Helvetica Neue"/>
              </a:defRPr>
            </a:pPr>
            <a:r>
              <a:rPr sz="3200" dirty="0">
                <a:solidFill>
                  <a:srgbClr val="19C8D1"/>
                </a:solidFill>
                <a:latin typeface="Calibri" panose="020F0502020204030204" pitchFamily="34" charset="0"/>
              </a:rPr>
              <a:t>Total de unidades vendidas en todo el </a:t>
            </a:r>
            <a:r>
              <a:rPr sz="3200" dirty="0" err="1">
                <a:solidFill>
                  <a:srgbClr val="19C8D1"/>
                </a:solidFill>
                <a:latin typeface="Calibri" panose="020F0502020204030204" pitchFamily="34" charset="0"/>
              </a:rPr>
              <a:t>mundo</a:t>
            </a:r>
            <a:r>
              <a:rPr sz="3200" dirty="0">
                <a:solidFill>
                  <a:srgbClr val="19C8D1"/>
                </a:solidFill>
                <a:latin typeface="Calibri" panose="020F0502020204030204" pitchFamily="34" charset="0"/>
              </a:rPr>
              <a:t> </a:t>
            </a:r>
            <a:r>
              <a:rPr sz="3200" dirty="0" smtClean="0">
                <a:solidFill>
                  <a:srgbClr val="19C8D1"/>
                </a:solidFill>
                <a:latin typeface="Calibri" panose="020F0502020204030204" pitchFamily="34" charset="0"/>
              </a:rPr>
              <a:t>de </a:t>
            </a:r>
            <a:r>
              <a:rPr sz="3200" dirty="0">
                <a:solidFill>
                  <a:srgbClr val="19C8D1"/>
                </a:solidFill>
                <a:latin typeface="Calibri" panose="020F0502020204030204" pitchFamily="34" charset="0"/>
              </a:rPr>
              <a:t>PCs, smartphones, tabletas, televisores y videoconsolas</a:t>
            </a:r>
          </a:p>
          <a:p>
            <a:pPr>
              <a:defRPr b="1">
                <a:solidFill>
                  <a:schemeClr val="accent4">
                    <a:hueOff val="384618"/>
                    <a:satOff val="3869"/>
                    <a:lumOff val="5802"/>
                  </a:schemeClr>
                </a:solidFill>
                <a:latin typeface="Helvetica Neue"/>
                <a:ea typeface="Helvetica Neue"/>
                <a:cs typeface="Helvetica Neue"/>
                <a:sym typeface="Helvetica Neue"/>
              </a:defRPr>
            </a:pPr>
            <a:r>
              <a:rPr sz="3200" dirty="0">
                <a:solidFill>
                  <a:srgbClr val="19C8D1"/>
                </a:solidFill>
                <a:latin typeface="Calibri" panose="020F0502020204030204" pitchFamily="34" charset="0"/>
              </a:rPr>
              <a:t>2013-2018</a:t>
            </a:r>
          </a:p>
        </p:txBody>
      </p:sp>
      <p:sp>
        <p:nvSpPr>
          <p:cNvPr id="306" name="Shape 306"/>
          <p:cNvSpPr/>
          <p:nvPr/>
        </p:nvSpPr>
        <p:spPr>
          <a:xfrm>
            <a:off x="933094" y="8269816"/>
            <a:ext cx="1232612" cy="241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00"/>
            </a:lvl1pPr>
          </a:lstStyle>
          <a:p>
            <a:r>
              <a:t>Fuente: Deloitte, 2015</a:t>
            </a:r>
          </a:p>
        </p:txBody>
      </p:sp>
      <p:sp>
        <p:nvSpPr>
          <p:cNvPr id="6" name="5 Rectángulo"/>
          <p:cNvSpPr/>
          <p:nvPr/>
        </p:nvSpPr>
        <p:spPr>
          <a:xfrm>
            <a:off x="8759672" y="267566"/>
            <a:ext cx="3859048" cy="769441"/>
          </a:xfrm>
          <a:prstGeom prst="rect">
            <a:avLst/>
          </a:prstGeom>
        </p:spPr>
        <p:txBody>
          <a:bodyPr wrap="square">
            <a:spAutoFit/>
          </a:bodyPr>
          <a:lstStyle/>
          <a:p>
            <a:pPr algn="r"/>
            <a:r>
              <a:rPr lang="es-CO" sz="4400" b="1" dirty="0" smtClean="0">
                <a:solidFill>
                  <a:schemeClr val="accent1">
                    <a:lumMod val="50000"/>
                  </a:schemeClr>
                </a:solidFill>
                <a:latin typeface="Calibri" panose="020F0502020204030204" pitchFamily="34" charset="0"/>
              </a:rPr>
              <a:t>Tendencias</a:t>
            </a:r>
            <a:endParaRPr lang="es-CO" sz="44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81928668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p:nvPr/>
        </p:nvSpPr>
        <p:spPr>
          <a:xfrm>
            <a:off x="1498600" y="6045200"/>
            <a:ext cx="9307711" cy="1270000"/>
          </a:xfrm>
          <a:prstGeom prst="roundRect">
            <a:avLst>
              <a:gd name="adj" fmla="val 15000"/>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000">
                <a:solidFill>
                  <a:srgbClr val="FFFFFF"/>
                </a:solidFill>
              </a:defRPr>
            </a:lvl1pPr>
          </a:lstStyle>
          <a:p>
            <a:r>
              <a:rPr>
                <a:latin typeface="Calibri" panose="020F0502020204030204" pitchFamily="34" charset="0"/>
              </a:rPr>
              <a:t>En 2014, la banca móvil creció 334%, sector de servicios bancarios de mayor crecimiento</a:t>
            </a:r>
          </a:p>
        </p:txBody>
      </p:sp>
      <p:sp>
        <p:nvSpPr>
          <p:cNvPr id="313" name="Shape 313"/>
          <p:cNvSpPr/>
          <p:nvPr/>
        </p:nvSpPr>
        <p:spPr>
          <a:xfrm>
            <a:off x="1447800" y="4241800"/>
            <a:ext cx="9307711" cy="1270000"/>
          </a:xfrm>
          <a:prstGeom prst="roundRect">
            <a:avLst>
              <a:gd name="adj" fmla="val 15000"/>
            </a:avLst>
          </a:prstGeom>
          <a:solidFill>
            <a:schemeClr val="accent1">
              <a:satOff val="-3355"/>
              <a:lumOff val="26614"/>
            </a:schemeClr>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000">
                <a:solidFill>
                  <a:srgbClr val="FFFFFF"/>
                </a:solidFill>
              </a:defRPr>
            </a:lvl1pPr>
          </a:lstStyle>
          <a:p>
            <a:r>
              <a:rPr>
                <a:latin typeface="Calibri" panose="020F0502020204030204" pitchFamily="34" charset="0"/>
              </a:rPr>
              <a:t>Colombia es el tercer país con la mayor cantidad de operaciones de banca móvil</a:t>
            </a:r>
          </a:p>
        </p:txBody>
      </p:sp>
      <p:sp>
        <p:nvSpPr>
          <p:cNvPr id="314" name="Shape 314"/>
          <p:cNvSpPr/>
          <p:nvPr/>
        </p:nvSpPr>
        <p:spPr>
          <a:xfrm>
            <a:off x="1498600" y="2438400"/>
            <a:ext cx="9307711" cy="1270000"/>
          </a:xfrm>
          <a:prstGeom prst="roundRect">
            <a:avLst>
              <a:gd name="adj" fmla="val 15000"/>
            </a:avLst>
          </a:prstGeom>
          <a:solidFill>
            <a:schemeClr val="accent4">
              <a:hueOff val="384618"/>
              <a:satOff val="3869"/>
              <a:lumOff val="5802"/>
            </a:schemeClr>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000">
                <a:solidFill>
                  <a:srgbClr val="FFFFFF"/>
                </a:solidFill>
              </a:defRPr>
            </a:lvl1pPr>
          </a:lstStyle>
          <a:p>
            <a:r>
              <a:rPr dirty="0">
                <a:latin typeface="Calibri" panose="020F0502020204030204" pitchFamily="34" charset="0"/>
              </a:rPr>
              <a:t>2,5 </a:t>
            </a:r>
            <a:r>
              <a:rPr dirty="0" err="1">
                <a:latin typeface="Calibri" panose="020F0502020204030204" pitchFamily="34" charset="0"/>
              </a:rPr>
              <a:t>millones</a:t>
            </a:r>
            <a:r>
              <a:rPr dirty="0">
                <a:latin typeface="Calibri" panose="020F0502020204030204" pitchFamily="34" charset="0"/>
              </a:rPr>
              <a:t> de personas </a:t>
            </a:r>
            <a:r>
              <a:rPr dirty="0" err="1">
                <a:latin typeface="Calibri" panose="020F0502020204030204" pitchFamily="34" charset="0"/>
              </a:rPr>
              <a:t>administran</a:t>
            </a:r>
            <a:r>
              <a:rPr dirty="0">
                <a:latin typeface="Calibri" panose="020F0502020204030204" pitchFamily="34" charset="0"/>
              </a:rPr>
              <a:t> </a:t>
            </a:r>
            <a:r>
              <a:rPr dirty="0" err="1">
                <a:latin typeface="Calibri" panose="020F0502020204030204" pitchFamily="34" charset="0"/>
              </a:rPr>
              <a:t>dinero</a:t>
            </a:r>
            <a:r>
              <a:rPr dirty="0">
                <a:latin typeface="Calibri" panose="020F0502020204030204" pitchFamily="34" charset="0"/>
              </a:rPr>
              <a:t> </a:t>
            </a:r>
            <a:r>
              <a:rPr dirty="0" err="1">
                <a:latin typeface="Calibri" panose="020F0502020204030204" pitchFamily="34" charset="0"/>
              </a:rPr>
              <a:t>electrónicamente</a:t>
            </a:r>
            <a:endParaRPr dirty="0">
              <a:latin typeface="Calibri" panose="020F0502020204030204" pitchFamily="34" charset="0"/>
            </a:endParaRPr>
          </a:p>
        </p:txBody>
      </p:sp>
      <p:sp>
        <p:nvSpPr>
          <p:cNvPr id="315" name="Shape 315"/>
          <p:cNvSpPr/>
          <p:nvPr/>
        </p:nvSpPr>
        <p:spPr>
          <a:xfrm>
            <a:off x="853440" y="1071107"/>
            <a:ext cx="10837555"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b="1">
                <a:solidFill>
                  <a:schemeClr val="accent1">
                    <a:satOff val="-3355"/>
                    <a:lumOff val="26614"/>
                  </a:schemeClr>
                </a:solidFill>
                <a:latin typeface="Helvetica"/>
                <a:ea typeface="Helvetica"/>
                <a:cs typeface="Helvetica"/>
                <a:sym typeface="Helvetica"/>
              </a:defRPr>
            </a:pPr>
            <a:r>
              <a:rPr lang="es-CO" b="1" dirty="0" smtClean="0">
                <a:solidFill>
                  <a:schemeClr val="accent1">
                    <a:lumMod val="75000"/>
                  </a:schemeClr>
                </a:solidFill>
                <a:latin typeface="Calibri" panose="020F0502020204030204" pitchFamily="34" charset="0"/>
                <a:ea typeface="Helvetica"/>
                <a:cs typeface="Helvetica"/>
              </a:rPr>
              <a:t>Banca Móvil en Colombia</a:t>
            </a:r>
          </a:p>
          <a:p>
            <a:pPr>
              <a:defRPr b="1">
                <a:solidFill>
                  <a:schemeClr val="accent1">
                    <a:satOff val="-3355"/>
                    <a:lumOff val="26614"/>
                  </a:schemeClr>
                </a:solidFill>
                <a:latin typeface="Helvetica"/>
                <a:ea typeface="Helvetica"/>
                <a:cs typeface="Helvetica"/>
                <a:sym typeface="Helvetica"/>
              </a:defRPr>
            </a:pPr>
            <a:r>
              <a:rPr lang="es-CO" b="1" dirty="0" smtClean="0">
                <a:solidFill>
                  <a:schemeClr val="accent1">
                    <a:lumMod val="75000"/>
                  </a:schemeClr>
                </a:solidFill>
                <a:latin typeface="Calibri" panose="020F0502020204030204" pitchFamily="34" charset="0"/>
                <a:ea typeface="Helvetica"/>
                <a:cs typeface="Helvetica"/>
              </a:rPr>
              <a:t>2014</a:t>
            </a:r>
            <a:endParaRPr lang="es-CO" b="1" dirty="0">
              <a:solidFill>
                <a:schemeClr val="accent1">
                  <a:lumMod val="75000"/>
                </a:schemeClr>
              </a:solidFill>
              <a:latin typeface="Calibri" panose="020F0502020204030204" pitchFamily="34" charset="0"/>
              <a:ea typeface="Helvetica"/>
              <a:cs typeface="Helvetica"/>
            </a:endParaRPr>
          </a:p>
        </p:txBody>
      </p:sp>
      <p:sp>
        <p:nvSpPr>
          <p:cNvPr id="8" name="7 Rectángulo"/>
          <p:cNvSpPr/>
          <p:nvPr/>
        </p:nvSpPr>
        <p:spPr>
          <a:xfrm>
            <a:off x="8759672" y="267566"/>
            <a:ext cx="3859048" cy="769441"/>
          </a:xfrm>
          <a:prstGeom prst="rect">
            <a:avLst/>
          </a:prstGeom>
        </p:spPr>
        <p:txBody>
          <a:bodyPr wrap="square">
            <a:spAutoFit/>
          </a:bodyPr>
          <a:lstStyle/>
          <a:p>
            <a:pPr algn="r"/>
            <a:r>
              <a:rPr lang="es-CO" sz="4400" b="1" dirty="0" smtClean="0">
                <a:solidFill>
                  <a:schemeClr val="accent1">
                    <a:lumMod val="50000"/>
                  </a:schemeClr>
                </a:solidFill>
                <a:latin typeface="Calibri" panose="020F0502020204030204" pitchFamily="34" charset="0"/>
              </a:rPr>
              <a:t>Tendencias</a:t>
            </a:r>
            <a:endParaRPr lang="es-CO" sz="44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186709350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asted-image.png"/>
          <p:cNvPicPr>
            <a:picLocks noChangeAspect="1"/>
          </p:cNvPicPr>
          <p:nvPr/>
        </p:nvPicPr>
        <p:blipFill>
          <a:blip r:embed="rId2">
            <a:extLst/>
          </a:blip>
          <a:stretch>
            <a:fillRect/>
          </a:stretch>
        </p:blipFill>
        <p:spPr>
          <a:xfrm>
            <a:off x="32046" y="3075397"/>
            <a:ext cx="12795882" cy="4273434"/>
          </a:xfrm>
          <a:prstGeom prst="rect">
            <a:avLst/>
          </a:prstGeom>
          <a:ln w="12700">
            <a:miter lim="400000"/>
          </a:ln>
        </p:spPr>
      </p:pic>
      <p:sp>
        <p:nvSpPr>
          <p:cNvPr id="318" name="Shape 318"/>
          <p:cNvSpPr/>
          <p:nvPr/>
        </p:nvSpPr>
        <p:spPr>
          <a:xfrm>
            <a:off x="1059941" y="1010741"/>
            <a:ext cx="11025379"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b="1">
                <a:solidFill>
                  <a:schemeClr val="accent1">
                    <a:satOff val="-3355"/>
                    <a:lumOff val="26614"/>
                  </a:schemeClr>
                </a:solidFill>
                <a:latin typeface="Helvetica"/>
                <a:ea typeface="Helvetica"/>
                <a:cs typeface="Helvetica"/>
                <a:sym typeface="Helvetica"/>
              </a:defRPr>
            </a:pPr>
            <a:r>
              <a:rPr sz="3200" b="1" dirty="0">
                <a:solidFill>
                  <a:schemeClr val="accent1">
                    <a:lumMod val="75000"/>
                  </a:schemeClr>
                </a:solidFill>
                <a:latin typeface="Calibri" panose="020F0502020204030204" pitchFamily="34" charset="0"/>
                <a:ea typeface="Helvetica"/>
                <a:cs typeface="Helvetica"/>
              </a:rPr>
              <a:t>Transacciones de banca en Internet</a:t>
            </a:r>
          </a:p>
          <a:p>
            <a:pPr algn="r">
              <a:defRPr b="1">
                <a:solidFill>
                  <a:schemeClr val="accent1">
                    <a:satOff val="-3355"/>
                    <a:lumOff val="26614"/>
                  </a:schemeClr>
                </a:solidFill>
                <a:latin typeface="Helvetica"/>
                <a:ea typeface="Helvetica"/>
                <a:cs typeface="Helvetica"/>
                <a:sym typeface="Helvetica"/>
              </a:defRPr>
            </a:pPr>
            <a:r>
              <a:rPr sz="3200" b="1" dirty="0" smtClean="0">
                <a:solidFill>
                  <a:schemeClr val="accent1">
                    <a:lumMod val="75000"/>
                  </a:schemeClr>
                </a:solidFill>
                <a:latin typeface="Calibri" panose="020F0502020204030204" pitchFamily="34" charset="0"/>
                <a:ea typeface="Helvetica"/>
                <a:cs typeface="Helvetica"/>
              </a:rPr>
              <a:t>Colombia</a:t>
            </a:r>
            <a:r>
              <a:rPr lang="es-CO" sz="3200" b="1" dirty="0">
                <a:solidFill>
                  <a:schemeClr val="accent1">
                    <a:lumMod val="75000"/>
                  </a:schemeClr>
                </a:solidFill>
                <a:latin typeface="Calibri" panose="020F0502020204030204" pitchFamily="34" charset="0"/>
                <a:ea typeface="Helvetica"/>
                <a:cs typeface="Helvetica"/>
              </a:rPr>
              <a:t> </a:t>
            </a:r>
            <a:r>
              <a:rPr lang="es-CO" sz="3200" b="1" dirty="0" smtClean="0">
                <a:solidFill>
                  <a:schemeClr val="accent1">
                    <a:lumMod val="75000"/>
                  </a:schemeClr>
                </a:solidFill>
                <a:latin typeface="Calibri" panose="020F0502020204030204" pitchFamily="34" charset="0"/>
                <a:ea typeface="Helvetica"/>
                <a:cs typeface="Helvetica"/>
              </a:rPr>
              <a:t>- </a:t>
            </a:r>
            <a:r>
              <a:rPr sz="3200" b="1" dirty="0" smtClean="0">
                <a:solidFill>
                  <a:schemeClr val="accent1">
                    <a:lumMod val="75000"/>
                  </a:schemeClr>
                </a:solidFill>
                <a:latin typeface="Calibri" panose="020F0502020204030204" pitchFamily="34" charset="0"/>
                <a:ea typeface="Helvetica"/>
                <a:cs typeface="Helvetica"/>
              </a:rPr>
              <a:t>201</a:t>
            </a:r>
            <a:r>
              <a:rPr lang="es-ES_tradnl" sz="3200" b="1" dirty="0">
                <a:solidFill>
                  <a:schemeClr val="accent1">
                    <a:lumMod val="75000"/>
                  </a:schemeClr>
                </a:solidFill>
                <a:latin typeface="Calibri" panose="020F0502020204030204" pitchFamily="34" charset="0"/>
                <a:ea typeface="Helvetica"/>
                <a:cs typeface="Helvetica"/>
              </a:rPr>
              <a:t>5</a:t>
            </a:r>
            <a:endParaRPr sz="3200" b="1" dirty="0">
              <a:solidFill>
                <a:schemeClr val="accent1">
                  <a:lumMod val="75000"/>
                </a:schemeClr>
              </a:solidFill>
              <a:latin typeface="Calibri" panose="020F0502020204030204" pitchFamily="34" charset="0"/>
              <a:ea typeface="Helvetica"/>
              <a:cs typeface="Helvetica"/>
            </a:endParaRPr>
          </a:p>
        </p:txBody>
      </p:sp>
      <p:sp>
        <p:nvSpPr>
          <p:cNvPr id="6" name="5 Rectángulo"/>
          <p:cNvSpPr/>
          <p:nvPr/>
        </p:nvSpPr>
        <p:spPr>
          <a:xfrm>
            <a:off x="8226272" y="252326"/>
            <a:ext cx="3859048" cy="769441"/>
          </a:xfrm>
          <a:prstGeom prst="rect">
            <a:avLst/>
          </a:prstGeom>
        </p:spPr>
        <p:txBody>
          <a:bodyPr wrap="square">
            <a:spAutoFit/>
          </a:bodyPr>
          <a:lstStyle/>
          <a:p>
            <a:pPr algn="r"/>
            <a:r>
              <a:rPr lang="es-CO" sz="4400" b="1" dirty="0" smtClean="0">
                <a:solidFill>
                  <a:schemeClr val="accent1">
                    <a:lumMod val="50000"/>
                  </a:schemeClr>
                </a:solidFill>
                <a:latin typeface="Calibri" panose="020F0502020204030204" pitchFamily="34" charset="0"/>
              </a:rPr>
              <a:t>Tendencias</a:t>
            </a:r>
            <a:endParaRPr lang="es-CO" sz="44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399123289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asted-image.png"/>
          <p:cNvPicPr>
            <a:picLocks noChangeAspect="1"/>
          </p:cNvPicPr>
          <p:nvPr/>
        </p:nvPicPr>
        <p:blipFill>
          <a:blip r:embed="rId2">
            <a:extLst/>
          </a:blip>
          <a:stretch>
            <a:fillRect/>
          </a:stretch>
        </p:blipFill>
        <p:spPr>
          <a:xfrm>
            <a:off x="393024" y="3351642"/>
            <a:ext cx="12617744" cy="4749924"/>
          </a:xfrm>
          <a:prstGeom prst="rect">
            <a:avLst/>
          </a:prstGeom>
          <a:ln w="12700">
            <a:miter lim="400000"/>
          </a:ln>
        </p:spPr>
      </p:pic>
      <p:sp>
        <p:nvSpPr>
          <p:cNvPr id="321" name="Shape 321"/>
          <p:cNvSpPr/>
          <p:nvPr/>
        </p:nvSpPr>
        <p:spPr>
          <a:xfrm>
            <a:off x="7912099" y="1257300"/>
            <a:ext cx="127001" cy="1193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endParaRPr/>
          </a:p>
        </p:txBody>
      </p:sp>
      <p:sp>
        <p:nvSpPr>
          <p:cNvPr id="322" name="Shape 322"/>
          <p:cNvSpPr/>
          <p:nvPr/>
        </p:nvSpPr>
        <p:spPr>
          <a:xfrm>
            <a:off x="6920445" y="1254581"/>
            <a:ext cx="5164875"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r">
              <a:defRPr b="1">
                <a:solidFill>
                  <a:schemeClr val="accent1">
                    <a:satOff val="-3355"/>
                    <a:lumOff val="26614"/>
                  </a:schemeClr>
                </a:solidFill>
                <a:latin typeface="Helvetica"/>
                <a:ea typeface="Helvetica"/>
                <a:cs typeface="Helvetica"/>
                <a:sym typeface="Helvetica"/>
              </a:defRPr>
            </a:pPr>
            <a:r>
              <a:rPr sz="3200" b="1" dirty="0">
                <a:solidFill>
                  <a:schemeClr val="accent1">
                    <a:lumMod val="75000"/>
                  </a:schemeClr>
                </a:solidFill>
                <a:latin typeface="Calibri" panose="020F0502020204030204" pitchFamily="34" charset="0"/>
                <a:ea typeface="Helvetica"/>
                <a:cs typeface="Helvetica"/>
              </a:rPr>
              <a:t>Transacciones de banca móvil</a:t>
            </a:r>
          </a:p>
          <a:p>
            <a:pPr algn="r">
              <a:defRPr b="1">
                <a:solidFill>
                  <a:schemeClr val="accent1">
                    <a:satOff val="-3355"/>
                    <a:lumOff val="26614"/>
                  </a:schemeClr>
                </a:solidFill>
                <a:latin typeface="Helvetica"/>
                <a:ea typeface="Helvetica"/>
                <a:cs typeface="Helvetica"/>
                <a:sym typeface="Helvetica"/>
              </a:defRPr>
            </a:pPr>
            <a:r>
              <a:rPr sz="3200" b="1" dirty="0">
                <a:solidFill>
                  <a:schemeClr val="accent1">
                    <a:lumMod val="75000"/>
                  </a:schemeClr>
                </a:solidFill>
                <a:latin typeface="Calibri" panose="020F0502020204030204" pitchFamily="34" charset="0"/>
                <a:ea typeface="Helvetica"/>
                <a:cs typeface="Helvetica"/>
              </a:rPr>
              <a:t>Colombia </a:t>
            </a:r>
            <a:r>
              <a:rPr lang="es-CO" sz="3200" b="1" dirty="0" smtClean="0">
                <a:solidFill>
                  <a:schemeClr val="accent1">
                    <a:lumMod val="75000"/>
                  </a:schemeClr>
                </a:solidFill>
                <a:latin typeface="Calibri" panose="020F0502020204030204" pitchFamily="34" charset="0"/>
                <a:ea typeface="Helvetica"/>
                <a:cs typeface="Helvetica"/>
              </a:rPr>
              <a:t>- </a:t>
            </a:r>
            <a:r>
              <a:rPr sz="3200" b="1" dirty="0" smtClean="0">
                <a:solidFill>
                  <a:schemeClr val="accent1">
                    <a:lumMod val="75000"/>
                  </a:schemeClr>
                </a:solidFill>
                <a:latin typeface="Calibri" panose="020F0502020204030204" pitchFamily="34" charset="0"/>
                <a:ea typeface="Helvetica"/>
                <a:cs typeface="Helvetica"/>
              </a:rPr>
              <a:t>201</a:t>
            </a:r>
            <a:r>
              <a:rPr lang="es-ES_tradnl" sz="3200" b="1" dirty="0">
                <a:solidFill>
                  <a:schemeClr val="accent1">
                    <a:lumMod val="75000"/>
                  </a:schemeClr>
                </a:solidFill>
                <a:latin typeface="Calibri" panose="020F0502020204030204" pitchFamily="34" charset="0"/>
                <a:ea typeface="Helvetica"/>
                <a:cs typeface="Helvetica"/>
              </a:rPr>
              <a:t>5</a:t>
            </a:r>
            <a:endParaRPr sz="3200" b="1" dirty="0">
              <a:solidFill>
                <a:schemeClr val="accent1">
                  <a:lumMod val="75000"/>
                </a:schemeClr>
              </a:solidFill>
              <a:latin typeface="Calibri" panose="020F0502020204030204" pitchFamily="34" charset="0"/>
              <a:ea typeface="Helvetica"/>
              <a:cs typeface="Helvetica"/>
            </a:endParaRPr>
          </a:p>
        </p:txBody>
      </p:sp>
      <p:sp>
        <p:nvSpPr>
          <p:cNvPr id="6" name="5 Rectángulo"/>
          <p:cNvSpPr/>
          <p:nvPr/>
        </p:nvSpPr>
        <p:spPr>
          <a:xfrm>
            <a:off x="8226272" y="252326"/>
            <a:ext cx="3859048" cy="769441"/>
          </a:xfrm>
          <a:prstGeom prst="rect">
            <a:avLst/>
          </a:prstGeom>
        </p:spPr>
        <p:txBody>
          <a:bodyPr wrap="square">
            <a:spAutoFit/>
          </a:bodyPr>
          <a:lstStyle/>
          <a:p>
            <a:pPr algn="r"/>
            <a:r>
              <a:rPr lang="es-CO" sz="4400" b="1" dirty="0" smtClean="0">
                <a:solidFill>
                  <a:schemeClr val="accent1">
                    <a:lumMod val="50000"/>
                  </a:schemeClr>
                </a:solidFill>
                <a:latin typeface="Calibri" panose="020F0502020204030204" pitchFamily="34" charset="0"/>
              </a:rPr>
              <a:t>Tendencias</a:t>
            </a:r>
            <a:endParaRPr lang="es-CO" sz="44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70258076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p:nvPr/>
        </p:nvSpPr>
        <p:spPr>
          <a:xfrm>
            <a:off x="747661" y="645583"/>
            <a:ext cx="102657" cy="8874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100" b="1">
                <a:solidFill>
                  <a:schemeClr val="accent4">
                    <a:hueOff val="384618"/>
                    <a:satOff val="3869"/>
                    <a:lumOff val="5802"/>
                  </a:schemeClr>
                </a:solidFill>
                <a:latin typeface="Helvetica"/>
                <a:ea typeface="Helvetica"/>
                <a:cs typeface="Helvetica"/>
                <a:sym typeface="Helvetica"/>
              </a:defRPr>
            </a:lvl1pPr>
          </a:lstStyle>
          <a:p>
            <a:endParaRPr>
              <a:solidFill>
                <a:schemeClr val="accent1">
                  <a:lumMod val="50000"/>
                </a:schemeClr>
              </a:solidFill>
            </a:endParaRPr>
          </a:p>
        </p:txBody>
      </p:sp>
      <p:pic>
        <p:nvPicPr>
          <p:cNvPr id="325" name="pasted-image.tif"/>
          <p:cNvPicPr>
            <a:picLocks noChangeAspect="1"/>
          </p:cNvPicPr>
          <p:nvPr/>
        </p:nvPicPr>
        <p:blipFill>
          <a:blip r:embed="rId2">
            <a:extLst/>
          </a:blip>
          <a:stretch>
            <a:fillRect/>
          </a:stretch>
        </p:blipFill>
        <p:spPr>
          <a:xfrm>
            <a:off x="8798976" y="3881595"/>
            <a:ext cx="3720680" cy="2475944"/>
          </a:xfrm>
          <a:prstGeom prst="rect">
            <a:avLst/>
          </a:prstGeom>
          <a:ln w="12700">
            <a:miter lim="400000"/>
          </a:ln>
        </p:spPr>
      </p:pic>
      <p:sp>
        <p:nvSpPr>
          <p:cNvPr id="326" name="Shape 326"/>
          <p:cNvSpPr/>
          <p:nvPr/>
        </p:nvSpPr>
        <p:spPr>
          <a:xfrm>
            <a:off x="747658" y="2766377"/>
            <a:ext cx="7634339" cy="1182132"/>
          </a:xfrm>
          <a:prstGeom prst="roundRect">
            <a:avLst>
              <a:gd name="adj" fmla="val 15000"/>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pPr algn="l"/>
            <a:r>
              <a:rPr lang="es-ES" sz="3600" b="1" dirty="0" smtClean="0">
                <a:solidFill>
                  <a:srgbClr val="FFC000"/>
                </a:solidFill>
                <a:latin typeface="Calibri" panose="020F0502020204030204" pitchFamily="34" charset="0"/>
              </a:rPr>
              <a:t>600-650 millones </a:t>
            </a:r>
            <a:r>
              <a:rPr lang="es-ES" sz="2800" b="1" dirty="0" smtClean="0">
                <a:solidFill>
                  <a:schemeClr val="accent1">
                    <a:lumMod val="50000"/>
                  </a:schemeClr>
                </a:solidFill>
                <a:latin typeface="Calibri" panose="020F0502020204030204" pitchFamily="34" charset="0"/>
              </a:rPr>
              <a:t>de teléfonos equipados con el sistema de comunicación de corto alcance</a:t>
            </a:r>
            <a:endParaRPr lang="es-ES" sz="2800" b="1" dirty="0">
              <a:solidFill>
                <a:schemeClr val="accent1">
                  <a:lumMod val="50000"/>
                </a:schemeClr>
              </a:solidFill>
              <a:latin typeface="Calibri" panose="020F0502020204030204" pitchFamily="34" charset="0"/>
            </a:endParaRPr>
          </a:p>
        </p:txBody>
      </p:sp>
      <p:sp>
        <p:nvSpPr>
          <p:cNvPr id="327" name="Shape 327"/>
          <p:cNvSpPr/>
          <p:nvPr/>
        </p:nvSpPr>
        <p:spPr>
          <a:xfrm>
            <a:off x="747657" y="4275969"/>
            <a:ext cx="7634339" cy="1182132"/>
          </a:xfrm>
          <a:prstGeom prst="roundRect">
            <a:avLst>
              <a:gd name="adj" fmla="val 15000"/>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pPr algn="l"/>
            <a:r>
              <a:rPr lang="es-ES" sz="3600" b="1" dirty="0" smtClean="0">
                <a:solidFill>
                  <a:srgbClr val="FFC000"/>
                </a:solidFill>
                <a:latin typeface="Calibri" panose="020F0502020204030204" pitchFamily="34" charset="0"/>
              </a:rPr>
              <a:t>El 5% </a:t>
            </a:r>
            <a:r>
              <a:rPr lang="es-ES" sz="2800" b="1" dirty="0" smtClean="0">
                <a:solidFill>
                  <a:schemeClr val="accent1">
                    <a:lumMod val="50000"/>
                  </a:schemeClr>
                </a:solidFill>
                <a:latin typeface="Calibri" panose="020F0502020204030204" pitchFamily="34" charset="0"/>
              </a:rPr>
              <a:t>será́ utilizado al menos una vez al mes para realizar pagos sin contacto en comercios</a:t>
            </a:r>
          </a:p>
        </p:txBody>
      </p:sp>
      <p:sp>
        <p:nvSpPr>
          <p:cNvPr id="328" name="Shape 328"/>
          <p:cNvSpPr/>
          <p:nvPr/>
        </p:nvSpPr>
        <p:spPr>
          <a:xfrm>
            <a:off x="747656" y="5695861"/>
            <a:ext cx="7634339" cy="2366169"/>
          </a:xfrm>
          <a:prstGeom prst="roundRect">
            <a:avLst>
              <a:gd name="adj" fmla="val 9395"/>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100"/>
            </a:lvl1pPr>
          </a:lstStyle>
          <a:p>
            <a:pPr algn="l"/>
            <a:r>
              <a:rPr lang="es-ES" sz="2800" b="1" dirty="0" smtClean="0">
                <a:solidFill>
                  <a:schemeClr val="accent1">
                    <a:lumMod val="50000"/>
                  </a:schemeClr>
                </a:solidFill>
                <a:latin typeface="Calibri" panose="020F0502020204030204" pitchFamily="34" charset="0"/>
              </a:rPr>
              <a:t>La principal ventaja - mejorar la seguridad cuando los pagos se efectúan con teléfonos que incluyen capacidad de “tokenización” integrada en el propio dispositivo o en la tarjeta SIM y autenticación biométrica</a:t>
            </a:r>
          </a:p>
        </p:txBody>
      </p:sp>
      <p:sp>
        <p:nvSpPr>
          <p:cNvPr id="9" name="8 CuadroTexto"/>
          <p:cNvSpPr txBox="1"/>
          <p:nvPr/>
        </p:nvSpPr>
        <p:spPr>
          <a:xfrm>
            <a:off x="609600" y="2925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Tendencias</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0" name="Shape 160"/>
          <p:cNvSpPr/>
          <p:nvPr/>
        </p:nvSpPr>
        <p:spPr>
          <a:xfrm>
            <a:off x="8628792" y="752847"/>
            <a:ext cx="4096608"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r"/>
            <a:r>
              <a:rPr lang="es-ES" sz="3200" dirty="0">
                <a:solidFill>
                  <a:schemeClr val="accent1">
                    <a:lumMod val="75000"/>
                  </a:schemeClr>
                </a:solidFill>
                <a:latin typeface="Calibri" panose="020F0502020204030204" pitchFamily="34" charset="0"/>
                <a:sym typeface="Helvetica Light"/>
              </a:rPr>
              <a:t>Pagos “sin contacto”</a:t>
            </a:r>
          </a:p>
          <a:p>
            <a:pPr algn="r"/>
            <a:endParaRPr lang="es-ES" sz="3200" dirty="0">
              <a:solidFill>
                <a:schemeClr val="accent1">
                  <a:lumMod val="50000"/>
                </a:schemeClr>
              </a:solidFill>
              <a:latin typeface="Calibri" panose="020F0502020204030204" pitchFamily="34" charset="0"/>
              <a:cs typeface="Helvetica Neue"/>
              <a:sym typeface="Helvetica Light"/>
            </a:endParaRPr>
          </a:p>
        </p:txBody>
      </p:sp>
    </p:spTree>
    <p:extLst>
      <p:ext uri="{BB962C8B-B14F-4D97-AF65-F5344CB8AC3E}">
        <p14:creationId xmlns:p14="http://schemas.microsoft.com/office/powerpoint/2010/main" val="188193258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280160" y="2895600"/>
            <a:ext cx="2520000" cy="252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4 Elipse"/>
          <p:cNvSpPr/>
          <p:nvPr/>
        </p:nvSpPr>
        <p:spPr>
          <a:xfrm>
            <a:off x="4968240" y="2895600"/>
            <a:ext cx="2520000" cy="2520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5 Elipse"/>
          <p:cNvSpPr/>
          <p:nvPr/>
        </p:nvSpPr>
        <p:spPr>
          <a:xfrm>
            <a:off x="8793480" y="2895600"/>
            <a:ext cx="2520000" cy="252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3 CuadroTexto"/>
          <p:cNvSpPr txBox="1"/>
          <p:nvPr/>
        </p:nvSpPr>
        <p:spPr>
          <a:xfrm>
            <a:off x="102108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accent1">
                    <a:lumMod val="50000"/>
                  </a:schemeClr>
                </a:solidFill>
                <a:effectLst/>
                <a:uFillTx/>
                <a:latin typeface="ApexSansBoldItalicT" pitchFamily="50" charset="0"/>
                <a:sym typeface="Helvetica Light"/>
              </a:rPr>
              <a:t>Economía</a:t>
            </a:r>
          </a:p>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accent1">
                    <a:lumMod val="50000"/>
                  </a:schemeClr>
                </a:solidFill>
                <a:effectLst/>
                <a:uFillTx/>
                <a:latin typeface="ApexSansBoldItalicT" pitchFamily="50" charset="0"/>
                <a:sym typeface="Helvetica Light"/>
              </a:rPr>
              <a:t> Digital</a:t>
            </a:r>
          </a:p>
        </p:txBody>
      </p:sp>
      <p:sp>
        <p:nvSpPr>
          <p:cNvPr id="8" name="7 CuadroTexto"/>
          <p:cNvSpPr txBox="1"/>
          <p:nvPr/>
        </p:nvSpPr>
        <p:spPr>
          <a:xfrm>
            <a:off x="4617720" y="5690531"/>
            <a:ext cx="32004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bg1">
                    <a:lumMod val="75000"/>
                  </a:schemeClr>
                </a:solidFill>
                <a:effectLst/>
                <a:uFillTx/>
                <a:latin typeface="ApexSansBoldItalicT" pitchFamily="50" charset="0"/>
                <a:sym typeface="Helvetica Light"/>
              </a:rPr>
              <a:t>Tendencias</a:t>
            </a:r>
          </a:p>
        </p:txBody>
      </p:sp>
      <p:sp>
        <p:nvSpPr>
          <p:cNvPr id="9" name="8 CuadroTexto"/>
          <p:cNvSpPr txBox="1"/>
          <p:nvPr/>
        </p:nvSpPr>
        <p:spPr>
          <a:xfrm>
            <a:off x="862584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bg1">
                    <a:lumMod val="75000"/>
                  </a:schemeClr>
                </a:solidFill>
                <a:effectLst/>
                <a:uFillTx/>
                <a:latin typeface="ApexSansBoldItalicT" pitchFamily="50" charset="0"/>
                <a:sym typeface="Helvetica Light"/>
              </a:rPr>
              <a:t>Marco </a:t>
            </a:r>
          </a:p>
          <a:p>
            <a:pPr marL="0" marR="0" indent="0" algn="ctr" defTabSz="584200"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smtClean="0">
                <a:ln>
                  <a:noFill/>
                </a:ln>
                <a:solidFill>
                  <a:schemeClr val="bg1">
                    <a:lumMod val="75000"/>
                  </a:schemeClr>
                </a:solidFill>
                <a:effectLst/>
                <a:uFillTx/>
                <a:latin typeface="ApexSansBoldItalicT" pitchFamily="50" charset="0"/>
                <a:sym typeface="Helvetica Light"/>
              </a:rPr>
              <a:t>Legal</a:t>
            </a:r>
          </a:p>
        </p:txBody>
      </p:sp>
      <p:sp>
        <p:nvSpPr>
          <p:cNvPr id="7" name="6 CuadroTexto"/>
          <p:cNvSpPr txBox="1"/>
          <p:nvPr/>
        </p:nvSpPr>
        <p:spPr>
          <a:xfrm>
            <a:off x="533400" y="363787"/>
            <a:ext cx="12115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54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Contenido</a:t>
            </a:r>
            <a:endParaRPr kumimoji="0" lang="es-CO" sz="5400" b="1"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2" name="1 Elipse"/>
          <p:cNvSpPr/>
          <p:nvPr/>
        </p:nvSpPr>
        <p:spPr>
          <a:xfrm>
            <a:off x="4957920" y="2910840"/>
            <a:ext cx="2520000" cy="2520000"/>
          </a:xfrm>
          <a:prstGeom prst="ellipse">
            <a:avLst/>
          </a:prstGeom>
          <a:solidFill>
            <a:schemeClr val="bg2">
              <a:alpha val="80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9 Elipse"/>
          <p:cNvSpPr/>
          <p:nvPr/>
        </p:nvSpPr>
        <p:spPr>
          <a:xfrm>
            <a:off x="8793480" y="2926080"/>
            <a:ext cx="2520000" cy="2520000"/>
          </a:xfrm>
          <a:prstGeom prst="ellipse">
            <a:avLst/>
          </a:prstGeom>
          <a:solidFill>
            <a:schemeClr val="bg2">
              <a:alpha val="80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53617084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25 Conector recto"/>
          <p:cNvCxnSpPr/>
          <p:nvPr/>
        </p:nvCxnSpPr>
        <p:spPr>
          <a:xfrm rot="5400000" flipH="1" flipV="1">
            <a:off x="7012368" y="6120252"/>
            <a:ext cx="869951" cy="1588"/>
          </a:xfrm>
          <a:prstGeom prst="line">
            <a:avLst/>
          </a:prstGeom>
          <a:noFill/>
          <a:ln w="76200" cap="flat">
            <a:solidFill>
              <a:schemeClr val="accent1">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sp>
        <p:nvSpPr>
          <p:cNvPr id="29" name="Shape 333"/>
          <p:cNvSpPr/>
          <p:nvPr/>
        </p:nvSpPr>
        <p:spPr>
          <a:xfrm>
            <a:off x="667458" y="2627610"/>
            <a:ext cx="3304878" cy="1025922"/>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sz="2000" b="1" dirty="0" smtClean="0">
                <a:solidFill>
                  <a:schemeClr val="accent1">
                    <a:lumMod val="50000"/>
                  </a:schemeClr>
                </a:solidFill>
                <a:latin typeface="Calibri" panose="020F0502020204030204" pitchFamily="34" charset="0"/>
              </a:rPr>
              <a:t>Mas de </a:t>
            </a:r>
            <a:r>
              <a:rPr lang="es-CO" sz="2000" b="1" dirty="0" smtClean="0">
                <a:solidFill>
                  <a:srgbClr val="FFC000"/>
                </a:solidFill>
                <a:latin typeface="Calibri" panose="020F0502020204030204" pitchFamily="34" charset="0"/>
              </a:rPr>
              <a:t>26 mil millones</a:t>
            </a:r>
            <a:r>
              <a:rPr lang="es-CO" sz="2000" b="1" dirty="0" smtClean="0">
                <a:solidFill>
                  <a:schemeClr val="accent1">
                    <a:lumMod val="50000"/>
                  </a:schemeClr>
                </a:solidFill>
                <a:latin typeface="Calibri" panose="020F0502020204030204" pitchFamily="34" charset="0"/>
              </a:rPr>
              <a:t> de dispositivos conectados en 2020</a:t>
            </a:r>
          </a:p>
        </p:txBody>
      </p:sp>
      <p:sp>
        <p:nvSpPr>
          <p:cNvPr id="32" name="Shape 334"/>
          <p:cNvSpPr/>
          <p:nvPr/>
        </p:nvSpPr>
        <p:spPr>
          <a:xfrm>
            <a:off x="647118" y="4320223"/>
            <a:ext cx="3325218" cy="1025922"/>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sz="2000" b="1" dirty="0" smtClean="0">
                <a:solidFill>
                  <a:schemeClr val="accent1">
                    <a:lumMod val="50000"/>
                  </a:schemeClr>
                </a:solidFill>
                <a:latin typeface="Calibri" panose="020F0502020204030204" pitchFamily="34" charset="0"/>
              </a:rPr>
              <a:t>En 2014, se vendieron más de </a:t>
            </a:r>
            <a:r>
              <a:rPr lang="es-CO" sz="2000" b="1" dirty="0" smtClean="0">
                <a:solidFill>
                  <a:srgbClr val="FFC000"/>
                </a:solidFill>
                <a:latin typeface="Calibri" panose="020F0502020204030204" pitchFamily="34" charset="0"/>
              </a:rPr>
              <a:t>mil millones </a:t>
            </a:r>
            <a:r>
              <a:rPr lang="es-CO" sz="2000" b="1" dirty="0" smtClean="0">
                <a:solidFill>
                  <a:schemeClr val="accent1">
                    <a:lumMod val="50000"/>
                  </a:schemeClr>
                </a:solidFill>
                <a:latin typeface="Calibri" panose="020F0502020204030204" pitchFamily="34" charset="0"/>
              </a:rPr>
              <a:t>de dispositivos conectados</a:t>
            </a:r>
            <a:endParaRPr lang="es-CO" sz="2000" b="1" dirty="0">
              <a:solidFill>
                <a:schemeClr val="accent1">
                  <a:lumMod val="50000"/>
                </a:schemeClr>
              </a:solidFill>
              <a:latin typeface="Calibri" panose="020F0502020204030204" pitchFamily="34" charset="0"/>
            </a:endParaRPr>
          </a:p>
        </p:txBody>
      </p:sp>
      <p:sp>
        <p:nvSpPr>
          <p:cNvPr id="34" name="Shape 335"/>
          <p:cNvSpPr/>
          <p:nvPr/>
        </p:nvSpPr>
        <p:spPr>
          <a:xfrm>
            <a:off x="647118" y="5822637"/>
            <a:ext cx="3325218" cy="1641475"/>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sz="2000" b="1" dirty="0" smtClean="0">
                <a:solidFill>
                  <a:schemeClr val="accent1">
                    <a:lumMod val="50000"/>
                  </a:schemeClr>
                </a:solidFill>
                <a:latin typeface="Calibri" panose="020F0502020204030204" pitchFamily="34" charset="0"/>
              </a:rPr>
              <a:t>Los servicios asociados que podrán prestar estos dispositivos alcanzarán un valor de </a:t>
            </a:r>
            <a:r>
              <a:rPr lang="es-CO" sz="2000" b="1" dirty="0" smtClean="0">
                <a:solidFill>
                  <a:srgbClr val="FFC000"/>
                </a:solidFill>
                <a:latin typeface="Calibri" panose="020F0502020204030204" pitchFamily="34" charset="0"/>
              </a:rPr>
              <a:t>70.000 millones </a:t>
            </a:r>
            <a:r>
              <a:rPr lang="es-CO" sz="2000" b="1" dirty="0" smtClean="0">
                <a:solidFill>
                  <a:schemeClr val="accent1">
                    <a:lumMod val="50000"/>
                  </a:schemeClr>
                </a:solidFill>
                <a:latin typeface="Calibri" panose="020F0502020204030204" pitchFamily="34" charset="0"/>
              </a:rPr>
              <a:t>de dólares</a:t>
            </a:r>
          </a:p>
        </p:txBody>
      </p:sp>
      <p:sp>
        <p:nvSpPr>
          <p:cNvPr id="35" name="Shape 336"/>
          <p:cNvSpPr/>
          <p:nvPr/>
        </p:nvSpPr>
        <p:spPr>
          <a:xfrm>
            <a:off x="7699670" y="7556559"/>
            <a:ext cx="4802239" cy="410369"/>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sz="2000" b="1" dirty="0" smtClean="0">
                <a:solidFill>
                  <a:schemeClr val="accent1">
                    <a:lumMod val="50000"/>
                  </a:schemeClr>
                </a:solidFill>
                <a:latin typeface="Calibri" panose="020F0502020204030204" pitchFamily="34" charset="0"/>
              </a:rPr>
              <a:t>Back-office de funciones de bancos</a:t>
            </a:r>
            <a:endParaRPr lang="es-CO" sz="2000" b="1" dirty="0">
              <a:solidFill>
                <a:schemeClr val="accent1">
                  <a:lumMod val="50000"/>
                </a:schemeClr>
              </a:solidFill>
              <a:latin typeface="Calibri" panose="020F0502020204030204" pitchFamily="34" charset="0"/>
            </a:endParaRPr>
          </a:p>
        </p:txBody>
      </p:sp>
      <p:sp>
        <p:nvSpPr>
          <p:cNvPr id="36" name="Shape 337"/>
          <p:cNvSpPr/>
          <p:nvPr/>
        </p:nvSpPr>
        <p:spPr>
          <a:xfrm>
            <a:off x="5747541" y="5782577"/>
            <a:ext cx="6754367" cy="718145"/>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sz="2000" b="1" dirty="0" smtClean="0">
                <a:solidFill>
                  <a:schemeClr val="accent1">
                    <a:lumMod val="50000"/>
                  </a:schemeClr>
                </a:solidFill>
                <a:latin typeface="Calibri" panose="020F0502020204030204" pitchFamily="34" charset="0"/>
              </a:rPr>
              <a:t>Tarjetas de crédito/débito que usan tecnología sensitiva para monitorear y tomar acciones en nombre de un consumidor </a:t>
            </a:r>
            <a:endParaRPr lang="es-CO" sz="2000" b="1" dirty="0">
              <a:solidFill>
                <a:schemeClr val="accent1">
                  <a:lumMod val="50000"/>
                </a:schemeClr>
              </a:solidFill>
              <a:latin typeface="Calibri" panose="020F0502020204030204" pitchFamily="34" charset="0"/>
            </a:endParaRPr>
          </a:p>
        </p:txBody>
      </p:sp>
      <p:sp>
        <p:nvSpPr>
          <p:cNvPr id="37" name="Shape 338"/>
          <p:cNvSpPr/>
          <p:nvPr/>
        </p:nvSpPr>
        <p:spPr>
          <a:xfrm>
            <a:off x="7606206" y="4089459"/>
            <a:ext cx="4852494" cy="718145"/>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marR="331470" algn="l" defTabSz="457200">
              <a:defRPr sz="2400">
                <a:solidFill>
                  <a:srgbClr val="FFFFFF"/>
                </a:solidFill>
                <a:latin typeface="Helvetica"/>
                <a:ea typeface="Helvetica"/>
                <a:cs typeface="Helvetica"/>
                <a:sym typeface="Helvetica"/>
              </a:defRPr>
            </a:lvl1pPr>
          </a:lstStyle>
          <a:p>
            <a:pPr marR="0" algn="ctr" defTabSz="584200"/>
            <a:r>
              <a:rPr lang="es-CO" sz="2000" b="1" dirty="0" smtClean="0">
                <a:solidFill>
                  <a:schemeClr val="accent1">
                    <a:lumMod val="50000"/>
                  </a:schemeClr>
                </a:solidFill>
                <a:latin typeface="Calibri" panose="020F0502020204030204" pitchFamily="34" charset="0"/>
                <a:ea typeface="+mn-ea"/>
                <a:cs typeface="+mn-cs"/>
                <a:sym typeface="Helvetica Light"/>
              </a:rPr>
              <a:t>Quiscos de información en sucursales bancarias</a:t>
            </a:r>
            <a:endParaRPr lang="es-CO" sz="2000" b="1" dirty="0">
              <a:solidFill>
                <a:schemeClr val="accent1">
                  <a:lumMod val="50000"/>
                </a:schemeClr>
              </a:solidFill>
              <a:latin typeface="Calibri" panose="020F0502020204030204" pitchFamily="34" charset="0"/>
              <a:ea typeface="+mn-ea"/>
              <a:cs typeface="+mn-cs"/>
              <a:sym typeface="Helvetica Light"/>
            </a:endParaRPr>
          </a:p>
        </p:txBody>
      </p:sp>
      <p:sp>
        <p:nvSpPr>
          <p:cNvPr id="38" name="Shape 340"/>
          <p:cNvSpPr/>
          <p:nvPr/>
        </p:nvSpPr>
        <p:spPr>
          <a:xfrm>
            <a:off x="5664704" y="2445429"/>
            <a:ext cx="6793996" cy="1025922"/>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sz="2000" b="1" dirty="0" smtClean="0">
                <a:solidFill>
                  <a:schemeClr val="accent1">
                    <a:lumMod val="50000"/>
                  </a:schemeClr>
                </a:solidFill>
                <a:latin typeface="Calibri" panose="020F0502020204030204" pitchFamily="34" charset="0"/>
              </a:rPr>
              <a:t>Conexión de servicios financieros (cuenta corriente, tarjetas de crédito, cuentas de inversión) con dispositivos del hogar o personales. </a:t>
            </a:r>
            <a:endParaRPr lang="es-CO" sz="2000" b="1" dirty="0">
              <a:solidFill>
                <a:schemeClr val="accent1">
                  <a:lumMod val="50000"/>
                </a:schemeClr>
              </a:solidFill>
              <a:latin typeface="Calibri" panose="020F0502020204030204" pitchFamily="34" charset="0"/>
            </a:endParaRPr>
          </a:p>
        </p:txBody>
      </p:sp>
      <p:sp>
        <p:nvSpPr>
          <p:cNvPr id="39" name="38 Rectángulo"/>
          <p:cNvSpPr/>
          <p:nvPr/>
        </p:nvSpPr>
        <p:spPr>
          <a:xfrm>
            <a:off x="5664704" y="98176"/>
            <a:ext cx="7218205" cy="1261884"/>
          </a:xfrm>
          <a:prstGeom prst="rect">
            <a:avLst/>
          </a:prstGeom>
        </p:spPr>
        <p:txBody>
          <a:bodyPr wrap="square">
            <a:spAutoFit/>
          </a:bodyPr>
          <a:lstStyle/>
          <a:p>
            <a:pPr algn="r"/>
            <a:r>
              <a:rPr lang="es-CO" sz="4400" b="1" dirty="0">
                <a:solidFill>
                  <a:schemeClr val="accent1">
                    <a:lumMod val="50000"/>
                  </a:schemeClr>
                </a:solidFill>
                <a:latin typeface="Calibri" panose="020F0502020204030204" pitchFamily="34" charset="0"/>
              </a:rPr>
              <a:t>Tendencias</a:t>
            </a:r>
          </a:p>
          <a:p>
            <a:pPr algn="r"/>
            <a:r>
              <a:rPr lang="es-CO" sz="3200" b="1" dirty="0">
                <a:solidFill>
                  <a:schemeClr val="accent1">
                    <a:lumMod val="75000"/>
                  </a:schemeClr>
                </a:solidFill>
                <a:latin typeface="Calibri" panose="020F0502020204030204" pitchFamily="34" charset="0"/>
                <a:ea typeface="Helvetica"/>
                <a:cs typeface="Helvetica"/>
                <a:sym typeface="Helvetica"/>
              </a:rPr>
              <a:t>Internet de las cosas</a:t>
            </a:r>
          </a:p>
        </p:txBody>
      </p:sp>
      <p:sp>
        <p:nvSpPr>
          <p:cNvPr id="41" name="40 CuadroTexto"/>
          <p:cNvSpPr txBox="1"/>
          <p:nvPr/>
        </p:nvSpPr>
        <p:spPr>
          <a:xfrm>
            <a:off x="5747541" y="1800647"/>
            <a:ext cx="626441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3200" b="1" i="1" dirty="0">
                <a:solidFill>
                  <a:srgbClr val="FFC000"/>
                </a:solidFill>
                <a:latin typeface="Calibri" panose="020F0502020204030204" pitchFamily="34" charset="0"/>
              </a:rPr>
              <a:t>S</a:t>
            </a:r>
            <a:r>
              <a:rPr lang="es-CO" sz="3200" b="1" i="1" dirty="0" smtClean="0">
                <a:solidFill>
                  <a:srgbClr val="FFC000"/>
                </a:solidFill>
                <a:latin typeface="Calibri" panose="020F0502020204030204" pitchFamily="34" charset="0"/>
              </a:rPr>
              <a:t>ervicios Financieros</a:t>
            </a:r>
            <a:endParaRPr lang="es-CO" sz="3200" b="1" i="1" dirty="0">
              <a:solidFill>
                <a:srgbClr val="FFC000"/>
              </a:solidFill>
              <a:latin typeface="Calibri" panose="020F0502020204030204" pitchFamily="34" charset="0"/>
            </a:endParaRPr>
          </a:p>
        </p:txBody>
      </p:sp>
      <p:sp>
        <p:nvSpPr>
          <p:cNvPr id="42" name="Shape 342"/>
          <p:cNvSpPr/>
          <p:nvPr/>
        </p:nvSpPr>
        <p:spPr>
          <a:xfrm flipV="1">
            <a:off x="4328031" y="1892979"/>
            <a:ext cx="0" cy="6754416"/>
          </a:xfrm>
          <a:prstGeom prst="line">
            <a:avLst/>
          </a:prstGeom>
          <a:ln w="38100">
            <a:solidFill>
              <a:schemeClr val="accent1"/>
            </a:solidFill>
            <a:prstDash val="sysDot"/>
            <a:miter lim="400000"/>
          </a:ln>
        </p:spPr>
        <p:txBody>
          <a:bodyPr lIns="50800" tIns="50800" rIns="50800" bIns="50800" anchor="ctr"/>
          <a:lstStyle/>
          <a:p>
            <a:pPr>
              <a:defRPr sz="2400"/>
            </a:pPr>
            <a:endParaRPr lang="es-CO" dirty="0"/>
          </a:p>
        </p:txBody>
      </p:sp>
      <p:pic>
        <p:nvPicPr>
          <p:cNvPr id="4098" name="Picture 2"/>
          <p:cNvPicPr>
            <a:picLocks noChangeAspect="1" noChangeArrowheads="1"/>
          </p:cNvPicPr>
          <p:nvPr/>
        </p:nvPicPr>
        <p:blipFill>
          <a:blip r:embed="rId2"/>
          <a:srcRect/>
          <a:stretch>
            <a:fillRect/>
          </a:stretch>
        </p:blipFill>
        <p:spPr bwMode="auto">
          <a:xfrm>
            <a:off x="4781550" y="5762270"/>
            <a:ext cx="704850" cy="6572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781550" y="2627610"/>
            <a:ext cx="685800" cy="6762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854825" y="7464112"/>
            <a:ext cx="704850" cy="6381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6741699" y="4159904"/>
            <a:ext cx="704850" cy="647700"/>
          </a:xfrm>
          <a:prstGeom prst="rect">
            <a:avLst/>
          </a:prstGeom>
          <a:noFill/>
          <a:ln w="9525">
            <a:noFill/>
            <a:miter lim="800000"/>
            <a:headEnd/>
            <a:tailEnd/>
          </a:ln>
          <a:effectLst/>
        </p:spPr>
      </p:pic>
    </p:spTree>
    <p:extLst>
      <p:ext uri="{BB962C8B-B14F-4D97-AF65-F5344CB8AC3E}">
        <p14:creationId xmlns:p14="http://schemas.microsoft.com/office/powerpoint/2010/main" val="313505025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333"/>
          <p:cNvSpPr/>
          <p:nvPr/>
        </p:nvSpPr>
        <p:spPr>
          <a:xfrm>
            <a:off x="667458" y="2535277"/>
            <a:ext cx="3304878" cy="1210588"/>
          </a:xfrm>
          <a:prstGeom prst="rect">
            <a:avLst/>
          </a:prstGeom>
          <a:solidFill>
            <a:schemeClr val="accent1">
              <a:lumMod val="50000"/>
            </a:schemeClr>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endParaRPr lang="es-ES" b="1" dirty="0" smtClean="0">
              <a:solidFill>
                <a:schemeClr val="bg1"/>
              </a:solidFill>
              <a:latin typeface="Calibri" panose="020F0502020204030204" pitchFamily="34" charset="0"/>
            </a:endParaRPr>
          </a:p>
          <a:p>
            <a:r>
              <a:rPr lang="es-ES" b="1" dirty="0" smtClean="0">
                <a:solidFill>
                  <a:schemeClr val="bg1"/>
                </a:solidFill>
                <a:latin typeface="Calibri" panose="020F0502020204030204" pitchFamily="34" charset="0"/>
              </a:rPr>
              <a:t>Relojes inteligentes</a:t>
            </a:r>
          </a:p>
          <a:p>
            <a:endParaRPr lang="es-CO" b="1" dirty="0" smtClean="0">
              <a:solidFill>
                <a:schemeClr val="bg1"/>
              </a:solidFill>
              <a:latin typeface="Calibri" panose="020F0502020204030204" pitchFamily="34" charset="0"/>
            </a:endParaRPr>
          </a:p>
        </p:txBody>
      </p:sp>
      <p:sp>
        <p:nvSpPr>
          <p:cNvPr id="32" name="Shape 334"/>
          <p:cNvSpPr/>
          <p:nvPr/>
        </p:nvSpPr>
        <p:spPr>
          <a:xfrm>
            <a:off x="647118" y="4227890"/>
            <a:ext cx="3325218" cy="1210588"/>
          </a:xfrm>
          <a:prstGeom prst="rect">
            <a:avLst/>
          </a:prstGeom>
          <a:solidFill>
            <a:schemeClr val="accent1">
              <a:lumMod val="50000"/>
            </a:schemeClr>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endParaRPr lang="es-CO" b="1" dirty="0" smtClean="0">
              <a:solidFill>
                <a:schemeClr val="bg1"/>
              </a:solidFill>
              <a:latin typeface="Calibri" panose="020F0502020204030204" pitchFamily="34" charset="0"/>
            </a:endParaRPr>
          </a:p>
          <a:p>
            <a:r>
              <a:rPr lang="es-CO" b="1" dirty="0" smtClean="0">
                <a:solidFill>
                  <a:schemeClr val="bg1"/>
                </a:solidFill>
                <a:latin typeface="Calibri" panose="020F0502020204030204" pitchFamily="34" charset="0"/>
              </a:rPr>
              <a:t>Bandas en la muñeca</a:t>
            </a:r>
          </a:p>
          <a:p>
            <a:endParaRPr lang="es-CO" b="1" dirty="0" smtClean="0">
              <a:solidFill>
                <a:schemeClr val="bg1"/>
              </a:solidFill>
              <a:latin typeface="Calibri" panose="020F0502020204030204" pitchFamily="34" charset="0"/>
            </a:endParaRPr>
          </a:p>
        </p:txBody>
      </p:sp>
      <p:sp>
        <p:nvSpPr>
          <p:cNvPr id="34" name="Shape 335"/>
          <p:cNvSpPr/>
          <p:nvPr/>
        </p:nvSpPr>
        <p:spPr>
          <a:xfrm>
            <a:off x="647118" y="5730304"/>
            <a:ext cx="3325218" cy="1210588"/>
          </a:xfrm>
          <a:prstGeom prst="rect">
            <a:avLst/>
          </a:prstGeom>
          <a:solidFill>
            <a:schemeClr val="accent1">
              <a:lumMod val="50000"/>
            </a:schemeClr>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endParaRPr lang="es-CO" b="1" dirty="0" smtClean="0">
              <a:solidFill>
                <a:schemeClr val="bg1"/>
              </a:solidFill>
              <a:latin typeface="Calibri" panose="020F0502020204030204" pitchFamily="34" charset="0"/>
            </a:endParaRPr>
          </a:p>
          <a:p>
            <a:r>
              <a:rPr lang="es-CO" b="1" dirty="0" smtClean="0">
                <a:solidFill>
                  <a:schemeClr val="bg1"/>
                </a:solidFill>
                <a:latin typeface="Calibri" panose="020F0502020204030204" pitchFamily="34" charset="0"/>
              </a:rPr>
              <a:t>Gafas Inteligentes</a:t>
            </a:r>
          </a:p>
          <a:p>
            <a:endParaRPr lang="es-CO" b="1" dirty="0" smtClean="0">
              <a:solidFill>
                <a:schemeClr val="bg1"/>
              </a:solidFill>
              <a:latin typeface="Calibri" panose="020F0502020204030204" pitchFamily="34" charset="0"/>
            </a:endParaRPr>
          </a:p>
        </p:txBody>
      </p:sp>
      <p:sp>
        <p:nvSpPr>
          <p:cNvPr id="35" name="Shape 336"/>
          <p:cNvSpPr/>
          <p:nvPr/>
        </p:nvSpPr>
        <p:spPr>
          <a:xfrm>
            <a:off x="5498363" y="6812981"/>
            <a:ext cx="4802239"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smtClean="0">
                <a:solidFill>
                  <a:schemeClr val="accent1">
                    <a:lumMod val="50000"/>
                  </a:schemeClr>
                </a:solidFill>
                <a:latin typeface="Calibri" panose="020F0502020204030204" pitchFamily="34" charset="0"/>
              </a:rPr>
              <a:t>Pagos - </a:t>
            </a:r>
            <a:r>
              <a:rPr lang="es-ES" b="1" dirty="0" err="1" smtClean="0">
                <a:solidFill>
                  <a:schemeClr val="accent1">
                    <a:lumMod val="50000"/>
                  </a:schemeClr>
                </a:solidFill>
                <a:latin typeface="Calibri" panose="020F0502020204030204" pitchFamily="34" charset="0"/>
              </a:rPr>
              <a:t>billetara</a:t>
            </a:r>
            <a:r>
              <a:rPr lang="es-ES" b="1" dirty="0" smtClean="0">
                <a:solidFill>
                  <a:schemeClr val="accent1">
                    <a:lumMod val="50000"/>
                  </a:schemeClr>
                </a:solidFill>
                <a:latin typeface="Calibri" panose="020F0502020204030204" pitchFamily="34" charset="0"/>
              </a:rPr>
              <a:t> electrónica</a:t>
            </a:r>
          </a:p>
          <a:p>
            <a:endParaRPr lang="es-CO" b="1" dirty="0">
              <a:solidFill>
                <a:schemeClr val="accent1">
                  <a:lumMod val="50000"/>
                </a:schemeClr>
              </a:solidFill>
              <a:latin typeface="Calibri" panose="020F0502020204030204" pitchFamily="34" charset="0"/>
            </a:endParaRPr>
          </a:p>
        </p:txBody>
      </p:sp>
      <p:sp>
        <p:nvSpPr>
          <p:cNvPr id="36" name="Shape 337"/>
          <p:cNvSpPr/>
          <p:nvPr/>
        </p:nvSpPr>
        <p:spPr>
          <a:xfrm>
            <a:off x="5498363" y="5412812"/>
            <a:ext cx="6754367"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smtClean="0">
                <a:solidFill>
                  <a:schemeClr val="accent1">
                    <a:lumMod val="50000"/>
                  </a:schemeClr>
                </a:solidFill>
                <a:latin typeface="Calibri" panose="020F0502020204030204" pitchFamily="34" charset="0"/>
              </a:rPr>
              <a:t>Seguimiento de transacciones bursátiles</a:t>
            </a:r>
          </a:p>
          <a:p>
            <a:endParaRPr lang="es-CO" b="1" dirty="0">
              <a:solidFill>
                <a:schemeClr val="accent1">
                  <a:lumMod val="50000"/>
                </a:schemeClr>
              </a:solidFill>
              <a:latin typeface="Calibri" panose="020F0502020204030204" pitchFamily="34" charset="0"/>
            </a:endParaRPr>
          </a:p>
        </p:txBody>
      </p:sp>
      <p:sp>
        <p:nvSpPr>
          <p:cNvPr id="37" name="Shape 338"/>
          <p:cNvSpPr/>
          <p:nvPr/>
        </p:nvSpPr>
        <p:spPr>
          <a:xfrm>
            <a:off x="5498363" y="3827977"/>
            <a:ext cx="4852494" cy="1210588"/>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marR="331470" algn="l" defTabSz="457200">
              <a:defRPr sz="2400">
                <a:solidFill>
                  <a:srgbClr val="FFFFFF"/>
                </a:solidFill>
                <a:latin typeface="Helvetica"/>
                <a:ea typeface="Helvetica"/>
                <a:cs typeface="Helvetica"/>
                <a:sym typeface="Helvetica"/>
              </a:defRPr>
            </a:lvl1pPr>
          </a:lstStyle>
          <a:p>
            <a:pPr marR="0" algn="ctr" defTabSz="584200"/>
            <a:r>
              <a:rPr lang="es-ES" b="1" dirty="0" smtClean="0">
                <a:solidFill>
                  <a:schemeClr val="accent1">
                    <a:lumMod val="50000"/>
                  </a:schemeClr>
                </a:solidFill>
                <a:latin typeface="Calibri" panose="020F0502020204030204" pitchFamily="34" charset="0"/>
              </a:rPr>
              <a:t>Identificación y autenticación biométrica</a:t>
            </a:r>
          </a:p>
          <a:p>
            <a:pPr marR="0" algn="ctr" defTabSz="584200"/>
            <a:endParaRPr lang="es-CO" b="1" dirty="0">
              <a:solidFill>
                <a:schemeClr val="accent1">
                  <a:lumMod val="50000"/>
                </a:schemeClr>
              </a:solidFill>
              <a:latin typeface="Calibri" panose="020F0502020204030204" pitchFamily="34" charset="0"/>
              <a:ea typeface="+mn-ea"/>
              <a:cs typeface="+mn-cs"/>
              <a:sym typeface="Helvetica Light"/>
            </a:endParaRPr>
          </a:p>
        </p:txBody>
      </p:sp>
      <p:sp>
        <p:nvSpPr>
          <p:cNvPr id="38" name="Shape 340"/>
          <p:cNvSpPr/>
          <p:nvPr/>
        </p:nvSpPr>
        <p:spPr>
          <a:xfrm>
            <a:off x="5498363" y="2612474"/>
            <a:ext cx="6793996"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smtClean="0">
                <a:solidFill>
                  <a:schemeClr val="accent1">
                    <a:lumMod val="50000"/>
                  </a:schemeClr>
                </a:solidFill>
                <a:latin typeface="Calibri" panose="020F0502020204030204" pitchFamily="34" charset="0"/>
              </a:rPr>
              <a:t>Banca móvil</a:t>
            </a:r>
          </a:p>
          <a:p>
            <a:endParaRPr lang="es-CO" b="1" dirty="0">
              <a:solidFill>
                <a:schemeClr val="accent1">
                  <a:lumMod val="50000"/>
                </a:schemeClr>
              </a:solidFill>
              <a:latin typeface="Calibri" panose="020F0502020204030204" pitchFamily="34" charset="0"/>
            </a:endParaRPr>
          </a:p>
        </p:txBody>
      </p:sp>
      <p:sp>
        <p:nvSpPr>
          <p:cNvPr id="39" name="38 Rectángulo"/>
          <p:cNvSpPr/>
          <p:nvPr/>
        </p:nvSpPr>
        <p:spPr>
          <a:xfrm>
            <a:off x="5664704" y="98176"/>
            <a:ext cx="7218205" cy="1877437"/>
          </a:xfrm>
          <a:prstGeom prst="rect">
            <a:avLst/>
          </a:prstGeom>
        </p:spPr>
        <p:txBody>
          <a:bodyPr wrap="square">
            <a:spAutoFit/>
          </a:bodyPr>
          <a:lstStyle/>
          <a:p>
            <a:pPr algn="r"/>
            <a:r>
              <a:rPr lang="es-CO" sz="4000" b="1" dirty="0" smtClean="0">
                <a:solidFill>
                  <a:schemeClr val="accent1">
                    <a:lumMod val="50000"/>
                  </a:schemeClr>
                </a:solidFill>
                <a:latin typeface="Calibri" panose="020F0502020204030204" pitchFamily="34" charset="0"/>
              </a:rPr>
              <a:t>Tendencias</a:t>
            </a:r>
          </a:p>
          <a:p>
            <a:pPr algn="r"/>
            <a:r>
              <a:rPr lang="es-ES" b="1" dirty="0" err="1">
                <a:solidFill>
                  <a:schemeClr val="accent1">
                    <a:lumMod val="75000"/>
                  </a:schemeClr>
                </a:solidFill>
                <a:latin typeface="Calibri" panose="020F0502020204030204" pitchFamily="34" charset="0"/>
                <a:ea typeface="Helvetica"/>
                <a:cs typeface="Helvetica"/>
                <a:sym typeface="Helvetica"/>
              </a:rPr>
              <a:t>Wearable</a:t>
            </a:r>
            <a:r>
              <a:rPr lang="es-ES" b="1" dirty="0">
                <a:solidFill>
                  <a:schemeClr val="accent1">
                    <a:lumMod val="75000"/>
                  </a:schemeClr>
                </a:solidFill>
                <a:latin typeface="Calibri" panose="020F0502020204030204" pitchFamily="34" charset="0"/>
                <a:ea typeface="Helvetica"/>
                <a:cs typeface="Helvetica"/>
                <a:sym typeface="Helvetica"/>
              </a:rPr>
              <a:t> </a:t>
            </a:r>
            <a:r>
              <a:rPr lang="es-ES" b="1" dirty="0" err="1">
                <a:solidFill>
                  <a:schemeClr val="accent1">
                    <a:lumMod val="75000"/>
                  </a:schemeClr>
                </a:solidFill>
                <a:latin typeface="Calibri" panose="020F0502020204030204" pitchFamily="34" charset="0"/>
                <a:ea typeface="Helvetica"/>
                <a:cs typeface="Helvetica"/>
                <a:sym typeface="Helvetica"/>
              </a:rPr>
              <a:t>technologies</a:t>
            </a:r>
            <a:endParaRPr lang="es-ES" b="1" dirty="0">
              <a:solidFill>
                <a:schemeClr val="accent1">
                  <a:lumMod val="75000"/>
                </a:schemeClr>
              </a:solidFill>
              <a:latin typeface="Calibri" panose="020F0502020204030204" pitchFamily="34" charset="0"/>
              <a:ea typeface="Helvetica"/>
              <a:cs typeface="Helvetica"/>
              <a:sym typeface="Helvetica"/>
            </a:endParaRPr>
          </a:p>
          <a:p>
            <a:pPr algn="r"/>
            <a:endParaRPr lang="es-CO" sz="4000" b="1" dirty="0">
              <a:solidFill>
                <a:schemeClr val="accent1">
                  <a:lumMod val="50000"/>
                </a:schemeClr>
              </a:solidFill>
              <a:latin typeface="Calibri" panose="020F0502020204030204" pitchFamily="34" charset="0"/>
            </a:endParaRPr>
          </a:p>
        </p:txBody>
      </p:sp>
      <p:sp>
        <p:nvSpPr>
          <p:cNvPr id="41" name="40 CuadroTexto"/>
          <p:cNvSpPr txBox="1"/>
          <p:nvPr/>
        </p:nvSpPr>
        <p:spPr>
          <a:xfrm>
            <a:off x="5743339" y="1862201"/>
            <a:ext cx="626441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3200" b="1" i="1" dirty="0">
                <a:solidFill>
                  <a:srgbClr val="FFC000"/>
                </a:solidFill>
                <a:latin typeface="Calibri" panose="020F0502020204030204" pitchFamily="34" charset="0"/>
              </a:rPr>
              <a:t>Servicios Financieros</a:t>
            </a:r>
          </a:p>
        </p:txBody>
      </p:sp>
      <p:sp>
        <p:nvSpPr>
          <p:cNvPr id="17" name="Shape 336"/>
          <p:cNvSpPr/>
          <p:nvPr/>
        </p:nvSpPr>
        <p:spPr>
          <a:xfrm>
            <a:off x="5498363" y="8213149"/>
            <a:ext cx="6793996"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err="1" smtClean="0">
                <a:solidFill>
                  <a:schemeClr val="accent1">
                    <a:lumMod val="50000"/>
                  </a:schemeClr>
                </a:solidFill>
                <a:latin typeface="Calibri" panose="020F0502020204030204" pitchFamily="34" charset="0"/>
              </a:rPr>
              <a:t>Geolocalizaciòn</a:t>
            </a:r>
            <a:endParaRPr lang="es-ES" b="1" dirty="0" smtClean="0">
              <a:solidFill>
                <a:schemeClr val="accent1">
                  <a:lumMod val="50000"/>
                </a:schemeClr>
              </a:solidFill>
              <a:latin typeface="Calibri" panose="020F0502020204030204" pitchFamily="34" charset="0"/>
            </a:endParaRPr>
          </a:p>
          <a:p>
            <a:endParaRPr lang="es-CO" b="1" dirty="0">
              <a:solidFill>
                <a:schemeClr val="accent1">
                  <a:lumMod val="50000"/>
                </a:schemeClr>
              </a:solidFill>
              <a:latin typeface="Calibri" panose="020F0502020204030204" pitchFamily="34" charset="0"/>
            </a:endParaRPr>
          </a:p>
        </p:txBody>
      </p:sp>
      <p:sp>
        <p:nvSpPr>
          <p:cNvPr id="18" name="17 CuadroTexto"/>
          <p:cNvSpPr txBox="1"/>
          <p:nvPr/>
        </p:nvSpPr>
        <p:spPr>
          <a:xfrm rot="16200000">
            <a:off x="1163665" y="5420727"/>
            <a:ext cx="7109928" cy="779701"/>
          </a:xfrm>
          <a:prstGeom prst="rect">
            <a:avLst/>
          </a:prstGeom>
          <a:ln>
            <a:noFill/>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s-ES" sz="4400" b="1" dirty="0" smtClean="0">
                <a:solidFill>
                  <a:schemeClr val="accent1">
                    <a:lumMod val="50000"/>
                  </a:schemeClr>
                </a:solidFill>
                <a:latin typeface="Calibri" panose="020F0502020204030204" pitchFamily="34" charset="0"/>
              </a:rPr>
              <a:t>Aplicaciones</a:t>
            </a:r>
            <a:endParaRPr lang="es-ES" sz="44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121864219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333"/>
          <p:cNvSpPr/>
          <p:nvPr/>
        </p:nvSpPr>
        <p:spPr>
          <a:xfrm>
            <a:off x="627829" y="4000168"/>
            <a:ext cx="3304878" cy="3057247"/>
          </a:xfrm>
          <a:prstGeom prst="rect">
            <a:avLst/>
          </a:prstGeom>
          <a:solidFill>
            <a:schemeClr val="accent1">
              <a:lumMod val="50000"/>
            </a:schemeClr>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endParaRPr lang="es-ES" sz="2000" dirty="0" smtClean="0">
              <a:latin typeface="Calibri" panose="020F0502020204030204" pitchFamily="34" charset="0"/>
            </a:endParaRPr>
          </a:p>
          <a:p>
            <a:endParaRPr lang="es-ES" sz="2800" b="1" dirty="0" smtClean="0">
              <a:latin typeface="Calibri" panose="020F0502020204030204" pitchFamily="34" charset="0"/>
            </a:endParaRPr>
          </a:p>
          <a:p>
            <a:r>
              <a:rPr lang="es-ES" sz="2800" b="1" dirty="0" smtClean="0">
                <a:latin typeface="Calibri" panose="020F0502020204030204" pitchFamily="34" charset="0"/>
              </a:rPr>
              <a:t>Recursos de computación</a:t>
            </a:r>
          </a:p>
          <a:p>
            <a:r>
              <a:rPr lang="es-ES" sz="2800" b="1" dirty="0" smtClean="0">
                <a:latin typeface="Calibri" panose="020F0502020204030204" pitchFamily="34" charset="0"/>
              </a:rPr>
              <a:t>Remotos</a:t>
            </a:r>
          </a:p>
          <a:p>
            <a:endParaRPr lang="es-ES" sz="2000" dirty="0" smtClean="0">
              <a:latin typeface="Calibri" panose="020F0502020204030204" pitchFamily="34" charset="0"/>
            </a:endParaRPr>
          </a:p>
          <a:p>
            <a:endParaRPr lang="es-ES" sz="2000" dirty="0" smtClean="0">
              <a:latin typeface="Calibri" panose="020F0502020204030204" pitchFamily="34" charset="0"/>
            </a:endParaRPr>
          </a:p>
          <a:p>
            <a:endParaRPr lang="es-ES" sz="2000" b="1" dirty="0" smtClean="0">
              <a:solidFill>
                <a:schemeClr val="bg1"/>
              </a:solidFill>
              <a:latin typeface="Calibri" panose="020F0502020204030204" pitchFamily="34" charset="0"/>
            </a:endParaRPr>
          </a:p>
        </p:txBody>
      </p:sp>
      <p:sp>
        <p:nvSpPr>
          <p:cNvPr id="35" name="Shape 336"/>
          <p:cNvSpPr/>
          <p:nvPr/>
        </p:nvSpPr>
        <p:spPr>
          <a:xfrm>
            <a:off x="5458734" y="6782203"/>
            <a:ext cx="4802239" cy="1210588"/>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smtClean="0">
                <a:solidFill>
                  <a:schemeClr val="accent1">
                    <a:lumMod val="50000"/>
                  </a:schemeClr>
                </a:solidFill>
                <a:latin typeface="Calibri" panose="020F0502020204030204" pitchFamily="34" charset="0"/>
              </a:rPr>
              <a:t>Plataformas, servicios, software, almacenamiento, </a:t>
            </a:r>
            <a:r>
              <a:rPr lang="es-ES" b="1" dirty="0" err="1" smtClean="0">
                <a:solidFill>
                  <a:schemeClr val="accent1">
                    <a:lumMod val="50000"/>
                  </a:schemeClr>
                </a:solidFill>
                <a:latin typeface="Calibri" panose="020F0502020204030204" pitchFamily="34" charset="0"/>
              </a:rPr>
              <a:t>business</a:t>
            </a:r>
            <a:r>
              <a:rPr lang="es-ES" b="1" dirty="0" smtClean="0">
                <a:solidFill>
                  <a:schemeClr val="accent1">
                    <a:lumMod val="50000"/>
                  </a:schemeClr>
                </a:solidFill>
                <a:latin typeface="Calibri" panose="020F0502020204030204" pitchFamily="34" charset="0"/>
              </a:rPr>
              <a:t> </a:t>
            </a:r>
            <a:r>
              <a:rPr lang="es-ES" b="1" dirty="0" err="1" smtClean="0">
                <a:solidFill>
                  <a:schemeClr val="accent1">
                    <a:lumMod val="50000"/>
                  </a:schemeClr>
                </a:solidFill>
                <a:latin typeface="Calibri" panose="020F0502020204030204" pitchFamily="34" charset="0"/>
              </a:rPr>
              <a:t>process</a:t>
            </a:r>
            <a:endParaRPr lang="es-ES" b="1" dirty="0" smtClean="0">
              <a:solidFill>
                <a:schemeClr val="accent1">
                  <a:lumMod val="50000"/>
                </a:schemeClr>
              </a:solidFill>
              <a:latin typeface="Calibri" panose="020F0502020204030204" pitchFamily="34" charset="0"/>
            </a:endParaRPr>
          </a:p>
          <a:p>
            <a:endParaRPr lang="es-CO" b="1" dirty="0">
              <a:solidFill>
                <a:schemeClr val="accent1">
                  <a:lumMod val="50000"/>
                </a:schemeClr>
              </a:solidFill>
              <a:latin typeface="Calibri" panose="020F0502020204030204" pitchFamily="34" charset="0"/>
            </a:endParaRPr>
          </a:p>
        </p:txBody>
      </p:sp>
      <p:sp>
        <p:nvSpPr>
          <p:cNvPr id="36" name="Shape 337"/>
          <p:cNvSpPr/>
          <p:nvPr/>
        </p:nvSpPr>
        <p:spPr>
          <a:xfrm>
            <a:off x="5458734" y="5412812"/>
            <a:ext cx="6754367"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smtClean="0">
                <a:solidFill>
                  <a:schemeClr val="accent1">
                    <a:lumMod val="50000"/>
                  </a:schemeClr>
                </a:solidFill>
                <a:latin typeface="Calibri" panose="020F0502020204030204" pitchFamily="34" charset="0"/>
              </a:rPr>
              <a:t>Compartición de recursos</a:t>
            </a:r>
          </a:p>
          <a:p>
            <a:endParaRPr lang="es-CO" b="1" dirty="0">
              <a:solidFill>
                <a:schemeClr val="accent1">
                  <a:lumMod val="50000"/>
                </a:schemeClr>
              </a:solidFill>
              <a:latin typeface="Calibri" panose="020F0502020204030204" pitchFamily="34" charset="0"/>
            </a:endParaRPr>
          </a:p>
        </p:txBody>
      </p:sp>
      <p:sp>
        <p:nvSpPr>
          <p:cNvPr id="37" name="Shape 338"/>
          <p:cNvSpPr/>
          <p:nvPr/>
        </p:nvSpPr>
        <p:spPr>
          <a:xfrm>
            <a:off x="5458734" y="4012643"/>
            <a:ext cx="4852494"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marR="331470" algn="l" defTabSz="457200">
              <a:defRPr sz="2400">
                <a:solidFill>
                  <a:srgbClr val="FFFFFF"/>
                </a:solidFill>
                <a:latin typeface="Helvetica"/>
                <a:ea typeface="Helvetica"/>
                <a:cs typeface="Helvetica"/>
                <a:sym typeface="Helvetica"/>
              </a:defRPr>
            </a:lvl1pPr>
          </a:lstStyle>
          <a:p>
            <a:pPr marR="0" algn="ctr" defTabSz="584200"/>
            <a:r>
              <a:rPr lang="es-ES" b="1" dirty="0" smtClean="0">
                <a:solidFill>
                  <a:schemeClr val="accent1">
                    <a:lumMod val="50000"/>
                  </a:schemeClr>
                </a:solidFill>
                <a:latin typeface="Calibri" panose="020F0502020204030204" pitchFamily="34" charset="0"/>
              </a:rPr>
              <a:t>Bajo demanda</a:t>
            </a:r>
          </a:p>
          <a:p>
            <a:pPr marR="0" algn="ctr" defTabSz="584200"/>
            <a:endParaRPr lang="es-CO" b="1" dirty="0">
              <a:solidFill>
                <a:schemeClr val="accent1">
                  <a:lumMod val="50000"/>
                </a:schemeClr>
              </a:solidFill>
              <a:latin typeface="Calibri" panose="020F0502020204030204" pitchFamily="34" charset="0"/>
              <a:ea typeface="+mn-ea"/>
              <a:cs typeface="+mn-cs"/>
              <a:sym typeface="Helvetica Light"/>
            </a:endParaRPr>
          </a:p>
        </p:txBody>
      </p:sp>
      <p:sp>
        <p:nvSpPr>
          <p:cNvPr id="38" name="Shape 340"/>
          <p:cNvSpPr/>
          <p:nvPr/>
        </p:nvSpPr>
        <p:spPr>
          <a:xfrm>
            <a:off x="5458734" y="2643252"/>
            <a:ext cx="6793996" cy="471924"/>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smtClean="0">
                <a:solidFill>
                  <a:schemeClr val="accent1">
                    <a:lumMod val="50000"/>
                  </a:schemeClr>
                </a:solidFill>
                <a:latin typeface="Calibri" panose="020F0502020204030204" pitchFamily="34" charset="0"/>
              </a:rPr>
              <a:t>Pago por Uso</a:t>
            </a:r>
            <a:endParaRPr lang="es-CO" b="1" dirty="0">
              <a:solidFill>
                <a:schemeClr val="accent1">
                  <a:lumMod val="50000"/>
                </a:schemeClr>
              </a:solidFill>
              <a:latin typeface="Calibri" panose="020F0502020204030204" pitchFamily="34" charset="0"/>
            </a:endParaRPr>
          </a:p>
        </p:txBody>
      </p:sp>
      <p:sp>
        <p:nvSpPr>
          <p:cNvPr id="39" name="38 Rectángulo"/>
          <p:cNvSpPr/>
          <p:nvPr/>
        </p:nvSpPr>
        <p:spPr>
          <a:xfrm>
            <a:off x="5664704" y="98176"/>
            <a:ext cx="7218205" cy="2185214"/>
          </a:xfrm>
          <a:prstGeom prst="rect">
            <a:avLst/>
          </a:prstGeom>
        </p:spPr>
        <p:txBody>
          <a:bodyPr wrap="square">
            <a:spAutoFit/>
          </a:bodyPr>
          <a:lstStyle/>
          <a:p>
            <a:pPr algn="r"/>
            <a:r>
              <a:rPr lang="es-CO" sz="4800" b="1" dirty="0">
                <a:solidFill>
                  <a:schemeClr val="accent1">
                    <a:lumMod val="50000"/>
                  </a:schemeClr>
                </a:solidFill>
                <a:latin typeface="Calibri" panose="020F0502020204030204" pitchFamily="34" charset="0"/>
              </a:rPr>
              <a:t>Tendencias</a:t>
            </a:r>
          </a:p>
          <a:p>
            <a:pPr algn="r"/>
            <a:r>
              <a:rPr lang="es-ES" sz="4000" b="1" i="1" dirty="0">
                <a:solidFill>
                  <a:schemeClr val="accent1">
                    <a:lumMod val="75000"/>
                  </a:schemeClr>
                </a:solidFill>
                <a:latin typeface="Calibri" panose="020F0502020204030204" pitchFamily="34" charset="0"/>
                <a:ea typeface="Helvetica"/>
                <a:cs typeface="Helvetica"/>
              </a:rPr>
              <a:t>Cloud Computing</a:t>
            </a:r>
          </a:p>
          <a:p>
            <a:pPr algn="r"/>
            <a:endParaRPr lang="es-CO" sz="4800" b="1" dirty="0">
              <a:solidFill>
                <a:schemeClr val="accent1">
                  <a:lumMod val="50000"/>
                </a:schemeClr>
              </a:solidFill>
              <a:latin typeface="Calibri" panose="020F0502020204030204" pitchFamily="34" charset="0"/>
            </a:endParaRPr>
          </a:p>
        </p:txBody>
      </p:sp>
      <p:sp>
        <p:nvSpPr>
          <p:cNvPr id="17" name="Shape 336"/>
          <p:cNvSpPr/>
          <p:nvPr/>
        </p:nvSpPr>
        <p:spPr>
          <a:xfrm>
            <a:off x="5458734" y="8213149"/>
            <a:ext cx="6754367"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ES" b="1" dirty="0" smtClean="0">
                <a:solidFill>
                  <a:schemeClr val="accent1">
                    <a:lumMod val="50000"/>
                  </a:schemeClr>
                </a:solidFill>
                <a:latin typeface="Calibri" panose="020F0502020204030204" pitchFamily="34" charset="0"/>
              </a:rPr>
              <a:t>Acceso Ubicuo</a:t>
            </a:r>
          </a:p>
          <a:p>
            <a:endParaRPr lang="es-CO" b="1" dirty="0">
              <a:solidFill>
                <a:schemeClr val="accent1">
                  <a:lumMod val="50000"/>
                </a:schemeClr>
              </a:solidFill>
              <a:latin typeface="Calibri" panose="020F0502020204030204" pitchFamily="34" charset="0"/>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29" y="2125501"/>
            <a:ext cx="3304878" cy="1691787"/>
          </a:xfrm>
          <a:prstGeom prst="rect">
            <a:avLst/>
          </a:prstGeom>
        </p:spPr>
      </p:pic>
      <p:sp>
        <p:nvSpPr>
          <p:cNvPr id="11" name="10 CuadroTexto"/>
          <p:cNvSpPr txBox="1"/>
          <p:nvPr/>
        </p:nvSpPr>
        <p:spPr>
          <a:xfrm>
            <a:off x="5743339" y="1786001"/>
            <a:ext cx="626441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3200" b="1" i="1" dirty="0">
                <a:solidFill>
                  <a:srgbClr val="FFC000"/>
                </a:solidFill>
                <a:latin typeface="Calibri" panose="020F0502020204030204" pitchFamily="34" charset="0"/>
              </a:rPr>
              <a:t>Servicios Financieros</a:t>
            </a:r>
          </a:p>
        </p:txBody>
      </p:sp>
    </p:spTree>
    <p:extLst>
      <p:ext uri="{BB962C8B-B14F-4D97-AF65-F5344CB8AC3E}">
        <p14:creationId xmlns:p14="http://schemas.microsoft.com/office/powerpoint/2010/main" val="218916349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p:nvPr/>
        </p:nvSpPr>
        <p:spPr>
          <a:xfrm>
            <a:off x="524980" y="581732"/>
            <a:ext cx="8748826" cy="1484909"/>
          </a:xfrm>
          <a:prstGeom prst="roundRect">
            <a:avLst>
              <a:gd name="adj" fmla="val 23402"/>
            </a:avLst>
          </a:prstGeom>
          <a:ln/>
          <a:extLst>
            <a:ext uri="{C572A759-6A51-4108-AA02-DFA0A04FC94B}">
              <ma14:wrappingTextBoxFlag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50800" tIns="50800" rIns="50800" bIns="50800" anchor="ctr"/>
          <a:lstStyle>
            <a:lvl1pPr>
              <a:defRPr sz="2400">
                <a:solidFill>
                  <a:srgbClr val="FFFFFF"/>
                </a:solidFill>
              </a:defRPr>
            </a:lvl1pPr>
          </a:lstStyle>
          <a:p>
            <a:r>
              <a:rPr lang="es-CO" sz="2800" dirty="0" smtClean="0">
                <a:latin typeface="Calibri" panose="020F0502020204030204" pitchFamily="34" charset="0"/>
              </a:rPr>
              <a:t>El 61% de las entidades financieras  tienen una estrategia de </a:t>
            </a:r>
            <a:r>
              <a:rPr lang="es-CO" sz="2800" i="1" dirty="0" err="1" smtClean="0">
                <a:latin typeface="Calibri" panose="020F0502020204030204" pitchFamily="34" charset="0"/>
              </a:rPr>
              <a:t>cloud</a:t>
            </a:r>
            <a:r>
              <a:rPr lang="es-CO" sz="2800" i="1" dirty="0" smtClean="0">
                <a:latin typeface="Calibri" panose="020F0502020204030204" pitchFamily="34" charset="0"/>
              </a:rPr>
              <a:t> </a:t>
            </a:r>
            <a:r>
              <a:rPr lang="es-CO" sz="2800" dirty="0" smtClean="0">
                <a:latin typeface="Calibri" panose="020F0502020204030204" pitchFamily="34" charset="0"/>
              </a:rPr>
              <a:t>(vs el 82% de las empresas)</a:t>
            </a:r>
            <a:endParaRPr lang="es-CO" sz="2800" dirty="0">
              <a:latin typeface="Calibri" panose="020F0502020204030204" pitchFamily="34" charset="0"/>
            </a:endParaRPr>
          </a:p>
        </p:txBody>
      </p:sp>
      <p:pic>
        <p:nvPicPr>
          <p:cNvPr id="366" name="pasted-image.png"/>
          <p:cNvPicPr>
            <a:picLocks noChangeAspect="1"/>
          </p:cNvPicPr>
          <p:nvPr/>
        </p:nvPicPr>
        <p:blipFill>
          <a:blip r:embed="rId2">
            <a:extLst/>
          </a:blip>
          <a:stretch>
            <a:fillRect/>
          </a:stretch>
        </p:blipFill>
        <p:spPr>
          <a:xfrm>
            <a:off x="524980" y="2615918"/>
            <a:ext cx="11954840" cy="6349416"/>
          </a:xfrm>
          <a:prstGeom prst="rect">
            <a:avLst/>
          </a:prstGeom>
          <a:ln w="12700">
            <a:miter lim="400000"/>
          </a:ln>
        </p:spPr>
      </p:pic>
      <p:sp>
        <p:nvSpPr>
          <p:cNvPr id="367" name="Shape 367"/>
          <p:cNvSpPr/>
          <p:nvPr/>
        </p:nvSpPr>
        <p:spPr>
          <a:xfrm>
            <a:off x="687336" y="9347200"/>
            <a:ext cx="860528" cy="203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00"/>
            </a:lvl1pPr>
          </a:lstStyle>
          <a:p>
            <a:r>
              <a:t>Fuente: CSA, 2015</a:t>
            </a:r>
          </a:p>
        </p:txBody>
      </p:sp>
      <p:sp>
        <p:nvSpPr>
          <p:cNvPr id="6" name="5 Rectángulo"/>
          <p:cNvSpPr/>
          <p:nvPr/>
        </p:nvSpPr>
        <p:spPr>
          <a:xfrm>
            <a:off x="5664704" y="98176"/>
            <a:ext cx="7218205" cy="2062103"/>
          </a:xfrm>
          <a:prstGeom prst="rect">
            <a:avLst/>
          </a:prstGeom>
        </p:spPr>
        <p:txBody>
          <a:bodyPr wrap="square">
            <a:spAutoFit/>
          </a:bodyPr>
          <a:lstStyle/>
          <a:p>
            <a:pPr algn="r"/>
            <a:r>
              <a:rPr lang="es-CO" sz="4400" b="1" dirty="0">
                <a:solidFill>
                  <a:schemeClr val="accent1">
                    <a:lumMod val="50000"/>
                  </a:schemeClr>
                </a:solidFill>
                <a:latin typeface="Calibri" panose="020F0502020204030204" pitchFamily="34" charset="0"/>
              </a:rPr>
              <a:t>Tendencias</a:t>
            </a:r>
          </a:p>
          <a:p>
            <a:pPr algn="r"/>
            <a:r>
              <a:rPr lang="es-ES" b="1" i="1" dirty="0">
                <a:solidFill>
                  <a:schemeClr val="accent1">
                    <a:lumMod val="75000"/>
                  </a:schemeClr>
                </a:solidFill>
                <a:latin typeface="Calibri" panose="020F0502020204030204" pitchFamily="34" charset="0"/>
                <a:ea typeface="Helvetica"/>
                <a:cs typeface="Helvetica"/>
              </a:rPr>
              <a:t>Cloud Computing</a:t>
            </a:r>
          </a:p>
          <a:p>
            <a:pPr algn="r"/>
            <a:endParaRPr lang="es-CO" sz="44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58857466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333"/>
          <p:cNvSpPr/>
          <p:nvPr/>
        </p:nvSpPr>
        <p:spPr>
          <a:xfrm>
            <a:off x="1737777" y="2790785"/>
            <a:ext cx="3304878" cy="1949252"/>
          </a:xfrm>
          <a:prstGeom prst="rect">
            <a:avLst/>
          </a:prstGeom>
          <a:solidFill>
            <a:schemeClr val="accent1">
              <a:lumMod val="50000"/>
            </a:schemeClr>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endParaRPr lang="es-ES" b="1" dirty="0" smtClean="0">
              <a:solidFill>
                <a:schemeClr val="bg1"/>
              </a:solidFill>
              <a:latin typeface="Calibri" panose="020F0502020204030204" pitchFamily="34" charset="0"/>
            </a:endParaRPr>
          </a:p>
          <a:p>
            <a:r>
              <a:rPr lang="es-CO" b="1" dirty="0">
                <a:solidFill>
                  <a:schemeClr val="bg1"/>
                </a:solidFill>
                <a:latin typeface="Calibri" panose="020F0502020204030204" pitchFamily="34" charset="0"/>
              </a:rPr>
              <a:t>Vehículos aéreos no tripulados controlados a distancia</a:t>
            </a:r>
          </a:p>
          <a:p>
            <a:endParaRPr lang="es-CO" b="1" dirty="0" smtClean="0">
              <a:solidFill>
                <a:schemeClr val="bg1"/>
              </a:solidFill>
              <a:latin typeface="Calibri" panose="020F0502020204030204" pitchFamily="34" charset="0"/>
            </a:endParaRPr>
          </a:p>
        </p:txBody>
      </p:sp>
      <p:sp>
        <p:nvSpPr>
          <p:cNvPr id="32" name="Shape 334"/>
          <p:cNvSpPr/>
          <p:nvPr/>
        </p:nvSpPr>
        <p:spPr>
          <a:xfrm>
            <a:off x="1727607" y="4483398"/>
            <a:ext cx="3325218" cy="1949252"/>
          </a:xfrm>
          <a:prstGeom prst="rect">
            <a:avLst/>
          </a:prstGeom>
          <a:solidFill>
            <a:schemeClr val="accent1">
              <a:lumMod val="50000"/>
            </a:schemeClr>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endParaRPr lang="es-CO" b="1" dirty="0" smtClean="0">
              <a:solidFill>
                <a:schemeClr val="bg1"/>
              </a:solidFill>
              <a:latin typeface="Calibri" panose="020F0502020204030204" pitchFamily="34" charset="0"/>
            </a:endParaRPr>
          </a:p>
          <a:p>
            <a:r>
              <a:rPr lang="es-CO" b="1" dirty="0">
                <a:solidFill>
                  <a:schemeClr val="bg1"/>
                </a:solidFill>
                <a:latin typeface="Calibri" panose="020F0502020204030204" pitchFamily="34" charset="0"/>
              </a:rPr>
              <a:t>Regulado en Colombia por </a:t>
            </a:r>
            <a:r>
              <a:rPr lang="es-CO" b="1" dirty="0" err="1">
                <a:solidFill>
                  <a:schemeClr val="bg1"/>
                </a:solidFill>
                <a:latin typeface="Calibri" panose="020F0502020204030204" pitchFamily="34" charset="0"/>
              </a:rPr>
              <a:t>Aerocivil</a:t>
            </a:r>
            <a:r>
              <a:rPr lang="es-CO" b="1" dirty="0">
                <a:solidFill>
                  <a:schemeClr val="bg1"/>
                </a:solidFill>
                <a:latin typeface="Calibri" panose="020F0502020204030204" pitchFamily="34" charset="0"/>
              </a:rPr>
              <a:t> - Circular 02 de 2015</a:t>
            </a:r>
          </a:p>
          <a:p>
            <a:endParaRPr lang="es-CO" b="1" dirty="0" smtClean="0">
              <a:solidFill>
                <a:schemeClr val="bg1"/>
              </a:solidFill>
              <a:latin typeface="Calibri" panose="020F0502020204030204" pitchFamily="34" charset="0"/>
            </a:endParaRPr>
          </a:p>
        </p:txBody>
      </p:sp>
      <p:sp>
        <p:nvSpPr>
          <p:cNvPr id="35" name="Shape 336"/>
          <p:cNvSpPr/>
          <p:nvPr/>
        </p:nvSpPr>
        <p:spPr>
          <a:xfrm>
            <a:off x="5498363" y="6812981"/>
            <a:ext cx="4802239"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b="1" dirty="0">
                <a:solidFill>
                  <a:schemeClr val="accent1">
                    <a:lumMod val="50000"/>
                  </a:schemeClr>
                </a:solidFill>
                <a:latin typeface="Calibri" panose="020F0502020204030204" pitchFamily="34" charset="0"/>
                <a:ea typeface="Helvetica"/>
                <a:cs typeface="Helvetica"/>
              </a:rPr>
              <a:t>Para enviar documentación</a:t>
            </a:r>
          </a:p>
          <a:p>
            <a:endParaRPr lang="es-CO" b="1" dirty="0">
              <a:solidFill>
                <a:schemeClr val="accent1">
                  <a:lumMod val="50000"/>
                </a:schemeClr>
              </a:solidFill>
              <a:latin typeface="Calibri" panose="020F0502020204030204" pitchFamily="34" charset="0"/>
              <a:ea typeface="Helvetica"/>
              <a:cs typeface="Helvetica"/>
            </a:endParaRPr>
          </a:p>
        </p:txBody>
      </p:sp>
      <p:sp>
        <p:nvSpPr>
          <p:cNvPr id="36" name="Shape 337"/>
          <p:cNvSpPr/>
          <p:nvPr/>
        </p:nvSpPr>
        <p:spPr>
          <a:xfrm>
            <a:off x="5498363" y="5412812"/>
            <a:ext cx="6754367" cy="841256"/>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b="1" dirty="0">
                <a:solidFill>
                  <a:schemeClr val="accent1">
                    <a:lumMod val="50000"/>
                  </a:schemeClr>
                </a:solidFill>
                <a:latin typeface="Calibri" panose="020F0502020204030204" pitchFamily="34" charset="0"/>
                <a:ea typeface="Helvetica"/>
                <a:cs typeface="Helvetica"/>
                <a:sym typeface="Helvetica"/>
              </a:rPr>
              <a:t>Para enviar dinero o reemplazar una </a:t>
            </a:r>
            <a:r>
              <a:rPr lang="es-CO" b="1" dirty="0" smtClean="0">
                <a:solidFill>
                  <a:schemeClr val="accent1">
                    <a:lumMod val="50000"/>
                  </a:schemeClr>
                </a:solidFill>
                <a:latin typeface="Calibri" panose="020F0502020204030204" pitchFamily="34" charset="0"/>
                <a:ea typeface="Helvetica"/>
                <a:cs typeface="Helvetica"/>
                <a:sym typeface="Helvetica"/>
              </a:rPr>
              <a:t>tarjeta</a:t>
            </a:r>
          </a:p>
          <a:p>
            <a:endParaRPr lang="es-CO" b="1" dirty="0">
              <a:solidFill>
                <a:schemeClr val="accent1">
                  <a:lumMod val="50000"/>
                </a:schemeClr>
              </a:solidFill>
              <a:latin typeface="Calibri" panose="020F0502020204030204" pitchFamily="34" charset="0"/>
              <a:ea typeface="Helvetica"/>
              <a:cs typeface="Helvetica"/>
              <a:sym typeface="Helvetica"/>
            </a:endParaRPr>
          </a:p>
        </p:txBody>
      </p:sp>
      <p:sp>
        <p:nvSpPr>
          <p:cNvPr id="37" name="Shape 338"/>
          <p:cNvSpPr/>
          <p:nvPr/>
        </p:nvSpPr>
        <p:spPr>
          <a:xfrm>
            <a:off x="5498363" y="3827977"/>
            <a:ext cx="4852494" cy="1210588"/>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marR="331470" algn="l" defTabSz="457200">
              <a:defRPr sz="2400">
                <a:solidFill>
                  <a:srgbClr val="FFFFFF"/>
                </a:solidFill>
                <a:latin typeface="Helvetica"/>
                <a:ea typeface="Helvetica"/>
                <a:cs typeface="Helvetica"/>
                <a:sym typeface="Helvetica"/>
              </a:defRPr>
            </a:lvl1pPr>
          </a:lstStyle>
          <a:p>
            <a:pPr algn="ctr"/>
            <a:r>
              <a:rPr lang="es-CO" b="1" dirty="0" smtClean="0">
                <a:solidFill>
                  <a:schemeClr val="accent1">
                    <a:lumMod val="50000"/>
                  </a:schemeClr>
                </a:solidFill>
                <a:latin typeface="Calibri" panose="020F0502020204030204" pitchFamily="34" charset="0"/>
                <a:sym typeface="Helvetica Light"/>
              </a:rPr>
              <a:t>Documentar </a:t>
            </a:r>
            <a:r>
              <a:rPr lang="es-CO" b="1" dirty="0">
                <a:solidFill>
                  <a:schemeClr val="accent1">
                    <a:lumMod val="50000"/>
                  </a:schemeClr>
                </a:solidFill>
                <a:latin typeface="Calibri" panose="020F0502020204030204" pitchFamily="34" charset="0"/>
                <a:sym typeface="Helvetica Light"/>
              </a:rPr>
              <a:t>accidentes </a:t>
            </a:r>
            <a:r>
              <a:rPr lang="es-CO" b="1" dirty="0" smtClean="0">
                <a:solidFill>
                  <a:schemeClr val="accent1">
                    <a:lumMod val="50000"/>
                  </a:schemeClr>
                </a:solidFill>
                <a:latin typeface="Calibri" panose="020F0502020204030204" pitchFamily="34" charset="0"/>
                <a:sym typeface="Helvetica Light"/>
              </a:rPr>
              <a:t>de vehículos </a:t>
            </a:r>
            <a:r>
              <a:rPr lang="es-CO" b="1" dirty="0">
                <a:solidFill>
                  <a:schemeClr val="accent1">
                    <a:lumMod val="50000"/>
                  </a:schemeClr>
                </a:solidFill>
                <a:latin typeface="Calibri" panose="020F0502020204030204" pitchFamily="34" charset="0"/>
                <a:sym typeface="Helvetica Light"/>
              </a:rPr>
              <a:t>para aseguradoras</a:t>
            </a:r>
          </a:p>
          <a:p>
            <a:pPr marR="0" defTabSz="584200"/>
            <a:endParaRPr lang="es-CO" b="1" dirty="0">
              <a:solidFill>
                <a:schemeClr val="accent1">
                  <a:lumMod val="50000"/>
                </a:schemeClr>
              </a:solidFill>
              <a:latin typeface="Calibri" panose="020F0502020204030204" pitchFamily="34" charset="0"/>
              <a:sym typeface="Helvetica Light"/>
            </a:endParaRPr>
          </a:p>
        </p:txBody>
      </p:sp>
      <p:sp>
        <p:nvSpPr>
          <p:cNvPr id="38" name="Shape 340"/>
          <p:cNvSpPr/>
          <p:nvPr/>
        </p:nvSpPr>
        <p:spPr>
          <a:xfrm>
            <a:off x="5498363" y="2427808"/>
            <a:ext cx="6793996" cy="1210588"/>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dirty="0"/>
              <a:t>Para </a:t>
            </a:r>
            <a:r>
              <a:rPr lang="es-CO" b="1" dirty="0">
                <a:solidFill>
                  <a:schemeClr val="accent1">
                    <a:lumMod val="50000"/>
                  </a:schemeClr>
                </a:solidFill>
                <a:latin typeface="Calibri" panose="020F0502020204030204" pitchFamily="34" charset="0"/>
                <a:ea typeface="Helvetica"/>
                <a:cs typeface="Helvetica"/>
                <a:sym typeface="Helvetica"/>
              </a:rPr>
              <a:t>Acceder a propiedades para prestamos y reclamos de seguros</a:t>
            </a:r>
          </a:p>
          <a:p>
            <a:endParaRPr lang="es-CO" b="1" dirty="0">
              <a:solidFill>
                <a:schemeClr val="accent1">
                  <a:lumMod val="50000"/>
                </a:schemeClr>
              </a:solidFill>
              <a:latin typeface="Calibri" panose="020F0502020204030204" pitchFamily="34" charset="0"/>
              <a:ea typeface="Helvetica"/>
              <a:cs typeface="Helvetica"/>
              <a:sym typeface="Helvetica"/>
            </a:endParaRPr>
          </a:p>
        </p:txBody>
      </p:sp>
      <p:sp>
        <p:nvSpPr>
          <p:cNvPr id="39" name="38 Rectángulo"/>
          <p:cNvSpPr/>
          <p:nvPr/>
        </p:nvSpPr>
        <p:spPr>
          <a:xfrm>
            <a:off x="5664704" y="98176"/>
            <a:ext cx="7218205" cy="1877437"/>
          </a:xfrm>
          <a:prstGeom prst="rect">
            <a:avLst/>
          </a:prstGeom>
        </p:spPr>
        <p:txBody>
          <a:bodyPr wrap="square">
            <a:spAutoFit/>
          </a:bodyPr>
          <a:lstStyle/>
          <a:p>
            <a:pPr algn="r"/>
            <a:r>
              <a:rPr lang="es-CO" sz="4000" b="1" dirty="0" smtClean="0">
                <a:solidFill>
                  <a:schemeClr val="accent1">
                    <a:lumMod val="50000"/>
                  </a:schemeClr>
                </a:solidFill>
                <a:latin typeface="Calibri" panose="020F0502020204030204" pitchFamily="34" charset="0"/>
              </a:rPr>
              <a:t>Tendencias</a:t>
            </a:r>
          </a:p>
          <a:p>
            <a:pPr algn="r"/>
            <a:r>
              <a:rPr lang="es-ES" b="1" dirty="0" smtClean="0">
                <a:solidFill>
                  <a:schemeClr val="accent1">
                    <a:lumMod val="75000"/>
                  </a:schemeClr>
                </a:solidFill>
                <a:latin typeface="Calibri" panose="020F0502020204030204" pitchFamily="34" charset="0"/>
                <a:ea typeface="Helvetica"/>
                <a:cs typeface="Helvetica"/>
                <a:sym typeface="Helvetica"/>
              </a:rPr>
              <a:t>Drones</a:t>
            </a:r>
            <a:endParaRPr lang="es-ES" b="1" dirty="0">
              <a:solidFill>
                <a:schemeClr val="accent1">
                  <a:lumMod val="75000"/>
                </a:schemeClr>
              </a:solidFill>
              <a:latin typeface="Calibri" panose="020F0502020204030204" pitchFamily="34" charset="0"/>
              <a:ea typeface="Helvetica"/>
              <a:cs typeface="Helvetica"/>
              <a:sym typeface="Helvetica"/>
            </a:endParaRPr>
          </a:p>
          <a:p>
            <a:pPr algn="r"/>
            <a:endParaRPr lang="es-CO" sz="4000" b="1" dirty="0">
              <a:solidFill>
                <a:schemeClr val="accent1">
                  <a:lumMod val="50000"/>
                </a:schemeClr>
              </a:solidFill>
              <a:latin typeface="Calibri" panose="020F0502020204030204" pitchFamily="34" charset="0"/>
            </a:endParaRPr>
          </a:p>
        </p:txBody>
      </p:sp>
      <p:sp>
        <p:nvSpPr>
          <p:cNvPr id="41" name="40 CuadroTexto"/>
          <p:cNvSpPr txBox="1"/>
          <p:nvPr/>
        </p:nvSpPr>
        <p:spPr>
          <a:xfrm>
            <a:off x="5743339" y="1862201"/>
            <a:ext cx="626441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3200" b="1" i="1" dirty="0">
                <a:solidFill>
                  <a:srgbClr val="FFC000"/>
                </a:solidFill>
                <a:latin typeface="Calibri" panose="020F0502020204030204" pitchFamily="34" charset="0"/>
              </a:rPr>
              <a:t>Servicios Financieros</a:t>
            </a:r>
          </a:p>
        </p:txBody>
      </p:sp>
      <p:sp>
        <p:nvSpPr>
          <p:cNvPr id="18" name="17 CuadroTexto"/>
          <p:cNvSpPr txBox="1"/>
          <p:nvPr/>
        </p:nvSpPr>
        <p:spPr>
          <a:xfrm rot="5400000" flipV="1">
            <a:off x="-2354774" y="4457987"/>
            <a:ext cx="6400707" cy="868200"/>
          </a:xfrm>
          <a:prstGeom prst="rect">
            <a:avLst/>
          </a:prstGeom>
          <a:ln>
            <a:noFill/>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s-CO" sz="2400" dirty="0"/>
              <a:t>300 mil unidades no militares operando en 2016</a:t>
            </a:r>
          </a:p>
        </p:txBody>
      </p:sp>
      <p:sp>
        <p:nvSpPr>
          <p:cNvPr id="13" name="Shape 370"/>
          <p:cNvSpPr/>
          <p:nvPr/>
        </p:nvSpPr>
        <p:spPr>
          <a:xfrm>
            <a:off x="6637338" y="1976756"/>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endParaRPr dirty="0"/>
          </a:p>
        </p:txBody>
      </p:sp>
      <p:sp>
        <p:nvSpPr>
          <p:cNvPr id="14" name="Shape 336"/>
          <p:cNvSpPr/>
          <p:nvPr/>
        </p:nvSpPr>
        <p:spPr>
          <a:xfrm>
            <a:off x="5458734" y="7967523"/>
            <a:ext cx="6754367" cy="1210588"/>
          </a:xfrm>
          <a:prstGeom prst="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lvl1pPr>
              <a:defRPr sz="2400">
                <a:solidFill>
                  <a:srgbClr val="FFFFFF"/>
                </a:solidFill>
              </a:defRPr>
            </a:lvl1pPr>
          </a:lstStyle>
          <a:p>
            <a:r>
              <a:rPr lang="es-CO" b="1" dirty="0">
                <a:solidFill>
                  <a:schemeClr val="accent1">
                    <a:lumMod val="50000"/>
                  </a:schemeClr>
                </a:solidFill>
                <a:latin typeface="Calibri" panose="020F0502020204030204" pitchFamily="34" charset="0"/>
                <a:ea typeface="Helvetica"/>
                <a:cs typeface="Helvetica"/>
              </a:rPr>
              <a:t>Como enlace de comunicaciones en caso de emergencia</a:t>
            </a:r>
          </a:p>
          <a:p>
            <a:endParaRPr lang="es-CO" b="1" dirty="0">
              <a:solidFill>
                <a:schemeClr val="accent1">
                  <a:lumMod val="50000"/>
                </a:schemeClr>
              </a:solidFill>
              <a:latin typeface="Calibri" panose="020F0502020204030204" pitchFamily="34" charset="0"/>
              <a:ea typeface="Helvetica"/>
              <a:cs typeface="Helvetica"/>
            </a:endParaRPr>
          </a:p>
        </p:txBody>
      </p:sp>
    </p:spTree>
    <p:extLst>
      <p:ext uri="{BB962C8B-B14F-4D97-AF65-F5344CB8AC3E}">
        <p14:creationId xmlns:p14="http://schemas.microsoft.com/office/powerpoint/2010/main" val="218064848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280160" y="2895600"/>
            <a:ext cx="2520000" cy="252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5" name="4 Elipse"/>
          <p:cNvSpPr/>
          <p:nvPr/>
        </p:nvSpPr>
        <p:spPr>
          <a:xfrm>
            <a:off x="4968240" y="2895600"/>
            <a:ext cx="2520000" cy="2520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6" name="5 Elipse"/>
          <p:cNvSpPr/>
          <p:nvPr/>
        </p:nvSpPr>
        <p:spPr>
          <a:xfrm>
            <a:off x="8793480" y="2895600"/>
            <a:ext cx="2520000" cy="252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4" name="3 CuadroTexto"/>
          <p:cNvSpPr txBox="1"/>
          <p:nvPr/>
        </p:nvSpPr>
        <p:spPr>
          <a:xfrm>
            <a:off x="102108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800" dirty="0" smtClean="0">
                <a:solidFill>
                  <a:srgbClr val="FFFFFF">
                    <a:lumMod val="75000"/>
                  </a:srgbClr>
                </a:solidFill>
                <a:latin typeface="ApexSansBoldItalicT" pitchFamily="50" charset="0"/>
              </a:rPr>
              <a:t>Economía</a:t>
            </a:r>
          </a:p>
          <a:p>
            <a:r>
              <a:rPr lang="es-CO" sz="2800" dirty="0" smtClean="0">
                <a:solidFill>
                  <a:srgbClr val="FFFFFF">
                    <a:lumMod val="75000"/>
                  </a:srgbClr>
                </a:solidFill>
                <a:latin typeface="ApexSansBoldItalicT" pitchFamily="50" charset="0"/>
              </a:rPr>
              <a:t> Digital</a:t>
            </a:r>
          </a:p>
        </p:txBody>
      </p:sp>
      <p:sp>
        <p:nvSpPr>
          <p:cNvPr id="8" name="7 CuadroTexto"/>
          <p:cNvSpPr txBox="1"/>
          <p:nvPr/>
        </p:nvSpPr>
        <p:spPr>
          <a:xfrm>
            <a:off x="4617720" y="5690531"/>
            <a:ext cx="32004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800" dirty="0">
                <a:solidFill>
                  <a:srgbClr val="FFFFFF">
                    <a:lumMod val="75000"/>
                  </a:srgbClr>
                </a:solidFill>
                <a:latin typeface="ApexSansBoldItalicT" pitchFamily="50" charset="0"/>
              </a:rPr>
              <a:t>Tendencias</a:t>
            </a:r>
          </a:p>
        </p:txBody>
      </p:sp>
      <p:sp>
        <p:nvSpPr>
          <p:cNvPr id="9" name="8 CuadroTexto"/>
          <p:cNvSpPr txBox="1"/>
          <p:nvPr/>
        </p:nvSpPr>
        <p:spPr>
          <a:xfrm>
            <a:off x="8625840" y="5690531"/>
            <a:ext cx="320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800" dirty="0" smtClean="0">
                <a:solidFill>
                  <a:schemeClr val="accent1">
                    <a:lumMod val="50000"/>
                  </a:schemeClr>
                </a:solidFill>
                <a:latin typeface="ApexSansBoldItalicT" pitchFamily="50" charset="0"/>
              </a:rPr>
              <a:t>Marco </a:t>
            </a:r>
          </a:p>
          <a:p>
            <a:r>
              <a:rPr lang="es-CO" sz="2800" dirty="0" smtClean="0">
                <a:solidFill>
                  <a:schemeClr val="accent1">
                    <a:lumMod val="50000"/>
                  </a:schemeClr>
                </a:solidFill>
                <a:latin typeface="ApexSansBoldItalicT" pitchFamily="50" charset="0"/>
              </a:rPr>
              <a:t>Legal</a:t>
            </a:r>
          </a:p>
        </p:txBody>
      </p:sp>
      <p:sp>
        <p:nvSpPr>
          <p:cNvPr id="7" name="6 CuadroTexto"/>
          <p:cNvSpPr txBox="1"/>
          <p:nvPr/>
        </p:nvSpPr>
        <p:spPr>
          <a:xfrm>
            <a:off x="533400" y="363787"/>
            <a:ext cx="12115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s-CO" sz="5400" b="1" dirty="0" smtClean="0">
                <a:solidFill>
                  <a:srgbClr val="0365C0">
                    <a:lumMod val="50000"/>
                  </a:srgbClr>
                </a:solidFill>
              </a:rPr>
              <a:t>Contenido</a:t>
            </a:r>
            <a:endParaRPr lang="es-CO" sz="5400" b="1" dirty="0">
              <a:solidFill>
                <a:srgbClr val="0365C0">
                  <a:lumMod val="50000"/>
                </a:srgbClr>
              </a:solidFill>
            </a:endParaRPr>
          </a:p>
        </p:txBody>
      </p:sp>
      <p:sp>
        <p:nvSpPr>
          <p:cNvPr id="2" name="1 Elipse"/>
          <p:cNvSpPr/>
          <p:nvPr/>
        </p:nvSpPr>
        <p:spPr>
          <a:xfrm>
            <a:off x="1280160" y="2895600"/>
            <a:ext cx="2520000" cy="2520000"/>
          </a:xfrm>
          <a:prstGeom prst="ellipse">
            <a:avLst/>
          </a:prstGeom>
          <a:solidFill>
            <a:schemeClr val="bg2">
              <a:alpha val="80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
        <p:nvSpPr>
          <p:cNvPr id="10" name="9 Elipse"/>
          <p:cNvSpPr/>
          <p:nvPr/>
        </p:nvSpPr>
        <p:spPr>
          <a:xfrm>
            <a:off x="4957920" y="2926080"/>
            <a:ext cx="2520000" cy="2520000"/>
          </a:xfrm>
          <a:prstGeom prst="ellipse">
            <a:avLst/>
          </a:prstGeom>
          <a:solidFill>
            <a:schemeClr val="bg2">
              <a:alpha val="80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a:solidFill>
                <a:srgbClr val="FFFFFF"/>
              </a:solidFill>
            </a:endParaRPr>
          </a:p>
        </p:txBody>
      </p:sp>
    </p:spTree>
    <p:extLst>
      <p:ext uri="{BB962C8B-B14F-4D97-AF65-F5344CB8AC3E}">
        <p14:creationId xmlns:p14="http://schemas.microsoft.com/office/powerpoint/2010/main" val="287234728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3899470" y="2622238"/>
            <a:ext cx="8597330" cy="930751"/>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rgbClr val="FFFFFF"/>
                </a:solidFill>
                <a:effectLst/>
                <a:uFillTx/>
                <a:latin typeface="+mn-lt"/>
                <a:ea typeface="+mn-ea"/>
                <a:cs typeface="+mn-cs"/>
                <a:sym typeface="Helvetica Light"/>
              </a:rPr>
              <a:t>                      Ley</a:t>
            </a:r>
            <a:r>
              <a:rPr kumimoji="0" lang="es-ES" sz="2400" b="1" i="0" u="none" strike="noStrike" cap="none" spc="0" normalizeH="0" dirty="0" smtClean="0">
                <a:ln>
                  <a:noFill/>
                </a:ln>
                <a:solidFill>
                  <a:srgbClr val="FFFFFF"/>
                </a:solidFill>
                <a:effectLst/>
                <a:uFillTx/>
                <a:latin typeface="+mn-lt"/>
                <a:ea typeface="+mn-ea"/>
                <a:cs typeface="+mn-cs"/>
                <a:sym typeface="Helvetica Light"/>
              </a:rPr>
              <a:t> 1341 de 2009</a:t>
            </a:r>
          </a:p>
          <a:p>
            <a:pPr marL="0" marR="0" indent="0" algn="ctr" defTabSz="584200" rtl="0" fontAlgn="auto" latinLnBrk="0" hangingPunct="0">
              <a:lnSpc>
                <a:spcPct val="100000"/>
              </a:lnSpc>
              <a:spcBef>
                <a:spcPts val="0"/>
              </a:spcBef>
              <a:spcAft>
                <a:spcPts val="0"/>
              </a:spcAft>
              <a:buClrTx/>
              <a:buSzTx/>
              <a:buFontTx/>
              <a:buNone/>
              <a:tabLst/>
            </a:pPr>
            <a:r>
              <a:rPr lang="es-ES" sz="2400" baseline="0" dirty="0" smtClean="0">
                <a:solidFill>
                  <a:srgbClr val="FFFFFF"/>
                </a:solidFill>
              </a:rPr>
              <a:t>                     (Ley</a:t>
            </a:r>
            <a:r>
              <a:rPr lang="es-ES" sz="2400" dirty="0" smtClean="0">
                <a:solidFill>
                  <a:srgbClr val="FFFFFF"/>
                </a:solidFill>
              </a:rPr>
              <a:t> de TIC)</a:t>
            </a: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11 Rectángulo"/>
          <p:cNvSpPr/>
          <p:nvPr/>
        </p:nvSpPr>
        <p:spPr>
          <a:xfrm>
            <a:off x="609601" y="2622238"/>
            <a:ext cx="5257800" cy="4903907"/>
          </a:xfrm>
          <a:prstGeom prst="rect">
            <a:avLst/>
          </a:prstGeom>
          <a:solidFill>
            <a:schemeClr val="accent1">
              <a:lumMod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ES"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ES"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ES"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ES"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ES"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ES"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Rectángulo redondeado 4"/>
          <p:cNvSpPr/>
          <p:nvPr/>
        </p:nvSpPr>
        <p:spPr>
          <a:xfrm>
            <a:off x="2653726" y="5341382"/>
            <a:ext cx="9843074" cy="930751"/>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r>
              <a:rPr lang="es-ES" sz="2400" b="1" dirty="0" smtClean="0">
                <a:solidFill>
                  <a:srgbClr val="FFFFFF"/>
                </a:solidFill>
              </a:rPr>
              <a:t>                                     Ley 527 de 1999</a:t>
            </a:r>
          </a:p>
          <a:p>
            <a:r>
              <a:rPr lang="es-ES" sz="2400" dirty="0" smtClean="0">
                <a:solidFill>
                  <a:srgbClr val="FFFFFF"/>
                </a:solidFill>
              </a:rPr>
              <a:t>                                       (Ley de Comercio Electrónico)</a:t>
            </a:r>
            <a:endParaRPr lang="es-ES" sz="2400" dirty="0">
              <a:solidFill>
                <a:srgbClr val="FFFFFF"/>
              </a:solidFill>
            </a:endParaRPr>
          </a:p>
        </p:txBody>
      </p:sp>
      <p:sp>
        <p:nvSpPr>
          <p:cNvPr id="6" name="Rectángulo redondeado 5"/>
          <p:cNvSpPr/>
          <p:nvPr/>
        </p:nvSpPr>
        <p:spPr>
          <a:xfrm>
            <a:off x="2653726" y="6605703"/>
            <a:ext cx="9843074" cy="930751"/>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r>
              <a:rPr lang="es-ES" sz="2400" b="1" dirty="0" smtClean="0">
                <a:solidFill>
                  <a:srgbClr val="FFFFFF"/>
                </a:solidFill>
              </a:rPr>
              <a:t>                                         Ley 1581 de 2011</a:t>
            </a:r>
          </a:p>
          <a:p>
            <a:r>
              <a:rPr lang="es-ES" sz="2400" dirty="0" smtClean="0">
                <a:solidFill>
                  <a:srgbClr val="FFFFFF"/>
                </a:solidFill>
              </a:rPr>
              <a:t>                                          (Protección de datos)</a:t>
            </a:r>
            <a:endParaRPr lang="es-ES" sz="2400" dirty="0">
              <a:solidFill>
                <a:srgbClr val="FFFFFF"/>
              </a:solidFill>
            </a:endParaRPr>
          </a:p>
        </p:txBody>
      </p:sp>
      <p:sp>
        <p:nvSpPr>
          <p:cNvPr id="7" name="Rectángulo redondeado 6"/>
          <p:cNvSpPr/>
          <p:nvPr/>
        </p:nvSpPr>
        <p:spPr>
          <a:xfrm>
            <a:off x="2653726" y="3981810"/>
            <a:ext cx="9843074" cy="930751"/>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r>
              <a:rPr lang="es-ES" sz="2400" b="1" dirty="0" smtClean="0">
                <a:solidFill>
                  <a:srgbClr val="FFFFFF"/>
                </a:solidFill>
              </a:rPr>
              <a:t>                                      Ley 1480 de 2011</a:t>
            </a:r>
          </a:p>
          <a:p>
            <a:r>
              <a:rPr lang="es-ES" sz="2400" dirty="0" smtClean="0">
                <a:solidFill>
                  <a:srgbClr val="FFFFFF"/>
                </a:solidFill>
              </a:rPr>
              <a:t>                                    (Estatuto consumidor)</a:t>
            </a:r>
            <a:endParaRPr lang="es-ES" sz="2400" dirty="0">
              <a:solidFill>
                <a:srgbClr val="FFFFFF"/>
              </a:solidFill>
            </a:endParaRPr>
          </a:p>
        </p:txBody>
      </p:sp>
      <p:sp>
        <p:nvSpPr>
          <p:cNvPr id="9" name="Shape 160"/>
          <p:cNvSpPr/>
          <p:nvPr/>
        </p:nvSpPr>
        <p:spPr>
          <a:xfrm>
            <a:off x="8801957" y="722962"/>
            <a:ext cx="3983463"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r>
              <a:rPr lang="es-CO" sz="2400" dirty="0" smtClean="0">
                <a:solidFill>
                  <a:schemeClr val="accent1">
                    <a:lumMod val="50000"/>
                  </a:schemeClr>
                </a:solidFill>
              </a:rPr>
              <a:t>Un marco legal importante</a:t>
            </a:r>
            <a:endParaRPr sz="2400" dirty="0">
              <a:solidFill>
                <a:schemeClr val="accent1">
                  <a:lumMod val="50000"/>
                </a:schemeClr>
              </a:solidFill>
            </a:endParaRPr>
          </a:p>
        </p:txBody>
      </p:sp>
      <p:sp>
        <p:nvSpPr>
          <p:cNvPr id="10" name="9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Marco Legal</a:t>
            </a:r>
            <a:endParaRPr kumimoji="0" lang="es-CO" sz="4000" b="1"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pic>
        <p:nvPicPr>
          <p:cNvPr id="2052" name="Picture 4"/>
          <p:cNvPicPr>
            <a:picLocks noChangeAspect="1" noChangeArrowheads="1"/>
          </p:cNvPicPr>
          <p:nvPr/>
        </p:nvPicPr>
        <p:blipFill>
          <a:blip r:embed="rId2"/>
          <a:srcRect/>
          <a:stretch>
            <a:fillRect/>
          </a:stretch>
        </p:blipFill>
        <p:spPr bwMode="auto">
          <a:xfrm>
            <a:off x="1066800" y="2952750"/>
            <a:ext cx="4470786" cy="4197571"/>
          </a:xfrm>
          <a:prstGeom prst="rect">
            <a:avLst/>
          </a:prstGeom>
          <a:noFill/>
          <a:ln w="9525">
            <a:noFill/>
            <a:miter lim="800000"/>
            <a:headEnd/>
            <a:tailEnd/>
          </a:ln>
          <a:effectLst/>
        </p:spPr>
      </p:pic>
    </p:spTree>
    <p:extLst>
      <p:ext uri="{BB962C8B-B14F-4D97-AF65-F5344CB8AC3E}">
        <p14:creationId xmlns:p14="http://schemas.microsoft.com/office/powerpoint/2010/main" val="222914691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121921" y="1701238"/>
            <a:ext cx="12603480" cy="656590"/>
          </a:xfrm>
          <a:prstGeom prst="rect">
            <a:avLst/>
          </a:prstGeom>
          <a:ln/>
          <a:extLst/>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r>
              <a:rPr lang="en-US" dirty="0" smtClean="0">
                <a:solidFill>
                  <a:srgbClr val="FFFFFF"/>
                </a:solidFill>
                <a:latin typeface="Calibri" panose="020F0502020204030204" pitchFamily="34" charset="0"/>
              </a:rPr>
              <a:t>Cambios Fundamentales</a:t>
            </a:r>
            <a:endParaRPr lang="en-US" dirty="0">
              <a:solidFill>
                <a:srgbClr val="FFFFFF"/>
              </a:solidFill>
              <a:latin typeface="Calibri" panose="020F0502020204030204" pitchFamily="34" charset="0"/>
            </a:endParaRPr>
          </a:p>
        </p:txBody>
      </p:sp>
      <p:sp>
        <p:nvSpPr>
          <p:cNvPr id="10" name="Rectángulo redondeado 9"/>
          <p:cNvSpPr/>
          <p:nvPr/>
        </p:nvSpPr>
        <p:spPr>
          <a:xfrm>
            <a:off x="609600" y="3073727"/>
            <a:ext cx="11151593" cy="726440"/>
          </a:xfrm>
          <a:prstGeom prst="round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s-ES" b="1" dirty="0" smtClean="0">
                <a:solidFill>
                  <a:schemeClr val="accent1">
                    <a:lumMod val="50000"/>
                  </a:schemeClr>
                </a:solidFill>
                <a:latin typeface="Calibri" panose="020F0502020204030204" pitchFamily="34" charset="0"/>
              </a:rPr>
              <a:t>Habilitación general</a:t>
            </a:r>
            <a:endParaRPr kumimoji="0" lang="es-ES"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5" name="Rectángulo redondeado 4"/>
          <p:cNvSpPr/>
          <p:nvPr/>
        </p:nvSpPr>
        <p:spPr>
          <a:xfrm>
            <a:off x="609600" y="4272210"/>
            <a:ext cx="11151593" cy="1339374"/>
          </a:xfrm>
          <a:prstGeom prst="round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b="1" dirty="0" smtClean="0">
                <a:solidFill>
                  <a:schemeClr val="accent1">
                    <a:lumMod val="50000"/>
                  </a:schemeClr>
                </a:solidFill>
                <a:latin typeface="Calibri" panose="020F0502020204030204" pitchFamily="34" charset="0"/>
              </a:rPr>
              <a:t>Diferencia entre los servicios de telecomunicaciones y los servicios de contenidos y aplicaciones</a:t>
            </a:r>
            <a:endParaRPr lang="es-ES" b="1" dirty="0">
              <a:solidFill>
                <a:schemeClr val="accent1">
                  <a:lumMod val="50000"/>
                </a:schemeClr>
              </a:solidFill>
              <a:latin typeface="Calibri" panose="020F0502020204030204" pitchFamily="34" charset="0"/>
            </a:endParaRPr>
          </a:p>
        </p:txBody>
      </p:sp>
      <p:sp>
        <p:nvSpPr>
          <p:cNvPr id="6" name="Rectángulo redondeado 5"/>
          <p:cNvSpPr/>
          <p:nvPr/>
        </p:nvSpPr>
        <p:spPr>
          <a:xfrm>
            <a:off x="609600" y="6138713"/>
            <a:ext cx="11151593" cy="726440"/>
          </a:xfrm>
          <a:prstGeom prst="roundRect">
            <a:avLst/>
          </a:prstGeom>
          <a:solidFill>
            <a:schemeClr val="bg1"/>
          </a:solidFill>
          <a:ln w="5715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b="1" dirty="0" smtClean="0">
                <a:solidFill>
                  <a:schemeClr val="accent1">
                    <a:lumMod val="50000"/>
                  </a:schemeClr>
                </a:solidFill>
                <a:latin typeface="Calibri" panose="020F0502020204030204" pitchFamily="34" charset="0"/>
              </a:rPr>
              <a:t>Principio de neutralidad tecnológica</a:t>
            </a:r>
            <a:endParaRPr lang="es-ES" b="1" dirty="0">
              <a:solidFill>
                <a:schemeClr val="accent1">
                  <a:lumMod val="50000"/>
                </a:schemeClr>
              </a:solidFill>
              <a:latin typeface="Calibri" panose="020F0502020204030204" pitchFamily="34" charset="0"/>
            </a:endParaRPr>
          </a:p>
        </p:txBody>
      </p:sp>
      <p:sp>
        <p:nvSpPr>
          <p:cNvPr id="7" name="6 CuadroTexto"/>
          <p:cNvSpPr txBox="1"/>
          <p:nvPr/>
        </p:nvSpPr>
        <p:spPr>
          <a:xfrm>
            <a:off x="609600" y="2925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Marco Legal</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9" name="Shape 160"/>
          <p:cNvSpPr/>
          <p:nvPr/>
        </p:nvSpPr>
        <p:spPr>
          <a:xfrm>
            <a:off x="8645757" y="630927"/>
            <a:ext cx="4079643"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just"/>
            <a:r>
              <a:rPr lang="es-ES_tradnl" sz="2800" dirty="0">
                <a:solidFill>
                  <a:schemeClr val="accent4"/>
                </a:solidFill>
                <a:latin typeface="Calibri" panose="020F0502020204030204" pitchFamily="34" charset="0"/>
                <a:cs typeface="Helvetica Neue"/>
                <a:sym typeface="Helvetica Light"/>
              </a:rPr>
              <a:t>Ley </a:t>
            </a:r>
            <a:r>
              <a:rPr lang="es-ES_tradnl" sz="2800" dirty="0" smtClean="0">
                <a:solidFill>
                  <a:schemeClr val="accent4"/>
                </a:solidFill>
                <a:latin typeface="Calibri" panose="020F0502020204030204" pitchFamily="34" charset="0"/>
                <a:cs typeface="Helvetica Neue"/>
                <a:sym typeface="Helvetica Light"/>
              </a:rPr>
              <a:t>1341 de 2009 – </a:t>
            </a:r>
            <a:r>
              <a:rPr lang="es-ES_tradnl" sz="2800" dirty="0">
                <a:solidFill>
                  <a:schemeClr val="accent4"/>
                </a:solidFill>
                <a:latin typeface="Calibri" panose="020F0502020204030204" pitchFamily="34" charset="0"/>
                <a:cs typeface="Helvetica Neue"/>
                <a:sym typeface="Helvetica Light"/>
              </a:rPr>
              <a:t>Ley </a:t>
            </a:r>
            <a:r>
              <a:rPr lang="es-ES_tradnl" sz="2800" dirty="0" smtClean="0">
                <a:solidFill>
                  <a:schemeClr val="accent4"/>
                </a:solidFill>
                <a:latin typeface="Calibri" panose="020F0502020204030204" pitchFamily="34" charset="0"/>
                <a:cs typeface="Helvetica Neue"/>
                <a:sym typeface="Helvetica Light"/>
              </a:rPr>
              <a:t>TIC</a:t>
            </a:r>
          </a:p>
          <a:p>
            <a:pPr algn="just"/>
            <a:endParaRPr lang="es-ES" sz="2800" dirty="0">
              <a:solidFill>
                <a:schemeClr val="accent1">
                  <a:lumMod val="50000"/>
                </a:schemeClr>
              </a:solidFill>
              <a:latin typeface="Calibri" panose="020F0502020204030204" pitchFamily="34" charset="0"/>
              <a:cs typeface="Helvetica Neue"/>
              <a:sym typeface="Helvetica Light"/>
            </a:endParaRPr>
          </a:p>
        </p:txBody>
      </p:sp>
    </p:spTree>
    <p:extLst>
      <p:ext uri="{BB962C8B-B14F-4D97-AF65-F5344CB8AC3E}">
        <p14:creationId xmlns:p14="http://schemas.microsoft.com/office/powerpoint/2010/main" val="332285538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223524" y="2227303"/>
            <a:ext cx="4597400" cy="1969771"/>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lIns="130039" tIns="65020" rIns="130039" bIns="65020">
            <a:spAutoFit/>
          </a:bodyPr>
          <a:lstStyle>
            <a:lvl1pPr marL="171450" indent="-1714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265113" indent="-171450" eaLnBrk="0" hangingPunct="0">
              <a:defRPr sz="2400">
                <a:solidFill>
                  <a:schemeClr val="tx1"/>
                </a:solidFill>
                <a:latin typeface="Arial" pitchFamily="34" charset="0"/>
                <a:ea typeface="ＭＳ Ｐゴシック" pitchFamily="34" charset="-128"/>
              </a:defRPr>
            </a:lvl3pPr>
            <a:lvl4pPr marL="452438" indent="-17145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2"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Ley 72 de 1989 </a:t>
            </a:r>
          </a:p>
          <a:p>
            <a:pPr lvl="3"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Artículos 2 y 6: Definición de telecomunicaciones, coordinación prestación de servicios </a:t>
            </a:r>
          </a:p>
          <a:p>
            <a:pPr lvl="2"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Decreto 1794 de 1991</a:t>
            </a:r>
          </a:p>
          <a:p>
            <a:pPr lvl="2"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Decreto 1900 de 1990</a:t>
            </a:r>
          </a:p>
          <a:p>
            <a:pPr algn="just" defTabSz="1300393" eaLnBrk="1" fontAlgn="base" hangingPunct="1">
              <a:spcBef>
                <a:spcPct val="0"/>
              </a:spcBef>
              <a:spcAft>
                <a:spcPct val="0"/>
              </a:spcAft>
              <a:buFont typeface="Arial" pitchFamily="34" charset="0"/>
              <a:buChar char="•"/>
            </a:pPr>
            <a:endParaRPr lang="es-CO" altLang="es-CO" sz="1700" kern="1200" dirty="0">
              <a:solidFill>
                <a:srgbClr val="7F7F7F"/>
              </a:solidFill>
              <a:latin typeface="Calibri" panose="020F0502020204030204" pitchFamily="34" charset="0"/>
            </a:endParaRPr>
          </a:p>
        </p:txBody>
      </p:sp>
      <p:sp>
        <p:nvSpPr>
          <p:cNvPr id="43" name="42 Rectángulo"/>
          <p:cNvSpPr/>
          <p:nvPr/>
        </p:nvSpPr>
        <p:spPr>
          <a:xfrm>
            <a:off x="5682792" y="1150313"/>
            <a:ext cx="7042608" cy="3270631"/>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0039" tIns="65020" rIns="130039" bIns="65020">
            <a:spAutoFit/>
          </a:bodyPr>
          <a:lstStyle/>
          <a:p>
            <a:pPr marL="126428" lvl="1" indent="0" algn="l" defTabSz="1300393" fontAlgn="base" hangingPunct="1">
              <a:spcBef>
                <a:spcPct val="0"/>
              </a:spcBef>
              <a:spcAft>
                <a:spcPct val="0"/>
              </a:spcAft>
              <a:defRPr/>
            </a:pPr>
            <a:r>
              <a:rPr lang="es-CO" sz="1700" b="1" kern="1200" dirty="0">
                <a:solidFill>
                  <a:prstClr val="black">
                    <a:lumMod val="50000"/>
                    <a:lumOff val="50000"/>
                  </a:prstClr>
                </a:solidFill>
                <a:latin typeface="Calibri" panose="020F0502020204030204" pitchFamily="34" charset="0"/>
                <a:cs typeface="ApexSansBookT"/>
              </a:rPr>
              <a:t>Ley 1341 de 2009 </a:t>
            </a:r>
            <a:r>
              <a:rPr lang="es-CO" sz="1700" kern="1200" dirty="0">
                <a:solidFill>
                  <a:prstClr val="black">
                    <a:lumMod val="50000"/>
                    <a:lumOff val="50000"/>
                  </a:prstClr>
                </a:solidFill>
                <a:latin typeface="Calibri" panose="020F0502020204030204" pitchFamily="34" charset="0"/>
                <a:cs typeface="ApexSansBookT"/>
              </a:rPr>
              <a:t>- Artículo 73. Vigencia y derogatorias</a:t>
            </a:r>
          </a:p>
          <a:p>
            <a:pPr marL="377025" lvl="2" indent="-243823" algn="l" defTabSz="1300393" hangingPunct="1">
              <a:spcBef>
                <a:spcPct val="0"/>
              </a:spcBef>
              <a:buFont typeface="Arial" pitchFamily="34" charset="0"/>
              <a:buChar char="•"/>
              <a:defRPr/>
            </a:pPr>
            <a:r>
              <a:rPr lang="es-CO" sz="1700" kern="1200" dirty="0">
                <a:solidFill>
                  <a:prstClr val="black">
                    <a:lumMod val="50000"/>
                    <a:lumOff val="50000"/>
                  </a:prstClr>
                </a:solidFill>
                <a:latin typeface="Calibri" panose="020F0502020204030204" pitchFamily="34" charset="0"/>
                <a:cs typeface="ApexSansBookT"/>
              </a:rPr>
              <a:t>Deroga todas las disposiciones que le sean contrarias. Específicamente el Decreto 1900 de 1990 y la Ley 72 de 1989 si se cumple una de las siguientes condiciones: </a:t>
            </a:r>
          </a:p>
          <a:p>
            <a:pPr marL="1027221" lvl="5" indent="-243823" algn="l" defTabSz="1300393" hangingPunct="1">
              <a:buFont typeface="Arial" pitchFamily="34" charset="0"/>
              <a:buChar char="•"/>
              <a:defRPr/>
            </a:pPr>
            <a:r>
              <a:rPr lang="es-CO" sz="1700" kern="1200" dirty="0">
                <a:solidFill>
                  <a:prstClr val="black">
                    <a:lumMod val="50000"/>
                    <a:lumOff val="50000"/>
                  </a:prstClr>
                </a:solidFill>
                <a:latin typeface="Calibri" panose="020F0502020204030204" pitchFamily="34" charset="0"/>
                <a:cs typeface="ApexSansBookT"/>
              </a:rPr>
              <a:t>Que hagan referencia a servicios, redes, actividades y proveedores</a:t>
            </a:r>
          </a:p>
          <a:p>
            <a:pPr marL="1027221" lvl="5" indent="-243823" algn="l" defTabSz="1300393" hangingPunct="1">
              <a:buFont typeface="Arial" pitchFamily="34" charset="0"/>
              <a:buChar char="•"/>
              <a:defRPr/>
            </a:pPr>
            <a:r>
              <a:rPr lang="es-CO" sz="1700" kern="1200" dirty="0">
                <a:solidFill>
                  <a:prstClr val="black">
                    <a:lumMod val="50000"/>
                    <a:lumOff val="50000"/>
                  </a:prstClr>
                </a:solidFill>
                <a:latin typeface="Calibri" panose="020F0502020204030204" pitchFamily="34" charset="0"/>
                <a:cs typeface="ApexSansBookT"/>
              </a:rPr>
              <a:t>Que resulten contrarios a las normas y principios de la Ley 1341</a:t>
            </a:r>
          </a:p>
          <a:p>
            <a:pPr marL="377025" lvl="2" indent="-243823" algn="l" defTabSz="1300393" hangingPunct="1">
              <a:spcBef>
                <a:spcPct val="0"/>
              </a:spcBef>
              <a:buFont typeface="Arial" pitchFamily="34" charset="0"/>
              <a:buChar char="•"/>
              <a:defRPr/>
            </a:pPr>
            <a:r>
              <a:rPr lang="es-CO" sz="1700" kern="1200" dirty="0">
                <a:solidFill>
                  <a:prstClr val="black">
                    <a:lumMod val="50000"/>
                    <a:lumOff val="50000"/>
                  </a:prstClr>
                </a:solidFill>
                <a:latin typeface="Calibri" panose="020F0502020204030204" pitchFamily="34" charset="0"/>
                <a:cs typeface="ApexSansBookT"/>
              </a:rPr>
              <a:t>Titulo III, Capitulo 1 del Decreto 1900 de 1990 y los artículos 2 y 6 de la Ley 72 de 1989 hacen referencia a servicios</a:t>
            </a:r>
          </a:p>
          <a:p>
            <a:pPr marL="377025" lvl="3" indent="-243823" algn="l" defTabSz="1300393" hangingPunct="1">
              <a:spcBef>
                <a:spcPct val="0"/>
              </a:spcBef>
              <a:buFont typeface="Arial" pitchFamily="34" charset="0"/>
              <a:buChar char="•"/>
              <a:defRPr/>
            </a:pPr>
            <a:r>
              <a:rPr lang="es-CO" sz="1700" kern="1200" dirty="0">
                <a:solidFill>
                  <a:prstClr val="black">
                    <a:lumMod val="50000"/>
                    <a:lumOff val="50000"/>
                  </a:prstClr>
                </a:solidFill>
                <a:latin typeface="Calibri" panose="020F0502020204030204" pitchFamily="34" charset="0"/>
                <a:cs typeface="ApexSansBookT"/>
              </a:rPr>
              <a:t>Cumplen las dos condiciones del articulo 73 de la Ley 1341 de 2009 para ser derogados. </a:t>
            </a:r>
          </a:p>
          <a:p>
            <a:pPr marL="126428" lvl="1" indent="0" algn="l" defTabSz="1300393" fontAlgn="base" hangingPunct="1">
              <a:spcBef>
                <a:spcPct val="0"/>
              </a:spcBef>
              <a:spcAft>
                <a:spcPct val="0"/>
              </a:spcAft>
              <a:defRPr/>
            </a:pPr>
            <a:endParaRPr lang="es-CO" sz="1700" kern="1200" dirty="0">
              <a:solidFill>
                <a:prstClr val="black">
                  <a:lumMod val="50000"/>
                  <a:lumOff val="50000"/>
                </a:prstClr>
              </a:solidFill>
              <a:latin typeface="Calibri" panose="020F0502020204030204" pitchFamily="34" charset="0"/>
              <a:cs typeface="ApexSansBookT"/>
            </a:endParaRPr>
          </a:p>
        </p:txBody>
      </p:sp>
      <p:sp>
        <p:nvSpPr>
          <p:cNvPr id="40" name="39 Flecha abajo"/>
          <p:cNvSpPr>
            <a:spLocks noChangeArrowheads="1"/>
          </p:cNvSpPr>
          <p:nvPr/>
        </p:nvSpPr>
        <p:spPr bwMode="auto">
          <a:xfrm rot="10800000">
            <a:off x="331896" y="4087707"/>
            <a:ext cx="655320" cy="1063413"/>
          </a:xfrm>
          <a:prstGeom prst="downArrow">
            <a:avLst>
              <a:gd name="adj1" fmla="val 50000"/>
              <a:gd name="adj2" fmla="val 49984"/>
            </a:avLst>
          </a:prstGeom>
          <a:solidFill>
            <a:srgbClr val="F2F2F2"/>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endParaRPr lang="es-CO" sz="2600" kern="1200">
              <a:solidFill>
                <a:prstClr val="white"/>
              </a:solidFill>
              <a:latin typeface="Calibri" panose="020F0502020204030204" pitchFamily="34" charset="0"/>
              <a:ea typeface="ＭＳ Ｐゴシック" pitchFamily="34" charset="-128"/>
            </a:endParaRPr>
          </a:p>
        </p:txBody>
      </p:sp>
      <p:sp>
        <p:nvSpPr>
          <p:cNvPr id="38" name="37 Flecha derecha"/>
          <p:cNvSpPr/>
          <p:nvPr/>
        </p:nvSpPr>
        <p:spPr>
          <a:xfrm>
            <a:off x="201508" y="5282071"/>
            <a:ext cx="12727094" cy="650240"/>
          </a:xfrm>
          <a:prstGeom prst="rightArrow">
            <a:avLst/>
          </a:prstGeom>
          <a:solidFill>
            <a:schemeClr val="bg1">
              <a:lumMod val="85000"/>
            </a:schemeClr>
          </a:solidFill>
          <a:ln>
            <a:noFill/>
          </a:ln>
        </p:spPr>
        <p:style>
          <a:lnRef idx="1">
            <a:schemeClr val="accent3"/>
          </a:lnRef>
          <a:fillRef idx="3">
            <a:schemeClr val="accent3"/>
          </a:fillRef>
          <a:effectRef idx="2">
            <a:schemeClr val="accent3"/>
          </a:effectRef>
          <a:fontRef idx="minor">
            <a:schemeClr val="lt1"/>
          </a:fontRef>
        </p:style>
        <p:txBody>
          <a:bodyPr lIns="130039" tIns="65020" rIns="130039" bIns="65020" anchor="ctr"/>
          <a:lstStyle/>
          <a:p>
            <a:pPr defTabSz="1300393" hangingPunct="1">
              <a:defRPr/>
            </a:pPr>
            <a:endParaRPr lang="es-CO" sz="2600" kern="1200">
              <a:solidFill>
                <a:prstClr val="white"/>
              </a:solidFill>
              <a:latin typeface="Calibri" panose="020F0502020204030204" pitchFamily="34" charset="0"/>
            </a:endParaRPr>
          </a:p>
        </p:txBody>
      </p:sp>
      <p:sp>
        <p:nvSpPr>
          <p:cNvPr id="50" name="49 Rectángulo"/>
          <p:cNvSpPr/>
          <p:nvPr/>
        </p:nvSpPr>
        <p:spPr>
          <a:xfrm>
            <a:off x="11602724"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r>
              <a:rPr lang="es-CO" sz="2300" b="1" kern="1200" dirty="0">
                <a:solidFill>
                  <a:prstClr val="white"/>
                </a:solidFill>
                <a:latin typeface="Calibri" panose="020F0502020204030204" pitchFamily="34" charset="0"/>
              </a:rPr>
              <a:t>2015</a:t>
            </a:r>
          </a:p>
        </p:txBody>
      </p:sp>
      <p:sp>
        <p:nvSpPr>
          <p:cNvPr id="49" name="48 Rectángulo"/>
          <p:cNvSpPr/>
          <p:nvPr/>
        </p:nvSpPr>
        <p:spPr>
          <a:xfrm>
            <a:off x="10563017"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endParaRPr lang="es-CO" sz="2300" b="1" kern="1200" dirty="0">
              <a:solidFill>
                <a:prstClr val="white"/>
              </a:solidFill>
              <a:latin typeface="Calibri" panose="020F0502020204030204" pitchFamily="34" charset="0"/>
            </a:endParaRPr>
          </a:p>
        </p:txBody>
      </p:sp>
      <p:sp>
        <p:nvSpPr>
          <p:cNvPr id="47" name="46 Rectángulo"/>
          <p:cNvSpPr/>
          <p:nvPr/>
        </p:nvSpPr>
        <p:spPr>
          <a:xfrm>
            <a:off x="176111"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1300393" eaLnBrk="1" fontAlgn="base" hangingPunct="1">
              <a:spcBef>
                <a:spcPct val="0"/>
              </a:spcBef>
              <a:spcAft>
                <a:spcPct val="0"/>
              </a:spcAft>
            </a:pPr>
            <a:r>
              <a:rPr lang="es-CO" altLang="es-CO" sz="2000" b="1" kern="1200" dirty="0">
                <a:solidFill>
                  <a:srgbClr val="FFFFFF"/>
                </a:solidFill>
                <a:latin typeface="Calibri" panose="020F0502020204030204" pitchFamily="34" charset="0"/>
              </a:rPr>
              <a:t>1990</a:t>
            </a:r>
            <a:endParaRPr lang="es-CO" altLang="es-CO" sz="1700" b="1" kern="1200" dirty="0">
              <a:solidFill>
                <a:srgbClr val="FFFFFF"/>
              </a:solidFill>
              <a:latin typeface="Calibri" panose="020F0502020204030204" pitchFamily="34" charset="0"/>
            </a:endParaRPr>
          </a:p>
        </p:txBody>
      </p:sp>
      <p:sp>
        <p:nvSpPr>
          <p:cNvPr id="45" name="44 Flecha abajo"/>
          <p:cNvSpPr>
            <a:spLocks noChangeArrowheads="1"/>
          </p:cNvSpPr>
          <p:nvPr/>
        </p:nvSpPr>
        <p:spPr bwMode="auto">
          <a:xfrm>
            <a:off x="11746655" y="4936638"/>
            <a:ext cx="655320" cy="1061156"/>
          </a:xfrm>
          <a:prstGeom prst="downArrow">
            <a:avLst>
              <a:gd name="adj1" fmla="val 50000"/>
              <a:gd name="adj2" fmla="val 49878"/>
            </a:avLst>
          </a:prstGeom>
          <a:solidFill>
            <a:srgbClr val="F2F2F2"/>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endParaRPr lang="es-CO" sz="2600" kern="1200" dirty="0">
              <a:solidFill>
                <a:prstClr val="white"/>
              </a:solidFill>
              <a:latin typeface="Calibri" panose="020F0502020204030204" pitchFamily="34" charset="0"/>
              <a:ea typeface="ＭＳ Ｐゴシック" pitchFamily="34" charset="-128"/>
            </a:endParaRPr>
          </a:p>
        </p:txBody>
      </p:sp>
      <p:sp>
        <p:nvSpPr>
          <p:cNvPr id="44" name="43 Flecha abajo"/>
          <p:cNvSpPr>
            <a:spLocks noChangeArrowheads="1"/>
          </p:cNvSpPr>
          <p:nvPr/>
        </p:nvSpPr>
        <p:spPr bwMode="auto">
          <a:xfrm rot="10800000">
            <a:off x="6568443" y="4328731"/>
            <a:ext cx="653626" cy="822389"/>
          </a:xfrm>
          <a:prstGeom prst="downArrow">
            <a:avLst>
              <a:gd name="adj1" fmla="val 50000"/>
              <a:gd name="adj2" fmla="val 50007"/>
            </a:avLst>
          </a:prstGeom>
          <a:gradFill rotWithShape="1">
            <a:gsLst>
              <a:gs pos="0">
                <a:srgbClr val="71A6DB"/>
              </a:gs>
              <a:gs pos="50000">
                <a:srgbClr val="559BDB"/>
              </a:gs>
              <a:gs pos="100000">
                <a:srgbClr val="438AC9"/>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endParaRPr lang="es-CO" sz="2600" kern="1200">
              <a:solidFill>
                <a:prstClr val="white"/>
              </a:solidFill>
              <a:latin typeface="Calibri" panose="020F0502020204030204" pitchFamily="34" charset="0"/>
              <a:ea typeface="ＭＳ Ｐゴシック" pitchFamily="34" charset="-128"/>
            </a:endParaRPr>
          </a:p>
        </p:txBody>
      </p:sp>
      <p:sp>
        <p:nvSpPr>
          <p:cNvPr id="42" name="41 Flecha abajo"/>
          <p:cNvSpPr>
            <a:spLocks noChangeArrowheads="1"/>
          </p:cNvSpPr>
          <p:nvPr/>
        </p:nvSpPr>
        <p:spPr bwMode="auto">
          <a:xfrm>
            <a:off x="4455161" y="4765042"/>
            <a:ext cx="655320" cy="1063413"/>
          </a:xfrm>
          <a:prstGeom prst="downArrow">
            <a:avLst>
              <a:gd name="adj1" fmla="val 50000"/>
              <a:gd name="adj2" fmla="val 49984"/>
            </a:avLst>
          </a:prstGeom>
          <a:solidFill>
            <a:srgbClr val="F2F2F2"/>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endParaRPr lang="es-CO" sz="2600" kern="1200">
              <a:solidFill>
                <a:prstClr val="white"/>
              </a:solidFill>
              <a:latin typeface="Calibri" panose="020F0502020204030204" pitchFamily="34" charset="0"/>
              <a:ea typeface="ＭＳ Ｐゴシック" pitchFamily="34" charset="-128"/>
            </a:endParaRPr>
          </a:p>
        </p:txBody>
      </p:sp>
      <p:sp>
        <p:nvSpPr>
          <p:cNvPr id="18" name="17 Rectángulo"/>
          <p:cNvSpPr/>
          <p:nvPr/>
        </p:nvSpPr>
        <p:spPr>
          <a:xfrm>
            <a:off x="1215817"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endParaRPr lang="es-CO" sz="2300" b="1" kern="1200" dirty="0">
              <a:solidFill>
                <a:prstClr val="white"/>
              </a:solidFill>
              <a:latin typeface="Calibri" panose="020F0502020204030204" pitchFamily="34" charset="0"/>
            </a:endParaRPr>
          </a:p>
        </p:txBody>
      </p:sp>
      <p:sp>
        <p:nvSpPr>
          <p:cNvPr id="20" name="19 Rectángulo"/>
          <p:cNvSpPr/>
          <p:nvPr/>
        </p:nvSpPr>
        <p:spPr>
          <a:xfrm>
            <a:off x="3296922"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endParaRPr lang="es-CO" sz="2300" b="1" kern="1200" dirty="0">
              <a:solidFill>
                <a:prstClr val="white"/>
              </a:solidFill>
              <a:latin typeface="Calibri" panose="020F0502020204030204" pitchFamily="34" charset="0"/>
            </a:endParaRPr>
          </a:p>
        </p:txBody>
      </p:sp>
      <p:sp>
        <p:nvSpPr>
          <p:cNvPr id="21" name="20 Rectángulo"/>
          <p:cNvSpPr/>
          <p:nvPr/>
        </p:nvSpPr>
        <p:spPr>
          <a:xfrm>
            <a:off x="4336629"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r>
              <a:rPr lang="es-CO" sz="2300" b="1" kern="1200" dirty="0">
                <a:solidFill>
                  <a:prstClr val="white"/>
                </a:solidFill>
                <a:latin typeface="Calibri" panose="020F0502020204030204" pitchFamily="34" charset="0"/>
              </a:rPr>
              <a:t>2007</a:t>
            </a:r>
          </a:p>
        </p:txBody>
      </p:sp>
      <p:sp>
        <p:nvSpPr>
          <p:cNvPr id="22" name="21 Rectángulo"/>
          <p:cNvSpPr/>
          <p:nvPr/>
        </p:nvSpPr>
        <p:spPr>
          <a:xfrm>
            <a:off x="5378028" y="4765045"/>
            <a:ext cx="965200"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endParaRPr lang="es-CO" sz="2300" b="1" kern="1200" dirty="0">
              <a:solidFill>
                <a:prstClr val="white"/>
              </a:solidFill>
              <a:latin typeface="Calibri" panose="020F0502020204030204" pitchFamily="34" charset="0"/>
            </a:endParaRPr>
          </a:p>
        </p:txBody>
      </p:sp>
      <p:sp>
        <p:nvSpPr>
          <p:cNvPr id="23" name="22 Rectángulo"/>
          <p:cNvSpPr>
            <a:spLocks noChangeArrowheads="1"/>
          </p:cNvSpPr>
          <p:nvPr/>
        </p:nvSpPr>
        <p:spPr bwMode="auto">
          <a:xfrm>
            <a:off x="6417737" y="4765045"/>
            <a:ext cx="966894" cy="492196"/>
          </a:xfrm>
          <a:prstGeom prst="rect">
            <a:avLst/>
          </a:prstGeom>
          <a:gradFill rotWithShape="1">
            <a:gsLst>
              <a:gs pos="0">
                <a:srgbClr val="71A6DB"/>
              </a:gs>
              <a:gs pos="50000">
                <a:srgbClr val="559BDB"/>
              </a:gs>
              <a:gs pos="100000">
                <a:srgbClr val="438AC9"/>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r>
              <a:rPr lang="es-CO" sz="2300" kern="1200" dirty="0">
                <a:solidFill>
                  <a:prstClr val="white"/>
                </a:solidFill>
                <a:latin typeface="Calibri" panose="020F0502020204030204" pitchFamily="34" charset="0"/>
                <a:ea typeface="ＭＳ Ｐゴシック" pitchFamily="34" charset="-128"/>
              </a:rPr>
              <a:t>2009</a:t>
            </a:r>
          </a:p>
        </p:txBody>
      </p:sp>
      <p:sp>
        <p:nvSpPr>
          <p:cNvPr id="24" name="23 Rectángulo"/>
          <p:cNvSpPr/>
          <p:nvPr/>
        </p:nvSpPr>
        <p:spPr>
          <a:xfrm>
            <a:off x="7457444"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endParaRPr lang="es-CO" sz="2300" b="1" kern="1200" dirty="0">
              <a:solidFill>
                <a:prstClr val="white"/>
              </a:solidFill>
              <a:latin typeface="Calibri" panose="020F0502020204030204" pitchFamily="34" charset="0"/>
            </a:endParaRPr>
          </a:p>
        </p:txBody>
      </p:sp>
      <p:sp>
        <p:nvSpPr>
          <p:cNvPr id="25" name="24 Rectángulo"/>
          <p:cNvSpPr/>
          <p:nvPr/>
        </p:nvSpPr>
        <p:spPr>
          <a:xfrm>
            <a:off x="8497151"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r>
              <a:rPr lang="es-CO" sz="2300" b="1" kern="1200" dirty="0">
                <a:solidFill>
                  <a:prstClr val="white"/>
                </a:solidFill>
                <a:latin typeface="Calibri" panose="020F0502020204030204" pitchFamily="34" charset="0"/>
              </a:rPr>
              <a:t>2012</a:t>
            </a:r>
          </a:p>
        </p:txBody>
      </p:sp>
      <p:sp>
        <p:nvSpPr>
          <p:cNvPr id="26" name="25 Rectángulo"/>
          <p:cNvSpPr/>
          <p:nvPr/>
        </p:nvSpPr>
        <p:spPr>
          <a:xfrm>
            <a:off x="9538548" y="4765045"/>
            <a:ext cx="965200"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endParaRPr lang="es-CO" sz="2300" b="1" kern="1200" dirty="0">
              <a:solidFill>
                <a:prstClr val="white"/>
              </a:solidFill>
              <a:latin typeface="Calibri" panose="020F0502020204030204" pitchFamily="34" charset="0"/>
            </a:endParaRPr>
          </a:p>
        </p:txBody>
      </p:sp>
      <p:sp>
        <p:nvSpPr>
          <p:cNvPr id="29" name="28 Rectángulo"/>
          <p:cNvSpPr/>
          <p:nvPr/>
        </p:nvSpPr>
        <p:spPr>
          <a:xfrm>
            <a:off x="11590868"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r>
              <a:rPr lang="es-CO" sz="2300" b="1" kern="1200" dirty="0">
                <a:solidFill>
                  <a:prstClr val="white"/>
                </a:solidFill>
                <a:latin typeface="Calibri" panose="020F0502020204030204" pitchFamily="34" charset="0"/>
              </a:rPr>
              <a:t>2011</a:t>
            </a:r>
          </a:p>
        </p:txBody>
      </p:sp>
      <p:sp>
        <p:nvSpPr>
          <p:cNvPr id="41" name="40 CuadroTexto"/>
          <p:cNvSpPr txBox="1"/>
          <p:nvPr/>
        </p:nvSpPr>
        <p:spPr>
          <a:xfrm>
            <a:off x="1483362" y="5972956"/>
            <a:ext cx="1813561" cy="919226"/>
          </a:xfrm>
          <a:prstGeom prst="rect">
            <a:avLst/>
          </a:prstGeom>
          <a:solidFill>
            <a:schemeClr val="bg1">
              <a:lumMod val="95000"/>
            </a:schemeClr>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lIns="130039" tIns="65020" rIns="130039" bIns="65020">
            <a:spAutoFit/>
          </a:bodyPr>
          <a:lstStyle/>
          <a:p>
            <a:pPr algn="just" defTabSz="1300393" hangingPunct="1">
              <a:defRPr/>
            </a:pPr>
            <a:r>
              <a:rPr lang="es-CO" sz="1700" kern="1200" dirty="0">
                <a:solidFill>
                  <a:prstClr val="black">
                    <a:lumMod val="50000"/>
                    <a:lumOff val="50000"/>
                  </a:prstClr>
                </a:solidFill>
                <a:latin typeface="Calibri" panose="020F0502020204030204" pitchFamily="34" charset="0"/>
                <a:cs typeface="ApexSansBookT"/>
              </a:rPr>
              <a:t>Decreto 600 deroga Decreto 1794 de 1991.</a:t>
            </a:r>
            <a:endParaRPr lang="es-CO" sz="2300" kern="1200" dirty="0">
              <a:solidFill>
                <a:prstClr val="black"/>
              </a:solidFill>
              <a:latin typeface="Calibri" panose="020F0502020204030204" pitchFamily="34" charset="0"/>
            </a:endParaRPr>
          </a:p>
        </p:txBody>
      </p:sp>
      <p:sp>
        <p:nvSpPr>
          <p:cNvPr id="33" name="32 Flecha abajo"/>
          <p:cNvSpPr>
            <a:spLocks noChangeArrowheads="1"/>
          </p:cNvSpPr>
          <p:nvPr/>
        </p:nvSpPr>
        <p:spPr bwMode="auto">
          <a:xfrm>
            <a:off x="9701109" y="4765042"/>
            <a:ext cx="655320" cy="1063413"/>
          </a:xfrm>
          <a:prstGeom prst="downArrow">
            <a:avLst>
              <a:gd name="adj1" fmla="val 50000"/>
              <a:gd name="adj2" fmla="val 49984"/>
            </a:avLst>
          </a:prstGeom>
          <a:solidFill>
            <a:srgbClr val="7F7F7F"/>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endParaRPr lang="es-CO" sz="2600" kern="1200">
              <a:solidFill>
                <a:prstClr val="white"/>
              </a:solidFill>
              <a:latin typeface="Calibri" panose="020F0502020204030204" pitchFamily="34" charset="0"/>
              <a:ea typeface="ＭＳ Ｐゴシック" pitchFamily="34" charset="-128"/>
            </a:endParaRPr>
          </a:p>
        </p:txBody>
      </p:sp>
      <p:sp>
        <p:nvSpPr>
          <p:cNvPr id="46" name="45 Rectángulo"/>
          <p:cNvSpPr/>
          <p:nvPr/>
        </p:nvSpPr>
        <p:spPr>
          <a:xfrm>
            <a:off x="10517297" y="6048588"/>
            <a:ext cx="2441783" cy="2224191"/>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lIns="130039" tIns="65020" rIns="130039" bIns="65020">
            <a:spAutoFit/>
          </a:bodyPr>
          <a:lstStyle>
            <a:lvl1pPr marL="171450" indent="-1714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defTabSz="1300393" eaLnBrk="1" fontAlgn="base" hangingPunct="1">
              <a:spcBef>
                <a:spcPct val="0"/>
              </a:spcBef>
              <a:spcAft>
                <a:spcPct val="0"/>
              </a:spcAft>
            </a:pPr>
            <a:r>
              <a:rPr lang="es-CO" altLang="es-CO" sz="1700" b="1" kern="1200" dirty="0" smtClean="0">
                <a:solidFill>
                  <a:srgbClr val="7F7F7F"/>
                </a:solidFill>
                <a:latin typeface="Calibri" panose="020F0502020204030204" pitchFamily="34" charset="0"/>
              </a:rPr>
              <a:t>Resolución </a:t>
            </a:r>
            <a:r>
              <a:rPr lang="es-CO" altLang="es-CO" sz="1700" b="1" kern="1200" dirty="0">
                <a:solidFill>
                  <a:srgbClr val="7F7F7F"/>
                </a:solidFill>
                <a:latin typeface="Calibri" panose="020F0502020204030204" pitchFamily="34" charset="0"/>
              </a:rPr>
              <a:t>3501 CRC Definiciones de:</a:t>
            </a:r>
          </a:p>
          <a:p>
            <a:pPr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Proveedor de contenidos y aplicaciones</a:t>
            </a:r>
          </a:p>
          <a:p>
            <a:pPr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Proveedor de Redes y Servicios de Telecomunicaciones </a:t>
            </a:r>
          </a:p>
        </p:txBody>
      </p:sp>
      <p:sp>
        <p:nvSpPr>
          <p:cNvPr id="30" name="29 Rectángulo"/>
          <p:cNvSpPr>
            <a:spLocks noChangeArrowheads="1"/>
          </p:cNvSpPr>
          <p:nvPr/>
        </p:nvSpPr>
        <p:spPr bwMode="auto">
          <a:xfrm>
            <a:off x="9552097" y="4765045"/>
            <a:ext cx="966894" cy="492196"/>
          </a:xfrm>
          <a:prstGeom prst="rect">
            <a:avLst/>
          </a:prstGeom>
          <a:solidFill>
            <a:srgbClr val="7F7F7F"/>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r>
              <a:rPr lang="es-CO" sz="2600" kern="1200" dirty="0">
                <a:solidFill>
                  <a:prstClr val="white"/>
                </a:solidFill>
                <a:latin typeface="Calibri" panose="020F0502020204030204" pitchFamily="34" charset="0"/>
                <a:ea typeface="ＭＳ Ｐゴシック" pitchFamily="34" charset="-128"/>
              </a:rPr>
              <a:t>2010</a:t>
            </a:r>
          </a:p>
        </p:txBody>
      </p:sp>
      <p:sp>
        <p:nvSpPr>
          <p:cNvPr id="28" name="27 Rectángulo"/>
          <p:cNvSpPr/>
          <p:nvPr/>
        </p:nvSpPr>
        <p:spPr>
          <a:xfrm>
            <a:off x="8531017" y="4765045"/>
            <a:ext cx="966894"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endParaRPr lang="es-CO" sz="2300" b="1" kern="1200" dirty="0">
              <a:solidFill>
                <a:prstClr val="white"/>
              </a:solidFill>
              <a:latin typeface="Calibri" panose="020F0502020204030204" pitchFamily="34" charset="0"/>
            </a:endParaRPr>
          </a:p>
        </p:txBody>
      </p:sp>
      <p:sp>
        <p:nvSpPr>
          <p:cNvPr id="35" name="34 CuadroTexto"/>
          <p:cNvSpPr txBox="1"/>
          <p:nvPr/>
        </p:nvSpPr>
        <p:spPr>
          <a:xfrm>
            <a:off x="5831946" y="5987633"/>
            <a:ext cx="4471991" cy="2626359"/>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lIns="130039" tIns="65020" rIns="130039" bIns="65020">
            <a:spAutoFit/>
          </a:bodyPr>
          <a:lstStyle>
            <a:lvl1pPr marL="342900" indent="-342900" eaLnBrk="0" hangingPunct="0">
              <a:defRPr sz="2400">
                <a:solidFill>
                  <a:schemeClr val="tx1"/>
                </a:solidFill>
                <a:latin typeface="Arial" pitchFamily="34" charset="0"/>
                <a:ea typeface="ＭＳ Ｐゴシック" pitchFamily="34" charset="-128"/>
              </a:defRPr>
            </a:lvl1pPr>
            <a:lvl2pPr marL="177800" eaLnBrk="0" hangingPunct="0">
              <a:defRPr sz="2400">
                <a:solidFill>
                  <a:schemeClr val="tx1"/>
                </a:solidFill>
                <a:latin typeface="Arial" pitchFamily="34" charset="0"/>
                <a:ea typeface="ＭＳ Ｐゴシック" pitchFamily="34" charset="-128"/>
              </a:defRPr>
            </a:lvl2pPr>
            <a:lvl3pPr marL="806450" indent="-1714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indent="0" algn="l" defTabSz="1300393" eaLnBrk="1" fontAlgn="base" hangingPunct="1">
              <a:spcBef>
                <a:spcPct val="0"/>
              </a:spcBef>
              <a:spcAft>
                <a:spcPct val="0"/>
              </a:spcAft>
            </a:pPr>
            <a:r>
              <a:rPr lang="es-CO" altLang="es-CO" sz="1700" b="1" kern="1200" dirty="0">
                <a:solidFill>
                  <a:srgbClr val="7F7F7F"/>
                </a:solidFill>
                <a:latin typeface="Calibri" panose="020F0502020204030204" pitchFamily="34" charset="0"/>
              </a:rPr>
              <a:t>Resolución 202 de Min Tic   Glosario</a:t>
            </a:r>
          </a:p>
          <a:p>
            <a:pPr lvl="1" indent="0"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Definiciones de los servicios de conformidad con los postulados de la UIT</a:t>
            </a:r>
          </a:p>
          <a:p>
            <a:pPr lvl="2" algn="l" defTabSz="1300393" eaLnBrk="1" fontAlgn="base" hangingPunct="1">
              <a:spcBef>
                <a:spcPct val="0"/>
              </a:spcBef>
              <a:spcAft>
                <a:spcPct val="0"/>
              </a:spcAft>
              <a:buFont typeface="Arial" pitchFamily="34" charset="0"/>
              <a:buChar char="•"/>
            </a:pPr>
            <a:r>
              <a:rPr lang="es-CO" altLang="es-CO" sz="1700" kern="1200" dirty="0">
                <a:solidFill>
                  <a:srgbClr val="7F7F7F"/>
                </a:solidFill>
                <a:latin typeface="Calibri" panose="020F0502020204030204" pitchFamily="34" charset="0"/>
              </a:rPr>
              <a:t>Telecomunicación, servicios de telecomunicaciones, red de telecomunicaciones, proveedor de redes y servicio de telecomunicaciones</a:t>
            </a:r>
          </a:p>
          <a:p>
            <a:pPr lvl="1" indent="0" algn="l" defTabSz="1300393" eaLnBrk="1" fontAlgn="base" hangingPunct="1">
              <a:spcBef>
                <a:spcPct val="0"/>
              </a:spcBef>
              <a:spcAft>
                <a:spcPct val="0"/>
              </a:spcAft>
            </a:pPr>
            <a:endParaRPr lang="es-CO" altLang="es-CO" sz="2600" kern="1200" dirty="0">
              <a:solidFill>
                <a:srgbClr val="000000"/>
              </a:solidFill>
              <a:latin typeface="Calibri" pitchFamily="34" charset="0"/>
            </a:endParaRPr>
          </a:p>
        </p:txBody>
      </p:sp>
      <p:sp>
        <p:nvSpPr>
          <p:cNvPr id="2" name="1 CuadroTexto"/>
          <p:cNvSpPr txBox="1"/>
          <p:nvPr/>
        </p:nvSpPr>
        <p:spPr>
          <a:xfrm>
            <a:off x="260774" y="1590608"/>
            <a:ext cx="4560148" cy="439086"/>
          </a:xfrm>
          <a:prstGeom prst="rect">
            <a:avLst/>
          </a:prstGeom>
          <a:noFill/>
        </p:spPr>
        <p:txBody>
          <a:bodyPr lIns="130039" tIns="65020" rIns="130039" bIns="65020">
            <a:spAutoFit/>
          </a:bodyPr>
          <a:lstStyle/>
          <a:p>
            <a:pPr defTabSz="1300393" fontAlgn="base" hangingPunct="1">
              <a:spcBef>
                <a:spcPct val="0"/>
              </a:spcBef>
              <a:spcAft>
                <a:spcPct val="0"/>
              </a:spcAft>
              <a:defRPr/>
            </a:pPr>
            <a:r>
              <a:rPr lang="es-CO" sz="2000" b="1" kern="1200" dirty="0">
                <a:solidFill>
                  <a:prstClr val="black">
                    <a:lumMod val="50000"/>
                    <a:lumOff val="50000"/>
                  </a:prstClr>
                </a:solidFill>
                <a:latin typeface="Calibri" panose="020F0502020204030204" pitchFamily="34" charset="0"/>
                <a:ea typeface="ＭＳ Ｐゴシック" pitchFamily="34" charset="-128"/>
              </a:rPr>
              <a:t>Vigencia antes de la Ley 1341 de 2009 </a:t>
            </a:r>
          </a:p>
        </p:txBody>
      </p:sp>
      <p:sp>
        <p:nvSpPr>
          <p:cNvPr id="31" name="30 Flecha abajo"/>
          <p:cNvSpPr>
            <a:spLocks noChangeArrowheads="1"/>
          </p:cNvSpPr>
          <p:nvPr/>
        </p:nvSpPr>
        <p:spPr bwMode="auto">
          <a:xfrm>
            <a:off x="2413002" y="4765042"/>
            <a:ext cx="655320" cy="1063413"/>
          </a:xfrm>
          <a:prstGeom prst="downArrow">
            <a:avLst>
              <a:gd name="adj1" fmla="val 50000"/>
              <a:gd name="adj2" fmla="val 49984"/>
            </a:avLst>
          </a:prstGeom>
          <a:solidFill>
            <a:srgbClr val="F2F2F2"/>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130039" tIns="65020" rIns="130039" bIns="65020" anchor="ctr"/>
          <a:lstStyle/>
          <a:p>
            <a:pPr defTabSz="1300393" hangingPunct="1">
              <a:defRPr/>
            </a:pPr>
            <a:endParaRPr lang="es-CO" sz="2600" kern="1200">
              <a:solidFill>
                <a:prstClr val="white"/>
              </a:solidFill>
              <a:latin typeface="Calibri" panose="020F0502020204030204" pitchFamily="34" charset="0"/>
              <a:ea typeface="ＭＳ Ｐゴシック" pitchFamily="34" charset="-128"/>
            </a:endParaRPr>
          </a:p>
        </p:txBody>
      </p:sp>
      <p:sp>
        <p:nvSpPr>
          <p:cNvPr id="48" name="47 Rectángulo"/>
          <p:cNvSpPr/>
          <p:nvPr/>
        </p:nvSpPr>
        <p:spPr>
          <a:xfrm>
            <a:off x="2219961" y="4765045"/>
            <a:ext cx="1041399" cy="492196"/>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130039" tIns="65020" rIns="130039" bIns="65020" anchor="ctr"/>
          <a:lstStyle/>
          <a:p>
            <a:pPr defTabSz="1300393" hangingPunct="1">
              <a:defRPr/>
            </a:pPr>
            <a:r>
              <a:rPr lang="es-CO" sz="2000" b="1" kern="1200" dirty="0">
                <a:solidFill>
                  <a:prstClr val="white"/>
                </a:solidFill>
                <a:latin typeface="Calibri" panose="020F0502020204030204" pitchFamily="34" charset="0"/>
              </a:rPr>
              <a:t>2003</a:t>
            </a:r>
          </a:p>
        </p:txBody>
      </p:sp>
      <p:sp>
        <p:nvSpPr>
          <p:cNvPr id="37" name="36 CuadroTexto"/>
          <p:cNvSpPr txBox="1"/>
          <p:nvPr/>
        </p:nvSpPr>
        <p:spPr>
          <a:xfrm>
            <a:off x="3423923" y="5972956"/>
            <a:ext cx="1813561" cy="1444498"/>
          </a:xfrm>
          <a:prstGeom prst="rect">
            <a:avLst/>
          </a:prstGeom>
          <a:solidFill>
            <a:schemeClr val="bg1">
              <a:lumMod val="95000"/>
            </a:schemeClr>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lIns="130039" tIns="65020" rIns="130039" bIns="65020">
            <a:spAutoFit/>
          </a:bodyPr>
          <a:lstStyle/>
          <a:p>
            <a:pPr algn="just" defTabSz="1300393" hangingPunct="1">
              <a:defRPr/>
            </a:pPr>
            <a:r>
              <a:rPr lang="es-CO" sz="1700" kern="1200" dirty="0">
                <a:solidFill>
                  <a:prstClr val="black">
                    <a:lumMod val="50000"/>
                    <a:lumOff val="50000"/>
                  </a:prstClr>
                </a:solidFill>
                <a:latin typeface="Calibri" panose="020F0502020204030204" pitchFamily="34" charset="0"/>
                <a:cs typeface="ApexSansBookT"/>
              </a:rPr>
              <a:t>Decreto 2870 Deroga parcialmente Decreto 600 de 2003</a:t>
            </a:r>
            <a:endParaRPr lang="es-CO" sz="2300" kern="1200" dirty="0">
              <a:solidFill>
                <a:prstClr val="black"/>
              </a:solidFill>
              <a:latin typeface="Calibri" panose="020F0502020204030204" pitchFamily="34" charset="0"/>
            </a:endParaRPr>
          </a:p>
        </p:txBody>
      </p:sp>
      <p:cxnSp>
        <p:nvCxnSpPr>
          <p:cNvPr id="4" name="3 Conector recto"/>
          <p:cNvCxnSpPr/>
          <p:nvPr/>
        </p:nvCxnSpPr>
        <p:spPr>
          <a:xfrm>
            <a:off x="5320457" y="1590610"/>
            <a:ext cx="45720" cy="7290364"/>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609600" y="6002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Marco Legal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39" name="Shape 160"/>
          <p:cNvSpPr/>
          <p:nvPr/>
        </p:nvSpPr>
        <p:spPr>
          <a:xfrm>
            <a:off x="9107832" y="692482"/>
            <a:ext cx="349454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just"/>
            <a:r>
              <a:rPr lang="es-ES_tradnl" sz="2400" dirty="0">
                <a:solidFill>
                  <a:schemeClr val="accent4"/>
                </a:solidFill>
                <a:latin typeface="Calibri" panose="020F0502020204030204" pitchFamily="34" charset="0"/>
                <a:cs typeface="Helvetica Neue"/>
                <a:sym typeface="Helvetica Light"/>
              </a:rPr>
              <a:t>Ley </a:t>
            </a:r>
            <a:r>
              <a:rPr lang="es-ES_tradnl" sz="2400" dirty="0" smtClean="0">
                <a:solidFill>
                  <a:schemeClr val="accent4"/>
                </a:solidFill>
                <a:latin typeface="Calibri" panose="020F0502020204030204" pitchFamily="34" charset="0"/>
                <a:cs typeface="Helvetica Neue"/>
                <a:sym typeface="Helvetica Light"/>
              </a:rPr>
              <a:t>1341 de 2009 – </a:t>
            </a:r>
            <a:r>
              <a:rPr lang="es-ES_tradnl" sz="2400" dirty="0">
                <a:solidFill>
                  <a:schemeClr val="accent4"/>
                </a:solidFill>
                <a:latin typeface="Calibri" panose="020F0502020204030204" pitchFamily="34" charset="0"/>
                <a:cs typeface="Helvetica Neue"/>
                <a:sym typeface="Helvetica Light"/>
              </a:rPr>
              <a:t>Ley </a:t>
            </a:r>
            <a:r>
              <a:rPr lang="es-ES_tradnl" sz="2400" dirty="0" smtClean="0">
                <a:solidFill>
                  <a:schemeClr val="accent4"/>
                </a:solidFill>
                <a:latin typeface="Calibri" panose="020F0502020204030204" pitchFamily="34" charset="0"/>
                <a:cs typeface="Helvetica Neue"/>
                <a:sym typeface="Helvetica Light"/>
              </a:rPr>
              <a:t>TIC</a:t>
            </a:r>
            <a:endParaRPr lang="es-ES" sz="2400" dirty="0">
              <a:solidFill>
                <a:schemeClr val="accent4"/>
              </a:solidFill>
              <a:latin typeface="Calibri" panose="020F0502020204030204" pitchFamily="34" charset="0"/>
              <a:cs typeface="Helvetica Neue"/>
              <a:sym typeface="Helvetica Light"/>
            </a:endParaRPr>
          </a:p>
        </p:txBody>
      </p:sp>
    </p:spTree>
    <p:extLst>
      <p:ext uri="{BB962C8B-B14F-4D97-AF65-F5344CB8AC3E}">
        <p14:creationId xmlns:p14="http://schemas.microsoft.com/office/powerpoint/2010/main" val="1409356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493520" y="2075160"/>
            <a:ext cx="3566160" cy="1826280"/>
          </a:xfrm>
          <a:prstGeom prst="roundRect">
            <a:avLst/>
          </a:prstGeom>
          <a:solidFill>
            <a:schemeClr val="accent1">
              <a:lumMod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1 Pentágono"/>
          <p:cNvSpPr/>
          <p:nvPr/>
        </p:nvSpPr>
        <p:spPr>
          <a:xfrm>
            <a:off x="3978786" y="2030730"/>
            <a:ext cx="8260080" cy="2133600"/>
          </a:xfrm>
          <a:prstGeom prst="homePlate">
            <a:avLst/>
          </a:prstGeom>
          <a:solidFill>
            <a:schemeClr val="bg2"/>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2 Rectángulo"/>
          <p:cNvSpPr/>
          <p:nvPr/>
        </p:nvSpPr>
        <p:spPr>
          <a:xfrm>
            <a:off x="11582399" y="2136120"/>
            <a:ext cx="1008133" cy="15799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dirty="0" smtClean="0">
              <a:solidFill>
                <a:srgbClr val="FFFFFF"/>
              </a:solidFill>
            </a:endParaRPr>
          </a:p>
          <a:p>
            <a:endParaRPr lang="es-CO" sz="2400" dirty="0">
              <a:solidFill>
                <a:srgbClr val="FFFFFF"/>
              </a:solidFill>
            </a:endParaRPr>
          </a:p>
          <a:p>
            <a:endParaRPr lang="es-CO" sz="2400" dirty="0" smtClean="0">
              <a:solidFill>
                <a:srgbClr val="FFFFFF"/>
              </a:solidFill>
            </a:endParaRPr>
          </a:p>
          <a:p>
            <a:endParaRPr lang="es-CO" sz="2400" dirty="0">
              <a:solidFill>
                <a:srgbClr val="FFFFFF"/>
              </a:solidFill>
            </a:endParaRPr>
          </a:p>
        </p:txBody>
      </p:sp>
      <p:sp>
        <p:nvSpPr>
          <p:cNvPr id="4" name="3 Rectángulo"/>
          <p:cNvSpPr/>
          <p:nvPr/>
        </p:nvSpPr>
        <p:spPr>
          <a:xfrm>
            <a:off x="3978786" y="1935480"/>
            <a:ext cx="5896734" cy="21336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6 Rectángulo"/>
          <p:cNvSpPr/>
          <p:nvPr/>
        </p:nvSpPr>
        <p:spPr>
          <a:xfrm rot="20314861">
            <a:off x="7496409" y="2319737"/>
            <a:ext cx="755657" cy="8412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dirty="0" smtClean="0">
              <a:solidFill>
                <a:srgbClr val="FFFFFF"/>
              </a:solidFill>
            </a:endParaRPr>
          </a:p>
          <a:p>
            <a:endParaRPr lang="es-CO" sz="2400" dirty="0">
              <a:solidFill>
                <a:srgbClr val="FFFFFF"/>
              </a:solidFill>
            </a:endParaRPr>
          </a:p>
        </p:txBody>
      </p:sp>
      <p:sp>
        <p:nvSpPr>
          <p:cNvPr id="8" name="7 Rectángulo"/>
          <p:cNvSpPr/>
          <p:nvPr/>
        </p:nvSpPr>
        <p:spPr>
          <a:xfrm>
            <a:off x="3965513" y="2181480"/>
            <a:ext cx="5923280" cy="1477328"/>
          </a:xfrm>
          <a:prstGeom prst="rect">
            <a:avLst/>
          </a:prstGeom>
        </p:spPr>
        <p:txBody>
          <a:bodyPr wrap="square">
            <a:spAutoFit/>
          </a:bodyPr>
          <a:lstStyle/>
          <a:p>
            <a:pPr algn="l"/>
            <a:r>
              <a:rPr lang="es-CO" sz="1800" dirty="0" smtClean="0">
                <a:solidFill>
                  <a:schemeClr val="accent1">
                    <a:lumMod val="50000"/>
                  </a:schemeClr>
                </a:solidFill>
                <a:ea typeface="ＭＳ Ｐゴシック" charset="0"/>
                <a:cs typeface="Gill Sans" charset="0"/>
              </a:rPr>
              <a:t>La información generada, enviada, recibida, almacenada o comunicada por medios electrónicos, ópticos o similares, como pudieran ser, entre otros, el Intercambio Electrónico de Datos (EDI), Internet, el correo electrónico, el telegrama, el télex o el telefax</a:t>
            </a:r>
            <a:endParaRPr lang="es-CO" sz="1800" dirty="0">
              <a:solidFill>
                <a:schemeClr val="accent1">
                  <a:lumMod val="50000"/>
                </a:schemeClr>
              </a:solidFill>
              <a:ea typeface="ＭＳ Ｐゴシック" charset="0"/>
              <a:cs typeface="Gill Sans" charset="0"/>
            </a:endParaRPr>
          </a:p>
        </p:txBody>
      </p:sp>
      <p:sp>
        <p:nvSpPr>
          <p:cNvPr id="9" name="8 CuadroTexto"/>
          <p:cNvSpPr txBox="1"/>
          <p:nvPr/>
        </p:nvSpPr>
        <p:spPr>
          <a:xfrm>
            <a:off x="1696719" y="2482936"/>
            <a:ext cx="198204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400" b="1" dirty="0" smtClean="0">
                <a:solidFill>
                  <a:schemeClr val="bg1"/>
                </a:solidFill>
              </a:rPr>
              <a:t>Mensajes de datos</a:t>
            </a:r>
            <a:endParaRPr kumimoji="0" lang="es-CO" sz="2400" b="1" i="0" u="none" strike="noStrike" cap="none" spc="0" normalizeH="0" baseline="0" dirty="0">
              <a:ln>
                <a:noFill/>
              </a:ln>
              <a:solidFill>
                <a:schemeClr val="bg1"/>
              </a:solidFill>
              <a:effectLst/>
              <a:uFillTx/>
              <a:sym typeface="Helvetica Light"/>
            </a:endParaRPr>
          </a:p>
        </p:txBody>
      </p:sp>
      <p:sp>
        <p:nvSpPr>
          <p:cNvPr id="11" name="10 Rectángulo redondeado"/>
          <p:cNvSpPr/>
          <p:nvPr/>
        </p:nvSpPr>
        <p:spPr>
          <a:xfrm>
            <a:off x="1493520" y="4399260"/>
            <a:ext cx="3566160" cy="1826280"/>
          </a:xfrm>
          <a:prstGeom prst="roundRect">
            <a:avLst/>
          </a:prstGeom>
          <a:solidFill>
            <a:schemeClr val="accent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11 Pentágono"/>
          <p:cNvSpPr/>
          <p:nvPr/>
        </p:nvSpPr>
        <p:spPr>
          <a:xfrm>
            <a:off x="3978786" y="4373880"/>
            <a:ext cx="8260080" cy="2133600"/>
          </a:xfrm>
          <a:prstGeom prst="homePlate">
            <a:avLst/>
          </a:prstGeom>
          <a:solidFill>
            <a:schemeClr val="bg2"/>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12 Rectángulo"/>
          <p:cNvSpPr/>
          <p:nvPr/>
        </p:nvSpPr>
        <p:spPr>
          <a:xfrm>
            <a:off x="11506199" y="4574520"/>
            <a:ext cx="1008133" cy="15799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dirty="0" smtClean="0">
              <a:solidFill>
                <a:srgbClr val="FFFFFF"/>
              </a:solidFill>
            </a:endParaRPr>
          </a:p>
          <a:p>
            <a:endParaRPr lang="es-CO" sz="2400" dirty="0">
              <a:solidFill>
                <a:srgbClr val="FFFFFF"/>
              </a:solidFill>
            </a:endParaRPr>
          </a:p>
          <a:p>
            <a:endParaRPr lang="es-CO" sz="2400" dirty="0" smtClean="0">
              <a:solidFill>
                <a:srgbClr val="FFFFFF"/>
              </a:solidFill>
            </a:endParaRPr>
          </a:p>
          <a:p>
            <a:endParaRPr lang="es-CO" sz="2400" dirty="0">
              <a:solidFill>
                <a:srgbClr val="FFFFFF"/>
              </a:solidFill>
            </a:endParaRPr>
          </a:p>
        </p:txBody>
      </p:sp>
      <p:sp>
        <p:nvSpPr>
          <p:cNvPr id="14" name="13 Rectángulo"/>
          <p:cNvSpPr/>
          <p:nvPr/>
        </p:nvSpPr>
        <p:spPr>
          <a:xfrm>
            <a:off x="3978786" y="4259580"/>
            <a:ext cx="5896734" cy="21336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15 Rectángulo"/>
          <p:cNvSpPr/>
          <p:nvPr/>
        </p:nvSpPr>
        <p:spPr>
          <a:xfrm rot="20314861">
            <a:off x="8136489" y="4339037"/>
            <a:ext cx="755657" cy="8412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dirty="0" smtClean="0">
              <a:solidFill>
                <a:srgbClr val="FFFFFF"/>
              </a:solidFill>
            </a:endParaRPr>
          </a:p>
          <a:p>
            <a:endParaRPr lang="es-CO" sz="2400" dirty="0">
              <a:solidFill>
                <a:srgbClr val="FFFFFF"/>
              </a:solidFill>
            </a:endParaRPr>
          </a:p>
        </p:txBody>
      </p:sp>
      <p:sp>
        <p:nvSpPr>
          <p:cNvPr id="17" name="16 Rectángulo"/>
          <p:cNvSpPr/>
          <p:nvPr/>
        </p:nvSpPr>
        <p:spPr>
          <a:xfrm>
            <a:off x="4085467" y="4732705"/>
            <a:ext cx="5744333" cy="1200329"/>
          </a:xfrm>
          <a:prstGeom prst="rect">
            <a:avLst/>
          </a:prstGeom>
        </p:spPr>
        <p:txBody>
          <a:bodyPr wrap="square">
            <a:spAutoFit/>
          </a:bodyPr>
          <a:lstStyle/>
          <a:p>
            <a:pPr algn="just"/>
            <a:r>
              <a:rPr lang="es-CO" sz="1800" dirty="0" smtClean="0">
                <a:solidFill>
                  <a:schemeClr val="accent1">
                    <a:lumMod val="50000"/>
                  </a:schemeClr>
                </a:solidFill>
                <a:ea typeface="ＭＳ Ｐゴシック" charset="0"/>
                <a:cs typeface="Gill Sans" charset="0"/>
              </a:rPr>
              <a:t>No se negarán efectos jurídicos, validez o fuerza obligatoria a todo tipo de información por la sola razón de que esté en forma de mensaje de datos.</a:t>
            </a:r>
          </a:p>
          <a:p>
            <a:pPr algn="just"/>
            <a:endParaRPr lang="es-CO" sz="1800" dirty="0">
              <a:solidFill>
                <a:schemeClr val="accent1">
                  <a:lumMod val="50000"/>
                </a:schemeClr>
              </a:solidFill>
              <a:ea typeface="ＭＳ Ｐゴシック" charset="0"/>
              <a:cs typeface="Gill Sans" charset="0"/>
            </a:endParaRPr>
          </a:p>
        </p:txBody>
      </p:sp>
      <p:sp>
        <p:nvSpPr>
          <p:cNvPr id="18" name="17 CuadroTexto"/>
          <p:cNvSpPr txBox="1"/>
          <p:nvPr/>
        </p:nvSpPr>
        <p:spPr>
          <a:xfrm>
            <a:off x="1696719" y="4518285"/>
            <a:ext cx="2255521" cy="2010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b="1" dirty="0" smtClean="0">
              <a:solidFill>
                <a:srgbClr val="FFFFFF"/>
              </a:solidFill>
              <a:effectLst>
                <a:outerShdw blurRad="38100" dist="38100" dir="2700000" algn="tl">
                  <a:srgbClr val="000000"/>
                </a:outerShdw>
              </a:effectLst>
              <a:ea typeface="ＭＳ Ｐゴシック" charset="0"/>
              <a:cs typeface="Gill Sans" charset="0"/>
            </a:endParaRPr>
          </a:p>
          <a:p>
            <a:r>
              <a:rPr lang="es-CO" sz="2400" b="1" dirty="0" smtClean="0">
                <a:solidFill>
                  <a:srgbClr val="FFFFFF"/>
                </a:solidFill>
                <a:effectLst>
                  <a:outerShdw blurRad="38100" dist="38100" dir="2700000" algn="tl">
                    <a:srgbClr val="000000"/>
                  </a:outerShdw>
                </a:effectLst>
                <a:ea typeface="ＭＳ Ｐゴシック" charset="0"/>
                <a:cs typeface="Gill Sans" charset="0"/>
              </a:rPr>
              <a:t>Validez de los mensajes de datos</a:t>
            </a:r>
          </a:p>
          <a:p>
            <a:pPr marL="0" marR="0" indent="0" algn="ctr" defTabSz="584200" rtl="0" fontAlgn="auto" latinLnBrk="0" hangingPunct="0">
              <a:lnSpc>
                <a:spcPct val="100000"/>
              </a:lnSpc>
              <a:spcBef>
                <a:spcPts val="0"/>
              </a:spcBef>
              <a:spcAft>
                <a:spcPts val="0"/>
              </a:spcAft>
              <a:buClrTx/>
              <a:buSzTx/>
              <a:buFontTx/>
              <a:buNone/>
              <a:tabLst/>
            </a:pPr>
            <a:endParaRPr kumimoji="0" lang="es-CO" sz="2800" b="0" i="0" u="none" strike="noStrike" cap="none" spc="0" normalizeH="0" baseline="0" dirty="0">
              <a:ln>
                <a:noFill/>
              </a:ln>
              <a:solidFill>
                <a:schemeClr val="bg1"/>
              </a:solidFill>
              <a:effectLst/>
              <a:uFillTx/>
              <a:sym typeface="Helvetica Light"/>
            </a:endParaRPr>
          </a:p>
        </p:txBody>
      </p:sp>
      <p:sp>
        <p:nvSpPr>
          <p:cNvPr id="19" name="18 Rectángulo redondeado"/>
          <p:cNvSpPr/>
          <p:nvPr/>
        </p:nvSpPr>
        <p:spPr>
          <a:xfrm>
            <a:off x="1493520" y="6729970"/>
            <a:ext cx="3566160" cy="1826280"/>
          </a:xfrm>
          <a:prstGeom prst="roundRect">
            <a:avLst/>
          </a:prstGeom>
          <a:solidFill>
            <a:schemeClr val="bg1">
              <a:lumMod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19 Pentágono"/>
          <p:cNvSpPr/>
          <p:nvPr/>
        </p:nvSpPr>
        <p:spPr>
          <a:xfrm>
            <a:off x="3978786" y="6704590"/>
            <a:ext cx="8260080" cy="2133600"/>
          </a:xfrm>
          <a:prstGeom prst="homePlate">
            <a:avLst/>
          </a:prstGeom>
          <a:solidFill>
            <a:schemeClr val="bg2"/>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20 Rectángulo"/>
          <p:cNvSpPr/>
          <p:nvPr/>
        </p:nvSpPr>
        <p:spPr>
          <a:xfrm>
            <a:off x="11582399" y="6905230"/>
            <a:ext cx="1008133" cy="15799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dirty="0" smtClean="0">
              <a:solidFill>
                <a:srgbClr val="FFFFFF"/>
              </a:solidFill>
            </a:endParaRPr>
          </a:p>
          <a:p>
            <a:endParaRPr lang="es-CO" sz="2400" dirty="0">
              <a:solidFill>
                <a:srgbClr val="FFFFFF"/>
              </a:solidFill>
            </a:endParaRPr>
          </a:p>
          <a:p>
            <a:endParaRPr lang="es-CO" sz="2400" dirty="0" smtClean="0">
              <a:solidFill>
                <a:srgbClr val="FFFFFF"/>
              </a:solidFill>
            </a:endParaRPr>
          </a:p>
          <a:p>
            <a:endParaRPr lang="es-CO" sz="2400" dirty="0">
              <a:solidFill>
                <a:srgbClr val="FFFFFF"/>
              </a:solidFill>
            </a:endParaRPr>
          </a:p>
        </p:txBody>
      </p:sp>
      <p:sp>
        <p:nvSpPr>
          <p:cNvPr id="22" name="21 Rectángulo"/>
          <p:cNvSpPr/>
          <p:nvPr/>
        </p:nvSpPr>
        <p:spPr>
          <a:xfrm>
            <a:off x="3978786" y="6590290"/>
            <a:ext cx="5896734" cy="21336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23 Rectángulo"/>
          <p:cNvSpPr/>
          <p:nvPr/>
        </p:nvSpPr>
        <p:spPr>
          <a:xfrm rot="20314861">
            <a:off x="8136489" y="6669747"/>
            <a:ext cx="755657" cy="8412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es-CO" sz="2400" dirty="0" smtClean="0">
              <a:solidFill>
                <a:srgbClr val="FFFFFF"/>
              </a:solidFill>
            </a:endParaRPr>
          </a:p>
          <a:p>
            <a:endParaRPr lang="es-CO" sz="2400" dirty="0">
              <a:solidFill>
                <a:srgbClr val="FFFFFF"/>
              </a:solidFill>
            </a:endParaRPr>
          </a:p>
        </p:txBody>
      </p:sp>
      <p:sp>
        <p:nvSpPr>
          <p:cNvPr id="25" name="24 Rectángulo"/>
          <p:cNvSpPr/>
          <p:nvPr/>
        </p:nvSpPr>
        <p:spPr>
          <a:xfrm>
            <a:off x="3978787" y="6959615"/>
            <a:ext cx="5923280" cy="1477328"/>
          </a:xfrm>
          <a:prstGeom prst="rect">
            <a:avLst/>
          </a:prstGeom>
        </p:spPr>
        <p:txBody>
          <a:bodyPr wrap="square">
            <a:spAutoFit/>
          </a:bodyPr>
          <a:lstStyle/>
          <a:p>
            <a:pPr algn="just"/>
            <a:r>
              <a:rPr lang="es-CO" sz="1800" dirty="0" smtClean="0">
                <a:solidFill>
                  <a:schemeClr val="accent1">
                    <a:lumMod val="50000"/>
                  </a:schemeClr>
                </a:solidFill>
                <a:ea typeface="ＭＳ Ｐゴシック" charset="0"/>
                <a:cs typeface="Gill Sans" charset="0"/>
              </a:rPr>
              <a:t>Cuando cualquier norma requiera que la información conste por escrito, ese requisito quedará satisfecho con un mensaje de datos, si la información que éste contiene es accesible para su posterior consulta.</a:t>
            </a:r>
          </a:p>
          <a:p>
            <a:pPr algn="just"/>
            <a:endParaRPr lang="es-CO" sz="1800" dirty="0">
              <a:solidFill>
                <a:schemeClr val="accent1">
                  <a:lumMod val="50000"/>
                </a:schemeClr>
              </a:solidFill>
              <a:ea typeface="ＭＳ Ｐゴシック" charset="0"/>
              <a:cs typeface="Gill Sans" charset="0"/>
            </a:endParaRPr>
          </a:p>
        </p:txBody>
      </p:sp>
      <p:sp>
        <p:nvSpPr>
          <p:cNvPr id="26" name="25 CuadroTexto"/>
          <p:cNvSpPr txBox="1"/>
          <p:nvPr/>
        </p:nvSpPr>
        <p:spPr>
          <a:xfrm>
            <a:off x="1629833" y="6850700"/>
            <a:ext cx="2348954" cy="2010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CO" sz="2400" b="1" dirty="0" smtClean="0">
              <a:solidFill>
                <a:srgbClr val="FFFFFF"/>
              </a:solidFill>
              <a:effectLst>
                <a:outerShdw blurRad="38100" dist="38100" dir="2700000" algn="tl">
                  <a:srgbClr val="000000"/>
                </a:outerShdw>
              </a:effectLst>
              <a:ea typeface="ＭＳ Ｐゴシック" charset="0"/>
              <a:cs typeface="Gill Sans" charset="0"/>
            </a:endParaRPr>
          </a:p>
          <a:p>
            <a:r>
              <a:rPr lang="es-CO" sz="2400" b="1" dirty="0" smtClean="0">
                <a:solidFill>
                  <a:srgbClr val="FFFFFF"/>
                </a:solidFill>
                <a:effectLst>
                  <a:outerShdw blurRad="38100" dist="38100" dir="2700000" algn="tl">
                    <a:srgbClr val="000000"/>
                  </a:outerShdw>
                </a:effectLst>
                <a:ea typeface="ＭＳ Ｐゴシック" charset="0"/>
                <a:cs typeface="Gill Sans" charset="0"/>
              </a:rPr>
              <a:t>Principio de equivalencia funcional</a:t>
            </a:r>
          </a:p>
          <a:p>
            <a:pPr marL="0" marR="0" indent="0" algn="ctr" defTabSz="584200" rtl="0" fontAlgn="auto" latinLnBrk="0" hangingPunct="0">
              <a:lnSpc>
                <a:spcPct val="100000"/>
              </a:lnSpc>
              <a:spcBef>
                <a:spcPts val="0"/>
              </a:spcBef>
              <a:spcAft>
                <a:spcPts val="0"/>
              </a:spcAft>
              <a:buClrTx/>
              <a:buSzTx/>
              <a:buFontTx/>
              <a:buNone/>
              <a:tabLst/>
            </a:pPr>
            <a:endParaRPr kumimoji="0" lang="es-CO" sz="2800" b="1" i="0" u="none" strike="noStrike" cap="none" spc="0" normalizeH="0" baseline="0" dirty="0">
              <a:ln>
                <a:noFill/>
              </a:ln>
              <a:solidFill>
                <a:schemeClr val="bg1"/>
              </a:solidFill>
              <a:effectLst/>
              <a:uFillTx/>
              <a:sym typeface="Helvetica Light"/>
            </a:endParaRPr>
          </a:p>
        </p:txBody>
      </p:sp>
      <p:pic>
        <p:nvPicPr>
          <p:cNvPr id="7173" name="Picture 5" descr="SMS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64988" y="-4418013"/>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Shape 160"/>
          <p:cNvSpPr/>
          <p:nvPr/>
        </p:nvSpPr>
        <p:spPr>
          <a:xfrm>
            <a:off x="5694599" y="783922"/>
            <a:ext cx="7029168"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just"/>
            <a:r>
              <a:rPr lang="es-ES_tradnl" sz="2400" dirty="0">
                <a:solidFill>
                  <a:schemeClr val="accent4"/>
                </a:solidFill>
                <a:latin typeface="Helvetica Neue"/>
                <a:cs typeface="Helvetica Neue"/>
                <a:sym typeface="Helvetica Light"/>
              </a:rPr>
              <a:t>Ley 527 de 2009 – Ley de Comercio Electrónico</a:t>
            </a:r>
            <a:endParaRPr lang="es-ES" sz="2400" dirty="0">
              <a:solidFill>
                <a:schemeClr val="accent4"/>
              </a:solidFill>
              <a:latin typeface="Helvetica Neue"/>
              <a:cs typeface="Helvetica Neue"/>
              <a:sym typeface="Helvetica Light"/>
            </a:endParaRPr>
          </a:p>
        </p:txBody>
      </p:sp>
      <p:sp>
        <p:nvSpPr>
          <p:cNvPr id="30" name="29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mn-lt"/>
                <a:ea typeface="+mn-ea"/>
                <a:cs typeface="+mn-cs"/>
                <a:sym typeface="Helvetica Light"/>
              </a:rPr>
              <a:t>Marco Legal</a:t>
            </a:r>
            <a:endParaRPr kumimoji="0" lang="es-CO" sz="4000" b="1" i="0" u="none" strike="noStrike" cap="none" spc="0" normalizeH="0" baseline="0" dirty="0">
              <a:ln>
                <a:noFill/>
              </a:ln>
              <a:solidFill>
                <a:schemeClr val="accent1">
                  <a:lumMod val="50000"/>
                </a:schemeClr>
              </a:solidFill>
              <a:effectLst/>
              <a:uFillTx/>
              <a:latin typeface="+mn-lt"/>
              <a:ea typeface="+mn-ea"/>
              <a:cs typeface="+mn-cs"/>
              <a:sym typeface="Helvetica Light"/>
            </a:endParaRPr>
          </a:p>
        </p:txBody>
      </p:sp>
      <p:sp>
        <p:nvSpPr>
          <p:cNvPr id="10" name="9 CuadroTexto"/>
          <p:cNvSpPr txBox="1"/>
          <p:nvPr/>
        </p:nvSpPr>
        <p:spPr>
          <a:xfrm>
            <a:off x="10102632" y="4607047"/>
            <a:ext cx="1047472"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6600" b="0" i="0" u="none" strike="noStrike" cap="none" spc="0" normalizeH="0" baseline="0" dirty="0" smtClean="0">
                <a:ln>
                  <a:noFill/>
                </a:ln>
                <a:solidFill>
                  <a:srgbClr val="000000"/>
                </a:solidFill>
                <a:effectLst/>
                <a:uFillTx/>
                <a:latin typeface="+mn-lt"/>
                <a:ea typeface="+mn-ea"/>
                <a:cs typeface="+mn-cs"/>
                <a:sym typeface="Wingdings 2"/>
              </a:rPr>
              <a:t></a:t>
            </a:r>
            <a:endParaRPr kumimoji="0" lang="es-CO" sz="6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3" name="Rectangle 3"/>
          <p:cNvSpPr>
            <a:spLocks/>
          </p:cNvSpPr>
          <p:nvPr/>
        </p:nvSpPr>
        <p:spPr bwMode="auto">
          <a:xfrm>
            <a:off x="609600" y="1090275"/>
            <a:ext cx="12420599"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lIns="0" tIns="0" rIns="0" bIns="0" anchor="ctr">
            <a:spAutoFit/>
          </a:bodyPr>
          <a:lstStyle/>
          <a:p>
            <a:endParaRPr lang="es-CO" sz="2000" b="1" dirty="0" smtClean="0">
              <a:solidFill>
                <a:schemeClr val="accent1">
                  <a:lumMod val="50000"/>
                </a:schemeClr>
              </a:solidFill>
              <a:ea typeface="ＭＳ Ｐゴシック" charset="0"/>
            </a:endParaRPr>
          </a:p>
          <a:p>
            <a:r>
              <a:rPr lang="es-CO" sz="2000" b="1" dirty="0" smtClean="0">
                <a:solidFill>
                  <a:schemeClr val="accent1">
                    <a:lumMod val="50000"/>
                  </a:schemeClr>
                </a:solidFill>
                <a:ea typeface="ＭＳ Ｐゴシック" charset="0"/>
              </a:rPr>
              <a:t>Amplitud del ámbito de Aplicación: Toda la información contenida en mensajes de datos</a:t>
            </a:r>
            <a:endParaRPr lang="es-ES" sz="2000" b="1" dirty="0">
              <a:solidFill>
                <a:schemeClr val="accent1">
                  <a:lumMod val="50000"/>
                </a:schemeClr>
              </a:solidFill>
            </a:endParaRPr>
          </a:p>
          <a:p>
            <a:endParaRPr lang="en-US" sz="2400" b="1" dirty="0">
              <a:solidFill>
                <a:schemeClr val="accent1">
                  <a:lumMod val="50000"/>
                </a:schemeClr>
              </a:solidFill>
              <a:ea typeface="ＭＳ Ｐゴシック" charset="0"/>
              <a:cs typeface="Gill Sans" charset="0"/>
            </a:endParaRPr>
          </a:p>
        </p:txBody>
      </p:sp>
      <p:pic>
        <p:nvPicPr>
          <p:cNvPr id="9218" name="Picture 2" descr="Resultado de imagen para mensaje de texto logo sin fond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314137" y="2600264"/>
            <a:ext cx="847040" cy="847040"/>
          </a:xfrm>
          <a:prstGeom prst="rect">
            <a:avLst/>
          </a:prstGeom>
          <a:noFill/>
        </p:spPr>
      </p:pic>
      <p:pic>
        <p:nvPicPr>
          <p:cNvPr id="9220" name="Picture 4" descr="Resultado de imagen para lapiz logo sin fond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314137" y="7207011"/>
            <a:ext cx="825837" cy="825837"/>
          </a:xfrm>
          <a:prstGeom prst="rect">
            <a:avLst/>
          </a:prstGeom>
          <a:noFill/>
        </p:spPr>
      </p:pic>
    </p:spTree>
    <p:extLst>
      <p:ext uri="{BB962C8B-B14F-4D97-AF65-F5344CB8AC3E}">
        <p14:creationId xmlns:p14="http://schemas.microsoft.com/office/powerpoint/2010/main" val="15483632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10923467" y="8272793"/>
            <a:ext cx="1764907" cy="3488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a:lvl1pPr>
          </a:lstStyle>
          <a:p>
            <a:r>
              <a:rPr dirty="0">
                <a:solidFill>
                  <a:schemeClr val="tx1">
                    <a:lumMod val="65000"/>
                    <a:lumOff val="35000"/>
                  </a:schemeClr>
                </a:solidFill>
                <a:latin typeface="Calibri" panose="020F0502020204030204" pitchFamily="34" charset="0"/>
              </a:rPr>
              <a:t>Fuente: </a:t>
            </a:r>
            <a:r>
              <a:rPr dirty="0" err="1">
                <a:solidFill>
                  <a:schemeClr val="tx1">
                    <a:lumMod val="65000"/>
                    <a:lumOff val="35000"/>
                  </a:schemeClr>
                </a:solidFill>
                <a:latin typeface="Calibri" panose="020F0502020204030204" pitchFamily="34" charset="0"/>
              </a:rPr>
              <a:t>Cepal</a:t>
            </a:r>
            <a:r>
              <a:rPr dirty="0">
                <a:solidFill>
                  <a:schemeClr val="tx1">
                    <a:lumMod val="65000"/>
                    <a:lumOff val="35000"/>
                  </a:schemeClr>
                </a:solidFill>
                <a:latin typeface="Calibri" panose="020F0502020204030204" pitchFamily="34" charset="0"/>
              </a:rPr>
              <a:t>, 2015</a:t>
            </a:r>
          </a:p>
        </p:txBody>
      </p:sp>
      <p:sp>
        <p:nvSpPr>
          <p:cNvPr id="4" name="3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2" name="1 CuadroTexto"/>
          <p:cNvSpPr txBox="1"/>
          <p:nvPr/>
        </p:nvSpPr>
        <p:spPr>
          <a:xfrm>
            <a:off x="949530" y="1104265"/>
            <a:ext cx="1170432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b="1" dirty="0">
                <a:solidFill>
                  <a:schemeClr val="accent1">
                    <a:lumMod val="75000"/>
                  </a:schemeClr>
                </a:solidFill>
                <a:latin typeface="Calibri" panose="020F0502020204030204" pitchFamily="34" charset="0"/>
                <a:ea typeface="Helvetica"/>
                <a:cs typeface="Helvetica"/>
              </a:rPr>
              <a:t>Difusión de las tecnologías digitales en el mundo</a:t>
            </a:r>
          </a:p>
          <a:p>
            <a:pPr marL="0" marR="0" indent="0" algn="ctr" defTabSz="584200" rtl="0" fontAlgn="auto" latinLnBrk="0" hangingPunct="0">
              <a:lnSpc>
                <a:spcPct val="100000"/>
              </a:lnSpc>
              <a:spcBef>
                <a:spcPts val="0"/>
              </a:spcBef>
              <a:spcAft>
                <a:spcPts val="0"/>
              </a:spcAft>
              <a:buClrTx/>
              <a:buSzTx/>
              <a:buFontTx/>
              <a:buNone/>
              <a:tabLst/>
            </a:pPr>
            <a:r>
              <a:rPr lang="es-CO" b="1" dirty="0" smtClean="0">
                <a:solidFill>
                  <a:srgbClr val="19C8D1"/>
                </a:solidFill>
                <a:latin typeface="Calibri" panose="020F0502020204030204" pitchFamily="34" charset="0"/>
              </a:rPr>
              <a:t>2014</a:t>
            </a:r>
            <a:endParaRPr kumimoji="0" lang="es-CO" sz="3600" b="1" i="0" u="none" strike="noStrike" cap="none" spc="0" normalizeH="0" baseline="0" dirty="0">
              <a:ln>
                <a:noFill/>
              </a:ln>
              <a:solidFill>
                <a:srgbClr val="19C8D1"/>
              </a:solidFill>
              <a:effectLst/>
              <a:uFillTx/>
              <a:latin typeface="Calibri" panose="020F0502020204030204" pitchFamily="34" charset="0"/>
              <a:sym typeface="Helvetica Light"/>
            </a:endParaRPr>
          </a:p>
        </p:txBody>
      </p:sp>
      <p:sp>
        <p:nvSpPr>
          <p:cNvPr id="6" name="5 Elipse"/>
          <p:cNvSpPr/>
          <p:nvPr/>
        </p:nvSpPr>
        <p:spPr>
          <a:xfrm>
            <a:off x="6032070" y="3055168"/>
            <a:ext cx="5074920" cy="489204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2 Elipse"/>
          <p:cNvSpPr/>
          <p:nvPr/>
        </p:nvSpPr>
        <p:spPr>
          <a:xfrm>
            <a:off x="7754190" y="3055167"/>
            <a:ext cx="900000" cy="900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4 CuadroTexto"/>
          <p:cNvSpPr txBox="1"/>
          <p:nvPr/>
        </p:nvSpPr>
        <p:spPr>
          <a:xfrm>
            <a:off x="1749630" y="2849983"/>
            <a:ext cx="611124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000" b="1" i="0" u="none" strike="noStrike" cap="none" spc="0" normalizeH="0" baseline="0" dirty="0" smtClean="0">
                <a:ln>
                  <a:noFill/>
                </a:ln>
                <a:solidFill>
                  <a:schemeClr val="tx1">
                    <a:lumMod val="65000"/>
                    <a:lumOff val="35000"/>
                  </a:schemeClr>
                </a:solidFill>
                <a:effectLst/>
                <a:uFillTx/>
                <a:latin typeface="Calibri" panose="020F0502020204030204" pitchFamily="34" charset="0"/>
                <a:sym typeface="Helvetica Light"/>
              </a:rPr>
              <a:t>3.600 millones</a:t>
            </a:r>
            <a:r>
              <a:rPr kumimoji="0" lang="es-CO" sz="2000" b="1" i="0" u="none" strike="noStrike" cap="none" spc="0" normalizeH="0" dirty="0" smtClean="0">
                <a:ln>
                  <a:noFill/>
                </a:ln>
                <a:solidFill>
                  <a:schemeClr val="tx1">
                    <a:lumMod val="65000"/>
                    <a:lumOff val="35000"/>
                  </a:schemeClr>
                </a:solidFill>
                <a:effectLst/>
                <a:uFillTx/>
                <a:latin typeface="Calibri" panose="020F0502020204030204" pitchFamily="34" charset="0"/>
                <a:sym typeface="Helvetica Light"/>
              </a:rPr>
              <a:t> </a:t>
            </a:r>
            <a:r>
              <a:rPr kumimoji="0" lang="es-CO" sz="2000" b="0" i="0" u="none" strike="noStrike" cap="none" spc="0" normalizeH="0" dirty="0" smtClean="0">
                <a:ln>
                  <a:noFill/>
                </a:ln>
                <a:solidFill>
                  <a:schemeClr val="tx1">
                    <a:lumMod val="65000"/>
                    <a:lumOff val="35000"/>
                  </a:schemeClr>
                </a:solidFill>
                <a:effectLst/>
                <a:uFillTx/>
                <a:latin typeface="Calibri" panose="020F0502020204030204" pitchFamily="34" charset="0"/>
                <a:sym typeface="Helvetica Light"/>
              </a:rPr>
              <a:t>de suscriptores de telefonía móvil</a:t>
            </a:r>
            <a:endParaRPr kumimoji="0" lang="es-CO" sz="2000" b="0" i="0" u="none" strike="noStrike" cap="none" spc="0" normalizeH="0" baseline="0" dirty="0">
              <a:ln>
                <a:noFill/>
              </a:ln>
              <a:solidFill>
                <a:schemeClr val="tx1">
                  <a:lumMod val="65000"/>
                  <a:lumOff val="35000"/>
                </a:schemeClr>
              </a:solidFill>
              <a:effectLst/>
              <a:uFillTx/>
              <a:latin typeface="Calibri" panose="020F0502020204030204" pitchFamily="34" charset="0"/>
              <a:sym typeface="Helvetica Light"/>
            </a:endParaRPr>
          </a:p>
        </p:txBody>
      </p:sp>
      <p:sp>
        <p:nvSpPr>
          <p:cNvPr id="9" name="8 CuadroTexto"/>
          <p:cNvSpPr txBox="1"/>
          <p:nvPr/>
        </p:nvSpPr>
        <p:spPr>
          <a:xfrm>
            <a:off x="208260" y="4967462"/>
            <a:ext cx="611124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000" b="1" i="0" u="none" strike="noStrike" cap="none" spc="0" normalizeH="0" baseline="0" dirty="0" smtClean="0">
                <a:ln>
                  <a:noFill/>
                </a:ln>
                <a:solidFill>
                  <a:schemeClr val="tx1">
                    <a:lumMod val="65000"/>
                    <a:lumOff val="35000"/>
                  </a:schemeClr>
                </a:solidFill>
                <a:effectLst/>
                <a:uFillTx/>
                <a:latin typeface="Calibri" panose="020F0502020204030204" pitchFamily="34" charset="0"/>
                <a:sym typeface="Helvetica Light"/>
              </a:rPr>
              <a:t>2.923 millones </a:t>
            </a:r>
            <a:r>
              <a:rPr kumimoji="0" lang="es-CO" sz="2000" b="0" i="0" u="none" strike="noStrike" cap="none" spc="0" normalizeH="0" baseline="0" dirty="0" smtClean="0">
                <a:ln>
                  <a:noFill/>
                </a:ln>
                <a:solidFill>
                  <a:schemeClr val="tx1">
                    <a:lumMod val="65000"/>
                    <a:lumOff val="35000"/>
                  </a:schemeClr>
                </a:solidFill>
                <a:effectLst/>
                <a:uFillTx/>
                <a:latin typeface="Calibri" panose="020F0502020204030204" pitchFamily="34" charset="0"/>
                <a:sym typeface="Helvetica Light"/>
              </a:rPr>
              <a:t>de usuarios de internet</a:t>
            </a:r>
            <a:endParaRPr kumimoji="0" lang="es-CO" sz="2000" b="0" i="0" u="none" strike="noStrike" cap="none" spc="0" normalizeH="0" baseline="0" dirty="0">
              <a:ln>
                <a:noFill/>
              </a:ln>
              <a:solidFill>
                <a:schemeClr val="tx1">
                  <a:lumMod val="65000"/>
                  <a:lumOff val="35000"/>
                </a:schemeClr>
              </a:solidFill>
              <a:effectLst/>
              <a:uFillTx/>
              <a:latin typeface="Calibri" panose="020F0502020204030204" pitchFamily="34" charset="0"/>
              <a:sym typeface="Helvetica Light"/>
            </a:endParaRPr>
          </a:p>
        </p:txBody>
      </p:sp>
      <p:sp>
        <p:nvSpPr>
          <p:cNvPr id="11" name="10 CuadroTexto"/>
          <p:cNvSpPr txBox="1"/>
          <p:nvPr/>
        </p:nvSpPr>
        <p:spPr>
          <a:xfrm>
            <a:off x="1396140" y="7161437"/>
            <a:ext cx="611124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b="1" dirty="0" smtClean="0">
                <a:solidFill>
                  <a:schemeClr val="tx1">
                    <a:lumMod val="65000"/>
                    <a:lumOff val="35000"/>
                  </a:schemeClr>
                </a:solidFill>
                <a:latin typeface="Calibri" panose="020F0502020204030204" pitchFamily="34" charset="0"/>
              </a:rPr>
              <a:t>60.000 exabytes </a:t>
            </a:r>
            <a:r>
              <a:rPr lang="es-CO" sz="2000" dirty="0" smtClean="0">
                <a:solidFill>
                  <a:schemeClr val="tx1">
                    <a:lumMod val="65000"/>
                    <a:lumOff val="35000"/>
                  </a:schemeClr>
                </a:solidFill>
                <a:latin typeface="Calibri" panose="020F0502020204030204" pitchFamily="34" charset="0"/>
              </a:rPr>
              <a:t>mensuales de tráfico IP</a:t>
            </a:r>
            <a:endParaRPr kumimoji="0" lang="es-CO" sz="2000" b="0" i="0" u="none" strike="noStrike" cap="none" spc="0" normalizeH="0" baseline="0" dirty="0">
              <a:ln>
                <a:noFill/>
              </a:ln>
              <a:solidFill>
                <a:schemeClr val="tx1">
                  <a:lumMod val="65000"/>
                  <a:lumOff val="35000"/>
                </a:schemeClr>
              </a:solidFill>
              <a:effectLst/>
              <a:uFillTx/>
              <a:latin typeface="Calibri" panose="020F0502020204030204" pitchFamily="34" charset="0"/>
              <a:sym typeface="Helvetica Light"/>
            </a:endParaRPr>
          </a:p>
        </p:txBody>
      </p:sp>
      <p:sp>
        <p:nvSpPr>
          <p:cNvPr id="12" name="11 CuadroTexto"/>
          <p:cNvSpPr txBox="1"/>
          <p:nvPr/>
        </p:nvSpPr>
        <p:spPr>
          <a:xfrm>
            <a:off x="737010" y="3765735"/>
            <a:ext cx="611124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b="1" dirty="0" smtClean="0">
                <a:solidFill>
                  <a:schemeClr val="tx1">
                    <a:lumMod val="65000"/>
                    <a:lumOff val="35000"/>
                  </a:schemeClr>
                </a:solidFill>
                <a:latin typeface="Calibri" panose="020F0502020204030204" pitchFamily="34" charset="0"/>
              </a:rPr>
              <a:t>179.000 millones </a:t>
            </a:r>
            <a:r>
              <a:rPr lang="es-CO" sz="2000" dirty="0" smtClean="0">
                <a:solidFill>
                  <a:schemeClr val="tx1">
                    <a:lumMod val="65000"/>
                    <a:lumOff val="35000"/>
                  </a:schemeClr>
                </a:solidFill>
                <a:latin typeface="Calibri" panose="020F0502020204030204" pitchFamily="34" charset="0"/>
              </a:rPr>
              <a:t>de aplicaciones descargadas</a:t>
            </a:r>
            <a:endParaRPr kumimoji="0" lang="es-CO" sz="2000" b="0" i="0" u="none" strike="noStrike" cap="none" spc="0" normalizeH="0" baseline="0" dirty="0">
              <a:ln>
                <a:noFill/>
              </a:ln>
              <a:solidFill>
                <a:schemeClr val="tx1">
                  <a:lumMod val="65000"/>
                  <a:lumOff val="35000"/>
                </a:schemeClr>
              </a:solidFill>
              <a:effectLst/>
              <a:uFillTx/>
              <a:latin typeface="Calibri" panose="020F0502020204030204" pitchFamily="34" charset="0"/>
              <a:sym typeface="Helvetica Light"/>
            </a:endParaRPr>
          </a:p>
        </p:txBody>
      </p:sp>
      <p:sp>
        <p:nvSpPr>
          <p:cNvPr id="14" name="13 Elipse"/>
          <p:cNvSpPr/>
          <p:nvPr/>
        </p:nvSpPr>
        <p:spPr>
          <a:xfrm>
            <a:off x="6607380" y="5897777"/>
            <a:ext cx="900000" cy="90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14 Elipse"/>
          <p:cNvSpPr/>
          <p:nvPr/>
        </p:nvSpPr>
        <p:spPr>
          <a:xfrm>
            <a:off x="7858330" y="6604883"/>
            <a:ext cx="899160" cy="900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15 CuadroTexto"/>
          <p:cNvSpPr txBox="1"/>
          <p:nvPr/>
        </p:nvSpPr>
        <p:spPr>
          <a:xfrm>
            <a:off x="-65220" y="6124277"/>
            <a:ext cx="695409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000" b="1" i="0" u="none" strike="noStrike" cap="none" spc="0" normalizeH="0" baseline="0" dirty="0" smtClean="0">
                <a:ln>
                  <a:noFill/>
                </a:ln>
                <a:solidFill>
                  <a:schemeClr val="tx1">
                    <a:lumMod val="65000"/>
                    <a:lumOff val="35000"/>
                  </a:schemeClr>
                </a:solidFill>
                <a:effectLst/>
                <a:uFillTx/>
                <a:latin typeface="Calibri" panose="020F0502020204030204" pitchFamily="34" charset="0"/>
                <a:sym typeface="Helvetica Light"/>
              </a:rPr>
              <a:t>3.000 millones</a:t>
            </a:r>
            <a:r>
              <a:rPr kumimoji="0" lang="es-CO" sz="2000" b="1" i="0" u="none" strike="noStrike" cap="none" spc="0" normalizeH="0" dirty="0" smtClean="0">
                <a:ln>
                  <a:noFill/>
                </a:ln>
                <a:solidFill>
                  <a:schemeClr val="tx1">
                    <a:lumMod val="65000"/>
                    <a:lumOff val="35000"/>
                  </a:schemeClr>
                </a:solidFill>
                <a:effectLst/>
                <a:uFillTx/>
                <a:latin typeface="Calibri" panose="020F0502020204030204" pitchFamily="34" charset="0"/>
                <a:sym typeface="Helvetica Light"/>
              </a:rPr>
              <a:t> </a:t>
            </a:r>
            <a:r>
              <a:rPr kumimoji="0" lang="es-CO" sz="2000" b="0" i="0" u="none" strike="noStrike" cap="none" spc="0" normalizeH="0" dirty="0" smtClean="0">
                <a:ln>
                  <a:noFill/>
                </a:ln>
                <a:solidFill>
                  <a:schemeClr val="tx1">
                    <a:lumMod val="65000"/>
                    <a:lumOff val="35000"/>
                  </a:schemeClr>
                </a:solidFill>
                <a:effectLst/>
                <a:uFillTx/>
                <a:latin typeface="Calibri" panose="020F0502020204030204" pitchFamily="34" charset="0"/>
                <a:sym typeface="Helvetica Light"/>
              </a:rPr>
              <a:t>de suscriptores de </a:t>
            </a:r>
            <a:r>
              <a:rPr lang="es-CO" sz="2000" dirty="0" smtClean="0">
                <a:solidFill>
                  <a:schemeClr val="tx1">
                    <a:lumMod val="65000"/>
                    <a:lumOff val="35000"/>
                  </a:schemeClr>
                </a:solidFill>
                <a:latin typeface="Calibri" panose="020F0502020204030204" pitchFamily="34" charset="0"/>
              </a:rPr>
              <a:t>banda ancha</a:t>
            </a:r>
            <a:endParaRPr kumimoji="0" lang="es-CO" sz="2000" b="0" i="0" u="none" strike="noStrike" cap="none" spc="0" normalizeH="0" baseline="0" dirty="0">
              <a:ln>
                <a:noFill/>
              </a:ln>
              <a:solidFill>
                <a:schemeClr val="tx1">
                  <a:lumMod val="65000"/>
                  <a:lumOff val="35000"/>
                </a:schemeClr>
              </a:solidFill>
              <a:effectLst/>
              <a:uFillTx/>
              <a:latin typeface="Calibri" panose="020F0502020204030204" pitchFamily="34" charset="0"/>
              <a:sym typeface="Helvetica Light"/>
            </a:endParaRPr>
          </a:p>
        </p:txBody>
      </p:sp>
      <p:sp>
        <p:nvSpPr>
          <p:cNvPr id="17" name="16 Elipse"/>
          <p:cNvSpPr/>
          <p:nvPr/>
        </p:nvSpPr>
        <p:spPr>
          <a:xfrm>
            <a:off x="6359730" y="4722647"/>
            <a:ext cx="900000" cy="9000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17 Elipse"/>
          <p:cNvSpPr/>
          <p:nvPr/>
        </p:nvSpPr>
        <p:spPr>
          <a:xfrm>
            <a:off x="6888870" y="3695388"/>
            <a:ext cx="972000" cy="9720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0"/>
          <p:cNvSpPr/>
          <p:nvPr/>
        </p:nvSpPr>
        <p:spPr>
          <a:xfrm>
            <a:off x="5634104" y="753145"/>
            <a:ext cx="7048404"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just"/>
            <a:r>
              <a:rPr lang="es-ES_tradnl" sz="2800" dirty="0">
                <a:solidFill>
                  <a:schemeClr val="accent4"/>
                </a:solidFill>
                <a:latin typeface="Calibri" panose="020F0502020204030204" pitchFamily="34" charset="0"/>
                <a:cs typeface="Helvetica Neue"/>
                <a:sym typeface="Helvetica Light"/>
              </a:rPr>
              <a:t>Ley 527 de 2009 – Ley de Comercio Electrónico</a:t>
            </a:r>
            <a:endParaRPr lang="es-ES" sz="2800" dirty="0">
              <a:solidFill>
                <a:schemeClr val="accent4"/>
              </a:solidFill>
              <a:latin typeface="Calibri" panose="020F0502020204030204" pitchFamily="34" charset="0"/>
              <a:cs typeface="Helvetica Neue"/>
              <a:sym typeface="Helvetica Light"/>
            </a:endParaRPr>
          </a:p>
        </p:txBody>
      </p:sp>
      <p:sp>
        <p:nvSpPr>
          <p:cNvPr id="3" name="2 CuadroTexto"/>
          <p:cNvSpPr txBox="1"/>
          <p:nvPr/>
        </p:nvSpPr>
        <p:spPr>
          <a:xfrm>
            <a:off x="566708" y="12069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Marco Legal</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graphicFrame>
        <p:nvGraphicFramePr>
          <p:cNvPr id="7" name="6 Diagrama"/>
          <p:cNvGraphicFramePr/>
          <p:nvPr>
            <p:extLst>
              <p:ext uri="{D42A27DB-BD31-4B8C-83A1-F6EECF244321}">
                <p14:modId xmlns:p14="http://schemas.microsoft.com/office/powerpoint/2010/main" val="1073929506"/>
              </p:ext>
            </p:extLst>
          </p:nvPr>
        </p:nvGraphicFramePr>
        <p:xfrm>
          <a:off x="624840" y="1424445"/>
          <a:ext cx="12085319" cy="106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944880" y="2930832"/>
            <a:ext cx="3383280" cy="564257"/>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s-CO" sz="3000" dirty="0" smtClean="0">
                <a:solidFill>
                  <a:schemeClr val="accent1">
                    <a:lumMod val="50000"/>
                  </a:schemeClr>
                </a:solidFill>
                <a:latin typeface="Calibri" panose="020F0502020204030204" pitchFamily="34" charset="0"/>
              </a:rPr>
              <a:t>Funciones</a:t>
            </a:r>
            <a:endParaRPr lang="es-CO" sz="3000" dirty="0">
              <a:solidFill>
                <a:schemeClr val="accent1">
                  <a:lumMod val="50000"/>
                </a:schemeClr>
              </a:solidFill>
              <a:latin typeface="Calibri" panose="020F0502020204030204" pitchFamily="34" charset="0"/>
            </a:endParaRPr>
          </a:p>
        </p:txBody>
      </p:sp>
      <p:sp>
        <p:nvSpPr>
          <p:cNvPr id="6" name="5 CuadroTexto"/>
          <p:cNvSpPr txBox="1"/>
          <p:nvPr/>
        </p:nvSpPr>
        <p:spPr>
          <a:xfrm>
            <a:off x="868680" y="3489862"/>
            <a:ext cx="3600000" cy="5040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s-CO" sz="2000" dirty="0" smtClean="0">
                <a:solidFill>
                  <a:schemeClr val="accent1">
                    <a:lumMod val="50000"/>
                  </a:schemeClr>
                </a:solidFill>
                <a:latin typeface="Calibri" panose="020F0502020204030204" pitchFamily="34" charset="0"/>
                <a:ea typeface="ＭＳ Ｐゴシック" charset="0"/>
                <a:cs typeface="Gill Sans" charset="0"/>
              </a:rPr>
              <a:t>(i) las firmas permiten identificar al firmante (función de identificación); </a:t>
            </a:r>
          </a:p>
          <a:p>
            <a:pPr algn="just"/>
            <a:endParaRPr lang="es-CO" sz="2000" dirty="0" smtClean="0">
              <a:solidFill>
                <a:schemeClr val="accent1">
                  <a:lumMod val="50000"/>
                </a:schemeClr>
              </a:solidFill>
              <a:latin typeface="Calibri" panose="020F0502020204030204" pitchFamily="34" charset="0"/>
              <a:ea typeface="ＭＳ Ｐゴシック" charset="0"/>
              <a:cs typeface="Gill Sans" charset="0"/>
            </a:endParaRPr>
          </a:p>
          <a:p>
            <a:pPr algn="just"/>
            <a:r>
              <a:rPr lang="es-CO" sz="2000" dirty="0" smtClean="0">
                <a:solidFill>
                  <a:schemeClr val="accent1">
                    <a:lumMod val="50000"/>
                  </a:schemeClr>
                </a:solidFill>
                <a:latin typeface="Calibri" panose="020F0502020204030204" pitchFamily="34" charset="0"/>
                <a:ea typeface="ＭＳ Ｐゴシック" charset="0"/>
                <a:cs typeface="Gill Sans" charset="0"/>
              </a:rPr>
              <a:t>(ii) las firmas aportan certidumbre acerca de la participación personal de esa persona en el acto de la firma (función probatoria); y </a:t>
            </a:r>
          </a:p>
          <a:p>
            <a:pPr algn="just"/>
            <a:endParaRPr lang="es-CO" sz="2000" dirty="0" smtClean="0">
              <a:solidFill>
                <a:schemeClr val="accent1">
                  <a:lumMod val="50000"/>
                </a:schemeClr>
              </a:solidFill>
              <a:latin typeface="Calibri" panose="020F0502020204030204" pitchFamily="34" charset="0"/>
              <a:ea typeface="ＭＳ Ｐゴシック" charset="0"/>
              <a:cs typeface="Gill Sans" charset="0"/>
            </a:endParaRPr>
          </a:p>
          <a:p>
            <a:pPr algn="just"/>
            <a:r>
              <a:rPr lang="es-CO" sz="2000" dirty="0" smtClean="0">
                <a:solidFill>
                  <a:schemeClr val="accent1">
                    <a:lumMod val="50000"/>
                  </a:schemeClr>
                </a:solidFill>
                <a:latin typeface="Calibri" panose="020F0502020204030204" pitchFamily="34" charset="0"/>
                <a:ea typeface="ＭＳ Ｐゴシック" charset="0"/>
                <a:cs typeface="Gill Sans" charset="0"/>
              </a:rPr>
              <a:t>(iii) las firmas vinculan al firmante con el contenido de un documento (función de autenticación). </a:t>
            </a:r>
          </a:p>
          <a:p>
            <a:pPr marL="0" marR="0" indent="0" algn="just" defTabSz="584200" rtl="0" fontAlgn="auto" latinLnBrk="0" hangingPunct="0">
              <a:lnSpc>
                <a:spcPct val="100000"/>
              </a:lnSpc>
              <a:spcBef>
                <a:spcPts val="0"/>
              </a:spcBef>
              <a:spcAft>
                <a:spcPts val="0"/>
              </a:spcAft>
              <a:buClrTx/>
              <a:buSzTx/>
              <a:buFontTx/>
              <a:buNone/>
              <a:tabLst/>
            </a:pPr>
            <a:endParaRPr kumimoji="0" lang="es-CO" sz="36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8" name="7 CuadroTexto"/>
          <p:cNvSpPr txBox="1"/>
          <p:nvPr/>
        </p:nvSpPr>
        <p:spPr>
          <a:xfrm>
            <a:off x="4846320" y="2930832"/>
            <a:ext cx="3383280" cy="564257"/>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s-CO" sz="3000" dirty="0" smtClean="0">
                <a:solidFill>
                  <a:schemeClr val="accent1">
                    <a:lumMod val="50000"/>
                  </a:schemeClr>
                </a:solidFill>
                <a:latin typeface="Calibri" panose="020F0502020204030204" pitchFamily="34" charset="0"/>
              </a:rPr>
              <a:t>Validez Jurídica</a:t>
            </a:r>
            <a:endParaRPr lang="es-CO" sz="3000" dirty="0">
              <a:solidFill>
                <a:schemeClr val="accent1">
                  <a:lumMod val="50000"/>
                </a:schemeClr>
              </a:solidFill>
              <a:latin typeface="Calibri" panose="020F0502020204030204" pitchFamily="34" charset="0"/>
            </a:endParaRPr>
          </a:p>
        </p:txBody>
      </p:sp>
      <p:sp>
        <p:nvSpPr>
          <p:cNvPr id="9" name="8 CuadroTexto"/>
          <p:cNvSpPr txBox="1"/>
          <p:nvPr/>
        </p:nvSpPr>
        <p:spPr>
          <a:xfrm>
            <a:off x="8656320" y="2930832"/>
            <a:ext cx="3916680" cy="564257"/>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30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Eficacia</a:t>
            </a:r>
            <a:r>
              <a:rPr kumimoji="0" lang="es-CO" sz="3000" b="0"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Probatoria</a:t>
            </a:r>
            <a:endParaRPr kumimoji="0" lang="es-CO" sz="30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0" name="9 Rectángulo"/>
          <p:cNvSpPr/>
          <p:nvPr/>
        </p:nvSpPr>
        <p:spPr>
          <a:xfrm>
            <a:off x="4724400" y="3489862"/>
            <a:ext cx="3600000" cy="1631216"/>
          </a:xfrm>
          <a:prstGeom prst="rect">
            <a:avLst/>
          </a:prstGeom>
        </p:spPr>
        <p:txBody>
          <a:bodyPr wrap="square">
            <a:spAutoFit/>
          </a:bodyPr>
          <a:lstStyle/>
          <a:p>
            <a:pPr algn="just"/>
            <a:r>
              <a:rPr lang="es-CO" sz="2000" dirty="0" smtClean="0">
                <a:solidFill>
                  <a:schemeClr val="accent1">
                    <a:lumMod val="50000"/>
                  </a:schemeClr>
                </a:solidFill>
                <a:latin typeface="Calibri" panose="020F0502020204030204" pitchFamily="34" charset="0"/>
                <a:ea typeface="ＭＳ Ｐゴシック" charset="0"/>
                <a:cs typeface="Gill Sans" charset="0"/>
              </a:rPr>
              <a:t>Se ha utilizado un método que permita identificar al iniciador de un mensaje de datos y para indicar que el contenido cuenta con su aprobación</a:t>
            </a:r>
            <a:endParaRPr lang="es-CO" sz="2000" dirty="0">
              <a:solidFill>
                <a:schemeClr val="accent1">
                  <a:lumMod val="50000"/>
                </a:schemeClr>
              </a:solidFill>
              <a:latin typeface="Calibri" panose="020F0502020204030204" pitchFamily="34" charset="0"/>
              <a:ea typeface="ＭＳ Ｐゴシック" charset="0"/>
              <a:cs typeface="Gill Sans" charset="0"/>
            </a:endParaRPr>
          </a:p>
        </p:txBody>
      </p:sp>
      <p:sp>
        <p:nvSpPr>
          <p:cNvPr id="11" name="10 Rectángulo"/>
          <p:cNvSpPr/>
          <p:nvPr/>
        </p:nvSpPr>
        <p:spPr>
          <a:xfrm>
            <a:off x="8686800" y="3489862"/>
            <a:ext cx="3886200" cy="1323439"/>
          </a:xfrm>
          <a:prstGeom prst="rect">
            <a:avLst/>
          </a:prstGeom>
        </p:spPr>
        <p:txBody>
          <a:bodyPr wrap="square">
            <a:spAutoFit/>
          </a:bodyPr>
          <a:lstStyle/>
          <a:p>
            <a:pPr algn="just"/>
            <a:r>
              <a:rPr lang="es-CO" sz="2000" dirty="0" smtClean="0">
                <a:solidFill>
                  <a:schemeClr val="accent1">
                    <a:lumMod val="50000"/>
                  </a:schemeClr>
                </a:solidFill>
                <a:latin typeface="Calibri" panose="020F0502020204030204" pitchFamily="34" charset="0"/>
                <a:ea typeface="ＭＳ Ｐゴシック" charset="0"/>
                <a:cs typeface="Gill Sans" charset="0"/>
              </a:rPr>
              <a:t>Que el método sea tanto confiable como apropiado para el propósito por el cual el mensaje fue generado o comunicado</a:t>
            </a:r>
            <a:endParaRPr lang="es-CO" sz="2000" dirty="0">
              <a:solidFill>
                <a:schemeClr val="accent1">
                  <a:lumMod val="50000"/>
                </a:schemeClr>
              </a:solidFill>
              <a:latin typeface="Calibri" panose="020F0502020204030204" pitchFamily="34" charset="0"/>
              <a:ea typeface="ＭＳ Ｐゴシック" charset="0"/>
              <a:cs typeface="Gill Sans" charset="0"/>
            </a:endParaRPr>
          </a:p>
        </p:txBody>
      </p:sp>
      <p:sp>
        <p:nvSpPr>
          <p:cNvPr id="12" name="11 Rectángulo redondeado"/>
          <p:cNvSpPr/>
          <p:nvPr/>
        </p:nvSpPr>
        <p:spPr>
          <a:xfrm>
            <a:off x="5166360" y="6004560"/>
            <a:ext cx="7360920" cy="522129"/>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chemeClr val="accent1">
                  <a:lumMod val="50000"/>
                </a:schemeClr>
              </a:solidFill>
              <a:effectLst/>
              <a:uFillTx/>
              <a:latin typeface="+mn-lt"/>
              <a:ea typeface="+mn-ea"/>
              <a:cs typeface="+mn-cs"/>
              <a:sym typeface="Helvetica Light"/>
            </a:endParaRPr>
          </a:p>
        </p:txBody>
      </p:sp>
      <p:sp>
        <p:nvSpPr>
          <p:cNvPr id="14" name="13 CuadroTexto"/>
          <p:cNvSpPr txBox="1"/>
          <p:nvPr/>
        </p:nvSpPr>
        <p:spPr>
          <a:xfrm>
            <a:off x="4879299" y="6290771"/>
            <a:ext cx="7846101"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74638" marR="0" indent="-274638"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s-CO" sz="20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Firmas</a:t>
            </a:r>
            <a:r>
              <a:rPr kumimoji="0" lang="es-CO" sz="2000" b="0"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Digitales</a:t>
            </a:r>
          </a:p>
          <a:p>
            <a:pPr marL="274638" marR="0" indent="-274638"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s-CO" sz="2000" baseline="0" dirty="0" smtClean="0">
                <a:solidFill>
                  <a:schemeClr val="accent1">
                    <a:lumMod val="50000"/>
                  </a:schemeClr>
                </a:solidFill>
                <a:latin typeface="Calibri" panose="020F0502020204030204" pitchFamily="34" charset="0"/>
              </a:rPr>
              <a:t>Firmas</a:t>
            </a:r>
            <a:r>
              <a:rPr lang="es-CO" sz="2000" dirty="0" smtClean="0">
                <a:solidFill>
                  <a:schemeClr val="accent1">
                    <a:lumMod val="50000"/>
                  </a:schemeClr>
                </a:solidFill>
                <a:latin typeface="Calibri" panose="020F0502020204030204" pitchFamily="34" charset="0"/>
              </a:rPr>
              <a:t> Biométricas</a:t>
            </a:r>
          </a:p>
          <a:p>
            <a:pPr marL="274638" indent="-274638" algn="l">
              <a:buFont typeface="Arial" panose="020B0604020202020204" pitchFamily="34" charset="0"/>
              <a:buChar char="•"/>
            </a:pPr>
            <a:r>
              <a:rPr lang="es-CO" sz="2000" dirty="0">
                <a:solidFill>
                  <a:schemeClr val="accent1">
                    <a:lumMod val="50000"/>
                  </a:schemeClr>
                </a:solidFill>
                <a:latin typeface="Calibri" panose="020F0502020204030204" pitchFamily="34" charset="0"/>
              </a:rPr>
              <a:t>Firmas Escaneadas</a:t>
            </a:r>
          </a:p>
          <a:p>
            <a:pPr marL="274638" marR="0" indent="-274638"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s-CO" sz="2000" baseline="0" dirty="0" smtClean="0">
                <a:solidFill>
                  <a:schemeClr val="accent1">
                    <a:lumMod val="50000"/>
                  </a:schemeClr>
                </a:solidFill>
                <a:latin typeface="Calibri" panose="020F0502020204030204" pitchFamily="34" charset="0"/>
              </a:rPr>
              <a:t>Contraseñas</a:t>
            </a:r>
            <a:r>
              <a:rPr lang="es-CO" sz="2000" dirty="0" smtClean="0">
                <a:solidFill>
                  <a:schemeClr val="accent1">
                    <a:lumMod val="50000"/>
                  </a:schemeClr>
                </a:solidFill>
                <a:latin typeface="Calibri" panose="020F0502020204030204" pitchFamily="34" charset="0"/>
              </a:rPr>
              <a:t> y Métodos Híbridos</a:t>
            </a:r>
          </a:p>
          <a:p>
            <a:pPr marL="274638" marR="0" indent="-274638"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s-CO" sz="20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Firma Digital Certificada</a:t>
            </a:r>
          </a:p>
          <a:p>
            <a:pPr marL="1152525" indent="-344488" algn="l" defTabSz="898525">
              <a:buFont typeface="Wingdings" panose="05000000000000000000" pitchFamily="2" charset="2"/>
              <a:buChar char="ü"/>
            </a:pPr>
            <a:r>
              <a:rPr lang="es-ES" sz="2000" dirty="0" smtClean="0">
                <a:solidFill>
                  <a:schemeClr val="accent1">
                    <a:lumMod val="50000"/>
                  </a:schemeClr>
                </a:solidFill>
                <a:latin typeface="Calibri" panose="020F0502020204030204" pitchFamily="34" charset="0"/>
              </a:rPr>
              <a:t>Tecnología </a:t>
            </a:r>
            <a:r>
              <a:rPr lang="es-ES" sz="2000" dirty="0">
                <a:solidFill>
                  <a:schemeClr val="accent1">
                    <a:lumMod val="50000"/>
                  </a:schemeClr>
                </a:solidFill>
                <a:latin typeface="Calibri" panose="020F0502020204030204" pitchFamily="34" charset="0"/>
              </a:rPr>
              <a:t>de clave pública más clave </a:t>
            </a:r>
            <a:r>
              <a:rPr lang="es-ES" sz="2000" dirty="0" smtClean="0">
                <a:solidFill>
                  <a:schemeClr val="accent1">
                    <a:lumMod val="50000"/>
                  </a:schemeClr>
                </a:solidFill>
                <a:latin typeface="Calibri" panose="020F0502020204030204" pitchFamily="34" charset="0"/>
              </a:rPr>
              <a:t>privada</a:t>
            </a:r>
          </a:p>
          <a:p>
            <a:pPr marL="1152525" indent="-344488" algn="l" defTabSz="898525">
              <a:buFont typeface="Wingdings" panose="05000000000000000000" pitchFamily="2" charset="2"/>
              <a:buChar char="ü"/>
            </a:pPr>
            <a:r>
              <a:rPr lang="es-ES" sz="2000" dirty="0" smtClean="0">
                <a:solidFill>
                  <a:schemeClr val="accent1">
                    <a:lumMod val="50000"/>
                  </a:schemeClr>
                </a:solidFill>
                <a:latin typeface="Calibri" panose="020F0502020204030204" pitchFamily="34" charset="0"/>
              </a:rPr>
              <a:t>Presunción de autenticidad</a:t>
            </a:r>
          </a:p>
          <a:p>
            <a:pPr marL="1152525" indent="-344488" algn="l" defTabSz="898525">
              <a:buFont typeface="Wingdings" panose="05000000000000000000" pitchFamily="2" charset="2"/>
              <a:buChar char="ü"/>
            </a:pPr>
            <a:r>
              <a:rPr lang="es-ES" sz="2000" dirty="0">
                <a:solidFill>
                  <a:schemeClr val="accent1">
                    <a:lumMod val="50000"/>
                  </a:schemeClr>
                </a:solidFill>
                <a:latin typeface="Calibri" panose="020F0502020204030204" pitchFamily="34" charset="0"/>
              </a:rPr>
              <a:t>Certificado por entidad de certificación acreditada por ONAC</a:t>
            </a:r>
          </a:p>
          <a:p>
            <a:pPr lvl="3" indent="0" algn="l"/>
            <a:endParaRPr kumimoji="0" lang="es-CO" sz="20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endParaRPr>
          </a:p>
        </p:txBody>
      </p:sp>
      <p:sp>
        <p:nvSpPr>
          <p:cNvPr id="16" name="15 CuadroTexto"/>
          <p:cNvSpPr txBox="1"/>
          <p:nvPr/>
        </p:nvSpPr>
        <p:spPr>
          <a:xfrm>
            <a:off x="4846319" y="5582592"/>
            <a:ext cx="7863839" cy="564257"/>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30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Tipos </a:t>
            </a:r>
            <a:endParaRPr kumimoji="0" lang="es-CO" sz="30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cxnSp>
        <p:nvCxnSpPr>
          <p:cNvPr id="17" name="16 Conector recto"/>
          <p:cNvCxnSpPr/>
          <p:nvPr/>
        </p:nvCxnSpPr>
        <p:spPr>
          <a:xfrm rot="5400000">
            <a:off x="1924885" y="5730347"/>
            <a:ext cx="5599030" cy="1588"/>
          </a:xfrm>
          <a:prstGeom prst="line">
            <a:avLst/>
          </a:prstGeom>
          <a:noFill/>
          <a:ln w="25400" cap="flat">
            <a:solidFill>
              <a:schemeClr val="bg1">
                <a:lumMod val="85000"/>
              </a:schemeClr>
            </a:solidFill>
            <a:prstDash val="sysDash"/>
            <a:miter lim="400000"/>
          </a:ln>
          <a:effectLst/>
          <a:sp3d/>
        </p:spPr>
        <p:style>
          <a:lnRef idx="0">
            <a:scrgbClr r="0" g="0" b="0"/>
          </a:lnRef>
          <a:fillRef idx="0">
            <a:scrgbClr r="0" g="0" b="0"/>
          </a:fillRef>
          <a:effectRef idx="0">
            <a:scrgbClr r="0" g="0" b="0"/>
          </a:effectRef>
          <a:fontRef idx="none"/>
        </p:style>
      </p:cxnSp>
      <p:cxnSp>
        <p:nvCxnSpPr>
          <p:cNvPr id="18" name="17 Conector recto"/>
          <p:cNvCxnSpPr/>
          <p:nvPr/>
        </p:nvCxnSpPr>
        <p:spPr>
          <a:xfrm rot="5400000">
            <a:off x="7475771" y="3979619"/>
            <a:ext cx="2096780" cy="2382"/>
          </a:xfrm>
          <a:prstGeom prst="line">
            <a:avLst/>
          </a:prstGeom>
          <a:noFill/>
          <a:ln w="25400" cap="flat">
            <a:solidFill>
              <a:schemeClr val="bg1">
                <a:lumMod val="85000"/>
              </a:schemeClr>
            </a:solidFill>
            <a:prstDash val="sys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5513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p:bldP spid="11" grpId="0"/>
      <p:bldP spid="12" grpId="0" animBg="1"/>
      <p:bldP spid="14" grpId="0"/>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MS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64988" y="-4418013"/>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Shape 160"/>
          <p:cNvSpPr/>
          <p:nvPr/>
        </p:nvSpPr>
        <p:spPr>
          <a:xfrm>
            <a:off x="5867742" y="814105"/>
            <a:ext cx="6713376"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just"/>
            <a:r>
              <a:rPr lang="es-ES_tradnl" sz="2800" dirty="0">
                <a:solidFill>
                  <a:schemeClr val="accent4"/>
                </a:solidFill>
                <a:latin typeface="Calibri" panose="020F0502020204030204" pitchFamily="34" charset="0"/>
                <a:cs typeface="Helvetica Neue"/>
                <a:sym typeface="Helvetica Light"/>
              </a:rPr>
              <a:t>Ley </a:t>
            </a:r>
            <a:r>
              <a:rPr lang="es-ES_tradnl" sz="2800" dirty="0" smtClean="0">
                <a:solidFill>
                  <a:schemeClr val="accent4"/>
                </a:solidFill>
                <a:latin typeface="Calibri" panose="020F0502020204030204" pitchFamily="34" charset="0"/>
                <a:cs typeface="Helvetica Neue"/>
                <a:sym typeface="Helvetica Light"/>
              </a:rPr>
              <a:t>1480 </a:t>
            </a:r>
            <a:r>
              <a:rPr lang="es-ES_tradnl" sz="2800" dirty="0">
                <a:solidFill>
                  <a:schemeClr val="accent4"/>
                </a:solidFill>
                <a:latin typeface="Calibri" panose="020F0502020204030204" pitchFamily="34" charset="0"/>
                <a:cs typeface="Helvetica Neue"/>
                <a:sym typeface="Helvetica Light"/>
              </a:rPr>
              <a:t>de </a:t>
            </a:r>
            <a:r>
              <a:rPr lang="es-ES_tradnl" sz="2800" dirty="0" smtClean="0">
                <a:solidFill>
                  <a:schemeClr val="accent4"/>
                </a:solidFill>
                <a:latin typeface="Calibri" panose="020F0502020204030204" pitchFamily="34" charset="0"/>
                <a:cs typeface="Helvetica Neue"/>
                <a:sym typeface="Helvetica Light"/>
              </a:rPr>
              <a:t>2011 </a:t>
            </a:r>
            <a:r>
              <a:rPr lang="es-ES_tradnl" sz="2800" dirty="0">
                <a:solidFill>
                  <a:schemeClr val="accent4"/>
                </a:solidFill>
                <a:latin typeface="Calibri" panose="020F0502020204030204" pitchFamily="34" charset="0"/>
                <a:cs typeface="Helvetica Neue"/>
                <a:sym typeface="Helvetica Light"/>
              </a:rPr>
              <a:t>– </a:t>
            </a:r>
            <a:r>
              <a:rPr lang="es-ES_tradnl" sz="2800" dirty="0" smtClean="0">
                <a:solidFill>
                  <a:schemeClr val="accent4"/>
                </a:solidFill>
                <a:latin typeface="Calibri" panose="020F0502020204030204" pitchFamily="34" charset="0"/>
                <a:cs typeface="Helvetica Neue"/>
                <a:sym typeface="Helvetica Light"/>
              </a:rPr>
              <a:t>Estatuto del Consumidor</a:t>
            </a:r>
            <a:endParaRPr lang="es-ES" sz="2800" dirty="0">
              <a:solidFill>
                <a:schemeClr val="accent4"/>
              </a:solidFill>
              <a:latin typeface="Calibri" panose="020F0502020204030204" pitchFamily="34" charset="0"/>
              <a:cs typeface="Helvetica Neue"/>
              <a:sym typeface="Helvetica Light"/>
            </a:endParaRPr>
          </a:p>
        </p:txBody>
      </p:sp>
      <p:sp>
        <p:nvSpPr>
          <p:cNvPr id="30" name="29 CuadroTexto"/>
          <p:cNvSpPr txBox="1"/>
          <p:nvPr/>
        </p:nvSpPr>
        <p:spPr>
          <a:xfrm>
            <a:off x="465318" y="12069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Marco Legal</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31" name="Rectángulo redondeado 9"/>
          <p:cNvSpPr/>
          <p:nvPr/>
        </p:nvSpPr>
        <p:spPr>
          <a:xfrm>
            <a:off x="2301240" y="2027079"/>
            <a:ext cx="10302240" cy="658336"/>
          </a:xfrm>
          <a:prstGeom prst="roundRect">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3200" dirty="0" smtClean="0">
                <a:solidFill>
                  <a:srgbClr val="FFFFFF"/>
                </a:solidFill>
                <a:latin typeface="Calibri" panose="020F0502020204030204" pitchFamily="34" charset="0"/>
              </a:rPr>
              <a:t>Presunción contra el comercio electrónico</a:t>
            </a:r>
            <a:endParaRPr kumimoji="0" lang="es-ES" sz="3200" b="0" i="0" u="none" strike="noStrike" cap="none" spc="0" normalizeH="0" baseline="0" dirty="0">
              <a:ln>
                <a:noFill/>
              </a:ln>
              <a:solidFill>
                <a:srgbClr val="FFFFFF"/>
              </a:solidFill>
              <a:effectLst/>
              <a:uFillTx/>
              <a:latin typeface="Calibri" panose="020F0502020204030204" pitchFamily="34" charset="0"/>
              <a:sym typeface="Helvetica Light"/>
            </a:endParaRPr>
          </a:p>
        </p:txBody>
      </p:sp>
      <p:sp>
        <p:nvSpPr>
          <p:cNvPr id="6" name="5 Elipse"/>
          <p:cNvSpPr/>
          <p:nvPr/>
        </p:nvSpPr>
        <p:spPr>
          <a:xfrm>
            <a:off x="609600" y="1691639"/>
            <a:ext cx="1440000" cy="1440000"/>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2700000" scaled="1"/>
            <a:tileRect/>
          </a:gradFill>
          <a:ln>
            <a:solidFill>
              <a:schemeClr val="bg1"/>
            </a:solidFill>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3" name="22 CuadroTexto"/>
          <p:cNvSpPr txBox="1"/>
          <p:nvPr/>
        </p:nvSpPr>
        <p:spPr>
          <a:xfrm>
            <a:off x="1676400" y="3775790"/>
            <a:ext cx="1077468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s-CO" sz="36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Entendimiento</a:t>
            </a:r>
            <a:r>
              <a:rPr kumimoji="0" lang="es-CO" sz="3600" b="0"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de la relación asimétrica en detrimento del Intercambio económico</a:t>
            </a:r>
            <a:endParaRPr kumimoji="0" lang="es-CO" sz="36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endParaRPr>
          </a:p>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s-CO" sz="36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Exceso</a:t>
            </a:r>
            <a:r>
              <a:rPr kumimoji="0" lang="es-CO" sz="3600" b="0"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de Cargas de Información</a:t>
            </a:r>
          </a:p>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lang="es-CO" baseline="0" dirty="0" smtClean="0">
                <a:solidFill>
                  <a:schemeClr val="accent1">
                    <a:lumMod val="50000"/>
                  </a:schemeClr>
                </a:solidFill>
                <a:latin typeface="Calibri" panose="020F0502020204030204" pitchFamily="34" charset="0"/>
              </a:rPr>
              <a:t>Derecho</a:t>
            </a:r>
            <a:r>
              <a:rPr lang="es-CO" dirty="0" smtClean="0">
                <a:solidFill>
                  <a:schemeClr val="accent1">
                    <a:lumMod val="50000"/>
                  </a:schemeClr>
                </a:solidFill>
                <a:latin typeface="Calibri" panose="020F0502020204030204" pitchFamily="34" charset="0"/>
              </a:rPr>
              <a:t> de Retracto</a:t>
            </a:r>
          </a:p>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s-CO" sz="36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Reversión de Pagos</a:t>
            </a:r>
            <a:endParaRPr kumimoji="0" lang="es-CO" sz="36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27" name="26 CuadroTexto"/>
          <p:cNvSpPr txBox="1"/>
          <p:nvPr/>
        </p:nvSpPr>
        <p:spPr>
          <a:xfrm>
            <a:off x="304800" y="2072600"/>
            <a:ext cx="19659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400" b="0" i="0" u="none" strike="noStrike" cap="none" spc="0" normalizeH="0" baseline="0" dirty="0" smtClean="0">
                <a:ln>
                  <a:noFill/>
                </a:ln>
                <a:solidFill>
                  <a:schemeClr val="bg1"/>
                </a:solidFill>
                <a:effectLst/>
                <a:uFillTx/>
                <a:latin typeface="Calibri" panose="020F0502020204030204" pitchFamily="34" charset="0"/>
                <a:sym typeface="Helvetica Light"/>
              </a:rPr>
              <a:t>Enfoque</a:t>
            </a:r>
            <a:endParaRPr kumimoji="0" lang="es-CO" sz="3200" b="0" i="0" u="none" strike="noStrike" cap="none" spc="0" normalizeH="0" baseline="0" dirty="0">
              <a:ln>
                <a:noFill/>
              </a:ln>
              <a:solidFill>
                <a:schemeClr val="bg1"/>
              </a:solidFill>
              <a:effectLst/>
              <a:uFillTx/>
              <a:latin typeface="Calibri" panose="020F0502020204030204" pitchFamily="34" charset="0"/>
              <a:sym typeface="Helvetica Light"/>
            </a:endParaRPr>
          </a:p>
        </p:txBody>
      </p:sp>
    </p:spTree>
    <p:extLst>
      <p:ext uri="{BB962C8B-B14F-4D97-AF65-F5344CB8AC3E}">
        <p14:creationId xmlns:p14="http://schemas.microsoft.com/office/powerpoint/2010/main" val="144372844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MS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64988" y="-4418013"/>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Shape 160"/>
          <p:cNvSpPr/>
          <p:nvPr/>
        </p:nvSpPr>
        <p:spPr>
          <a:xfrm>
            <a:off x="6089276" y="783327"/>
            <a:ext cx="6368731"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pPr algn="just"/>
            <a:r>
              <a:rPr lang="es-ES_tradnl" sz="3200" dirty="0">
                <a:solidFill>
                  <a:schemeClr val="accent4"/>
                </a:solidFill>
                <a:latin typeface="Calibri" panose="020F0502020204030204" pitchFamily="34" charset="0"/>
                <a:cs typeface="Helvetica Neue"/>
                <a:sym typeface="Helvetica Light"/>
              </a:rPr>
              <a:t>Ley </a:t>
            </a:r>
            <a:r>
              <a:rPr lang="es-ES_tradnl" sz="3200" dirty="0" smtClean="0">
                <a:solidFill>
                  <a:schemeClr val="accent4"/>
                </a:solidFill>
                <a:latin typeface="Calibri" panose="020F0502020204030204" pitchFamily="34" charset="0"/>
                <a:cs typeface="Helvetica Neue"/>
                <a:sym typeface="Helvetica Light"/>
              </a:rPr>
              <a:t>1581 de 2012 – </a:t>
            </a:r>
            <a:r>
              <a:rPr lang="es-ES_tradnl" sz="3200" dirty="0">
                <a:solidFill>
                  <a:schemeClr val="accent4"/>
                </a:solidFill>
                <a:latin typeface="Calibri" panose="020F0502020204030204" pitchFamily="34" charset="0"/>
                <a:cs typeface="Helvetica Neue"/>
                <a:sym typeface="Helvetica Light"/>
              </a:rPr>
              <a:t>D</a:t>
            </a:r>
            <a:r>
              <a:rPr lang="es-ES_tradnl" sz="3200" dirty="0" smtClean="0">
                <a:solidFill>
                  <a:schemeClr val="accent4"/>
                </a:solidFill>
                <a:latin typeface="Calibri" panose="020F0502020204030204" pitchFamily="34" charset="0"/>
                <a:cs typeface="Helvetica Neue"/>
                <a:sym typeface="Helvetica Light"/>
              </a:rPr>
              <a:t>atos </a:t>
            </a:r>
            <a:r>
              <a:rPr lang="es-ES_tradnl" sz="3200" dirty="0">
                <a:solidFill>
                  <a:schemeClr val="accent4"/>
                </a:solidFill>
                <a:latin typeface="Calibri" panose="020F0502020204030204" pitchFamily="34" charset="0"/>
                <a:cs typeface="Helvetica Neue"/>
                <a:sym typeface="Helvetica Light"/>
              </a:rPr>
              <a:t>P</a:t>
            </a:r>
            <a:r>
              <a:rPr lang="es-ES_tradnl" sz="3200" dirty="0" smtClean="0">
                <a:solidFill>
                  <a:schemeClr val="accent4"/>
                </a:solidFill>
                <a:latin typeface="Calibri" panose="020F0502020204030204" pitchFamily="34" charset="0"/>
                <a:cs typeface="Helvetica Neue"/>
                <a:sym typeface="Helvetica Light"/>
              </a:rPr>
              <a:t>ersonales</a:t>
            </a:r>
            <a:endParaRPr lang="es-ES" sz="3200" dirty="0">
              <a:solidFill>
                <a:schemeClr val="accent4"/>
              </a:solidFill>
              <a:latin typeface="Calibri" panose="020F0502020204030204" pitchFamily="34" charset="0"/>
              <a:cs typeface="Helvetica Neue"/>
              <a:sym typeface="Helvetica Light"/>
            </a:endParaRPr>
          </a:p>
        </p:txBody>
      </p:sp>
      <p:sp>
        <p:nvSpPr>
          <p:cNvPr id="30" name="29 CuadroTexto"/>
          <p:cNvSpPr txBox="1"/>
          <p:nvPr/>
        </p:nvSpPr>
        <p:spPr>
          <a:xfrm>
            <a:off x="342207" y="12069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Marco Legal</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31" name="Rectángulo redondeado 9"/>
          <p:cNvSpPr/>
          <p:nvPr/>
        </p:nvSpPr>
        <p:spPr>
          <a:xfrm>
            <a:off x="2301240" y="1993027"/>
            <a:ext cx="10302240" cy="726440"/>
          </a:xfrm>
          <a:prstGeom prst="roundRect">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r>
              <a:rPr lang="es-ES" dirty="0">
                <a:solidFill>
                  <a:srgbClr val="FFFFFF"/>
                </a:solidFill>
                <a:latin typeface="Calibri" panose="020F0502020204030204" pitchFamily="34" charset="0"/>
              </a:rPr>
              <a:t>Visión negativa del tratamiento de datos en Internet</a:t>
            </a:r>
          </a:p>
        </p:txBody>
      </p:sp>
      <p:sp>
        <p:nvSpPr>
          <p:cNvPr id="23" name="22 CuadroTexto"/>
          <p:cNvSpPr txBox="1"/>
          <p:nvPr/>
        </p:nvSpPr>
        <p:spPr>
          <a:xfrm>
            <a:off x="1676400" y="3929680"/>
            <a:ext cx="10774680"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lang="es-CO" sz="4000" dirty="0">
                <a:solidFill>
                  <a:schemeClr val="accent1">
                    <a:lumMod val="50000"/>
                  </a:schemeClr>
                </a:solidFill>
                <a:latin typeface="Calibri" panose="020F0502020204030204" pitchFamily="34" charset="0"/>
              </a:rPr>
              <a:t>Consentimiento Expreso</a:t>
            </a:r>
          </a:p>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lang="es-CO" sz="4000" dirty="0">
                <a:solidFill>
                  <a:schemeClr val="accent1">
                    <a:lumMod val="50000"/>
                  </a:schemeClr>
                </a:solidFill>
                <a:latin typeface="Calibri" panose="020F0502020204030204" pitchFamily="34" charset="0"/>
              </a:rPr>
              <a:t>Prohibición de tratamiento de datos en Internet</a:t>
            </a:r>
          </a:p>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lang="es-CO" sz="4000" dirty="0">
                <a:solidFill>
                  <a:schemeClr val="accent1">
                    <a:lumMod val="50000"/>
                  </a:schemeClr>
                </a:solidFill>
                <a:latin typeface="Calibri" panose="020F0502020204030204" pitchFamily="34" charset="0"/>
              </a:rPr>
              <a:t>Transferencia Internacional de Datos</a:t>
            </a:r>
          </a:p>
          <a:p>
            <a:pPr marL="571500" marR="0" indent="-571500" algn="ctr" defTabSz="584200" rtl="0" fontAlgn="auto" latinLnBrk="0" hangingPunct="0">
              <a:lnSpc>
                <a:spcPct val="100000"/>
              </a:lnSpc>
              <a:spcBef>
                <a:spcPts val="0"/>
              </a:spcBef>
              <a:spcAft>
                <a:spcPts val="0"/>
              </a:spcAft>
              <a:buClrTx/>
              <a:buSzTx/>
              <a:buFont typeface="Wingdings" panose="05000000000000000000" pitchFamily="2" charset="2"/>
              <a:buChar char="ü"/>
              <a:tabLst/>
            </a:pPr>
            <a:r>
              <a:rPr lang="es-CO" sz="4000" dirty="0">
                <a:solidFill>
                  <a:schemeClr val="accent1">
                    <a:lumMod val="50000"/>
                  </a:schemeClr>
                </a:solidFill>
                <a:latin typeface="Calibri" panose="020F0502020204030204" pitchFamily="34" charset="0"/>
              </a:rPr>
              <a:t>Recolección Internacional de Datos - PL</a:t>
            </a:r>
          </a:p>
        </p:txBody>
      </p:sp>
      <p:sp>
        <p:nvSpPr>
          <p:cNvPr id="10" name="9 Elipse"/>
          <p:cNvSpPr/>
          <p:nvPr/>
        </p:nvSpPr>
        <p:spPr>
          <a:xfrm>
            <a:off x="609600" y="1691639"/>
            <a:ext cx="1440000" cy="1440000"/>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2700000" scaled="1"/>
            <a:tileRect/>
          </a:gradFill>
          <a:ln>
            <a:solidFill>
              <a:schemeClr val="bg1"/>
            </a:solidFill>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10 CuadroTexto"/>
          <p:cNvSpPr txBox="1"/>
          <p:nvPr/>
        </p:nvSpPr>
        <p:spPr>
          <a:xfrm>
            <a:off x="304800" y="2072600"/>
            <a:ext cx="19659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2400" b="0" i="0" u="none" strike="noStrike" cap="none" spc="0" normalizeH="0" baseline="0" dirty="0" smtClean="0">
                <a:ln>
                  <a:noFill/>
                </a:ln>
                <a:solidFill>
                  <a:schemeClr val="bg1"/>
                </a:solidFill>
                <a:effectLst/>
                <a:uFillTx/>
                <a:latin typeface="+mn-lt"/>
                <a:ea typeface="+mn-ea"/>
                <a:cs typeface="+mn-cs"/>
                <a:sym typeface="Helvetica Light"/>
              </a:rPr>
              <a:t>Enfoque</a:t>
            </a:r>
            <a:endParaRPr kumimoji="0" lang="es-CO" sz="3200" b="0" i="0" u="none" strike="noStrike" cap="none" spc="0" normalizeH="0" baseline="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63889375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3895664" y="705359"/>
            <a:ext cx="8774190"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a:solidFill>
                  <a:schemeClr val="accent4">
                    <a:hueOff val="384618"/>
                    <a:satOff val="3869"/>
                    <a:lumOff val="5802"/>
                  </a:schemeClr>
                </a:solidFill>
                <a:latin typeface="Helvetica"/>
                <a:ea typeface="Helvetica"/>
                <a:cs typeface="Helvetica"/>
                <a:sym typeface="Helvetica"/>
              </a:defRPr>
            </a:lvl1pPr>
          </a:lstStyle>
          <a:p>
            <a:pPr algn="r"/>
            <a:r>
              <a:rPr lang="es-ES_tradnl" sz="3200" dirty="0" smtClean="0">
                <a:latin typeface="Calibri" panose="020F0502020204030204" pitchFamily="34" charset="0"/>
              </a:rPr>
              <a:t>Regulación TIC</a:t>
            </a:r>
          </a:p>
        </p:txBody>
      </p:sp>
      <p:sp>
        <p:nvSpPr>
          <p:cNvPr id="2" name="CuadroTexto 1"/>
          <p:cNvSpPr txBox="1"/>
          <p:nvPr/>
        </p:nvSpPr>
        <p:spPr>
          <a:xfrm>
            <a:off x="1316942" y="7400182"/>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2 CuadroTexto"/>
          <p:cNvSpPr txBox="1"/>
          <p:nvPr/>
        </p:nvSpPr>
        <p:spPr>
          <a:xfrm>
            <a:off x="822960" y="1406981"/>
            <a:ext cx="1197864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3200" b="0"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Discusiones</a:t>
            </a:r>
            <a:r>
              <a:rPr kumimoji="0" lang="es-CO" sz="3200" b="0"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que podrían tener incidencia en el desarrollo y expansión de la Economía Digital</a:t>
            </a:r>
            <a:endParaRPr kumimoji="0" lang="es-CO" sz="32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5" name="14 CuadroTexto"/>
          <p:cNvSpPr txBox="1"/>
          <p:nvPr/>
        </p:nvSpPr>
        <p:spPr>
          <a:xfrm>
            <a:off x="554054" y="15879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Marco Legal</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5" name="4 CuadroTexto"/>
          <p:cNvSpPr txBox="1"/>
          <p:nvPr/>
        </p:nvSpPr>
        <p:spPr>
          <a:xfrm>
            <a:off x="609600" y="4549101"/>
            <a:ext cx="3901440"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panose="020B0604020202020204" pitchFamily="34" charset="0"/>
              <a:buChar char="•"/>
            </a:pPr>
            <a:r>
              <a:rPr lang="es-CO" sz="2400" dirty="0" smtClean="0">
                <a:solidFill>
                  <a:schemeClr val="accent1">
                    <a:lumMod val="50000"/>
                  </a:schemeClr>
                </a:solidFill>
                <a:latin typeface="Calibri" panose="020F0502020204030204" pitchFamily="34" charset="0"/>
              </a:rPr>
              <a:t>Calidad servicios</a:t>
            </a:r>
          </a:p>
          <a:p>
            <a:pPr marL="342900" indent="-342900" algn="l">
              <a:buFont typeface="Arial" panose="020B0604020202020204" pitchFamily="34" charset="0"/>
              <a:buChar char="•"/>
            </a:pPr>
            <a:r>
              <a:rPr lang="es-CO" sz="2400" dirty="0">
                <a:solidFill>
                  <a:schemeClr val="accent1">
                    <a:lumMod val="50000"/>
                  </a:schemeClr>
                </a:solidFill>
                <a:latin typeface="Calibri" panose="020F0502020204030204" pitchFamily="34" charset="0"/>
              </a:rPr>
              <a:t>Protección de datos usuarios </a:t>
            </a:r>
            <a:r>
              <a:rPr lang="es-CO" sz="2400" dirty="0" err="1">
                <a:solidFill>
                  <a:schemeClr val="accent1">
                    <a:lumMod val="50000"/>
                  </a:schemeClr>
                </a:solidFill>
                <a:latin typeface="Calibri" panose="020F0502020204030204" pitchFamily="34" charset="0"/>
              </a:rPr>
              <a:t>T</a:t>
            </a:r>
            <a:r>
              <a:rPr lang="es-CO" sz="2400" dirty="0" err="1" smtClean="0">
                <a:solidFill>
                  <a:schemeClr val="accent1">
                    <a:lumMod val="50000"/>
                  </a:schemeClr>
                </a:solidFill>
                <a:latin typeface="Calibri" panose="020F0502020204030204" pitchFamily="34" charset="0"/>
              </a:rPr>
              <a:t>elecoms</a:t>
            </a:r>
            <a:endParaRPr lang="es-CO" sz="2400" dirty="0" smtClean="0">
              <a:solidFill>
                <a:schemeClr val="accent1">
                  <a:lumMod val="50000"/>
                </a:schemeClr>
              </a:solidFill>
              <a:latin typeface="Calibri" panose="020F0502020204030204" pitchFamily="34" charset="0"/>
            </a:endParaRPr>
          </a:p>
          <a:p>
            <a:pPr marL="342900" indent="-342900" algn="l">
              <a:buFont typeface="Arial" panose="020B0604020202020204" pitchFamily="34" charset="0"/>
              <a:buChar char="•"/>
            </a:pPr>
            <a:r>
              <a:rPr lang="es-CO" sz="2400" dirty="0" err="1">
                <a:solidFill>
                  <a:schemeClr val="accent1">
                    <a:lumMod val="50000"/>
                  </a:schemeClr>
                </a:solidFill>
                <a:latin typeface="Calibri" panose="020F0502020204030204" pitchFamily="34" charset="0"/>
              </a:rPr>
              <a:t>Ciberseguridad</a:t>
            </a:r>
            <a:endParaRPr lang="es-CO" sz="2400" dirty="0">
              <a:solidFill>
                <a:schemeClr val="accent1">
                  <a:lumMod val="50000"/>
                </a:schemeClr>
              </a:solidFill>
              <a:latin typeface="Calibri" panose="020F0502020204030204" pitchFamily="34" charset="0"/>
            </a:endParaRPr>
          </a:p>
          <a:p>
            <a:pPr marL="342900" indent="-342900" algn="l">
              <a:buFont typeface="Arial" panose="020B0604020202020204" pitchFamily="34" charset="0"/>
              <a:buChar char="•"/>
            </a:pPr>
            <a:endParaRPr lang="es-CO" sz="2400" dirty="0">
              <a:solidFill>
                <a:schemeClr val="accent1">
                  <a:lumMod val="50000"/>
                </a:schemeClr>
              </a:solidFill>
              <a:latin typeface="Calibri" panose="020F0502020204030204" pitchFamily="34" charset="0"/>
            </a:endParaRPr>
          </a:p>
          <a:p>
            <a:endParaRPr lang="es-CO" sz="2400" dirty="0">
              <a:solidFill>
                <a:schemeClr val="accent1">
                  <a:lumMod val="50000"/>
                </a:schemeClr>
              </a:solidFill>
              <a:latin typeface="Calibri" panose="020F0502020204030204" pitchFamily="34" charset="0"/>
            </a:endParaRPr>
          </a:p>
          <a:p>
            <a:endParaRPr lang="es-CO" sz="2400" dirty="0">
              <a:solidFill>
                <a:schemeClr val="accent1">
                  <a:lumMod val="50000"/>
                </a:schemeClr>
              </a:solidFill>
              <a:latin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7" name="6 CuadroTexto"/>
          <p:cNvSpPr txBox="1"/>
          <p:nvPr/>
        </p:nvSpPr>
        <p:spPr>
          <a:xfrm>
            <a:off x="4663440" y="4549101"/>
            <a:ext cx="411480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s-CO" sz="2400" dirty="0">
                <a:solidFill>
                  <a:schemeClr val="accent1">
                    <a:lumMod val="50000"/>
                  </a:schemeClr>
                </a:solidFill>
                <a:latin typeface="Calibri" panose="020F0502020204030204" pitchFamily="34" charset="0"/>
              </a:rPr>
              <a:t>Mercados de interconexión, acceso y </a:t>
            </a:r>
            <a:r>
              <a:rPr lang="es-CO" sz="2400" dirty="0" smtClean="0">
                <a:solidFill>
                  <a:schemeClr val="accent1">
                    <a:lumMod val="50000"/>
                  </a:schemeClr>
                </a:solidFill>
                <a:latin typeface="Calibri" panose="020F0502020204030204" pitchFamily="34" charset="0"/>
              </a:rPr>
              <a:t>desagregación</a:t>
            </a:r>
          </a:p>
          <a:p>
            <a:pPr marL="457200" indent="-457200" algn="l">
              <a:buFont typeface="Arial" panose="020B0604020202020204" pitchFamily="34" charset="0"/>
              <a:buChar char="•"/>
            </a:pPr>
            <a:r>
              <a:rPr lang="es-CO" sz="2400" dirty="0">
                <a:solidFill>
                  <a:schemeClr val="accent1">
                    <a:lumMod val="50000"/>
                  </a:schemeClr>
                </a:solidFill>
                <a:latin typeface="Calibri" panose="020F0502020204030204" pitchFamily="34" charset="0"/>
              </a:rPr>
              <a:t>Promoción de redes de nueva generación</a:t>
            </a:r>
          </a:p>
          <a:p>
            <a:pPr algn="l"/>
            <a:endParaRPr lang="es-CO" sz="2400" dirty="0">
              <a:solidFill>
                <a:schemeClr val="accent1">
                  <a:lumMod val="50000"/>
                </a:schemeClr>
              </a:solidFill>
              <a:latin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8" name="7 CuadroTexto"/>
          <p:cNvSpPr txBox="1"/>
          <p:nvPr/>
        </p:nvSpPr>
        <p:spPr>
          <a:xfrm>
            <a:off x="9193530" y="4549101"/>
            <a:ext cx="32457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buFont typeface="Arial" panose="020B0604020202020204" pitchFamily="34" charset="0"/>
              <a:buChar char="•"/>
            </a:pPr>
            <a:r>
              <a:rPr lang="es-CO" sz="2400" dirty="0">
                <a:solidFill>
                  <a:schemeClr val="accent1">
                    <a:lumMod val="50000"/>
                  </a:schemeClr>
                </a:solidFill>
                <a:latin typeface="Calibri" panose="020F0502020204030204" pitchFamily="34" charset="0"/>
              </a:rPr>
              <a:t>Transición IPv4 a </a:t>
            </a:r>
            <a:r>
              <a:rPr lang="es-CO" sz="2400" dirty="0" smtClean="0">
                <a:solidFill>
                  <a:schemeClr val="accent1">
                    <a:lumMod val="50000"/>
                  </a:schemeClr>
                </a:solidFill>
                <a:latin typeface="Calibri" panose="020F0502020204030204" pitchFamily="34" charset="0"/>
              </a:rPr>
              <a:t>IPv6</a:t>
            </a:r>
          </a:p>
        </p:txBody>
      </p:sp>
      <p:sp>
        <p:nvSpPr>
          <p:cNvPr id="9" name="8 Rectángulo redondeado"/>
          <p:cNvSpPr/>
          <p:nvPr/>
        </p:nvSpPr>
        <p:spPr>
          <a:xfrm>
            <a:off x="944880" y="2970434"/>
            <a:ext cx="2533890" cy="133937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CO"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15 Rectángulo"/>
          <p:cNvSpPr/>
          <p:nvPr/>
        </p:nvSpPr>
        <p:spPr>
          <a:xfrm>
            <a:off x="1419534" y="3131744"/>
            <a:ext cx="2790516" cy="841256"/>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Protección </a:t>
            </a:r>
          </a:p>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al usuario</a:t>
            </a:r>
            <a:endParaRPr kumimoji="0" lang="es-ES" sz="2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7" name="16 Rectángulo redondeado"/>
          <p:cNvSpPr/>
          <p:nvPr/>
        </p:nvSpPr>
        <p:spPr>
          <a:xfrm>
            <a:off x="5227320" y="2970434"/>
            <a:ext cx="2533890" cy="1339374"/>
          </a:xfrm>
          <a:prstGeom prst="roundRect">
            <a:avLst/>
          </a:prstGeom>
          <a:ln>
            <a:noFill/>
          </a:ln>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CO"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17 Rectángulo"/>
          <p:cNvSpPr/>
          <p:nvPr/>
        </p:nvSpPr>
        <p:spPr>
          <a:xfrm>
            <a:off x="5701974" y="3132671"/>
            <a:ext cx="2790000" cy="841256"/>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Promoción de la competencia</a:t>
            </a:r>
            <a:endParaRPr kumimoji="0" lang="es-ES" sz="2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9" name="18 Rectángulo redondeado"/>
          <p:cNvSpPr/>
          <p:nvPr/>
        </p:nvSpPr>
        <p:spPr>
          <a:xfrm>
            <a:off x="9333899" y="2970433"/>
            <a:ext cx="2533890" cy="1339200"/>
          </a:xfrm>
          <a:prstGeom prst="roundRect">
            <a:avLst/>
          </a:prstGeom>
          <a:ln>
            <a:noFill/>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19 Rectángulo"/>
          <p:cNvSpPr/>
          <p:nvPr/>
        </p:nvSpPr>
        <p:spPr>
          <a:xfrm>
            <a:off x="9808553" y="3131744"/>
            <a:ext cx="2790000" cy="841256"/>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Nuevas </a:t>
            </a:r>
          </a:p>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Tecnologías</a:t>
            </a:r>
            <a:endParaRPr kumimoji="0" lang="es-ES" sz="2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cxnSp>
        <p:nvCxnSpPr>
          <p:cNvPr id="23" name="22 Conector recto"/>
          <p:cNvCxnSpPr/>
          <p:nvPr/>
        </p:nvCxnSpPr>
        <p:spPr>
          <a:xfrm rot="5400000">
            <a:off x="1710731" y="5769155"/>
            <a:ext cx="5599030" cy="1588"/>
          </a:xfrm>
          <a:prstGeom prst="line">
            <a:avLst/>
          </a:prstGeom>
          <a:noFill/>
          <a:ln w="25400" cap="flat">
            <a:solidFill>
              <a:schemeClr val="bg1">
                <a:lumMod val="85000"/>
              </a:schemeClr>
            </a:solidFill>
            <a:prstDash val="sysDash"/>
            <a:miter lim="400000"/>
          </a:ln>
          <a:effectLst/>
          <a:sp3d/>
        </p:spPr>
        <p:style>
          <a:lnRef idx="0">
            <a:scrgbClr r="0" g="0" b="0"/>
          </a:lnRef>
          <a:fillRef idx="0">
            <a:scrgbClr r="0" g="0" b="0"/>
          </a:fillRef>
          <a:effectRef idx="0">
            <a:scrgbClr r="0" g="0" b="0"/>
          </a:effectRef>
          <a:fontRef idx="none"/>
        </p:style>
      </p:cxnSp>
      <p:cxnSp>
        <p:nvCxnSpPr>
          <p:cNvPr id="24" name="23 Conector recto"/>
          <p:cNvCxnSpPr/>
          <p:nvPr/>
        </p:nvCxnSpPr>
        <p:spPr>
          <a:xfrm rot="5400000">
            <a:off x="5979519" y="5769154"/>
            <a:ext cx="5599030" cy="1588"/>
          </a:xfrm>
          <a:prstGeom prst="line">
            <a:avLst/>
          </a:prstGeom>
          <a:noFill/>
          <a:ln w="25400" cap="flat">
            <a:solidFill>
              <a:schemeClr val="bg1">
                <a:lumMod val="85000"/>
              </a:schemeClr>
            </a:solidFill>
            <a:prstDash val="sys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8942343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3833100" y="705359"/>
            <a:ext cx="8774190"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a:solidFill>
                  <a:schemeClr val="accent4">
                    <a:hueOff val="384618"/>
                    <a:satOff val="3869"/>
                    <a:lumOff val="5802"/>
                  </a:schemeClr>
                </a:solidFill>
                <a:latin typeface="Helvetica"/>
                <a:ea typeface="Helvetica"/>
                <a:cs typeface="Helvetica"/>
                <a:sym typeface="Helvetica"/>
              </a:defRPr>
            </a:lvl1pPr>
          </a:lstStyle>
          <a:p>
            <a:pPr algn="r"/>
            <a:r>
              <a:rPr lang="es-ES_tradnl" sz="3200" dirty="0" smtClean="0">
                <a:latin typeface="Calibri" panose="020F0502020204030204" pitchFamily="34" charset="0"/>
              </a:rPr>
              <a:t>Regulación Financiera</a:t>
            </a:r>
          </a:p>
        </p:txBody>
      </p:sp>
      <p:sp>
        <p:nvSpPr>
          <p:cNvPr id="2" name="CuadroTexto 1"/>
          <p:cNvSpPr txBox="1"/>
          <p:nvPr/>
        </p:nvSpPr>
        <p:spPr>
          <a:xfrm>
            <a:off x="1316942" y="7400182"/>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2 CuadroTexto"/>
          <p:cNvSpPr txBox="1"/>
          <p:nvPr/>
        </p:nvSpPr>
        <p:spPr>
          <a:xfrm>
            <a:off x="822960" y="1468536"/>
            <a:ext cx="11978640"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O" sz="2800" dirty="0" smtClean="0">
                <a:solidFill>
                  <a:schemeClr val="accent1">
                    <a:lumMod val="50000"/>
                  </a:schemeClr>
                </a:solidFill>
              </a:rPr>
              <a:t>Discusiones que podrían tener incidencia en el desarrollo y expansión de la Economía Digital</a:t>
            </a:r>
          </a:p>
          <a:p>
            <a:pPr marL="0" marR="0" indent="0" algn="ctr" defTabSz="584200" rtl="0" fontAlgn="auto" latinLnBrk="0" hangingPunct="0">
              <a:lnSpc>
                <a:spcPct val="100000"/>
              </a:lnSpc>
              <a:spcBef>
                <a:spcPts val="0"/>
              </a:spcBef>
              <a:spcAft>
                <a:spcPts val="0"/>
              </a:spcAft>
              <a:buClrTx/>
              <a:buSzTx/>
              <a:buFontTx/>
              <a:buNone/>
              <a:tabLst/>
            </a:pPr>
            <a:endParaRPr kumimoji="0" lang="es-CO" sz="2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5" name="14 CuadroTexto"/>
          <p:cNvSpPr txBox="1"/>
          <p:nvPr/>
        </p:nvSpPr>
        <p:spPr>
          <a:xfrm>
            <a:off x="554054" y="158790"/>
            <a:ext cx="12115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Marco Legal</a:t>
            </a:r>
            <a:endParaRPr kumimoji="0" lang="es-CO" sz="4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5" name="4 CuadroTexto"/>
          <p:cNvSpPr txBox="1"/>
          <p:nvPr/>
        </p:nvSpPr>
        <p:spPr>
          <a:xfrm>
            <a:off x="609600" y="4381885"/>
            <a:ext cx="390144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panose="020B0604020202020204" pitchFamily="34" charset="0"/>
              <a:buChar char="•"/>
            </a:pPr>
            <a:r>
              <a:rPr lang="es-CO" sz="2400" dirty="0" smtClean="0">
                <a:solidFill>
                  <a:schemeClr val="accent1">
                    <a:lumMod val="50000"/>
                  </a:schemeClr>
                </a:solidFill>
                <a:latin typeface="Calibri" panose="020F0502020204030204" pitchFamily="34" charset="0"/>
              </a:rPr>
              <a:t>SFC. Reglamentación de la Ley SEDPES</a:t>
            </a:r>
          </a:p>
          <a:p>
            <a:pPr marL="342900" indent="-342900" algn="l">
              <a:buFont typeface="Arial" panose="020B0604020202020204" pitchFamily="34" charset="0"/>
              <a:buChar char="•"/>
            </a:pPr>
            <a:endParaRPr lang="es-CO" sz="2400" dirty="0" smtClean="0">
              <a:solidFill>
                <a:schemeClr val="accent1">
                  <a:lumMod val="50000"/>
                </a:schemeClr>
              </a:solidFill>
              <a:latin typeface="Calibri" panose="020F0502020204030204" pitchFamily="34" charset="0"/>
            </a:endParaRPr>
          </a:p>
          <a:p>
            <a:endParaRPr lang="es-CO" sz="2400" dirty="0">
              <a:solidFill>
                <a:schemeClr val="accent1">
                  <a:lumMod val="50000"/>
                </a:schemeClr>
              </a:solidFill>
              <a:latin typeface="Calibri" panose="020F0502020204030204" pitchFamily="34" charset="0"/>
            </a:endParaRPr>
          </a:p>
          <a:p>
            <a:endParaRPr lang="es-CO" sz="2400" dirty="0">
              <a:solidFill>
                <a:schemeClr val="accent1">
                  <a:lumMod val="50000"/>
                </a:schemeClr>
              </a:solidFill>
              <a:latin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7" name="6 CuadroTexto"/>
          <p:cNvSpPr txBox="1"/>
          <p:nvPr/>
        </p:nvSpPr>
        <p:spPr>
          <a:xfrm>
            <a:off x="4663440" y="4381885"/>
            <a:ext cx="4114800"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s-CO" sz="2400" dirty="0" smtClean="0">
                <a:solidFill>
                  <a:schemeClr val="accent1">
                    <a:lumMod val="50000"/>
                  </a:schemeClr>
                </a:solidFill>
                <a:latin typeface="Calibri" panose="020F0502020204030204" pitchFamily="34" charset="0"/>
              </a:rPr>
              <a:t>SFC. Regulación Estándares de Seguridad para pagos electrónicos - Pasarelas de Pagos </a:t>
            </a:r>
          </a:p>
          <a:p>
            <a:pPr marL="457200" indent="-457200" algn="l">
              <a:buFont typeface="Arial" panose="020B0604020202020204" pitchFamily="34" charset="0"/>
              <a:buChar char="•"/>
            </a:pPr>
            <a:endParaRPr lang="es-CO" sz="2400" dirty="0" smtClean="0">
              <a:solidFill>
                <a:schemeClr val="accent1">
                  <a:lumMod val="50000"/>
                </a:schemeClr>
              </a:solidFill>
              <a:latin typeface="Calibri" panose="020F0502020204030204" pitchFamily="34" charset="0"/>
            </a:endParaRPr>
          </a:p>
          <a:p>
            <a:pPr marL="457200" indent="-457200" algn="l">
              <a:buFont typeface="Arial" panose="020B0604020202020204" pitchFamily="34" charset="0"/>
              <a:buChar char="•"/>
            </a:pPr>
            <a:r>
              <a:rPr lang="es-CO" sz="2400" dirty="0" smtClean="0">
                <a:solidFill>
                  <a:schemeClr val="accent1">
                    <a:lumMod val="50000"/>
                  </a:schemeClr>
                </a:solidFill>
                <a:latin typeface="Calibri" panose="020F0502020204030204" pitchFamily="34" charset="0"/>
              </a:rPr>
              <a:t>Regulación centros de computo</a:t>
            </a:r>
          </a:p>
          <a:p>
            <a:pPr algn="l"/>
            <a:endParaRPr lang="es-CO" sz="2400" dirty="0">
              <a:solidFill>
                <a:schemeClr val="accent1">
                  <a:lumMod val="50000"/>
                </a:schemeClr>
              </a:solidFill>
              <a:latin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8" name="7 CuadroTexto"/>
          <p:cNvSpPr txBox="1"/>
          <p:nvPr/>
        </p:nvSpPr>
        <p:spPr>
          <a:xfrm>
            <a:off x="9193530" y="4381885"/>
            <a:ext cx="3245759"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s-CO" sz="2400" dirty="0" smtClean="0">
                <a:solidFill>
                  <a:schemeClr val="accent1">
                    <a:lumMod val="50000"/>
                  </a:schemeClr>
                </a:solidFill>
                <a:latin typeface="Calibri" panose="020F0502020204030204" pitchFamily="34" charset="0"/>
              </a:rPr>
              <a:t>Modificación marco cambiario y aduanero para promover comercio electrónico</a:t>
            </a:r>
          </a:p>
          <a:p>
            <a:pPr marL="571500" indent="-571500" algn="l">
              <a:buFont typeface="Arial" panose="020B0604020202020204" pitchFamily="34" charset="0"/>
              <a:buChar char="•"/>
            </a:pPr>
            <a:r>
              <a:rPr lang="es-ES_tradnl" sz="2400" dirty="0" smtClean="0">
                <a:solidFill>
                  <a:schemeClr val="accent1">
                    <a:lumMod val="50000"/>
                  </a:schemeClr>
                </a:solidFill>
                <a:latin typeface="Calibri" panose="020F0502020204030204" pitchFamily="34" charset="0"/>
              </a:rPr>
              <a:t>Regulación de factura electrónica</a:t>
            </a:r>
          </a:p>
          <a:p>
            <a:pPr marL="571500" indent="-571500" algn="l">
              <a:buFont typeface="Arial" panose="020B0604020202020204" pitchFamily="34" charset="0"/>
              <a:buChar char="•"/>
            </a:pPr>
            <a:r>
              <a:rPr lang="es-CO" sz="2400" dirty="0" smtClean="0">
                <a:solidFill>
                  <a:schemeClr val="accent1">
                    <a:lumMod val="50000"/>
                  </a:schemeClr>
                </a:solidFill>
                <a:latin typeface="Calibri" panose="020F0502020204030204" pitchFamily="34" charset="0"/>
              </a:rPr>
              <a:t>Proyecto de ley titulo valor electrónico</a:t>
            </a:r>
          </a:p>
          <a:p>
            <a:pPr marL="571500" indent="-571500" algn="l">
              <a:buFont typeface="Arial" panose="020B0604020202020204" pitchFamily="34" charset="0"/>
              <a:buChar char="•"/>
            </a:pPr>
            <a:endParaRPr lang="es-ES_tradnl" sz="2400" dirty="0" smtClean="0">
              <a:solidFill>
                <a:schemeClr val="accent1">
                  <a:lumMod val="50000"/>
                </a:schemeClr>
              </a:solidFill>
              <a:latin typeface="Calibri" panose="020F0502020204030204" pitchFamily="34" charset="0"/>
            </a:endParaRPr>
          </a:p>
          <a:p>
            <a:pPr marL="457200" indent="-457200">
              <a:buFont typeface="Arial" panose="020B0604020202020204" pitchFamily="34" charset="0"/>
              <a:buChar char="•"/>
            </a:pPr>
            <a:endParaRPr lang="es-CO" sz="2400" dirty="0" smtClean="0">
              <a:solidFill>
                <a:schemeClr val="accent1">
                  <a:lumMod val="50000"/>
                </a:schemeClr>
              </a:solidFill>
              <a:latin typeface="Calibri" panose="020F0502020204030204" pitchFamily="34" charset="0"/>
            </a:endParaRPr>
          </a:p>
        </p:txBody>
      </p:sp>
      <p:sp>
        <p:nvSpPr>
          <p:cNvPr id="9" name="8 Rectángulo redondeado"/>
          <p:cNvSpPr/>
          <p:nvPr/>
        </p:nvSpPr>
        <p:spPr>
          <a:xfrm>
            <a:off x="944880" y="2878994"/>
            <a:ext cx="2533890" cy="133937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CO"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15 Rectángulo"/>
          <p:cNvSpPr/>
          <p:nvPr/>
        </p:nvSpPr>
        <p:spPr>
          <a:xfrm>
            <a:off x="1419534" y="3144326"/>
            <a:ext cx="2790516" cy="841256"/>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Entrada de Nuevos</a:t>
            </a:r>
            <a:r>
              <a:rPr kumimoji="0" lang="es-ES" sz="24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Actores</a:t>
            </a:r>
            <a:endParaRPr kumimoji="0" lang="es-ES" sz="2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7" name="16 Rectángulo redondeado"/>
          <p:cNvSpPr/>
          <p:nvPr/>
        </p:nvSpPr>
        <p:spPr>
          <a:xfrm>
            <a:off x="5227320" y="2878994"/>
            <a:ext cx="2533890" cy="1339374"/>
          </a:xfrm>
          <a:prstGeom prst="roundRect">
            <a:avLst/>
          </a:prstGeom>
          <a:ln>
            <a:noFill/>
          </a:ln>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CO" sz="2400" dirty="0" smtClean="0">
              <a:solidFill>
                <a:srgbClr val="FFFFFF"/>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17 Rectángulo"/>
          <p:cNvSpPr/>
          <p:nvPr/>
        </p:nvSpPr>
        <p:spPr>
          <a:xfrm>
            <a:off x="5701974" y="3092314"/>
            <a:ext cx="2790000" cy="841256"/>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Seguridad</a:t>
            </a:r>
          </a:p>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19" name="18 Rectángulo redondeado"/>
          <p:cNvSpPr/>
          <p:nvPr/>
        </p:nvSpPr>
        <p:spPr>
          <a:xfrm>
            <a:off x="9333899" y="2878993"/>
            <a:ext cx="2533890" cy="1339200"/>
          </a:xfrm>
          <a:prstGeom prst="roundRect">
            <a:avLst/>
          </a:prstGeom>
          <a:ln>
            <a:noFill/>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19 Rectángulo"/>
          <p:cNvSpPr/>
          <p:nvPr/>
        </p:nvSpPr>
        <p:spPr>
          <a:xfrm>
            <a:off x="9808553" y="3040304"/>
            <a:ext cx="2790000" cy="841256"/>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Relación de intercambio</a:t>
            </a:r>
            <a:endParaRPr kumimoji="0" lang="es-ES" sz="24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cxnSp>
        <p:nvCxnSpPr>
          <p:cNvPr id="23" name="22 Conector recto"/>
          <p:cNvCxnSpPr/>
          <p:nvPr/>
        </p:nvCxnSpPr>
        <p:spPr>
          <a:xfrm rot="5400000">
            <a:off x="1710731" y="5769155"/>
            <a:ext cx="5599030" cy="1588"/>
          </a:xfrm>
          <a:prstGeom prst="line">
            <a:avLst/>
          </a:prstGeom>
          <a:noFill/>
          <a:ln w="25400" cap="flat">
            <a:solidFill>
              <a:schemeClr val="bg1">
                <a:lumMod val="85000"/>
              </a:schemeClr>
            </a:solidFill>
            <a:prstDash val="sysDash"/>
            <a:miter lim="400000"/>
          </a:ln>
          <a:effectLst/>
          <a:sp3d/>
        </p:spPr>
        <p:style>
          <a:lnRef idx="0">
            <a:scrgbClr r="0" g="0" b="0"/>
          </a:lnRef>
          <a:fillRef idx="0">
            <a:scrgbClr r="0" g="0" b="0"/>
          </a:fillRef>
          <a:effectRef idx="0">
            <a:scrgbClr r="0" g="0" b="0"/>
          </a:effectRef>
          <a:fontRef idx="none"/>
        </p:style>
      </p:cxnSp>
      <p:cxnSp>
        <p:nvCxnSpPr>
          <p:cNvPr id="24" name="23 Conector recto"/>
          <p:cNvCxnSpPr/>
          <p:nvPr/>
        </p:nvCxnSpPr>
        <p:spPr>
          <a:xfrm rot="5400000">
            <a:off x="5979519" y="5769154"/>
            <a:ext cx="5599030" cy="1588"/>
          </a:xfrm>
          <a:prstGeom prst="line">
            <a:avLst/>
          </a:prstGeom>
          <a:noFill/>
          <a:ln w="25400" cap="flat">
            <a:solidFill>
              <a:schemeClr val="bg1">
                <a:lumMod val="85000"/>
              </a:schemeClr>
            </a:solidFill>
            <a:prstDash val="sys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627053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p:nvPr>
        </p:nvSpPr>
        <p:spPr>
          <a:xfrm>
            <a:off x="271817" y="5651500"/>
            <a:ext cx="7433635" cy="2159000"/>
          </a:xfrm>
          <a:prstGeom prst="rect">
            <a:avLst/>
          </a:prstGeom>
        </p:spPr>
        <p:txBody>
          <a:bodyPr/>
          <a:lstStyle/>
          <a:p>
            <a:pPr algn="l">
              <a:defRPr sz="4500" b="1">
                <a:latin typeface="Helvetica Neue"/>
                <a:ea typeface="Helvetica Neue"/>
                <a:cs typeface="Helvetica Neue"/>
                <a:sym typeface="Helvetica Neue"/>
              </a:defRPr>
            </a:pPr>
            <a:r>
              <a:rPr dirty="0">
                <a:solidFill>
                  <a:schemeClr val="accent1">
                    <a:satOff val="-3355"/>
                    <a:lumOff val="26614"/>
                  </a:schemeClr>
                </a:solidFill>
              </a:rPr>
              <a:t>lorenzovillegas</a:t>
            </a:r>
            <a:r>
              <a:rPr dirty="0">
                <a:solidFill>
                  <a:schemeClr val="accent1">
                    <a:lumMod val="40000"/>
                    <a:lumOff val="60000"/>
                  </a:schemeClr>
                </a:solidFill>
              </a:rPr>
              <a:t>consultores</a:t>
            </a:r>
          </a:p>
        </p:txBody>
      </p:sp>
      <p:sp>
        <p:nvSpPr>
          <p:cNvPr id="379" name="Shape 379"/>
          <p:cNvSpPr>
            <a:spLocks noGrp="1"/>
          </p:cNvSpPr>
          <p:nvPr>
            <p:ph type="body" sz="half" idx="1"/>
          </p:nvPr>
        </p:nvSpPr>
        <p:spPr>
          <a:xfrm>
            <a:off x="952500" y="2603500"/>
            <a:ext cx="9924753" cy="6286500"/>
          </a:xfrm>
          <a:prstGeom prst="rect">
            <a:avLst/>
          </a:prstGeom>
        </p:spPr>
        <p:txBody>
          <a:bodyPr/>
          <a:lstStyle/>
          <a:p>
            <a:endParaRPr/>
          </a:p>
        </p:txBody>
      </p:sp>
      <p:pic>
        <p:nvPicPr>
          <p:cNvPr id="380" name="DSCN1924-filtered.jpeg"/>
          <p:cNvPicPr>
            <a:picLocks noChangeAspect="1"/>
          </p:cNvPicPr>
          <p:nvPr/>
        </p:nvPicPr>
        <p:blipFill>
          <a:blip r:embed="rId2">
            <a:extLst/>
          </a:blip>
          <a:stretch>
            <a:fillRect/>
          </a:stretch>
        </p:blipFill>
        <p:spPr>
          <a:xfrm>
            <a:off x="-44225" y="-87784"/>
            <a:ext cx="13397943" cy="10048457"/>
          </a:xfrm>
          <a:prstGeom prst="rect">
            <a:avLst/>
          </a:prstGeom>
          <a:ln w="12700">
            <a:miter lim="400000"/>
          </a:ln>
        </p:spPr>
      </p:pic>
      <p:sp>
        <p:nvSpPr>
          <p:cNvPr id="382" name="Shape 382"/>
          <p:cNvSpPr/>
          <p:nvPr/>
        </p:nvSpPr>
        <p:spPr>
          <a:xfrm>
            <a:off x="365493" y="9258299"/>
            <a:ext cx="4450614"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lvl1pPr>
          </a:lstStyle>
          <a:p>
            <a:r>
              <a:t>Copyright-Todos los derechos reservados </a:t>
            </a:r>
          </a:p>
        </p:txBody>
      </p:sp>
      <p:sp>
        <p:nvSpPr>
          <p:cNvPr id="383" name="Shape 383"/>
          <p:cNvSpPr/>
          <p:nvPr/>
        </p:nvSpPr>
        <p:spPr>
          <a:xfrm>
            <a:off x="271817" y="4885655"/>
            <a:ext cx="5005649" cy="1320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700" b="1">
                <a:latin typeface="Helvetica"/>
                <a:ea typeface="Helvetica"/>
                <a:cs typeface="Helvetica"/>
                <a:sym typeface="Helvetica"/>
              </a:defRPr>
            </a:pPr>
            <a:r>
              <a:t>Lorenzo Villegas Carrasquilla</a:t>
            </a:r>
          </a:p>
          <a:p>
            <a:pPr algn="l">
              <a:defRPr sz="2700" b="1">
                <a:latin typeface="Helvetica"/>
                <a:ea typeface="Helvetica"/>
                <a:cs typeface="Helvetica"/>
                <a:sym typeface="Helvetica"/>
              </a:defRPr>
            </a:pPr>
            <a:r>
              <a:rPr>
                <a:hlinkClick r:id="rId3"/>
              </a:rPr>
              <a:t>lvc@lorenzovillegas.com</a:t>
            </a:r>
          </a:p>
          <a:p>
            <a:pPr algn="l">
              <a:defRPr sz="2700" b="1">
                <a:latin typeface="Helvetica"/>
                <a:ea typeface="Helvetica"/>
                <a:cs typeface="Helvetica"/>
                <a:sym typeface="Helvetica"/>
              </a:defRPr>
            </a:pPr>
            <a:r>
              <a:t>@lovillegas</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1120964" y="8521432"/>
            <a:ext cx="1532471" cy="318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a:lvl1pPr>
          </a:lstStyle>
          <a:p>
            <a:r>
              <a:rPr dirty="0">
                <a:latin typeface="Calibri" panose="020F0502020204030204" pitchFamily="34" charset="0"/>
              </a:rPr>
              <a:t>Fuente: KPBC, 2105</a:t>
            </a:r>
          </a:p>
        </p:txBody>
      </p:sp>
      <p:sp>
        <p:nvSpPr>
          <p:cNvPr id="160" name="Shape 160"/>
          <p:cNvSpPr/>
          <p:nvPr/>
        </p:nvSpPr>
        <p:spPr>
          <a:xfrm>
            <a:off x="8458206" y="798645"/>
            <a:ext cx="4267194"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r>
              <a:rPr sz="2400" dirty="0">
                <a:solidFill>
                  <a:schemeClr val="accent1">
                    <a:lumMod val="75000"/>
                  </a:schemeClr>
                </a:solidFill>
                <a:latin typeface="Calibri" panose="020F0502020204030204" pitchFamily="34" charset="0"/>
                <a:sym typeface="Helvetica Light"/>
              </a:rPr>
              <a:t>Usuarios de Internet 1995 - 2014</a:t>
            </a:r>
          </a:p>
        </p:txBody>
      </p:sp>
      <p:graphicFrame>
        <p:nvGraphicFramePr>
          <p:cNvPr id="5" name="3 Gráfico"/>
          <p:cNvGraphicFramePr>
            <a:graphicFrameLocks/>
          </p:cNvGraphicFramePr>
          <p:nvPr>
            <p:extLst>
              <p:ext uri="{D42A27DB-BD31-4B8C-83A1-F6EECF244321}">
                <p14:modId xmlns:p14="http://schemas.microsoft.com/office/powerpoint/2010/main" val="3969828628"/>
              </p:ext>
            </p:extLst>
          </p:nvPr>
        </p:nvGraphicFramePr>
        <p:xfrm>
          <a:off x="1118527" y="3169920"/>
          <a:ext cx="4561840" cy="4770120"/>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766" y="7679055"/>
            <a:ext cx="7749634" cy="7618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8" name="5 Gráfico"/>
          <p:cNvGraphicFramePr>
            <a:graphicFrameLocks/>
          </p:cNvGraphicFramePr>
          <p:nvPr>
            <p:extLst>
              <p:ext uri="{D42A27DB-BD31-4B8C-83A1-F6EECF244321}">
                <p14:modId xmlns:p14="http://schemas.microsoft.com/office/powerpoint/2010/main" val="343035185"/>
              </p:ext>
            </p:extLst>
          </p:nvPr>
        </p:nvGraphicFramePr>
        <p:xfrm>
          <a:off x="6183583" y="3215639"/>
          <a:ext cx="6191297" cy="4983481"/>
        </p:xfrm>
        <a:graphic>
          <a:graphicData uri="http://schemas.openxmlformats.org/drawingml/2006/chart">
            <c:chart xmlns:c="http://schemas.openxmlformats.org/drawingml/2006/chart" xmlns:r="http://schemas.openxmlformats.org/officeDocument/2006/relationships" r:id="rId4"/>
          </a:graphicData>
        </a:graphic>
      </p:graphicFrame>
      <p:sp>
        <p:nvSpPr>
          <p:cNvPr id="2" name="1 CuadroTexto"/>
          <p:cNvSpPr txBox="1"/>
          <p:nvPr/>
        </p:nvSpPr>
        <p:spPr>
          <a:xfrm>
            <a:off x="670560" y="1800843"/>
            <a:ext cx="52273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3200" b="1" i="0" u="none" strike="noStrike" cap="none" spc="0" normalizeH="0" baseline="0" dirty="0" smtClean="0">
                <a:ln>
                  <a:noFill/>
                </a:ln>
                <a:solidFill>
                  <a:schemeClr val="accent1">
                    <a:lumMod val="50000"/>
                  </a:schemeClr>
                </a:solidFill>
                <a:effectLst/>
                <a:uFillTx/>
                <a:sym typeface="Helvetica Light"/>
              </a:rPr>
              <a:t>1995</a:t>
            </a:r>
          </a:p>
          <a:p>
            <a:pPr marL="0" marR="0" indent="0" algn="ctr" defTabSz="584200" rtl="0" fontAlgn="auto" latinLnBrk="0" hangingPunct="0">
              <a:lnSpc>
                <a:spcPct val="100000"/>
              </a:lnSpc>
              <a:spcBef>
                <a:spcPts val="0"/>
              </a:spcBef>
              <a:spcAft>
                <a:spcPts val="0"/>
              </a:spcAft>
              <a:buClrTx/>
              <a:buSzTx/>
              <a:buFontTx/>
              <a:buNone/>
              <a:tabLst/>
            </a:pPr>
            <a:r>
              <a:rPr lang="es-CO" sz="2800" b="1" dirty="0" smtClean="0">
                <a:solidFill>
                  <a:schemeClr val="accent1">
                    <a:lumMod val="50000"/>
                  </a:schemeClr>
                </a:solidFill>
              </a:rPr>
              <a:t>35MM + Internet </a:t>
            </a:r>
            <a:r>
              <a:rPr lang="es-CO" sz="2800" b="1" dirty="0" err="1" smtClean="0">
                <a:solidFill>
                  <a:schemeClr val="accent1">
                    <a:lumMod val="50000"/>
                  </a:schemeClr>
                </a:solidFill>
              </a:rPr>
              <a:t>Users</a:t>
            </a:r>
            <a:endParaRPr lang="es-CO" sz="2800" b="1" dirty="0" smtClean="0">
              <a:solidFill>
                <a:schemeClr val="accent1">
                  <a:lumMod val="50000"/>
                </a:schemeClr>
              </a:solidFill>
            </a:endParaRPr>
          </a:p>
          <a:p>
            <a:pPr marL="0" marR="0" indent="0" algn="ctr" defTabSz="584200" rtl="0" fontAlgn="auto" latinLnBrk="0" hangingPunct="0">
              <a:lnSpc>
                <a:spcPct val="100000"/>
              </a:lnSpc>
              <a:spcBef>
                <a:spcPts val="0"/>
              </a:spcBef>
              <a:spcAft>
                <a:spcPts val="0"/>
              </a:spcAft>
              <a:buClrTx/>
              <a:buSzTx/>
              <a:buFontTx/>
              <a:buNone/>
              <a:tabLst/>
            </a:pPr>
            <a:r>
              <a:rPr kumimoji="0" lang="es-CO" sz="2000" b="0" i="0" u="none" strike="noStrike" cap="none" spc="0" normalizeH="0" baseline="0" dirty="0" smtClean="0">
                <a:ln>
                  <a:noFill/>
                </a:ln>
                <a:solidFill>
                  <a:schemeClr val="accent1">
                    <a:lumMod val="50000"/>
                  </a:schemeClr>
                </a:solidFill>
                <a:effectLst/>
                <a:uFillTx/>
                <a:sym typeface="Helvetica Light"/>
              </a:rPr>
              <a:t>0.6% </a:t>
            </a:r>
            <a:r>
              <a:rPr kumimoji="0" lang="es-CO" sz="2000" b="0" i="0" u="none" strike="noStrike" cap="none" spc="0" normalizeH="0" baseline="0" dirty="0" err="1" smtClean="0">
                <a:ln>
                  <a:noFill/>
                </a:ln>
                <a:solidFill>
                  <a:schemeClr val="accent1">
                    <a:lumMod val="50000"/>
                  </a:schemeClr>
                </a:solidFill>
                <a:effectLst/>
                <a:uFillTx/>
                <a:sym typeface="Helvetica Light"/>
              </a:rPr>
              <a:t>Population</a:t>
            </a:r>
            <a:r>
              <a:rPr kumimoji="0" lang="es-CO" sz="2000" b="0" i="0" u="none" strike="noStrike" cap="none" spc="0" normalizeH="0" dirty="0" smtClean="0">
                <a:ln>
                  <a:noFill/>
                </a:ln>
                <a:solidFill>
                  <a:schemeClr val="accent1">
                    <a:lumMod val="50000"/>
                  </a:schemeClr>
                </a:solidFill>
                <a:effectLst/>
                <a:uFillTx/>
                <a:sym typeface="Helvetica Light"/>
              </a:rPr>
              <a:t> Penetration</a:t>
            </a:r>
            <a:endParaRPr kumimoji="0" lang="es-CO" sz="2000" b="0" i="0" u="none" strike="noStrike" cap="none" spc="0" normalizeH="0" baseline="0" dirty="0">
              <a:ln>
                <a:noFill/>
              </a:ln>
              <a:solidFill>
                <a:schemeClr val="accent1">
                  <a:lumMod val="50000"/>
                </a:schemeClr>
              </a:solidFill>
              <a:effectLst/>
              <a:uFillTx/>
              <a:sym typeface="Helvetica Light"/>
            </a:endParaRPr>
          </a:p>
        </p:txBody>
      </p:sp>
      <p:sp>
        <p:nvSpPr>
          <p:cNvPr id="11" name="10 CuadroTexto"/>
          <p:cNvSpPr txBox="1"/>
          <p:nvPr/>
        </p:nvSpPr>
        <p:spPr>
          <a:xfrm>
            <a:off x="6659880" y="1800843"/>
            <a:ext cx="5227320" cy="1302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3200" b="1" i="0" u="none" strike="noStrike" cap="none" spc="0" normalizeH="0" baseline="0" dirty="0" smtClean="0">
                <a:ln>
                  <a:noFill/>
                </a:ln>
                <a:solidFill>
                  <a:schemeClr val="accent1">
                    <a:lumMod val="50000"/>
                  </a:schemeClr>
                </a:solidFill>
                <a:effectLst/>
                <a:uFillTx/>
                <a:sym typeface="Helvetica Light"/>
              </a:rPr>
              <a:t>2014</a:t>
            </a:r>
          </a:p>
          <a:p>
            <a:pPr marL="0" marR="0" indent="0" algn="ctr" defTabSz="584200" rtl="0" fontAlgn="auto" latinLnBrk="0" hangingPunct="0">
              <a:lnSpc>
                <a:spcPct val="100000"/>
              </a:lnSpc>
              <a:spcBef>
                <a:spcPts val="0"/>
              </a:spcBef>
              <a:spcAft>
                <a:spcPts val="0"/>
              </a:spcAft>
              <a:buClrTx/>
              <a:buSzTx/>
              <a:buFontTx/>
              <a:buNone/>
              <a:tabLst/>
            </a:pPr>
            <a:r>
              <a:rPr lang="es-CO" sz="2800" b="1" dirty="0" smtClean="0">
                <a:solidFill>
                  <a:schemeClr val="accent1">
                    <a:lumMod val="50000"/>
                  </a:schemeClr>
                </a:solidFill>
              </a:rPr>
              <a:t>2.8B Internet </a:t>
            </a:r>
            <a:r>
              <a:rPr lang="es-CO" sz="2800" b="1" dirty="0" err="1" smtClean="0">
                <a:solidFill>
                  <a:schemeClr val="accent1">
                    <a:lumMod val="50000"/>
                  </a:schemeClr>
                </a:solidFill>
              </a:rPr>
              <a:t>Users</a:t>
            </a:r>
            <a:endParaRPr lang="es-CO" sz="2800" b="1" dirty="0" smtClean="0">
              <a:solidFill>
                <a:schemeClr val="accent1">
                  <a:lumMod val="50000"/>
                </a:schemeClr>
              </a:solidFill>
            </a:endParaRPr>
          </a:p>
          <a:p>
            <a:pPr marL="0" marR="0" indent="0" algn="ctr" defTabSz="584200" rtl="0" fontAlgn="auto" latinLnBrk="0" hangingPunct="0">
              <a:lnSpc>
                <a:spcPct val="100000"/>
              </a:lnSpc>
              <a:spcBef>
                <a:spcPts val="0"/>
              </a:spcBef>
              <a:spcAft>
                <a:spcPts val="0"/>
              </a:spcAft>
              <a:buClrTx/>
              <a:buSzTx/>
              <a:buFontTx/>
              <a:buNone/>
              <a:tabLst/>
            </a:pPr>
            <a:r>
              <a:rPr kumimoji="0" lang="es-CO" sz="1800" b="0" i="0" u="none" strike="noStrike" cap="none" spc="0" normalizeH="0" baseline="0" dirty="0" smtClean="0">
                <a:ln>
                  <a:noFill/>
                </a:ln>
                <a:solidFill>
                  <a:schemeClr val="accent1">
                    <a:lumMod val="50000"/>
                  </a:schemeClr>
                </a:solidFill>
                <a:effectLst/>
                <a:uFillTx/>
                <a:sym typeface="Helvetica Light"/>
              </a:rPr>
              <a:t>39% </a:t>
            </a:r>
            <a:r>
              <a:rPr kumimoji="0" lang="es-CO" sz="1800" b="0" i="0" u="none" strike="noStrike" cap="none" spc="0" normalizeH="0" baseline="0" dirty="0" err="1" smtClean="0">
                <a:ln>
                  <a:noFill/>
                </a:ln>
                <a:solidFill>
                  <a:schemeClr val="accent1">
                    <a:lumMod val="50000"/>
                  </a:schemeClr>
                </a:solidFill>
                <a:effectLst/>
                <a:uFillTx/>
                <a:sym typeface="Helvetica Light"/>
              </a:rPr>
              <a:t>Population</a:t>
            </a:r>
            <a:r>
              <a:rPr kumimoji="0" lang="es-CO" sz="1800" b="0" i="0" u="none" strike="noStrike" cap="none" spc="0" normalizeH="0" dirty="0" smtClean="0">
                <a:ln>
                  <a:noFill/>
                </a:ln>
                <a:solidFill>
                  <a:schemeClr val="accent1">
                    <a:lumMod val="50000"/>
                  </a:schemeClr>
                </a:solidFill>
                <a:effectLst/>
                <a:uFillTx/>
                <a:sym typeface="Helvetica Light"/>
              </a:rPr>
              <a:t> Penetration</a:t>
            </a:r>
            <a:endParaRPr kumimoji="0" lang="es-CO" sz="1800" b="0" i="0" u="none" strike="noStrike" cap="none" spc="0" normalizeH="0" baseline="0" dirty="0">
              <a:ln>
                <a:noFill/>
              </a:ln>
              <a:solidFill>
                <a:schemeClr val="accent1">
                  <a:lumMod val="50000"/>
                </a:schemeClr>
              </a:solidFill>
              <a:effectLst/>
              <a:uFillTx/>
              <a:sym typeface="Helvetica Light"/>
            </a:endParaRPr>
          </a:p>
        </p:txBody>
      </p:sp>
      <p:sp>
        <p:nvSpPr>
          <p:cNvPr id="3" name="2 Rectángulo"/>
          <p:cNvSpPr/>
          <p:nvPr/>
        </p:nvSpPr>
        <p:spPr>
          <a:xfrm>
            <a:off x="3581400" y="7924800"/>
            <a:ext cx="106680" cy="150409"/>
          </a:xfrm>
          <a:prstGeom prst="rect">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12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cxnSp>
        <p:nvCxnSpPr>
          <p:cNvPr id="14" name="13 Conector recto"/>
          <p:cNvCxnSpPr/>
          <p:nvPr/>
        </p:nvCxnSpPr>
        <p:spPr>
          <a:xfrm>
            <a:off x="6514055" y="1693807"/>
            <a:ext cx="0" cy="6124313"/>
          </a:xfrm>
          <a:prstGeom prst="line">
            <a:avLst/>
          </a:prstGeom>
          <a:noFill/>
          <a:ln w="9525" cap="flat">
            <a:solidFill>
              <a:schemeClr val="accent1">
                <a:lumMod val="50000"/>
              </a:schemeClr>
            </a:solidFill>
            <a:prstDash val="sysDash"/>
            <a:miter lim="400000"/>
          </a:ln>
          <a:effectLst/>
          <a:sp3d/>
        </p:spPr>
        <p:style>
          <a:lnRef idx="0">
            <a:scrgbClr r="0" g="0" b="0"/>
          </a:lnRef>
          <a:fillRef idx="0">
            <a:scrgbClr r="0" g="0" b="0"/>
          </a:fillRef>
          <a:effectRef idx="0">
            <a:scrgbClr r="0" g="0" b="0"/>
          </a:effectRef>
          <a:fontRef idx="none"/>
        </p:style>
      </p:cxnSp>
      <p:sp>
        <p:nvSpPr>
          <p:cNvPr id="16" name="15 Rectángulo"/>
          <p:cNvSpPr/>
          <p:nvPr/>
        </p:nvSpPr>
        <p:spPr>
          <a:xfrm>
            <a:off x="685287" y="1693807"/>
            <a:ext cx="5593080" cy="1579920"/>
          </a:xfrm>
          <a:prstGeom prst="rect">
            <a:avLst/>
          </a:prstGeom>
          <a:solidFill>
            <a:schemeClr val="bg2">
              <a:lumMod val="90000"/>
              <a:alpha val="2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Calibri" panose="020F050202020403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CO" sz="2400" dirty="0">
              <a:solidFill>
                <a:srgbClr val="FFFFFF"/>
              </a:solidFill>
              <a:latin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Calibri" panose="020F050202020403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Calibri" panose="020F0502020204030204" pitchFamily="34" charset="0"/>
              <a:sym typeface="Helvetica Light"/>
            </a:endParaRPr>
          </a:p>
        </p:txBody>
      </p:sp>
      <p:sp>
        <p:nvSpPr>
          <p:cNvPr id="17" name="16 Rectángulo"/>
          <p:cNvSpPr/>
          <p:nvPr/>
        </p:nvSpPr>
        <p:spPr>
          <a:xfrm>
            <a:off x="6644640" y="1693807"/>
            <a:ext cx="5593080" cy="1579920"/>
          </a:xfrm>
          <a:prstGeom prst="rect">
            <a:avLst/>
          </a:prstGeom>
          <a:solidFill>
            <a:schemeClr val="bg2">
              <a:lumMod val="90000"/>
              <a:alpha val="2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Calibri" panose="020F050202020403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CO" sz="2400" dirty="0">
              <a:solidFill>
                <a:srgbClr val="FFFFFF"/>
              </a:solidFill>
              <a:latin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smtClean="0">
              <a:ln>
                <a:noFill/>
              </a:ln>
              <a:solidFill>
                <a:srgbClr val="FFFFFF"/>
              </a:solidFill>
              <a:effectLst/>
              <a:uFillTx/>
              <a:latin typeface="Calibri" panose="020F050202020403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dirty="0">
              <a:ln>
                <a:noFill/>
              </a:ln>
              <a:solidFill>
                <a:srgbClr val="FFFFFF"/>
              </a:solidFill>
              <a:effectLst/>
              <a:uFillTx/>
              <a:latin typeface="Calibri" panose="020F0502020204030204" pitchFamily="34" charset="0"/>
              <a:sym typeface="Helvetica Light"/>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 name="Chart 162"/>
          <p:cNvGraphicFramePr/>
          <p:nvPr>
            <p:extLst>
              <p:ext uri="{D42A27DB-BD31-4B8C-83A1-F6EECF244321}">
                <p14:modId xmlns:p14="http://schemas.microsoft.com/office/powerpoint/2010/main" val="4008478093"/>
              </p:ext>
            </p:extLst>
          </p:nvPr>
        </p:nvGraphicFramePr>
        <p:xfrm>
          <a:off x="1200150" y="3265318"/>
          <a:ext cx="4502002" cy="4502002"/>
        </p:xfrm>
        <a:graphic>
          <a:graphicData uri="http://schemas.openxmlformats.org/drawingml/2006/chart">
            <c:chart xmlns:c="http://schemas.openxmlformats.org/drawingml/2006/chart" xmlns:r="http://schemas.openxmlformats.org/officeDocument/2006/relationships" r:id="rId2"/>
          </a:graphicData>
        </a:graphic>
      </p:graphicFrame>
      <p:sp>
        <p:nvSpPr>
          <p:cNvPr id="163" name="Shape 163"/>
          <p:cNvSpPr/>
          <p:nvPr/>
        </p:nvSpPr>
        <p:spPr>
          <a:xfrm>
            <a:off x="1982974" y="1747937"/>
            <a:ext cx="2875787"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sz="2400" dirty="0">
                <a:solidFill>
                  <a:schemeClr val="accent1">
                    <a:lumMod val="50000"/>
                  </a:schemeClr>
                </a:solidFill>
              </a:rPr>
              <a:t>Usuarios de </a:t>
            </a:r>
            <a:r>
              <a:rPr sz="2400" dirty="0" smtClean="0">
                <a:solidFill>
                  <a:schemeClr val="accent1">
                    <a:lumMod val="50000"/>
                  </a:schemeClr>
                </a:solidFill>
              </a:rPr>
              <a:t>Internet</a:t>
            </a:r>
            <a:endParaRPr lang="es-CO" sz="2400" dirty="0" smtClean="0">
              <a:solidFill>
                <a:schemeClr val="accent1">
                  <a:lumMod val="50000"/>
                </a:schemeClr>
              </a:solidFill>
            </a:endParaRPr>
          </a:p>
          <a:p>
            <a:r>
              <a:rPr sz="3200" b="1" dirty="0" smtClean="0">
                <a:solidFill>
                  <a:schemeClr val="accent1">
                    <a:lumMod val="50000"/>
                  </a:schemeClr>
                </a:solidFill>
              </a:rPr>
              <a:t> </a:t>
            </a:r>
            <a:r>
              <a:rPr sz="3200" b="1" dirty="0">
                <a:solidFill>
                  <a:schemeClr val="accent1">
                    <a:lumMod val="50000"/>
                  </a:schemeClr>
                </a:solidFill>
              </a:rPr>
              <a:t>1995</a:t>
            </a:r>
          </a:p>
        </p:txBody>
      </p:sp>
      <p:graphicFrame>
        <p:nvGraphicFramePr>
          <p:cNvPr id="164" name="Chart 164"/>
          <p:cNvGraphicFramePr/>
          <p:nvPr>
            <p:extLst>
              <p:ext uri="{D42A27DB-BD31-4B8C-83A1-F6EECF244321}">
                <p14:modId xmlns:p14="http://schemas.microsoft.com/office/powerpoint/2010/main" val="3832975717"/>
              </p:ext>
            </p:extLst>
          </p:nvPr>
        </p:nvGraphicFramePr>
        <p:xfrm>
          <a:off x="7112669" y="3323138"/>
          <a:ext cx="4502002" cy="4502002"/>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599231" y="3597194"/>
            <a:ext cx="157966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dirty="0" smtClean="0">
                <a:latin typeface="Calibri" panose="020F0502020204030204" pitchFamily="34" charset="0"/>
              </a:rPr>
              <a:t>N: 238</a:t>
            </a:r>
            <a:endParaRPr kumimoji="0" lang="es-CO" sz="2000" b="0" i="0" u="none" strike="noStrike" cap="none" spc="0" normalizeH="0" baseline="0" dirty="0">
              <a:ln>
                <a:noFill/>
              </a:ln>
              <a:solidFill>
                <a:srgbClr val="000000"/>
              </a:solidFill>
              <a:effectLst/>
              <a:uFillTx/>
              <a:latin typeface="Calibri" panose="020F0502020204030204" pitchFamily="34" charset="0"/>
              <a:sym typeface="Helvetica Light"/>
            </a:endParaRPr>
          </a:p>
        </p:txBody>
      </p:sp>
      <p:sp>
        <p:nvSpPr>
          <p:cNvPr id="14" name="13 CuadroTexto"/>
          <p:cNvSpPr txBox="1"/>
          <p:nvPr/>
        </p:nvSpPr>
        <p:spPr>
          <a:xfrm>
            <a:off x="4934392" y="6828073"/>
            <a:ext cx="157966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dirty="0" smtClean="0">
                <a:latin typeface="Calibri" panose="020F0502020204030204" pitchFamily="34" charset="0"/>
              </a:rPr>
              <a:t>N: 508</a:t>
            </a:r>
            <a:endParaRPr kumimoji="0" lang="es-CO" sz="2000" b="0" i="0" u="none" strike="noStrike" cap="none" spc="0" normalizeH="0" baseline="0" dirty="0">
              <a:ln>
                <a:noFill/>
              </a:ln>
              <a:solidFill>
                <a:srgbClr val="000000"/>
              </a:solidFill>
              <a:effectLst/>
              <a:uFillTx/>
              <a:latin typeface="Calibri" panose="020F0502020204030204" pitchFamily="34" charset="0"/>
              <a:sym typeface="Helvetica Light"/>
            </a:endParaRPr>
          </a:p>
        </p:txBody>
      </p:sp>
      <p:sp>
        <p:nvSpPr>
          <p:cNvPr id="15" name="14 CuadroTexto"/>
          <p:cNvSpPr txBox="1"/>
          <p:nvPr/>
        </p:nvSpPr>
        <p:spPr>
          <a:xfrm>
            <a:off x="10594477" y="7116005"/>
            <a:ext cx="157966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dirty="0" smtClean="0">
                <a:latin typeface="Calibri" panose="020F0502020204030204" pitchFamily="34" charset="0"/>
              </a:rPr>
              <a:t>N:1.390</a:t>
            </a:r>
            <a:endParaRPr kumimoji="0" lang="es-CO" sz="2000" b="0" i="0" u="none" strike="noStrike" cap="none" spc="0" normalizeH="0" baseline="0" dirty="0">
              <a:ln>
                <a:noFill/>
              </a:ln>
              <a:solidFill>
                <a:srgbClr val="000000"/>
              </a:solidFill>
              <a:effectLst/>
              <a:uFillTx/>
              <a:latin typeface="Calibri" panose="020F0502020204030204" pitchFamily="34" charset="0"/>
              <a:sym typeface="Helvetica Light"/>
            </a:endParaRPr>
          </a:p>
        </p:txBody>
      </p:sp>
      <p:sp>
        <p:nvSpPr>
          <p:cNvPr id="16" name="15 CuadroTexto"/>
          <p:cNvSpPr txBox="1"/>
          <p:nvPr/>
        </p:nvSpPr>
        <p:spPr>
          <a:xfrm>
            <a:off x="11036437" y="3802378"/>
            <a:ext cx="157966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CO" sz="2000" dirty="0" smtClean="0">
                <a:latin typeface="Calibri" panose="020F0502020204030204" pitchFamily="34" charset="0"/>
              </a:rPr>
              <a:t>N: 672</a:t>
            </a:r>
            <a:endParaRPr kumimoji="0" lang="es-CO" sz="2000" b="0" i="0" u="none" strike="noStrike" cap="none" spc="0" normalizeH="0" baseline="0" dirty="0">
              <a:ln>
                <a:noFill/>
              </a:ln>
              <a:solidFill>
                <a:srgbClr val="000000"/>
              </a:solidFill>
              <a:effectLst/>
              <a:uFillTx/>
              <a:latin typeface="Calibri" panose="020F0502020204030204" pitchFamily="34" charset="0"/>
              <a:sym typeface="Helvetica Light"/>
            </a:endParaRPr>
          </a:p>
        </p:txBody>
      </p:sp>
      <p:sp>
        <p:nvSpPr>
          <p:cNvPr id="3" name="2 CuadroTexto"/>
          <p:cNvSpPr txBox="1"/>
          <p:nvPr/>
        </p:nvSpPr>
        <p:spPr>
          <a:xfrm>
            <a:off x="2765040" y="8424839"/>
            <a:ext cx="51816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rgbClr val="000000"/>
                </a:solidFill>
                <a:effectLst/>
                <a:uFillTx/>
                <a:latin typeface="+mn-lt"/>
                <a:ea typeface="+mn-ea"/>
                <a:cs typeface="+mn-cs"/>
                <a:sym typeface="Helvetica Light"/>
              </a:rPr>
              <a:t>País</a:t>
            </a:r>
            <a:r>
              <a:rPr kumimoji="0" lang="es-CO" sz="1600" b="0" i="0" u="none" strike="noStrike" cap="none" spc="0" normalizeH="0" dirty="0" smtClean="0">
                <a:ln>
                  <a:noFill/>
                </a:ln>
                <a:solidFill>
                  <a:srgbClr val="000000"/>
                </a:solidFill>
                <a:effectLst/>
                <a:uFillTx/>
                <a:latin typeface="+mn-lt"/>
                <a:ea typeface="+mn-ea"/>
                <a:cs typeface="+mn-cs"/>
                <a:sym typeface="Helvetica Light"/>
              </a:rPr>
              <a:t> Desarrollado</a:t>
            </a:r>
            <a:endParaRPr kumimoji="0" lang="es-CO" sz="1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3 Rectángulo"/>
          <p:cNvSpPr/>
          <p:nvPr/>
        </p:nvSpPr>
        <p:spPr>
          <a:xfrm>
            <a:off x="4283280" y="8368877"/>
            <a:ext cx="180000" cy="471924"/>
          </a:xfrm>
          <a:prstGeom prst="rect">
            <a:avLst/>
          </a:prstGeom>
          <a:solidFill>
            <a:schemeClr val="accent1">
              <a:lumMod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Calibri" panose="020F0502020204030204" pitchFamily="34" charset="0"/>
              <a:sym typeface="Helvetica Light"/>
            </a:endParaRPr>
          </a:p>
        </p:txBody>
      </p:sp>
      <p:sp>
        <p:nvSpPr>
          <p:cNvPr id="19" name="18 CuadroTexto"/>
          <p:cNvSpPr txBox="1"/>
          <p:nvPr/>
        </p:nvSpPr>
        <p:spPr>
          <a:xfrm>
            <a:off x="4755190" y="8430432"/>
            <a:ext cx="51816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CO" sz="1600" b="0" i="0" u="none" strike="noStrike" cap="none" spc="0" normalizeH="0" baseline="0" dirty="0" smtClean="0">
                <a:ln>
                  <a:noFill/>
                </a:ln>
                <a:solidFill>
                  <a:srgbClr val="000000"/>
                </a:solidFill>
                <a:effectLst/>
                <a:uFillTx/>
                <a:latin typeface="Calibri" panose="020F0502020204030204" pitchFamily="34" charset="0"/>
                <a:sym typeface="Helvetica Light"/>
              </a:rPr>
              <a:t>País en</a:t>
            </a:r>
            <a:r>
              <a:rPr kumimoji="0" lang="es-CO" sz="1600" b="0" i="0" u="none" strike="noStrike" cap="none" spc="0" normalizeH="0" dirty="0" smtClean="0">
                <a:ln>
                  <a:noFill/>
                </a:ln>
                <a:solidFill>
                  <a:srgbClr val="000000"/>
                </a:solidFill>
                <a:effectLst/>
                <a:uFillTx/>
                <a:latin typeface="Calibri" panose="020F0502020204030204" pitchFamily="34" charset="0"/>
                <a:sym typeface="Helvetica Light"/>
              </a:rPr>
              <a:t> Desarrollo</a:t>
            </a:r>
            <a:endParaRPr kumimoji="0" lang="es-CO" sz="1600" b="0" i="0" u="none" strike="noStrike" cap="none" spc="0" normalizeH="0" baseline="0" dirty="0">
              <a:ln>
                <a:noFill/>
              </a:ln>
              <a:solidFill>
                <a:srgbClr val="000000"/>
              </a:solidFill>
              <a:effectLst/>
              <a:uFillTx/>
              <a:latin typeface="Calibri" panose="020F0502020204030204" pitchFamily="34" charset="0"/>
              <a:sym typeface="Helvetica Light"/>
            </a:endParaRPr>
          </a:p>
        </p:txBody>
      </p:sp>
      <p:sp>
        <p:nvSpPr>
          <p:cNvPr id="20" name="19 Rectángulo"/>
          <p:cNvSpPr/>
          <p:nvPr/>
        </p:nvSpPr>
        <p:spPr>
          <a:xfrm>
            <a:off x="6273430" y="8520432"/>
            <a:ext cx="180000" cy="180000"/>
          </a:xfrm>
          <a:prstGeom prst="rect">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Shape 160"/>
          <p:cNvSpPr/>
          <p:nvPr/>
        </p:nvSpPr>
        <p:spPr>
          <a:xfrm>
            <a:off x="8805903" y="743555"/>
            <a:ext cx="3967433"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r>
              <a:rPr lang="es-CO" sz="2800" dirty="0">
                <a:solidFill>
                  <a:schemeClr val="accent1">
                    <a:lumMod val="75000"/>
                  </a:schemeClr>
                </a:solidFill>
                <a:latin typeface="Calibri" panose="020F0502020204030204" pitchFamily="34" charset="0"/>
              </a:rPr>
              <a:t>El internet en crecimiento</a:t>
            </a:r>
            <a:endParaRPr sz="2800" dirty="0">
              <a:solidFill>
                <a:schemeClr val="accent1">
                  <a:lumMod val="75000"/>
                </a:schemeClr>
              </a:solidFill>
              <a:latin typeface="Calibri" panose="020F0502020204030204" pitchFamily="34" charset="0"/>
            </a:endParaRPr>
          </a:p>
        </p:txBody>
      </p:sp>
      <p:sp>
        <p:nvSpPr>
          <p:cNvPr id="22" name="21 CuadroTexto"/>
          <p:cNvSpPr txBox="1"/>
          <p:nvPr/>
        </p:nvSpPr>
        <p:spPr>
          <a:xfrm>
            <a:off x="657536"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sp>
        <p:nvSpPr>
          <p:cNvPr id="23" name="22 Rectángulo"/>
          <p:cNvSpPr/>
          <p:nvPr/>
        </p:nvSpPr>
        <p:spPr>
          <a:xfrm>
            <a:off x="680350" y="2186069"/>
            <a:ext cx="5593080" cy="533479"/>
          </a:xfrm>
          <a:prstGeom prst="rect">
            <a:avLst/>
          </a:prstGeom>
          <a:solidFill>
            <a:schemeClr val="bg2">
              <a:lumMod val="90000"/>
              <a:alpha val="2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800" b="0" i="0" u="none" strike="noStrike" cap="none" spc="0" normalizeH="0" baseline="0">
              <a:ln>
                <a:noFill/>
              </a:ln>
              <a:solidFill>
                <a:srgbClr val="FFFFFF"/>
              </a:solidFill>
              <a:effectLst/>
              <a:uFillTx/>
              <a:latin typeface="Calibri" panose="020F0502020204030204" pitchFamily="34" charset="0"/>
              <a:sym typeface="Helvetica Light"/>
            </a:endParaRPr>
          </a:p>
        </p:txBody>
      </p:sp>
      <p:cxnSp>
        <p:nvCxnSpPr>
          <p:cNvPr id="24" name="23 Conector recto"/>
          <p:cNvCxnSpPr/>
          <p:nvPr/>
        </p:nvCxnSpPr>
        <p:spPr>
          <a:xfrm>
            <a:off x="6514055" y="1756410"/>
            <a:ext cx="30480" cy="6207343"/>
          </a:xfrm>
          <a:prstGeom prst="line">
            <a:avLst/>
          </a:prstGeom>
          <a:noFill/>
          <a:ln w="9525" cap="flat">
            <a:solidFill>
              <a:schemeClr val="accent1">
                <a:lumMod val="50000"/>
              </a:schemeClr>
            </a:solidFill>
            <a:prstDash val="sysDash"/>
            <a:miter lim="400000"/>
          </a:ln>
          <a:effectLst/>
          <a:sp3d/>
        </p:spPr>
        <p:style>
          <a:lnRef idx="0">
            <a:scrgbClr r="0" g="0" b="0"/>
          </a:lnRef>
          <a:fillRef idx="0">
            <a:scrgbClr r="0" g="0" b="0"/>
          </a:fillRef>
          <a:effectRef idx="0">
            <a:scrgbClr r="0" g="0" b="0"/>
          </a:effectRef>
          <a:fontRef idx="none"/>
        </p:style>
      </p:cxnSp>
      <p:sp>
        <p:nvSpPr>
          <p:cNvPr id="25" name="Shape 163"/>
          <p:cNvSpPr/>
          <p:nvPr/>
        </p:nvSpPr>
        <p:spPr>
          <a:xfrm>
            <a:off x="7998059" y="1753017"/>
            <a:ext cx="2875787"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sz="2400" dirty="0">
                <a:solidFill>
                  <a:schemeClr val="accent1">
                    <a:lumMod val="50000"/>
                  </a:schemeClr>
                </a:solidFill>
              </a:rPr>
              <a:t>Usuarios de </a:t>
            </a:r>
            <a:r>
              <a:rPr sz="2400" dirty="0" smtClean="0">
                <a:solidFill>
                  <a:schemeClr val="accent1">
                    <a:lumMod val="50000"/>
                  </a:schemeClr>
                </a:solidFill>
              </a:rPr>
              <a:t>Internet</a:t>
            </a:r>
            <a:endParaRPr lang="es-CO" sz="2400" dirty="0" smtClean="0">
              <a:solidFill>
                <a:schemeClr val="accent1">
                  <a:lumMod val="50000"/>
                </a:schemeClr>
              </a:solidFill>
            </a:endParaRPr>
          </a:p>
          <a:p>
            <a:r>
              <a:rPr sz="3200" b="1" dirty="0" smtClean="0">
                <a:solidFill>
                  <a:schemeClr val="accent1">
                    <a:lumMod val="50000"/>
                  </a:schemeClr>
                </a:solidFill>
              </a:rPr>
              <a:t> </a:t>
            </a:r>
            <a:r>
              <a:rPr lang="es-CO" sz="3200" b="1" dirty="0" smtClean="0">
                <a:solidFill>
                  <a:schemeClr val="accent1">
                    <a:lumMod val="50000"/>
                  </a:schemeClr>
                </a:solidFill>
              </a:rPr>
              <a:t>2015</a:t>
            </a:r>
            <a:endParaRPr sz="3200" b="1" dirty="0">
              <a:solidFill>
                <a:schemeClr val="accent1">
                  <a:lumMod val="50000"/>
                </a:schemeClr>
              </a:solidFill>
            </a:endParaRPr>
          </a:p>
        </p:txBody>
      </p:sp>
      <p:sp>
        <p:nvSpPr>
          <p:cNvPr id="26" name="25 Rectángulo"/>
          <p:cNvSpPr/>
          <p:nvPr/>
        </p:nvSpPr>
        <p:spPr>
          <a:xfrm>
            <a:off x="6748133" y="2186069"/>
            <a:ext cx="5593080" cy="533479"/>
          </a:xfrm>
          <a:prstGeom prst="rect">
            <a:avLst/>
          </a:prstGeom>
          <a:solidFill>
            <a:schemeClr val="bg2">
              <a:lumMod val="90000"/>
              <a:alpha val="23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CO" sz="2800" b="0" i="0" u="none" strike="noStrike" cap="none" spc="0" normalizeH="0" baseline="0">
              <a:ln>
                <a:noFill/>
              </a:ln>
              <a:solidFill>
                <a:srgbClr val="FFFFFF"/>
              </a:solidFill>
              <a:effectLst/>
              <a:uFillTx/>
              <a:latin typeface="Calibri" panose="020F0502020204030204" pitchFamily="34" charset="0"/>
              <a:sym typeface="Helvetica Ligh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2817502" y="1363859"/>
            <a:ext cx="6868868" cy="139525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b="1">
                <a:solidFill>
                  <a:schemeClr val="accent1">
                    <a:satOff val="-3355"/>
                    <a:lumOff val="26614"/>
                  </a:schemeClr>
                </a:solidFill>
                <a:latin typeface="Calibri"/>
                <a:ea typeface="Calibri"/>
                <a:cs typeface="Calibri"/>
                <a:sym typeface="Calibri"/>
              </a:defRPr>
            </a:pPr>
            <a:r>
              <a:rPr lang="es-CO" sz="2800" b="1" dirty="0" smtClean="0">
                <a:solidFill>
                  <a:schemeClr val="accent1">
                    <a:lumMod val="75000"/>
                  </a:schemeClr>
                </a:solidFill>
                <a:latin typeface="Calibri" panose="020F0502020204030204" pitchFamily="34" charset="0"/>
                <a:ea typeface="Helvetica"/>
                <a:cs typeface="Helvetica"/>
                <a:sym typeface="Helvetica"/>
              </a:rPr>
              <a:t>Crecimiento comparado usuarios de Internet </a:t>
            </a:r>
          </a:p>
          <a:p>
            <a:pPr>
              <a:defRPr sz="4000" b="1">
                <a:solidFill>
                  <a:schemeClr val="accent1">
                    <a:satOff val="-3355"/>
                    <a:lumOff val="26614"/>
                  </a:schemeClr>
                </a:solidFill>
                <a:latin typeface="Calibri"/>
                <a:ea typeface="Calibri"/>
                <a:cs typeface="Calibri"/>
                <a:sym typeface="Calibri"/>
              </a:defRPr>
            </a:pPr>
            <a:r>
              <a:rPr lang="es-CO" sz="2800" b="1" dirty="0" smtClean="0">
                <a:solidFill>
                  <a:schemeClr val="accent1">
                    <a:lumMod val="75000"/>
                  </a:schemeClr>
                </a:solidFill>
                <a:latin typeface="Calibri" panose="020F0502020204030204" pitchFamily="34" charset="0"/>
                <a:ea typeface="Helvetica"/>
                <a:cs typeface="Helvetica"/>
                <a:sym typeface="Helvetica"/>
              </a:rPr>
              <a:t>Latinoamérica/OECD </a:t>
            </a:r>
          </a:p>
          <a:p>
            <a:pPr>
              <a:defRPr sz="4000" b="1">
                <a:solidFill>
                  <a:schemeClr val="accent1">
                    <a:satOff val="-3355"/>
                    <a:lumOff val="26614"/>
                  </a:schemeClr>
                </a:solidFill>
                <a:latin typeface="Calibri"/>
                <a:ea typeface="Calibri"/>
                <a:cs typeface="Calibri"/>
                <a:sym typeface="Calibri"/>
              </a:defRPr>
            </a:pPr>
            <a:r>
              <a:rPr lang="es-CO" sz="2800" b="1" dirty="0" smtClean="0">
                <a:solidFill>
                  <a:schemeClr val="accent1">
                    <a:lumMod val="75000"/>
                  </a:schemeClr>
                </a:solidFill>
                <a:latin typeface="Calibri" panose="020F0502020204030204" pitchFamily="34" charset="0"/>
                <a:ea typeface="Helvetica"/>
                <a:cs typeface="Helvetica"/>
                <a:sym typeface="Helvetica"/>
              </a:rPr>
              <a:t>2006-2013</a:t>
            </a:r>
            <a:endParaRPr lang="es-CO" sz="2800" b="1" dirty="0">
              <a:solidFill>
                <a:schemeClr val="accent1">
                  <a:lumMod val="75000"/>
                </a:schemeClr>
              </a:solidFill>
              <a:latin typeface="Calibri" panose="020F0502020204030204" pitchFamily="34" charset="0"/>
              <a:ea typeface="Helvetica"/>
              <a:cs typeface="Helvetica"/>
              <a:sym typeface="Helvetica"/>
            </a:endParaRPr>
          </a:p>
        </p:txBody>
      </p:sp>
      <p:sp>
        <p:nvSpPr>
          <p:cNvPr id="176" name="Shape 176"/>
          <p:cNvSpPr/>
          <p:nvPr/>
        </p:nvSpPr>
        <p:spPr>
          <a:xfrm>
            <a:off x="11115128" y="8659961"/>
            <a:ext cx="1610272" cy="30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300"/>
            </a:lvl1pPr>
          </a:lstStyle>
          <a:p>
            <a:r>
              <a:rPr dirty="0">
                <a:latin typeface="Calibri" panose="020F0502020204030204" pitchFamily="34" charset="0"/>
              </a:rPr>
              <a:t>Fuente</a:t>
            </a:r>
            <a:r>
              <a:rPr dirty="0"/>
              <a:t>: </a:t>
            </a:r>
            <a:r>
              <a:rPr dirty="0" err="1"/>
              <a:t>Cepal</a:t>
            </a:r>
            <a:r>
              <a:rPr dirty="0"/>
              <a:t>, 2015</a:t>
            </a:r>
          </a:p>
        </p:txBody>
      </p:sp>
      <p:sp>
        <p:nvSpPr>
          <p:cNvPr id="6" name="Shape 160"/>
          <p:cNvSpPr/>
          <p:nvPr/>
        </p:nvSpPr>
        <p:spPr>
          <a:xfrm>
            <a:off x="10738291" y="774332"/>
            <a:ext cx="10265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chemeClr val="accent1">
                    <a:satOff val="-3355"/>
                    <a:lumOff val="26614"/>
                  </a:schemeClr>
                </a:solidFill>
                <a:latin typeface="Helvetica"/>
                <a:ea typeface="Helvetica"/>
                <a:cs typeface="Helvetica"/>
                <a:sym typeface="Helvetica"/>
              </a:defRPr>
            </a:lvl1pPr>
          </a:lstStyle>
          <a:p>
            <a:endParaRPr sz="2400" dirty="0">
              <a:solidFill>
                <a:schemeClr val="accent1">
                  <a:lumMod val="50000"/>
                </a:schemeClr>
              </a:solidFill>
            </a:endParaRPr>
          </a:p>
        </p:txBody>
      </p:sp>
      <p:sp>
        <p:nvSpPr>
          <p:cNvPr id="7" name="6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pic>
        <p:nvPicPr>
          <p:cNvPr id="2" name="Imagen 1"/>
          <p:cNvPicPr>
            <a:picLocks noChangeAspect="1"/>
          </p:cNvPicPr>
          <p:nvPr/>
        </p:nvPicPr>
        <p:blipFill>
          <a:blip r:embed="rId2"/>
          <a:stretch>
            <a:fillRect/>
          </a:stretch>
        </p:blipFill>
        <p:spPr>
          <a:xfrm>
            <a:off x="1417704" y="2788916"/>
            <a:ext cx="11251591" cy="5885534"/>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2626339" y="1001175"/>
            <a:ext cx="7752122"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b="1">
                <a:solidFill>
                  <a:schemeClr val="accent1">
                    <a:satOff val="-3355"/>
                    <a:lumOff val="26614"/>
                  </a:schemeClr>
                </a:solidFill>
                <a:latin typeface="Calibri"/>
                <a:ea typeface="Calibri"/>
                <a:cs typeface="Calibri"/>
                <a:sym typeface="Calibri"/>
              </a:defRPr>
            </a:pPr>
            <a:r>
              <a:rPr lang="es-CO" sz="2800" b="1" dirty="0" smtClean="0">
                <a:solidFill>
                  <a:schemeClr val="accent1">
                    <a:lumMod val="75000"/>
                  </a:schemeClr>
                </a:solidFill>
                <a:latin typeface="Calibri" panose="020F0502020204030204" pitchFamily="34" charset="0"/>
                <a:ea typeface="Helvetica"/>
                <a:cs typeface="Helvetica"/>
              </a:rPr>
              <a:t>Crecimiento usuarios de Internet en Latinoamérica </a:t>
            </a:r>
          </a:p>
          <a:p>
            <a:pPr>
              <a:defRPr sz="4000" b="1">
                <a:solidFill>
                  <a:schemeClr val="accent1">
                    <a:satOff val="-3355"/>
                    <a:lumOff val="26614"/>
                  </a:schemeClr>
                </a:solidFill>
                <a:latin typeface="Calibri"/>
                <a:ea typeface="Calibri"/>
                <a:cs typeface="Calibri"/>
                <a:sym typeface="Calibri"/>
              </a:defRPr>
            </a:pPr>
            <a:r>
              <a:rPr lang="es-CO" sz="2800" b="1" dirty="0" smtClean="0">
                <a:solidFill>
                  <a:schemeClr val="accent1">
                    <a:lumMod val="75000"/>
                  </a:schemeClr>
                </a:solidFill>
                <a:latin typeface="Calibri" panose="020F0502020204030204" pitchFamily="34" charset="0"/>
                <a:ea typeface="Helvetica"/>
                <a:cs typeface="Helvetica"/>
              </a:rPr>
              <a:t>2006-2013</a:t>
            </a:r>
            <a:endParaRPr lang="es-CO" sz="2800" b="1" dirty="0">
              <a:solidFill>
                <a:schemeClr val="accent1">
                  <a:lumMod val="75000"/>
                </a:schemeClr>
              </a:solidFill>
              <a:latin typeface="Calibri" panose="020F0502020204030204" pitchFamily="34" charset="0"/>
              <a:ea typeface="Helvetica"/>
              <a:cs typeface="Helvetica"/>
            </a:endParaRPr>
          </a:p>
        </p:txBody>
      </p:sp>
      <p:sp>
        <p:nvSpPr>
          <p:cNvPr id="180" name="Shape 180"/>
          <p:cNvSpPr/>
          <p:nvPr/>
        </p:nvSpPr>
        <p:spPr>
          <a:xfrm>
            <a:off x="11297360" y="8512692"/>
            <a:ext cx="1407437"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r>
              <a:rPr dirty="0">
                <a:latin typeface="Calibri" panose="020F0502020204030204" pitchFamily="34" charset="0"/>
              </a:rPr>
              <a:t>Fuente</a:t>
            </a:r>
            <a:r>
              <a:rPr dirty="0"/>
              <a:t>: Cepal.2015</a:t>
            </a:r>
          </a:p>
        </p:txBody>
      </p:sp>
      <p:sp>
        <p:nvSpPr>
          <p:cNvPr id="6" name="5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pic>
        <p:nvPicPr>
          <p:cNvPr id="2" name="Imagen 1"/>
          <p:cNvPicPr>
            <a:picLocks noChangeAspect="1"/>
          </p:cNvPicPr>
          <p:nvPr/>
        </p:nvPicPr>
        <p:blipFill>
          <a:blip r:embed="rId2"/>
          <a:stretch>
            <a:fillRect/>
          </a:stretch>
        </p:blipFill>
        <p:spPr>
          <a:xfrm>
            <a:off x="798242" y="2177428"/>
            <a:ext cx="11889142" cy="6211693"/>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3121592" y="1001175"/>
            <a:ext cx="6633226" cy="964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b="1">
                <a:solidFill>
                  <a:schemeClr val="accent1">
                    <a:satOff val="-3355"/>
                    <a:lumOff val="26614"/>
                  </a:schemeClr>
                </a:solidFill>
                <a:latin typeface="Calibri"/>
                <a:ea typeface="Calibri"/>
                <a:cs typeface="Calibri"/>
                <a:sym typeface="Calibri"/>
              </a:defRPr>
            </a:pPr>
            <a:r>
              <a:rPr lang="es-CO" sz="2800" b="1" dirty="0" smtClean="0">
                <a:solidFill>
                  <a:schemeClr val="accent1">
                    <a:lumMod val="75000"/>
                  </a:schemeClr>
                </a:solidFill>
                <a:latin typeface="Calibri" panose="020F0502020204030204" pitchFamily="34" charset="0"/>
                <a:ea typeface="Helvetica"/>
                <a:cs typeface="Helvetica"/>
              </a:rPr>
              <a:t>Penetración banda ancha en Latinoamérica </a:t>
            </a:r>
          </a:p>
          <a:p>
            <a:pPr>
              <a:defRPr sz="4000" b="1">
                <a:solidFill>
                  <a:schemeClr val="accent1">
                    <a:satOff val="-3355"/>
                    <a:lumOff val="26614"/>
                  </a:schemeClr>
                </a:solidFill>
                <a:latin typeface="Calibri"/>
                <a:ea typeface="Calibri"/>
                <a:cs typeface="Calibri"/>
                <a:sym typeface="Calibri"/>
              </a:defRPr>
            </a:pPr>
            <a:r>
              <a:rPr lang="es-CO" sz="2800" b="1" dirty="0" smtClean="0">
                <a:solidFill>
                  <a:schemeClr val="accent1">
                    <a:lumMod val="75000"/>
                  </a:schemeClr>
                </a:solidFill>
                <a:latin typeface="Calibri" panose="020F0502020204030204" pitchFamily="34" charset="0"/>
                <a:ea typeface="Helvetica"/>
                <a:cs typeface="Helvetica"/>
              </a:rPr>
              <a:t>2013</a:t>
            </a:r>
            <a:endParaRPr lang="es-CO" sz="2800" b="1" dirty="0">
              <a:solidFill>
                <a:schemeClr val="accent1">
                  <a:lumMod val="75000"/>
                </a:schemeClr>
              </a:solidFill>
              <a:latin typeface="Calibri" panose="020F0502020204030204" pitchFamily="34" charset="0"/>
              <a:ea typeface="Helvetica"/>
              <a:cs typeface="Helvetica"/>
            </a:endParaRPr>
          </a:p>
        </p:txBody>
      </p:sp>
      <p:sp>
        <p:nvSpPr>
          <p:cNvPr id="184" name="Shape 184"/>
          <p:cNvSpPr/>
          <p:nvPr/>
        </p:nvSpPr>
        <p:spPr>
          <a:xfrm>
            <a:off x="11272570" y="8648699"/>
            <a:ext cx="1452830" cy="279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r>
              <a:rPr dirty="0"/>
              <a:t>Fuente: Cepal.2015</a:t>
            </a:r>
          </a:p>
        </p:txBody>
      </p:sp>
      <p:sp>
        <p:nvSpPr>
          <p:cNvPr id="6" name="5 CuadroTexto"/>
          <p:cNvSpPr txBox="1"/>
          <p:nvPr/>
        </p:nvSpPr>
        <p:spPr>
          <a:xfrm>
            <a:off x="609600" y="151468"/>
            <a:ext cx="12115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s-CO" sz="4000" b="1" i="0" u="none" strike="noStrike" cap="none" spc="0" normalizeH="0" baseline="0" dirty="0" smtClean="0">
                <a:ln>
                  <a:noFill/>
                </a:ln>
                <a:solidFill>
                  <a:schemeClr val="accent1">
                    <a:lumMod val="50000"/>
                  </a:schemeClr>
                </a:solidFill>
                <a:effectLst/>
                <a:uFillTx/>
                <a:latin typeface="Calibri" panose="020F0502020204030204" pitchFamily="34" charset="0"/>
                <a:sym typeface="Helvetica Light"/>
              </a:rPr>
              <a:t>Economía</a:t>
            </a:r>
            <a:r>
              <a:rPr kumimoji="0" lang="es-CO" sz="4000" b="1" i="0" u="none" strike="noStrike" cap="none" spc="0" normalizeH="0" dirty="0" smtClean="0">
                <a:ln>
                  <a:noFill/>
                </a:ln>
                <a:solidFill>
                  <a:schemeClr val="accent1">
                    <a:lumMod val="50000"/>
                  </a:schemeClr>
                </a:solidFill>
                <a:effectLst/>
                <a:uFillTx/>
                <a:latin typeface="Calibri" panose="020F0502020204030204" pitchFamily="34" charset="0"/>
                <a:sym typeface="Helvetica Light"/>
              </a:rPr>
              <a:t> Digital</a:t>
            </a:r>
            <a:endParaRPr kumimoji="0" lang="es-CO" sz="4000" b="1" i="0" u="none" strike="noStrike" cap="none" spc="0" normalizeH="0" baseline="0" dirty="0">
              <a:ln>
                <a:noFill/>
              </a:ln>
              <a:solidFill>
                <a:schemeClr val="accent1">
                  <a:lumMod val="50000"/>
                </a:schemeClr>
              </a:solidFill>
              <a:effectLst/>
              <a:uFillTx/>
              <a:latin typeface="Calibri" panose="020F0502020204030204" pitchFamily="34" charset="0"/>
              <a:sym typeface="Helvetica Light"/>
            </a:endParaRPr>
          </a:p>
        </p:txBody>
      </p:sp>
      <p:pic>
        <p:nvPicPr>
          <p:cNvPr id="2" name="Imagen 1"/>
          <p:cNvPicPr>
            <a:picLocks noChangeAspect="1"/>
          </p:cNvPicPr>
          <p:nvPr/>
        </p:nvPicPr>
        <p:blipFill>
          <a:blip r:embed="rId2"/>
          <a:stretch>
            <a:fillRect/>
          </a:stretch>
        </p:blipFill>
        <p:spPr>
          <a:xfrm>
            <a:off x="2298354" y="1945113"/>
            <a:ext cx="8121433" cy="7254840"/>
          </a:xfrm>
          <a:prstGeom prst="rect">
            <a:avLst/>
          </a:prstGeom>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6527</TotalTime>
  <Words>1746</Words>
  <Application>Microsoft Office PowerPoint</Application>
  <PresentationFormat>Personalizado</PresentationFormat>
  <Paragraphs>393</Paragraphs>
  <Slides>45</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45</vt:i4>
      </vt:variant>
    </vt:vector>
  </HeadingPairs>
  <TitlesOfParts>
    <vt:vector size="57" baseType="lpstr">
      <vt:lpstr>ＭＳ Ｐゴシック</vt:lpstr>
      <vt:lpstr>ApexSansBoldItalicT</vt:lpstr>
      <vt:lpstr>ApexSansBookT</vt:lpstr>
      <vt:lpstr>Arial</vt:lpstr>
      <vt:lpstr>Calibri</vt:lpstr>
      <vt:lpstr>Gill Sans</vt:lpstr>
      <vt:lpstr>Helvetica</vt:lpstr>
      <vt:lpstr>Helvetica Light</vt:lpstr>
      <vt:lpstr>Helvetica Neue</vt:lpstr>
      <vt:lpstr>Wingdings</vt:lpstr>
      <vt:lpstr>Wingdings 2</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lorenzovillegasconsultores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lorenzovillegasconsultores</dc:title>
  <dc:creator>MARIA FERNANDA QUIÑONES ZAPATA</dc:creator>
  <cp:lastModifiedBy>Business Center2</cp:lastModifiedBy>
  <cp:revision>99</cp:revision>
  <dcterms:modified xsi:type="dcterms:W3CDTF">2016-09-22T04:04:48Z</dcterms:modified>
</cp:coreProperties>
</file>