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56" r:id="rId2"/>
    <p:sldId id="361" r:id="rId3"/>
    <p:sldId id="364" r:id="rId4"/>
    <p:sldId id="359" r:id="rId5"/>
    <p:sldId id="360" r:id="rId6"/>
    <p:sldId id="363" r:id="rId7"/>
    <p:sldId id="348" r:id="rId8"/>
    <p:sldId id="354" r:id="rId9"/>
    <p:sldId id="355" r:id="rId10"/>
    <p:sldId id="352" r:id="rId11"/>
    <p:sldId id="350" r:id="rId12"/>
    <p:sldId id="362" r:id="rId13"/>
    <p:sldId id="323" r:id="rId14"/>
    <p:sldId id="330" r:id="rId15"/>
    <p:sldId id="336" r:id="rId16"/>
    <p:sldId id="357" r:id="rId17"/>
    <p:sldId id="358" r:id="rId18"/>
    <p:sldId id="333" r:id="rId19"/>
    <p:sldId id="285" r:id="rId20"/>
  </p:sldIdLst>
  <p:sldSz cx="12192000" cy="6858000"/>
  <p:notesSz cx="6985000" cy="9271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29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498"/>
    <a:srgbClr val="0F547B"/>
    <a:srgbClr val="1575A8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5677" autoAdjust="0"/>
  </p:normalViewPr>
  <p:slideViewPr>
    <p:cSldViewPr snapToGrid="0" showGuides="1">
      <p:cViewPr varScale="1">
        <p:scale>
          <a:sx n="95" d="100"/>
          <a:sy n="95" d="100"/>
        </p:scale>
        <p:origin x="68" y="92"/>
      </p:cViewPr>
      <p:guideLst>
        <p:guide orient="horz" pos="2999"/>
        <p:guide pos="295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696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fjimenez\Documents\Documents\Documents\Presentaci&#243;n\Mercado%20de%20Capitales\Mercado%20de%20Capitales\Copia%20de%20Libro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CO" sz="1600" b="0" i="0" u="none" strike="noStrike" baseline="0">
                <a:latin typeface="Arial" panose="020B0604020202020204" pitchFamily="34" charset="0"/>
                <a:cs typeface="Arial" panose="020B0604020202020204" pitchFamily="34" charset="0"/>
              </a:rPr>
              <a:t>Portafolio de Inversiones Instituciones Financieras </a:t>
            </a:r>
            <a:endParaRPr lang="es-CO" sz="16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Hoja1!$C$11</c:f>
              <c:strCache>
                <c:ptCount val="1"/>
                <c:pt idx="0">
                  <c:v>Deuda Privada Local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Hoja1!$D$6:$I$6</c:f>
              <c:strCache>
                <c:ptCount val="6"/>
                <c:pt idx="0">
                  <c:v>Estab.Créd</c:v>
                </c:pt>
                <c:pt idx="1">
                  <c:v>IOE</c:v>
                </c:pt>
                <c:pt idx="2">
                  <c:v>Fiduciarias</c:v>
                </c:pt>
                <c:pt idx="3">
                  <c:v>Seguros</c:v>
                </c:pt>
                <c:pt idx="4">
                  <c:v>AFP´s</c:v>
                </c:pt>
                <c:pt idx="5">
                  <c:v>Otros</c:v>
                </c:pt>
              </c:strCache>
            </c:strRef>
          </c:cat>
          <c:val>
            <c:numRef>
              <c:f>Hoja1!$D$11:$I$11</c:f>
              <c:numCache>
                <c:formatCode>0</c:formatCode>
                <c:ptCount val="6"/>
                <c:pt idx="0">
                  <c:v>12.049519999999999</c:v>
                </c:pt>
                <c:pt idx="1">
                  <c:v>5.9458409999999997</c:v>
                </c:pt>
                <c:pt idx="2">
                  <c:v>79.386517999999995</c:v>
                </c:pt>
                <c:pt idx="3">
                  <c:v>21.582777</c:v>
                </c:pt>
                <c:pt idx="4">
                  <c:v>30.758065999999999</c:v>
                </c:pt>
                <c:pt idx="5">
                  <c:v>11.712531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E-4597-8C9C-43948330EB25}"/>
            </c:ext>
          </c:extLst>
        </c:ser>
        <c:ser>
          <c:idx val="2"/>
          <c:order val="1"/>
          <c:tx>
            <c:strRef>
              <c:f>Hoja1!$B$12:$C$12</c:f>
              <c:strCache>
                <c:ptCount val="2"/>
                <c:pt idx="1">
                  <c:v>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Hoja1!$D$12:$I$12</c:f>
              <c:numCache>
                <c:formatCode>0</c:formatCode>
                <c:ptCount val="6"/>
                <c:pt idx="0">
                  <c:v>42.83372</c:v>
                </c:pt>
                <c:pt idx="1">
                  <c:v>10.858669000000001</c:v>
                </c:pt>
                <c:pt idx="2">
                  <c:v>110.63891</c:v>
                </c:pt>
                <c:pt idx="3">
                  <c:v>13.189056000000001</c:v>
                </c:pt>
                <c:pt idx="4">
                  <c:v>72.330811999999995</c:v>
                </c:pt>
                <c:pt idx="5">
                  <c:v>1.956607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2E-4597-8C9C-43948330EB25}"/>
            </c:ext>
          </c:extLst>
        </c:ser>
        <c:ser>
          <c:idx val="1"/>
          <c:order val="2"/>
          <c:tx>
            <c:strRef>
              <c:f>Hoja1!$C$13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Hoja1!$D$6:$I$6</c:f>
              <c:strCache>
                <c:ptCount val="6"/>
                <c:pt idx="0">
                  <c:v>Estab.Créd</c:v>
                </c:pt>
                <c:pt idx="1">
                  <c:v>IOE</c:v>
                </c:pt>
                <c:pt idx="2">
                  <c:v>Fiduciarias</c:v>
                </c:pt>
                <c:pt idx="3">
                  <c:v>Seguros</c:v>
                </c:pt>
                <c:pt idx="4">
                  <c:v>AFP´s</c:v>
                </c:pt>
                <c:pt idx="5">
                  <c:v>Otros</c:v>
                </c:pt>
              </c:strCache>
            </c:strRef>
          </c:cat>
          <c:val>
            <c:numRef>
              <c:f>Hoja1!$D$13:$I$13</c:f>
              <c:numCache>
                <c:formatCode>0</c:formatCode>
                <c:ptCount val="6"/>
                <c:pt idx="0">
                  <c:v>109.20697699999999</c:v>
                </c:pt>
                <c:pt idx="1">
                  <c:v>30.818373000000001</c:v>
                </c:pt>
                <c:pt idx="2">
                  <c:v>261.66106100000002</c:v>
                </c:pt>
                <c:pt idx="3">
                  <c:v>46.073993999999999</c:v>
                </c:pt>
                <c:pt idx="4">
                  <c:v>238.279809</c:v>
                </c:pt>
                <c:pt idx="5">
                  <c:v>20.579940000000001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2E-4597-8C9C-43948330E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1534992"/>
        <c:axId val="1023188032"/>
      </c:barChart>
      <c:catAx>
        <c:axId val="102153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23188032"/>
        <c:crosses val="autoZero"/>
        <c:auto val="1"/>
        <c:lblAlgn val="ctr"/>
        <c:lblOffset val="100"/>
        <c:noMultiLvlLbl val="0"/>
      </c:catAx>
      <c:valAx>
        <c:axId val="102318803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153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30125324126606"/>
          <c:y val="0.90936879746677168"/>
          <c:w val="0.5575613645969959"/>
          <c:h val="7.28743287057321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31197663549506"/>
          <c:y val="4.0200999240871609E-2"/>
          <c:w val="0.81126613305873796"/>
          <c:h val="0.91959800151825677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016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ED5E383C-7D8D-4368-8284-7085F0CCF2D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E1B-41D9-B502-A678D478878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689C440-6925-4362-B10D-3B106F2CBC4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85D6-4F53-B9A8-CA686BFEAF11}"/>
                </c:ext>
              </c:extLst>
            </c:dLbl>
            <c:dLbl>
              <c:idx val="2"/>
              <c:layout>
                <c:manualLayout>
                  <c:x val="-0.21283797033537313"/>
                  <c:y val="-2.0462876358334835E-2"/>
                </c:manualLayout>
              </c:layout>
              <c:tx>
                <c:rich>
                  <a:bodyPr/>
                  <a:lstStyle/>
                  <a:p>
                    <a:fld id="{035C7C57-B954-4215-9CEE-6A50255050C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E1B-41D9-B502-A678D4788783}"/>
                </c:ext>
              </c:extLst>
            </c:dLbl>
            <c:dLbl>
              <c:idx val="3"/>
              <c:layout>
                <c:manualLayout>
                  <c:x val="8.7768235189844192E-3"/>
                  <c:y val="-5.079257751133974E-2"/>
                </c:manualLayout>
              </c:layout>
              <c:tx>
                <c:rich>
                  <a:bodyPr/>
                  <a:lstStyle/>
                  <a:p>
                    <a:fld id="{B422C421-BC3C-4111-9668-72222D5197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E1B-41D9-B502-A678D4788783}"/>
                </c:ext>
              </c:extLst>
            </c:dLbl>
            <c:dLbl>
              <c:idx val="4"/>
              <c:layout>
                <c:manualLayout>
                  <c:x val="0"/>
                  <c:y val="-4.2384100066524127E-2"/>
                </c:manualLayout>
              </c:layout>
              <c:tx>
                <c:rich>
                  <a:bodyPr/>
                  <a:lstStyle/>
                  <a:p>
                    <a:fld id="{C2200788-E02E-45BC-B816-C76242B937E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1E1B-41D9-B502-A678D4788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Hoja2!$C$5:$G$5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</c:numCache>
            </c:numRef>
          </c:xVal>
          <c:yVal>
            <c:numRef>
              <c:f>Hoja2!$C$6:$G$6</c:f>
              <c:numCache>
                <c:formatCode>0.0%</c:formatCode>
                <c:ptCount val="5"/>
                <c:pt idx="0">
                  <c:v>8.2699999999999857E-2</c:v>
                </c:pt>
                <c:pt idx="1">
                  <c:v>8.3019732937686538E-2</c:v>
                </c:pt>
                <c:pt idx="2">
                  <c:v>7.2100000000000206E-2</c:v>
                </c:pt>
                <c:pt idx="3">
                  <c:v>0.11490000000000006</c:v>
                </c:pt>
                <c:pt idx="4">
                  <c:v>7.3900000000000216E-2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Hoja2!$C$2:$G$2</c15:f>
                <c15:dlblRangeCache>
                  <c:ptCount val="5"/>
                  <c:pt idx="0">
                    <c:v>Bancos</c:v>
                  </c:pt>
                  <c:pt idx="1">
                    <c:v>Bancos</c:v>
                  </c:pt>
                  <c:pt idx="2">
                    <c:v>Compañias Holding</c:v>
                  </c:pt>
                  <c:pt idx="3">
                    <c:v>Sector Real</c:v>
                  </c:pt>
                  <c:pt idx="4">
                    <c:v>Sector Real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1E1B-41D9-B502-A678D4788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3190832"/>
        <c:axId val="1023184112"/>
      </c:scatterChart>
      <c:valAx>
        <c:axId val="1023190832"/>
        <c:scaling>
          <c:orientation val="minMax"/>
          <c:min val="0.5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3184112"/>
        <c:crosses val="autoZero"/>
        <c:crossBetween val="midCat"/>
        <c:majorUnit val="1"/>
      </c:valAx>
      <c:valAx>
        <c:axId val="1023184112"/>
        <c:scaling>
          <c:orientation val="minMax"/>
          <c:max val="0.14000000000000001"/>
          <c:min val="7.0000000000000007E-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CO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Tasa Promedio de valoración títulos con vencimiento a 5 años (2017) </a:t>
                </a:r>
              </a:p>
            </c:rich>
          </c:tx>
          <c:layout>
            <c:manualLayout>
              <c:xMode val="edge"/>
              <c:yMode val="edge"/>
              <c:x val="2.0654042668838527E-2"/>
              <c:y val="0.162413332664986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23190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71412-A514-4930-A085-A8714077C56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62E2EFD-43E6-4018-BCDC-266A1BA4ECEC}">
      <dgm:prSet phldrT="[Texto]" custT="1"/>
      <dgm:spPr>
        <a:solidFill>
          <a:srgbClr val="0F547B"/>
        </a:solidFill>
      </dgm:spPr>
      <dgm:t>
        <a:bodyPr/>
        <a:lstStyle/>
        <a:p>
          <a:r>
            <a:rPr lang="es-E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Inversionistas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7BE927-1358-463F-8F50-ED9F34FFC285}" type="parTrans" cxnId="{9E9E9D6F-C743-434A-82E2-531E846D8A04}">
      <dgm:prSet/>
      <dgm:spPr/>
      <dgm:t>
        <a:bodyPr/>
        <a:lstStyle/>
        <a:p>
          <a:endParaRPr lang="es-ES"/>
        </a:p>
      </dgm:t>
    </dgm:pt>
    <dgm:pt modelId="{D98F9EFA-6C53-4EFE-85F7-9ACF9D35C378}" type="sibTrans" cxnId="{9E9E9D6F-C743-434A-82E2-531E846D8A04}">
      <dgm:prSet/>
      <dgm:spPr/>
      <dgm:t>
        <a:bodyPr/>
        <a:lstStyle/>
        <a:p>
          <a:endParaRPr lang="es-ES"/>
        </a:p>
      </dgm:t>
    </dgm:pt>
    <dgm:pt modelId="{1BD47CC6-5199-4DCF-AC71-876DFA2D190F}">
      <dgm:prSet phldrT="[Texto]" custT="1"/>
      <dgm:spPr>
        <a:solidFill>
          <a:srgbClr val="0F547B"/>
        </a:solidFill>
      </dgm:spPr>
      <dgm:t>
        <a:bodyPr/>
        <a:lstStyle/>
        <a:p>
          <a:r>
            <a:rPr lang="es-E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Emisores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1C2C5-3A97-4C5D-A490-5151647E434A}" type="parTrans" cxnId="{1A2530FF-A22E-48A2-9F33-2417457D363D}">
      <dgm:prSet/>
      <dgm:spPr/>
      <dgm:t>
        <a:bodyPr/>
        <a:lstStyle/>
        <a:p>
          <a:endParaRPr lang="es-ES"/>
        </a:p>
      </dgm:t>
    </dgm:pt>
    <dgm:pt modelId="{92FE95E2-A1EF-4180-B5FD-34BFD658839B}" type="sibTrans" cxnId="{1A2530FF-A22E-48A2-9F33-2417457D363D}">
      <dgm:prSet/>
      <dgm:spPr/>
      <dgm:t>
        <a:bodyPr/>
        <a:lstStyle/>
        <a:p>
          <a:endParaRPr lang="es-ES"/>
        </a:p>
      </dgm:t>
    </dgm:pt>
    <dgm:pt modelId="{FF17A131-7241-49CD-85AB-8889D5808B65}">
      <dgm:prSet phldrT="[Texto]" custT="1"/>
      <dgm:spPr>
        <a:solidFill>
          <a:srgbClr val="0F547B"/>
        </a:solidFill>
      </dgm:spPr>
      <dgm:t>
        <a:bodyPr/>
        <a:lstStyle/>
        <a:p>
          <a:r>
            <a:rPr lang="es-E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Proveedores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46163E-086E-42CF-ADE6-A1F6E4356A96}" type="parTrans" cxnId="{5E822704-258F-4C42-A3CC-67A76D0C1077}">
      <dgm:prSet/>
      <dgm:spPr/>
      <dgm:t>
        <a:bodyPr/>
        <a:lstStyle/>
        <a:p>
          <a:endParaRPr lang="es-ES"/>
        </a:p>
      </dgm:t>
    </dgm:pt>
    <dgm:pt modelId="{62687CDE-F93B-489F-9C96-8E67EE5E9E7B}" type="sibTrans" cxnId="{5E822704-258F-4C42-A3CC-67A76D0C1077}">
      <dgm:prSet/>
      <dgm:spPr/>
      <dgm:t>
        <a:bodyPr/>
        <a:lstStyle/>
        <a:p>
          <a:endParaRPr lang="es-ES"/>
        </a:p>
      </dgm:t>
    </dgm:pt>
    <dgm:pt modelId="{A496BC37-F5DD-49EF-8C6A-C8C887E07274}">
      <dgm:prSet phldrT="[Texto]" custT="1"/>
      <dgm:spPr>
        <a:solidFill>
          <a:srgbClr val="0F547B"/>
        </a:solidFill>
      </dgm:spPr>
      <dgm:t>
        <a:bodyPr/>
        <a:lstStyle/>
        <a:p>
          <a:r>
            <a:rPr lang="es-ES" sz="2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Intermediarios</a:t>
          </a:r>
          <a:endParaRPr lang="es-ES" sz="2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4D9340-0F17-4FA8-A0CE-802A6225D8B1}" type="parTrans" cxnId="{934454E7-7B6A-4224-911A-6A9B698514C7}">
      <dgm:prSet/>
      <dgm:spPr/>
      <dgm:t>
        <a:bodyPr/>
        <a:lstStyle/>
        <a:p>
          <a:endParaRPr lang="es-ES"/>
        </a:p>
      </dgm:t>
    </dgm:pt>
    <dgm:pt modelId="{61A6B1D3-1E04-4E57-8CBD-CBAFCE1F69A0}" type="sibTrans" cxnId="{934454E7-7B6A-4224-911A-6A9B698514C7}">
      <dgm:prSet/>
      <dgm:spPr/>
      <dgm:t>
        <a:bodyPr/>
        <a:lstStyle/>
        <a:p>
          <a:endParaRPr lang="es-ES"/>
        </a:p>
      </dgm:t>
    </dgm:pt>
    <dgm:pt modelId="{FD23F251-0257-450B-B118-0F3FBDBC23B0}" type="pres">
      <dgm:prSet presAssocID="{F9971412-A514-4930-A085-A8714077C56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7FA3DCB-FB86-44C7-A5CC-D68DD88D2FC7}" type="pres">
      <dgm:prSet presAssocID="{262E2EFD-43E6-4018-BCDC-266A1BA4ECEC}" presName="node" presStyleLbl="node1" presStyleIdx="0" presStyleCnt="4" custScaleX="18678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FAB013-599E-45C7-8862-E216B1610024}" type="pres">
      <dgm:prSet presAssocID="{D98F9EFA-6C53-4EFE-85F7-9ACF9D35C378}" presName="sibTrans" presStyleLbl="sibTrans2D1" presStyleIdx="0" presStyleCnt="4"/>
      <dgm:spPr/>
      <dgm:t>
        <a:bodyPr/>
        <a:lstStyle/>
        <a:p>
          <a:endParaRPr lang="es-CO"/>
        </a:p>
      </dgm:t>
    </dgm:pt>
    <dgm:pt modelId="{0989B10D-B2F0-401C-B1FF-C5D61649A085}" type="pres">
      <dgm:prSet presAssocID="{D98F9EFA-6C53-4EFE-85F7-9ACF9D35C378}" presName="connectorText" presStyleLbl="sibTrans2D1" presStyleIdx="0" presStyleCnt="4"/>
      <dgm:spPr/>
      <dgm:t>
        <a:bodyPr/>
        <a:lstStyle/>
        <a:p>
          <a:endParaRPr lang="es-CO"/>
        </a:p>
      </dgm:t>
    </dgm:pt>
    <dgm:pt modelId="{DC5D368E-8E99-4D11-9F26-0B6EACCAA2B6}" type="pres">
      <dgm:prSet presAssocID="{1BD47CC6-5199-4DCF-AC71-876DFA2D190F}" presName="node" presStyleLbl="node1" presStyleIdx="1" presStyleCnt="4" custScaleX="186786" custRadScaleRad="134943" custRadScaleInc="-2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A0B901-0B79-4D2F-B296-2E55E08A92C8}" type="pres">
      <dgm:prSet presAssocID="{92FE95E2-A1EF-4180-B5FD-34BFD658839B}" presName="sibTrans" presStyleLbl="sibTrans2D1" presStyleIdx="1" presStyleCnt="4"/>
      <dgm:spPr/>
      <dgm:t>
        <a:bodyPr/>
        <a:lstStyle/>
        <a:p>
          <a:endParaRPr lang="es-CO"/>
        </a:p>
      </dgm:t>
    </dgm:pt>
    <dgm:pt modelId="{6E1CCC28-B6FE-4CEF-912A-F062E99C2CA1}" type="pres">
      <dgm:prSet presAssocID="{92FE95E2-A1EF-4180-B5FD-34BFD658839B}" presName="connectorText" presStyleLbl="sibTrans2D1" presStyleIdx="1" presStyleCnt="4"/>
      <dgm:spPr/>
      <dgm:t>
        <a:bodyPr/>
        <a:lstStyle/>
        <a:p>
          <a:endParaRPr lang="es-CO"/>
        </a:p>
      </dgm:t>
    </dgm:pt>
    <dgm:pt modelId="{DC8816D4-2F8F-419C-B5EC-2FFF5EB62B01}" type="pres">
      <dgm:prSet presAssocID="{FF17A131-7241-49CD-85AB-8889D5808B65}" presName="node" presStyleLbl="node1" presStyleIdx="2" presStyleCnt="4" custScaleX="18678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4636941-5319-467A-B595-C7D762FF9F7A}" type="pres">
      <dgm:prSet presAssocID="{62687CDE-F93B-489F-9C96-8E67EE5E9E7B}" presName="sibTrans" presStyleLbl="sibTrans2D1" presStyleIdx="2" presStyleCnt="4"/>
      <dgm:spPr/>
      <dgm:t>
        <a:bodyPr/>
        <a:lstStyle/>
        <a:p>
          <a:endParaRPr lang="es-CO"/>
        </a:p>
      </dgm:t>
    </dgm:pt>
    <dgm:pt modelId="{9C353323-F70A-484F-B297-947F49ACD40A}" type="pres">
      <dgm:prSet presAssocID="{62687CDE-F93B-489F-9C96-8E67EE5E9E7B}" presName="connectorText" presStyleLbl="sibTrans2D1" presStyleIdx="2" presStyleCnt="4"/>
      <dgm:spPr/>
      <dgm:t>
        <a:bodyPr/>
        <a:lstStyle/>
        <a:p>
          <a:endParaRPr lang="es-CO"/>
        </a:p>
      </dgm:t>
    </dgm:pt>
    <dgm:pt modelId="{D4F14600-1803-4760-ABF9-DE6F2003B056}" type="pres">
      <dgm:prSet presAssocID="{A496BC37-F5DD-49EF-8C6A-C8C887E07274}" presName="node" presStyleLbl="node1" presStyleIdx="3" presStyleCnt="4" custScaleX="186786" custRadScaleRad="13452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F957A81-19A0-4E61-A4E1-C2DA44F70117}" type="pres">
      <dgm:prSet presAssocID="{61A6B1D3-1E04-4E57-8CBD-CBAFCE1F69A0}" presName="sibTrans" presStyleLbl="sibTrans2D1" presStyleIdx="3" presStyleCnt="4"/>
      <dgm:spPr/>
      <dgm:t>
        <a:bodyPr/>
        <a:lstStyle/>
        <a:p>
          <a:endParaRPr lang="es-CO"/>
        </a:p>
      </dgm:t>
    </dgm:pt>
    <dgm:pt modelId="{52342E19-C737-4C2C-851A-3D86B8F9F8CD}" type="pres">
      <dgm:prSet presAssocID="{61A6B1D3-1E04-4E57-8CBD-CBAFCE1F69A0}" presName="connectorText" presStyleLbl="sibTrans2D1" presStyleIdx="3" presStyleCnt="4"/>
      <dgm:spPr/>
      <dgm:t>
        <a:bodyPr/>
        <a:lstStyle/>
        <a:p>
          <a:endParaRPr lang="es-CO"/>
        </a:p>
      </dgm:t>
    </dgm:pt>
  </dgm:ptLst>
  <dgm:cxnLst>
    <dgm:cxn modelId="{AA90EB88-53BD-40F1-A572-F83563034E38}" type="presOf" srcId="{61A6B1D3-1E04-4E57-8CBD-CBAFCE1F69A0}" destId="{8F957A81-19A0-4E61-A4E1-C2DA44F70117}" srcOrd="0" destOrd="0" presId="urn:microsoft.com/office/officeart/2005/8/layout/cycle2"/>
    <dgm:cxn modelId="{B58875C1-A570-444E-8D49-6A57050BD544}" type="presOf" srcId="{1BD47CC6-5199-4DCF-AC71-876DFA2D190F}" destId="{DC5D368E-8E99-4D11-9F26-0B6EACCAA2B6}" srcOrd="0" destOrd="0" presId="urn:microsoft.com/office/officeart/2005/8/layout/cycle2"/>
    <dgm:cxn modelId="{1B9E1411-444C-42B1-AE64-DFEC79C4967A}" type="presOf" srcId="{A496BC37-F5DD-49EF-8C6A-C8C887E07274}" destId="{D4F14600-1803-4760-ABF9-DE6F2003B056}" srcOrd="0" destOrd="0" presId="urn:microsoft.com/office/officeart/2005/8/layout/cycle2"/>
    <dgm:cxn modelId="{A6BF413A-8604-45D5-97C6-F59B4B290A0D}" type="presOf" srcId="{62687CDE-F93B-489F-9C96-8E67EE5E9E7B}" destId="{64636941-5319-467A-B595-C7D762FF9F7A}" srcOrd="0" destOrd="0" presId="urn:microsoft.com/office/officeart/2005/8/layout/cycle2"/>
    <dgm:cxn modelId="{1A2530FF-A22E-48A2-9F33-2417457D363D}" srcId="{F9971412-A514-4930-A085-A8714077C568}" destId="{1BD47CC6-5199-4DCF-AC71-876DFA2D190F}" srcOrd="1" destOrd="0" parTransId="{4A11C2C5-3A97-4C5D-A490-5151647E434A}" sibTransId="{92FE95E2-A1EF-4180-B5FD-34BFD658839B}"/>
    <dgm:cxn modelId="{C152477F-FF97-4719-907B-5E82F90608E2}" type="presOf" srcId="{262E2EFD-43E6-4018-BCDC-266A1BA4ECEC}" destId="{B7FA3DCB-FB86-44C7-A5CC-D68DD88D2FC7}" srcOrd="0" destOrd="0" presId="urn:microsoft.com/office/officeart/2005/8/layout/cycle2"/>
    <dgm:cxn modelId="{66DC31B4-01ED-40F7-8100-8ED8605EEA15}" type="presOf" srcId="{D98F9EFA-6C53-4EFE-85F7-9ACF9D35C378}" destId="{0989B10D-B2F0-401C-B1FF-C5D61649A085}" srcOrd="1" destOrd="0" presId="urn:microsoft.com/office/officeart/2005/8/layout/cycle2"/>
    <dgm:cxn modelId="{934454E7-7B6A-4224-911A-6A9B698514C7}" srcId="{F9971412-A514-4930-A085-A8714077C568}" destId="{A496BC37-F5DD-49EF-8C6A-C8C887E07274}" srcOrd="3" destOrd="0" parTransId="{5F4D9340-0F17-4FA8-A0CE-802A6225D8B1}" sibTransId="{61A6B1D3-1E04-4E57-8CBD-CBAFCE1F69A0}"/>
    <dgm:cxn modelId="{85BE70A0-EF91-4B28-8A6C-0B997426C438}" type="presOf" srcId="{FF17A131-7241-49CD-85AB-8889D5808B65}" destId="{DC8816D4-2F8F-419C-B5EC-2FFF5EB62B01}" srcOrd="0" destOrd="0" presId="urn:microsoft.com/office/officeart/2005/8/layout/cycle2"/>
    <dgm:cxn modelId="{F31138A1-331F-4A2F-9CD3-176F45EA5576}" type="presOf" srcId="{62687CDE-F93B-489F-9C96-8E67EE5E9E7B}" destId="{9C353323-F70A-484F-B297-947F49ACD40A}" srcOrd="1" destOrd="0" presId="urn:microsoft.com/office/officeart/2005/8/layout/cycle2"/>
    <dgm:cxn modelId="{3631C90F-7FD1-4DAE-8DBB-63E59CA2DD76}" type="presOf" srcId="{F9971412-A514-4930-A085-A8714077C568}" destId="{FD23F251-0257-450B-B118-0F3FBDBC23B0}" srcOrd="0" destOrd="0" presId="urn:microsoft.com/office/officeart/2005/8/layout/cycle2"/>
    <dgm:cxn modelId="{9E9E9D6F-C743-434A-82E2-531E846D8A04}" srcId="{F9971412-A514-4930-A085-A8714077C568}" destId="{262E2EFD-43E6-4018-BCDC-266A1BA4ECEC}" srcOrd="0" destOrd="0" parTransId="{C77BE927-1358-463F-8F50-ED9F34FFC285}" sibTransId="{D98F9EFA-6C53-4EFE-85F7-9ACF9D35C378}"/>
    <dgm:cxn modelId="{74956AB7-CF43-48CF-A8CD-09EBDC414043}" type="presOf" srcId="{92FE95E2-A1EF-4180-B5FD-34BFD658839B}" destId="{87A0B901-0B79-4D2F-B296-2E55E08A92C8}" srcOrd="0" destOrd="0" presId="urn:microsoft.com/office/officeart/2005/8/layout/cycle2"/>
    <dgm:cxn modelId="{B058112B-B041-448B-AEC9-2F9881BC567E}" type="presOf" srcId="{92FE95E2-A1EF-4180-B5FD-34BFD658839B}" destId="{6E1CCC28-B6FE-4CEF-912A-F062E99C2CA1}" srcOrd="1" destOrd="0" presId="urn:microsoft.com/office/officeart/2005/8/layout/cycle2"/>
    <dgm:cxn modelId="{78B6B8F2-F4A2-482E-A0B0-09F8FA39D09A}" type="presOf" srcId="{61A6B1D3-1E04-4E57-8CBD-CBAFCE1F69A0}" destId="{52342E19-C737-4C2C-851A-3D86B8F9F8CD}" srcOrd="1" destOrd="0" presId="urn:microsoft.com/office/officeart/2005/8/layout/cycle2"/>
    <dgm:cxn modelId="{1C860825-436C-46A1-A438-04B5E949049F}" type="presOf" srcId="{D98F9EFA-6C53-4EFE-85F7-9ACF9D35C378}" destId="{63FAB013-599E-45C7-8862-E216B1610024}" srcOrd="0" destOrd="0" presId="urn:microsoft.com/office/officeart/2005/8/layout/cycle2"/>
    <dgm:cxn modelId="{5E822704-258F-4C42-A3CC-67A76D0C1077}" srcId="{F9971412-A514-4930-A085-A8714077C568}" destId="{FF17A131-7241-49CD-85AB-8889D5808B65}" srcOrd="2" destOrd="0" parTransId="{3546163E-086E-42CF-ADE6-A1F6E4356A96}" sibTransId="{62687CDE-F93B-489F-9C96-8E67EE5E9E7B}"/>
    <dgm:cxn modelId="{4B949911-C5B7-483A-9F0E-D79955AC21BA}" type="presParOf" srcId="{FD23F251-0257-450B-B118-0F3FBDBC23B0}" destId="{B7FA3DCB-FB86-44C7-A5CC-D68DD88D2FC7}" srcOrd="0" destOrd="0" presId="urn:microsoft.com/office/officeart/2005/8/layout/cycle2"/>
    <dgm:cxn modelId="{3560BA39-762C-4892-876F-3F4B9FE2FB52}" type="presParOf" srcId="{FD23F251-0257-450B-B118-0F3FBDBC23B0}" destId="{63FAB013-599E-45C7-8862-E216B1610024}" srcOrd="1" destOrd="0" presId="urn:microsoft.com/office/officeart/2005/8/layout/cycle2"/>
    <dgm:cxn modelId="{01C9E350-4BB3-4639-8116-500D74590BBA}" type="presParOf" srcId="{63FAB013-599E-45C7-8862-E216B1610024}" destId="{0989B10D-B2F0-401C-B1FF-C5D61649A085}" srcOrd="0" destOrd="0" presId="urn:microsoft.com/office/officeart/2005/8/layout/cycle2"/>
    <dgm:cxn modelId="{D0774876-203A-4C99-8A60-3396D44CD257}" type="presParOf" srcId="{FD23F251-0257-450B-B118-0F3FBDBC23B0}" destId="{DC5D368E-8E99-4D11-9F26-0B6EACCAA2B6}" srcOrd="2" destOrd="0" presId="urn:microsoft.com/office/officeart/2005/8/layout/cycle2"/>
    <dgm:cxn modelId="{B78675E7-8B94-434B-AE35-F356C05D2938}" type="presParOf" srcId="{FD23F251-0257-450B-B118-0F3FBDBC23B0}" destId="{87A0B901-0B79-4D2F-B296-2E55E08A92C8}" srcOrd="3" destOrd="0" presId="urn:microsoft.com/office/officeart/2005/8/layout/cycle2"/>
    <dgm:cxn modelId="{60AE51C7-CE0E-479A-91AB-85011A9E773D}" type="presParOf" srcId="{87A0B901-0B79-4D2F-B296-2E55E08A92C8}" destId="{6E1CCC28-B6FE-4CEF-912A-F062E99C2CA1}" srcOrd="0" destOrd="0" presId="urn:microsoft.com/office/officeart/2005/8/layout/cycle2"/>
    <dgm:cxn modelId="{0611C6F6-AF8B-45D5-BF15-E99147235C1B}" type="presParOf" srcId="{FD23F251-0257-450B-B118-0F3FBDBC23B0}" destId="{DC8816D4-2F8F-419C-B5EC-2FFF5EB62B01}" srcOrd="4" destOrd="0" presId="urn:microsoft.com/office/officeart/2005/8/layout/cycle2"/>
    <dgm:cxn modelId="{7EC706B6-3408-4464-BA70-12BCE2475A22}" type="presParOf" srcId="{FD23F251-0257-450B-B118-0F3FBDBC23B0}" destId="{64636941-5319-467A-B595-C7D762FF9F7A}" srcOrd="5" destOrd="0" presId="urn:microsoft.com/office/officeart/2005/8/layout/cycle2"/>
    <dgm:cxn modelId="{6700A964-8EAD-4630-953B-F25A194223D3}" type="presParOf" srcId="{64636941-5319-467A-B595-C7D762FF9F7A}" destId="{9C353323-F70A-484F-B297-947F49ACD40A}" srcOrd="0" destOrd="0" presId="urn:microsoft.com/office/officeart/2005/8/layout/cycle2"/>
    <dgm:cxn modelId="{BC6997F4-7915-413E-A6D4-91DF22EC440E}" type="presParOf" srcId="{FD23F251-0257-450B-B118-0F3FBDBC23B0}" destId="{D4F14600-1803-4760-ABF9-DE6F2003B056}" srcOrd="6" destOrd="0" presId="urn:microsoft.com/office/officeart/2005/8/layout/cycle2"/>
    <dgm:cxn modelId="{3D280F5D-4F7C-42ED-ABBB-994C154B252F}" type="presParOf" srcId="{FD23F251-0257-450B-B118-0F3FBDBC23B0}" destId="{8F957A81-19A0-4E61-A4E1-C2DA44F70117}" srcOrd="7" destOrd="0" presId="urn:microsoft.com/office/officeart/2005/8/layout/cycle2"/>
    <dgm:cxn modelId="{AD4111BD-1FC3-438A-B2EC-24067D1DB541}" type="presParOf" srcId="{8F957A81-19A0-4E61-A4E1-C2DA44F70117}" destId="{52342E19-C737-4C2C-851A-3D86B8F9F8C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5A2346-EB9F-4FC7-B556-00B7602128F1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DE71F1-C076-4A30-87E3-A393915E2FCC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Asignación</a:t>
          </a:r>
          <a:r>
            <a: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Estratégica</a:t>
          </a:r>
          <a:r>
            <a: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Activos</a:t>
          </a:r>
          <a:endParaRPr lang="en-US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44BCF-3246-4FB9-8012-D9A58E53BBE8}" type="parTrans" cxnId="{BD721366-D90A-4700-B057-7B64C9398348}">
      <dgm:prSet/>
      <dgm:spPr/>
      <dgm:t>
        <a:bodyPr/>
        <a:lstStyle/>
        <a:p>
          <a:endParaRPr lang="en-US" sz="1400"/>
        </a:p>
      </dgm:t>
    </dgm:pt>
    <dgm:pt modelId="{9795B10D-A7F2-4B67-ADAB-6D4AE067BF47}" type="sibTrans" cxnId="{BD721366-D90A-4700-B057-7B64C9398348}">
      <dgm:prSet/>
      <dgm:spPr/>
      <dgm:t>
        <a:bodyPr/>
        <a:lstStyle/>
        <a:p>
          <a:endParaRPr lang="en-US" sz="1400"/>
        </a:p>
      </dgm:t>
    </dgm:pt>
    <dgm:pt modelId="{811BFAB7-CC47-41E1-A49D-E6046B5C8CC5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Asignación</a:t>
          </a:r>
          <a:r>
            <a: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Táctica</a:t>
          </a:r>
          <a:r>
            <a: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24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Activos</a:t>
          </a:r>
          <a:endParaRPr lang="en-US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AD9B31-0DC2-4FE0-B05F-73EB0A1DBE43}" type="parTrans" cxnId="{E1A307D3-2BB2-4C65-9F7B-D543CB92AC9E}">
      <dgm:prSet/>
      <dgm:spPr/>
      <dgm:t>
        <a:bodyPr/>
        <a:lstStyle/>
        <a:p>
          <a:endParaRPr lang="en-US" sz="1400"/>
        </a:p>
      </dgm:t>
    </dgm:pt>
    <dgm:pt modelId="{6B373C3D-086E-4842-A31B-65F1ADE61580}" type="sibTrans" cxnId="{E1A307D3-2BB2-4C65-9F7B-D543CB92AC9E}">
      <dgm:prSet/>
      <dgm:spPr/>
      <dgm:t>
        <a:bodyPr/>
        <a:lstStyle/>
        <a:p>
          <a:endParaRPr lang="en-US" sz="1400"/>
        </a:p>
      </dgm:t>
    </dgm:pt>
    <dgm:pt modelId="{5D3902A3-1887-4D90-84DF-1A65CC6542B7}">
      <dgm:prSet phldrT="[Text]" custT="1"/>
      <dgm:spPr>
        <a:solidFill>
          <a:srgbClr val="336699"/>
        </a:solidFill>
      </dgm:spPr>
      <dgm:t>
        <a:bodyPr/>
        <a:lstStyle/>
        <a:p>
          <a:endParaRPr lang="en-US" sz="2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8BC919-2858-4543-9F58-E56448747F5B}" type="parTrans" cxnId="{4A759D61-9A32-49CC-AD94-8A52E06D4FAD}">
      <dgm:prSet/>
      <dgm:spPr/>
      <dgm:t>
        <a:bodyPr/>
        <a:lstStyle/>
        <a:p>
          <a:endParaRPr lang="en-US" sz="1400"/>
        </a:p>
      </dgm:t>
    </dgm:pt>
    <dgm:pt modelId="{3E6E0EC8-512D-4EF8-95E2-1D74ABAE0030}" type="sibTrans" cxnId="{4A759D61-9A32-49CC-AD94-8A52E06D4FAD}">
      <dgm:prSet/>
      <dgm:spPr/>
      <dgm:t>
        <a:bodyPr/>
        <a:lstStyle/>
        <a:p>
          <a:endParaRPr lang="en-US" sz="1400"/>
        </a:p>
      </dgm:t>
    </dgm:pt>
    <dgm:pt modelId="{6DA38E79-80DB-4ED1-B91F-7E0A2B3755AF}" type="pres">
      <dgm:prSet presAssocID="{CA5A2346-EB9F-4FC7-B556-00B7602128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5A68B0F-8D8A-4D2E-8D40-FC02B297340F}" type="pres">
      <dgm:prSet presAssocID="{38DE71F1-C076-4A30-87E3-A393915E2FCC}" presName="Name8" presStyleCnt="0"/>
      <dgm:spPr/>
    </dgm:pt>
    <dgm:pt modelId="{D4694BB2-001E-49A2-AA15-748E2A407B66}" type="pres">
      <dgm:prSet presAssocID="{38DE71F1-C076-4A30-87E3-A393915E2FC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5C5B70-4965-4934-ADC8-779437E82726}" type="pres">
      <dgm:prSet presAssocID="{38DE71F1-C076-4A30-87E3-A393915E2F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327B2F-EA12-46CC-93F8-FD17ADBD0518}" type="pres">
      <dgm:prSet presAssocID="{811BFAB7-CC47-41E1-A49D-E6046B5C8CC5}" presName="Name8" presStyleCnt="0"/>
      <dgm:spPr/>
    </dgm:pt>
    <dgm:pt modelId="{D74F6BD6-E94C-48F0-95DD-106B03E162B0}" type="pres">
      <dgm:prSet presAssocID="{811BFAB7-CC47-41E1-A49D-E6046B5C8CC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3AA391-88FF-4517-A92D-DA261B1602BA}" type="pres">
      <dgm:prSet presAssocID="{811BFAB7-CC47-41E1-A49D-E6046B5C8CC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9F59B5-9A03-4B1F-B27A-1091725982F6}" type="pres">
      <dgm:prSet presAssocID="{5D3902A3-1887-4D90-84DF-1A65CC6542B7}" presName="Name8" presStyleCnt="0"/>
      <dgm:spPr/>
    </dgm:pt>
    <dgm:pt modelId="{9FCF69B7-74C8-41F2-947B-3FD5B2242155}" type="pres">
      <dgm:prSet presAssocID="{5D3902A3-1887-4D90-84DF-1A65CC6542B7}" presName="level" presStyleLbl="node1" presStyleIdx="2" presStyleCnt="3" custLinFactNeighborY="56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867F5B-4DFB-42ED-A48B-B2B63F3126E9}" type="pres">
      <dgm:prSet presAssocID="{5D3902A3-1887-4D90-84DF-1A65CC6542B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A759D61-9A32-49CC-AD94-8A52E06D4FAD}" srcId="{CA5A2346-EB9F-4FC7-B556-00B7602128F1}" destId="{5D3902A3-1887-4D90-84DF-1A65CC6542B7}" srcOrd="2" destOrd="0" parTransId="{7F8BC919-2858-4543-9F58-E56448747F5B}" sibTransId="{3E6E0EC8-512D-4EF8-95E2-1D74ABAE0030}"/>
    <dgm:cxn modelId="{421F5C54-7370-4AEE-9B0F-DD11194B5427}" type="presOf" srcId="{38DE71F1-C076-4A30-87E3-A393915E2FCC}" destId="{585C5B70-4965-4934-ADC8-779437E82726}" srcOrd="1" destOrd="0" presId="urn:microsoft.com/office/officeart/2005/8/layout/pyramid3"/>
    <dgm:cxn modelId="{F9E9DCC5-B8F5-495A-8F84-B7D8B8E986E1}" type="presOf" srcId="{811BFAB7-CC47-41E1-A49D-E6046B5C8CC5}" destId="{D74F6BD6-E94C-48F0-95DD-106B03E162B0}" srcOrd="0" destOrd="0" presId="urn:microsoft.com/office/officeart/2005/8/layout/pyramid3"/>
    <dgm:cxn modelId="{369BD16A-5938-4905-9C8A-2D55B7AD1F77}" type="presOf" srcId="{5D3902A3-1887-4D90-84DF-1A65CC6542B7}" destId="{9FCF69B7-74C8-41F2-947B-3FD5B2242155}" srcOrd="0" destOrd="0" presId="urn:microsoft.com/office/officeart/2005/8/layout/pyramid3"/>
    <dgm:cxn modelId="{B91DF495-F519-4E19-8F09-82C2278009A7}" type="presOf" srcId="{CA5A2346-EB9F-4FC7-B556-00B7602128F1}" destId="{6DA38E79-80DB-4ED1-B91F-7E0A2B3755AF}" srcOrd="0" destOrd="0" presId="urn:microsoft.com/office/officeart/2005/8/layout/pyramid3"/>
    <dgm:cxn modelId="{3770DFA3-2D8D-45F8-97BD-2B1789AA1192}" type="presOf" srcId="{5D3902A3-1887-4D90-84DF-1A65CC6542B7}" destId="{D7867F5B-4DFB-42ED-A48B-B2B63F3126E9}" srcOrd="1" destOrd="0" presId="urn:microsoft.com/office/officeart/2005/8/layout/pyramid3"/>
    <dgm:cxn modelId="{962EC23C-3C18-415F-A0A4-F7B7B7DAB7B0}" type="presOf" srcId="{811BFAB7-CC47-41E1-A49D-E6046B5C8CC5}" destId="{AA3AA391-88FF-4517-A92D-DA261B1602BA}" srcOrd="1" destOrd="0" presId="urn:microsoft.com/office/officeart/2005/8/layout/pyramid3"/>
    <dgm:cxn modelId="{E1A307D3-2BB2-4C65-9F7B-D543CB92AC9E}" srcId="{CA5A2346-EB9F-4FC7-B556-00B7602128F1}" destId="{811BFAB7-CC47-41E1-A49D-E6046B5C8CC5}" srcOrd="1" destOrd="0" parTransId="{F8AD9B31-0DC2-4FE0-B05F-73EB0A1DBE43}" sibTransId="{6B373C3D-086E-4842-A31B-65F1ADE61580}"/>
    <dgm:cxn modelId="{BD721366-D90A-4700-B057-7B64C9398348}" srcId="{CA5A2346-EB9F-4FC7-B556-00B7602128F1}" destId="{38DE71F1-C076-4A30-87E3-A393915E2FCC}" srcOrd="0" destOrd="0" parTransId="{42F44BCF-3246-4FB9-8012-D9A58E53BBE8}" sibTransId="{9795B10D-A7F2-4B67-ADAB-6D4AE067BF47}"/>
    <dgm:cxn modelId="{13D95F04-EC11-49CA-B6CB-F5AD9E59D6C4}" type="presOf" srcId="{38DE71F1-C076-4A30-87E3-A393915E2FCC}" destId="{D4694BB2-001E-49A2-AA15-748E2A407B66}" srcOrd="0" destOrd="0" presId="urn:microsoft.com/office/officeart/2005/8/layout/pyramid3"/>
    <dgm:cxn modelId="{EEB7A29E-1D24-4A67-AB4A-DAFFA34F42FF}" type="presParOf" srcId="{6DA38E79-80DB-4ED1-B91F-7E0A2B3755AF}" destId="{35A68B0F-8D8A-4D2E-8D40-FC02B297340F}" srcOrd="0" destOrd="0" presId="urn:microsoft.com/office/officeart/2005/8/layout/pyramid3"/>
    <dgm:cxn modelId="{99E9605C-E943-4F45-A780-AEF173F37B93}" type="presParOf" srcId="{35A68B0F-8D8A-4D2E-8D40-FC02B297340F}" destId="{D4694BB2-001E-49A2-AA15-748E2A407B66}" srcOrd="0" destOrd="0" presId="urn:microsoft.com/office/officeart/2005/8/layout/pyramid3"/>
    <dgm:cxn modelId="{DD679A30-517C-4C12-BB99-FF04C119B0EB}" type="presParOf" srcId="{35A68B0F-8D8A-4D2E-8D40-FC02B297340F}" destId="{585C5B70-4965-4934-ADC8-779437E82726}" srcOrd="1" destOrd="0" presId="urn:microsoft.com/office/officeart/2005/8/layout/pyramid3"/>
    <dgm:cxn modelId="{5D1F51A6-4229-4F9D-B7C7-004F39FFFEA3}" type="presParOf" srcId="{6DA38E79-80DB-4ED1-B91F-7E0A2B3755AF}" destId="{AB327B2F-EA12-46CC-93F8-FD17ADBD0518}" srcOrd="1" destOrd="0" presId="urn:microsoft.com/office/officeart/2005/8/layout/pyramid3"/>
    <dgm:cxn modelId="{43340872-0DDA-418A-B88F-0E5F7F50A2B2}" type="presParOf" srcId="{AB327B2F-EA12-46CC-93F8-FD17ADBD0518}" destId="{D74F6BD6-E94C-48F0-95DD-106B03E162B0}" srcOrd="0" destOrd="0" presId="urn:microsoft.com/office/officeart/2005/8/layout/pyramid3"/>
    <dgm:cxn modelId="{999D95E6-EBFC-4816-A740-1DE13505AEB2}" type="presParOf" srcId="{AB327B2F-EA12-46CC-93F8-FD17ADBD0518}" destId="{AA3AA391-88FF-4517-A92D-DA261B1602BA}" srcOrd="1" destOrd="0" presId="urn:microsoft.com/office/officeart/2005/8/layout/pyramid3"/>
    <dgm:cxn modelId="{16C61146-6348-4E7F-82DF-90E932AE1D20}" type="presParOf" srcId="{6DA38E79-80DB-4ED1-B91F-7E0A2B3755AF}" destId="{559F59B5-9A03-4B1F-B27A-1091725982F6}" srcOrd="2" destOrd="0" presId="urn:microsoft.com/office/officeart/2005/8/layout/pyramid3"/>
    <dgm:cxn modelId="{D904130F-2795-43E0-910D-E4E85C4510D8}" type="presParOf" srcId="{559F59B5-9A03-4B1F-B27A-1091725982F6}" destId="{9FCF69B7-74C8-41F2-947B-3FD5B2242155}" srcOrd="0" destOrd="0" presId="urn:microsoft.com/office/officeart/2005/8/layout/pyramid3"/>
    <dgm:cxn modelId="{3FCBFA93-B9A4-4B53-9390-289AE0D42369}" type="presParOf" srcId="{559F59B5-9A03-4B1F-B27A-1091725982F6}" destId="{D7867F5B-4DFB-42ED-A48B-B2B63F3126E9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CE23C-0041-42AF-9CBF-F2E99C03A73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01B6FD7-3397-4D03-A51F-3439F1C541FA}">
      <dgm:prSet phldrT="[Texto]" custT="1"/>
      <dgm:spPr>
        <a:solidFill>
          <a:srgbClr val="CC6600"/>
        </a:solidFill>
      </dgm:spPr>
      <dgm:t>
        <a:bodyPr/>
        <a:lstStyle/>
        <a:p>
          <a:r>
            <a: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Inversiones</a:t>
          </a:r>
          <a:endParaRPr lang="es-ES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EE21CA-D653-4E28-9A67-83FA7495E2F9}" type="parTrans" cxnId="{C579E994-4DFA-44EC-8848-5DD958C20E41}">
      <dgm:prSet/>
      <dgm:spPr/>
      <dgm:t>
        <a:bodyPr/>
        <a:lstStyle/>
        <a:p>
          <a:endParaRPr lang="es-ES"/>
        </a:p>
      </dgm:t>
    </dgm:pt>
    <dgm:pt modelId="{0F04BE2B-D2BE-49F9-B66E-563CD4EEABC3}" type="sibTrans" cxnId="{C579E994-4DFA-44EC-8848-5DD958C20E4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D13A061F-2C3C-4C86-96DE-10679E567D3C}">
      <dgm:prSet phldrT="[Texto]"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sz="1900" dirty="0" smtClean="0">
              <a:latin typeface="Arial" panose="020B0604020202020204" pitchFamily="34" charset="0"/>
              <a:cs typeface="Arial" panose="020B0604020202020204" pitchFamily="34" charset="0"/>
            </a:rPr>
            <a:t>Ejecución de la estrategia de inversiones.</a:t>
          </a:r>
          <a:endParaRPr lang="es-ES" sz="1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D92505-2EA7-41B7-A57E-B92CE6C87195}" type="parTrans" cxnId="{D1D4C50E-1411-4FE7-9AF3-384E04AB8EA8}">
      <dgm:prSet/>
      <dgm:spPr/>
      <dgm:t>
        <a:bodyPr/>
        <a:lstStyle/>
        <a:p>
          <a:endParaRPr lang="es-ES"/>
        </a:p>
      </dgm:t>
    </dgm:pt>
    <dgm:pt modelId="{FCFA5B1A-2512-477B-890E-687DFC261AE4}" type="sibTrans" cxnId="{D1D4C50E-1411-4FE7-9AF3-384E04AB8EA8}">
      <dgm:prSet/>
      <dgm:spPr/>
      <dgm:t>
        <a:bodyPr/>
        <a:lstStyle/>
        <a:p>
          <a:endParaRPr lang="es-ES"/>
        </a:p>
      </dgm:t>
    </dgm:pt>
    <dgm:pt modelId="{DA329507-4E0A-4031-B443-2A9E4006EB1B}">
      <dgm:prSet phldrT="[Texto]" custT="1"/>
      <dgm:spPr>
        <a:solidFill>
          <a:srgbClr val="CC6600"/>
        </a:solidFill>
      </dgm:spPr>
      <dgm:t>
        <a:bodyPr/>
        <a:lstStyle/>
        <a:p>
          <a:r>
            <a: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Riesgos</a:t>
          </a:r>
          <a:endParaRPr lang="es-ES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09F7F9-EC14-4781-960E-2DBD9E7B4327}" type="parTrans" cxnId="{800B71FC-46BA-4BD8-9FCE-B1C54B2623D6}">
      <dgm:prSet/>
      <dgm:spPr/>
      <dgm:t>
        <a:bodyPr/>
        <a:lstStyle/>
        <a:p>
          <a:endParaRPr lang="es-ES"/>
        </a:p>
      </dgm:t>
    </dgm:pt>
    <dgm:pt modelId="{994F2737-7B1B-4D11-8F0B-DD253480A70E}" type="sibTrans" cxnId="{800B71FC-46BA-4BD8-9FCE-B1C54B2623D6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5919D31C-F0FD-469D-BAED-247A1DDD7F65}">
      <dgm:prSet phldrT="[Texto]"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Evaluación de la estrategia de inversiones.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4C24C8-B415-411F-A5CE-952E6A8587DE}" type="parTrans" cxnId="{C056579A-50F8-409B-A82A-929E66A7FFDC}">
      <dgm:prSet/>
      <dgm:spPr/>
      <dgm:t>
        <a:bodyPr/>
        <a:lstStyle/>
        <a:p>
          <a:endParaRPr lang="es-ES"/>
        </a:p>
      </dgm:t>
    </dgm:pt>
    <dgm:pt modelId="{ECA03523-A79B-4E4F-A9DF-E5BA0E6480C5}" type="sibTrans" cxnId="{C056579A-50F8-409B-A82A-929E66A7FFDC}">
      <dgm:prSet/>
      <dgm:spPr/>
      <dgm:t>
        <a:bodyPr/>
        <a:lstStyle/>
        <a:p>
          <a:endParaRPr lang="es-ES"/>
        </a:p>
      </dgm:t>
    </dgm:pt>
    <dgm:pt modelId="{E7D26015-D994-4C3A-9D9F-88854F45C38F}">
      <dgm:prSet phldrT="[Texto]" custT="1"/>
      <dgm:spPr>
        <a:solidFill>
          <a:srgbClr val="CC6600"/>
        </a:solidFill>
      </dgm:spPr>
      <dgm:t>
        <a:bodyPr/>
        <a:lstStyle/>
        <a:p>
          <a:r>
            <a:rPr lang="es-E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Back Office</a:t>
          </a:r>
          <a:endParaRPr lang="es-E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C18E8-841F-4CFC-8416-D51FE90FC296}" type="parTrans" cxnId="{52698E01-E49E-4968-871C-0245635F99AB}">
      <dgm:prSet/>
      <dgm:spPr/>
      <dgm:t>
        <a:bodyPr/>
        <a:lstStyle/>
        <a:p>
          <a:endParaRPr lang="es-ES"/>
        </a:p>
      </dgm:t>
    </dgm:pt>
    <dgm:pt modelId="{10968911-4AB4-4E1D-ABD4-59908F0F5380}" type="sibTrans" cxnId="{52698E01-E49E-4968-871C-0245635F99AB}">
      <dgm:prSet/>
      <dgm:spPr/>
      <dgm:t>
        <a:bodyPr/>
        <a:lstStyle/>
        <a:p>
          <a:endParaRPr lang="es-ES"/>
        </a:p>
      </dgm:t>
    </dgm:pt>
    <dgm:pt modelId="{93E8F4BE-F293-445A-9FB3-81CBD7A4F220}">
      <dgm:prSet phldrT="[Texto]"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sz="1900" dirty="0" smtClean="0">
              <a:latin typeface="Arial" panose="020B0604020202020204" pitchFamily="34" charset="0"/>
              <a:cs typeface="Arial" panose="020B0604020202020204" pitchFamily="34" charset="0"/>
            </a:rPr>
            <a:t>Liquidación, compensación y cumplimiento de operaciones.</a:t>
          </a:r>
          <a:endParaRPr lang="es-ES" sz="1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C5AC2D-8FDB-4439-AA4F-90A391AFE178}" type="parTrans" cxnId="{E3D3EFF3-F857-4654-BA94-19D9AB744808}">
      <dgm:prSet/>
      <dgm:spPr/>
      <dgm:t>
        <a:bodyPr/>
        <a:lstStyle/>
        <a:p>
          <a:endParaRPr lang="es-ES"/>
        </a:p>
      </dgm:t>
    </dgm:pt>
    <dgm:pt modelId="{28BE841E-67CF-4D32-A443-577616006DF6}" type="sibTrans" cxnId="{E3D3EFF3-F857-4654-BA94-19D9AB744808}">
      <dgm:prSet/>
      <dgm:spPr/>
      <dgm:t>
        <a:bodyPr/>
        <a:lstStyle/>
        <a:p>
          <a:endParaRPr lang="es-ES"/>
        </a:p>
      </dgm:t>
    </dgm:pt>
    <dgm:pt modelId="{2F3AC491-4303-43FB-AA0C-92CFD874093F}">
      <dgm:prSet phldrT="[Texto]"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Monitoreo del cumplimiento de los lineamientos establecidos por la Junta Directiva.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8DC35A-C2C7-46AC-B44A-9485BAB2846B}" type="parTrans" cxnId="{377A304E-613C-4FC8-B9FB-713D46F2B23B}">
      <dgm:prSet/>
      <dgm:spPr/>
      <dgm:t>
        <a:bodyPr/>
        <a:lstStyle/>
        <a:p>
          <a:endParaRPr lang="es-ES"/>
        </a:p>
      </dgm:t>
    </dgm:pt>
    <dgm:pt modelId="{D8B69B5A-3FD5-4D9D-B697-87E119E4318B}" type="sibTrans" cxnId="{377A304E-613C-4FC8-B9FB-713D46F2B23B}">
      <dgm:prSet/>
      <dgm:spPr/>
      <dgm:t>
        <a:bodyPr/>
        <a:lstStyle/>
        <a:p>
          <a:endParaRPr lang="es-ES"/>
        </a:p>
      </dgm:t>
    </dgm:pt>
    <dgm:pt modelId="{99C5CC01-E528-444F-8E2B-8864239599EB}" type="pres">
      <dgm:prSet presAssocID="{A6ACE23C-0041-42AF-9CBF-F2E99C03A73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39DDA4B-75D0-4D0D-9272-3AB683447AFB}" type="pres">
      <dgm:prSet presAssocID="{101B6FD7-3397-4D03-A51F-3439F1C541FA}" presName="composite" presStyleCnt="0"/>
      <dgm:spPr/>
    </dgm:pt>
    <dgm:pt modelId="{216703CF-020D-4E18-8184-029BD6F81B78}" type="pres">
      <dgm:prSet presAssocID="{101B6FD7-3397-4D03-A51F-3439F1C541F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D91004-9F7A-4436-96C5-A83AE8B7551D}" type="pres">
      <dgm:prSet presAssocID="{101B6FD7-3397-4D03-A51F-3439F1C541FA}" presName="parSh" presStyleLbl="node1" presStyleIdx="0" presStyleCnt="3" custScaleX="110044"/>
      <dgm:spPr/>
      <dgm:t>
        <a:bodyPr/>
        <a:lstStyle/>
        <a:p>
          <a:endParaRPr lang="es-ES"/>
        </a:p>
      </dgm:t>
    </dgm:pt>
    <dgm:pt modelId="{71FBBBAB-9EB7-4734-A680-E32A1DF6A1B1}" type="pres">
      <dgm:prSet presAssocID="{101B6FD7-3397-4D03-A51F-3439F1C541FA}" presName="desTx" presStyleLbl="fgAcc1" presStyleIdx="0" presStyleCnt="3" custScaleX="132697" custScaleY="100000" custLinFactNeighborX="10028" custLinFactNeighborY="107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8DC656-CB68-485E-9B5B-31CEF3F93609}" type="pres">
      <dgm:prSet presAssocID="{0F04BE2B-D2BE-49F9-B66E-563CD4EEABC3}" presName="sibTrans" presStyleLbl="sibTrans2D1" presStyleIdx="0" presStyleCnt="2"/>
      <dgm:spPr/>
      <dgm:t>
        <a:bodyPr/>
        <a:lstStyle/>
        <a:p>
          <a:endParaRPr lang="es-CO"/>
        </a:p>
      </dgm:t>
    </dgm:pt>
    <dgm:pt modelId="{13BF813A-ED29-4648-BFEC-46AA6CDD6012}" type="pres">
      <dgm:prSet presAssocID="{0F04BE2B-D2BE-49F9-B66E-563CD4EEABC3}" presName="connTx" presStyleLbl="sibTrans2D1" presStyleIdx="0" presStyleCnt="2"/>
      <dgm:spPr/>
      <dgm:t>
        <a:bodyPr/>
        <a:lstStyle/>
        <a:p>
          <a:endParaRPr lang="es-CO"/>
        </a:p>
      </dgm:t>
    </dgm:pt>
    <dgm:pt modelId="{C816D4A1-52C9-4388-905B-D8F08E18E342}" type="pres">
      <dgm:prSet presAssocID="{DA329507-4E0A-4031-B443-2A9E4006EB1B}" presName="composite" presStyleCnt="0"/>
      <dgm:spPr/>
    </dgm:pt>
    <dgm:pt modelId="{5DEBCA7B-6479-44A5-A3E8-8D1536104C3D}" type="pres">
      <dgm:prSet presAssocID="{DA329507-4E0A-4031-B443-2A9E4006EB1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37371E-AC3C-4759-A416-CD8BB0D5D186}" type="pres">
      <dgm:prSet presAssocID="{DA329507-4E0A-4031-B443-2A9E4006EB1B}" presName="parSh" presStyleLbl="node1" presStyleIdx="1" presStyleCnt="3"/>
      <dgm:spPr/>
      <dgm:t>
        <a:bodyPr/>
        <a:lstStyle/>
        <a:p>
          <a:endParaRPr lang="es-ES"/>
        </a:p>
      </dgm:t>
    </dgm:pt>
    <dgm:pt modelId="{A5DAE304-4BD3-4F23-984B-9489C762F821}" type="pres">
      <dgm:prSet presAssocID="{DA329507-4E0A-4031-B443-2A9E4006EB1B}" presName="desTx" presStyleLbl="fgAcc1" presStyleIdx="1" presStyleCnt="3" custScaleX="112452" custScale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CBA3E6-A1D6-4AEF-AC2E-C3303F7BD1DE}" type="pres">
      <dgm:prSet presAssocID="{994F2737-7B1B-4D11-8F0B-DD253480A70E}" presName="sibTrans" presStyleLbl="sibTrans2D1" presStyleIdx="1" presStyleCnt="2"/>
      <dgm:spPr/>
      <dgm:t>
        <a:bodyPr/>
        <a:lstStyle/>
        <a:p>
          <a:endParaRPr lang="es-CO"/>
        </a:p>
      </dgm:t>
    </dgm:pt>
    <dgm:pt modelId="{049D5FDE-9575-4034-AE60-02912ADE2A58}" type="pres">
      <dgm:prSet presAssocID="{994F2737-7B1B-4D11-8F0B-DD253480A70E}" presName="connTx" presStyleLbl="sibTrans2D1" presStyleIdx="1" presStyleCnt="2"/>
      <dgm:spPr/>
      <dgm:t>
        <a:bodyPr/>
        <a:lstStyle/>
        <a:p>
          <a:endParaRPr lang="es-CO"/>
        </a:p>
      </dgm:t>
    </dgm:pt>
    <dgm:pt modelId="{B3625629-EF8E-44B2-8D41-544FA1AF0CEE}" type="pres">
      <dgm:prSet presAssocID="{E7D26015-D994-4C3A-9D9F-88854F45C38F}" presName="composite" presStyleCnt="0"/>
      <dgm:spPr/>
    </dgm:pt>
    <dgm:pt modelId="{5B29BDC3-AC4F-46CE-8BC2-04005589C949}" type="pres">
      <dgm:prSet presAssocID="{E7D26015-D994-4C3A-9D9F-88854F45C38F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F12849-249A-4088-8156-6A6538F7D609}" type="pres">
      <dgm:prSet presAssocID="{E7D26015-D994-4C3A-9D9F-88854F45C38F}" presName="parSh" presStyleLbl="node1" presStyleIdx="2" presStyleCnt="3" custScaleX="107786"/>
      <dgm:spPr/>
      <dgm:t>
        <a:bodyPr/>
        <a:lstStyle/>
        <a:p>
          <a:endParaRPr lang="es-ES"/>
        </a:p>
      </dgm:t>
    </dgm:pt>
    <dgm:pt modelId="{E7F78043-49A0-4BA1-AEC9-5B1B5CD19A30}" type="pres">
      <dgm:prSet presAssocID="{E7D26015-D994-4C3A-9D9F-88854F45C38F}" presName="desTx" presStyleLbl="fgAcc1" presStyleIdx="2" presStyleCnt="3" custScaleX="126450" custScaleY="100000" custLinFactNeighborX="3540" custLinFactNeighborY="58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1D4C50E-1411-4FE7-9AF3-384E04AB8EA8}" srcId="{101B6FD7-3397-4D03-A51F-3439F1C541FA}" destId="{D13A061F-2C3C-4C86-96DE-10679E567D3C}" srcOrd="0" destOrd="0" parTransId="{C5D92505-2EA7-41B7-A57E-B92CE6C87195}" sibTransId="{FCFA5B1A-2512-477B-890E-687DFC261AE4}"/>
    <dgm:cxn modelId="{E19D9181-5A84-448F-9BF2-A9B6EFDE45B4}" type="presOf" srcId="{0F04BE2B-D2BE-49F9-B66E-563CD4EEABC3}" destId="{DB8DC656-CB68-485E-9B5B-31CEF3F93609}" srcOrd="0" destOrd="0" presId="urn:microsoft.com/office/officeart/2005/8/layout/process3"/>
    <dgm:cxn modelId="{63226A60-13F5-442C-A652-0C1D1764FD82}" type="presOf" srcId="{93E8F4BE-F293-445A-9FB3-81CBD7A4F220}" destId="{E7F78043-49A0-4BA1-AEC9-5B1B5CD19A30}" srcOrd="0" destOrd="0" presId="urn:microsoft.com/office/officeart/2005/8/layout/process3"/>
    <dgm:cxn modelId="{A10BD3FA-1E61-40AB-93F2-3E54D8F5CD57}" type="presOf" srcId="{2F3AC491-4303-43FB-AA0C-92CFD874093F}" destId="{A5DAE304-4BD3-4F23-984B-9489C762F821}" srcOrd="0" destOrd="1" presId="urn:microsoft.com/office/officeart/2005/8/layout/process3"/>
    <dgm:cxn modelId="{493D7DD3-643D-4F37-B1CC-72BA541212FD}" type="presOf" srcId="{DA329507-4E0A-4031-B443-2A9E4006EB1B}" destId="{5DEBCA7B-6479-44A5-A3E8-8D1536104C3D}" srcOrd="0" destOrd="0" presId="urn:microsoft.com/office/officeart/2005/8/layout/process3"/>
    <dgm:cxn modelId="{C579E994-4DFA-44EC-8848-5DD958C20E41}" srcId="{A6ACE23C-0041-42AF-9CBF-F2E99C03A73D}" destId="{101B6FD7-3397-4D03-A51F-3439F1C541FA}" srcOrd="0" destOrd="0" parTransId="{3DEE21CA-D653-4E28-9A67-83FA7495E2F9}" sibTransId="{0F04BE2B-D2BE-49F9-B66E-563CD4EEABC3}"/>
    <dgm:cxn modelId="{FC800C7C-566D-44CB-861F-8B69155DAB6B}" type="presOf" srcId="{0F04BE2B-D2BE-49F9-B66E-563CD4EEABC3}" destId="{13BF813A-ED29-4648-BFEC-46AA6CDD6012}" srcOrd="1" destOrd="0" presId="urn:microsoft.com/office/officeart/2005/8/layout/process3"/>
    <dgm:cxn modelId="{595C8CFF-3095-4666-95BA-9C444C6D2C40}" type="presOf" srcId="{D13A061F-2C3C-4C86-96DE-10679E567D3C}" destId="{71FBBBAB-9EB7-4734-A680-E32A1DF6A1B1}" srcOrd="0" destOrd="0" presId="urn:microsoft.com/office/officeart/2005/8/layout/process3"/>
    <dgm:cxn modelId="{B01A2FFF-1873-4396-8B34-C008318E64C0}" type="presOf" srcId="{994F2737-7B1B-4D11-8F0B-DD253480A70E}" destId="{BDCBA3E6-A1D6-4AEF-AC2E-C3303F7BD1DE}" srcOrd="0" destOrd="0" presId="urn:microsoft.com/office/officeart/2005/8/layout/process3"/>
    <dgm:cxn modelId="{6B3CD299-AE61-405E-84B5-EEF12B0BEAF2}" type="presOf" srcId="{101B6FD7-3397-4D03-A51F-3439F1C541FA}" destId="{216703CF-020D-4E18-8184-029BD6F81B78}" srcOrd="0" destOrd="0" presId="urn:microsoft.com/office/officeart/2005/8/layout/process3"/>
    <dgm:cxn modelId="{CA7E9389-8DE1-4DE6-B8AE-46A73B8354A1}" type="presOf" srcId="{E7D26015-D994-4C3A-9D9F-88854F45C38F}" destId="{5B29BDC3-AC4F-46CE-8BC2-04005589C949}" srcOrd="0" destOrd="0" presId="urn:microsoft.com/office/officeart/2005/8/layout/process3"/>
    <dgm:cxn modelId="{572272A9-CC90-4464-9320-54444406C7E1}" type="presOf" srcId="{101B6FD7-3397-4D03-A51F-3439F1C541FA}" destId="{F3D91004-9F7A-4436-96C5-A83AE8B7551D}" srcOrd="1" destOrd="0" presId="urn:microsoft.com/office/officeart/2005/8/layout/process3"/>
    <dgm:cxn modelId="{DF741D9F-42A9-4639-993F-7EEAD422E158}" type="presOf" srcId="{E7D26015-D994-4C3A-9D9F-88854F45C38F}" destId="{6BF12849-249A-4088-8156-6A6538F7D609}" srcOrd="1" destOrd="0" presId="urn:microsoft.com/office/officeart/2005/8/layout/process3"/>
    <dgm:cxn modelId="{D0804925-405D-4D29-A948-9492289C8183}" type="presOf" srcId="{5919D31C-F0FD-469D-BAED-247A1DDD7F65}" destId="{A5DAE304-4BD3-4F23-984B-9489C762F821}" srcOrd="0" destOrd="0" presId="urn:microsoft.com/office/officeart/2005/8/layout/process3"/>
    <dgm:cxn modelId="{377A304E-613C-4FC8-B9FB-713D46F2B23B}" srcId="{DA329507-4E0A-4031-B443-2A9E4006EB1B}" destId="{2F3AC491-4303-43FB-AA0C-92CFD874093F}" srcOrd="1" destOrd="0" parTransId="{928DC35A-C2C7-46AC-B44A-9485BAB2846B}" sibTransId="{D8B69B5A-3FD5-4D9D-B697-87E119E4318B}"/>
    <dgm:cxn modelId="{0D759509-9506-4AB7-8B49-D118E74816EC}" type="presOf" srcId="{A6ACE23C-0041-42AF-9CBF-F2E99C03A73D}" destId="{99C5CC01-E528-444F-8E2B-8864239599EB}" srcOrd="0" destOrd="0" presId="urn:microsoft.com/office/officeart/2005/8/layout/process3"/>
    <dgm:cxn modelId="{4E70842C-AFB6-4D22-A30A-E620058029F3}" type="presOf" srcId="{994F2737-7B1B-4D11-8F0B-DD253480A70E}" destId="{049D5FDE-9575-4034-AE60-02912ADE2A58}" srcOrd="1" destOrd="0" presId="urn:microsoft.com/office/officeart/2005/8/layout/process3"/>
    <dgm:cxn modelId="{C056579A-50F8-409B-A82A-929E66A7FFDC}" srcId="{DA329507-4E0A-4031-B443-2A9E4006EB1B}" destId="{5919D31C-F0FD-469D-BAED-247A1DDD7F65}" srcOrd="0" destOrd="0" parTransId="{8D4C24C8-B415-411F-A5CE-952E6A8587DE}" sibTransId="{ECA03523-A79B-4E4F-A9DF-E5BA0E6480C5}"/>
    <dgm:cxn modelId="{800B71FC-46BA-4BD8-9FCE-B1C54B2623D6}" srcId="{A6ACE23C-0041-42AF-9CBF-F2E99C03A73D}" destId="{DA329507-4E0A-4031-B443-2A9E4006EB1B}" srcOrd="1" destOrd="0" parTransId="{6909F7F9-EC14-4781-960E-2DBD9E7B4327}" sibTransId="{994F2737-7B1B-4D11-8F0B-DD253480A70E}"/>
    <dgm:cxn modelId="{52698E01-E49E-4968-871C-0245635F99AB}" srcId="{A6ACE23C-0041-42AF-9CBF-F2E99C03A73D}" destId="{E7D26015-D994-4C3A-9D9F-88854F45C38F}" srcOrd="2" destOrd="0" parTransId="{331C18E8-841F-4CFC-8416-D51FE90FC296}" sibTransId="{10968911-4AB4-4E1D-ABD4-59908F0F5380}"/>
    <dgm:cxn modelId="{E3D3EFF3-F857-4654-BA94-19D9AB744808}" srcId="{E7D26015-D994-4C3A-9D9F-88854F45C38F}" destId="{93E8F4BE-F293-445A-9FB3-81CBD7A4F220}" srcOrd="0" destOrd="0" parTransId="{3BC5AC2D-8FDB-4439-AA4F-90A391AFE178}" sibTransId="{28BE841E-67CF-4D32-A443-577616006DF6}"/>
    <dgm:cxn modelId="{CFE2E4D8-01F3-45DB-8BB1-7563AD33C73E}" type="presOf" srcId="{DA329507-4E0A-4031-B443-2A9E4006EB1B}" destId="{6137371E-AC3C-4759-A416-CD8BB0D5D186}" srcOrd="1" destOrd="0" presId="urn:microsoft.com/office/officeart/2005/8/layout/process3"/>
    <dgm:cxn modelId="{7615C12B-BD10-4538-BBAF-B7E9C87E19F7}" type="presParOf" srcId="{99C5CC01-E528-444F-8E2B-8864239599EB}" destId="{039DDA4B-75D0-4D0D-9272-3AB683447AFB}" srcOrd="0" destOrd="0" presId="urn:microsoft.com/office/officeart/2005/8/layout/process3"/>
    <dgm:cxn modelId="{46364EF7-A449-4B61-B881-1B9AC03A187C}" type="presParOf" srcId="{039DDA4B-75D0-4D0D-9272-3AB683447AFB}" destId="{216703CF-020D-4E18-8184-029BD6F81B78}" srcOrd="0" destOrd="0" presId="urn:microsoft.com/office/officeart/2005/8/layout/process3"/>
    <dgm:cxn modelId="{6B6A3AE9-A8BA-42F3-B640-01D8F28E0B2E}" type="presParOf" srcId="{039DDA4B-75D0-4D0D-9272-3AB683447AFB}" destId="{F3D91004-9F7A-4436-96C5-A83AE8B7551D}" srcOrd="1" destOrd="0" presId="urn:microsoft.com/office/officeart/2005/8/layout/process3"/>
    <dgm:cxn modelId="{4BB8FAEA-A748-4329-9676-E84FB2C7686C}" type="presParOf" srcId="{039DDA4B-75D0-4D0D-9272-3AB683447AFB}" destId="{71FBBBAB-9EB7-4734-A680-E32A1DF6A1B1}" srcOrd="2" destOrd="0" presId="urn:microsoft.com/office/officeart/2005/8/layout/process3"/>
    <dgm:cxn modelId="{E817B92C-E243-430F-B08B-3E0698470A11}" type="presParOf" srcId="{99C5CC01-E528-444F-8E2B-8864239599EB}" destId="{DB8DC656-CB68-485E-9B5B-31CEF3F93609}" srcOrd="1" destOrd="0" presId="urn:microsoft.com/office/officeart/2005/8/layout/process3"/>
    <dgm:cxn modelId="{DB56F8E6-571C-4D74-8819-10BA2D311FBA}" type="presParOf" srcId="{DB8DC656-CB68-485E-9B5B-31CEF3F93609}" destId="{13BF813A-ED29-4648-BFEC-46AA6CDD6012}" srcOrd="0" destOrd="0" presId="urn:microsoft.com/office/officeart/2005/8/layout/process3"/>
    <dgm:cxn modelId="{BAA4099D-AE18-4C9C-9BC3-9853C59BE4A8}" type="presParOf" srcId="{99C5CC01-E528-444F-8E2B-8864239599EB}" destId="{C816D4A1-52C9-4388-905B-D8F08E18E342}" srcOrd="2" destOrd="0" presId="urn:microsoft.com/office/officeart/2005/8/layout/process3"/>
    <dgm:cxn modelId="{9F8F567F-2849-47E2-9C3F-72C6F25CC3DA}" type="presParOf" srcId="{C816D4A1-52C9-4388-905B-D8F08E18E342}" destId="{5DEBCA7B-6479-44A5-A3E8-8D1536104C3D}" srcOrd="0" destOrd="0" presId="urn:microsoft.com/office/officeart/2005/8/layout/process3"/>
    <dgm:cxn modelId="{B5F36F63-0D38-49E9-8472-FC7A7F496C1E}" type="presParOf" srcId="{C816D4A1-52C9-4388-905B-D8F08E18E342}" destId="{6137371E-AC3C-4759-A416-CD8BB0D5D186}" srcOrd="1" destOrd="0" presId="urn:microsoft.com/office/officeart/2005/8/layout/process3"/>
    <dgm:cxn modelId="{20EAE833-C102-4D63-93CC-2DF99128B675}" type="presParOf" srcId="{C816D4A1-52C9-4388-905B-D8F08E18E342}" destId="{A5DAE304-4BD3-4F23-984B-9489C762F821}" srcOrd="2" destOrd="0" presId="urn:microsoft.com/office/officeart/2005/8/layout/process3"/>
    <dgm:cxn modelId="{7E1BA0F6-396A-4867-942D-4571E2A84E1A}" type="presParOf" srcId="{99C5CC01-E528-444F-8E2B-8864239599EB}" destId="{BDCBA3E6-A1D6-4AEF-AC2E-C3303F7BD1DE}" srcOrd="3" destOrd="0" presId="urn:microsoft.com/office/officeart/2005/8/layout/process3"/>
    <dgm:cxn modelId="{75373F23-E9B7-4B92-A765-4B0262B1C6E6}" type="presParOf" srcId="{BDCBA3E6-A1D6-4AEF-AC2E-C3303F7BD1DE}" destId="{049D5FDE-9575-4034-AE60-02912ADE2A58}" srcOrd="0" destOrd="0" presId="urn:microsoft.com/office/officeart/2005/8/layout/process3"/>
    <dgm:cxn modelId="{90507B6F-8403-4169-BEA0-4AAC160E4655}" type="presParOf" srcId="{99C5CC01-E528-444F-8E2B-8864239599EB}" destId="{B3625629-EF8E-44B2-8D41-544FA1AF0CEE}" srcOrd="4" destOrd="0" presId="urn:microsoft.com/office/officeart/2005/8/layout/process3"/>
    <dgm:cxn modelId="{4C4E61D4-A901-497B-A96F-FA8C808294E1}" type="presParOf" srcId="{B3625629-EF8E-44B2-8D41-544FA1AF0CEE}" destId="{5B29BDC3-AC4F-46CE-8BC2-04005589C949}" srcOrd="0" destOrd="0" presId="urn:microsoft.com/office/officeart/2005/8/layout/process3"/>
    <dgm:cxn modelId="{9F63914D-1B07-4821-9E43-5F98061D53AE}" type="presParOf" srcId="{B3625629-EF8E-44B2-8D41-544FA1AF0CEE}" destId="{6BF12849-249A-4088-8156-6A6538F7D609}" srcOrd="1" destOrd="0" presId="urn:microsoft.com/office/officeart/2005/8/layout/process3"/>
    <dgm:cxn modelId="{4AC2C39D-3687-4612-B90C-062528301BB3}" type="presParOf" srcId="{B3625629-EF8E-44B2-8D41-544FA1AF0CEE}" destId="{E7F78043-49A0-4BA1-AEC9-5B1B5CD19A3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A3DCB-FB86-44C7-A5CC-D68DD88D2FC7}">
      <dsp:nvSpPr>
        <dsp:cNvPr id="0" name=""/>
        <dsp:cNvSpPr/>
      </dsp:nvSpPr>
      <dsp:spPr>
        <a:xfrm>
          <a:off x="2698658" y="1610"/>
          <a:ext cx="3236302" cy="1732625"/>
        </a:xfrm>
        <a:prstGeom prst="ellipse">
          <a:avLst/>
        </a:prstGeom>
        <a:solidFill>
          <a:srgbClr val="0F547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Inversionistas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2603" y="255347"/>
        <a:ext cx="2288412" cy="1225151"/>
      </dsp:txXfrm>
    </dsp:sp>
    <dsp:sp modelId="{63FAB013-599E-45C7-8862-E216B1610024}">
      <dsp:nvSpPr>
        <dsp:cNvPr id="0" name=""/>
        <dsp:cNvSpPr/>
      </dsp:nvSpPr>
      <dsp:spPr>
        <a:xfrm rot="2147675">
          <a:off x="5369291" y="1465245"/>
          <a:ext cx="362732" cy="58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500" kern="1200"/>
        </a:p>
      </dsp:txBody>
      <dsp:txXfrm>
        <a:off x="5379568" y="1550374"/>
        <a:ext cx="253912" cy="350857"/>
      </dsp:txXfrm>
    </dsp:sp>
    <dsp:sp modelId="{DC5D368E-8E99-4D11-9F26-0B6EACCAA2B6}">
      <dsp:nvSpPr>
        <dsp:cNvPr id="0" name=""/>
        <dsp:cNvSpPr/>
      </dsp:nvSpPr>
      <dsp:spPr>
        <a:xfrm>
          <a:off x="5183009" y="1793023"/>
          <a:ext cx="3236302" cy="1732625"/>
        </a:xfrm>
        <a:prstGeom prst="ellipse">
          <a:avLst/>
        </a:prstGeom>
        <a:solidFill>
          <a:srgbClr val="0F547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Emisores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6954" y="2046760"/>
        <a:ext cx="2288412" cy="1225151"/>
      </dsp:txXfrm>
    </dsp:sp>
    <dsp:sp modelId="{87A0B901-0B79-4D2F-B296-2E55E08A92C8}">
      <dsp:nvSpPr>
        <dsp:cNvPr id="0" name=""/>
        <dsp:cNvSpPr/>
      </dsp:nvSpPr>
      <dsp:spPr>
        <a:xfrm rot="8563017">
          <a:off x="5360910" y="3305547"/>
          <a:ext cx="414831" cy="58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500" kern="1200"/>
        </a:p>
      </dsp:txBody>
      <dsp:txXfrm rot="10800000">
        <a:off x="5472644" y="3384806"/>
        <a:ext cx="290382" cy="350857"/>
      </dsp:txXfrm>
    </dsp:sp>
    <dsp:sp modelId="{DC8816D4-2F8F-419C-B5EC-2FFF5EB62B01}">
      <dsp:nvSpPr>
        <dsp:cNvPr id="0" name=""/>
        <dsp:cNvSpPr/>
      </dsp:nvSpPr>
      <dsp:spPr>
        <a:xfrm>
          <a:off x="2698658" y="3684430"/>
          <a:ext cx="3236302" cy="1732625"/>
        </a:xfrm>
        <a:prstGeom prst="ellipse">
          <a:avLst/>
        </a:prstGeom>
        <a:solidFill>
          <a:srgbClr val="0F547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Proveedores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2603" y="3938167"/>
        <a:ext cx="2288412" cy="1225151"/>
      </dsp:txXfrm>
    </dsp:sp>
    <dsp:sp modelId="{64636941-5319-467A-B595-C7D762FF9F7A}">
      <dsp:nvSpPr>
        <dsp:cNvPr id="0" name=""/>
        <dsp:cNvSpPr/>
      </dsp:nvSpPr>
      <dsp:spPr>
        <a:xfrm rot="12997493">
          <a:off x="2893552" y="3344189"/>
          <a:ext cx="386878" cy="58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500" kern="1200"/>
        </a:p>
      </dsp:txBody>
      <dsp:txXfrm rot="10800000">
        <a:off x="2998157" y="3495761"/>
        <a:ext cx="270815" cy="350857"/>
      </dsp:txXfrm>
    </dsp:sp>
    <dsp:sp modelId="{D4F14600-1803-4760-ABF9-DE6F2003B056}">
      <dsp:nvSpPr>
        <dsp:cNvPr id="0" name=""/>
        <dsp:cNvSpPr/>
      </dsp:nvSpPr>
      <dsp:spPr>
        <a:xfrm>
          <a:off x="221447" y="1843020"/>
          <a:ext cx="3236302" cy="1732625"/>
        </a:xfrm>
        <a:prstGeom prst="ellipse">
          <a:avLst/>
        </a:prstGeom>
        <a:solidFill>
          <a:srgbClr val="0F547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Intermediarios</a:t>
          </a:r>
          <a:endParaRPr lang="es-ES" sz="2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5392" y="2096757"/>
        <a:ext cx="2288412" cy="1225151"/>
      </dsp:txXfrm>
    </dsp:sp>
    <dsp:sp modelId="{8F957A81-19A0-4E61-A4E1-C2DA44F70117}">
      <dsp:nvSpPr>
        <dsp:cNvPr id="0" name=""/>
        <dsp:cNvSpPr/>
      </dsp:nvSpPr>
      <dsp:spPr>
        <a:xfrm rot="19402507">
          <a:off x="2875977" y="1502780"/>
          <a:ext cx="386878" cy="58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500" kern="1200"/>
        </a:p>
      </dsp:txBody>
      <dsp:txXfrm>
        <a:off x="2887435" y="1654352"/>
        <a:ext cx="270815" cy="350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94BB2-001E-49A2-AA15-748E2A407B66}">
      <dsp:nvSpPr>
        <dsp:cNvPr id="0" name=""/>
        <dsp:cNvSpPr/>
      </dsp:nvSpPr>
      <dsp:spPr>
        <a:xfrm rot="10800000">
          <a:off x="0" y="0"/>
          <a:ext cx="6951802" cy="1523527"/>
        </a:xfrm>
        <a:prstGeom prst="trapezoid">
          <a:avLst>
            <a:gd name="adj" fmla="val 76049"/>
          </a:avLst>
        </a:prstGeom>
        <a:solidFill>
          <a:srgbClr val="3366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Asignación</a:t>
          </a:r>
          <a:r>
            <a:rPr lang="en-US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Estratégica</a:t>
          </a:r>
          <a:r>
            <a:rPr lang="en-US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Activos</a:t>
          </a:r>
          <a:endParaRPr lang="en-US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1216565" y="0"/>
        <a:ext cx="4518671" cy="1523527"/>
      </dsp:txXfrm>
    </dsp:sp>
    <dsp:sp modelId="{D74F6BD6-E94C-48F0-95DD-106B03E162B0}">
      <dsp:nvSpPr>
        <dsp:cNvPr id="0" name=""/>
        <dsp:cNvSpPr/>
      </dsp:nvSpPr>
      <dsp:spPr>
        <a:xfrm rot="10800000">
          <a:off x="1158633" y="1523526"/>
          <a:ext cx="4634534" cy="1523527"/>
        </a:xfrm>
        <a:prstGeom prst="trapezoid">
          <a:avLst>
            <a:gd name="adj" fmla="val 76049"/>
          </a:avLst>
        </a:prstGeom>
        <a:solidFill>
          <a:srgbClr val="3366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Asignación</a:t>
          </a:r>
          <a:r>
            <a:rPr lang="en-US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Táctica</a:t>
          </a:r>
          <a:r>
            <a:rPr lang="en-US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24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Activos</a:t>
          </a:r>
          <a:endParaRPr lang="en-US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1969677" y="1523526"/>
        <a:ext cx="3012447" cy="1523527"/>
      </dsp:txXfrm>
    </dsp:sp>
    <dsp:sp modelId="{9FCF69B7-74C8-41F2-947B-3FD5B2242155}">
      <dsp:nvSpPr>
        <dsp:cNvPr id="0" name=""/>
        <dsp:cNvSpPr/>
      </dsp:nvSpPr>
      <dsp:spPr>
        <a:xfrm rot="10800000">
          <a:off x="2317267" y="3047054"/>
          <a:ext cx="2317267" cy="1523527"/>
        </a:xfrm>
        <a:prstGeom prst="trapezoid">
          <a:avLst>
            <a:gd name="adj" fmla="val 76049"/>
          </a:avLst>
        </a:prstGeom>
        <a:solidFill>
          <a:srgbClr val="3366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2317267" y="3047054"/>
        <a:ext cx="2317267" cy="1523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91004-9F7A-4436-96C5-A83AE8B7551D}">
      <dsp:nvSpPr>
        <dsp:cNvPr id="0" name=""/>
        <dsp:cNvSpPr/>
      </dsp:nvSpPr>
      <dsp:spPr>
        <a:xfrm>
          <a:off x="7997" y="-367342"/>
          <a:ext cx="2021192" cy="1102027"/>
        </a:xfrm>
        <a:prstGeom prst="roundRect">
          <a:avLst>
            <a:gd name="adj" fmla="val 10000"/>
          </a:avLst>
        </a:prstGeom>
        <a:solidFill>
          <a:srgbClr val="CC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Inversiones</a:t>
          </a:r>
          <a:endParaRPr lang="es-ES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7" y="-367342"/>
        <a:ext cx="2021192" cy="734685"/>
      </dsp:txXfrm>
    </dsp:sp>
    <dsp:sp modelId="{71FBBBAB-9EB7-4734-A680-E32A1DF6A1B1}">
      <dsp:nvSpPr>
        <dsp:cNvPr id="0" name=""/>
        <dsp:cNvSpPr/>
      </dsp:nvSpPr>
      <dsp:spPr>
        <a:xfrm>
          <a:off x="359669" y="367342"/>
          <a:ext cx="2437262" cy="3020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Ejecución de la estrategia de inversiones.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1054" y="438727"/>
        <a:ext cx="2294492" cy="2877858"/>
      </dsp:txXfrm>
    </dsp:sp>
    <dsp:sp modelId="{DB8DC656-CB68-485E-9B5B-31CEF3F93609}">
      <dsp:nvSpPr>
        <dsp:cNvPr id="0" name=""/>
        <dsp:cNvSpPr/>
      </dsp:nvSpPr>
      <dsp:spPr>
        <a:xfrm>
          <a:off x="2359289" y="-228420"/>
          <a:ext cx="699811" cy="4568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00" kern="1200"/>
        </a:p>
      </dsp:txBody>
      <dsp:txXfrm>
        <a:off x="2359289" y="-137052"/>
        <a:ext cx="562759" cy="274105"/>
      </dsp:txXfrm>
    </dsp:sp>
    <dsp:sp modelId="{6137371E-AC3C-4759-A416-CD8BB0D5D186}">
      <dsp:nvSpPr>
        <dsp:cNvPr id="0" name=""/>
        <dsp:cNvSpPr/>
      </dsp:nvSpPr>
      <dsp:spPr>
        <a:xfrm>
          <a:off x="3349588" y="-367342"/>
          <a:ext cx="1836712" cy="1102027"/>
        </a:xfrm>
        <a:prstGeom prst="roundRect">
          <a:avLst>
            <a:gd name="adj" fmla="val 10000"/>
          </a:avLst>
        </a:prstGeom>
        <a:solidFill>
          <a:srgbClr val="CC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Riesgos</a:t>
          </a:r>
          <a:endParaRPr lang="es-ES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9588" y="-367342"/>
        <a:ext cx="1836712" cy="734685"/>
      </dsp:txXfrm>
    </dsp:sp>
    <dsp:sp modelId="{A5DAE304-4BD3-4F23-984B-9489C762F821}">
      <dsp:nvSpPr>
        <dsp:cNvPr id="0" name=""/>
        <dsp:cNvSpPr/>
      </dsp:nvSpPr>
      <dsp:spPr>
        <a:xfrm>
          <a:off x="3610757" y="367342"/>
          <a:ext cx="2065420" cy="3020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Evaluación de la estrategia de inversiones.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Monitoreo del cumplimiento de los lineamientos establecidos por la Junta Directiva.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1251" y="427836"/>
        <a:ext cx="1944432" cy="2899640"/>
      </dsp:txXfrm>
    </dsp:sp>
    <dsp:sp modelId="{BDCBA3E6-A1D6-4AEF-AC2E-C3303F7BD1DE}">
      <dsp:nvSpPr>
        <dsp:cNvPr id="0" name=""/>
        <dsp:cNvSpPr/>
      </dsp:nvSpPr>
      <dsp:spPr>
        <a:xfrm>
          <a:off x="5492980" y="-228420"/>
          <a:ext cx="650160" cy="4568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00" kern="1200"/>
        </a:p>
      </dsp:txBody>
      <dsp:txXfrm>
        <a:off x="5492980" y="-137052"/>
        <a:ext cx="513108" cy="274105"/>
      </dsp:txXfrm>
    </dsp:sp>
    <dsp:sp modelId="{6BF12849-249A-4088-8156-6A6538F7D609}">
      <dsp:nvSpPr>
        <dsp:cNvPr id="0" name=""/>
        <dsp:cNvSpPr/>
      </dsp:nvSpPr>
      <dsp:spPr>
        <a:xfrm>
          <a:off x="6413019" y="-367342"/>
          <a:ext cx="1979719" cy="1102027"/>
        </a:xfrm>
        <a:prstGeom prst="roundRect">
          <a:avLst>
            <a:gd name="adj" fmla="val 10000"/>
          </a:avLst>
        </a:prstGeom>
        <a:solidFill>
          <a:srgbClr val="CC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Back Office</a:t>
          </a:r>
          <a:endParaRPr lang="es-E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13019" y="-367342"/>
        <a:ext cx="1979719" cy="734685"/>
      </dsp:txXfrm>
    </dsp:sp>
    <dsp:sp modelId="{E7F78043-49A0-4BA1-AEC9-5B1B5CD19A30}">
      <dsp:nvSpPr>
        <dsp:cNvPr id="0" name=""/>
        <dsp:cNvSpPr/>
      </dsp:nvSpPr>
      <dsp:spPr>
        <a:xfrm>
          <a:off x="6625136" y="367342"/>
          <a:ext cx="2322523" cy="3020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Liquidación, compensación y cumplimiento de operaciones.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93160" y="435366"/>
        <a:ext cx="2186475" cy="2884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160"/>
          </a:xfrm>
          <a:prstGeom prst="rect">
            <a:avLst/>
          </a:prstGeom>
        </p:spPr>
        <p:txBody>
          <a:bodyPr vert="horz" lIns="92879" tIns="46440" rIns="92879" bIns="4644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5160"/>
          </a:xfrm>
          <a:prstGeom prst="rect">
            <a:avLst/>
          </a:prstGeom>
        </p:spPr>
        <p:txBody>
          <a:bodyPr vert="horz" lIns="92879" tIns="46440" rIns="92879" bIns="46440" rtlCol="0"/>
          <a:lstStyle>
            <a:lvl1pPr algn="r">
              <a:defRPr sz="1200"/>
            </a:lvl1pPr>
          </a:lstStyle>
          <a:p>
            <a:fld id="{239F8025-2AE4-443D-9569-0D0BB7238FE6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05842"/>
            <a:ext cx="3026833" cy="465159"/>
          </a:xfrm>
          <a:prstGeom prst="rect">
            <a:avLst/>
          </a:prstGeom>
        </p:spPr>
        <p:txBody>
          <a:bodyPr vert="horz" lIns="92879" tIns="46440" rIns="92879" bIns="4644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56551" y="8805842"/>
            <a:ext cx="3026833" cy="465159"/>
          </a:xfrm>
          <a:prstGeom prst="rect">
            <a:avLst/>
          </a:prstGeom>
        </p:spPr>
        <p:txBody>
          <a:bodyPr vert="horz" lIns="92879" tIns="46440" rIns="92879" bIns="46440" rtlCol="0" anchor="b"/>
          <a:lstStyle>
            <a:lvl1pPr algn="r">
              <a:defRPr sz="1200"/>
            </a:lvl1pPr>
          </a:lstStyle>
          <a:p>
            <a:fld id="{D1B1C53B-0FA3-45DE-9113-7BDECAA76DF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869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160"/>
          </a:xfrm>
          <a:prstGeom prst="rect">
            <a:avLst/>
          </a:prstGeom>
        </p:spPr>
        <p:txBody>
          <a:bodyPr vert="horz" lIns="92879" tIns="46440" rIns="92879" bIns="4644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5160"/>
          </a:xfrm>
          <a:prstGeom prst="rect">
            <a:avLst/>
          </a:prstGeom>
        </p:spPr>
        <p:txBody>
          <a:bodyPr vert="horz" lIns="92879" tIns="46440" rIns="92879" bIns="46440" rtlCol="0"/>
          <a:lstStyle>
            <a:lvl1pPr algn="r">
              <a:defRPr sz="1200"/>
            </a:lvl1pPr>
          </a:lstStyle>
          <a:p>
            <a:fld id="{27CB30EB-596A-43F4-BBA5-0F898560E106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9" tIns="46440" rIns="92879" bIns="4644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8500" y="4461668"/>
            <a:ext cx="5588000" cy="3650457"/>
          </a:xfrm>
          <a:prstGeom prst="rect">
            <a:avLst/>
          </a:prstGeom>
        </p:spPr>
        <p:txBody>
          <a:bodyPr vert="horz" lIns="92879" tIns="46440" rIns="92879" bIns="4644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05842"/>
            <a:ext cx="3026833" cy="465159"/>
          </a:xfrm>
          <a:prstGeom prst="rect">
            <a:avLst/>
          </a:prstGeom>
        </p:spPr>
        <p:txBody>
          <a:bodyPr vert="horz" lIns="92879" tIns="46440" rIns="92879" bIns="4644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56551" y="8805842"/>
            <a:ext cx="3026833" cy="465159"/>
          </a:xfrm>
          <a:prstGeom prst="rect">
            <a:avLst/>
          </a:prstGeom>
        </p:spPr>
        <p:txBody>
          <a:bodyPr vert="horz" lIns="92879" tIns="46440" rIns="92879" bIns="46440" rtlCol="0" anchor="b"/>
          <a:lstStyle>
            <a:lvl1pPr algn="r">
              <a:defRPr sz="1200"/>
            </a:lvl1pPr>
          </a:lstStyle>
          <a:p>
            <a:fld id="{613A1EF3-9BDD-4674-B6BC-D18E229CAD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22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A1EF3-9BDD-4674-B6BC-D18E229CADE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0065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6378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3376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8400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9889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1004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292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29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8129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8685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A1EF3-9BDD-4674-B6BC-D18E229CADE1}" type="slidenum">
              <a:rPr lang="es-CO" smtClean="0"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616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4323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1184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576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9225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589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608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0451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8625" y="706438"/>
            <a:ext cx="6283325" cy="3535362"/>
          </a:xfrm>
        </p:spPr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5F097-69D3-4439-A6B4-451DE41E2EF5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5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35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16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487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609600" y="1340769"/>
            <a:ext cx="109728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4632515" y="85998"/>
            <a:ext cx="7440149" cy="750714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agregar título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1334751" y="6519865"/>
            <a:ext cx="7620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C15A58-CB72-4FD8-9F50-5A6ACB9B195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50725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48300" y="142874"/>
            <a:ext cx="6648450" cy="2073405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pic>
        <p:nvPicPr>
          <p:cNvPr id="11" name="Picture 3" descr="FONDOPRES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t="-1352" r="3031" b="1352"/>
          <a:stretch/>
        </p:blipFill>
        <p:spPr bwMode="auto">
          <a:xfrm>
            <a:off x="67236" y="947550"/>
            <a:ext cx="5082070" cy="503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93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2927648" y="621162"/>
            <a:ext cx="9264352" cy="1428108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Título 4"/>
          <p:cNvSpPr txBox="1">
            <a:spLocks/>
          </p:cNvSpPr>
          <p:nvPr userDrawn="1"/>
        </p:nvSpPr>
        <p:spPr>
          <a:xfrm>
            <a:off x="999431" y="959859"/>
            <a:ext cx="360040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z="14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44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4"/>
          <p:cNvSpPr txBox="1">
            <a:spLocks/>
          </p:cNvSpPr>
          <p:nvPr userDrawn="1"/>
        </p:nvSpPr>
        <p:spPr>
          <a:xfrm>
            <a:off x="1152094" y="2850118"/>
            <a:ext cx="407402" cy="750714"/>
          </a:xfrm>
          <a:prstGeom prst="rect">
            <a:avLst/>
          </a:prstGeom>
        </p:spPr>
        <p:txBody>
          <a:bodyPr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5pPr>
            <a:lvl6pPr marL="457206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6pPr>
            <a:lvl7pPr marL="914411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7pPr>
            <a:lvl8pPr marL="1371617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8pPr>
            <a:lvl9pPr marL="1828823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9pPr>
          </a:lstStyle>
          <a:p>
            <a:r>
              <a:rPr lang="es-CO" sz="1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ítulo 4"/>
          <p:cNvSpPr txBox="1">
            <a:spLocks/>
          </p:cNvSpPr>
          <p:nvPr userDrawn="1"/>
        </p:nvSpPr>
        <p:spPr>
          <a:xfrm>
            <a:off x="1104469" y="4914673"/>
            <a:ext cx="360040" cy="750714"/>
          </a:xfrm>
          <a:prstGeom prst="rect">
            <a:avLst/>
          </a:prstGeom>
        </p:spPr>
        <p:txBody>
          <a:bodyPr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5pPr>
            <a:lvl6pPr marL="457206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6pPr>
            <a:lvl7pPr marL="914411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7pPr>
            <a:lvl8pPr marL="1371617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8pPr>
            <a:lvl9pPr marL="1828823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 Narrow" pitchFamily="34" charset="0"/>
              </a:defRPr>
            </a:lvl9pPr>
          </a:lstStyle>
          <a:p>
            <a:r>
              <a:rPr lang="x-none" sz="1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 userDrawn="1"/>
        </p:nvSpPr>
        <p:spPr>
          <a:xfrm flipH="1">
            <a:off x="2927648" y="2575679"/>
            <a:ext cx="9264352" cy="1428108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0" name="Rectángulo 19"/>
          <p:cNvSpPr/>
          <p:nvPr userDrawn="1"/>
        </p:nvSpPr>
        <p:spPr>
          <a:xfrm flipH="1">
            <a:off x="2927648" y="4575976"/>
            <a:ext cx="9264352" cy="1428108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8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03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73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97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767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1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85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775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41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21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778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974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48C74-CEFA-47EA-A519-2E4425BF311F}" type="datetimeFigureOut">
              <a:rPr lang="es-CO" smtClean="0"/>
              <a:t>5/10/2017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AF3D2-2C81-4A1C-B028-84974BF7F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7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6.em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5" Type="http://schemas.openxmlformats.org/officeDocument/2006/relationships/image" Target="../media/image12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390111" y="2873322"/>
            <a:ext cx="66484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alt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Jorge Castaño Gutiérrez</a:t>
            </a:r>
            <a:endParaRPr lang="x-none" altLang="es-CO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alt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Superintendente Financiero de Colombia</a:t>
            </a:r>
          </a:p>
        </p:txBody>
      </p:sp>
      <p:sp>
        <p:nvSpPr>
          <p:cNvPr id="11" name="Título 10"/>
          <p:cNvSpPr>
            <a:spLocks noGrp="1"/>
          </p:cNvSpPr>
          <p:nvPr>
            <p:ph type="ctrTitle"/>
          </p:nvPr>
        </p:nvSpPr>
        <p:spPr>
          <a:xfrm>
            <a:off x="4684567" y="465513"/>
            <a:ext cx="7412182" cy="1135624"/>
          </a:xfrm>
        </p:spPr>
        <p:txBody>
          <a:bodyPr/>
          <a:lstStyle/>
          <a:p>
            <a:r>
              <a:rPr lang="es-CO" sz="3400" dirty="0"/>
              <a:t>El futuro del mercado de </a:t>
            </a:r>
            <a:r>
              <a:rPr lang="es-CO" sz="3400" dirty="0" smtClean="0"/>
              <a:t>capitales:</a:t>
            </a:r>
            <a:r>
              <a:rPr lang="es-CO" sz="3400" dirty="0"/>
              <a:t/>
            </a:r>
            <a:br>
              <a:rPr lang="es-CO" sz="3400" dirty="0"/>
            </a:br>
            <a:r>
              <a:rPr lang="es-CO" sz="3400" dirty="0" smtClean="0"/>
              <a:t>un </a:t>
            </a:r>
            <a:r>
              <a:rPr lang="es-CO" sz="3400" dirty="0"/>
              <a:t>reto de todos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48301" y="5267590"/>
            <a:ext cx="6648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alt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XXIX Simposio Mercado de Capitales</a:t>
            </a:r>
          </a:p>
          <a:p>
            <a:pPr algn="ctr"/>
            <a:r>
              <a:rPr lang="es-CO" alt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Cartagena de Indias, </a:t>
            </a:r>
            <a:r>
              <a:rPr lang="es-CO" altLang="es-CO" sz="2000" dirty="0">
                <a:latin typeface="Arial" panose="020B0604020202020204" pitchFamily="34" charset="0"/>
                <a:cs typeface="Arial" panose="020B0604020202020204" pitchFamily="34" charset="0"/>
              </a:rPr>
              <a:t>Octubre 5 y 6 de 2017</a:t>
            </a:r>
          </a:p>
        </p:txBody>
      </p:sp>
    </p:spTree>
    <p:extLst>
      <p:ext uri="{BB962C8B-B14F-4D97-AF65-F5344CB8AC3E}">
        <p14:creationId xmlns:p14="http://schemas.microsoft.com/office/powerpoint/2010/main" val="322150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7696" y="1638053"/>
            <a:ext cx="4404263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s-CO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innovación tecnológica acompañada de altos estándares, debe generar </a:t>
            </a:r>
            <a:r>
              <a:rPr lang="es-CO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una mayor oferta de valor para los </a:t>
            </a:r>
            <a:r>
              <a:rPr lang="es-CO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inversionistas</a:t>
            </a:r>
            <a:endParaRPr lang="es-CO" altLang="es-CO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175808" y="2368867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CO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 desarrollo de </a:t>
            </a:r>
            <a:r>
              <a:rPr lang="es-CO" sz="20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nuevos productos </a:t>
            </a:r>
            <a:r>
              <a:rPr lang="es-CO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</a:t>
            </a:r>
            <a:r>
              <a:rPr lang="es-CO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CO" sz="20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mecanismos de acceso </a:t>
            </a:r>
            <a:r>
              <a:rPr lang="es-CO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más </a:t>
            </a:r>
            <a:r>
              <a:rPr lang="es-CO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ágiles deben contribuir </a:t>
            </a:r>
            <a:r>
              <a:rPr lang="es-CO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 ampliar la base de inversionistas. 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0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procesos de </a:t>
            </a:r>
            <a:r>
              <a:rPr lang="es-MX" sz="20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perfilamiento de riesgo </a:t>
            </a:r>
            <a:r>
              <a:rPr lang="es-MX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los 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clientes deben ser más </a:t>
            </a:r>
            <a:r>
              <a:rPr lang="es-MX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profundos y 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precisos.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0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 ofrecimiento automático, eficiente y transparente de </a:t>
            </a:r>
            <a:r>
              <a:rPr lang="es-MX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activos de baja 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sofisticación debe contribuir a la </a:t>
            </a:r>
            <a:r>
              <a:rPr lang="es-MX" sz="20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atracción y retención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de clientes. 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0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Modelos más robustos de </a:t>
            </a:r>
            <a:r>
              <a:rPr lang="es-MX" sz="20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selección de activos, 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con altos estándares de gobierno corporativo y gestión de las inversiones.</a:t>
            </a:r>
            <a:endParaRPr lang="es-MX" sz="20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/>
            <a:endParaRPr lang="es-MX" sz="20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Mayor calidad </a:t>
            </a:r>
            <a:r>
              <a:rPr lang="es-MX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 el </a:t>
            </a:r>
            <a:r>
              <a:rPr lang="es-MX" sz="20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suministro de información</a:t>
            </a:r>
            <a:r>
              <a:rPr lang="es-MX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0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CO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Más </a:t>
            </a:r>
            <a:r>
              <a:rPr lang="es-CO" sz="20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transparencia en </a:t>
            </a:r>
            <a:r>
              <a:rPr lang="es-CO" sz="20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costos y </a:t>
            </a:r>
            <a:r>
              <a:rPr lang="es-CO" sz="20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cobros</a:t>
            </a:r>
            <a:r>
              <a:rPr lang="es-CO" sz="20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</a:t>
            </a:r>
            <a:endParaRPr lang="es-MX" sz="20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9780" y="1771056"/>
            <a:ext cx="4796319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s-MX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modernización de la infraestructura soporta el desarrollo del mercado de capitales</a:t>
            </a:r>
            <a:endParaRPr lang="es-MX" altLang="es-CO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37851" y="2922111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58775" indent="-358775" algn="just">
              <a:buFont typeface="Arial" panose="020B0604020202020204" pitchFamily="34" charset="0"/>
              <a:buChar char="•"/>
            </a:pPr>
            <a:r>
              <a:rPr lang="es-CO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 necesario optimizar</a:t>
            </a:r>
            <a:r>
              <a:rPr lang="es-CO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aun más los </a:t>
            </a:r>
            <a:r>
              <a:rPr lang="es-CO" sz="21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servicios de negociación, compensación y </a:t>
            </a:r>
            <a:r>
              <a:rPr lang="es-CO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liquidación (más eficiencia).</a:t>
            </a: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s-CO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358775" indent="-358775" algn="just">
              <a:buFont typeface="Arial" panose="020B0604020202020204" pitchFamily="34" charset="0"/>
              <a:buChar char="•"/>
            </a:pPr>
            <a:r>
              <a:rPr lang="es-CO" sz="21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</a:t>
            </a:r>
            <a:r>
              <a:rPr lang="es-CO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robustecimiento y modernización</a:t>
            </a:r>
            <a:r>
              <a:rPr lang="es-CO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de las plataformas tecnológicas actuales (bolsas y sistemas de negociación, depósitos, custodios e intermediarios) debe reducir los costos en toda la cadena de valor</a:t>
            </a:r>
            <a:r>
              <a:rPr lang="en-US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n-US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358775" indent="-358775" algn="just">
              <a:buFont typeface="Arial" panose="020B0604020202020204" pitchFamily="34" charset="0"/>
              <a:buChar char="•"/>
            </a:pPr>
            <a:r>
              <a:rPr lang="es-CO" altLang="es-CO" sz="210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Una mayor oferta de </a:t>
            </a:r>
            <a:r>
              <a:rPr lang="es-CO" altLang="es-CO" sz="2100" b="1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productos e índices</a:t>
            </a:r>
            <a:r>
              <a:rPr lang="es-CO" altLang="es-CO" sz="210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, </a:t>
            </a:r>
            <a:r>
              <a:rPr lang="es-CO" altLang="es-CO" sz="210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junto con canales y </a:t>
            </a:r>
            <a:r>
              <a:rPr lang="es-CO" altLang="es-CO" sz="2100" b="1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herramientas de vanguardia</a:t>
            </a:r>
            <a:r>
              <a:rPr lang="es-CO" altLang="es-CO" sz="210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, fomentan la ampliación de la base inversionista y el volumen de operaciones en el mercado. </a:t>
            </a: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n-US" sz="22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n-US" sz="22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s-CO" sz="22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97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ctrTitle" idx="4294967295"/>
          </p:nvPr>
        </p:nvSpPr>
        <p:spPr>
          <a:xfrm>
            <a:off x="1828800" y="2170113"/>
            <a:ext cx="3324225" cy="2387600"/>
          </a:xfrm>
        </p:spPr>
        <p:txBody>
          <a:bodyPr anchor="ctr">
            <a:normAutofit fontScale="90000"/>
          </a:bodyPr>
          <a:lstStyle/>
          <a:p>
            <a:r>
              <a:rPr lang="es-419" sz="287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287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59236" y="609600"/>
            <a:ext cx="5055831" cy="565785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Inversionistas institucionales como agentes dinamizadores</a:t>
            </a:r>
          </a:p>
        </p:txBody>
      </p:sp>
    </p:spTree>
    <p:extLst>
      <p:ext uri="{BB962C8B-B14F-4D97-AF65-F5344CB8AC3E}">
        <p14:creationId xmlns:p14="http://schemas.microsoft.com/office/powerpoint/2010/main" val="12158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1"/>
          <p:cNvSpPr/>
          <p:nvPr/>
        </p:nvSpPr>
        <p:spPr>
          <a:xfrm flipH="1">
            <a:off x="0" y="-7"/>
            <a:ext cx="12192000" cy="1193139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3" name="2 Título"/>
          <p:cNvSpPr txBox="1">
            <a:spLocks/>
          </p:cNvSpPr>
          <p:nvPr/>
        </p:nvSpPr>
        <p:spPr>
          <a:xfrm>
            <a:off x="132926" y="232502"/>
            <a:ext cx="11926145" cy="634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visión de largo plazo del mercado de capitales requiere de esfuerzos y compromisos articulados de todos los actores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72" y="6394205"/>
            <a:ext cx="1296144" cy="338522"/>
          </a:xfrm>
          <a:prstGeom prst="rect">
            <a:avLst/>
          </a:prstGeom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89971611"/>
              </p:ext>
            </p:extLst>
          </p:nvPr>
        </p:nvGraphicFramePr>
        <p:xfrm>
          <a:off x="1924843" y="1300288"/>
          <a:ext cx="863362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487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1"/>
          <p:cNvSpPr/>
          <p:nvPr/>
        </p:nvSpPr>
        <p:spPr>
          <a:xfrm flipH="1">
            <a:off x="0" y="-13655"/>
            <a:ext cx="12192000" cy="1193139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3" name="2 Título"/>
          <p:cNvSpPr txBox="1">
            <a:spLocks/>
          </p:cNvSpPr>
          <p:nvPr/>
        </p:nvSpPr>
        <p:spPr>
          <a:xfrm>
            <a:off x="132926" y="232502"/>
            <a:ext cx="11926145" cy="634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inversionistas institucionales deben ser considerados como un agente dinamizador del mercado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72" y="6394205"/>
            <a:ext cx="1296144" cy="338522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106773"/>
              </p:ext>
            </p:extLst>
          </p:nvPr>
        </p:nvGraphicFramePr>
        <p:xfrm>
          <a:off x="132926" y="1986317"/>
          <a:ext cx="5232450" cy="440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32926" y="6563466"/>
            <a:ext cx="507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Fuente: Informe Actualidad del Sistema Financiero, Superintendencia Financiera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2926" y="1297337"/>
            <a:ext cx="6027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deuda pública sigue siendo el principal activo de deuda en los portafolios de las entidades financieras</a:t>
            </a:r>
            <a:endParaRPr lang="es-CO" b="1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804393" y="6556013"/>
            <a:ext cx="5108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900" dirty="0" err="1">
                <a:latin typeface="Arial" panose="020B0604020202020204" pitchFamily="34" charset="0"/>
                <a:cs typeface="Arial" panose="020B0604020202020204" pitchFamily="34" charset="0"/>
              </a:rPr>
              <a:t>Fitch</a:t>
            </a:r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Ratings, datos 2014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348835" y="1305446"/>
            <a:ext cx="57102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 mercado Colombiano se ha concentrado en el segmento AAA</a:t>
            </a:r>
            <a:endParaRPr lang="es-CO" b="1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9206" y="2790265"/>
            <a:ext cx="5245630" cy="343919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1808" y="2076635"/>
            <a:ext cx="34004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8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1"/>
          <p:cNvSpPr/>
          <p:nvPr/>
        </p:nvSpPr>
        <p:spPr>
          <a:xfrm flipH="1">
            <a:off x="0" y="-13655"/>
            <a:ext cx="12192000" cy="1193139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0288573" y="2484846"/>
            <a:ext cx="1564022" cy="3429000"/>
          </a:xfrm>
          <a:prstGeom prst="rect">
            <a:avLst/>
          </a:prstGeom>
          <a:solidFill>
            <a:schemeClr val="accent6">
              <a:lumMod val="20000"/>
              <a:lumOff val="80000"/>
              <a:alpha val="36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 3"/>
          <p:cNvSpPr/>
          <p:nvPr/>
        </p:nvSpPr>
        <p:spPr>
          <a:xfrm>
            <a:off x="7143751" y="2484846"/>
            <a:ext cx="1564022" cy="3429000"/>
          </a:xfrm>
          <a:prstGeom prst="rect">
            <a:avLst/>
          </a:prstGeom>
          <a:solidFill>
            <a:schemeClr val="accent2">
              <a:lumMod val="20000"/>
              <a:lumOff val="80000"/>
              <a:alpha val="36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16"/>
          <p:cNvSpPr/>
          <p:nvPr/>
        </p:nvSpPr>
        <p:spPr>
          <a:xfrm>
            <a:off x="8724551" y="2484846"/>
            <a:ext cx="1564022" cy="3429000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4936"/>
            <a:ext cx="12192000" cy="119849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t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selección de activos aún puede generar valor en los portafolios de los inversionistas institucionales y para los emisores</a:t>
            </a:r>
            <a:endParaRPr lang="es-MX" altLang="es-CO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317870" y="4011033"/>
            <a:ext cx="12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AA</a:t>
            </a:r>
            <a:endParaRPr lang="es-C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8902555" y="4014680"/>
            <a:ext cx="12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AA+</a:t>
            </a:r>
            <a:endParaRPr lang="es-CO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0500132" y="4011033"/>
            <a:ext cx="12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AAA</a:t>
            </a:r>
            <a:endParaRPr lang="es-CO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891945" y="6251332"/>
            <a:ext cx="51087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Fuente: </a:t>
            </a:r>
            <a:r>
              <a:rPr lang="es-CO" sz="1000" dirty="0"/>
              <a:t> </a:t>
            </a:r>
            <a:r>
              <a:rPr lang="es-CO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Infovalmer</a:t>
            </a:r>
            <a:r>
              <a:rPr lang="es-CO" sz="1000" dirty="0" smtClean="0"/>
              <a:t>, cálculos propios</a:t>
            </a:r>
            <a:endParaRPr lang="es-CO" sz="1000" dirty="0"/>
          </a:p>
        </p:txBody>
      </p:sp>
      <p:sp>
        <p:nvSpPr>
          <p:cNvPr id="23" name="Rectángulo 22"/>
          <p:cNvSpPr/>
          <p:nvPr/>
        </p:nvSpPr>
        <p:spPr>
          <a:xfrm>
            <a:off x="6642802" y="1636612"/>
            <a:ext cx="5710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Inversiones con calificación diferente a AAA generan valor agregado en los portafolios de inversionistas institucionales</a:t>
            </a:r>
          </a:p>
        </p:txBody>
      </p:sp>
      <p:graphicFrame>
        <p:nvGraphicFramePr>
          <p:cNvPr id="24" name="Gráfico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056160"/>
              </p:ext>
            </p:extLst>
          </p:nvPr>
        </p:nvGraphicFramePr>
        <p:xfrm>
          <a:off x="6064624" y="2306171"/>
          <a:ext cx="5787971" cy="3750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Conector recto 5"/>
          <p:cNvCxnSpPr/>
          <p:nvPr/>
        </p:nvCxnSpPr>
        <p:spPr>
          <a:xfrm flipV="1">
            <a:off x="7110131" y="2803713"/>
            <a:ext cx="4772024" cy="13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9786900" y="2821528"/>
            <a:ext cx="226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13,38%, Tasa Promedio Créditos Ordinarios Comerciales (ene-</a:t>
            </a:r>
            <a:r>
              <a:rPr lang="es-CO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2017)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ector recto de flecha 24"/>
          <p:cNvCxnSpPr>
            <a:stCxn id="14" idx="1"/>
          </p:cNvCxnSpPr>
          <p:nvPr/>
        </p:nvCxnSpPr>
        <p:spPr>
          <a:xfrm flipH="1" flipV="1">
            <a:off x="9338982" y="2821528"/>
            <a:ext cx="447918" cy="3231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496805" y="1921176"/>
            <a:ext cx="50350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mercado de capitales sigue siendo una opción atractiva para los emisores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siempre que los costos asociados a la emisión no superen los beneficios generados por una menor tasa de interés.</a:t>
            </a:r>
          </a:p>
          <a:p>
            <a:pPr algn="just"/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Entre los costos de la emisión están los costos jurídicos, de estructuración, calificación y de registro, entre otros.</a:t>
            </a:r>
          </a:p>
        </p:txBody>
      </p:sp>
    </p:spTree>
    <p:extLst>
      <p:ext uri="{BB962C8B-B14F-4D97-AF65-F5344CB8AC3E}">
        <p14:creationId xmlns:p14="http://schemas.microsoft.com/office/powerpoint/2010/main" val="5215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1"/>
          <p:cNvSpPr/>
          <p:nvPr/>
        </p:nvSpPr>
        <p:spPr>
          <a:xfrm flipH="1">
            <a:off x="0" y="-7"/>
            <a:ext cx="12192000" cy="1193139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3" name="2 Título"/>
          <p:cNvSpPr txBox="1">
            <a:spLocks/>
          </p:cNvSpPr>
          <p:nvPr/>
        </p:nvSpPr>
        <p:spPr>
          <a:xfrm>
            <a:off x="132926" y="232502"/>
            <a:ext cx="11926145" cy="634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gobierno corporativo debe ser la base del proceso de la definición del portafolio de inversiones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72" y="6394205"/>
            <a:ext cx="1296144" cy="338522"/>
          </a:xfrm>
          <a:prstGeom prst="rect">
            <a:avLst/>
          </a:prstGeom>
        </p:spPr>
      </p:pic>
      <p:graphicFrame>
        <p:nvGraphicFramePr>
          <p:cNvPr id="35" name="Diagram 2"/>
          <p:cNvGraphicFramePr/>
          <p:nvPr>
            <p:extLst/>
          </p:nvPr>
        </p:nvGraphicFramePr>
        <p:xfrm>
          <a:off x="212396" y="1687488"/>
          <a:ext cx="6951802" cy="4570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7008494" y="1845892"/>
            <a:ext cx="48572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CO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Junta Directiva: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efine objetivos y estrategia de inversión, apetito de riegos e inversiones admisibles.</a:t>
            </a:r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298250" y="3499355"/>
            <a:ext cx="5567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CO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Comité de inversiones: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agrega valor incorporando su criterio experto. </a:t>
            </a:r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324030" y="4850644"/>
            <a:ext cx="6541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CO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Área de inversiones: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ejecuta la estrategia de inversiones con base en los lineamientos establecidos. </a:t>
            </a:r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788050" y="4876282"/>
            <a:ext cx="1800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Selección de</a:t>
            </a:r>
          </a:p>
          <a:p>
            <a:pPr algn="ctr"/>
            <a:r>
              <a:rPr lang="es-CO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Activos </a:t>
            </a:r>
            <a:endParaRPr lang="es-CO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2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1"/>
          <p:cNvSpPr/>
          <p:nvPr/>
        </p:nvSpPr>
        <p:spPr>
          <a:xfrm flipH="1">
            <a:off x="0" y="-7"/>
            <a:ext cx="12192000" cy="1193139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3" name="2 Título"/>
          <p:cNvSpPr txBox="1">
            <a:spLocks/>
          </p:cNvSpPr>
          <p:nvPr/>
        </p:nvSpPr>
        <p:spPr>
          <a:xfrm>
            <a:off x="132927" y="279521"/>
            <a:ext cx="11926145" cy="634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clara segregación entre las áreas asegura una adecuada definición e implementación de las estrategias de inversión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72" y="6394205"/>
            <a:ext cx="1296144" cy="338522"/>
          </a:xfrm>
          <a:prstGeom prst="rect">
            <a:avLst/>
          </a:prstGeom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011206128"/>
              </p:ext>
            </p:extLst>
          </p:nvPr>
        </p:nvGraphicFramePr>
        <p:xfrm>
          <a:off x="1592878" y="2158202"/>
          <a:ext cx="8947660" cy="302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70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7696" y="1638053"/>
            <a:ext cx="4564168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s-MX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Elementos mínimos del proceso </a:t>
            </a:r>
            <a:r>
              <a:rPr lang="es-MX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MX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asignación </a:t>
            </a:r>
            <a:r>
              <a:rPr lang="es-MX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estratégica de activos</a:t>
            </a:r>
            <a:endParaRPr lang="es-MX" altLang="es-CO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179560" y="2554611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Las estrategias de inversión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deben reflejar las </a:t>
            </a:r>
            <a:r>
              <a:rPr lang="es-MX" sz="21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características de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inversionistas de </a:t>
            </a:r>
            <a:r>
              <a:rPr lang="es-MX" sz="21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cada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fondo.</a:t>
            </a: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modelos </a:t>
            </a:r>
            <a:r>
              <a:rPr lang="es-MX" sz="21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optimización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deben ser robustos y basados en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factores de riesgo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parámetros normativos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(ej. rentabilidad mínima) deben ser considerados como una restricción al modelo y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no deben definir el objetivo de inversión del fondo.</a:t>
            </a:r>
            <a:endParaRPr lang="es-MX" sz="2100" b="1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100" b="1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CO" sz="21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análisis de riesgo, </a:t>
            </a:r>
            <a:r>
              <a:rPr lang="es-CO" sz="21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como las pruebas de </a:t>
            </a:r>
            <a:r>
              <a:rPr lang="es-CO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resistencia</a:t>
            </a:r>
            <a:r>
              <a:rPr lang="es-CO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, </a:t>
            </a:r>
            <a:r>
              <a:rPr lang="es-CO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deben ser considerados como un </a:t>
            </a:r>
            <a:r>
              <a:rPr lang="es-CO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elemento </a:t>
            </a:r>
            <a:r>
              <a:rPr lang="es-CO" sz="21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esencial del proceso de construcción de portafolios.</a:t>
            </a:r>
          </a:p>
          <a:p>
            <a:pPr marL="358775" indent="-358775" algn="just">
              <a:buFont typeface="Arial" panose="020B0604020202020204" pitchFamily="34" charset="0"/>
              <a:buChar char="•"/>
            </a:pP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9191543" y="6519865"/>
            <a:ext cx="762000" cy="365125"/>
          </a:xfrm>
        </p:spPr>
        <p:txBody>
          <a:bodyPr/>
          <a:lstStyle/>
          <a:p>
            <a:pPr>
              <a:defRPr/>
            </a:pPr>
            <a:fld id="{89C3C15C-5867-487F-81C8-161F80AB4E14}" type="slidenum">
              <a:rPr lang="es-CO" smtClean="0"/>
              <a:pPr>
                <a:defRPr/>
              </a:pPr>
              <a:t>19</a:t>
            </a:fld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 flipH="1">
            <a:off x="6888088" y="0"/>
            <a:ext cx="5303912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/>
          </p:nvPr>
        </p:nvGraphicFramePr>
        <p:xfrm>
          <a:off x="512670" y="1257123"/>
          <a:ext cx="651531" cy="6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4" name="CorelDRAW" r:id="rId4" imgW="620640" imgH="620640" progId="">
                  <p:embed/>
                </p:oleObj>
              </mc:Choice>
              <mc:Fallback>
                <p:oleObj name="CorelDRAW" r:id="rId4" imgW="620640" imgH="620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70" y="1257123"/>
                        <a:ext cx="651531" cy="651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/>
          </p:nvPr>
        </p:nvGraphicFramePr>
        <p:xfrm>
          <a:off x="512670" y="2572710"/>
          <a:ext cx="651531" cy="6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5" name="CorelDRAW" r:id="rId6" imgW="620640" imgH="620640" progId="">
                  <p:embed/>
                </p:oleObj>
              </mc:Choice>
              <mc:Fallback>
                <p:oleObj name="CorelDRAW" r:id="rId6" imgW="620640" imgH="620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70" y="2572710"/>
                        <a:ext cx="651531" cy="651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/>
          </p:nvPr>
        </p:nvGraphicFramePr>
        <p:xfrm>
          <a:off x="499933" y="3885118"/>
          <a:ext cx="677005" cy="677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6" name="CorelDRAW" r:id="rId8" imgW="620640" imgH="620640" progId="">
                  <p:embed/>
                </p:oleObj>
              </mc:Choice>
              <mc:Fallback>
                <p:oleObj name="CorelDRAW" r:id="rId8" imgW="620640" imgH="620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33" y="3885118"/>
                        <a:ext cx="677005" cy="6770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/>
          </p:nvPr>
        </p:nvGraphicFramePr>
        <p:xfrm>
          <a:off x="479376" y="5324795"/>
          <a:ext cx="718119" cy="71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7" name="CorelDRAW" r:id="rId10" imgW="620640" imgH="620640" progId="">
                  <p:embed/>
                </p:oleObj>
              </mc:Choice>
              <mc:Fallback>
                <p:oleObj name="CorelDRAW" r:id="rId10" imgW="620640" imgH="620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76" y="5324795"/>
                        <a:ext cx="718119" cy="718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/>
          <p:cNvSpPr/>
          <p:nvPr/>
        </p:nvSpPr>
        <p:spPr>
          <a:xfrm>
            <a:off x="1379984" y="1372378"/>
            <a:ext cx="4572000" cy="12157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superintendencia.financiera</a:t>
            </a:r>
          </a:p>
          <a:p>
            <a:endParaRPr lang="es-CO" sz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endParaRPr lang="es-CO" sz="16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endParaRPr lang="es-CO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endParaRPr lang="es-CO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79984" y="3966328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+</a:t>
            </a:r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Superfinanciera     </a:t>
            </a:r>
            <a:endParaRPr lang="es-C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379984" y="5436894"/>
            <a:ext cx="3783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/superfinancieracol</a:t>
            </a:r>
          </a:p>
          <a:p>
            <a:endParaRPr lang="es-CO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379984" y="2614745"/>
            <a:ext cx="40863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@SFCsupervisor</a:t>
            </a:r>
          </a:p>
          <a:p>
            <a:endParaRPr lang="es-CO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072423" y="2553580"/>
            <a:ext cx="5000241" cy="1223948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>
            <a:outerShdw blurRad="88900" dist="25400" algn="ctr" rotWithShape="0">
              <a:srgbClr val="000000">
                <a:alpha val="40000"/>
              </a:srgbClr>
            </a:outerShdw>
          </a:effectLst>
          <a:extLst/>
        </p:spPr>
        <p:txBody>
          <a:bodyPr rtlCol="0" anchor="t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CO" altLang="es-CO" sz="880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Gracias</a:t>
            </a:r>
            <a:endParaRPr lang="es-CO" altLang="es-CO" sz="8800" kern="1200" dirty="0">
              <a:solidFill>
                <a:schemeClr val="bg1"/>
              </a:solidFill>
              <a:effectLst>
                <a:outerShdw blurRad="38100" dist="38100" dir="2700000" algn="tl">
                  <a:srgbClr val="FF0000">
                    <a:alpha val="43000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745516" y="5459036"/>
            <a:ext cx="3654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super@superfinanciera.gov.co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787425" y="5877645"/>
            <a:ext cx="3570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 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www.superfinanciera.gov.co</a:t>
            </a:r>
            <a:endParaRPr lang="es-CO" sz="20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2" t="5527" r="9623" b="9945"/>
          <a:stretch/>
        </p:blipFill>
        <p:spPr>
          <a:xfrm>
            <a:off x="5399261" y="1032431"/>
            <a:ext cx="1241415" cy="124141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5" t="10357" r="10104" b="6907"/>
          <a:stretch/>
        </p:blipFill>
        <p:spPr>
          <a:xfrm>
            <a:off x="5405304" y="5202435"/>
            <a:ext cx="1152129" cy="107532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7003" r="9308" b="6311"/>
          <a:stretch/>
        </p:blipFill>
        <p:spPr>
          <a:xfrm>
            <a:off x="5439883" y="3732962"/>
            <a:ext cx="1160173" cy="1237519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684" y="2347084"/>
            <a:ext cx="1267992" cy="124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134286" y="4508458"/>
            <a:ext cx="8982075" cy="136182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CO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</a:t>
            </a:r>
            <a:r>
              <a:rPr lang="es-CO" altLang="es-CO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nversionistas institucionales como agentes dinamizadores</a:t>
            </a:r>
            <a:endParaRPr lang="es-CO" altLang="es-CO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067049" y="2608501"/>
            <a:ext cx="8982075" cy="136182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Rol y compromisos de otros actores de la industria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905685" y="708544"/>
            <a:ext cx="8982075" cy="136182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Visión del mercado de capitales y rol del Supervisor</a:t>
            </a:r>
          </a:p>
        </p:txBody>
      </p:sp>
    </p:spTree>
    <p:extLst>
      <p:ext uri="{BB962C8B-B14F-4D97-AF65-F5344CB8AC3E}">
        <p14:creationId xmlns:p14="http://schemas.microsoft.com/office/powerpoint/2010/main" val="14360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ctrTitle" idx="4294967295"/>
          </p:nvPr>
        </p:nvSpPr>
        <p:spPr>
          <a:xfrm>
            <a:off x="1828800" y="2170113"/>
            <a:ext cx="3324225" cy="2387600"/>
          </a:xfrm>
        </p:spPr>
        <p:txBody>
          <a:bodyPr anchor="ctr">
            <a:normAutofit fontScale="90000"/>
          </a:bodyPr>
          <a:lstStyle/>
          <a:p>
            <a:r>
              <a:rPr lang="es-CO" sz="287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287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6000" y="609600"/>
            <a:ext cx="6096000" cy="565785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Visión del mercado de capitales y rol del Supervisor</a:t>
            </a:r>
            <a:endParaRPr lang="es-MX" altLang="es-CO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4832"/>
          <p:cNvSpPr>
            <a:spLocks noChangeArrowheads="1"/>
          </p:cNvSpPr>
          <p:nvPr/>
        </p:nvSpPr>
        <p:spPr bwMode="auto">
          <a:xfrm>
            <a:off x="219459" y="669761"/>
            <a:ext cx="2794972" cy="718145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/>
          <a:p>
            <a:pPr algn="ctr" defTabSz="457206"/>
            <a:r>
              <a:rPr lang="es-CO" altLang="es-CO" sz="2800" kern="0" dirty="0">
                <a:solidFill>
                  <a:srgbClr val="336699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Competitivo</a:t>
            </a:r>
          </a:p>
        </p:txBody>
      </p:sp>
      <p:sp>
        <p:nvSpPr>
          <p:cNvPr id="25" name="Shape 4832"/>
          <p:cNvSpPr>
            <a:spLocks noChangeArrowheads="1"/>
          </p:cNvSpPr>
          <p:nvPr/>
        </p:nvSpPr>
        <p:spPr bwMode="auto">
          <a:xfrm>
            <a:off x="2999656" y="629973"/>
            <a:ext cx="3123179" cy="841256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/>
          <a:p>
            <a:pPr algn="ctr" defTabSz="457206"/>
            <a:r>
              <a:rPr lang="es-CO" altLang="es-CO" sz="28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Confiable</a:t>
            </a:r>
          </a:p>
        </p:txBody>
      </p:sp>
      <p:sp>
        <p:nvSpPr>
          <p:cNvPr id="26" name="Shape 4832"/>
          <p:cNvSpPr>
            <a:spLocks noChangeArrowheads="1"/>
          </p:cNvSpPr>
          <p:nvPr/>
        </p:nvSpPr>
        <p:spPr bwMode="auto">
          <a:xfrm>
            <a:off x="9210092" y="651748"/>
            <a:ext cx="2801511" cy="841256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/>
          <a:p>
            <a:pPr algn="ctr" defTabSz="457206"/>
            <a:r>
              <a:rPr lang="es-CO" altLang="es-CO" sz="2800" kern="0" dirty="0">
                <a:solidFill>
                  <a:srgbClr val="00CC99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Sostenible</a:t>
            </a:r>
          </a:p>
        </p:txBody>
      </p:sp>
      <p:sp>
        <p:nvSpPr>
          <p:cNvPr id="27" name="Shape 4832"/>
          <p:cNvSpPr>
            <a:spLocks noChangeArrowheads="1"/>
          </p:cNvSpPr>
          <p:nvPr/>
        </p:nvSpPr>
        <p:spPr bwMode="auto">
          <a:xfrm>
            <a:off x="6400708" y="640859"/>
            <a:ext cx="2428819" cy="841256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/>
          <a:p>
            <a:pPr algn="ctr" defTabSz="457206"/>
            <a:r>
              <a:rPr lang="es-CO" altLang="es-CO" sz="2800" kern="0" dirty="0">
                <a:solidFill>
                  <a:srgbClr val="CC66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Incluyente</a:t>
            </a:r>
          </a:p>
        </p:txBody>
      </p:sp>
      <p:sp>
        <p:nvSpPr>
          <p:cNvPr id="28" name="Flecha abajo 27"/>
          <p:cNvSpPr/>
          <p:nvPr/>
        </p:nvSpPr>
        <p:spPr>
          <a:xfrm flipH="1">
            <a:off x="1544945" y="3410609"/>
            <a:ext cx="144000" cy="249294"/>
          </a:xfrm>
          <a:prstGeom prst="downArrow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 w="28575">
            <a:noFill/>
            <a:round/>
            <a:headEnd/>
            <a:tailEnd/>
          </a:ln>
          <a:effectLst>
            <a:outerShdw blurRad="88900" dist="254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anchor="ctr"/>
          <a:lstStyle/>
          <a:p>
            <a:pPr algn="ctr"/>
            <a:endParaRPr lang="es-CO" sz="1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ヒラギノ角ゴ Pro W3" pitchFamily="64" charset="-128"/>
              <a:cs typeface="Arial" panose="020B0604020202020204" pitchFamily="34" charset="0"/>
            </a:endParaRPr>
          </a:p>
        </p:txBody>
      </p:sp>
      <p:sp>
        <p:nvSpPr>
          <p:cNvPr id="29" name="Flecha abajo 28"/>
          <p:cNvSpPr/>
          <p:nvPr/>
        </p:nvSpPr>
        <p:spPr>
          <a:xfrm flipH="1">
            <a:off x="4484654" y="3423322"/>
            <a:ext cx="144000" cy="249294"/>
          </a:xfrm>
          <a:prstGeom prst="downArrow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 w="28575">
            <a:noFill/>
            <a:round/>
            <a:headEnd/>
            <a:tailEnd/>
          </a:ln>
          <a:effectLst>
            <a:outerShdw blurRad="88900" dist="254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anchor="ctr"/>
          <a:lstStyle/>
          <a:p>
            <a:pPr algn="ctr"/>
            <a:endParaRPr lang="es-CO" sz="1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ヒラギノ角ゴ Pro W3" pitchFamily="64" charset="-128"/>
              <a:cs typeface="Arial" panose="020B0604020202020204" pitchFamily="34" charset="0"/>
            </a:endParaRPr>
          </a:p>
        </p:txBody>
      </p:sp>
      <p:sp>
        <p:nvSpPr>
          <p:cNvPr id="30" name="Flecha abajo 29"/>
          <p:cNvSpPr/>
          <p:nvPr/>
        </p:nvSpPr>
        <p:spPr>
          <a:xfrm flipH="1">
            <a:off x="7554002" y="3400734"/>
            <a:ext cx="144000" cy="249294"/>
          </a:xfrm>
          <a:prstGeom prst="downArrow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 w="28575">
            <a:noFill/>
            <a:round/>
            <a:headEnd/>
            <a:tailEnd/>
          </a:ln>
          <a:effectLst>
            <a:outerShdw blurRad="88900" dist="254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anchor="ctr"/>
          <a:lstStyle/>
          <a:p>
            <a:pPr algn="ctr"/>
            <a:endParaRPr lang="es-CO" sz="1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ヒラギノ角ゴ Pro W3" pitchFamily="64" charset="-128"/>
              <a:cs typeface="Arial" panose="020B0604020202020204" pitchFamily="34" charset="0"/>
            </a:endParaRPr>
          </a:p>
        </p:txBody>
      </p:sp>
      <p:sp>
        <p:nvSpPr>
          <p:cNvPr id="31" name="Flecha abajo 30"/>
          <p:cNvSpPr/>
          <p:nvPr/>
        </p:nvSpPr>
        <p:spPr>
          <a:xfrm flipH="1">
            <a:off x="10538846" y="3376265"/>
            <a:ext cx="144000" cy="249294"/>
          </a:xfrm>
          <a:prstGeom prst="downArrow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 w="28575">
            <a:noFill/>
            <a:round/>
            <a:headEnd/>
            <a:tailEnd/>
          </a:ln>
          <a:effectLst>
            <a:outerShdw blurRad="88900" dist="254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anchor="ctr"/>
          <a:lstStyle/>
          <a:p>
            <a:pPr algn="ctr"/>
            <a:endParaRPr lang="es-CO" sz="1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ヒラギノ角ゴ Pro W3" pitchFamily="64" charset="-128"/>
              <a:cs typeface="Arial" panose="020B0604020202020204" pitchFamily="34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249235" y="1341391"/>
            <a:ext cx="2702908" cy="1911477"/>
          </a:xfrm>
          <a:prstGeom prst="roundRect">
            <a:avLst>
              <a:gd name="adj" fmla="val 4488"/>
            </a:avLst>
          </a:prstGeom>
          <a:solidFill>
            <a:srgbClr val="336699">
              <a:alpha val="80000"/>
            </a:srgbClr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algn="ctr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3153476" y="1338270"/>
            <a:ext cx="2718795" cy="1999394"/>
          </a:xfrm>
          <a:prstGeom prst="roundRect">
            <a:avLst>
              <a:gd name="adj" fmla="val 7848"/>
            </a:avLst>
          </a:prstGeom>
          <a:solidFill>
            <a:srgbClr val="FFC000">
              <a:alpha val="80000"/>
            </a:srgbClr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algn="ctr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6200478" y="1341394"/>
            <a:ext cx="2732298" cy="1951094"/>
          </a:xfrm>
          <a:prstGeom prst="roundRect">
            <a:avLst>
              <a:gd name="adj" fmla="val 4698"/>
            </a:avLst>
          </a:prstGeom>
          <a:solidFill>
            <a:srgbClr val="CC6600">
              <a:alpha val="42000"/>
            </a:srgbClr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algn="ctr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9206846" y="1330506"/>
            <a:ext cx="2808000" cy="1961982"/>
          </a:xfrm>
          <a:prstGeom prst="roundRect">
            <a:avLst>
              <a:gd name="adj" fmla="val 5186"/>
            </a:avLst>
          </a:prstGeom>
          <a:solidFill>
            <a:srgbClr val="00B050">
              <a:alpha val="40000"/>
            </a:srgbClr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algn="ctr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ángulo 49"/>
          <p:cNvSpPr/>
          <p:nvPr/>
        </p:nvSpPr>
        <p:spPr>
          <a:xfrm>
            <a:off x="263351" y="1375378"/>
            <a:ext cx="2688792" cy="1027932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>
            <a:outerShdw blurRad="88900" dist="25400" algn="ctr" rotWithShape="0">
              <a:srgbClr val="000000">
                <a:alpha val="40000"/>
              </a:srgbClr>
            </a:outerShdw>
          </a:effectLst>
        </p:spPr>
        <p:txBody>
          <a:bodyPr rtlCol="0" anchor="t"/>
          <a:lstStyle/>
          <a:p>
            <a:pPr algn="ctr"/>
            <a:r>
              <a:rPr lang="es-CO" altLang="es-CO" sz="1700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Objetivo</a:t>
            </a:r>
            <a:r>
              <a:rPr lang="es-CO" altLang="es-CO" sz="1700" kern="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: contar con un sistema </a:t>
            </a:r>
            <a:r>
              <a:rPr lang="es-CO" altLang="es-CO" sz="1700" kern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</a:t>
            </a:r>
            <a:r>
              <a:rPr lang="es-CO" altLang="es-CO" sz="1700" kern="0" dirty="0" smtClean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inanciero innovador, eficiente y con una oferta de valor a sus clientes a un costo justo y con un servicio adecuado. 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3148953" y="1417587"/>
            <a:ext cx="2645676" cy="102793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/>
            <a:r>
              <a:rPr lang="es-CO" altLang="es-CO" sz="17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Objetivo</a:t>
            </a:r>
            <a:r>
              <a:rPr lang="es-CO" altLang="es-CO" sz="1700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: promover la confianza de los consumidores financieros en el uso de los diferentes servicios y en la obtención de un trato justo</a:t>
            </a:r>
            <a:r>
              <a:rPr lang="es-CO" altLang="es-CO" sz="1700" kern="0" dirty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.</a:t>
            </a:r>
            <a:r>
              <a:rPr lang="es-CO" altLang="es-CO" sz="1700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2" name="Rectángulo 51"/>
          <p:cNvSpPr/>
          <p:nvPr/>
        </p:nvSpPr>
        <p:spPr>
          <a:xfrm>
            <a:off x="6197235" y="1559998"/>
            <a:ext cx="2735541" cy="102793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/>
            <a:r>
              <a:rPr lang="es-CO" altLang="es-CO" sz="17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Objetivo</a:t>
            </a:r>
            <a:r>
              <a:rPr lang="es-CO" altLang="es-CO" sz="1700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: promover la creación de productos financieros ajustados a las necesidades de los consumidores. 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9203603" y="1383766"/>
            <a:ext cx="2808000" cy="1027933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/>
            <a:r>
              <a:rPr lang="es-CO" altLang="es-CO" sz="17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Objetivo</a:t>
            </a:r>
            <a:r>
              <a:rPr lang="es-CO" altLang="es-CO" sz="1700" kern="0" dirty="0" smtClean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: consolidar la aplicación de mejores practicas en gestión de riesgos, requerimientos prudenciales y supervisión comprensiva y consolidada. 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0" y="4216"/>
            <a:ext cx="12192000" cy="796993"/>
          </a:xfrm>
          <a:prstGeom prst="rect">
            <a:avLst/>
          </a:prstGeom>
          <a:solidFill>
            <a:srgbClr val="AD333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Mercado de Capitales Visión 2025</a:t>
            </a:r>
            <a:endParaRPr lang="es-CO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7 Conector recto"/>
          <p:cNvCxnSpPr/>
          <p:nvPr/>
        </p:nvCxnSpPr>
        <p:spPr>
          <a:xfrm>
            <a:off x="767408" y="3758274"/>
            <a:ext cx="10800000" cy="7134"/>
          </a:xfrm>
          <a:prstGeom prst="line">
            <a:avLst/>
          </a:prstGeom>
          <a:ln w="57150" cmpd="sng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hape 2546"/>
          <p:cNvSpPr/>
          <p:nvPr/>
        </p:nvSpPr>
        <p:spPr>
          <a:xfrm>
            <a:off x="600995" y="3947941"/>
            <a:ext cx="10938764" cy="2724660"/>
          </a:xfrm>
          <a:prstGeom prst="roundRect">
            <a:avLst>
              <a:gd name="adj" fmla="val 3006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algn="ctr"/>
            <a:endParaRPr lang="es-CO" sz="3200" dirty="0">
              <a:solidFill>
                <a:schemeClr val="bg1"/>
              </a:solidFill>
              <a:latin typeface="+mn-lt"/>
              <a:cs typeface="+mn-cs"/>
              <a:sym typeface="Gill Sans"/>
            </a:endParaRPr>
          </a:p>
        </p:txBody>
      </p:sp>
      <p:sp>
        <p:nvSpPr>
          <p:cNvPr id="38" name="Shape 2576"/>
          <p:cNvSpPr/>
          <p:nvPr/>
        </p:nvSpPr>
        <p:spPr>
          <a:xfrm>
            <a:off x="600995" y="4335667"/>
            <a:ext cx="10801200" cy="75600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rtlCol="0" anchor="t"/>
          <a:lstStyle/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Facilitar el desarrollo de nuevas alternativas de inversión mediante la </a:t>
            </a:r>
            <a:r>
              <a:rPr lang="es-MX" sz="16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innovación </a:t>
            </a:r>
            <a:r>
              <a:rPr lang="es-MX" sz="16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financiera, 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a nivel local como regional.</a:t>
            </a: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6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6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Promover </a:t>
            </a:r>
            <a:r>
              <a:rPr lang="es-MX" sz="16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el acceso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al mercado de capitales 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desde la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perspectiva del inversionista como 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la del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emisor. </a:t>
            </a:r>
            <a:endParaRPr lang="es-MX" sz="16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6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Robustecer el </a:t>
            </a:r>
            <a:r>
              <a:rPr lang="es-MX" sz="16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marco </a:t>
            </a:r>
            <a:r>
              <a:rPr lang="es-MX" sz="16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y </a:t>
            </a:r>
            <a:r>
              <a:rPr lang="es-MX" sz="16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los mecanismos </a:t>
            </a:r>
            <a:r>
              <a:rPr lang="es-MX" sz="16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supervisión 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del mercado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valores (supervisión basada en riesgos).</a:t>
            </a:r>
            <a:endParaRPr lang="es-MX" sz="1600" kern="0" dirty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6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Fortalecimiento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la </a:t>
            </a:r>
            <a:r>
              <a:rPr lang="es-MX" sz="16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supervisión de conductas y </a:t>
            </a:r>
            <a:r>
              <a:rPr lang="es-MX" sz="16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autorregulación</a:t>
            </a:r>
            <a:r>
              <a:rPr lang="es-MX" sz="16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16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que incluya el desarrollo de nuevas tecnologías.</a:t>
            </a:r>
            <a:endParaRPr lang="es-CO" sz="1600" kern="0" dirty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0" name="Shape 2577"/>
          <p:cNvSpPr/>
          <p:nvPr/>
        </p:nvSpPr>
        <p:spPr>
          <a:xfrm>
            <a:off x="701054" y="3923148"/>
            <a:ext cx="8128473" cy="370088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rtlCol="0" anchor="t"/>
          <a:lstStyle/>
          <a:p>
            <a:pPr defTabSz="342905"/>
            <a:r>
              <a:rPr lang="es-CO" sz="2000" b="1" kern="0" dirty="0">
                <a:solidFill>
                  <a:srgbClr val="336699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Desarrollo </a:t>
            </a:r>
            <a:r>
              <a:rPr lang="es-CO" sz="2000" b="1" kern="0" dirty="0" smtClean="0">
                <a:solidFill>
                  <a:srgbClr val="336699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del mercado de capitales</a:t>
            </a:r>
            <a:endParaRPr lang="es-CO" sz="2000" b="1" kern="0" dirty="0">
              <a:solidFill>
                <a:srgbClr val="336699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3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22"/>
          <p:cNvSpPr/>
          <p:nvPr/>
        </p:nvSpPr>
        <p:spPr>
          <a:xfrm>
            <a:off x="0" y="4216"/>
            <a:ext cx="12192000" cy="1231460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Supervisor también juega un rol para la materialización de la Visión del Mercado de Capitales 2025</a:t>
            </a:r>
            <a:endParaRPr lang="es-CO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7 Conector recto"/>
          <p:cNvCxnSpPr/>
          <p:nvPr/>
        </p:nvCxnSpPr>
        <p:spPr>
          <a:xfrm>
            <a:off x="767408" y="1459918"/>
            <a:ext cx="10800000" cy="7134"/>
          </a:xfrm>
          <a:prstGeom prst="line">
            <a:avLst/>
          </a:prstGeom>
          <a:ln w="57150" cmpd="sng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hape 2546"/>
          <p:cNvSpPr/>
          <p:nvPr/>
        </p:nvSpPr>
        <p:spPr>
          <a:xfrm>
            <a:off x="148280" y="1609986"/>
            <a:ext cx="11911915" cy="2055852"/>
          </a:xfrm>
          <a:prstGeom prst="roundRect">
            <a:avLst>
              <a:gd name="adj" fmla="val 3006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algn="ctr"/>
            <a:endParaRPr lang="es-CO" sz="2200" dirty="0">
              <a:solidFill>
                <a:schemeClr val="bg1"/>
              </a:solidFill>
              <a:latin typeface="+mn-lt"/>
              <a:cs typeface="+mn-cs"/>
              <a:sym typeface="Gill Sans"/>
            </a:endParaRPr>
          </a:p>
        </p:txBody>
      </p:sp>
      <p:sp>
        <p:nvSpPr>
          <p:cNvPr id="38" name="Shape 2576"/>
          <p:cNvSpPr/>
          <p:nvPr/>
        </p:nvSpPr>
        <p:spPr>
          <a:xfrm>
            <a:off x="247133" y="1676303"/>
            <a:ext cx="11697731" cy="1989536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rtlCol="0" anchor="t"/>
          <a:lstStyle/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Facilitar el desarrollo de nuevas alternativas de inversión mediante la </a:t>
            </a:r>
            <a:r>
              <a:rPr lang="es-MX" sz="17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innovación </a:t>
            </a:r>
            <a:r>
              <a:rPr lang="es-MX" sz="17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financiera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7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7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Promover </a:t>
            </a:r>
            <a:r>
              <a:rPr lang="es-MX" sz="17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el acceso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al mercado de capitales 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desde la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perspectiva del inversionista como 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la del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emisor. </a:t>
            </a:r>
            <a:endParaRPr lang="es-MX" sz="17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7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Robustecer el </a:t>
            </a:r>
            <a:r>
              <a:rPr lang="es-MX" sz="17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marco </a:t>
            </a:r>
            <a:r>
              <a:rPr lang="es-MX" sz="17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y </a:t>
            </a:r>
            <a:r>
              <a:rPr lang="es-MX" sz="17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los mecanismos </a:t>
            </a:r>
            <a:r>
              <a:rPr lang="es-MX" sz="17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supervisión 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del mercado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valores (supervisión basada en riesgos).</a:t>
            </a:r>
            <a:endParaRPr lang="es-MX" sz="1700" kern="0" dirty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MX" sz="1700" kern="0" dirty="0" smtClean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176213" indent="-176213" algn="just" defTabSz="457206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Fortalecimiento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de la </a:t>
            </a:r>
            <a:r>
              <a:rPr lang="es-MX" sz="1700" b="1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supervisión de conductas y </a:t>
            </a:r>
            <a:r>
              <a:rPr lang="es-MX" sz="1700" b="1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autorregulación</a:t>
            </a:r>
            <a:r>
              <a:rPr lang="es-MX" sz="1700" kern="0" dirty="0" smtClean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1700" kern="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que incluya el desarrollo de nuevas tecnologías.</a:t>
            </a:r>
            <a:endParaRPr lang="es-CO" sz="1700" kern="0" dirty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77150" y="3901444"/>
            <a:ext cx="6544925" cy="2762967"/>
          </a:xfrm>
          <a:prstGeom prst="roundRect">
            <a:avLst>
              <a:gd name="adj" fmla="val 4488"/>
            </a:avLst>
          </a:prstGeom>
          <a:solidFill>
            <a:srgbClr val="AFD498"/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marL="285750" indent="-285750" algn="just" defTabSz="909638">
              <a:buFont typeface="Wingdings" panose="05000000000000000000" pitchFamily="2" charset="2"/>
              <a:buChar char="ü"/>
            </a:pP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Estandarización de prospectos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depuración de requisitos de emisión. </a:t>
            </a:r>
            <a:endParaRPr lang="es-MX" sz="17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endParaRPr lang="es-MX" sz="17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Mejores </a:t>
            </a:r>
            <a:r>
              <a:rPr lang="es-MX" sz="17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estándares </a:t>
            </a: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información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relación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con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emisores y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emisiones. </a:t>
            </a: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endParaRPr lang="es-MX" sz="17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Fortalecimiento de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estándares de las </a:t>
            </a:r>
            <a:r>
              <a:rPr lang="es-MX" sz="17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calificaciones </a:t>
            </a: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MX" sz="17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riesgo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calificaciones </a:t>
            </a: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globales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 </a:t>
            </a:r>
            <a:endParaRPr lang="es-MX" sz="17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endParaRPr lang="es-MX" sz="17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 defTabSz="909638">
              <a:buFont typeface="Wingdings" panose="05000000000000000000" pitchFamily="2" charset="2"/>
              <a:buChar char="ü"/>
            </a:pP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Aprovechamiento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</a:t>
            </a: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sinergias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Alianza del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Pacífico.</a:t>
            </a:r>
            <a:endParaRPr lang="es-MX" sz="17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7002166" y="3908472"/>
            <a:ext cx="5025081" cy="2731225"/>
          </a:xfrm>
          <a:prstGeom prst="roundRect">
            <a:avLst>
              <a:gd name="adj" fmla="val 7848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miter lim="400000"/>
          </a:ln>
        </p:spPr>
        <p:txBody>
          <a:bodyPr lIns="19050" tIns="19050" rIns="19050" bIns="19050" anchor="t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7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Mayor </a:t>
            </a:r>
            <a:r>
              <a:rPr lang="es-MX" sz="17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intensidad </a:t>
            </a:r>
            <a:r>
              <a:rPr lang="es-MX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 el seguimiento al desempeño de los activos de los </a:t>
            </a:r>
            <a:r>
              <a:rPr lang="es-MX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portafolios.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17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Nuevo esquema de autorización y una supervisión de </a:t>
            </a:r>
            <a:r>
              <a:rPr lang="es-CO" sz="170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</a:t>
            </a:r>
            <a:r>
              <a:rPr lang="es-CO" sz="17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fondos.</a:t>
            </a:r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7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6096000" y="0"/>
            <a:ext cx="6096000" cy="6858000"/>
          </a:xfrm>
          <a:prstGeom prst="rect">
            <a:avLst/>
          </a:prstGeom>
          <a:solidFill>
            <a:srgbClr val="A3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ctrTitle" idx="4294967295"/>
          </p:nvPr>
        </p:nvSpPr>
        <p:spPr>
          <a:xfrm>
            <a:off x="1828800" y="2170113"/>
            <a:ext cx="3324225" cy="2387600"/>
          </a:xfrm>
        </p:spPr>
        <p:txBody>
          <a:bodyPr anchor="ctr">
            <a:normAutofit fontScale="90000"/>
          </a:bodyPr>
          <a:lstStyle/>
          <a:p>
            <a:r>
              <a:rPr lang="es-CO" sz="287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287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910351" y="609600"/>
            <a:ext cx="6472843" cy="565785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1650" ker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s-MX" altLang="es-CO" sz="5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Rol y compromisos de otros actores de la industria</a:t>
            </a:r>
            <a:endParaRPr lang="es-MX" altLang="es-CO" sz="5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6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7696" y="1638053"/>
            <a:ext cx="4564168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4000" kern="0">
                <a:solidFill>
                  <a:schemeClr val="bg1"/>
                </a:solidFill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s-CO" alt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Emisores </a:t>
            </a:r>
            <a:r>
              <a:rPr lang="es-CO" alt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es-CO" alt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 de generar una oferta </a:t>
            </a:r>
            <a:r>
              <a:rPr lang="es-CO" alt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diversificada </a:t>
            </a:r>
            <a:r>
              <a:rPr lang="es-CO" alt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valores </a:t>
            </a:r>
            <a:endParaRPr lang="es-MX" alt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37851" y="2547459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Promover las emisiones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acciones, productos estructurados y con calificaciones diferentes a AAA.</a:t>
            </a:r>
          </a:p>
          <a:p>
            <a:pPr marL="271463" indent="-271463" algn="just"/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Mayor revelación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información al mercado, incluyendo un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enfoque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de principales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riesgos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de los emisores que permita un mejor </a:t>
            </a:r>
            <a:r>
              <a:rPr lang="es-MX" sz="2100" i="1" kern="0" dirty="0" err="1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due</a:t>
            </a:r>
            <a:r>
              <a:rPr lang="es-MX" sz="2100" i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2100" i="1" kern="0" dirty="0" err="1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diligence</a:t>
            </a:r>
            <a:r>
              <a:rPr lang="es-MX" sz="2100" i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por parte de los inversionistas. 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Altos estándares de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gobierno corporativo</a:t>
            </a:r>
            <a:r>
              <a:rPr lang="es-MX" sz="210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responsabilidad social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que reduzcan costos de financiamiento y que fortalezcan la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confianza inversionista en el largo plazo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271463" indent="-271463" algn="just"/>
            <a:endParaRPr lang="es-MX" sz="21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Uso de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nuevas tecnologías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en su relación con los inversionistas.</a:t>
            </a:r>
          </a:p>
          <a:p>
            <a:pPr algn="just"/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7696" y="1638053"/>
            <a:ext cx="4564168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4000" kern="0">
                <a:solidFill>
                  <a:schemeClr val="bg1"/>
                </a:solidFill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s-MX" altLang="es-CO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Incremento de estándares de gobierno corporativo que generan transparencia, confianza inversionista y retorno sostenible</a:t>
            </a:r>
            <a:endParaRPr lang="es-MX" altLang="es-CO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80712" y="2318265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Código País propende por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elevar estándares de buen gobierno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corporativo de los emisores de valores vía de autorregulación.</a:t>
            </a:r>
          </a:p>
          <a:p>
            <a:pPr marL="271463" indent="-271463" algn="just"/>
            <a:endParaRPr lang="es-MX" sz="165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165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informe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 consolidado de resultados del Código País de la Superintendencia Financiera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, referente para la OECD en temas de gobierno corporativo en Colombia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,  analiza la cultura de buen gobierno de las </a:t>
            </a:r>
            <a:r>
              <a:rPr lang="es-MX" sz="165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J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untas </a:t>
            </a:r>
            <a:r>
              <a:rPr lang="es-MX" sz="1650" b="1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irectivas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emisores COLCAP. </a:t>
            </a:r>
          </a:p>
          <a:p>
            <a:pPr marL="271463" indent="-271463" algn="just">
              <a:buFont typeface="Arial" panose="020B0604020202020204" pitchFamily="34" charset="0"/>
              <a:buChar char="•"/>
            </a:pPr>
            <a:endParaRPr lang="es-MX" sz="165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Las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Juntas Directivas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los emisores de valores asumen su responsabilidad frente al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control del emisor,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establecen sus propios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reglamentos de funcionamiento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cuentan con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comités de apoyo.</a:t>
            </a:r>
          </a:p>
          <a:p>
            <a:pPr marL="271463" indent="-271463" algn="just"/>
            <a:endParaRPr lang="es-MX" sz="165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emisores de valores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no revelan adecuadamente las operaciones con vinculados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y no aprovechan las sinergias que pueden generar las buenas prácticas en los Conglomerados. </a:t>
            </a:r>
          </a:p>
          <a:p>
            <a:pPr marL="271463" indent="-271463" algn="just"/>
            <a:endParaRPr lang="es-MX" sz="165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271463" indent="-271463" algn="just">
              <a:buFont typeface="Arial" panose="020B0604020202020204" pitchFamily="34" charset="0"/>
              <a:buChar char="•"/>
            </a:pPr>
            <a:r>
              <a:rPr lang="es-MX" sz="1650" kern="0" dirty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os emisores de valores deben adoptar cada vez más altos estándares de gobierno corporativo y </a:t>
            </a:r>
            <a:r>
              <a:rPr lang="es-MX" sz="165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 reglamentación de la nueva ley de conglomerados  será una oportunidad para fortalecer la supervisión vía la transparencia de las operaciones </a:t>
            </a:r>
            <a:r>
              <a:rPr lang="es-MX" sz="165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de los conglomerados financieros.</a:t>
            </a:r>
            <a:endParaRPr lang="es-MX" sz="165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flipH="1">
            <a:off x="0" y="-27384"/>
            <a:ext cx="5015880" cy="6885384"/>
          </a:xfrm>
          <a:prstGeom prst="rect">
            <a:avLst/>
          </a:prstGeom>
          <a:solidFill>
            <a:srgbClr val="A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7696" y="1638053"/>
            <a:ext cx="4564168" cy="3456384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  <a:extLst/>
        </p:spPr>
        <p:txBody>
          <a:bodyPr rtlCol="0" anchor="ctr"/>
          <a:lstStyle>
            <a:defPPr>
              <a:defRPr lang="es-CO"/>
            </a:defPPr>
            <a:lvl1pPr>
              <a:defRPr sz="4000" kern="0">
                <a:solidFill>
                  <a:schemeClr val="bg1"/>
                </a:solidFill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s-MX" alt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Inversionistas conocedores de sus derechos y deberes </a:t>
            </a:r>
            <a:endParaRPr lang="es-MX" alt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37851" y="2604611"/>
            <a:ext cx="6590823" cy="2092881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58775" indent="-358775" algn="just">
              <a:buFont typeface="Arial" panose="020B0604020202020204" pitchFamily="34" charset="0"/>
              <a:buChar char="•"/>
            </a:pP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Para promoción del mercado de valores es necesario que los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inversionistas conozcan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las ventajas de participar en un mercado regulado, sus derechos, sus deberes, trasparencia en costos y riesgos a los que están expuestos.</a:t>
            </a:r>
          </a:p>
          <a:p>
            <a:pPr algn="just"/>
            <a:endParaRPr lang="es-MX" sz="2100" kern="0" dirty="0" smtClean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  <a:p>
            <a:pPr marL="358775" indent="-358775" algn="just">
              <a:buFont typeface="Arial" panose="020B0604020202020204" pitchFamily="34" charset="0"/>
              <a:buChar char="•"/>
            </a:pP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Los actores del mercado están comprometidos con el bienestar financiero de los inversionistas y uno de los mecanismos es la participación conjunta en la </a:t>
            </a:r>
            <a:r>
              <a:rPr lang="es-MX" sz="2100" b="1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semana mundial del inversionista </a:t>
            </a:r>
            <a:r>
              <a:rPr lang="es-MX" sz="2100" kern="0" dirty="0" smtClean="0">
                <a:latin typeface="Arial" panose="020B0604020202020204" pitchFamily="34" charset="0"/>
                <a:ea typeface="Roboto Thin" panose="02000000000000000000" pitchFamily="2" charset="0"/>
                <a:cs typeface="Arial" panose="020B0604020202020204" pitchFamily="34" charset="0"/>
              </a:rPr>
              <a:t>organizada por IOSCO.</a:t>
            </a:r>
            <a:endParaRPr lang="es-MX" sz="2100" kern="0" dirty="0">
              <a:latin typeface="Arial" panose="020B0604020202020204" pitchFamily="34" charset="0"/>
              <a:ea typeface="Roboto Thin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1" y="6394205"/>
            <a:ext cx="1296144" cy="3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1400</Words>
  <Application>Microsoft Office PowerPoint</Application>
  <PresentationFormat>Panorámica</PresentationFormat>
  <Paragraphs>169</Paragraphs>
  <Slides>19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Gill Sans</vt:lpstr>
      <vt:lpstr>Roboto Light</vt:lpstr>
      <vt:lpstr>Roboto Thin</vt:lpstr>
      <vt:lpstr>Wingdings</vt:lpstr>
      <vt:lpstr>ヒラギノ角ゴ Pro W3</vt:lpstr>
      <vt:lpstr>Tema de Office</vt:lpstr>
      <vt:lpstr>CorelDRAW</vt:lpstr>
      <vt:lpstr>El futuro del mercado de capitales: un reto de todos</vt:lpstr>
      <vt:lpstr>Presentación de PowerPoint</vt:lpstr>
      <vt:lpstr>1</vt:lpstr>
      <vt:lpstr>Presentación de PowerPoint</vt:lpstr>
      <vt:lpstr>Presentación de PowerPoint</vt:lpstr>
      <vt:lpstr>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Jimena Lobo Romero</dc:creator>
  <cp:lastModifiedBy>Angela Cristina Quintero Velandia</cp:lastModifiedBy>
  <cp:revision>263</cp:revision>
  <cp:lastPrinted>2017-10-02T23:42:38Z</cp:lastPrinted>
  <dcterms:created xsi:type="dcterms:W3CDTF">2017-08-23T19:16:07Z</dcterms:created>
  <dcterms:modified xsi:type="dcterms:W3CDTF">2017-10-05T06:06:14Z</dcterms:modified>
</cp:coreProperties>
</file>